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0"/>
  </p:notesMasterIdLst>
  <p:sldIdLst>
    <p:sldId id="256" r:id="rId2"/>
    <p:sldId id="450" r:id="rId3"/>
    <p:sldId id="468" r:id="rId4"/>
    <p:sldId id="464" r:id="rId5"/>
    <p:sldId id="469" r:id="rId6"/>
    <p:sldId id="465" r:id="rId7"/>
    <p:sldId id="466" r:id="rId8"/>
    <p:sldId id="467" r:id="rId9"/>
    <p:sldId id="459" r:id="rId10"/>
    <p:sldId id="470" r:id="rId11"/>
    <p:sldId id="471" r:id="rId12"/>
    <p:sldId id="460" r:id="rId13"/>
    <p:sldId id="461" r:id="rId14"/>
    <p:sldId id="462" r:id="rId15"/>
    <p:sldId id="463" r:id="rId16"/>
    <p:sldId id="454" r:id="rId17"/>
    <p:sldId id="458" r:id="rId18"/>
    <p:sldId id="455" r:id="rId19"/>
  </p:sldIdLst>
  <p:sldSz cx="9144000" cy="6858000" type="screen4x3"/>
  <p:notesSz cx="6858000" cy="9144000"/>
  <p:defaultTextStyle>
    <a:defPPr>
      <a:defRPr lang="zh-CN"/>
    </a:defPPr>
    <a:lvl1pPr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1pPr>
    <a:lvl2pPr marL="4572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2pPr>
    <a:lvl3pPr marL="9144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3pPr>
    <a:lvl4pPr marL="13716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4pPr>
    <a:lvl5pPr marL="18288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5pPr>
    <a:lvl6pPr marL="2286000" algn="l" defTabSz="914400" rtl="0" eaLnBrk="1" latinLnBrk="0" hangingPunct="1">
      <a:defRPr sz="1600" b="1" kern="1200">
        <a:solidFill>
          <a:schemeClr val="tx1"/>
        </a:solidFill>
        <a:latin typeface="楷体" pitchFamily="49" charset="-122"/>
        <a:ea typeface="楷体" pitchFamily="49" charset="-122"/>
        <a:cs typeface="+mn-cs"/>
      </a:defRPr>
    </a:lvl6pPr>
    <a:lvl7pPr marL="2743200" algn="l" defTabSz="914400" rtl="0" eaLnBrk="1" latinLnBrk="0" hangingPunct="1">
      <a:defRPr sz="1600" b="1" kern="1200">
        <a:solidFill>
          <a:schemeClr val="tx1"/>
        </a:solidFill>
        <a:latin typeface="楷体" pitchFamily="49" charset="-122"/>
        <a:ea typeface="楷体" pitchFamily="49" charset="-122"/>
        <a:cs typeface="+mn-cs"/>
      </a:defRPr>
    </a:lvl7pPr>
    <a:lvl8pPr marL="3200400" algn="l" defTabSz="914400" rtl="0" eaLnBrk="1" latinLnBrk="0" hangingPunct="1">
      <a:defRPr sz="1600" b="1" kern="1200">
        <a:solidFill>
          <a:schemeClr val="tx1"/>
        </a:solidFill>
        <a:latin typeface="楷体" pitchFamily="49" charset="-122"/>
        <a:ea typeface="楷体" pitchFamily="49" charset="-122"/>
        <a:cs typeface="+mn-cs"/>
      </a:defRPr>
    </a:lvl8pPr>
    <a:lvl9pPr marL="3657600" algn="l" defTabSz="914400" rtl="0" eaLnBrk="1" latinLnBrk="0" hangingPunct="1">
      <a:defRPr sz="1600" b="1" kern="1200">
        <a:solidFill>
          <a:schemeClr val="tx1"/>
        </a:solidFill>
        <a:latin typeface="楷体" pitchFamily="49" charset="-122"/>
        <a:ea typeface="楷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89"/>
    <a:srgbClr val="FF0000"/>
    <a:srgbClr val="A5032D"/>
    <a:srgbClr val="BE270E"/>
    <a:srgbClr val="CCCC00"/>
    <a:srgbClr val="CC9900"/>
    <a:srgbClr val="3333FF"/>
    <a:srgbClr val="CCCC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587" autoAdjust="0"/>
  </p:normalViewPr>
  <p:slideViewPr>
    <p:cSldViewPr>
      <p:cViewPr varScale="1">
        <p:scale>
          <a:sx n="57" d="100"/>
          <a:sy n="57" d="100"/>
        </p:scale>
        <p:origin x="-1932" y="-84"/>
      </p:cViewPr>
      <p:guideLst>
        <p:guide orient="horz" pos="2160"/>
        <p:guide pos="2852"/>
      </p:guideLst>
    </p:cSldViewPr>
  </p:slideViewPr>
  <p:notesTextViewPr>
    <p:cViewPr>
      <p:scale>
        <a:sx n="100" d="100"/>
        <a:sy n="100" d="100"/>
      </p:scale>
      <p:origin x="0" y="0"/>
    </p:cViewPr>
  </p:notesText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宋体" pitchFamily="2" charset="-122"/>
                <a:cs typeface="楷体"/>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charset="-122"/>
              </a:defRPr>
            </a:lvl1pPr>
          </a:lstStyle>
          <a:p>
            <a:fld id="{287CCF68-D40B-4599-926A-7A0EC2D9742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6148" name="灯片编号占位符 3"/>
          <p:cNvSpPr>
            <a:spLocks noGrp="1"/>
          </p:cNvSpPr>
          <p:nvPr>
            <p:ph type="sldNum" sz="quarter" idx="5"/>
          </p:nvPr>
        </p:nvSpPr>
        <p:spPr>
          <a:noFill/>
        </p:spPr>
        <p:txBody>
          <a:bodyPr/>
          <a:lstStyle/>
          <a:p>
            <a:fld id="{099C1776-6F55-4DC4-B6DA-4097D7BE4D41}" type="slidenum">
              <a:rPr lang="zh-CN" altLang="en-US"/>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现在问题是，简单功能还要若干个</a:t>
            </a:r>
            <a:r>
              <a:rPr lang="en-US" altLang="zh-CN" dirty="0" smtClean="0"/>
              <a:t>entity</a:t>
            </a:r>
            <a:r>
              <a:rPr lang="zh-CN" altLang="en-US" dirty="0" smtClean="0"/>
              <a:t>，麻烦</a:t>
            </a:r>
            <a:endParaRPr lang="en-US" altLang="zh-CN" dirty="0" smtClean="0"/>
          </a:p>
          <a:p>
            <a:r>
              <a:rPr lang="zh-CN" altLang="en-US" dirty="0" smtClean="0"/>
              <a:t>如果</a:t>
            </a:r>
            <a:r>
              <a:rPr lang="en-US" altLang="zh-CN" dirty="0" smtClean="0"/>
              <a:t>C++</a:t>
            </a:r>
            <a:r>
              <a:rPr lang="zh-CN" altLang="en-US" dirty="0" smtClean="0"/>
              <a:t>的支持类变大，重用度又会降低，根本原因是一个</a:t>
            </a:r>
            <a:r>
              <a:rPr lang="en-US" altLang="zh-CN" dirty="0" smtClean="0"/>
              <a:t>entity</a:t>
            </a:r>
            <a:r>
              <a:rPr lang="zh-CN" altLang="en-US" dirty="0" smtClean="0"/>
              <a:t>只能绑定一个</a:t>
            </a:r>
            <a:r>
              <a:rPr lang="en-US" altLang="zh-CN" dirty="0" smtClean="0"/>
              <a:t>C++</a:t>
            </a:r>
            <a:r>
              <a:rPr lang="zh-CN" altLang="en-US" dirty="0" smtClean="0"/>
              <a:t>的类导致的</a:t>
            </a:r>
            <a:endParaRPr lang="en-US" altLang="zh-CN" dirty="0" smtClean="0"/>
          </a:p>
          <a:p>
            <a:r>
              <a:rPr lang="zh-CN" altLang="en-US" dirty="0" smtClean="0"/>
              <a:t>改变</a:t>
            </a:r>
            <a:r>
              <a:rPr lang="en-US" altLang="zh-CN" dirty="0" smtClean="0"/>
              <a:t>entity</a:t>
            </a:r>
            <a:r>
              <a:rPr lang="zh-CN" altLang="en-US" dirty="0" smtClean="0"/>
              <a:t>生成流程</a:t>
            </a:r>
            <a:endParaRPr lang="en-US" altLang="zh-CN" dirty="0" smtClean="0"/>
          </a:p>
          <a:p>
            <a:r>
              <a:rPr lang="zh-CN" altLang="en-US" dirty="0" smtClean="0"/>
              <a:t>阅读源代码发现系统支持多个</a:t>
            </a:r>
            <a:endParaRPr lang="en-US" altLang="zh-CN" dirty="0" smtClean="0"/>
          </a:p>
          <a:p>
            <a:r>
              <a:rPr lang="en-US" altLang="zh-CN" dirty="0" smtClean="0"/>
              <a:t>LUA</a:t>
            </a:r>
            <a:r>
              <a:rPr lang="zh-CN" altLang="en-US" dirty="0" smtClean="0"/>
              <a:t>初始化流程里边可以创建两个</a:t>
            </a:r>
            <a:r>
              <a:rPr lang="en-US" altLang="zh-CN" dirty="0" smtClean="0"/>
              <a:t>C++</a:t>
            </a:r>
            <a:r>
              <a:rPr lang="zh-CN" altLang="en-US" dirty="0" smtClean="0"/>
              <a:t>类，用</a:t>
            </a:r>
            <a:r>
              <a:rPr lang="en-US" altLang="zh-CN" dirty="0" err="1" smtClean="0"/>
              <a:t>lua</a:t>
            </a:r>
            <a:r>
              <a:rPr lang="zh-CN" altLang="en-US" dirty="0" smtClean="0"/>
              <a:t>中定义的属性和方法去交互</a:t>
            </a:r>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p:spPr>
        <p:txBody>
          <a:bodyPr/>
          <a:lstStyle/>
          <a:p>
            <a:pPr marL="0" lvl="1"/>
            <a:r>
              <a:rPr lang="zh-CN" altLang="zh-CN" sz="1600" dirty="0" smtClean="0">
                <a:latin typeface="Arial" charset="0"/>
                <a:ea typeface="宋体" charset="-122"/>
              </a:rPr>
              <a:t>骨骼</a:t>
            </a:r>
            <a:r>
              <a:rPr lang="en-US" altLang="zh-CN" sz="1600" dirty="0" err="1" smtClean="0">
                <a:latin typeface="Arial" charset="0"/>
                <a:ea typeface="宋体" charset="-122"/>
              </a:rPr>
              <a:t>Lod</a:t>
            </a:r>
            <a:r>
              <a:rPr lang="zh-CN" altLang="en-US" sz="1600" dirty="0" smtClean="0">
                <a:latin typeface="Arial" charset="0"/>
                <a:ea typeface="宋体" charset="-122"/>
              </a:rPr>
              <a:t>：</a:t>
            </a:r>
            <a:endParaRPr lang="en-US" altLang="zh-CN" sz="1600" dirty="0" smtClean="0">
              <a:latin typeface="Arial" charset="0"/>
              <a:ea typeface="宋体" charset="-122"/>
            </a:endParaRPr>
          </a:p>
          <a:p>
            <a:pPr marL="0" lvl="1"/>
            <a:r>
              <a:rPr lang="en-US" altLang="zh-CN" sz="1600" dirty="0" smtClean="0">
                <a:latin typeface="Arial" charset="0"/>
                <a:ea typeface="宋体" charset="-122"/>
              </a:rPr>
              <a:t>	</a:t>
            </a:r>
            <a:r>
              <a:rPr lang="zh-CN" altLang="en-US" sz="1600" dirty="0" smtClean="0">
                <a:latin typeface="Arial" charset="0"/>
                <a:ea typeface="宋体" charset="-122"/>
              </a:rPr>
              <a:t>服务器动画只需要关系骨骼树上的主干部分（</a:t>
            </a:r>
            <a:r>
              <a:rPr lang="en-US" altLang="zh-CN" sz="1600" dirty="0" smtClean="0">
                <a:latin typeface="Arial" charset="0"/>
                <a:ea typeface="宋体" charset="-122"/>
              </a:rPr>
              <a:t>14</a:t>
            </a:r>
            <a:r>
              <a:rPr lang="zh-CN" altLang="en-US" sz="1600" dirty="0" smtClean="0">
                <a:latin typeface="Arial" charset="0"/>
                <a:ea typeface="宋体" charset="-122"/>
              </a:rPr>
              <a:t>），而客户端需要完整表现的骨骼数量（</a:t>
            </a:r>
            <a:r>
              <a:rPr lang="en-US" altLang="zh-CN" sz="1600" dirty="0" smtClean="0">
                <a:latin typeface="Arial" charset="0"/>
                <a:ea typeface="宋体" charset="-122"/>
              </a:rPr>
              <a:t>55</a:t>
            </a:r>
            <a:r>
              <a:rPr lang="zh-CN" altLang="en-US" sz="1600" dirty="0" smtClean="0">
                <a:latin typeface="Arial" charset="0"/>
                <a:ea typeface="宋体" charset="-122"/>
              </a:rPr>
              <a:t>），通过</a:t>
            </a:r>
            <a:r>
              <a:rPr lang="en-US" altLang="zh-CN" sz="1600" dirty="0" smtClean="0">
                <a:latin typeface="Arial" charset="0"/>
                <a:ea typeface="宋体" charset="-122"/>
              </a:rPr>
              <a:t>LOD</a:t>
            </a:r>
            <a:r>
              <a:rPr lang="zh-CN" altLang="en-US" sz="1600" dirty="0" smtClean="0">
                <a:latin typeface="Arial" charset="0"/>
                <a:ea typeface="宋体" charset="-122"/>
              </a:rPr>
              <a:t>控制服务器动画只更新主干部分</a:t>
            </a:r>
            <a:endParaRPr lang="en-US" altLang="zh-CN" sz="1600" dirty="0" smtClean="0">
              <a:latin typeface="Arial" charset="0"/>
              <a:ea typeface="宋体" charset="-122"/>
            </a:endParaRPr>
          </a:p>
          <a:p>
            <a:pPr marL="0" lvl="1"/>
            <a:r>
              <a:rPr lang="en-US" altLang="zh-CN" sz="1600" dirty="0" smtClean="0">
                <a:latin typeface="Arial" charset="0"/>
                <a:ea typeface="宋体" charset="-122"/>
              </a:rPr>
              <a:t>Behavior Tree Reducing</a:t>
            </a:r>
            <a:r>
              <a:rPr lang="zh-CN" altLang="en-US" sz="1600" dirty="0" smtClean="0">
                <a:latin typeface="Arial" charset="0"/>
                <a:ea typeface="宋体" charset="-122"/>
              </a:rPr>
              <a:t>：</a:t>
            </a:r>
            <a:endParaRPr lang="en-US" altLang="zh-CN" sz="1600"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简化动画行为树的实现，包括简化</a:t>
            </a:r>
            <a:r>
              <a:rPr lang="en-US" altLang="zh-CN" dirty="0" smtClean="0">
                <a:latin typeface="Arial" charset="0"/>
                <a:ea typeface="宋体" charset="-122"/>
              </a:rPr>
              <a:t>Active </a:t>
            </a:r>
            <a:r>
              <a:rPr lang="en-US" altLang="zh-CN" b="1" dirty="0" smtClean="0">
                <a:latin typeface="Arial" charset="0"/>
                <a:ea typeface="宋体" charset="-122"/>
              </a:rPr>
              <a:t>Nodes</a:t>
            </a:r>
            <a:r>
              <a:rPr lang="zh-CN" altLang="en-US" dirty="0" smtClean="0">
                <a:latin typeface="Arial" charset="0"/>
                <a:ea typeface="宋体" charset="-122"/>
              </a:rPr>
              <a:t>，</a:t>
            </a:r>
            <a:r>
              <a:rPr lang="en-US" altLang="zh-CN" dirty="0" smtClean="0">
                <a:latin typeface="Arial" charset="0"/>
                <a:ea typeface="宋体" charset="-122"/>
              </a:rPr>
              <a:t>Layer</a:t>
            </a:r>
            <a:r>
              <a:rPr lang="zh-CN" altLang="en-US" dirty="0" smtClean="0">
                <a:latin typeface="Arial" charset="0"/>
                <a:ea typeface="宋体" charset="-122"/>
              </a:rPr>
              <a:t>，</a:t>
            </a:r>
            <a:r>
              <a:rPr lang="en-US" altLang="zh-CN" dirty="0" smtClean="0">
                <a:latin typeface="Arial" charset="0"/>
                <a:ea typeface="宋体" charset="-122"/>
              </a:rPr>
              <a:t>Tree Deep Level</a:t>
            </a:r>
            <a:r>
              <a:rPr lang="zh-CN" altLang="en-US" dirty="0" smtClean="0">
                <a:latin typeface="Arial" charset="0"/>
                <a:ea typeface="宋体" charset="-122"/>
              </a:rPr>
              <a:t>，从而提升动画更新的效率</a:t>
            </a:r>
            <a:endParaRPr lang="en-US" altLang="zh-CN" dirty="0" smtClean="0">
              <a:latin typeface="Arial" charset="0"/>
              <a:ea typeface="宋体" charset="-122"/>
            </a:endParaRPr>
          </a:p>
          <a:p>
            <a:r>
              <a:rPr lang="zh-CN" altLang="en-US" dirty="0" smtClean="0">
                <a:latin typeface="Arial" charset="0"/>
                <a:ea typeface="宋体" charset="-122"/>
              </a:rPr>
              <a:t>关键刚体优先原则：</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参与物理碰撞的刚体只需要关键的头部，上半身和下半身以及武器</a:t>
            </a:r>
            <a:endParaRPr lang="en-US" altLang="zh-CN" dirty="0" smtClean="0">
              <a:latin typeface="Arial" charset="0"/>
              <a:ea typeface="宋体" charset="-122"/>
            </a:endParaRPr>
          </a:p>
          <a:p>
            <a:r>
              <a:rPr lang="zh-CN" altLang="en-US" dirty="0" smtClean="0">
                <a:latin typeface="Arial" charset="0"/>
                <a:ea typeface="宋体" charset="-122"/>
              </a:rPr>
              <a:t>关键状态优先原则：</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会产生战斗结果的状态：攻击过程和防御过程</a:t>
            </a:r>
            <a:endParaRPr lang="en-US" altLang="zh-CN" dirty="0" smtClean="0">
              <a:latin typeface="Arial" charset="0"/>
              <a:ea typeface="宋体" charset="-122"/>
            </a:endParaRPr>
          </a:p>
          <a:p>
            <a:r>
              <a:rPr lang="en-US" altLang="zh-CN" dirty="0" err="1" smtClean="0">
                <a:latin typeface="Arial" charset="0"/>
                <a:ea typeface="宋体" charset="-122"/>
              </a:rPr>
              <a:t>Keyframing</a:t>
            </a:r>
            <a:r>
              <a:rPr lang="zh-CN" altLang="en-US" dirty="0" smtClean="0">
                <a:latin typeface="Arial" charset="0"/>
                <a:ea typeface="宋体" charset="-122"/>
              </a:rPr>
              <a:t>：</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动画产生的骨骼</a:t>
            </a:r>
            <a:r>
              <a:rPr lang="en-US" altLang="zh-CN" dirty="0" smtClean="0">
                <a:latin typeface="Arial" charset="0"/>
                <a:ea typeface="宋体" charset="-122"/>
              </a:rPr>
              <a:t>Pose</a:t>
            </a:r>
            <a:r>
              <a:rPr lang="zh-CN" altLang="en-US" dirty="0" smtClean="0">
                <a:latin typeface="Arial" charset="0"/>
                <a:ea typeface="宋体" charset="-122"/>
              </a:rPr>
              <a:t>换算为对应刚体的线性速度和角速度，然后由物理世界模拟，在物理世界中直接设置刚体位置和通过速度移动到某个位置，前者性能消耗相当于重新更新了一次物理世界</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这样当有</a:t>
            </a:r>
            <a:r>
              <a:rPr lang="en-US" altLang="zh-CN" dirty="0" smtClean="0">
                <a:latin typeface="Arial" charset="0"/>
                <a:ea typeface="宋体" charset="-122"/>
              </a:rPr>
              <a:t>100</a:t>
            </a:r>
            <a:r>
              <a:rPr lang="zh-CN" altLang="en-US" dirty="0" smtClean="0">
                <a:latin typeface="Arial" charset="0"/>
                <a:ea typeface="宋体" charset="-122"/>
              </a:rPr>
              <a:t>个刚体时，前者相当于更新了</a:t>
            </a:r>
            <a:r>
              <a:rPr lang="en-US" altLang="zh-CN" dirty="0" smtClean="0">
                <a:latin typeface="Arial" charset="0"/>
                <a:ea typeface="宋体" charset="-122"/>
              </a:rPr>
              <a:t>100</a:t>
            </a:r>
            <a:r>
              <a:rPr lang="zh-CN" altLang="en-US" dirty="0" smtClean="0">
                <a:latin typeface="Arial" charset="0"/>
                <a:ea typeface="宋体" charset="-122"/>
              </a:rPr>
              <a:t>次物理世界，而后者只需要一次</a:t>
            </a:r>
            <a:endParaRPr lang="en-US" altLang="zh-CN" dirty="0" smtClean="0">
              <a:latin typeface="Arial" charset="0"/>
              <a:ea typeface="宋体" charset="-122"/>
            </a:endParaRPr>
          </a:p>
          <a:p>
            <a:r>
              <a:rPr lang="en-US" altLang="zh-CN" dirty="0" smtClean="0">
                <a:latin typeface="Arial" charset="0"/>
                <a:ea typeface="宋体" charset="-122"/>
              </a:rPr>
              <a:t>TOI</a:t>
            </a:r>
            <a:r>
              <a:rPr lang="zh-CN" altLang="en-US" dirty="0" smtClean="0">
                <a:latin typeface="Arial" charset="0"/>
                <a:ea typeface="宋体" charset="-122"/>
              </a:rPr>
              <a:t>机制：</a:t>
            </a:r>
            <a:endParaRPr lang="en-US" altLang="zh-CN" dirty="0" smtClean="0">
              <a:latin typeface="Arial" charset="0"/>
              <a:ea typeface="宋体" charset="-122"/>
            </a:endParaRPr>
          </a:p>
          <a:p>
            <a:r>
              <a:rPr lang="en-US" altLang="zh-CN" dirty="0" smtClean="0">
                <a:latin typeface="Arial" charset="0"/>
                <a:ea typeface="宋体" charset="-122"/>
              </a:rPr>
              <a:t>	</a:t>
            </a:r>
            <a:r>
              <a:rPr lang="zh-CN" altLang="en-US" dirty="0" smtClean="0">
                <a:latin typeface="Arial" charset="0"/>
                <a:ea typeface="宋体" charset="-122"/>
              </a:rPr>
              <a:t>该机制保证在不同的更新频率下面物理世界中模拟的结果接近，碰撞产生误差较小，可以接受</a:t>
            </a:r>
          </a:p>
        </p:txBody>
      </p:sp>
      <p:sp>
        <p:nvSpPr>
          <p:cNvPr id="12292" name="灯片编号占位符 3"/>
          <p:cNvSpPr>
            <a:spLocks noGrp="1"/>
          </p:cNvSpPr>
          <p:nvPr>
            <p:ph type="sldNum" sz="quarter" idx="5"/>
          </p:nvPr>
        </p:nvSpPr>
        <p:spPr>
          <a:noFill/>
        </p:spPr>
        <p:txBody>
          <a:bodyPr/>
          <a:lstStyle/>
          <a:p>
            <a:fld id="{998AB4AB-AAD2-4EE6-B955-BB4D761210AC}" type="slidenum">
              <a:rPr lang="zh-CN" altLang="en-US"/>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noFill/>
          <a:ln/>
        </p:spPr>
        <p:txBody>
          <a:bodyPr/>
          <a:lstStyle/>
          <a:p>
            <a:r>
              <a:rPr lang="zh-CN" altLang="en-US" smtClean="0">
                <a:latin typeface="Arial" charset="0"/>
                <a:ea typeface="宋体" charset="-122"/>
              </a:rPr>
              <a:t>变速的信息包括：</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玩家朝向，移动朝向，最大速度，当前速度，加速度，转弯半径，转弯系数，是否跳跃</a:t>
            </a:r>
            <a:endParaRPr lang="en-US" altLang="zh-CN" smtClean="0">
              <a:latin typeface="Arial" charset="0"/>
              <a:ea typeface="宋体" charset="-122"/>
            </a:endParaRPr>
          </a:p>
          <a:p>
            <a:r>
              <a:rPr lang="zh-CN" altLang="en-US" smtClean="0">
                <a:latin typeface="Arial" charset="0"/>
                <a:ea typeface="宋体" charset="-122"/>
              </a:rPr>
              <a:t>同步量：</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大部分的同步都间接来自玩家的操作，前进，停止，跳跃，转弯，骑马转弯等等</a:t>
            </a:r>
            <a:endParaRPr lang="en-US" altLang="zh-CN" smtClean="0">
              <a:latin typeface="Arial" charset="0"/>
              <a:ea typeface="宋体" charset="-122"/>
            </a:endParaRPr>
          </a:p>
          <a:p>
            <a:r>
              <a:rPr lang="zh-CN" altLang="en-US" smtClean="0">
                <a:latin typeface="Arial" charset="0"/>
                <a:ea typeface="宋体" charset="-122"/>
              </a:rPr>
              <a:t>加速度低频更新：</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加速度在</a:t>
            </a:r>
            <a:r>
              <a:rPr lang="en-US" altLang="zh-CN" smtClean="0">
                <a:latin typeface="Arial" charset="0"/>
                <a:ea typeface="宋体" charset="-122"/>
              </a:rPr>
              <a:t>10FPS</a:t>
            </a:r>
            <a:r>
              <a:rPr lang="zh-CN" altLang="en-US" smtClean="0">
                <a:latin typeface="Arial" charset="0"/>
                <a:ea typeface="宋体" charset="-122"/>
              </a:rPr>
              <a:t>的更新频率下就已经满足游戏需求</a:t>
            </a:r>
            <a:endParaRPr lang="en-US" altLang="zh-CN" smtClean="0">
              <a:latin typeface="Arial" charset="0"/>
              <a:ea typeface="宋体" charset="-122"/>
            </a:endParaRPr>
          </a:p>
        </p:txBody>
      </p:sp>
      <p:sp>
        <p:nvSpPr>
          <p:cNvPr id="15364" name="灯片编号占位符 3"/>
          <p:cNvSpPr>
            <a:spLocks noGrp="1"/>
          </p:cNvSpPr>
          <p:nvPr>
            <p:ph type="sldNum" sz="quarter" idx="5"/>
          </p:nvPr>
        </p:nvSpPr>
        <p:spPr>
          <a:noFill/>
        </p:spPr>
        <p:txBody>
          <a:bodyPr/>
          <a:lstStyle/>
          <a:p>
            <a:fld id="{8C3FEFDE-2263-417D-8C97-29737050E476}" type="slidenum">
              <a:rPr lang="zh-CN" altLang="en-US"/>
              <a:pPr/>
              <a:t>14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r>
              <a:rPr lang="en-US" altLang="zh-CN" smtClean="0">
                <a:latin typeface="Arial" charset="0"/>
                <a:ea typeface="宋体" charset="-122"/>
              </a:rPr>
              <a:t>Havok</a:t>
            </a:r>
            <a:r>
              <a:rPr lang="zh-CN" altLang="en-US" smtClean="0">
                <a:latin typeface="Arial" charset="0"/>
                <a:ea typeface="宋体" charset="-122"/>
              </a:rPr>
              <a:t>提供的移动模型</a:t>
            </a:r>
            <a:endParaRPr lang="en-US" altLang="zh-CN" smtClean="0">
              <a:latin typeface="Arial" charset="0"/>
              <a:ea typeface="宋体" charset="-122"/>
            </a:endParaRPr>
          </a:p>
          <a:p>
            <a:r>
              <a:rPr lang="zh-CN" altLang="en-US" smtClean="0">
                <a:latin typeface="Arial" charset="0"/>
                <a:ea typeface="宋体" charset="-122"/>
              </a:rPr>
              <a:t>曲线模型：</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用于马的移动，马的转弯需要该模型</a:t>
            </a:r>
            <a:endParaRPr lang="en-US" altLang="zh-CN" smtClean="0">
              <a:latin typeface="Arial" charset="0"/>
              <a:ea typeface="宋体" charset="-122"/>
            </a:endParaRPr>
          </a:p>
          <a:p>
            <a:r>
              <a:rPr lang="zh-CN" altLang="en-US" smtClean="0">
                <a:latin typeface="Arial" charset="0"/>
                <a:ea typeface="宋体" charset="-122"/>
              </a:rPr>
              <a:t>整体方案：</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客户端和服务器使用相同的低频被动变速更新，服务器使用低频移动更新，客户端使用高频移动更新</a:t>
            </a:r>
          </a:p>
        </p:txBody>
      </p:sp>
      <p:sp>
        <p:nvSpPr>
          <p:cNvPr id="17412" name="灯片编号占位符 3"/>
          <p:cNvSpPr>
            <a:spLocks noGrp="1"/>
          </p:cNvSpPr>
          <p:nvPr>
            <p:ph type="sldNum" sz="quarter" idx="5"/>
          </p:nvPr>
        </p:nvSpPr>
        <p:spPr>
          <a:noFill/>
        </p:spPr>
        <p:txBody>
          <a:bodyPr/>
          <a:lstStyle/>
          <a:p>
            <a:fld id="{1B4A423A-AC70-438E-9986-6DE11AC5C74F}" type="slidenum">
              <a:rPr lang="zh-CN" altLang="en-US"/>
              <a:pPr/>
              <a:t>15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系统，各大模块</a:t>
            </a:r>
            <a:r>
              <a:rPr lang="en-US" altLang="zh-CN" dirty="0" smtClean="0"/>
              <a:t>proxy</a:t>
            </a:r>
          </a:p>
          <a:p>
            <a:r>
              <a:rPr lang="en-US" altLang="zh-CN" dirty="0" err="1" smtClean="0"/>
              <a:t>Lua</a:t>
            </a:r>
            <a:r>
              <a:rPr lang="zh-CN" altLang="en-US" dirty="0" smtClean="0"/>
              <a:t>主导，</a:t>
            </a:r>
            <a:r>
              <a:rPr lang="en-US" altLang="zh-CN" dirty="0" err="1" smtClean="0"/>
              <a:t>lua</a:t>
            </a:r>
            <a:r>
              <a:rPr lang="zh-CN" altLang="en-US" dirty="0" smtClean="0"/>
              <a:t>文件定义</a:t>
            </a:r>
            <a:r>
              <a:rPr lang="en-US" altLang="zh-CN" dirty="0" smtClean="0"/>
              <a:t>entity</a:t>
            </a:r>
            <a:r>
              <a:rPr lang="zh-CN" altLang="en-US" dirty="0" smtClean="0"/>
              <a:t>类型，定义属性和方法</a:t>
            </a:r>
            <a:endParaRPr lang="en-US" altLang="zh-CN" dirty="0" smtClean="0"/>
          </a:p>
          <a:p>
            <a:r>
              <a:rPr lang="zh-CN" altLang="en-US" dirty="0" smtClean="0"/>
              <a:t>用</a:t>
            </a:r>
            <a:r>
              <a:rPr lang="en-US" altLang="zh-CN" dirty="0" err="1" smtClean="0"/>
              <a:t>lua</a:t>
            </a:r>
            <a:r>
              <a:rPr lang="zh-CN" altLang="en-US" dirty="0" smtClean="0"/>
              <a:t>创建，表复制，函数共享，通过</a:t>
            </a:r>
            <a:r>
              <a:rPr lang="en-US" altLang="zh-CN" dirty="0" err="1" smtClean="0"/>
              <a:t>lua</a:t>
            </a:r>
            <a:r>
              <a:rPr lang="zh-CN" altLang="en-US" dirty="0" smtClean="0"/>
              <a:t>初始化物理，渲染等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Lua</a:t>
            </a:r>
            <a:r>
              <a:rPr lang="zh-CN" altLang="en-US" dirty="0" smtClean="0"/>
              <a:t>主导，</a:t>
            </a:r>
            <a:r>
              <a:rPr lang="en-US" altLang="zh-CN" dirty="0" err="1" smtClean="0"/>
              <a:t>lua</a:t>
            </a:r>
            <a:r>
              <a:rPr lang="zh-CN" altLang="en-US" dirty="0" smtClean="0"/>
              <a:t>文件定义</a:t>
            </a:r>
            <a:r>
              <a:rPr lang="en-US" altLang="zh-CN" dirty="0" smtClean="0"/>
              <a:t>entity</a:t>
            </a:r>
            <a:r>
              <a:rPr lang="zh-CN" altLang="en-US" dirty="0" smtClean="0"/>
              <a:t>类型，定义属性和方法</a:t>
            </a:r>
            <a:endParaRPr lang="en-US" altLang="zh-CN" dirty="0" smtClean="0"/>
          </a:p>
          <a:p>
            <a:r>
              <a:rPr lang="zh-CN" altLang="en-US" dirty="0" smtClean="0"/>
              <a:t>用</a:t>
            </a:r>
            <a:r>
              <a:rPr lang="en-US" altLang="zh-CN" dirty="0" err="1" smtClean="0"/>
              <a:t>lua</a:t>
            </a:r>
            <a:r>
              <a:rPr lang="zh-CN" altLang="en-US" dirty="0" smtClean="0"/>
              <a:t>创建，表复制，函数共享，通过</a:t>
            </a:r>
            <a:r>
              <a:rPr lang="en-US" altLang="zh-CN" dirty="0" err="1" smtClean="0"/>
              <a:t>lua</a:t>
            </a:r>
            <a:r>
              <a:rPr lang="zh-CN" altLang="en-US" dirty="0" smtClean="0"/>
              <a:t>初始化物理，渲染等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Flow</a:t>
            </a:r>
            <a:r>
              <a:rPr lang="en-US" altLang="zh-CN" baseline="0" dirty="0" smtClean="0"/>
              <a:t> graph a</a:t>
            </a:r>
            <a:r>
              <a:rPr lang="zh-CN" altLang="en-US" baseline="0" dirty="0" smtClean="0"/>
              <a:t>物件是可燃物（燃烧特效管理，燃烧传播）</a:t>
            </a:r>
            <a:endParaRPr lang="en-US" altLang="zh-CN" baseline="0" dirty="0" smtClean="0"/>
          </a:p>
          <a:p>
            <a:r>
              <a:rPr lang="en-US" altLang="zh-CN" baseline="0" dirty="0" smtClean="0"/>
              <a:t>B</a:t>
            </a:r>
            <a:r>
              <a:rPr lang="zh-CN" altLang="en-US" baseline="0" dirty="0" smtClean="0"/>
              <a:t>是</a:t>
            </a:r>
            <a:r>
              <a:rPr lang="en-US" altLang="zh-CN" baseline="0" dirty="0" err="1" smtClean="0"/>
              <a:t>buffarea</a:t>
            </a:r>
            <a:r>
              <a:rPr lang="zh-CN" altLang="en-US" baseline="0" dirty="0" smtClean="0"/>
              <a:t>，可燃物当燃烧触发的时候可以</a:t>
            </a:r>
            <a:r>
              <a:rPr lang="en-US" altLang="zh-CN" baseline="0" dirty="0" smtClean="0"/>
              <a:t>enable </a:t>
            </a:r>
            <a:r>
              <a:rPr lang="en-US" altLang="zh-CN" baseline="0" dirty="0" err="1" smtClean="0"/>
              <a:t>buffarea</a:t>
            </a:r>
            <a:r>
              <a:rPr lang="zh-CN" altLang="en-US" baseline="0" dirty="0" smtClean="0"/>
              <a:t>生效，甚至设置加什么样的</a:t>
            </a:r>
            <a:r>
              <a:rPr lang="en-US" altLang="zh-CN" baseline="0" dirty="0" smtClean="0"/>
              <a:t>buff</a:t>
            </a:r>
          </a:p>
          <a:p>
            <a:r>
              <a:rPr lang="zh-CN" altLang="en-US" baseline="0" dirty="0" smtClean="0"/>
              <a:t>熄灭的时候</a:t>
            </a:r>
            <a:r>
              <a:rPr lang="en-US" altLang="zh-CN" baseline="0" dirty="0" smtClean="0"/>
              <a:t>disable </a:t>
            </a:r>
            <a:r>
              <a:rPr lang="en-US" altLang="zh-CN" baseline="0" dirty="0" err="1" smtClean="0"/>
              <a:t>buffarea</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a:t>
            </a:r>
            <a:r>
              <a:rPr lang="en-US" altLang="zh-CN" dirty="0" err="1" smtClean="0"/>
              <a:t>lua</a:t>
            </a:r>
            <a:r>
              <a:rPr lang="zh-CN" altLang="en-US" dirty="0" smtClean="0"/>
              <a:t>主导，</a:t>
            </a:r>
            <a:r>
              <a:rPr lang="en-US" altLang="zh-CN" dirty="0" smtClean="0"/>
              <a:t>extension</a:t>
            </a:r>
            <a:r>
              <a:rPr lang="zh-CN" altLang="en-US" dirty="0" smtClean="0"/>
              <a:t>扩展方式约束</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a:t>
            </a:r>
            <a:r>
              <a:rPr lang="en-US" altLang="zh-CN" dirty="0" err="1" smtClean="0"/>
              <a:t>lua</a:t>
            </a:r>
            <a:r>
              <a:rPr lang="zh-CN" altLang="en-US" dirty="0" smtClean="0"/>
              <a:t>主导，</a:t>
            </a:r>
            <a:r>
              <a:rPr lang="en-US" altLang="zh-CN" dirty="0" smtClean="0"/>
              <a:t>extension</a:t>
            </a:r>
            <a:r>
              <a:rPr lang="zh-CN" altLang="en-US" dirty="0" smtClean="0"/>
              <a:t>扩展方式约束</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a:t>
            </a:r>
            <a:r>
              <a:rPr lang="en-US" altLang="zh-CN" dirty="0" err="1" smtClean="0"/>
              <a:t>lua</a:t>
            </a:r>
            <a:r>
              <a:rPr lang="zh-CN" altLang="en-US" dirty="0" smtClean="0"/>
              <a:t>主导，</a:t>
            </a:r>
            <a:r>
              <a:rPr lang="en-US" altLang="zh-CN" dirty="0" smtClean="0"/>
              <a:t>extension</a:t>
            </a:r>
            <a:r>
              <a:rPr lang="zh-CN" altLang="en-US" dirty="0" smtClean="0"/>
              <a:t>扩展方式约束</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既可以被攻击，也具有加</a:t>
            </a:r>
            <a:r>
              <a:rPr lang="en-US" altLang="zh-CN" dirty="0" smtClean="0"/>
              <a:t>buff</a:t>
            </a:r>
            <a:r>
              <a:rPr lang="zh-CN" altLang="en-US" dirty="0" smtClean="0"/>
              <a:t>的能力，还可以发射飞行道具等等，如果一个简单的逻辑需要拖入几个</a:t>
            </a:r>
            <a:r>
              <a:rPr lang="en-US" altLang="zh-CN" dirty="0" smtClean="0"/>
              <a:t>entity</a:t>
            </a:r>
            <a:r>
              <a:rPr lang="zh-CN" altLang="en-US" dirty="0" smtClean="0"/>
              <a:t>相互配合</a:t>
            </a:r>
            <a:endParaRPr lang="en-US" altLang="zh-CN" dirty="0" smtClean="0"/>
          </a:p>
          <a:p>
            <a:r>
              <a:rPr lang="zh-CN" altLang="en-US" dirty="0" smtClean="0"/>
              <a:t>如果</a:t>
            </a:r>
            <a:r>
              <a:rPr lang="en-US" altLang="zh-CN" dirty="0" smtClean="0"/>
              <a:t>C++</a:t>
            </a:r>
            <a:r>
              <a:rPr lang="zh-CN" altLang="en-US" dirty="0" smtClean="0"/>
              <a:t>的支持类变大，重用度就低了，一个小功能还要拖几个，麻烦，根本原因是一个</a:t>
            </a:r>
            <a:r>
              <a:rPr lang="en-US" altLang="zh-CN" dirty="0" smtClean="0"/>
              <a:t>entity</a:t>
            </a:r>
            <a:r>
              <a:rPr lang="zh-CN" altLang="en-US" dirty="0" smtClean="0"/>
              <a:t>只能绑定一个</a:t>
            </a:r>
            <a:r>
              <a:rPr lang="en-US" altLang="zh-CN" dirty="0" smtClean="0"/>
              <a:t>C++</a:t>
            </a:r>
            <a:r>
              <a:rPr lang="zh-CN" altLang="en-US" dirty="0" smtClean="0"/>
              <a:t>的类导致的</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现在问题是，简单功能还要若干个</a:t>
            </a:r>
            <a:r>
              <a:rPr lang="en-US" altLang="zh-CN" dirty="0" smtClean="0"/>
              <a:t>entity</a:t>
            </a:r>
            <a:r>
              <a:rPr lang="zh-CN" altLang="en-US" dirty="0" smtClean="0"/>
              <a:t>，麻烦</a:t>
            </a:r>
            <a:endParaRPr lang="en-US" altLang="zh-CN" dirty="0" smtClean="0"/>
          </a:p>
          <a:p>
            <a:r>
              <a:rPr lang="zh-CN" altLang="en-US" dirty="0" smtClean="0"/>
              <a:t>如果</a:t>
            </a:r>
            <a:r>
              <a:rPr lang="en-US" altLang="zh-CN" dirty="0" smtClean="0"/>
              <a:t>C++</a:t>
            </a:r>
            <a:r>
              <a:rPr lang="zh-CN" altLang="en-US" dirty="0" smtClean="0"/>
              <a:t>的支持类变大，重用度又会降低，根本原因是一个</a:t>
            </a:r>
            <a:r>
              <a:rPr lang="en-US" altLang="zh-CN" dirty="0" smtClean="0"/>
              <a:t>entity</a:t>
            </a:r>
            <a:r>
              <a:rPr lang="zh-CN" altLang="en-US" dirty="0" smtClean="0"/>
              <a:t>只能绑定一个</a:t>
            </a:r>
            <a:r>
              <a:rPr lang="en-US" altLang="zh-CN" dirty="0" smtClean="0"/>
              <a:t>C++</a:t>
            </a:r>
            <a:r>
              <a:rPr lang="zh-CN" altLang="en-US" dirty="0" smtClean="0"/>
              <a:t>的类导致的</a:t>
            </a:r>
            <a:endParaRPr lang="en-US" altLang="zh-CN" dirty="0" smtClean="0"/>
          </a:p>
          <a:p>
            <a:r>
              <a:rPr lang="zh-CN" altLang="en-US" dirty="0" smtClean="0"/>
              <a:t>改变</a:t>
            </a:r>
            <a:r>
              <a:rPr lang="en-US" altLang="zh-CN" dirty="0" smtClean="0"/>
              <a:t>entity</a:t>
            </a:r>
            <a:r>
              <a:rPr lang="zh-CN" altLang="en-US" dirty="0" smtClean="0"/>
              <a:t>生成流程</a:t>
            </a:r>
            <a:endParaRPr lang="en-US" altLang="zh-CN" dirty="0" smtClean="0"/>
          </a:p>
          <a:p>
            <a:r>
              <a:rPr lang="zh-CN" altLang="en-US" dirty="0" smtClean="0"/>
              <a:t>阅读源代码发现系统支持多个</a:t>
            </a:r>
            <a:endParaRPr lang="en-US" altLang="zh-CN" dirty="0" smtClean="0"/>
          </a:p>
          <a:p>
            <a:r>
              <a:rPr lang="en-US" altLang="zh-CN" dirty="0" smtClean="0"/>
              <a:t>LUA</a:t>
            </a:r>
            <a:r>
              <a:rPr lang="zh-CN" altLang="en-US" dirty="0" smtClean="0"/>
              <a:t>初始化流程里边可以创建两个</a:t>
            </a:r>
            <a:r>
              <a:rPr lang="en-US" altLang="zh-CN" dirty="0" smtClean="0"/>
              <a:t>C++</a:t>
            </a:r>
            <a:r>
              <a:rPr lang="zh-CN" altLang="en-US" dirty="0" smtClean="0"/>
              <a:t>类，用</a:t>
            </a:r>
            <a:r>
              <a:rPr lang="en-US" altLang="zh-CN" dirty="0" err="1" smtClean="0"/>
              <a:t>lua</a:t>
            </a:r>
            <a:r>
              <a:rPr lang="zh-CN" altLang="en-US" dirty="0" smtClean="0"/>
              <a:t>中定义的属性和方法去交互</a:t>
            </a:r>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3-1"/>
          <p:cNvPicPr>
            <a:picLocks noChangeAspect="1" noChangeArrowheads="1"/>
          </p:cNvPicPr>
          <p:nvPr/>
        </p:nvPicPr>
        <p:blipFill>
          <a:blip r:embed="rId2"/>
          <a:srcRect/>
          <a:stretch>
            <a:fillRect/>
          </a:stretch>
        </p:blipFill>
        <p:spPr bwMode="auto">
          <a:xfrm>
            <a:off x="0" y="0"/>
            <a:ext cx="9144000" cy="6864350"/>
          </a:xfrm>
          <a:prstGeom prst="rect">
            <a:avLst/>
          </a:prstGeom>
          <a:noFill/>
          <a:ln w="9525">
            <a:noFill/>
            <a:miter lim="800000"/>
            <a:headEnd/>
            <a:tailEnd/>
          </a:ln>
        </p:spPr>
      </p:pic>
      <p:sp>
        <p:nvSpPr>
          <p:cNvPr id="2051" name="Rectangle 3"/>
          <p:cNvSpPr>
            <a:spLocks noGrp="1" noChangeArrowheads="1"/>
          </p:cNvSpPr>
          <p:nvPr>
            <p:ph type="ctrTitle" sz="quarter"/>
          </p:nvPr>
        </p:nvSpPr>
        <p:spPr>
          <a:xfrm>
            <a:off x="457200" y="2286000"/>
            <a:ext cx="7067550" cy="1143000"/>
          </a:xfrm>
        </p:spPr>
        <p:txBody>
          <a:bodyPr/>
          <a:lstStyle>
            <a:lvl1pPr>
              <a:defRPr sz="4100"/>
            </a:lvl1pPr>
          </a:lstStyle>
          <a:p>
            <a:r>
              <a:rPr lang="zh-CN" altLang="en-US"/>
              <a:t>单击此处编辑母版标题样式</a:t>
            </a:r>
          </a:p>
        </p:txBody>
      </p:sp>
      <p:sp>
        <p:nvSpPr>
          <p:cNvPr id="2052" name="Rectangle 4"/>
          <p:cNvSpPr>
            <a:spLocks noGrp="1" noChangeArrowheads="1"/>
          </p:cNvSpPr>
          <p:nvPr>
            <p:ph type="subTitle" sz="quarter" idx="1"/>
          </p:nvPr>
        </p:nvSpPr>
        <p:spPr>
          <a:xfrm>
            <a:off x="457200" y="6096000"/>
            <a:ext cx="3352800" cy="609600"/>
          </a:xfrm>
        </p:spPr>
        <p:txBody>
          <a:bodyPr/>
          <a:lstStyle>
            <a:lvl1pPr marL="0" indent="0">
              <a:buFontTx/>
              <a:buNone/>
              <a:defRPr/>
            </a:lvl1pPr>
          </a:lstStyle>
          <a:p>
            <a:r>
              <a:rPr lang="zh-CN" altLang="en-US"/>
              <a:t>单击此处编辑作者名称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75375" y="76200"/>
            <a:ext cx="2054225" cy="5029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938" y="76200"/>
            <a:ext cx="6015037" cy="5029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39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3-2"/>
          <p:cNvPicPr>
            <a:picLocks noChangeAspect="1" noChangeArrowheads="1"/>
          </p:cNvPicPr>
          <p:nvPr/>
        </p:nvPicPr>
        <p:blipFill>
          <a:blip r:embed="rId13"/>
          <a:srcRect/>
          <a:stretch>
            <a:fillRect/>
          </a:stretch>
        </p:blipFill>
        <p:spPr bwMode="auto">
          <a:xfrm>
            <a:off x="0" y="-1588"/>
            <a:ext cx="9144000" cy="68627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7938" y="76200"/>
            <a:ext cx="6011862"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685800" y="1600200"/>
            <a:ext cx="75438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5" descr="定稿"/>
          <p:cNvPicPr>
            <a:picLocks noChangeAspect="1" noChangeArrowheads="1"/>
          </p:cNvPicPr>
          <p:nvPr/>
        </p:nvPicPr>
        <p:blipFill>
          <a:blip r:embed="rId14" cstate="print"/>
          <a:srcRect/>
          <a:stretch>
            <a:fillRect/>
          </a:stretch>
        </p:blipFill>
        <p:spPr bwMode="auto">
          <a:xfrm>
            <a:off x="7812088" y="6296025"/>
            <a:ext cx="1179512"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itchFamily="18" charset="0"/>
          <a:ea typeface="宋体" pitchFamily="2" charset="-122"/>
        </a:defRPr>
      </a:lvl2pPr>
      <a:lvl3pPr algn="l" rtl="0" eaLnBrk="0" fontAlgn="base" hangingPunct="0">
        <a:spcBef>
          <a:spcPct val="0"/>
        </a:spcBef>
        <a:spcAft>
          <a:spcPct val="0"/>
        </a:spcAft>
        <a:defRPr sz="3200" b="1">
          <a:solidFill>
            <a:schemeClr val="tx1"/>
          </a:solidFill>
          <a:latin typeface="Times New Roman" pitchFamily="18" charset="0"/>
          <a:ea typeface="宋体" pitchFamily="2" charset="-122"/>
        </a:defRPr>
      </a:lvl3pPr>
      <a:lvl4pPr algn="l" rtl="0" eaLnBrk="0" fontAlgn="base" hangingPunct="0">
        <a:spcBef>
          <a:spcPct val="0"/>
        </a:spcBef>
        <a:spcAft>
          <a:spcPct val="0"/>
        </a:spcAft>
        <a:defRPr sz="3200" b="1">
          <a:solidFill>
            <a:schemeClr val="tx1"/>
          </a:solidFill>
          <a:latin typeface="Times New Roman" pitchFamily="18" charset="0"/>
          <a:ea typeface="宋体" pitchFamily="2" charset="-122"/>
        </a:defRPr>
      </a:lvl4pPr>
      <a:lvl5pPr algn="l" rtl="0" eaLnBrk="0" fontAlgn="base" hangingPunct="0">
        <a:spcBef>
          <a:spcPct val="0"/>
        </a:spcBef>
        <a:spcAft>
          <a:spcPct val="0"/>
        </a:spcAft>
        <a:defRPr sz="3200" b="1">
          <a:solidFill>
            <a:schemeClr val="tx1"/>
          </a:solidFill>
          <a:latin typeface="Times New Roman" pitchFamily="18" charset="0"/>
          <a:ea typeface="宋体" pitchFamily="2" charset="-122"/>
        </a:defRPr>
      </a:lvl5pPr>
      <a:lvl6pPr marL="457200" algn="l" rtl="0" fontAlgn="base">
        <a:spcBef>
          <a:spcPct val="0"/>
        </a:spcBef>
        <a:spcAft>
          <a:spcPct val="0"/>
        </a:spcAft>
        <a:defRPr sz="3200" b="1">
          <a:solidFill>
            <a:schemeClr val="tx1"/>
          </a:solidFill>
          <a:latin typeface="Times New Roman" pitchFamily="18" charset="0"/>
          <a:ea typeface="宋体" pitchFamily="2" charset="-122"/>
        </a:defRPr>
      </a:lvl6pPr>
      <a:lvl7pPr marL="914400" algn="l" rtl="0" fontAlgn="base">
        <a:spcBef>
          <a:spcPct val="0"/>
        </a:spcBef>
        <a:spcAft>
          <a:spcPct val="0"/>
        </a:spcAft>
        <a:defRPr sz="3200" b="1">
          <a:solidFill>
            <a:schemeClr val="tx1"/>
          </a:solidFill>
          <a:latin typeface="Times New Roman" pitchFamily="18" charset="0"/>
          <a:ea typeface="宋体" pitchFamily="2" charset="-122"/>
        </a:defRPr>
      </a:lvl7pPr>
      <a:lvl8pPr marL="1371600" algn="l" rtl="0" fontAlgn="base">
        <a:spcBef>
          <a:spcPct val="0"/>
        </a:spcBef>
        <a:spcAft>
          <a:spcPct val="0"/>
        </a:spcAft>
        <a:defRPr sz="3200" b="1">
          <a:solidFill>
            <a:schemeClr val="tx1"/>
          </a:solidFill>
          <a:latin typeface="Times New Roman" pitchFamily="18" charset="0"/>
          <a:ea typeface="宋体" pitchFamily="2" charset="-122"/>
        </a:defRPr>
      </a:lvl8pPr>
      <a:lvl9pPr marL="1828800" algn="l" rtl="0" fontAlgn="base">
        <a:spcBef>
          <a:spcPct val="0"/>
        </a:spcBef>
        <a:spcAft>
          <a:spcPct val="0"/>
        </a:spcAft>
        <a:defRPr sz="3200" b="1">
          <a:solidFill>
            <a:schemeClr val="tx1"/>
          </a:solidFill>
          <a:latin typeface="Times New Roman" pitchFamily="18" charset="0"/>
          <a:ea typeface="宋体" pitchFamily="2" charset="-122"/>
        </a:defRPr>
      </a:lvl9pPr>
    </p:titleStyle>
    <p:bodyStyle>
      <a:lvl1pPr marL="261938" indent="-261938" algn="l" rtl="0" eaLnBrk="0" fontAlgn="base" hangingPunct="0">
        <a:spcBef>
          <a:spcPct val="20000"/>
        </a:spcBef>
        <a:spcAft>
          <a:spcPct val="0"/>
        </a:spcAft>
        <a:buBlip>
          <a:blip r:embed="rId15"/>
        </a:buBlip>
        <a:defRPr sz="2000" b="1">
          <a:solidFill>
            <a:schemeClr val="tx1"/>
          </a:solidFill>
          <a:latin typeface="+mn-lt"/>
          <a:ea typeface="+mn-ea"/>
          <a:cs typeface="+mn-cs"/>
        </a:defRPr>
      </a:lvl1pPr>
      <a:lvl2pPr marL="900113" indent="-357188" algn="l" rtl="0" eaLnBrk="0" fontAlgn="base" hangingPunct="0">
        <a:spcBef>
          <a:spcPct val="20000"/>
        </a:spcBef>
        <a:spcAft>
          <a:spcPct val="0"/>
        </a:spcAft>
        <a:buBlip>
          <a:blip r:embed="rId15"/>
        </a:buBlip>
        <a:defRPr sz="2000" b="1">
          <a:solidFill>
            <a:schemeClr val="tx1"/>
          </a:solidFill>
          <a:latin typeface="+mn-lt"/>
          <a:ea typeface="+mn-ea"/>
        </a:defRPr>
      </a:lvl2pPr>
      <a:lvl3pPr marL="1436688" indent="-357188" algn="l" rtl="0" eaLnBrk="0" fontAlgn="base" hangingPunct="0">
        <a:spcBef>
          <a:spcPct val="20000"/>
        </a:spcBef>
        <a:spcAft>
          <a:spcPct val="0"/>
        </a:spcAft>
        <a:buBlip>
          <a:blip r:embed="rId15"/>
        </a:buBlip>
        <a:defRPr sz="2000" b="1">
          <a:solidFill>
            <a:schemeClr val="tx1"/>
          </a:solidFill>
          <a:latin typeface="+mn-lt"/>
          <a:ea typeface="+mn-ea"/>
        </a:defRPr>
      </a:lvl3pPr>
      <a:lvl4pPr marL="1973263" indent="-357188" algn="l" rtl="0" eaLnBrk="0" fontAlgn="base" hangingPunct="0">
        <a:spcBef>
          <a:spcPct val="20000"/>
        </a:spcBef>
        <a:spcAft>
          <a:spcPct val="0"/>
        </a:spcAft>
        <a:buBlip>
          <a:blip r:embed="rId15"/>
        </a:buBlip>
        <a:defRPr sz="2000" b="1">
          <a:solidFill>
            <a:schemeClr val="tx1"/>
          </a:solidFill>
          <a:latin typeface="+mn-lt"/>
          <a:ea typeface="+mn-ea"/>
        </a:defRPr>
      </a:lvl4pPr>
      <a:lvl5pPr marL="2513013" indent="-277813" algn="l" rtl="0" eaLnBrk="0" fontAlgn="base" hangingPunct="0">
        <a:spcBef>
          <a:spcPct val="20000"/>
        </a:spcBef>
        <a:spcAft>
          <a:spcPct val="0"/>
        </a:spcAft>
        <a:buBlip>
          <a:blip r:embed="rId15"/>
        </a:buBlip>
        <a:defRPr sz="2000" b="1">
          <a:solidFill>
            <a:schemeClr val="tx1"/>
          </a:solidFill>
          <a:latin typeface="+mn-lt"/>
          <a:ea typeface="+mn-ea"/>
        </a:defRPr>
      </a:lvl5pPr>
      <a:lvl6pPr marL="2970213" indent="-277813" algn="l" rtl="0" fontAlgn="base">
        <a:spcBef>
          <a:spcPct val="20000"/>
        </a:spcBef>
        <a:spcAft>
          <a:spcPct val="0"/>
        </a:spcAft>
        <a:buBlip>
          <a:blip r:embed="rId15"/>
        </a:buBlip>
        <a:defRPr sz="2000" b="1">
          <a:solidFill>
            <a:schemeClr val="tx1"/>
          </a:solidFill>
          <a:latin typeface="+mn-lt"/>
          <a:ea typeface="+mn-ea"/>
        </a:defRPr>
      </a:lvl6pPr>
      <a:lvl7pPr marL="3427413" indent="-277813" algn="l" rtl="0" fontAlgn="base">
        <a:spcBef>
          <a:spcPct val="20000"/>
        </a:spcBef>
        <a:spcAft>
          <a:spcPct val="0"/>
        </a:spcAft>
        <a:buBlip>
          <a:blip r:embed="rId15"/>
        </a:buBlip>
        <a:defRPr sz="2000" b="1">
          <a:solidFill>
            <a:schemeClr val="tx1"/>
          </a:solidFill>
          <a:latin typeface="+mn-lt"/>
          <a:ea typeface="+mn-ea"/>
        </a:defRPr>
      </a:lvl7pPr>
      <a:lvl8pPr marL="3884613" indent="-277813" algn="l" rtl="0" fontAlgn="base">
        <a:spcBef>
          <a:spcPct val="20000"/>
        </a:spcBef>
        <a:spcAft>
          <a:spcPct val="0"/>
        </a:spcAft>
        <a:buBlip>
          <a:blip r:embed="rId15"/>
        </a:buBlip>
        <a:defRPr sz="2000" b="1">
          <a:solidFill>
            <a:schemeClr val="tx1"/>
          </a:solidFill>
          <a:latin typeface="+mn-lt"/>
          <a:ea typeface="+mn-ea"/>
        </a:defRPr>
      </a:lvl8pPr>
      <a:lvl9pPr marL="4341813" indent="-277813" algn="l" rtl="0" fontAlgn="base">
        <a:spcBef>
          <a:spcPct val="20000"/>
        </a:spcBef>
        <a:spcAft>
          <a:spcPct val="0"/>
        </a:spcAft>
        <a:buBlip>
          <a:blip r:embed="rId15"/>
        </a:buBli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km.oa.com/articles/show/190382" TargetMode="External"/><Relationship Id="rId2" Type="http://schemas.openxmlformats.org/officeDocument/2006/relationships/hyperlink" Target="http://km.oa.com/articles/show/190379" TargetMode="External"/><Relationship Id="rId1" Type="http://schemas.openxmlformats.org/officeDocument/2006/relationships/slideLayout" Target="../slideLayouts/slideLayout2.xml"/><Relationship Id="rId6" Type="http://schemas.openxmlformats.org/officeDocument/2006/relationships/hyperlink" Target="http://km.oa.com/articles/show/190589" TargetMode="External"/><Relationship Id="rId5" Type="http://schemas.openxmlformats.org/officeDocument/2006/relationships/hyperlink" Target="http://km.oa.com/articles/show/190429" TargetMode="External"/><Relationship Id="rId4" Type="http://schemas.openxmlformats.org/officeDocument/2006/relationships/hyperlink" Target="http://km.oa.com/articles/show/19038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457200" y="1828800"/>
            <a:ext cx="7772400" cy="1524000"/>
          </a:xfrm>
          <a:noFill/>
        </p:spPr>
        <p:txBody>
          <a:bodyPr/>
          <a:lstStyle/>
          <a:p>
            <a:pPr algn="ctr" eaLnBrk="1" hangingPunct="1"/>
            <a:r>
              <a:rPr lang="zh-CN" altLang="en-US" dirty="0" smtClean="0">
                <a:ea typeface="黑体" pitchFamily="49" charset="-122"/>
              </a:rPr>
              <a:t>软件开发类</a:t>
            </a:r>
            <a:r>
              <a:rPr lang="en-US" altLang="zh-CN" dirty="0" smtClean="0">
                <a:ea typeface="黑体" pitchFamily="49" charset="-122"/>
              </a:rPr>
              <a:t>_</a:t>
            </a:r>
            <a:r>
              <a:rPr lang="zh-CN" altLang="en-US" dirty="0" smtClean="0">
                <a:ea typeface="黑体" pitchFamily="49" charset="-122"/>
              </a:rPr>
              <a:t>客户端前台通道面试陈述</a:t>
            </a:r>
            <a:br>
              <a:rPr lang="zh-CN" altLang="en-US" dirty="0" smtClean="0">
                <a:ea typeface="黑体" pitchFamily="49" charset="-122"/>
              </a:rPr>
            </a:br>
            <a:endParaRPr lang="zh-CN" altLang="en-US" sz="2800" dirty="0" smtClean="0">
              <a:ea typeface="黑体" pitchFamily="49" charset="-122"/>
            </a:endParaRPr>
          </a:p>
        </p:txBody>
      </p:sp>
      <p:sp>
        <p:nvSpPr>
          <p:cNvPr id="4099" name="Rectangle 3"/>
          <p:cNvSpPr>
            <a:spLocks noChangeArrowheads="1"/>
          </p:cNvSpPr>
          <p:nvPr/>
        </p:nvSpPr>
        <p:spPr bwMode="auto">
          <a:xfrm>
            <a:off x="3200400" y="3886200"/>
            <a:ext cx="3124200" cy="1143000"/>
          </a:xfrm>
          <a:prstGeom prst="rect">
            <a:avLst/>
          </a:prstGeom>
          <a:noFill/>
          <a:ln w="9525">
            <a:noFill/>
            <a:miter lim="800000"/>
            <a:headEnd/>
            <a:tailEnd/>
          </a:ln>
        </p:spPr>
        <p:txBody>
          <a:bodyPr anchor="ctr"/>
          <a:lstStyle/>
          <a:p>
            <a:pPr eaLnBrk="1" hangingPunct="1">
              <a:lnSpc>
                <a:spcPct val="125000"/>
              </a:lnSpc>
            </a:pPr>
            <a:r>
              <a:rPr lang="zh-CN" altLang="en-US" sz="2000" dirty="0">
                <a:latin typeface="Times New Roman" pitchFamily="18" charset="0"/>
                <a:ea typeface="楷体_GB2312" pitchFamily="49" charset="-122"/>
              </a:rPr>
              <a:t>申报</a:t>
            </a:r>
            <a:r>
              <a:rPr lang="zh-CN" altLang="en-US" sz="2000" dirty="0" smtClean="0">
                <a:latin typeface="Times New Roman" pitchFamily="18" charset="0"/>
                <a:ea typeface="楷体_GB2312" pitchFamily="49" charset="-122"/>
              </a:rPr>
              <a:t>人：</a:t>
            </a:r>
            <a:r>
              <a:rPr lang="en-US" altLang="zh-CN" sz="2000" dirty="0" err="1" smtClean="0">
                <a:latin typeface="Times New Roman" pitchFamily="18" charset="0"/>
                <a:ea typeface="楷体_GB2312" pitchFamily="49" charset="-122"/>
              </a:rPr>
              <a:t>whitebai</a:t>
            </a:r>
            <a:endParaRPr lang="en-US" altLang="zh-CN" sz="2000" dirty="0" smtClean="0">
              <a:latin typeface="Times New Roman" pitchFamily="18" charset="0"/>
              <a:ea typeface="楷体_GB2312" pitchFamily="49" charset="-122"/>
            </a:endParaRPr>
          </a:p>
          <a:p>
            <a:pPr eaLnBrk="1" hangingPunct="1">
              <a:lnSpc>
                <a:spcPct val="125000"/>
              </a:lnSpc>
            </a:pPr>
            <a:r>
              <a:rPr lang="zh-CN" altLang="en-US" sz="2000" dirty="0" smtClean="0">
                <a:latin typeface="Times New Roman" pitchFamily="18" charset="0"/>
                <a:ea typeface="楷体_GB2312" pitchFamily="49" charset="-122"/>
              </a:rPr>
              <a:t>时间</a:t>
            </a:r>
            <a:r>
              <a:rPr lang="zh-CN" altLang="en-US" sz="2000" dirty="0">
                <a:latin typeface="Times New Roman" pitchFamily="18" charset="0"/>
                <a:ea typeface="楷体_GB2312" pitchFamily="49" charset="-122"/>
              </a:rPr>
              <a:t>：</a:t>
            </a:r>
            <a:r>
              <a:rPr lang="en-US" altLang="zh-CN" sz="2000" dirty="0" smtClean="0">
                <a:latin typeface="Times New Roman" pitchFamily="18" charset="0"/>
                <a:ea typeface="楷体_GB2312" pitchFamily="49" charset="-122"/>
              </a:rPr>
              <a:t>2014.8.24</a:t>
            </a:r>
            <a:endParaRPr lang="zh-CN" altLang="en-US" sz="2000" dirty="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zh-CN" altLang="en-US" dirty="0" smtClean="0"/>
              <a:t>物件系统多样化和组合：</a:t>
            </a:r>
            <a:endParaRPr lang="en-US" altLang="zh-CN" b="0" dirty="0" smtClean="0">
              <a:latin typeface="宋体" charset="-122"/>
            </a:endParaRPr>
          </a:p>
          <a:p>
            <a:pPr lvl="1" eaLnBrk="1" hangingPunct="1"/>
            <a:r>
              <a:rPr lang="zh-CN" altLang="en-US" b="0" dirty="0" smtClean="0">
                <a:latin typeface="宋体" charset="-122"/>
              </a:rPr>
              <a:t>系统本身支持多个扩展类绑定到一个</a:t>
            </a:r>
            <a:r>
              <a:rPr lang="en-US" altLang="zh-CN" b="0" dirty="0" smtClean="0">
                <a:latin typeface="宋体" charset="-122"/>
              </a:rPr>
              <a:t>entity</a:t>
            </a:r>
            <a:r>
              <a:rPr lang="zh-CN" altLang="en-US" b="0" dirty="0" smtClean="0">
                <a:latin typeface="宋体" charset="-122"/>
              </a:rPr>
              <a:t>，只是受流程约束</a:t>
            </a:r>
            <a:endParaRPr lang="en-US" altLang="zh-CN" b="0" dirty="0" smtClean="0">
              <a:latin typeface="宋体" charset="-122"/>
            </a:endParaRPr>
          </a:p>
          <a:p>
            <a:pPr lvl="1" eaLnBrk="1" hangingPunct="1"/>
            <a:r>
              <a:rPr lang="zh-CN" altLang="en-US" b="0" dirty="0" smtClean="0">
                <a:latin typeface="宋体" charset="-122"/>
              </a:rPr>
              <a:t>改变了</a:t>
            </a:r>
            <a:r>
              <a:rPr lang="en-US" altLang="zh-CN" b="0" dirty="0" smtClean="0">
                <a:latin typeface="宋体" charset="-122"/>
              </a:rPr>
              <a:t>entity</a:t>
            </a:r>
            <a:r>
              <a:rPr lang="zh-CN" altLang="en-US" b="0" dirty="0" smtClean="0">
                <a:latin typeface="宋体" charset="-122"/>
              </a:rPr>
              <a:t>的生成流程，添加了在</a:t>
            </a:r>
            <a:r>
              <a:rPr lang="en-US" altLang="zh-CN" b="0" dirty="0" smtClean="0">
                <a:latin typeface="宋体" charset="-122"/>
              </a:rPr>
              <a:t>LUA</a:t>
            </a:r>
            <a:r>
              <a:rPr lang="zh-CN" altLang="en-US" b="0" dirty="0" smtClean="0">
                <a:latin typeface="宋体" charset="-122"/>
              </a:rPr>
              <a:t>中直接创建</a:t>
            </a:r>
            <a:r>
              <a:rPr lang="en-US" altLang="zh-CN" b="0" dirty="0" smtClean="0">
                <a:latin typeface="宋体" charset="-122"/>
              </a:rPr>
              <a:t>C++</a:t>
            </a:r>
            <a:r>
              <a:rPr lang="zh-CN" altLang="en-US" b="0" dirty="0" smtClean="0">
                <a:latin typeface="宋体" charset="-122"/>
              </a:rPr>
              <a:t>扩展类的功能</a:t>
            </a:r>
            <a:endParaRPr lang="en-US" altLang="zh-CN" b="0" dirty="0" smtClean="0">
              <a:latin typeface="宋体" charset="-122"/>
            </a:endParaRPr>
          </a:p>
          <a:p>
            <a:pPr lvl="1" eaLnBrk="1" hangingPunct="1"/>
            <a:r>
              <a:rPr lang="zh-CN" altLang="en-US" b="0" dirty="0" smtClean="0">
                <a:latin typeface="宋体" charset="-122"/>
              </a:rPr>
              <a:t>带来问题，</a:t>
            </a:r>
            <a:r>
              <a:rPr lang="en-US" altLang="zh-CN" b="0" dirty="0" smtClean="0">
                <a:latin typeface="宋体" charset="-122"/>
              </a:rPr>
              <a:t>LUA</a:t>
            </a:r>
            <a:r>
              <a:rPr lang="zh-CN" altLang="en-US" b="0" dirty="0" smtClean="0">
                <a:latin typeface="宋体" charset="-122"/>
              </a:rPr>
              <a:t>中大量重复代码，难维护问题</a:t>
            </a:r>
            <a:endParaRPr lang="en-US" altLang="zh-CN" b="0" dirty="0" smtClean="0">
              <a:latin typeface="宋体" charset="-122"/>
            </a:endParaRPr>
          </a:p>
          <a:p>
            <a:pPr lvl="1" eaLnBrk="1" hangingPunct="1"/>
            <a:r>
              <a:rPr lang="zh-CN" altLang="en-US" b="0" dirty="0" smtClean="0">
                <a:latin typeface="宋体" charset="-122"/>
              </a:rPr>
              <a:t>例如一个物件可破坏，同时可以加</a:t>
            </a:r>
            <a:r>
              <a:rPr lang="en-US" altLang="zh-CN" b="0" dirty="0" smtClean="0">
                <a:latin typeface="宋体" charset="-122"/>
              </a:rPr>
              <a:t>buff</a:t>
            </a:r>
            <a:r>
              <a:rPr lang="zh-CN" altLang="en-US" b="0" dirty="0" smtClean="0">
                <a:latin typeface="宋体" charset="-122"/>
              </a:rPr>
              <a:t>，另外一个可以加</a:t>
            </a:r>
            <a:r>
              <a:rPr lang="en-US" altLang="zh-CN" b="0" dirty="0" smtClean="0">
                <a:latin typeface="宋体" charset="-122"/>
              </a:rPr>
              <a:t>buff</a:t>
            </a:r>
            <a:r>
              <a:rPr lang="zh-CN" altLang="en-US" b="0" dirty="0" smtClean="0">
                <a:latin typeface="宋体" charset="-122"/>
              </a:rPr>
              <a:t>，同时可以发射</a:t>
            </a:r>
            <a:r>
              <a:rPr lang="en-US" altLang="zh-CN" b="0" dirty="0" smtClean="0">
                <a:latin typeface="宋体" charset="-122"/>
              </a:rPr>
              <a:t>projectile</a:t>
            </a:r>
            <a:r>
              <a:rPr lang="zh-CN" altLang="en-US" b="0" dirty="0" smtClean="0">
                <a:latin typeface="宋体" charset="-122"/>
              </a:rPr>
              <a:t>，关于</a:t>
            </a:r>
            <a:r>
              <a:rPr lang="en-US" altLang="zh-CN" b="0" dirty="0" smtClean="0">
                <a:latin typeface="宋体" charset="-122"/>
              </a:rPr>
              <a:t>buff</a:t>
            </a:r>
            <a:r>
              <a:rPr lang="zh-CN" altLang="en-US" b="0" dirty="0" smtClean="0">
                <a:latin typeface="宋体" charset="-122"/>
              </a:rPr>
              <a:t>相关的配置数据和函数就出现了代码级别的冗余，各种组合之后需要维护多份</a:t>
            </a:r>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zh-CN" altLang="en-US" dirty="0" smtClean="0"/>
              <a:t>物件系统多样化和组合冗余解决：</a:t>
            </a:r>
            <a:endParaRPr lang="en-US" altLang="zh-CN" smtClean="0"/>
          </a:p>
          <a:p>
            <a:pPr eaLnBrk="1" hangingPunct="1"/>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228600"/>
            <a:ext cx="6011863" cy="838200"/>
          </a:xfrm>
        </p:spPr>
        <p:txBody>
          <a:bodyPr/>
          <a:lstStyle/>
          <a:p>
            <a:pPr eaLnBrk="1" hangingPunct="1"/>
            <a:r>
              <a:rPr lang="zh-CN" altLang="en-US" smtClean="0"/>
              <a:t>高效稳定的防作弊战斗校验方案</a:t>
            </a:r>
          </a:p>
        </p:txBody>
      </p:sp>
      <p:sp>
        <p:nvSpPr>
          <p:cNvPr id="11267" name="Rectangle 3"/>
          <p:cNvSpPr>
            <a:spLocks noGrp="1" noChangeArrowheads="1"/>
          </p:cNvSpPr>
          <p:nvPr>
            <p:ph type="body" idx="1"/>
          </p:nvPr>
        </p:nvSpPr>
        <p:spPr>
          <a:xfrm>
            <a:off x="685800" y="1219200"/>
            <a:ext cx="8229600" cy="3886200"/>
          </a:xfrm>
        </p:spPr>
        <p:txBody>
          <a:bodyPr/>
          <a:lstStyle/>
          <a:p>
            <a:r>
              <a:rPr lang="zh-CN" altLang="en-US" sz="1600" smtClean="0"/>
              <a:t>性能</a:t>
            </a:r>
            <a:r>
              <a:rPr lang="zh-CN" altLang="zh-CN" sz="1600" smtClean="0"/>
              <a:t>优化：</a:t>
            </a:r>
            <a:r>
              <a:rPr lang="zh-CN" altLang="zh-CN" sz="1600" b="0" smtClean="0"/>
              <a:t>单台服务器在承载</a:t>
            </a:r>
            <a:r>
              <a:rPr lang="en-US" altLang="zh-CN" sz="1600" b="0" smtClean="0"/>
              <a:t>1000</a:t>
            </a:r>
            <a:r>
              <a:rPr lang="zh-CN" altLang="zh-CN" sz="1600" b="0" smtClean="0"/>
              <a:t>人极端情况下动画和物理的</a:t>
            </a:r>
            <a:r>
              <a:rPr lang="en-US" altLang="zh-CN" sz="1600" smtClean="0"/>
              <a:t>CPU</a:t>
            </a:r>
            <a:r>
              <a:rPr lang="zh-CN" altLang="en-US" sz="1600" smtClean="0"/>
              <a:t>总</a:t>
            </a:r>
            <a:r>
              <a:rPr lang="zh-CN" altLang="zh-CN" sz="1600" smtClean="0"/>
              <a:t>消耗不超过</a:t>
            </a:r>
            <a:r>
              <a:rPr lang="en-US" altLang="zh-CN" sz="1600" smtClean="0"/>
              <a:t>50%</a:t>
            </a:r>
          </a:p>
          <a:p>
            <a:r>
              <a:rPr lang="zh-CN" altLang="en-US" sz="1600" smtClean="0"/>
              <a:t>解决方法：</a:t>
            </a:r>
            <a:r>
              <a:rPr lang="zh-CN" altLang="zh-CN" sz="1600" b="0" smtClean="0"/>
              <a:t>动画单次更新</a:t>
            </a:r>
            <a:r>
              <a:rPr lang="zh-CN" altLang="en-US" sz="1600" b="0" smtClean="0"/>
              <a:t>优化</a:t>
            </a:r>
            <a:r>
              <a:rPr lang="zh-CN" altLang="zh-CN" sz="1600" b="0" smtClean="0"/>
              <a:t>，动画更新频率</a:t>
            </a:r>
            <a:r>
              <a:rPr lang="zh-CN" altLang="en-US" sz="1600" b="0" smtClean="0"/>
              <a:t>优化</a:t>
            </a:r>
            <a:endParaRPr lang="zh-CN" altLang="zh-CN" sz="1600" b="0" smtClean="0"/>
          </a:p>
          <a:p>
            <a:pPr eaLnBrk="1" hangingPunct="1"/>
            <a:r>
              <a:rPr lang="zh-CN" altLang="zh-CN" sz="1600" smtClean="0"/>
              <a:t>动画单次更新</a:t>
            </a:r>
            <a:r>
              <a:rPr lang="zh-CN" altLang="en-US" sz="1600" smtClean="0"/>
              <a:t>优化：</a:t>
            </a:r>
            <a:endParaRPr lang="en-US" altLang="zh-CN" sz="1600" smtClean="0"/>
          </a:p>
          <a:p>
            <a:pPr lvl="1" eaLnBrk="1" hangingPunct="1"/>
            <a:r>
              <a:rPr lang="zh-CN" altLang="zh-CN" sz="1600" b="0" smtClean="0"/>
              <a:t>骨骼</a:t>
            </a:r>
            <a:r>
              <a:rPr lang="en-US" altLang="zh-CN" sz="1600" b="0" smtClean="0"/>
              <a:t>LOD</a:t>
            </a:r>
          </a:p>
          <a:p>
            <a:pPr lvl="1" eaLnBrk="1" hangingPunct="1"/>
            <a:r>
              <a:rPr lang="en-US" altLang="zh-CN" sz="1600" b="0" smtClean="0"/>
              <a:t>Behavior Tree Reducing</a:t>
            </a:r>
          </a:p>
          <a:p>
            <a:pPr lvl="1" eaLnBrk="1" hangingPunct="1"/>
            <a:r>
              <a:rPr lang="zh-CN" altLang="zh-CN" sz="1600" b="0" smtClean="0"/>
              <a:t>关键刚体优先原则</a:t>
            </a:r>
            <a:endParaRPr lang="en-US" altLang="zh-CN" sz="1600" b="0" smtClean="0"/>
          </a:p>
          <a:p>
            <a:pPr lvl="1" eaLnBrk="1" hangingPunct="1"/>
            <a:r>
              <a:rPr lang="en-US" altLang="zh-CN" sz="1600" b="0" smtClean="0"/>
              <a:t>Keyframing</a:t>
            </a:r>
          </a:p>
          <a:p>
            <a:pPr lvl="1" eaLnBrk="1" hangingPunct="1"/>
            <a:endParaRPr lang="en-US" altLang="zh-CN" sz="1600" smtClean="0"/>
          </a:p>
          <a:p>
            <a:pPr eaLnBrk="1" hangingPunct="1"/>
            <a:r>
              <a:rPr lang="zh-CN" altLang="zh-CN" sz="1600" smtClean="0"/>
              <a:t>动画更新频率</a:t>
            </a:r>
            <a:r>
              <a:rPr lang="zh-CN" altLang="en-US" sz="1600" smtClean="0"/>
              <a:t>优化：</a:t>
            </a:r>
            <a:endParaRPr lang="en-US" altLang="zh-CN" sz="1600" smtClean="0"/>
          </a:p>
          <a:p>
            <a:pPr lvl="1" eaLnBrk="1" hangingPunct="1"/>
            <a:r>
              <a:rPr lang="zh-CN" altLang="zh-CN" sz="1600" b="0" smtClean="0"/>
              <a:t>关键</a:t>
            </a:r>
            <a:r>
              <a:rPr lang="zh-CN" altLang="en-US" sz="1600" b="0" smtClean="0"/>
              <a:t>状态</a:t>
            </a:r>
            <a:r>
              <a:rPr lang="zh-CN" altLang="zh-CN" sz="1600" b="0" smtClean="0"/>
              <a:t>优先原则</a:t>
            </a:r>
            <a:endParaRPr lang="en-US" altLang="zh-CN" sz="1600" b="0" smtClean="0"/>
          </a:p>
          <a:p>
            <a:pPr lvl="1" eaLnBrk="1" hangingPunct="1"/>
            <a:r>
              <a:rPr lang="zh-CN" altLang="zh-CN" sz="1600" b="0" smtClean="0"/>
              <a:t>基于状态更新的</a:t>
            </a:r>
            <a:r>
              <a:rPr lang="en-US" altLang="zh-CN" sz="1600" b="0" smtClean="0"/>
              <a:t>LOD</a:t>
            </a:r>
            <a:r>
              <a:rPr lang="zh-CN" altLang="en-US" sz="1600" b="0" smtClean="0"/>
              <a:t>机制</a:t>
            </a:r>
            <a:endParaRPr lang="en-US" altLang="zh-CN" sz="1600" b="0" smtClean="0"/>
          </a:p>
          <a:p>
            <a:pPr lvl="1" eaLnBrk="1" hangingPunct="1"/>
            <a:r>
              <a:rPr lang="en-US" altLang="zh-CN" sz="1600" smtClean="0"/>
              <a:t>TOI</a:t>
            </a:r>
            <a:r>
              <a:rPr lang="zh-CN" altLang="zh-CN" sz="1600" b="0" smtClean="0"/>
              <a:t>（</a:t>
            </a:r>
            <a:r>
              <a:rPr lang="en-US" altLang="zh-CN" sz="1600" b="0" smtClean="0"/>
              <a:t>Time of impact</a:t>
            </a:r>
            <a:r>
              <a:rPr lang="zh-CN" altLang="zh-CN" sz="1600" b="0" smtClean="0"/>
              <a:t>）</a:t>
            </a:r>
            <a:endParaRPr lang="en-US" altLang="zh-CN" sz="1600" b="0" smtClean="0"/>
          </a:p>
          <a:p>
            <a:pPr lvl="1" eaLnBrk="1" hangingPunct="1"/>
            <a:r>
              <a:rPr lang="zh-CN" altLang="en-US" sz="1600" b="0" smtClean="0">
                <a:latin typeface="宋体" charset="-122"/>
              </a:rPr>
              <a:t>不影响客户端表现</a:t>
            </a:r>
            <a:endParaRPr lang="en-US" altLang="zh-CN" sz="1600" b="0" smtClean="0">
              <a:latin typeface="宋体" charset="-122"/>
            </a:endParaRPr>
          </a:p>
        </p:txBody>
      </p:sp>
      <p:grpSp>
        <p:nvGrpSpPr>
          <p:cNvPr id="11268" name="组合 5"/>
          <p:cNvGrpSpPr>
            <a:grpSpLocks/>
          </p:cNvGrpSpPr>
          <p:nvPr/>
        </p:nvGrpSpPr>
        <p:grpSpPr bwMode="auto">
          <a:xfrm>
            <a:off x="5764213" y="3487738"/>
            <a:ext cx="3379787" cy="1770062"/>
            <a:chOff x="3887483" y="3499240"/>
            <a:chExt cx="3380079" cy="1769325"/>
          </a:xfrm>
        </p:grpSpPr>
        <p:grpSp>
          <p:nvGrpSpPr>
            <p:cNvPr id="11293" name="组合 4"/>
            <p:cNvGrpSpPr>
              <a:grpSpLocks/>
            </p:cNvGrpSpPr>
            <p:nvPr/>
          </p:nvGrpSpPr>
          <p:grpSpPr bwMode="auto">
            <a:xfrm>
              <a:off x="3887483" y="3499240"/>
              <a:ext cx="3380079" cy="1762570"/>
              <a:chOff x="3887483" y="3499240"/>
              <a:chExt cx="3380079" cy="1762570"/>
            </a:xfrm>
          </p:grpSpPr>
          <p:grpSp>
            <p:nvGrpSpPr>
              <p:cNvPr id="11295" name="组合 165"/>
              <p:cNvGrpSpPr>
                <a:grpSpLocks/>
              </p:cNvGrpSpPr>
              <p:nvPr/>
            </p:nvGrpSpPr>
            <p:grpSpPr bwMode="auto">
              <a:xfrm>
                <a:off x="4405010" y="3499240"/>
                <a:ext cx="2855255" cy="598398"/>
                <a:chOff x="3796626" y="4464401"/>
                <a:chExt cx="2855255" cy="598398"/>
              </a:xfrm>
            </p:grpSpPr>
            <p:grpSp>
              <p:nvGrpSpPr>
                <p:cNvPr id="11353" name="组合 168"/>
                <p:cNvGrpSpPr>
                  <a:grpSpLocks/>
                </p:cNvGrpSpPr>
                <p:nvPr/>
              </p:nvGrpSpPr>
              <p:grpSpPr bwMode="auto">
                <a:xfrm>
                  <a:off x="3796626" y="4464401"/>
                  <a:ext cx="2855255" cy="598398"/>
                  <a:chOff x="4253814" y="2416054"/>
                  <a:chExt cx="2855255" cy="598398"/>
                </a:xfrm>
              </p:grpSpPr>
              <p:cxnSp>
                <p:nvCxnSpPr>
                  <p:cNvPr id="180" name="直接连接符 179"/>
                  <p:cNvCxnSpPr/>
                  <p:nvPr/>
                </p:nvCxnSpPr>
                <p:spPr bwMode="auto">
                  <a:xfrm>
                    <a:off x="4418971" y="2701685"/>
                    <a:ext cx="235446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1" name="直接连接符 180"/>
                  <p:cNvCxnSpPr/>
                  <p:nvPr/>
                </p:nvCxnSpPr>
                <p:spPr bwMode="auto">
                  <a:xfrm flipH="1">
                    <a:off x="4636477" y="2703271"/>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65" name="TextBox 14"/>
                  <p:cNvSpPr txBox="1">
                    <a:spLocks noChangeArrowheads="1"/>
                  </p:cNvSpPr>
                  <p:nvPr/>
                </p:nvSpPr>
                <p:spPr bwMode="auto">
                  <a:xfrm>
                    <a:off x="4255737" y="279900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83" name="直接连接符 182"/>
                  <p:cNvCxnSpPr/>
                  <p:nvPr/>
                </p:nvCxnSpPr>
                <p:spPr bwMode="auto">
                  <a:xfrm flipH="1">
                    <a:off x="4636477"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67" name="TextBox 14"/>
                  <p:cNvSpPr txBox="1">
                    <a:spLocks noChangeArrowheads="1"/>
                  </p:cNvSpPr>
                  <p:nvPr/>
                </p:nvSpPr>
                <p:spPr bwMode="auto">
                  <a:xfrm>
                    <a:off x="4253814" y="242265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s1</a:t>
                    </a:r>
                    <a:endParaRPr lang="zh-CN" altLang="en-US" sz="800">
                      <a:latin typeface="Verdana" pitchFamily="34" charset="0"/>
                    </a:endParaRPr>
                  </a:p>
                </p:txBody>
              </p:sp>
              <p:cxnSp>
                <p:nvCxnSpPr>
                  <p:cNvPr id="185" name="直接连接符 184"/>
                  <p:cNvCxnSpPr/>
                  <p:nvPr/>
                </p:nvCxnSpPr>
                <p:spPr bwMode="auto">
                  <a:xfrm flipH="1">
                    <a:off x="5304873" y="2696924"/>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69" name="TextBox 14"/>
                  <p:cNvSpPr txBox="1">
                    <a:spLocks noChangeArrowheads="1"/>
                  </p:cNvSpPr>
                  <p:nvPr/>
                </p:nvSpPr>
                <p:spPr bwMode="auto">
                  <a:xfrm>
                    <a:off x="4924395"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87" name="直接连接符 186"/>
                  <p:cNvCxnSpPr/>
                  <p:nvPr/>
                </p:nvCxnSpPr>
                <p:spPr bwMode="auto">
                  <a:xfrm flipH="1">
                    <a:off x="5304873" y="2589019"/>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71" name="TextBox 14"/>
                  <p:cNvSpPr txBox="1">
                    <a:spLocks noChangeArrowheads="1"/>
                  </p:cNvSpPr>
                  <p:nvPr/>
                </p:nvSpPr>
                <p:spPr bwMode="auto">
                  <a:xfrm>
                    <a:off x="4922472"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endParaRPr lang="zh-CN" altLang="en-US" sz="800">
                      <a:latin typeface="Verdana" pitchFamily="34" charset="0"/>
                    </a:endParaRPr>
                  </a:p>
                </p:txBody>
              </p:sp>
              <p:cxnSp>
                <p:nvCxnSpPr>
                  <p:cNvPr id="189" name="直接连接符 188"/>
                  <p:cNvCxnSpPr/>
                  <p:nvPr/>
                </p:nvCxnSpPr>
                <p:spPr bwMode="auto">
                  <a:xfrm flipH="1">
                    <a:off x="6727396" y="2696924"/>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73" name="TextBox 14"/>
                  <p:cNvSpPr txBox="1">
                    <a:spLocks noChangeArrowheads="1"/>
                  </p:cNvSpPr>
                  <p:nvPr/>
                </p:nvSpPr>
                <p:spPr bwMode="auto">
                  <a:xfrm>
                    <a:off x="6347089"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t3</a:t>
                    </a:r>
                    <a:endParaRPr lang="zh-CN" altLang="en-US" sz="800">
                      <a:latin typeface="Verdana" pitchFamily="34" charset="0"/>
                    </a:endParaRPr>
                  </a:p>
                </p:txBody>
              </p:sp>
              <p:cxnSp>
                <p:nvCxnSpPr>
                  <p:cNvPr id="191" name="直接连接符 190"/>
                  <p:cNvCxnSpPr/>
                  <p:nvPr/>
                </p:nvCxnSpPr>
                <p:spPr bwMode="auto">
                  <a:xfrm flipH="1">
                    <a:off x="6727396" y="2589019"/>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75" name="TextBox 14"/>
                  <p:cNvSpPr txBox="1">
                    <a:spLocks noChangeArrowheads="1"/>
                  </p:cNvSpPr>
                  <p:nvPr/>
                </p:nvSpPr>
                <p:spPr bwMode="auto">
                  <a:xfrm>
                    <a:off x="6345166"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s3</a:t>
                    </a:r>
                    <a:endParaRPr lang="zh-CN" altLang="en-US" sz="800">
                      <a:latin typeface="Verdana" pitchFamily="34" charset="0"/>
                    </a:endParaRPr>
                  </a:p>
                </p:txBody>
              </p:sp>
              <p:cxnSp>
                <p:nvCxnSpPr>
                  <p:cNvPr id="194" name="直接连接符 193"/>
                  <p:cNvCxnSpPr/>
                  <p:nvPr/>
                </p:nvCxnSpPr>
                <p:spPr bwMode="auto">
                  <a:xfrm flipH="1">
                    <a:off x="5169923"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5" name="直接连接符 194"/>
                  <p:cNvCxnSpPr/>
                  <p:nvPr/>
                </p:nvCxnSpPr>
                <p:spPr bwMode="auto">
                  <a:xfrm flipH="1">
                    <a:off x="5558895"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6" name="直接连接符 195"/>
                  <p:cNvCxnSpPr/>
                  <p:nvPr/>
                </p:nvCxnSpPr>
                <p:spPr bwMode="auto">
                  <a:xfrm flipH="1">
                    <a:off x="5836731"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7" name="直接连接符 196"/>
                  <p:cNvCxnSpPr/>
                  <p:nvPr/>
                </p:nvCxnSpPr>
                <p:spPr bwMode="auto">
                  <a:xfrm flipH="1">
                    <a:off x="6109805"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8" name="直接连接符 197"/>
                  <p:cNvCxnSpPr/>
                  <p:nvPr/>
                </p:nvCxnSpPr>
                <p:spPr bwMode="auto">
                  <a:xfrm flipH="1">
                    <a:off x="6344775"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9" name="直接连接符 198"/>
                  <p:cNvCxnSpPr/>
                  <p:nvPr/>
                </p:nvCxnSpPr>
                <p:spPr bwMode="auto">
                  <a:xfrm flipH="1">
                    <a:off x="6617849"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1354" name="椭圆 170"/>
                <p:cNvSpPr>
                  <a:spLocks noChangeArrowheads="1"/>
                </p:cNvSpPr>
                <p:nvPr/>
              </p:nvSpPr>
              <p:spPr bwMode="auto">
                <a:xfrm>
                  <a:off x="467257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5" name="椭圆 171"/>
                <p:cNvSpPr>
                  <a:spLocks noChangeArrowheads="1"/>
                </p:cNvSpPr>
                <p:nvPr/>
              </p:nvSpPr>
              <p:spPr bwMode="auto">
                <a:xfrm>
                  <a:off x="50690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6" name="椭圆 172"/>
                <p:cNvSpPr>
                  <a:spLocks noChangeArrowheads="1"/>
                </p:cNvSpPr>
                <p:nvPr/>
              </p:nvSpPr>
              <p:spPr bwMode="auto">
                <a:xfrm>
                  <a:off x="533525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7" name="椭圆 173"/>
                <p:cNvSpPr>
                  <a:spLocks noChangeArrowheads="1"/>
                </p:cNvSpPr>
                <p:nvPr/>
              </p:nvSpPr>
              <p:spPr bwMode="auto">
                <a:xfrm>
                  <a:off x="561683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8" name="椭圆 174"/>
                <p:cNvSpPr>
                  <a:spLocks noChangeArrowheads="1"/>
                </p:cNvSpPr>
                <p:nvPr/>
              </p:nvSpPr>
              <p:spPr bwMode="auto">
                <a:xfrm>
                  <a:off x="585514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9" name="椭圆 175"/>
                <p:cNvSpPr>
                  <a:spLocks noChangeArrowheads="1"/>
                </p:cNvSpPr>
                <p:nvPr/>
              </p:nvSpPr>
              <p:spPr bwMode="auto">
                <a:xfrm>
                  <a:off x="611722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60" name="椭圆 176"/>
                <p:cNvSpPr>
                  <a:spLocks noChangeArrowheads="1"/>
                </p:cNvSpPr>
                <p:nvPr/>
              </p:nvSpPr>
              <p:spPr bwMode="auto">
                <a:xfrm>
                  <a:off x="413770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61" name="椭圆 177"/>
                <p:cNvSpPr>
                  <a:spLocks noChangeArrowheads="1"/>
                </p:cNvSpPr>
                <p:nvPr/>
              </p:nvSpPr>
              <p:spPr bwMode="auto">
                <a:xfrm>
                  <a:off x="4808259"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62" name="椭圆 178"/>
                <p:cNvSpPr>
                  <a:spLocks noChangeArrowheads="1"/>
                </p:cNvSpPr>
                <p:nvPr/>
              </p:nvSpPr>
              <p:spPr bwMode="auto">
                <a:xfrm>
                  <a:off x="623378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grpSp>
          <p:grpSp>
            <p:nvGrpSpPr>
              <p:cNvPr id="11296" name="组合 201"/>
              <p:cNvGrpSpPr>
                <a:grpSpLocks/>
              </p:cNvGrpSpPr>
              <p:nvPr/>
            </p:nvGrpSpPr>
            <p:grpSpPr bwMode="auto">
              <a:xfrm>
                <a:off x="4115967" y="3817129"/>
                <a:ext cx="3151595" cy="1444681"/>
                <a:chOff x="3500286" y="3937846"/>
                <a:chExt cx="3151595" cy="1444681"/>
              </a:xfrm>
            </p:grpSpPr>
            <p:grpSp>
              <p:nvGrpSpPr>
                <p:cNvPr id="11299" name="组合 202"/>
                <p:cNvGrpSpPr>
                  <a:grpSpLocks/>
                </p:cNvGrpSpPr>
                <p:nvPr/>
              </p:nvGrpSpPr>
              <p:grpSpPr bwMode="auto">
                <a:xfrm>
                  <a:off x="3538048" y="3937846"/>
                  <a:ext cx="3113833" cy="1444681"/>
                  <a:chOff x="3538048" y="3937846"/>
                  <a:chExt cx="3113833" cy="1444681"/>
                </a:xfrm>
              </p:grpSpPr>
              <p:grpSp>
                <p:nvGrpSpPr>
                  <p:cNvPr id="11302" name="组合 205"/>
                  <p:cNvGrpSpPr>
                    <a:grpSpLocks/>
                  </p:cNvGrpSpPr>
                  <p:nvPr/>
                </p:nvGrpSpPr>
                <p:grpSpPr bwMode="auto">
                  <a:xfrm>
                    <a:off x="3538048" y="3937846"/>
                    <a:ext cx="3113833" cy="1444681"/>
                    <a:chOff x="3995236" y="1889499"/>
                    <a:chExt cx="3113833" cy="1444681"/>
                  </a:xfrm>
                </p:grpSpPr>
                <p:cxnSp>
                  <p:nvCxnSpPr>
                    <p:cNvPr id="217" name="直接连接符 216"/>
                    <p:cNvCxnSpPr/>
                    <p:nvPr/>
                  </p:nvCxnSpPr>
                  <p:spPr bwMode="auto">
                    <a:xfrm>
                      <a:off x="4419612" y="2701440"/>
                      <a:ext cx="234811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bwMode="auto">
                    <a:xfrm flipH="1">
                      <a:off x="4637118" y="2703026"/>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2" name="TextBox 14"/>
                    <p:cNvSpPr txBox="1">
                      <a:spLocks noChangeArrowheads="1"/>
                    </p:cNvSpPr>
                    <p:nvPr/>
                  </p:nvSpPr>
                  <p:spPr bwMode="auto">
                    <a:xfrm>
                      <a:off x="4255737" y="279900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220" name="直接连接符 219"/>
                    <p:cNvCxnSpPr/>
                    <p:nvPr/>
                  </p:nvCxnSpPr>
                  <p:spPr bwMode="auto">
                    <a:xfrm flipH="1">
                      <a:off x="4637118"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4" name="TextBox 14"/>
                    <p:cNvSpPr txBox="1">
                      <a:spLocks noChangeArrowheads="1"/>
                    </p:cNvSpPr>
                    <p:nvPr/>
                  </p:nvSpPr>
                  <p:spPr bwMode="auto">
                    <a:xfrm>
                      <a:off x="4253814" y="242265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s1</a:t>
                      </a:r>
                      <a:endParaRPr lang="zh-CN" altLang="en-US" sz="800">
                        <a:latin typeface="Verdana" pitchFamily="34" charset="0"/>
                      </a:endParaRPr>
                    </a:p>
                  </p:txBody>
                </p:sp>
                <p:cxnSp>
                  <p:nvCxnSpPr>
                    <p:cNvPr id="222" name="直接连接符 221"/>
                    <p:cNvCxnSpPr/>
                    <p:nvPr/>
                  </p:nvCxnSpPr>
                  <p:spPr bwMode="auto">
                    <a:xfrm flipH="1">
                      <a:off x="5305513" y="2696679"/>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6" name="TextBox 14"/>
                    <p:cNvSpPr txBox="1">
                      <a:spLocks noChangeArrowheads="1"/>
                    </p:cNvSpPr>
                    <p:nvPr/>
                  </p:nvSpPr>
                  <p:spPr bwMode="auto">
                    <a:xfrm>
                      <a:off x="4924395"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224" name="直接连接符 223"/>
                    <p:cNvCxnSpPr/>
                    <p:nvPr/>
                  </p:nvCxnSpPr>
                  <p:spPr bwMode="auto">
                    <a:xfrm flipH="1">
                      <a:off x="5305513" y="2588774"/>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8" name="TextBox 14"/>
                    <p:cNvSpPr txBox="1">
                      <a:spLocks noChangeArrowheads="1"/>
                    </p:cNvSpPr>
                    <p:nvPr/>
                  </p:nvSpPr>
                  <p:spPr bwMode="auto">
                    <a:xfrm>
                      <a:off x="4922472"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endParaRPr lang="zh-CN" altLang="en-US" sz="800">
                        <a:latin typeface="Verdana" pitchFamily="34" charset="0"/>
                      </a:endParaRPr>
                    </a:p>
                  </p:txBody>
                </p:sp>
                <p:cxnSp>
                  <p:nvCxnSpPr>
                    <p:cNvPr id="226" name="直接连接符 225"/>
                    <p:cNvCxnSpPr/>
                    <p:nvPr/>
                  </p:nvCxnSpPr>
                  <p:spPr bwMode="auto">
                    <a:xfrm flipH="1">
                      <a:off x="6728036" y="2696679"/>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30" name="TextBox 14"/>
                    <p:cNvSpPr txBox="1">
                      <a:spLocks noChangeArrowheads="1"/>
                    </p:cNvSpPr>
                    <p:nvPr/>
                  </p:nvSpPr>
                  <p:spPr bwMode="auto">
                    <a:xfrm>
                      <a:off x="6347089"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t3’</a:t>
                      </a:r>
                      <a:endParaRPr lang="zh-CN" altLang="en-US" sz="800">
                        <a:latin typeface="Verdana" pitchFamily="34" charset="0"/>
                      </a:endParaRPr>
                    </a:p>
                  </p:txBody>
                </p:sp>
                <p:cxnSp>
                  <p:nvCxnSpPr>
                    <p:cNvPr id="228" name="直接连接符 227"/>
                    <p:cNvCxnSpPr/>
                    <p:nvPr/>
                  </p:nvCxnSpPr>
                  <p:spPr bwMode="auto">
                    <a:xfrm flipH="1">
                      <a:off x="6728036" y="2588774"/>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32" name="TextBox 14"/>
                    <p:cNvSpPr txBox="1">
                      <a:spLocks noChangeArrowheads="1"/>
                    </p:cNvSpPr>
                    <p:nvPr/>
                  </p:nvSpPr>
                  <p:spPr bwMode="auto">
                    <a:xfrm>
                      <a:off x="6345166"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s3</a:t>
                      </a:r>
                      <a:endParaRPr lang="zh-CN" altLang="en-US" sz="800">
                        <a:latin typeface="Verdana" pitchFamily="34" charset="0"/>
                      </a:endParaRPr>
                    </a:p>
                  </p:txBody>
                </p:sp>
                <p:cxnSp>
                  <p:nvCxnSpPr>
                    <p:cNvPr id="230" name="直接连接符 229"/>
                    <p:cNvCxnSpPr/>
                    <p:nvPr/>
                  </p:nvCxnSpPr>
                  <p:spPr bwMode="auto">
                    <a:xfrm flipH="1">
                      <a:off x="4892728"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1" name="直接连接符 230"/>
                    <p:cNvCxnSpPr/>
                    <p:nvPr/>
                  </p:nvCxnSpPr>
                  <p:spPr bwMode="auto">
                    <a:xfrm flipH="1">
                      <a:off x="5170565"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2" name="直接连接符 231"/>
                    <p:cNvCxnSpPr/>
                    <p:nvPr/>
                  </p:nvCxnSpPr>
                  <p:spPr bwMode="auto">
                    <a:xfrm flipH="1">
                      <a:off x="5559535"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3" name="直接连接符 232"/>
                    <p:cNvCxnSpPr/>
                    <p:nvPr/>
                  </p:nvCxnSpPr>
                  <p:spPr bwMode="auto">
                    <a:xfrm flipH="1">
                      <a:off x="5837372"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4" name="直接连接符 233"/>
                    <p:cNvCxnSpPr/>
                    <p:nvPr/>
                  </p:nvCxnSpPr>
                  <p:spPr bwMode="auto">
                    <a:xfrm flipH="1">
                      <a:off x="6110446"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5" name="直接连接符 234"/>
                    <p:cNvCxnSpPr/>
                    <p:nvPr/>
                  </p:nvCxnSpPr>
                  <p:spPr bwMode="auto">
                    <a:xfrm flipH="1">
                      <a:off x="6345416"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6" name="直接连接符 235"/>
                    <p:cNvCxnSpPr/>
                    <p:nvPr/>
                  </p:nvCxnSpPr>
                  <p:spPr bwMode="auto">
                    <a:xfrm flipH="1">
                      <a:off x="6618490"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40" name="TextBox 14"/>
                    <p:cNvSpPr txBox="1">
                      <a:spLocks noChangeArrowheads="1"/>
                    </p:cNvSpPr>
                    <p:nvPr/>
                  </p:nvSpPr>
                  <p:spPr bwMode="auto">
                    <a:xfrm>
                      <a:off x="3995236" y="3118736"/>
                      <a:ext cx="723063" cy="215444"/>
                    </a:xfrm>
                    <a:prstGeom prst="rect">
                      <a:avLst/>
                    </a:prstGeom>
                    <a:noFill/>
                    <a:ln w="9525">
                      <a:noFill/>
                      <a:miter lim="800000"/>
                      <a:headEnd/>
                      <a:tailEnd/>
                    </a:ln>
                  </p:spPr>
                  <p:txBody>
                    <a:bodyPr>
                      <a:spAutoFit/>
                    </a:bodyPr>
                    <a:lstStyle/>
                    <a:p>
                      <a:pPr algn="ctr"/>
                      <a:r>
                        <a:rPr lang="zh-CN" altLang="en-US" sz="800">
                          <a:latin typeface="Verdana" pitchFamily="34" charset="0"/>
                        </a:rPr>
                        <a:t>动画同步点</a:t>
                      </a:r>
                    </a:p>
                  </p:txBody>
                </p:sp>
                <p:sp>
                  <p:nvSpPr>
                    <p:cNvPr id="11341" name="TextBox 14"/>
                    <p:cNvSpPr txBox="1">
                      <a:spLocks noChangeArrowheads="1"/>
                    </p:cNvSpPr>
                    <p:nvPr/>
                  </p:nvSpPr>
                  <p:spPr bwMode="auto">
                    <a:xfrm>
                      <a:off x="5062008" y="3118736"/>
                      <a:ext cx="723063" cy="215444"/>
                    </a:xfrm>
                    <a:prstGeom prst="rect">
                      <a:avLst/>
                    </a:prstGeom>
                    <a:noFill/>
                    <a:ln w="9525">
                      <a:noFill/>
                      <a:miter lim="800000"/>
                      <a:headEnd/>
                      <a:tailEnd/>
                    </a:ln>
                  </p:spPr>
                  <p:txBody>
                    <a:bodyPr>
                      <a:spAutoFit/>
                    </a:bodyPr>
                    <a:lstStyle/>
                    <a:p>
                      <a:pPr algn="ctr"/>
                      <a:r>
                        <a:rPr lang="zh-CN" altLang="en-US" sz="800">
                          <a:latin typeface="Verdana" pitchFamily="34" charset="0"/>
                        </a:rPr>
                        <a:t>稳定更新点</a:t>
                      </a:r>
                    </a:p>
                  </p:txBody>
                </p:sp>
                <p:cxnSp>
                  <p:nvCxnSpPr>
                    <p:cNvPr id="239" name="直接连接符 238"/>
                    <p:cNvCxnSpPr/>
                    <p:nvPr/>
                  </p:nvCxnSpPr>
                  <p:spPr bwMode="auto">
                    <a:xfrm flipH="1">
                      <a:off x="4762541"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2" name="直接连接符 241"/>
                    <p:cNvCxnSpPr/>
                    <p:nvPr/>
                  </p:nvCxnSpPr>
                  <p:spPr bwMode="auto">
                    <a:xfrm flipH="1">
                      <a:off x="5019739"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0" name="直接连接符 249"/>
                    <p:cNvCxnSpPr/>
                    <p:nvPr/>
                  </p:nvCxnSpPr>
                  <p:spPr bwMode="auto">
                    <a:xfrm flipH="1">
                      <a:off x="5438875"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9" name="直接连接符 258"/>
                    <p:cNvCxnSpPr/>
                    <p:nvPr/>
                  </p:nvCxnSpPr>
                  <p:spPr bwMode="auto">
                    <a:xfrm flipH="1">
                      <a:off x="5697660"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1" name="直接连接符 260"/>
                    <p:cNvCxnSpPr/>
                    <p:nvPr/>
                  </p:nvCxnSpPr>
                  <p:spPr bwMode="auto">
                    <a:xfrm flipH="1">
                      <a:off x="5964383"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3" name="直接连接符 262"/>
                    <p:cNvCxnSpPr/>
                    <p:nvPr/>
                  </p:nvCxnSpPr>
                  <p:spPr bwMode="auto">
                    <a:xfrm flipH="1">
                      <a:off x="6224756"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5" name="直接连接符 264"/>
                    <p:cNvCxnSpPr/>
                    <p:nvPr/>
                  </p:nvCxnSpPr>
                  <p:spPr bwMode="auto">
                    <a:xfrm flipH="1">
                      <a:off x="6469252"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49" name="TextBox 14"/>
                    <p:cNvSpPr txBox="1">
                      <a:spLocks noChangeArrowheads="1"/>
                    </p:cNvSpPr>
                    <p:nvPr/>
                  </p:nvSpPr>
                  <p:spPr bwMode="auto">
                    <a:xfrm>
                      <a:off x="4551328" y="1889499"/>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10FPS</a:t>
                      </a:r>
                      <a:endParaRPr lang="zh-CN" altLang="en-US" sz="800">
                        <a:latin typeface="Verdana" pitchFamily="34" charset="0"/>
                      </a:endParaRPr>
                    </a:p>
                  </p:txBody>
                </p:sp>
                <p:sp>
                  <p:nvSpPr>
                    <p:cNvPr id="11350" name="TextBox 14"/>
                    <p:cNvSpPr txBox="1">
                      <a:spLocks noChangeArrowheads="1"/>
                    </p:cNvSpPr>
                    <p:nvPr/>
                  </p:nvSpPr>
                  <p:spPr bwMode="auto">
                    <a:xfrm>
                      <a:off x="5596659" y="1893125"/>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20FPS</a:t>
                      </a:r>
                      <a:endParaRPr lang="zh-CN" altLang="en-US" sz="800">
                        <a:latin typeface="Verdana" pitchFamily="34" charset="0"/>
                      </a:endParaRPr>
                    </a:p>
                  </p:txBody>
                </p:sp>
                <p:sp>
                  <p:nvSpPr>
                    <p:cNvPr id="11351" name="TextBox 14"/>
                    <p:cNvSpPr txBox="1">
                      <a:spLocks noChangeArrowheads="1"/>
                    </p:cNvSpPr>
                    <p:nvPr/>
                  </p:nvSpPr>
                  <p:spPr bwMode="auto">
                    <a:xfrm>
                      <a:off x="5645104" y="2748169"/>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40FPS</a:t>
                      </a:r>
                      <a:endParaRPr lang="zh-CN" altLang="en-US" sz="800">
                        <a:latin typeface="Verdana" pitchFamily="34" charset="0"/>
                      </a:endParaRPr>
                    </a:p>
                  </p:txBody>
                </p:sp>
                <p:sp>
                  <p:nvSpPr>
                    <p:cNvPr id="11352" name="TextBox 14"/>
                    <p:cNvSpPr txBox="1">
                      <a:spLocks noChangeArrowheads="1"/>
                    </p:cNvSpPr>
                    <p:nvPr/>
                  </p:nvSpPr>
                  <p:spPr bwMode="auto">
                    <a:xfrm>
                      <a:off x="4597808" y="2747819"/>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40FPS</a:t>
                      </a:r>
                      <a:endParaRPr lang="zh-CN" altLang="en-US" sz="800">
                        <a:latin typeface="Verdana" pitchFamily="34" charset="0"/>
                      </a:endParaRPr>
                    </a:p>
                  </p:txBody>
                </p:sp>
              </p:grpSp>
              <p:sp>
                <p:nvSpPr>
                  <p:cNvPr id="11303" name="椭圆 206"/>
                  <p:cNvSpPr>
                    <a:spLocks noChangeArrowheads="1"/>
                  </p:cNvSpPr>
                  <p:nvPr/>
                </p:nvSpPr>
                <p:spPr bwMode="auto">
                  <a:xfrm>
                    <a:off x="439982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4" name="椭圆 207"/>
                  <p:cNvSpPr>
                    <a:spLocks noChangeArrowheads="1"/>
                  </p:cNvSpPr>
                  <p:nvPr/>
                </p:nvSpPr>
                <p:spPr bwMode="auto">
                  <a:xfrm>
                    <a:off x="467257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5" name="椭圆 208"/>
                  <p:cNvSpPr>
                    <a:spLocks noChangeArrowheads="1"/>
                  </p:cNvSpPr>
                  <p:nvPr/>
                </p:nvSpPr>
                <p:spPr bwMode="auto">
                  <a:xfrm>
                    <a:off x="50690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6" name="椭圆 209"/>
                  <p:cNvSpPr>
                    <a:spLocks noChangeArrowheads="1"/>
                  </p:cNvSpPr>
                  <p:nvPr/>
                </p:nvSpPr>
                <p:spPr bwMode="auto">
                  <a:xfrm>
                    <a:off x="533525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7" name="椭圆 210"/>
                  <p:cNvSpPr>
                    <a:spLocks noChangeArrowheads="1"/>
                  </p:cNvSpPr>
                  <p:nvPr/>
                </p:nvSpPr>
                <p:spPr bwMode="auto">
                  <a:xfrm>
                    <a:off x="561683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8" name="椭圆 211"/>
                  <p:cNvSpPr>
                    <a:spLocks noChangeArrowheads="1"/>
                  </p:cNvSpPr>
                  <p:nvPr/>
                </p:nvSpPr>
                <p:spPr bwMode="auto">
                  <a:xfrm>
                    <a:off x="585514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9" name="椭圆 212"/>
                  <p:cNvSpPr>
                    <a:spLocks noChangeArrowheads="1"/>
                  </p:cNvSpPr>
                  <p:nvPr/>
                </p:nvSpPr>
                <p:spPr bwMode="auto">
                  <a:xfrm>
                    <a:off x="611722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0" name="椭圆 213"/>
                  <p:cNvSpPr>
                    <a:spLocks noChangeArrowheads="1"/>
                  </p:cNvSpPr>
                  <p:nvPr/>
                </p:nvSpPr>
                <p:spPr bwMode="auto">
                  <a:xfrm>
                    <a:off x="413770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11" name="椭圆 214"/>
                  <p:cNvSpPr>
                    <a:spLocks noChangeArrowheads="1"/>
                  </p:cNvSpPr>
                  <p:nvPr/>
                </p:nvSpPr>
                <p:spPr bwMode="auto">
                  <a:xfrm>
                    <a:off x="4808259"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12" name="椭圆 215"/>
                  <p:cNvSpPr>
                    <a:spLocks noChangeArrowheads="1"/>
                  </p:cNvSpPr>
                  <p:nvPr/>
                </p:nvSpPr>
                <p:spPr bwMode="auto">
                  <a:xfrm>
                    <a:off x="623378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13" name="椭圆 240"/>
                  <p:cNvSpPr>
                    <a:spLocks noChangeArrowheads="1"/>
                  </p:cNvSpPr>
                  <p:nvPr/>
                </p:nvSpPr>
                <p:spPr bwMode="auto">
                  <a:xfrm>
                    <a:off x="4268733"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4" name="椭圆 242"/>
                  <p:cNvSpPr>
                    <a:spLocks noChangeArrowheads="1"/>
                  </p:cNvSpPr>
                  <p:nvPr/>
                </p:nvSpPr>
                <p:spPr bwMode="auto">
                  <a:xfrm>
                    <a:off x="4526531"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5" name="椭圆 257"/>
                  <p:cNvSpPr>
                    <a:spLocks noChangeArrowheads="1"/>
                  </p:cNvSpPr>
                  <p:nvPr/>
                </p:nvSpPr>
                <p:spPr bwMode="auto">
                  <a:xfrm>
                    <a:off x="49456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6" name="椭圆 259"/>
                  <p:cNvSpPr>
                    <a:spLocks noChangeArrowheads="1"/>
                  </p:cNvSpPr>
                  <p:nvPr/>
                </p:nvSpPr>
                <p:spPr bwMode="auto">
                  <a:xfrm>
                    <a:off x="520476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7" name="椭圆 261"/>
                  <p:cNvSpPr>
                    <a:spLocks noChangeArrowheads="1"/>
                  </p:cNvSpPr>
                  <p:nvPr/>
                </p:nvSpPr>
                <p:spPr bwMode="auto">
                  <a:xfrm>
                    <a:off x="547150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8" name="椭圆 263"/>
                  <p:cNvSpPr>
                    <a:spLocks noChangeArrowheads="1"/>
                  </p:cNvSpPr>
                  <p:nvPr/>
                </p:nvSpPr>
                <p:spPr bwMode="auto">
                  <a:xfrm>
                    <a:off x="5731421"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9" name="椭圆 265"/>
                  <p:cNvSpPr>
                    <a:spLocks noChangeArrowheads="1"/>
                  </p:cNvSpPr>
                  <p:nvPr/>
                </p:nvSpPr>
                <p:spPr bwMode="auto">
                  <a:xfrm>
                    <a:off x="597584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
              <p:nvSpPr>
                <p:cNvPr id="11300" name="椭圆 203"/>
                <p:cNvSpPr>
                  <a:spLocks noChangeArrowheads="1"/>
                </p:cNvSpPr>
                <p:nvPr/>
              </p:nvSpPr>
              <p:spPr bwMode="auto">
                <a:xfrm>
                  <a:off x="3500286" y="5246651"/>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01" name="椭圆 204"/>
                <p:cNvSpPr>
                  <a:spLocks noChangeArrowheads="1"/>
                </p:cNvSpPr>
                <p:nvPr/>
              </p:nvSpPr>
              <p:spPr bwMode="auto">
                <a:xfrm>
                  <a:off x="4559192" y="524665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
            <p:nvSpPr>
              <p:cNvPr id="267" name="TextBox 14"/>
              <p:cNvSpPr txBox="1">
                <a:spLocks noChangeArrowheads="1"/>
              </p:cNvSpPr>
              <p:nvPr/>
            </p:nvSpPr>
            <p:spPr bwMode="auto">
              <a:xfrm>
                <a:off x="3893834" y="3653163"/>
                <a:ext cx="762066" cy="277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sp>
            <p:nvSpPr>
              <p:cNvPr id="268" name="TextBox 14"/>
              <p:cNvSpPr txBox="1">
                <a:spLocks noChangeArrowheads="1"/>
              </p:cNvSpPr>
              <p:nvPr/>
            </p:nvSpPr>
            <p:spPr bwMode="auto">
              <a:xfrm>
                <a:off x="3887483" y="4508470"/>
                <a:ext cx="762066" cy="2776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client</a:t>
                </a:r>
                <a:endParaRPr lang="zh-CN" altLang="en-US" sz="1200" dirty="0" smtClean="0">
                  <a:latin typeface="Verdana" panose="020B0604030504040204" pitchFamily="34" charset="0"/>
                </a:endParaRPr>
              </a:p>
            </p:txBody>
          </p:sp>
        </p:grpSp>
        <p:sp>
          <p:nvSpPr>
            <p:cNvPr id="11294" name="TextBox 14"/>
            <p:cNvSpPr txBox="1">
              <a:spLocks noChangeArrowheads="1"/>
            </p:cNvSpPr>
            <p:nvPr/>
          </p:nvSpPr>
          <p:spPr bwMode="auto">
            <a:xfrm>
              <a:off x="6027385" y="5053121"/>
              <a:ext cx="906753"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r>
                <a:rPr lang="zh-CN" altLang="en-US" sz="800">
                  <a:latin typeface="Verdana" pitchFamily="34" charset="0"/>
                </a:rPr>
                <a:t>是关键状态</a:t>
              </a:r>
            </a:p>
          </p:txBody>
        </p:sp>
      </p:grpSp>
      <p:grpSp>
        <p:nvGrpSpPr>
          <p:cNvPr id="11269" name="组合 51"/>
          <p:cNvGrpSpPr>
            <a:grpSpLocks/>
          </p:cNvGrpSpPr>
          <p:nvPr/>
        </p:nvGrpSpPr>
        <p:grpSpPr bwMode="auto">
          <a:xfrm>
            <a:off x="4800600" y="1981200"/>
            <a:ext cx="2413000" cy="1343025"/>
            <a:chOff x="4762574" y="1950821"/>
            <a:chExt cx="2412794" cy="1342765"/>
          </a:xfrm>
        </p:grpSpPr>
        <p:pic>
          <p:nvPicPr>
            <p:cNvPr id="11290" name="图片 13"/>
            <p:cNvPicPr>
              <a:picLocks noChangeAspect="1"/>
            </p:cNvPicPr>
            <p:nvPr/>
          </p:nvPicPr>
          <p:blipFill>
            <a:blip r:embed="rId3"/>
            <a:srcRect/>
            <a:stretch>
              <a:fillRect/>
            </a:stretch>
          </p:blipFill>
          <p:spPr bwMode="auto">
            <a:xfrm>
              <a:off x="4762574" y="1950821"/>
              <a:ext cx="882555" cy="1342765"/>
            </a:xfrm>
            <a:prstGeom prst="rect">
              <a:avLst/>
            </a:prstGeom>
            <a:noFill/>
            <a:ln w="9525">
              <a:noFill/>
              <a:miter lim="800000"/>
              <a:headEnd/>
              <a:tailEnd/>
            </a:ln>
          </p:spPr>
        </p:pic>
        <p:pic>
          <p:nvPicPr>
            <p:cNvPr id="11291" name="图片 14"/>
            <p:cNvPicPr>
              <a:picLocks noChangeAspect="1"/>
            </p:cNvPicPr>
            <p:nvPr/>
          </p:nvPicPr>
          <p:blipFill>
            <a:blip r:embed="rId4"/>
            <a:srcRect/>
            <a:stretch>
              <a:fillRect/>
            </a:stretch>
          </p:blipFill>
          <p:spPr bwMode="auto">
            <a:xfrm>
              <a:off x="6454649" y="1953696"/>
              <a:ext cx="720719" cy="1334036"/>
            </a:xfrm>
            <a:prstGeom prst="rect">
              <a:avLst/>
            </a:prstGeom>
            <a:noFill/>
            <a:ln w="9525">
              <a:noFill/>
              <a:miter lim="800000"/>
              <a:headEnd/>
              <a:tailEnd/>
            </a:ln>
          </p:spPr>
        </p:pic>
        <p:cxnSp>
          <p:nvCxnSpPr>
            <p:cNvPr id="49" name="直接箭头连接符 48"/>
            <p:cNvCxnSpPr/>
            <p:nvPr/>
          </p:nvCxnSpPr>
          <p:spPr bwMode="auto">
            <a:xfrm>
              <a:off x="5791186" y="2620616"/>
              <a:ext cx="484147" cy="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grpSp>
        <p:nvGrpSpPr>
          <p:cNvPr id="11270" name="组合 279"/>
          <p:cNvGrpSpPr>
            <a:grpSpLocks noChangeAspect="1"/>
          </p:cNvGrpSpPr>
          <p:nvPr/>
        </p:nvGrpSpPr>
        <p:grpSpPr bwMode="auto">
          <a:xfrm>
            <a:off x="3916363" y="3719513"/>
            <a:ext cx="1828800" cy="1322387"/>
            <a:chOff x="1950120" y="3011938"/>
            <a:chExt cx="3023766" cy="2187521"/>
          </a:xfrm>
        </p:grpSpPr>
        <p:grpSp>
          <p:nvGrpSpPr>
            <p:cNvPr id="11271" name="组合 280"/>
            <p:cNvGrpSpPr>
              <a:grpSpLocks/>
            </p:cNvGrpSpPr>
            <p:nvPr/>
          </p:nvGrpSpPr>
          <p:grpSpPr bwMode="auto">
            <a:xfrm>
              <a:off x="1950122" y="3011938"/>
              <a:ext cx="1333099" cy="1670396"/>
              <a:chOff x="5140255" y="2472765"/>
              <a:chExt cx="1333099" cy="1670396"/>
            </a:xfrm>
          </p:grpSpPr>
          <p:sp>
            <p:nvSpPr>
              <p:cNvPr id="294" name="梯形 293"/>
              <p:cNvSpPr/>
              <p:nvPr/>
            </p:nvSpPr>
            <p:spPr bwMode="auto">
              <a:xfrm rot="8225675">
                <a:off x="5615341" y="2722241"/>
                <a:ext cx="858309" cy="1005788"/>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6" name="图片 294"/>
              <p:cNvPicPr>
                <a:picLocks noChangeAspect="1"/>
              </p:cNvPicPr>
              <p:nvPr/>
            </p:nvPicPr>
            <p:blipFill>
              <a:blip r:embed="rId5"/>
              <a:srcRect/>
              <a:stretch>
                <a:fillRect/>
              </a:stretch>
            </p:blipFill>
            <p:spPr bwMode="auto">
              <a:xfrm rot="19800000" flipH="1">
                <a:off x="6266750" y="2472765"/>
                <a:ext cx="117315" cy="1047804"/>
              </a:xfrm>
              <a:prstGeom prst="rect">
                <a:avLst/>
              </a:prstGeom>
              <a:solidFill>
                <a:schemeClr val="bg1"/>
              </a:solidFill>
              <a:ln w="9525">
                <a:noFill/>
                <a:miter lim="800000"/>
                <a:headEnd/>
                <a:tailEnd/>
              </a:ln>
            </p:spPr>
          </p:pic>
          <p:sp>
            <p:nvSpPr>
              <p:cNvPr id="296" name="梯形 295"/>
              <p:cNvSpPr/>
              <p:nvPr/>
            </p:nvSpPr>
            <p:spPr bwMode="auto">
              <a:xfrm rot="6433141">
                <a:off x="5321155" y="3210939"/>
                <a:ext cx="856101" cy="1007922"/>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8" name="图片 296"/>
              <p:cNvPicPr>
                <a:picLocks noChangeAspect="1"/>
              </p:cNvPicPr>
              <p:nvPr/>
            </p:nvPicPr>
            <p:blipFill>
              <a:blip r:embed="rId5"/>
              <a:srcRect/>
              <a:stretch>
                <a:fillRect/>
              </a:stretch>
            </p:blipFill>
            <p:spPr bwMode="auto">
              <a:xfrm rot="18000000" flipH="1">
                <a:off x="5790852" y="2897130"/>
                <a:ext cx="117315" cy="1047804"/>
              </a:xfrm>
              <a:prstGeom prst="rect">
                <a:avLst/>
              </a:prstGeom>
              <a:solidFill>
                <a:schemeClr val="bg1"/>
              </a:solidFill>
              <a:ln w="9525">
                <a:noFill/>
                <a:miter lim="800000"/>
                <a:headEnd/>
                <a:tailEnd/>
              </a:ln>
            </p:spPr>
          </p:pic>
          <p:pic>
            <p:nvPicPr>
              <p:cNvPr id="11289" name="图片 297"/>
              <p:cNvPicPr>
                <a:picLocks noChangeAspect="1"/>
              </p:cNvPicPr>
              <p:nvPr/>
            </p:nvPicPr>
            <p:blipFill>
              <a:blip r:embed="rId5"/>
              <a:srcRect/>
              <a:stretch>
                <a:fillRect/>
              </a:stretch>
            </p:blipFill>
            <p:spPr bwMode="auto">
              <a:xfrm rot="16200000" flipH="1">
                <a:off x="5605499" y="3506755"/>
                <a:ext cx="117315" cy="1047804"/>
              </a:xfrm>
              <a:prstGeom prst="rect">
                <a:avLst/>
              </a:prstGeom>
              <a:solidFill>
                <a:schemeClr val="bg1"/>
              </a:solidFill>
              <a:ln w="9525">
                <a:noFill/>
                <a:miter lim="800000"/>
                <a:headEnd/>
                <a:tailEnd/>
              </a:ln>
            </p:spPr>
          </p:pic>
        </p:grpSp>
        <p:grpSp>
          <p:nvGrpSpPr>
            <p:cNvPr id="11272" name="组合 281"/>
            <p:cNvGrpSpPr>
              <a:grpSpLocks/>
            </p:cNvGrpSpPr>
            <p:nvPr/>
          </p:nvGrpSpPr>
          <p:grpSpPr bwMode="auto">
            <a:xfrm>
              <a:off x="3671286" y="3015127"/>
              <a:ext cx="1302600" cy="1662223"/>
              <a:chOff x="5140255" y="2458890"/>
              <a:chExt cx="1302600" cy="1662223"/>
            </a:xfrm>
          </p:grpSpPr>
          <p:sp>
            <p:nvSpPr>
              <p:cNvPr id="285" name="梯形 284"/>
              <p:cNvSpPr/>
              <p:nvPr/>
            </p:nvSpPr>
            <p:spPr bwMode="auto">
              <a:xfrm rot="8535358">
                <a:off x="5983515" y="2555492"/>
                <a:ext cx="409468" cy="1042552"/>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sp>
            <p:nvSpPr>
              <p:cNvPr id="286" name="梯形 285"/>
              <p:cNvSpPr/>
              <p:nvPr/>
            </p:nvSpPr>
            <p:spPr bwMode="auto">
              <a:xfrm rot="7872350">
                <a:off x="5716999" y="2806536"/>
                <a:ext cx="407043" cy="1044669"/>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78" name="图片 286"/>
              <p:cNvPicPr>
                <a:picLocks noChangeAspect="1"/>
              </p:cNvPicPr>
              <p:nvPr/>
            </p:nvPicPr>
            <p:blipFill>
              <a:blip r:embed="rId5"/>
              <a:srcRect/>
              <a:stretch>
                <a:fillRect/>
              </a:stretch>
            </p:blipFill>
            <p:spPr bwMode="auto">
              <a:xfrm rot="19800000" flipH="1">
                <a:off x="6270605" y="2458890"/>
                <a:ext cx="117315" cy="1047804"/>
              </a:xfrm>
              <a:prstGeom prst="rect">
                <a:avLst/>
              </a:prstGeom>
              <a:solidFill>
                <a:schemeClr val="bg1"/>
              </a:solidFill>
              <a:ln w="9525">
                <a:noFill/>
                <a:miter lim="800000"/>
                <a:headEnd/>
                <a:tailEnd/>
              </a:ln>
            </p:spPr>
          </p:pic>
          <p:pic>
            <p:nvPicPr>
              <p:cNvPr id="11279" name="图片 287"/>
              <p:cNvPicPr>
                <a:picLocks noChangeAspect="1"/>
              </p:cNvPicPr>
              <p:nvPr/>
            </p:nvPicPr>
            <p:blipFill>
              <a:blip r:embed="rId5"/>
              <a:srcRect/>
              <a:stretch>
                <a:fillRect/>
              </a:stretch>
            </p:blipFill>
            <p:spPr bwMode="auto">
              <a:xfrm rot="18900000" flipH="1">
                <a:off x="5991065" y="2670790"/>
                <a:ext cx="117315" cy="1047804"/>
              </a:xfrm>
              <a:prstGeom prst="rect">
                <a:avLst/>
              </a:prstGeom>
              <a:solidFill>
                <a:schemeClr val="bg1"/>
              </a:solidFill>
              <a:ln w="9525">
                <a:noFill/>
                <a:miter lim="800000"/>
                <a:headEnd/>
                <a:tailEnd/>
              </a:ln>
            </p:spPr>
          </p:pic>
          <p:sp>
            <p:nvSpPr>
              <p:cNvPr id="289" name="梯形 288"/>
              <p:cNvSpPr/>
              <p:nvPr/>
            </p:nvSpPr>
            <p:spPr bwMode="auto">
              <a:xfrm rot="6843035">
                <a:off x="5571322" y="3038944"/>
                <a:ext cx="407043" cy="1042045"/>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1" name="图片 289"/>
              <p:cNvPicPr>
                <a:picLocks noChangeAspect="1"/>
              </p:cNvPicPr>
              <p:nvPr/>
            </p:nvPicPr>
            <p:blipFill>
              <a:blip r:embed="rId5"/>
              <a:srcRect/>
              <a:stretch>
                <a:fillRect/>
              </a:stretch>
            </p:blipFill>
            <p:spPr bwMode="auto">
              <a:xfrm rot="17100000" flipH="1">
                <a:off x="5642827" y="3193646"/>
                <a:ext cx="117315" cy="1047804"/>
              </a:xfrm>
              <a:prstGeom prst="rect">
                <a:avLst/>
              </a:prstGeom>
              <a:solidFill>
                <a:schemeClr val="bg1"/>
              </a:solidFill>
              <a:ln w="9525">
                <a:noFill/>
                <a:miter lim="800000"/>
                <a:headEnd/>
                <a:tailEnd/>
              </a:ln>
            </p:spPr>
          </p:pic>
          <p:pic>
            <p:nvPicPr>
              <p:cNvPr id="11282" name="图片 290"/>
              <p:cNvPicPr>
                <a:picLocks noChangeAspect="1"/>
              </p:cNvPicPr>
              <p:nvPr/>
            </p:nvPicPr>
            <p:blipFill>
              <a:blip r:embed="rId5"/>
              <a:srcRect/>
              <a:stretch>
                <a:fillRect/>
              </a:stretch>
            </p:blipFill>
            <p:spPr bwMode="auto">
              <a:xfrm rot="18000000" flipH="1">
                <a:off x="5790852" y="2897130"/>
                <a:ext cx="117315" cy="1047804"/>
              </a:xfrm>
              <a:prstGeom prst="rect">
                <a:avLst/>
              </a:prstGeom>
              <a:solidFill>
                <a:schemeClr val="bg1"/>
              </a:solidFill>
              <a:ln w="9525">
                <a:noFill/>
                <a:miter lim="800000"/>
                <a:headEnd/>
                <a:tailEnd/>
              </a:ln>
            </p:spPr>
          </p:pic>
          <p:sp>
            <p:nvSpPr>
              <p:cNvPr id="292" name="梯形 291"/>
              <p:cNvSpPr/>
              <p:nvPr/>
            </p:nvSpPr>
            <p:spPr bwMode="auto">
              <a:xfrm rot="5927131">
                <a:off x="5459769" y="3394777"/>
                <a:ext cx="409668" cy="1042045"/>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4" name="图片 292"/>
              <p:cNvPicPr>
                <a:picLocks noChangeAspect="1"/>
              </p:cNvPicPr>
              <p:nvPr/>
            </p:nvPicPr>
            <p:blipFill>
              <a:blip r:embed="rId5"/>
              <a:srcRect/>
              <a:stretch>
                <a:fillRect/>
              </a:stretch>
            </p:blipFill>
            <p:spPr bwMode="auto">
              <a:xfrm rot="16200000" flipH="1">
                <a:off x="5605499" y="3506755"/>
                <a:ext cx="117315" cy="1047804"/>
              </a:xfrm>
              <a:prstGeom prst="rect">
                <a:avLst/>
              </a:prstGeom>
              <a:solidFill>
                <a:schemeClr val="bg1"/>
              </a:solidFill>
              <a:ln w="9525">
                <a:noFill/>
                <a:miter lim="800000"/>
                <a:headEnd/>
                <a:tailEnd/>
              </a:ln>
            </p:spPr>
          </p:pic>
        </p:grpSp>
        <p:sp>
          <p:nvSpPr>
            <p:cNvPr id="11273" name="TextBox 14"/>
            <p:cNvSpPr txBox="1">
              <a:spLocks noChangeArrowheads="1"/>
            </p:cNvSpPr>
            <p:nvPr/>
          </p:nvSpPr>
          <p:spPr bwMode="auto">
            <a:xfrm>
              <a:off x="1950120" y="4682014"/>
              <a:ext cx="1029928" cy="356271"/>
            </a:xfrm>
            <a:prstGeom prst="rect">
              <a:avLst/>
            </a:prstGeom>
            <a:noFill/>
            <a:ln w="9525">
              <a:noFill/>
              <a:miter lim="800000"/>
              <a:headEnd/>
              <a:tailEnd/>
            </a:ln>
          </p:spPr>
          <p:txBody>
            <a:bodyPr>
              <a:spAutoFit/>
            </a:bodyPr>
            <a:lstStyle/>
            <a:p>
              <a:pPr algn="ctr"/>
              <a:r>
                <a:rPr lang="en-US" altLang="zh-CN" sz="800">
                  <a:latin typeface="Verdana" pitchFamily="34" charset="0"/>
                </a:rPr>
                <a:t>10FPS</a:t>
              </a:r>
              <a:endParaRPr lang="zh-CN" altLang="en-US" sz="800">
                <a:latin typeface="Verdana" pitchFamily="34" charset="0"/>
              </a:endParaRPr>
            </a:p>
          </p:txBody>
        </p:sp>
        <p:sp>
          <p:nvSpPr>
            <p:cNvPr id="11274" name="TextBox 14"/>
            <p:cNvSpPr txBox="1">
              <a:spLocks noChangeArrowheads="1"/>
            </p:cNvSpPr>
            <p:nvPr/>
          </p:nvSpPr>
          <p:spPr bwMode="auto">
            <a:xfrm>
              <a:off x="3703073" y="4720116"/>
              <a:ext cx="1016018" cy="356271"/>
            </a:xfrm>
            <a:prstGeom prst="rect">
              <a:avLst/>
            </a:prstGeom>
            <a:noFill/>
            <a:ln w="9525">
              <a:noFill/>
              <a:miter lim="800000"/>
              <a:headEnd/>
              <a:tailEnd/>
            </a:ln>
          </p:spPr>
          <p:txBody>
            <a:bodyPr>
              <a:spAutoFit/>
            </a:bodyPr>
            <a:lstStyle/>
            <a:p>
              <a:pPr algn="ctr"/>
              <a:r>
                <a:rPr lang="en-US" altLang="zh-CN" sz="800">
                  <a:latin typeface="Verdana" pitchFamily="34" charset="0"/>
                </a:rPr>
                <a:t>20FPS</a:t>
              </a:r>
              <a:endParaRPr lang="zh-CN" altLang="en-US" sz="800">
                <a:latin typeface="Verdana" pitchFamily="34" charset="0"/>
              </a:endParaRPr>
            </a:p>
          </p:txBody>
        </p:sp>
        <p:sp>
          <p:nvSpPr>
            <p:cNvPr id="299" name="TextBox 14"/>
            <p:cNvSpPr txBox="1">
              <a:spLocks noChangeArrowheads="1"/>
            </p:cNvSpPr>
            <p:nvPr/>
          </p:nvSpPr>
          <p:spPr bwMode="auto">
            <a:xfrm>
              <a:off x="2855674" y="4842313"/>
              <a:ext cx="1028920" cy="357146"/>
            </a:xfrm>
            <a:prstGeom prst="rect">
              <a:avLst/>
            </a:prstGeom>
            <a:solidFill>
              <a:srgbClr val="FFFF89"/>
            </a:solidFill>
            <a:ln w="31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800" dirty="0" smtClean="0">
                  <a:latin typeface="Verdana" panose="020B0604030504040204" pitchFamily="34" charset="0"/>
                </a:rPr>
                <a:t>TOI</a:t>
              </a:r>
              <a:endParaRPr lang="zh-CN" altLang="en-US" sz="800" dirty="0" smtClean="0">
                <a:latin typeface="Verdana" panose="020B0604030504040204" pitchFamily="34"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228600"/>
            <a:ext cx="6011863" cy="838200"/>
          </a:xfrm>
        </p:spPr>
        <p:txBody>
          <a:bodyPr/>
          <a:lstStyle/>
          <a:p>
            <a:pPr eaLnBrk="1" hangingPunct="1"/>
            <a:r>
              <a:rPr lang="zh-CN" altLang="zh-CN" smtClean="0"/>
              <a:t>通用灵活的移动框架</a:t>
            </a:r>
            <a:endParaRPr lang="zh-CN" altLang="en-US" smtClean="0"/>
          </a:p>
        </p:txBody>
      </p:sp>
      <p:sp>
        <p:nvSpPr>
          <p:cNvPr id="13315" name="Rectangle 3"/>
          <p:cNvSpPr>
            <a:spLocks noGrp="1" noChangeArrowheads="1"/>
          </p:cNvSpPr>
          <p:nvPr>
            <p:ph type="body" idx="1"/>
          </p:nvPr>
        </p:nvSpPr>
        <p:spPr>
          <a:xfrm>
            <a:off x="685800" y="1219200"/>
            <a:ext cx="8229600" cy="3886200"/>
          </a:xfrm>
        </p:spPr>
        <p:txBody>
          <a:bodyPr/>
          <a:lstStyle/>
          <a:p>
            <a:pPr eaLnBrk="1" hangingPunct="1"/>
            <a:r>
              <a:rPr lang="zh-CN" altLang="zh-CN" sz="1600" smtClean="0"/>
              <a:t>传统</a:t>
            </a:r>
            <a:r>
              <a:rPr lang="en-US" altLang="zh-CN" sz="1600" smtClean="0"/>
              <a:t>MMORPG</a:t>
            </a:r>
            <a:r>
              <a:rPr lang="zh-CN" altLang="zh-CN" sz="1600" smtClean="0"/>
              <a:t>移动框架</a:t>
            </a:r>
            <a:endParaRPr lang="zh-CN" altLang="en-US" sz="1600" smtClean="0">
              <a:latin typeface="宋体" charset="-122"/>
            </a:endParaRPr>
          </a:p>
          <a:p>
            <a:pPr eaLnBrk="1" hangingPunct="1"/>
            <a:r>
              <a:rPr lang="zh-CN" altLang="en-US" sz="1600" smtClean="0"/>
              <a:t>优点：</a:t>
            </a:r>
            <a:endParaRPr lang="en-US" altLang="zh-CN" sz="1600" smtClean="0"/>
          </a:p>
          <a:p>
            <a:pPr lvl="1" eaLnBrk="1" hangingPunct="1"/>
            <a:r>
              <a:rPr lang="zh-CN" altLang="zh-CN" sz="1600" b="0" smtClean="0"/>
              <a:t>简单</a:t>
            </a:r>
            <a:endParaRPr lang="en-US" altLang="zh-CN" sz="1600" b="0" smtClean="0"/>
          </a:p>
          <a:p>
            <a:pPr lvl="1" eaLnBrk="1" hangingPunct="1"/>
            <a:r>
              <a:rPr lang="zh-CN" altLang="zh-CN" sz="1600" b="0" smtClean="0"/>
              <a:t>延迟容忍度大</a:t>
            </a:r>
            <a:endParaRPr lang="en-US" altLang="zh-CN" sz="1600" b="0" smtClean="0"/>
          </a:p>
          <a:p>
            <a:pPr eaLnBrk="1" hangingPunct="1"/>
            <a:r>
              <a:rPr lang="zh-CN" altLang="en-US" sz="1600" smtClean="0"/>
              <a:t>缺点：</a:t>
            </a:r>
            <a:endParaRPr lang="en-US" altLang="zh-CN" sz="1600" smtClean="0"/>
          </a:p>
          <a:p>
            <a:pPr lvl="1" eaLnBrk="1" hangingPunct="1"/>
            <a:r>
              <a:rPr lang="zh-CN" altLang="zh-CN" sz="1600" b="0" smtClean="0"/>
              <a:t>不能适应复杂地形</a:t>
            </a:r>
            <a:endParaRPr lang="en-US" altLang="zh-CN" sz="1600" b="0" smtClean="0">
              <a:latin typeface="宋体" charset="-122"/>
            </a:endParaRPr>
          </a:p>
          <a:p>
            <a:pPr lvl="1" eaLnBrk="1" hangingPunct="1"/>
            <a:r>
              <a:rPr lang="zh-CN" altLang="en-US" sz="1600" b="0" smtClean="0"/>
              <a:t>移动</a:t>
            </a:r>
            <a:r>
              <a:rPr lang="zh-CN" altLang="zh-CN" sz="1600" b="0" smtClean="0"/>
              <a:t>表现不真实</a:t>
            </a:r>
            <a:endParaRPr lang="en-US" altLang="zh-CN" sz="1600" b="0" smtClean="0"/>
          </a:p>
          <a:p>
            <a:pPr eaLnBrk="1" hangingPunct="1"/>
            <a:r>
              <a:rPr lang="zh-CN" altLang="en-US" sz="1600" smtClean="0">
                <a:latin typeface="宋体" charset="-122"/>
              </a:rPr>
              <a:t>解决方案：</a:t>
            </a:r>
            <a:r>
              <a:rPr lang="zh-CN" altLang="zh-CN" sz="1600" smtClean="0"/>
              <a:t>基于物理驱动的通用（同时在客户端和服务端使用）移动框架</a:t>
            </a:r>
            <a:endParaRPr lang="en-US" altLang="zh-CN" sz="1600" smtClean="0">
              <a:latin typeface="宋体" charset="-122"/>
            </a:endParaRPr>
          </a:p>
          <a:p>
            <a:pPr eaLnBrk="1" hangingPunct="1"/>
            <a:r>
              <a:rPr lang="zh-CN" altLang="en-US" sz="1600" smtClean="0">
                <a:latin typeface="宋体" charset="-122"/>
              </a:rPr>
              <a:t>优点：</a:t>
            </a:r>
            <a:endParaRPr lang="en-US" altLang="zh-CN" sz="1600" smtClean="0">
              <a:latin typeface="宋体" charset="-122"/>
            </a:endParaRPr>
          </a:p>
          <a:p>
            <a:pPr lvl="1" eaLnBrk="1" hangingPunct="1"/>
            <a:r>
              <a:rPr lang="zh-CN" altLang="zh-CN" sz="1600" b="0" smtClean="0"/>
              <a:t>真实</a:t>
            </a:r>
            <a:endParaRPr lang="en-US" altLang="zh-CN" sz="1600" b="0" smtClean="0">
              <a:latin typeface="宋体" charset="-122"/>
            </a:endParaRPr>
          </a:p>
          <a:p>
            <a:pPr eaLnBrk="1" hangingPunct="1"/>
            <a:r>
              <a:rPr lang="zh-CN" altLang="en-US" sz="1600" smtClean="0">
                <a:latin typeface="宋体" charset="-122"/>
              </a:rPr>
              <a:t>难点：</a:t>
            </a:r>
            <a:endParaRPr lang="en-US" altLang="zh-CN" sz="1600" smtClean="0">
              <a:latin typeface="宋体" charset="-122"/>
            </a:endParaRPr>
          </a:p>
          <a:p>
            <a:pPr lvl="1" eaLnBrk="1" hangingPunct="1"/>
            <a:r>
              <a:rPr lang="zh-CN" altLang="zh-CN" sz="1600" b="0" smtClean="0"/>
              <a:t>服务器性能要求高</a:t>
            </a:r>
            <a:endParaRPr lang="en-US" altLang="zh-CN" sz="1600" b="0" smtClean="0">
              <a:latin typeface="宋体" charset="-122"/>
            </a:endParaRPr>
          </a:p>
          <a:p>
            <a:pPr lvl="1" eaLnBrk="1" hangingPunct="1"/>
            <a:r>
              <a:rPr lang="zh-CN" altLang="zh-CN" sz="1600" b="0" smtClean="0"/>
              <a:t>客户端表现要求高</a:t>
            </a:r>
            <a:endParaRPr lang="zh-CN" altLang="zh-CN" sz="1600" b="0" smtClean="0">
              <a:latin typeface="宋体" charset="-122"/>
            </a:endParaRPr>
          </a:p>
          <a:p>
            <a:endParaRPr lang="en-US" altLang="zh-CN" sz="1600" smtClean="0">
              <a:latin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228600"/>
            <a:ext cx="6011863" cy="838200"/>
          </a:xfrm>
        </p:spPr>
        <p:txBody>
          <a:bodyPr/>
          <a:lstStyle/>
          <a:p>
            <a:pPr eaLnBrk="1" hangingPunct="1"/>
            <a:r>
              <a:rPr lang="zh-CN" altLang="zh-CN" smtClean="0"/>
              <a:t>通用灵活的移动框架</a:t>
            </a:r>
            <a:endParaRPr lang="zh-CN" altLang="en-US" smtClean="0"/>
          </a:p>
        </p:txBody>
      </p:sp>
      <p:sp>
        <p:nvSpPr>
          <p:cNvPr id="14339" name="Rectangle 3"/>
          <p:cNvSpPr>
            <a:spLocks noGrp="1" noChangeArrowheads="1"/>
          </p:cNvSpPr>
          <p:nvPr>
            <p:ph type="body" idx="1"/>
          </p:nvPr>
        </p:nvSpPr>
        <p:spPr>
          <a:xfrm>
            <a:off x="685800" y="1219200"/>
            <a:ext cx="8229600" cy="3886200"/>
          </a:xfrm>
        </p:spPr>
        <p:txBody>
          <a:bodyPr/>
          <a:lstStyle/>
          <a:p>
            <a:pPr eaLnBrk="1" hangingPunct="1"/>
            <a:r>
              <a:rPr lang="zh-CN" altLang="zh-CN" sz="1600" smtClean="0"/>
              <a:t>变速和移动分离方案</a:t>
            </a:r>
            <a:r>
              <a:rPr lang="zh-CN" altLang="en-US" sz="1600" smtClean="0"/>
              <a:t>：</a:t>
            </a:r>
            <a:r>
              <a:rPr lang="zh-CN" altLang="en-US" sz="1600" b="0" smtClean="0"/>
              <a:t>一种同步和表现解耦，支持动态更新</a:t>
            </a:r>
            <a:r>
              <a:rPr lang="en-US" altLang="zh-CN" sz="1600" b="0" smtClean="0"/>
              <a:t>LOD</a:t>
            </a:r>
            <a:r>
              <a:rPr lang="zh-CN" altLang="en-US" sz="1600" b="0" smtClean="0"/>
              <a:t>，支持复杂运动的方案</a:t>
            </a:r>
            <a:endParaRPr lang="en-US" altLang="zh-CN" sz="1600" b="0" smtClean="0"/>
          </a:p>
          <a:p>
            <a:pPr eaLnBrk="1" hangingPunct="1"/>
            <a:r>
              <a:rPr lang="zh-CN" altLang="en-US" sz="1600" smtClean="0"/>
              <a:t>主动变速：</a:t>
            </a:r>
            <a:endParaRPr lang="en-US" altLang="zh-CN" sz="1600" smtClean="0"/>
          </a:p>
          <a:p>
            <a:pPr marL="798513" lvl="2" indent="-261938" eaLnBrk="1" hangingPunct="1"/>
            <a:r>
              <a:rPr lang="zh-CN" altLang="en-US" sz="1600" b="0" smtClean="0"/>
              <a:t>逻辑变速（需要同步）</a:t>
            </a:r>
            <a:endParaRPr lang="en-US" altLang="zh-CN" sz="1600" b="0" smtClean="0"/>
          </a:p>
          <a:p>
            <a:pPr marL="798513" lvl="2" indent="-261938" eaLnBrk="1" hangingPunct="1"/>
            <a:r>
              <a:rPr lang="zh-CN" altLang="en-US" sz="1600" b="0" smtClean="0"/>
              <a:t>变速信息固定</a:t>
            </a:r>
            <a:endParaRPr lang="en-US" altLang="zh-CN" sz="1600" b="0" smtClean="0"/>
          </a:p>
          <a:p>
            <a:pPr marL="798513" lvl="2" indent="-261938" eaLnBrk="1" hangingPunct="1"/>
            <a:r>
              <a:rPr lang="zh-CN" altLang="en-US" sz="1600" b="0" smtClean="0"/>
              <a:t>同步量可控</a:t>
            </a:r>
            <a:endParaRPr lang="en-US" altLang="zh-CN" sz="1600" b="0" smtClean="0"/>
          </a:p>
          <a:p>
            <a:pPr marL="798513" lvl="2" indent="-261938" eaLnBrk="1" hangingPunct="1"/>
            <a:r>
              <a:rPr lang="zh-CN" altLang="en-US" sz="1600" b="0" smtClean="0"/>
              <a:t>防止一定的网络波动</a:t>
            </a:r>
            <a:endParaRPr lang="en-US" altLang="zh-CN" sz="1600" b="0" smtClean="0"/>
          </a:p>
          <a:p>
            <a:pPr eaLnBrk="1" hangingPunct="1"/>
            <a:r>
              <a:rPr lang="zh-CN" altLang="en-US" sz="1600" smtClean="0"/>
              <a:t>被动变速：</a:t>
            </a:r>
            <a:endParaRPr lang="en-US" altLang="zh-CN" sz="1600" smtClean="0"/>
          </a:p>
          <a:p>
            <a:pPr lvl="1" eaLnBrk="1" hangingPunct="1"/>
            <a:r>
              <a:rPr lang="zh-CN" altLang="en-US" sz="1600" b="0" smtClean="0"/>
              <a:t>加速度变速（不需要同步）</a:t>
            </a:r>
            <a:endParaRPr lang="en-US" altLang="zh-CN" sz="1600" b="0" smtClean="0"/>
          </a:p>
          <a:p>
            <a:pPr lvl="1" eaLnBrk="1" hangingPunct="1"/>
            <a:r>
              <a:rPr lang="zh-CN" altLang="en-US" sz="1600" b="0" smtClean="0"/>
              <a:t>只需低频更新</a:t>
            </a:r>
            <a:endParaRPr lang="en-US" altLang="zh-CN" sz="1600" b="0" smtClean="0"/>
          </a:p>
          <a:p>
            <a:pPr lvl="1" eaLnBrk="1" hangingPunct="1"/>
            <a:r>
              <a:rPr lang="zh-CN" altLang="en-US" sz="1600" b="0" smtClean="0"/>
              <a:t>变速频率可以由服务器动态控制</a:t>
            </a:r>
            <a:endParaRPr lang="en-US" altLang="zh-CN" sz="1600" b="0" smtClean="0"/>
          </a:p>
        </p:txBody>
      </p:sp>
      <p:grpSp>
        <p:nvGrpSpPr>
          <p:cNvPr id="14340" name="组合 1"/>
          <p:cNvGrpSpPr>
            <a:grpSpLocks/>
          </p:cNvGrpSpPr>
          <p:nvPr/>
        </p:nvGrpSpPr>
        <p:grpSpPr bwMode="auto">
          <a:xfrm>
            <a:off x="4572000" y="1981200"/>
            <a:ext cx="3581400" cy="1585913"/>
            <a:chOff x="2895644" y="2907520"/>
            <a:chExt cx="3581306" cy="1586558"/>
          </a:xfrm>
        </p:grpSpPr>
        <p:grpSp>
          <p:nvGrpSpPr>
            <p:cNvPr id="14341" name="组合 93"/>
            <p:cNvGrpSpPr>
              <a:grpSpLocks/>
            </p:cNvGrpSpPr>
            <p:nvPr/>
          </p:nvGrpSpPr>
          <p:grpSpPr bwMode="auto">
            <a:xfrm>
              <a:off x="2895644" y="2907520"/>
              <a:ext cx="3581306" cy="1586558"/>
              <a:chOff x="3810020" y="2149691"/>
              <a:chExt cx="3581306" cy="1586558"/>
            </a:xfrm>
          </p:grpSpPr>
          <p:grpSp>
            <p:nvGrpSpPr>
              <p:cNvPr id="14350" name="组合 94"/>
              <p:cNvGrpSpPr>
                <a:grpSpLocks/>
              </p:cNvGrpSpPr>
              <p:nvPr/>
            </p:nvGrpSpPr>
            <p:grpSpPr bwMode="auto">
              <a:xfrm>
                <a:off x="3810020" y="2149691"/>
                <a:ext cx="3581306" cy="1586558"/>
                <a:chOff x="3962416" y="2227620"/>
                <a:chExt cx="3581306" cy="1586558"/>
              </a:xfrm>
            </p:grpSpPr>
            <p:grpSp>
              <p:nvGrpSpPr>
                <p:cNvPr id="14360" name="组合 103"/>
                <p:cNvGrpSpPr>
                  <a:grpSpLocks/>
                </p:cNvGrpSpPr>
                <p:nvPr/>
              </p:nvGrpSpPr>
              <p:grpSpPr bwMode="auto">
                <a:xfrm>
                  <a:off x="4397417" y="3138209"/>
                  <a:ext cx="3146305" cy="675969"/>
                  <a:chOff x="3730684" y="2072106"/>
                  <a:chExt cx="3146305" cy="675969"/>
                </a:xfrm>
              </p:grpSpPr>
              <p:sp>
                <p:nvSpPr>
                  <p:cNvPr id="14374" name="TextBox 14"/>
                  <p:cNvSpPr txBox="1">
                    <a:spLocks noChangeArrowheads="1"/>
                  </p:cNvSpPr>
                  <p:nvPr/>
                </p:nvSpPr>
                <p:spPr bwMode="auto">
                  <a:xfrm>
                    <a:off x="3769036" y="2072106"/>
                    <a:ext cx="761980" cy="276999"/>
                  </a:xfrm>
                  <a:prstGeom prst="rect">
                    <a:avLst/>
                  </a:prstGeom>
                  <a:noFill/>
                  <a:ln w="9525">
                    <a:noFill/>
                    <a:miter lim="800000"/>
                    <a:headEnd/>
                    <a:tailEnd/>
                  </a:ln>
                </p:spPr>
                <p:txBody>
                  <a:bodyPr>
                    <a:spAutoFit/>
                  </a:bodyPr>
                  <a:lstStyle/>
                  <a:p>
                    <a:pPr algn="ctr"/>
                    <a:r>
                      <a:rPr lang="en-US" altLang="zh-CN" sz="1200">
                        <a:latin typeface="Verdana" pitchFamily="34" charset="0"/>
                      </a:rPr>
                      <a:t>client</a:t>
                    </a:r>
                    <a:endParaRPr lang="zh-CN" altLang="en-US" sz="1200">
                      <a:latin typeface="Verdana" pitchFamily="34" charset="0"/>
                    </a:endParaRPr>
                  </a:p>
                </p:txBody>
              </p:sp>
              <p:grpSp>
                <p:nvGrpSpPr>
                  <p:cNvPr id="14375" name="组合 124"/>
                  <p:cNvGrpSpPr>
                    <a:grpSpLocks/>
                  </p:cNvGrpSpPr>
                  <p:nvPr/>
                </p:nvGrpSpPr>
                <p:grpSpPr bwMode="auto">
                  <a:xfrm>
                    <a:off x="3730684" y="2090977"/>
                    <a:ext cx="3146305" cy="657098"/>
                    <a:chOff x="3730684" y="2090977"/>
                    <a:chExt cx="3146305" cy="657098"/>
                  </a:xfrm>
                </p:grpSpPr>
                <p:cxnSp>
                  <p:nvCxnSpPr>
                    <p:cNvPr id="126" name="直接连接符 125"/>
                    <p:cNvCxnSpPr/>
                    <p:nvPr/>
                  </p:nvCxnSpPr>
                  <p:spPr bwMode="auto">
                    <a:xfrm>
                      <a:off x="4456116" y="2209693"/>
                      <a:ext cx="20573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直接连接符 126"/>
                    <p:cNvCxnSpPr/>
                    <p:nvPr/>
                  </p:nvCxnSpPr>
                  <p:spPr bwMode="auto">
                    <a:xfrm flipH="1">
                      <a:off x="5105386" y="2209693"/>
                      <a:ext cx="0" cy="1397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78"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31" name="直接连接符 130"/>
                    <p:cNvCxnSpPr/>
                    <p:nvPr/>
                  </p:nvCxnSpPr>
                  <p:spPr bwMode="auto">
                    <a:xfrm flipH="1">
                      <a:off x="6495999" y="2209693"/>
                      <a:ext cx="0" cy="1397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80"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33" name="直接连接符 132"/>
                    <p:cNvCxnSpPr/>
                    <p:nvPr/>
                  </p:nvCxnSpPr>
                  <p:spPr bwMode="auto">
                    <a:xfrm flipH="1">
                      <a:off x="5105386" y="2103288"/>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直接连接符 136"/>
                    <p:cNvCxnSpPr/>
                    <p:nvPr/>
                  </p:nvCxnSpPr>
                  <p:spPr bwMode="auto">
                    <a:xfrm flipH="1">
                      <a:off x="6495999" y="2090583"/>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83" name="TextBox 14"/>
                    <p:cNvSpPr txBox="1">
                      <a:spLocks noChangeArrowheads="1"/>
                    </p:cNvSpPr>
                    <p:nvPr/>
                  </p:nvSpPr>
                  <p:spPr bwMode="auto">
                    <a:xfrm>
                      <a:off x="3730684"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网络接受点</a:t>
                      </a:r>
                    </a:p>
                  </p:txBody>
                </p:sp>
                <p:sp>
                  <p:nvSpPr>
                    <p:cNvPr id="14384" name="TextBox 14"/>
                    <p:cNvSpPr txBox="1">
                      <a:spLocks noChangeArrowheads="1"/>
                    </p:cNvSpPr>
                    <p:nvPr/>
                  </p:nvSpPr>
                  <p:spPr bwMode="auto">
                    <a:xfrm>
                      <a:off x="4624297" y="2532631"/>
                      <a:ext cx="1109722" cy="215444"/>
                    </a:xfrm>
                    <a:prstGeom prst="rect">
                      <a:avLst/>
                    </a:prstGeom>
                    <a:noFill/>
                    <a:ln w="9525">
                      <a:noFill/>
                      <a:miter lim="800000"/>
                      <a:headEnd/>
                      <a:tailEnd/>
                    </a:ln>
                  </p:spPr>
                  <p:txBody>
                    <a:bodyPr>
                      <a:spAutoFit/>
                    </a:bodyPr>
                    <a:lstStyle/>
                    <a:p>
                      <a:pPr algn="ctr"/>
                      <a:r>
                        <a:rPr lang="zh-CN" altLang="en-US" sz="800">
                          <a:latin typeface="Verdana" pitchFamily="34" charset="0"/>
                        </a:rPr>
                        <a:t>主动变速（同步）点</a:t>
                      </a:r>
                    </a:p>
                  </p:txBody>
                </p:sp>
                <p:sp>
                  <p:nvSpPr>
                    <p:cNvPr id="14385" name="TextBox 14"/>
                    <p:cNvSpPr txBox="1">
                      <a:spLocks noChangeArrowheads="1"/>
                    </p:cNvSpPr>
                    <p:nvPr/>
                  </p:nvSpPr>
                  <p:spPr bwMode="auto">
                    <a:xfrm>
                      <a:off x="5855690"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被动变速点</a:t>
                      </a:r>
                    </a:p>
                  </p:txBody>
                </p:sp>
              </p:grpSp>
            </p:grpSp>
            <p:grpSp>
              <p:nvGrpSpPr>
                <p:cNvPr id="14361" name="组合 104"/>
                <p:cNvGrpSpPr>
                  <a:grpSpLocks/>
                </p:cNvGrpSpPr>
                <p:nvPr/>
              </p:nvGrpSpPr>
              <p:grpSpPr bwMode="auto">
                <a:xfrm>
                  <a:off x="3962416" y="2227620"/>
                  <a:ext cx="2819326" cy="591796"/>
                  <a:chOff x="4191010" y="1930096"/>
                  <a:chExt cx="2819326" cy="591796"/>
                </a:xfrm>
              </p:grpSpPr>
              <p:sp>
                <p:nvSpPr>
                  <p:cNvPr id="109" name="TextBox 14"/>
                  <p:cNvSpPr txBox="1">
                    <a:spLocks noChangeArrowheads="1"/>
                  </p:cNvSpPr>
                  <p:nvPr/>
                </p:nvSpPr>
                <p:spPr bwMode="auto">
                  <a:xfrm>
                    <a:off x="4191010" y="2073029"/>
                    <a:ext cx="761980" cy="276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grpSp>
                <p:nvGrpSpPr>
                  <p:cNvPr id="14365" name="组合 109"/>
                  <p:cNvGrpSpPr>
                    <a:grpSpLocks/>
                  </p:cNvGrpSpPr>
                  <p:nvPr/>
                </p:nvGrpSpPr>
                <p:grpSpPr bwMode="auto">
                  <a:xfrm>
                    <a:off x="4722472" y="1930096"/>
                    <a:ext cx="2287864" cy="591796"/>
                    <a:chOff x="4722472" y="1930096"/>
                    <a:chExt cx="2287864" cy="591796"/>
                  </a:xfrm>
                </p:grpSpPr>
                <p:cxnSp>
                  <p:nvCxnSpPr>
                    <p:cNvPr id="111" name="直接连接符 110"/>
                    <p:cNvCxnSpPr/>
                    <p:nvPr/>
                  </p:nvCxnSpPr>
                  <p:spPr bwMode="auto">
                    <a:xfrm>
                      <a:off x="4952990" y="2211198"/>
                      <a:ext cx="20573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bwMode="auto">
                    <a:xfrm flipH="1">
                      <a:off x="5105386" y="2211198"/>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68"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16" name="直接连接符 115"/>
                    <p:cNvCxnSpPr/>
                    <p:nvPr/>
                  </p:nvCxnSpPr>
                  <p:spPr bwMode="auto">
                    <a:xfrm flipH="1">
                      <a:off x="6495999" y="2211198"/>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70"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18" name="直接连接符 117"/>
                    <p:cNvCxnSpPr/>
                    <p:nvPr/>
                  </p:nvCxnSpPr>
                  <p:spPr bwMode="auto">
                    <a:xfrm flipH="1">
                      <a:off x="5105386" y="2103204"/>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72" name="TextBox 14"/>
                    <p:cNvSpPr txBox="1">
                      <a:spLocks noChangeArrowheads="1"/>
                    </p:cNvSpPr>
                    <p:nvPr/>
                  </p:nvSpPr>
                  <p:spPr bwMode="auto">
                    <a:xfrm>
                      <a:off x="4722472" y="1930096"/>
                      <a:ext cx="761980" cy="215444"/>
                    </a:xfrm>
                    <a:prstGeom prst="rect">
                      <a:avLst/>
                    </a:prstGeom>
                    <a:noFill/>
                    <a:ln w="9525">
                      <a:noFill/>
                      <a:miter lim="800000"/>
                      <a:headEnd/>
                      <a:tailEnd/>
                    </a:ln>
                  </p:spPr>
                  <p:txBody>
                    <a:bodyPr>
                      <a:spAutoFit/>
                    </a:bodyPr>
                    <a:lstStyle/>
                    <a:p>
                      <a:pPr algn="ctr"/>
                      <a:endParaRPr lang="zh-CN" altLang="en-US" sz="800">
                        <a:latin typeface="Verdana" pitchFamily="34" charset="0"/>
                      </a:endParaRPr>
                    </a:p>
                  </p:txBody>
                </p:sp>
                <p:cxnSp>
                  <p:nvCxnSpPr>
                    <p:cNvPr id="122" name="直接连接符 121"/>
                    <p:cNvCxnSpPr/>
                    <p:nvPr/>
                  </p:nvCxnSpPr>
                  <p:spPr bwMode="auto">
                    <a:xfrm flipH="1">
                      <a:off x="6495999" y="2090499"/>
                      <a:ext cx="0" cy="1397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106" name="直接箭头连接符 105"/>
                <p:cNvCxnSpPr/>
                <p:nvPr/>
              </p:nvCxnSpPr>
              <p:spPr bwMode="auto">
                <a:xfrm>
                  <a:off x="4883142" y="2519839"/>
                  <a:ext cx="450838" cy="757546"/>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bwMode="auto">
                <a:xfrm>
                  <a:off x="6270580" y="2508722"/>
                  <a:ext cx="304792" cy="782955"/>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4351" name="椭圆 95"/>
              <p:cNvSpPr>
                <a:spLocks noChangeArrowheads="1"/>
              </p:cNvSpPr>
              <p:nvPr/>
            </p:nvSpPr>
            <p:spPr bwMode="auto">
              <a:xfrm>
                <a:off x="5144204" y="317180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4352" name="椭圆 96"/>
              <p:cNvSpPr>
                <a:spLocks noChangeArrowheads="1"/>
              </p:cNvSpPr>
              <p:nvPr/>
            </p:nvSpPr>
            <p:spPr bwMode="auto">
              <a:xfrm>
                <a:off x="5578739"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3" name="椭圆 98"/>
              <p:cNvSpPr>
                <a:spLocks noChangeArrowheads="1"/>
              </p:cNvSpPr>
              <p:nvPr/>
            </p:nvSpPr>
            <p:spPr bwMode="auto">
              <a:xfrm>
                <a:off x="6977453"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4" name="椭圆 99"/>
              <p:cNvSpPr>
                <a:spLocks noChangeArrowheads="1"/>
              </p:cNvSpPr>
              <p:nvPr/>
            </p:nvSpPr>
            <p:spPr bwMode="auto">
              <a:xfrm>
                <a:off x="4232472" y="3593001"/>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4355" name="椭圆 101"/>
              <p:cNvSpPr>
                <a:spLocks noChangeArrowheads="1"/>
              </p:cNvSpPr>
              <p:nvPr/>
            </p:nvSpPr>
            <p:spPr bwMode="auto">
              <a:xfrm>
                <a:off x="6386054" y="317929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4356" name="椭圆 102"/>
              <p:cNvSpPr>
                <a:spLocks noChangeArrowheads="1"/>
              </p:cNvSpPr>
              <p:nvPr/>
            </p:nvSpPr>
            <p:spPr bwMode="auto">
              <a:xfrm>
                <a:off x="5116250" y="359699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7" name="椭圆 140"/>
              <p:cNvSpPr>
                <a:spLocks noChangeArrowheads="1"/>
              </p:cNvSpPr>
              <p:nvPr/>
            </p:nvSpPr>
            <p:spPr bwMode="auto">
              <a:xfrm>
                <a:off x="468957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8" name="椭圆 141"/>
              <p:cNvSpPr>
                <a:spLocks noChangeArrowheads="1"/>
              </p:cNvSpPr>
              <p:nvPr/>
            </p:nvSpPr>
            <p:spPr bwMode="auto">
              <a:xfrm>
                <a:off x="607501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9" name="椭圆 151"/>
              <p:cNvSpPr>
                <a:spLocks noChangeArrowheads="1"/>
              </p:cNvSpPr>
              <p:nvPr/>
            </p:nvSpPr>
            <p:spPr bwMode="auto">
              <a:xfrm>
                <a:off x="6357478" y="359300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cxnSp>
          <p:nvCxnSpPr>
            <p:cNvPr id="143" name="直接连接符 142"/>
            <p:cNvCxnSpPr/>
            <p:nvPr/>
          </p:nvCxnSpPr>
          <p:spPr bwMode="auto">
            <a:xfrm flipH="1">
              <a:off x="4268796" y="3074276"/>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3" name="椭圆 143"/>
            <p:cNvSpPr>
              <a:spLocks noChangeArrowheads="1"/>
            </p:cNvSpPr>
            <p:nvPr/>
          </p:nvSpPr>
          <p:spPr bwMode="auto">
            <a:xfrm>
              <a:off x="4229024"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5" name="直接连接符 144"/>
            <p:cNvCxnSpPr/>
            <p:nvPr/>
          </p:nvCxnSpPr>
          <p:spPr bwMode="auto">
            <a:xfrm flipH="1">
              <a:off x="4748208" y="3074276"/>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5" name="椭圆 145"/>
            <p:cNvSpPr>
              <a:spLocks noChangeArrowheads="1"/>
            </p:cNvSpPr>
            <p:nvPr/>
          </p:nvSpPr>
          <p:spPr bwMode="auto">
            <a:xfrm>
              <a:off x="4708739"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7" name="直接连接符 146"/>
            <p:cNvCxnSpPr/>
            <p:nvPr/>
          </p:nvCxnSpPr>
          <p:spPr bwMode="auto">
            <a:xfrm flipH="1">
              <a:off x="5122849" y="3850879"/>
              <a:ext cx="0" cy="13816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7" name="椭圆 147"/>
            <p:cNvSpPr>
              <a:spLocks noChangeArrowheads="1"/>
            </p:cNvSpPr>
            <p:nvPr/>
          </p:nvSpPr>
          <p:spPr bwMode="auto">
            <a:xfrm>
              <a:off x="5082375"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9" name="直接连接符 148"/>
            <p:cNvCxnSpPr/>
            <p:nvPr/>
          </p:nvCxnSpPr>
          <p:spPr bwMode="auto">
            <a:xfrm flipH="1">
              <a:off x="5648297" y="3850879"/>
              <a:ext cx="0" cy="13816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9" name="椭圆 149"/>
            <p:cNvSpPr>
              <a:spLocks noChangeArrowheads="1"/>
            </p:cNvSpPr>
            <p:nvPr/>
          </p:nvSpPr>
          <p:spPr bwMode="auto">
            <a:xfrm>
              <a:off x="5607982"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228600"/>
            <a:ext cx="6011863" cy="838200"/>
          </a:xfrm>
        </p:spPr>
        <p:txBody>
          <a:bodyPr/>
          <a:lstStyle/>
          <a:p>
            <a:pPr eaLnBrk="1" hangingPunct="1"/>
            <a:r>
              <a:rPr lang="zh-CN" altLang="zh-CN" smtClean="0"/>
              <a:t>通用灵活的移动框架</a:t>
            </a:r>
            <a:endParaRPr lang="zh-CN" altLang="en-US" smtClean="0"/>
          </a:p>
        </p:txBody>
      </p:sp>
      <p:sp>
        <p:nvSpPr>
          <p:cNvPr id="6147" name="Rectangle 3"/>
          <p:cNvSpPr>
            <a:spLocks noGrp="1" noChangeArrowheads="1"/>
          </p:cNvSpPr>
          <p:nvPr>
            <p:ph type="body" idx="1"/>
          </p:nvPr>
        </p:nvSpPr>
        <p:spPr>
          <a:xfrm>
            <a:off x="685800" y="1219200"/>
            <a:ext cx="8229600" cy="3886200"/>
          </a:xfrm>
        </p:spPr>
        <p:txBody>
          <a:bodyPr/>
          <a:lstStyle/>
          <a:p>
            <a:pPr marL="261938" lvl="1" indent="-261938" eaLnBrk="1" hangingPunct="1">
              <a:defRPr/>
            </a:pPr>
            <a:r>
              <a:rPr lang="zh-CN" altLang="zh-CN" sz="1600" dirty="0" smtClean="0"/>
              <a:t>物理模型</a:t>
            </a:r>
            <a:r>
              <a:rPr lang="zh-CN" altLang="en-US" sz="1600" dirty="0" smtClean="0"/>
              <a:t>：</a:t>
            </a:r>
            <a:endParaRPr lang="en-US" altLang="zh-CN" sz="1600" dirty="0" smtClean="0"/>
          </a:p>
          <a:p>
            <a:pPr marL="798513" lvl="2" indent="-261938" eaLnBrk="1" hangingPunct="1">
              <a:defRPr/>
            </a:pPr>
            <a:r>
              <a:rPr lang="zh-CN" altLang="en-US" sz="1600" b="0" dirty="0" smtClean="0"/>
              <a:t>支持复杂地形</a:t>
            </a:r>
            <a:endParaRPr lang="en-US" altLang="zh-CN" sz="1600" b="0" dirty="0" smtClean="0"/>
          </a:p>
          <a:p>
            <a:pPr marL="798513" lvl="2" indent="-261938" eaLnBrk="1" hangingPunct="1">
              <a:defRPr/>
            </a:pPr>
            <a:r>
              <a:rPr lang="zh-CN" altLang="zh-CN" sz="1600" b="0" dirty="0" smtClean="0"/>
              <a:t>任意</a:t>
            </a:r>
            <a:r>
              <a:rPr lang="zh-CN" altLang="zh-CN" sz="1600" b="0" dirty="0"/>
              <a:t>方向</a:t>
            </a:r>
            <a:endParaRPr lang="en-US" altLang="zh-CN" sz="1600" b="0" dirty="0" smtClean="0"/>
          </a:p>
          <a:p>
            <a:pPr marL="798513" lvl="2" indent="-261938" eaLnBrk="1" hangingPunct="1">
              <a:defRPr/>
            </a:pPr>
            <a:r>
              <a:rPr lang="zh-CN" altLang="zh-CN" sz="1600" b="0" dirty="0"/>
              <a:t>匀速直线运动</a:t>
            </a:r>
            <a:endParaRPr lang="en-US" altLang="zh-CN" sz="1600" b="0" dirty="0" smtClean="0"/>
          </a:p>
          <a:p>
            <a:pPr marL="798513" lvl="2" indent="-261938" eaLnBrk="1" hangingPunct="1">
              <a:defRPr/>
            </a:pPr>
            <a:r>
              <a:rPr lang="zh-CN" altLang="zh-CN" sz="1600" b="0" dirty="0" smtClean="0"/>
              <a:t>跳跃</a:t>
            </a:r>
            <a:r>
              <a:rPr lang="zh-CN" altLang="en-US" sz="1600" b="0" dirty="0" smtClean="0"/>
              <a:t>，飞行，攀爬</a:t>
            </a:r>
            <a:endParaRPr lang="en-US" altLang="zh-CN" sz="1600" b="0" dirty="0" smtClean="0"/>
          </a:p>
          <a:p>
            <a:pPr eaLnBrk="1" hangingPunct="1">
              <a:defRPr/>
            </a:pPr>
            <a:r>
              <a:rPr lang="zh-CN" altLang="zh-CN" sz="1600" dirty="0"/>
              <a:t>曲线模型</a:t>
            </a:r>
            <a:r>
              <a:rPr lang="zh-CN" altLang="en-US" sz="1600" dirty="0" smtClean="0"/>
              <a:t>：</a:t>
            </a:r>
            <a:endParaRPr lang="en-US" altLang="zh-CN" sz="1600" dirty="0" smtClean="0"/>
          </a:p>
          <a:p>
            <a:pPr lvl="1" eaLnBrk="1" hangingPunct="1">
              <a:defRPr/>
            </a:pPr>
            <a:r>
              <a:rPr lang="zh-CN" altLang="zh-CN" sz="1600" b="0" dirty="0"/>
              <a:t>圆周运动</a:t>
            </a:r>
            <a:endParaRPr lang="en-US" altLang="zh-CN" sz="1600" b="0" dirty="0" smtClean="0"/>
          </a:p>
          <a:p>
            <a:pPr lvl="1" eaLnBrk="1" hangingPunct="1">
              <a:defRPr/>
            </a:pPr>
            <a:r>
              <a:rPr lang="zh-CN" altLang="zh-CN" sz="1600" b="0" dirty="0"/>
              <a:t>通过变速实现变</a:t>
            </a:r>
            <a:r>
              <a:rPr lang="zh-CN" altLang="zh-CN" sz="1600" b="0" dirty="0" smtClean="0"/>
              <a:t>圆周运动</a:t>
            </a:r>
            <a:endParaRPr lang="en-US" altLang="zh-CN" sz="1600" b="0" dirty="0" smtClean="0"/>
          </a:p>
          <a:p>
            <a:pPr lvl="1" eaLnBrk="1" hangingPunct="1">
              <a:defRPr/>
            </a:pPr>
            <a:r>
              <a:rPr lang="zh-CN" altLang="zh-CN" sz="1600" b="0" dirty="0"/>
              <a:t>基于</a:t>
            </a:r>
            <a:r>
              <a:rPr lang="zh-CN" altLang="zh-CN" sz="1600" b="0" dirty="0" smtClean="0"/>
              <a:t>物理模型</a:t>
            </a:r>
            <a:endParaRPr lang="en-US" altLang="zh-CN" sz="1600" b="0" dirty="0" smtClean="0"/>
          </a:p>
          <a:p>
            <a:pPr lvl="1" eaLnBrk="1" hangingPunct="1">
              <a:defRPr/>
            </a:pPr>
            <a:r>
              <a:rPr lang="zh-CN" altLang="zh-CN" sz="1600" b="0" dirty="0"/>
              <a:t>支持</a:t>
            </a:r>
            <a:r>
              <a:rPr lang="en-US" altLang="zh-CN" sz="1600" b="0" dirty="0" smtClean="0"/>
              <a:t>LOD</a:t>
            </a:r>
            <a:r>
              <a:rPr lang="zh-CN" altLang="en-US" sz="1600" b="0" dirty="0"/>
              <a:t>（</a:t>
            </a:r>
            <a:r>
              <a:rPr lang="zh-CN" altLang="en-US" sz="1600" b="0" dirty="0" smtClean="0"/>
              <a:t>有可接受的不一致存在）</a:t>
            </a:r>
            <a:endParaRPr lang="en-US" altLang="zh-CN" sz="1600" b="0" dirty="0" smtClean="0"/>
          </a:p>
          <a:p>
            <a:pPr eaLnBrk="1" hangingPunct="1">
              <a:defRPr/>
            </a:pPr>
            <a:r>
              <a:rPr lang="zh-CN" altLang="en-US" sz="1600" dirty="0" smtClean="0"/>
              <a:t>整个方案：</a:t>
            </a:r>
            <a:endParaRPr lang="en-US" altLang="zh-CN" sz="1600" dirty="0" smtClean="0"/>
          </a:p>
          <a:p>
            <a:pPr lvl="1" eaLnBrk="1" hangingPunct="1">
              <a:defRPr/>
            </a:pPr>
            <a:r>
              <a:rPr lang="zh-CN" altLang="zh-CN" sz="1600" b="0" dirty="0" smtClean="0"/>
              <a:t>性能</a:t>
            </a:r>
            <a:r>
              <a:rPr lang="zh-CN" altLang="en-US" sz="1600" b="0" dirty="0" smtClean="0"/>
              <a:t>高</a:t>
            </a:r>
            <a:endParaRPr lang="en-US" altLang="zh-CN" sz="1600" b="0" dirty="0" smtClean="0"/>
          </a:p>
          <a:p>
            <a:pPr lvl="1" eaLnBrk="1" hangingPunct="1">
              <a:defRPr/>
            </a:pPr>
            <a:r>
              <a:rPr lang="zh-CN" altLang="en-US" sz="1600" b="0" dirty="0" smtClean="0"/>
              <a:t>表现灵活</a:t>
            </a:r>
            <a:endParaRPr lang="en-US" altLang="zh-CN" sz="1600" b="0" dirty="0" smtClean="0"/>
          </a:p>
          <a:p>
            <a:pPr lvl="1" eaLnBrk="1" hangingPunct="1">
              <a:defRPr/>
            </a:pPr>
            <a:r>
              <a:rPr lang="zh-CN" altLang="zh-CN" sz="1600" b="0" dirty="0" smtClean="0"/>
              <a:t>一致性</a:t>
            </a:r>
            <a:r>
              <a:rPr lang="zh-CN" altLang="en-US" sz="1600" b="0" dirty="0" smtClean="0"/>
              <a:t>可接受</a:t>
            </a:r>
            <a:endParaRPr lang="en-US" altLang="zh-CN" sz="1600" b="0" dirty="0"/>
          </a:p>
        </p:txBody>
      </p:sp>
      <p:grpSp>
        <p:nvGrpSpPr>
          <p:cNvPr id="16388" name="组合 28"/>
          <p:cNvGrpSpPr>
            <a:grpSpLocks/>
          </p:cNvGrpSpPr>
          <p:nvPr/>
        </p:nvGrpSpPr>
        <p:grpSpPr bwMode="auto">
          <a:xfrm>
            <a:off x="7239000" y="2743200"/>
            <a:ext cx="1079500" cy="1317625"/>
            <a:chOff x="4280198" y="2514624"/>
            <a:chExt cx="1080000" cy="1318082"/>
          </a:xfrm>
        </p:grpSpPr>
        <p:grpSp>
          <p:nvGrpSpPr>
            <p:cNvPr id="16497" name="组合 27"/>
            <p:cNvGrpSpPr>
              <a:grpSpLocks/>
            </p:cNvGrpSpPr>
            <p:nvPr/>
          </p:nvGrpSpPr>
          <p:grpSpPr bwMode="auto">
            <a:xfrm>
              <a:off x="4280198" y="2514624"/>
              <a:ext cx="1080000" cy="1080000"/>
              <a:chOff x="4280198" y="2514624"/>
              <a:chExt cx="1080000" cy="1080000"/>
            </a:xfrm>
          </p:grpSpPr>
          <p:grpSp>
            <p:nvGrpSpPr>
              <p:cNvPr id="16499" name="组合 19"/>
              <p:cNvGrpSpPr>
                <a:grpSpLocks/>
              </p:cNvGrpSpPr>
              <p:nvPr/>
            </p:nvGrpSpPr>
            <p:grpSpPr bwMode="auto">
              <a:xfrm>
                <a:off x="4280199" y="2701750"/>
                <a:ext cx="971398" cy="720002"/>
                <a:chOff x="5289530" y="2717874"/>
                <a:chExt cx="830994" cy="647502"/>
              </a:xfrm>
            </p:grpSpPr>
            <p:sp>
              <p:nvSpPr>
                <p:cNvPr id="8" name="弧形 7"/>
                <p:cNvSpPr/>
                <p:nvPr/>
              </p:nvSpPr>
              <p:spPr bwMode="auto">
                <a:xfrm rot="16200000">
                  <a:off x="5274474" y="2733166"/>
                  <a:ext cx="646949" cy="616839"/>
                </a:xfrm>
                <a:prstGeom prst="arc">
                  <a:avLst>
                    <a:gd name="adj1" fmla="val 16200000"/>
                    <a:gd name="adj2" fmla="val 5451878"/>
                  </a:avLst>
                </a:prstGeom>
                <a:solidFill>
                  <a:schemeClr val="bg1"/>
                </a:solidFill>
                <a:ln w="9525" cap="flat" cmpd="sng" algn="ctr">
                  <a:solidFill>
                    <a:schemeClr val="dk1">
                      <a:shade val="95000"/>
                      <a:satMod val="105000"/>
                    </a:schemeClr>
                  </a:solid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cxnSp>
              <p:nvCxnSpPr>
                <p:cNvPr id="6" name="直接连接符 5"/>
                <p:cNvCxnSpPr>
                  <a:stCxn id="8" idx="1"/>
                </p:cNvCxnSpPr>
                <p:nvPr/>
              </p:nvCxnSpPr>
              <p:spPr bwMode="auto">
                <a:xfrm flipV="1">
                  <a:off x="5597949" y="2718111"/>
                  <a:ext cx="6793" cy="324189"/>
                </a:xfrm>
                <a:prstGeom prst="line">
                  <a:avLst/>
                </a:prstGeom>
                <a:noFill/>
                <a:ln w="9525" cap="flat" cmpd="sng" algn="ctr">
                  <a:solidFill>
                    <a:schemeClr val="dk1">
                      <a:shade val="95000"/>
                      <a:satMod val="105000"/>
                    </a:schemeClr>
                  </a:solidFill>
                  <a:prstDash val="sysDash"/>
                  <a:round/>
                  <a:headEnd type="none" w="med" len="med"/>
                  <a:tailEnd type="triangle" w="med" len="med"/>
                </a:ln>
                <a:effectLst/>
              </p:spPr>
            </p:cxnSp>
            <p:cxnSp>
              <p:nvCxnSpPr>
                <p:cNvPr id="15" name="直接连接符 14"/>
                <p:cNvCxnSpPr>
                  <a:stCxn id="8" idx="0"/>
                </p:cNvCxnSpPr>
                <p:nvPr/>
              </p:nvCxnSpPr>
              <p:spPr bwMode="auto">
                <a:xfrm>
                  <a:off x="5289529" y="3042300"/>
                  <a:ext cx="616839" cy="5713"/>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73" name="直接连接符 72"/>
                <p:cNvCxnSpPr>
                  <a:endCxn id="21" idx="0"/>
                </p:cNvCxnSpPr>
                <p:nvPr/>
              </p:nvCxnSpPr>
              <p:spPr bwMode="auto">
                <a:xfrm>
                  <a:off x="5750120" y="3042300"/>
                  <a:ext cx="370918" cy="284200"/>
                </a:xfrm>
                <a:prstGeom prst="line">
                  <a:avLst/>
                </a:prstGeom>
                <a:noFill/>
                <a:ln w="9525" cap="flat" cmpd="sng" algn="ctr">
                  <a:solidFill>
                    <a:schemeClr val="dk1">
                      <a:shade val="95000"/>
                      <a:satMod val="105000"/>
                    </a:schemeClr>
                  </a:solidFill>
                  <a:prstDash val="sysDash"/>
                  <a:round/>
                  <a:headEnd type="none" w="med" len="med"/>
                  <a:tailEnd type="triangle" w="med" len="med"/>
                </a:ln>
                <a:effectLst/>
              </p:spPr>
            </p:cxnSp>
          </p:grpSp>
          <p:sp>
            <p:nvSpPr>
              <p:cNvPr id="21" name="弧形 20"/>
              <p:cNvSpPr/>
              <p:nvPr/>
            </p:nvSpPr>
            <p:spPr bwMode="auto">
              <a:xfrm rot="10800000">
                <a:off x="4280198" y="2514624"/>
                <a:ext cx="1080000" cy="1079874"/>
              </a:xfrm>
              <a:prstGeom prst="arc">
                <a:avLst>
                  <a:gd name="adj1" fmla="val 13018619"/>
                  <a:gd name="adj2" fmla="val 21583691"/>
                </a:avLst>
              </a:prstGeom>
              <a:noFill/>
              <a:ln w="9525" cap="flat" cmpd="sng" algn="ctr">
                <a:solidFill>
                  <a:schemeClr val="dk1">
                    <a:shade val="95000"/>
                    <a:satMod val="105000"/>
                  </a:schemeClr>
                </a:solid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grpSp>
        <p:sp>
          <p:nvSpPr>
            <p:cNvPr id="16498" name="TextBox 14"/>
            <p:cNvSpPr txBox="1">
              <a:spLocks noChangeArrowheads="1"/>
            </p:cNvSpPr>
            <p:nvPr/>
          </p:nvSpPr>
          <p:spPr bwMode="auto">
            <a:xfrm>
              <a:off x="4308418" y="3617262"/>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变圆周运动</a:t>
              </a:r>
            </a:p>
          </p:txBody>
        </p:sp>
      </p:grpSp>
      <p:grpSp>
        <p:nvGrpSpPr>
          <p:cNvPr id="16389" name="组合 194"/>
          <p:cNvGrpSpPr>
            <a:grpSpLocks/>
          </p:cNvGrpSpPr>
          <p:nvPr/>
        </p:nvGrpSpPr>
        <p:grpSpPr bwMode="auto">
          <a:xfrm>
            <a:off x="4505325" y="3094038"/>
            <a:ext cx="2260600" cy="1101725"/>
            <a:chOff x="3557622" y="2677639"/>
            <a:chExt cx="2261117" cy="1102134"/>
          </a:xfrm>
        </p:grpSpPr>
        <p:sp>
          <p:nvSpPr>
            <p:cNvPr id="16460" name="TextBox 14"/>
            <p:cNvSpPr txBox="1">
              <a:spLocks noChangeArrowheads="1"/>
            </p:cNvSpPr>
            <p:nvPr/>
          </p:nvSpPr>
          <p:spPr bwMode="auto">
            <a:xfrm>
              <a:off x="4586635" y="3345246"/>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移动更新点</a:t>
              </a:r>
            </a:p>
          </p:txBody>
        </p:sp>
        <p:grpSp>
          <p:nvGrpSpPr>
            <p:cNvPr id="16461" name="组合 193"/>
            <p:cNvGrpSpPr>
              <a:grpSpLocks/>
            </p:cNvGrpSpPr>
            <p:nvPr/>
          </p:nvGrpSpPr>
          <p:grpSpPr bwMode="auto">
            <a:xfrm>
              <a:off x="3557622" y="2677639"/>
              <a:ext cx="2261117" cy="1102134"/>
              <a:chOff x="3557622" y="2677639"/>
              <a:chExt cx="2261117" cy="1102134"/>
            </a:xfrm>
          </p:grpSpPr>
          <p:grpSp>
            <p:nvGrpSpPr>
              <p:cNvPr id="16462" name="组合 188"/>
              <p:cNvGrpSpPr>
                <a:grpSpLocks/>
              </p:cNvGrpSpPr>
              <p:nvPr/>
            </p:nvGrpSpPr>
            <p:grpSpPr bwMode="auto">
              <a:xfrm>
                <a:off x="3557622" y="2677639"/>
                <a:ext cx="1114380" cy="1102134"/>
                <a:chOff x="3557622" y="2702566"/>
                <a:chExt cx="1114380" cy="1102134"/>
              </a:xfrm>
            </p:grpSpPr>
            <p:grpSp>
              <p:nvGrpSpPr>
                <p:cNvPr id="16483" name="组合 46"/>
                <p:cNvGrpSpPr>
                  <a:grpSpLocks/>
                </p:cNvGrpSpPr>
                <p:nvPr/>
              </p:nvGrpSpPr>
              <p:grpSpPr bwMode="auto">
                <a:xfrm>
                  <a:off x="3557622" y="2702566"/>
                  <a:ext cx="1114380" cy="1102134"/>
                  <a:chOff x="3796792" y="2590534"/>
                  <a:chExt cx="1114380" cy="1102134"/>
                </a:xfrm>
              </p:grpSpPr>
              <p:sp>
                <p:nvSpPr>
                  <p:cNvPr id="84" name="弧形 83"/>
                  <p:cNvSpPr/>
                  <p:nvPr/>
                </p:nvSpPr>
                <p:spPr bwMode="auto">
                  <a:xfrm rot="16200000">
                    <a:off x="3796715" y="2612844"/>
                    <a:ext cx="1079901" cy="1079747"/>
                  </a:xfrm>
                  <a:prstGeom prst="arc">
                    <a:avLst>
                      <a:gd name="adj1" fmla="val 21591718"/>
                      <a:gd name="adj2" fmla="val 5451878"/>
                    </a:avLst>
                  </a:prstGeom>
                  <a:solidFill>
                    <a:schemeClr val="bg1"/>
                  </a:solidFill>
                  <a:ln w="9525" cap="flat" cmpd="sng" algn="ctr">
                    <a:solidFill>
                      <a:schemeClr val="dk1">
                        <a:shade val="95000"/>
                        <a:satMod val="105000"/>
                      </a:schemeClr>
                    </a:solidFill>
                    <a:prstDash val="dash"/>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grpSp>
                <p:nvGrpSpPr>
                  <p:cNvPr id="16486" name="组合 44"/>
                  <p:cNvGrpSpPr>
                    <a:grpSpLocks/>
                  </p:cNvGrpSpPr>
                  <p:nvPr/>
                </p:nvGrpSpPr>
                <p:grpSpPr bwMode="auto">
                  <a:xfrm>
                    <a:off x="4301111" y="2590534"/>
                    <a:ext cx="610061" cy="799497"/>
                    <a:chOff x="4301111" y="2590534"/>
                    <a:chExt cx="610061" cy="799497"/>
                  </a:xfrm>
                </p:grpSpPr>
                <p:grpSp>
                  <p:nvGrpSpPr>
                    <p:cNvPr id="16487" name="组合 43"/>
                    <p:cNvGrpSpPr>
                      <a:grpSpLocks/>
                    </p:cNvGrpSpPr>
                    <p:nvPr/>
                  </p:nvGrpSpPr>
                  <p:grpSpPr bwMode="auto">
                    <a:xfrm>
                      <a:off x="4335491" y="2612670"/>
                      <a:ext cx="548682" cy="549630"/>
                      <a:chOff x="4335491" y="2612670"/>
                      <a:chExt cx="548682" cy="549630"/>
                    </a:xfrm>
                  </p:grpSpPr>
                  <p:cxnSp>
                    <p:nvCxnSpPr>
                      <p:cNvPr id="31" name="直接连接符 30"/>
                      <p:cNvCxnSpPr>
                        <a:stCxn id="84" idx="0"/>
                        <a:endCxn id="84" idx="1"/>
                      </p:cNvCxnSpPr>
                      <p:nvPr/>
                    </p:nvCxnSpPr>
                    <p:spPr bwMode="auto">
                      <a:xfrm>
                        <a:off x="4344605" y="2612767"/>
                        <a:ext cx="1587" cy="539950"/>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88" name="直接连接符 87"/>
                      <p:cNvCxnSpPr>
                        <a:stCxn id="84" idx="1"/>
                      </p:cNvCxnSpPr>
                      <p:nvPr/>
                    </p:nvCxnSpPr>
                    <p:spPr bwMode="auto">
                      <a:xfrm>
                        <a:off x="4346192" y="3152717"/>
                        <a:ext cx="538287" cy="952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91" name="直接连接符 90"/>
                      <p:cNvCxnSpPr/>
                      <p:nvPr/>
                    </p:nvCxnSpPr>
                    <p:spPr bwMode="auto">
                      <a:xfrm flipV="1">
                        <a:off x="4347781" y="2777928"/>
                        <a:ext cx="384263" cy="37478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grpSp>
                <p:cxnSp>
                  <p:nvCxnSpPr>
                    <p:cNvPr id="98" name="直接连接符 97"/>
                    <p:cNvCxnSpPr>
                      <a:stCxn id="84" idx="0"/>
                    </p:cNvCxnSpPr>
                    <p:nvPr/>
                  </p:nvCxnSpPr>
                  <p:spPr bwMode="auto">
                    <a:xfrm>
                      <a:off x="4336665" y="2612767"/>
                      <a:ext cx="395379" cy="182630"/>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101" name="直接连接符 100"/>
                    <p:cNvCxnSpPr>
                      <a:endCxn id="84" idx="2"/>
                    </p:cNvCxnSpPr>
                    <p:nvPr/>
                  </p:nvCxnSpPr>
                  <p:spPr bwMode="auto">
                    <a:xfrm>
                      <a:off x="4732044" y="2789045"/>
                      <a:ext cx="144495" cy="371613"/>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sp>
                  <p:nvSpPr>
                    <p:cNvPr id="16490" name="椭圆 106"/>
                    <p:cNvSpPr>
                      <a:spLocks noChangeArrowheads="1"/>
                    </p:cNvSpPr>
                    <p:nvPr/>
                  </p:nvSpPr>
                  <p:spPr bwMode="auto">
                    <a:xfrm>
                      <a:off x="4835142" y="3137335"/>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91" name="椭圆 113"/>
                    <p:cNvSpPr>
                      <a:spLocks noChangeArrowheads="1"/>
                    </p:cNvSpPr>
                    <p:nvPr/>
                  </p:nvSpPr>
                  <p:spPr bwMode="auto">
                    <a:xfrm>
                      <a:off x="4686158" y="27733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92" name="椭圆 114"/>
                    <p:cNvSpPr>
                      <a:spLocks noChangeArrowheads="1"/>
                    </p:cNvSpPr>
                    <p:nvPr/>
                  </p:nvSpPr>
                  <p:spPr bwMode="auto">
                    <a:xfrm>
                      <a:off x="4301111" y="259053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93" name="椭圆 189"/>
                    <p:cNvSpPr>
                      <a:spLocks noChangeArrowheads="1"/>
                    </p:cNvSpPr>
                    <p:nvPr/>
                  </p:nvSpPr>
                  <p:spPr bwMode="auto">
                    <a:xfrm>
                      <a:off x="4827335" y="3326960"/>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grpSp>
            <p:sp>
              <p:nvSpPr>
                <p:cNvPr id="16484" name="TextBox 14"/>
                <p:cNvSpPr txBox="1">
                  <a:spLocks noChangeArrowheads="1"/>
                </p:cNvSpPr>
                <p:nvPr/>
              </p:nvSpPr>
              <p:spPr bwMode="auto">
                <a:xfrm>
                  <a:off x="4096321" y="3339233"/>
                  <a:ext cx="471222" cy="215444"/>
                </a:xfrm>
                <a:prstGeom prst="rect">
                  <a:avLst/>
                </a:prstGeom>
                <a:noFill/>
                <a:ln w="9525">
                  <a:noFill/>
                  <a:miter lim="800000"/>
                  <a:headEnd/>
                  <a:tailEnd/>
                </a:ln>
              </p:spPr>
              <p:txBody>
                <a:bodyPr>
                  <a:spAutoFit/>
                </a:bodyPr>
                <a:lstStyle/>
                <a:p>
                  <a:pPr algn="ctr"/>
                  <a:r>
                    <a:rPr lang="zh-CN" altLang="en-US" sz="800">
                      <a:latin typeface="Verdana" pitchFamily="34" charset="0"/>
                    </a:rPr>
                    <a:t>低频</a:t>
                  </a:r>
                </a:p>
              </p:txBody>
            </p:sp>
          </p:grpSp>
          <p:grpSp>
            <p:nvGrpSpPr>
              <p:cNvPr id="16463" name="组合 187"/>
              <p:cNvGrpSpPr>
                <a:grpSpLocks/>
              </p:cNvGrpSpPr>
              <p:nvPr/>
            </p:nvGrpSpPr>
            <p:grpSpPr bwMode="auto">
              <a:xfrm>
                <a:off x="4704359" y="2677639"/>
                <a:ext cx="1114380" cy="1102134"/>
                <a:chOff x="4683629" y="2749849"/>
                <a:chExt cx="1114380" cy="1102134"/>
              </a:xfrm>
            </p:grpSpPr>
            <p:grpSp>
              <p:nvGrpSpPr>
                <p:cNvPr id="16464" name="组合 166"/>
                <p:cNvGrpSpPr>
                  <a:grpSpLocks/>
                </p:cNvGrpSpPr>
                <p:nvPr/>
              </p:nvGrpSpPr>
              <p:grpSpPr bwMode="auto">
                <a:xfrm>
                  <a:off x="4683629" y="2749849"/>
                  <a:ext cx="1114380" cy="1102134"/>
                  <a:chOff x="3796792" y="2590534"/>
                  <a:chExt cx="1114380" cy="1102134"/>
                </a:xfrm>
              </p:grpSpPr>
              <p:sp>
                <p:nvSpPr>
                  <p:cNvPr id="168" name="弧形 167"/>
                  <p:cNvSpPr/>
                  <p:nvPr/>
                </p:nvSpPr>
                <p:spPr bwMode="auto">
                  <a:xfrm rot="16200000">
                    <a:off x="3796415" y="2612844"/>
                    <a:ext cx="1079901" cy="1079747"/>
                  </a:xfrm>
                  <a:prstGeom prst="arc">
                    <a:avLst>
                      <a:gd name="adj1" fmla="val 21591718"/>
                      <a:gd name="adj2" fmla="val 5451878"/>
                    </a:avLst>
                  </a:prstGeom>
                  <a:solidFill>
                    <a:schemeClr val="bg1"/>
                  </a:solidFill>
                  <a:ln w="9525" cap="flat" cmpd="sng" algn="ctr">
                    <a:solidFill>
                      <a:schemeClr val="dk1">
                        <a:shade val="95000"/>
                        <a:satMod val="105000"/>
                      </a:schemeClr>
                    </a:solidFill>
                    <a:prstDash val="dash"/>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grpSp>
                <p:nvGrpSpPr>
                  <p:cNvPr id="16467" name="组合 168"/>
                  <p:cNvGrpSpPr>
                    <a:grpSpLocks/>
                  </p:cNvGrpSpPr>
                  <p:nvPr/>
                </p:nvGrpSpPr>
                <p:grpSpPr bwMode="auto">
                  <a:xfrm>
                    <a:off x="4301111" y="2590534"/>
                    <a:ext cx="610061" cy="609872"/>
                    <a:chOff x="4301111" y="2590534"/>
                    <a:chExt cx="610061" cy="609872"/>
                  </a:xfrm>
                </p:grpSpPr>
                <p:grpSp>
                  <p:nvGrpSpPr>
                    <p:cNvPr id="16468" name="组合 169"/>
                    <p:cNvGrpSpPr>
                      <a:grpSpLocks/>
                    </p:cNvGrpSpPr>
                    <p:nvPr/>
                  </p:nvGrpSpPr>
                  <p:grpSpPr bwMode="auto">
                    <a:xfrm>
                      <a:off x="4335491" y="2612670"/>
                      <a:ext cx="548682" cy="549630"/>
                      <a:chOff x="4335491" y="2612670"/>
                      <a:chExt cx="548682" cy="549630"/>
                    </a:xfrm>
                  </p:grpSpPr>
                  <p:cxnSp>
                    <p:nvCxnSpPr>
                      <p:cNvPr id="176" name="直接连接符 175"/>
                      <p:cNvCxnSpPr>
                        <a:stCxn id="168" idx="0"/>
                        <a:endCxn id="168" idx="1"/>
                      </p:cNvCxnSpPr>
                      <p:nvPr/>
                    </p:nvCxnSpPr>
                    <p:spPr bwMode="auto">
                      <a:xfrm>
                        <a:off x="4344305" y="2612767"/>
                        <a:ext cx="1587" cy="539950"/>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77" name="直接连接符 176"/>
                      <p:cNvCxnSpPr>
                        <a:stCxn id="168" idx="1"/>
                      </p:cNvCxnSpPr>
                      <p:nvPr/>
                    </p:nvCxnSpPr>
                    <p:spPr bwMode="auto">
                      <a:xfrm>
                        <a:off x="4345892" y="3152717"/>
                        <a:ext cx="538287" cy="952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78" name="直接连接符 177"/>
                      <p:cNvCxnSpPr/>
                      <p:nvPr/>
                    </p:nvCxnSpPr>
                    <p:spPr bwMode="auto">
                      <a:xfrm flipV="1">
                        <a:off x="4347481" y="2777928"/>
                        <a:ext cx="384263" cy="37478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79" name="直接连接符 178"/>
                      <p:cNvCxnSpPr>
                        <a:stCxn id="168" idx="1"/>
                      </p:cNvCxnSpPr>
                      <p:nvPr/>
                    </p:nvCxnSpPr>
                    <p:spPr bwMode="auto">
                      <a:xfrm flipV="1">
                        <a:off x="4345892" y="2970087"/>
                        <a:ext cx="497002" cy="182631"/>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80" name="直接连接符 179"/>
                      <p:cNvCxnSpPr>
                        <a:stCxn id="168" idx="1"/>
                      </p:cNvCxnSpPr>
                      <p:nvPr/>
                    </p:nvCxnSpPr>
                    <p:spPr bwMode="auto">
                      <a:xfrm flipV="1">
                        <a:off x="4345892" y="2674702"/>
                        <a:ext cx="201659" cy="478015"/>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grpSp>
                <p:cxnSp>
                  <p:nvCxnSpPr>
                    <p:cNvPr id="171" name="直接连接符 170"/>
                    <p:cNvCxnSpPr>
                      <a:stCxn id="168" idx="0"/>
                    </p:cNvCxnSpPr>
                    <p:nvPr/>
                  </p:nvCxnSpPr>
                  <p:spPr bwMode="auto">
                    <a:xfrm>
                      <a:off x="4336365" y="2612767"/>
                      <a:ext cx="211186" cy="50819"/>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172" name="直接连接符 171"/>
                    <p:cNvCxnSpPr>
                      <a:endCxn id="168" idx="2"/>
                    </p:cNvCxnSpPr>
                    <p:nvPr/>
                  </p:nvCxnSpPr>
                  <p:spPr bwMode="auto">
                    <a:xfrm>
                      <a:off x="4842894" y="2990732"/>
                      <a:ext cx="33345" cy="169925"/>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sp>
                  <p:nvSpPr>
                    <p:cNvPr id="16471" name="椭圆 172"/>
                    <p:cNvSpPr>
                      <a:spLocks noChangeArrowheads="1"/>
                    </p:cNvSpPr>
                    <p:nvPr/>
                  </p:nvSpPr>
                  <p:spPr bwMode="auto">
                    <a:xfrm>
                      <a:off x="4835142" y="3137335"/>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72" name="椭圆 173"/>
                    <p:cNvSpPr>
                      <a:spLocks noChangeArrowheads="1"/>
                    </p:cNvSpPr>
                    <p:nvPr/>
                  </p:nvSpPr>
                  <p:spPr bwMode="auto">
                    <a:xfrm>
                      <a:off x="4686158" y="27733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73" name="椭圆 174"/>
                    <p:cNvSpPr>
                      <a:spLocks noChangeArrowheads="1"/>
                    </p:cNvSpPr>
                    <p:nvPr/>
                  </p:nvSpPr>
                  <p:spPr bwMode="auto">
                    <a:xfrm>
                      <a:off x="4301111" y="259053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cxnSp>
                  <p:nvCxnSpPr>
                    <p:cNvPr id="181" name="直接连接符 180"/>
                    <p:cNvCxnSpPr>
                      <a:endCxn id="16472" idx="1"/>
                    </p:cNvCxnSpPr>
                    <p:nvPr/>
                  </p:nvCxnSpPr>
                  <p:spPr bwMode="auto">
                    <a:xfrm>
                      <a:off x="4561842" y="2669938"/>
                      <a:ext cx="134969" cy="112754"/>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182" name="直接连接符 181"/>
                    <p:cNvCxnSpPr>
                      <a:stCxn id="16472" idx="5"/>
                    </p:cNvCxnSpPr>
                    <p:nvPr/>
                  </p:nvCxnSpPr>
                  <p:spPr bwMode="auto">
                    <a:xfrm>
                      <a:off x="4750798" y="2827159"/>
                      <a:ext cx="88920" cy="149280"/>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sp>
                  <p:nvSpPr>
                    <p:cNvPr id="16476" name="椭圆 184"/>
                    <p:cNvSpPr>
                      <a:spLocks noChangeArrowheads="1"/>
                    </p:cNvSpPr>
                    <p:nvPr/>
                  </p:nvSpPr>
                  <p:spPr bwMode="auto">
                    <a:xfrm>
                      <a:off x="4521655" y="2643397"/>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77" name="椭圆 185"/>
                    <p:cNvSpPr>
                      <a:spLocks noChangeArrowheads="1"/>
                    </p:cNvSpPr>
                    <p:nvPr/>
                  </p:nvSpPr>
                  <p:spPr bwMode="auto">
                    <a:xfrm>
                      <a:off x="4795600" y="2939817"/>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grpSp>
            <p:sp>
              <p:nvSpPr>
                <p:cNvPr id="16465" name="TextBox 14"/>
                <p:cNvSpPr txBox="1">
                  <a:spLocks noChangeArrowheads="1"/>
                </p:cNvSpPr>
                <p:nvPr/>
              </p:nvSpPr>
              <p:spPr bwMode="auto">
                <a:xfrm>
                  <a:off x="5230278" y="3377558"/>
                  <a:ext cx="471222" cy="215444"/>
                </a:xfrm>
                <a:prstGeom prst="rect">
                  <a:avLst/>
                </a:prstGeom>
                <a:noFill/>
                <a:ln w="9525">
                  <a:noFill/>
                  <a:miter lim="800000"/>
                  <a:headEnd/>
                  <a:tailEnd/>
                </a:ln>
              </p:spPr>
              <p:txBody>
                <a:bodyPr>
                  <a:spAutoFit/>
                </a:bodyPr>
                <a:lstStyle/>
                <a:p>
                  <a:pPr algn="ctr"/>
                  <a:r>
                    <a:rPr lang="zh-CN" altLang="en-US" sz="800">
                      <a:latin typeface="Verdana" pitchFamily="34" charset="0"/>
                    </a:rPr>
                    <a:t>高频</a:t>
                  </a:r>
                </a:p>
              </p:txBody>
            </p:sp>
          </p:grpSp>
        </p:grpSp>
      </p:grpSp>
      <p:pic>
        <p:nvPicPr>
          <p:cNvPr id="16390" name="图片 195"/>
          <p:cNvPicPr>
            <a:picLocks noChangeAspect="1"/>
          </p:cNvPicPr>
          <p:nvPr/>
        </p:nvPicPr>
        <p:blipFill>
          <a:blip r:embed="rId3"/>
          <a:srcRect/>
          <a:stretch>
            <a:fillRect/>
          </a:stretch>
        </p:blipFill>
        <p:spPr bwMode="auto">
          <a:xfrm>
            <a:off x="4408488" y="1143000"/>
            <a:ext cx="2678112" cy="1489075"/>
          </a:xfrm>
          <a:prstGeom prst="rect">
            <a:avLst/>
          </a:prstGeom>
          <a:noFill/>
          <a:ln w="9525">
            <a:noFill/>
            <a:miter lim="800000"/>
            <a:headEnd/>
            <a:tailEnd/>
          </a:ln>
        </p:spPr>
      </p:pic>
      <p:grpSp>
        <p:nvGrpSpPr>
          <p:cNvPr id="16391" name="组合 197"/>
          <p:cNvGrpSpPr>
            <a:grpSpLocks/>
          </p:cNvGrpSpPr>
          <p:nvPr/>
        </p:nvGrpSpPr>
        <p:grpSpPr bwMode="auto">
          <a:xfrm>
            <a:off x="3479800" y="4135438"/>
            <a:ext cx="4344988" cy="1587500"/>
            <a:chOff x="4267208" y="4279084"/>
            <a:chExt cx="4345791" cy="1586558"/>
          </a:xfrm>
        </p:grpSpPr>
        <p:grpSp>
          <p:nvGrpSpPr>
            <p:cNvPr id="16392" name="组合 1"/>
            <p:cNvGrpSpPr>
              <a:grpSpLocks/>
            </p:cNvGrpSpPr>
            <p:nvPr/>
          </p:nvGrpSpPr>
          <p:grpSpPr bwMode="auto">
            <a:xfrm>
              <a:off x="4267208" y="4279084"/>
              <a:ext cx="4345791" cy="1586558"/>
              <a:chOff x="2895644" y="2907520"/>
              <a:chExt cx="4345791" cy="1586558"/>
            </a:xfrm>
          </p:grpSpPr>
          <p:grpSp>
            <p:nvGrpSpPr>
              <p:cNvPr id="16403" name="组合 93"/>
              <p:cNvGrpSpPr>
                <a:grpSpLocks/>
              </p:cNvGrpSpPr>
              <p:nvPr/>
            </p:nvGrpSpPr>
            <p:grpSpPr bwMode="auto">
              <a:xfrm>
                <a:off x="2895644" y="2907520"/>
                <a:ext cx="4345791" cy="1586558"/>
                <a:chOff x="3810020" y="2149691"/>
                <a:chExt cx="4345791" cy="1586558"/>
              </a:xfrm>
            </p:grpSpPr>
            <p:grpSp>
              <p:nvGrpSpPr>
                <p:cNvPr id="16422" name="组合 94"/>
                <p:cNvGrpSpPr>
                  <a:grpSpLocks/>
                </p:cNvGrpSpPr>
                <p:nvPr/>
              </p:nvGrpSpPr>
              <p:grpSpPr bwMode="auto">
                <a:xfrm>
                  <a:off x="3810020" y="2149691"/>
                  <a:ext cx="4345791" cy="1586558"/>
                  <a:chOff x="3962416" y="2227620"/>
                  <a:chExt cx="4345791" cy="1586558"/>
                </a:xfrm>
              </p:grpSpPr>
              <p:grpSp>
                <p:nvGrpSpPr>
                  <p:cNvPr id="16433" name="组合 103"/>
                  <p:cNvGrpSpPr>
                    <a:grpSpLocks/>
                  </p:cNvGrpSpPr>
                  <p:nvPr/>
                </p:nvGrpSpPr>
                <p:grpSpPr bwMode="auto">
                  <a:xfrm>
                    <a:off x="4397417" y="3138209"/>
                    <a:ext cx="3910790" cy="675969"/>
                    <a:chOff x="3730684" y="2072106"/>
                    <a:chExt cx="3910790" cy="675969"/>
                  </a:xfrm>
                </p:grpSpPr>
                <p:sp>
                  <p:nvSpPr>
                    <p:cNvPr id="16447" name="TextBox 14"/>
                    <p:cNvSpPr txBox="1">
                      <a:spLocks noChangeArrowheads="1"/>
                    </p:cNvSpPr>
                    <p:nvPr/>
                  </p:nvSpPr>
                  <p:spPr bwMode="auto">
                    <a:xfrm>
                      <a:off x="3769036" y="2072106"/>
                      <a:ext cx="761980" cy="276999"/>
                    </a:xfrm>
                    <a:prstGeom prst="rect">
                      <a:avLst/>
                    </a:prstGeom>
                    <a:noFill/>
                    <a:ln w="9525">
                      <a:noFill/>
                      <a:miter lim="800000"/>
                      <a:headEnd/>
                      <a:tailEnd/>
                    </a:ln>
                  </p:spPr>
                  <p:txBody>
                    <a:bodyPr>
                      <a:spAutoFit/>
                    </a:bodyPr>
                    <a:lstStyle/>
                    <a:p>
                      <a:pPr algn="ctr"/>
                      <a:r>
                        <a:rPr lang="en-US" altLang="zh-CN" sz="1200">
                          <a:latin typeface="Verdana" pitchFamily="34" charset="0"/>
                        </a:rPr>
                        <a:t>client</a:t>
                      </a:r>
                      <a:endParaRPr lang="zh-CN" altLang="en-US" sz="1200">
                        <a:latin typeface="Verdana" pitchFamily="34" charset="0"/>
                      </a:endParaRPr>
                    </a:p>
                  </p:txBody>
                </p:sp>
                <p:grpSp>
                  <p:nvGrpSpPr>
                    <p:cNvPr id="16448" name="组合 124"/>
                    <p:cNvGrpSpPr>
                      <a:grpSpLocks/>
                    </p:cNvGrpSpPr>
                    <p:nvPr/>
                  </p:nvGrpSpPr>
                  <p:grpSpPr bwMode="auto">
                    <a:xfrm>
                      <a:off x="3730684" y="2090977"/>
                      <a:ext cx="3910790" cy="657098"/>
                      <a:chOff x="3730684" y="2090977"/>
                      <a:chExt cx="3910790" cy="657098"/>
                    </a:xfrm>
                  </p:grpSpPr>
                  <p:cxnSp>
                    <p:nvCxnSpPr>
                      <p:cNvPr id="126" name="直接连接符 125"/>
                      <p:cNvCxnSpPr/>
                      <p:nvPr/>
                    </p:nvCxnSpPr>
                    <p:spPr bwMode="auto">
                      <a:xfrm>
                        <a:off x="4456360" y="2210231"/>
                        <a:ext cx="205619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直接连接符 126"/>
                      <p:cNvCxnSpPr/>
                      <p:nvPr/>
                    </p:nvCxnSpPr>
                    <p:spPr bwMode="auto">
                      <a:xfrm flipH="1">
                        <a:off x="5105767" y="2210231"/>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51"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31" name="直接连接符 130"/>
                      <p:cNvCxnSpPr/>
                      <p:nvPr/>
                    </p:nvCxnSpPr>
                    <p:spPr bwMode="auto">
                      <a:xfrm flipH="1">
                        <a:off x="6496674" y="2210231"/>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53"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33" name="直接连接符 132"/>
                      <p:cNvCxnSpPr/>
                      <p:nvPr/>
                    </p:nvCxnSpPr>
                    <p:spPr bwMode="auto">
                      <a:xfrm flipH="1">
                        <a:off x="5105767" y="2103932"/>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直接连接符 136"/>
                      <p:cNvCxnSpPr/>
                      <p:nvPr/>
                    </p:nvCxnSpPr>
                    <p:spPr bwMode="auto">
                      <a:xfrm flipH="1">
                        <a:off x="6496674" y="2091240"/>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56" name="TextBox 14"/>
                      <p:cNvSpPr txBox="1">
                        <a:spLocks noChangeArrowheads="1"/>
                      </p:cNvSpPr>
                      <p:nvPr/>
                    </p:nvSpPr>
                    <p:spPr bwMode="auto">
                      <a:xfrm>
                        <a:off x="3730684"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网络接受点</a:t>
                        </a:r>
                      </a:p>
                    </p:txBody>
                  </p:sp>
                  <p:sp>
                    <p:nvSpPr>
                      <p:cNvPr id="16457" name="TextBox 14"/>
                      <p:cNvSpPr txBox="1">
                        <a:spLocks noChangeArrowheads="1"/>
                      </p:cNvSpPr>
                      <p:nvPr/>
                    </p:nvSpPr>
                    <p:spPr bwMode="auto">
                      <a:xfrm>
                        <a:off x="4624297" y="2532631"/>
                        <a:ext cx="1109722" cy="215444"/>
                      </a:xfrm>
                      <a:prstGeom prst="rect">
                        <a:avLst/>
                      </a:prstGeom>
                      <a:noFill/>
                      <a:ln w="9525">
                        <a:noFill/>
                        <a:miter lim="800000"/>
                        <a:headEnd/>
                        <a:tailEnd/>
                      </a:ln>
                    </p:spPr>
                    <p:txBody>
                      <a:bodyPr>
                        <a:spAutoFit/>
                      </a:bodyPr>
                      <a:lstStyle/>
                      <a:p>
                        <a:pPr algn="ctr"/>
                        <a:r>
                          <a:rPr lang="zh-CN" altLang="en-US" sz="800">
                            <a:latin typeface="Verdana" pitchFamily="34" charset="0"/>
                          </a:rPr>
                          <a:t>主动变速（同步）点</a:t>
                        </a:r>
                      </a:p>
                    </p:txBody>
                  </p:sp>
                  <p:sp>
                    <p:nvSpPr>
                      <p:cNvPr id="16458" name="TextBox 14"/>
                      <p:cNvSpPr txBox="1">
                        <a:spLocks noChangeArrowheads="1"/>
                      </p:cNvSpPr>
                      <p:nvPr/>
                    </p:nvSpPr>
                    <p:spPr bwMode="auto">
                      <a:xfrm>
                        <a:off x="5855690"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被动变速点</a:t>
                        </a:r>
                      </a:p>
                    </p:txBody>
                  </p:sp>
                  <p:sp>
                    <p:nvSpPr>
                      <p:cNvPr id="16459" name="TextBox 14"/>
                      <p:cNvSpPr txBox="1">
                        <a:spLocks noChangeArrowheads="1"/>
                      </p:cNvSpPr>
                      <p:nvPr/>
                    </p:nvSpPr>
                    <p:spPr bwMode="auto">
                      <a:xfrm>
                        <a:off x="6531752" y="2532631"/>
                        <a:ext cx="1109722" cy="215444"/>
                      </a:xfrm>
                      <a:prstGeom prst="rect">
                        <a:avLst/>
                      </a:prstGeom>
                      <a:noFill/>
                      <a:ln w="9525">
                        <a:noFill/>
                        <a:miter lim="800000"/>
                        <a:headEnd/>
                        <a:tailEnd/>
                      </a:ln>
                    </p:spPr>
                    <p:txBody>
                      <a:bodyPr>
                        <a:spAutoFit/>
                      </a:bodyPr>
                      <a:lstStyle/>
                      <a:p>
                        <a:pPr algn="ctr"/>
                        <a:r>
                          <a:rPr lang="zh-CN" altLang="en-US" sz="800">
                            <a:latin typeface="Verdana" pitchFamily="34" charset="0"/>
                          </a:rPr>
                          <a:t>移动更新点</a:t>
                        </a:r>
                      </a:p>
                    </p:txBody>
                  </p:sp>
                </p:grpSp>
              </p:grpSp>
              <p:grpSp>
                <p:nvGrpSpPr>
                  <p:cNvPr id="16434" name="组合 104"/>
                  <p:cNvGrpSpPr>
                    <a:grpSpLocks/>
                  </p:cNvGrpSpPr>
                  <p:nvPr/>
                </p:nvGrpSpPr>
                <p:grpSpPr bwMode="auto">
                  <a:xfrm>
                    <a:off x="3962416" y="2227620"/>
                    <a:ext cx="2819326" cy="591796"/>
                    <a:chOff x="4191010" y="1930096"/>
                    <a:chExt cx="2819326" cy="591796"/>
                  </a:xfrm>
                </p:grpSpPr>
                <p:sp>
                  <p:nvSpPr>
                    <p:cNvPr id="109" name="TextBox 14"/>
                    <p:cNvSpPr txBox="1">
                      <a:spLocks noChangeArrowheads="1"/>
                    </p:cNvSpPr>
                    <p:nvPr/>
                  </p:nvSpPr>
                  <p:spPr bwMode="auto">
                    <a:xfrm>
                      <a:off x="4191010" y="2072886"/>
                      <a:ext cx="762141" cy="2760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grpSp>
                  <p:nvGrpSpPr>
                    <p:cNvPr id="16438" name="组合 109"/>
                    <p:cNvGrpSpPr>
                      <a:grpSpLocks/>
                    </p:cNvGrpSpPr>
                    <p:nvPr/>
                  </p:nvGrpSpPr>
                  <p:grpSpPr bwMode="auto">
                    <a:xfrm>
                      <a:off x="4722472" y="1930096"/>
                      <a:ext cx="2287864" cy="591796"/>
                      <a:chOff x="4722472" y="1930096"/>
                      <a:chExt cx="2287864" cy="591796"/>
                    </a:xfrm>
                  </p:grpSpPr>
                  <p:cxnSp>
                    <p:nvCxnSpPr>
                      <p:cNvPr id="111" name="直接连接符 110"/>
                      <p:cNvCxnSpPr/>
                      <p:nvPr/>
                    </p:nvCxnSpPr>
                    <p:spPr bwMode="auto">
                      <a:xfrm>
                        <a:off x="4953151" y="2210916"/>
                        <a:ext cx="205778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bwMode="auto">
                      <a:xfrm flipH="1">
                        <a:off x="5105579" y="2210916"/>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41"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16" name="直接连接符 115"/>
                      <p:cNvCxnSpPr/>
                      <p:nvPr/>
                    </p:nvCxnSpPr>
                    <p:spPr bwMode="auto">
                      <a:xfrm flipH="1">
                        <a:off x="6496486" y="2210916"/>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43"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18" name="直接连接符 117"/>
                      <p:cNvCxnSpPr/>
                      <p:nvPr/>
                    </p:nvCxnSpPr>
                    <p:spPr bwMode="auto">
                      <a:xfrm flipH="1">
                        <a:off x="5105579" y="2103030"/>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45" name="TextBox 14"/>
                      <p:cNvSpPr txBox="1">
                        <a:spLocks noChangeArrowheads="1"/>
                      </p:cNvSpPr>
                      <p:nvPr/>
                    </p:nvSpPr>
                    <p:spPr bwMode="auto">
                      <a:xfrm>
                        <a:off x="4722472" y="1930096"/>
                        <a:ext cx="761980" cy="215444"/>
                      </a:xfrm>
                      <a:prstGeom prst="rect">
                        <a:avLst/>
                      </a:prstGeom>
                      <a:noFill/>
                      <a:ln w="9525">
                        <a:noFill/>
                        <a:miter lim="800000"/>
                        <a:headEnd/>
                        <a:tailEnd/>
                      </a:ln>
                    </p:spPr>
                    <p:txBody>
                      <a:bodyPr>
                        <a:spAutoFit/>
                      </a:bodyPr>
                      <a:lstStyle/>
                      <a:p>
                        <a:pPr algn="ctr"/>
                        <a:endParaRPr lang="zh-CN" altLang="en-US" sz="800">
                          <a:latin typeface="Verdana" pitchFamily="34" charset="0"/>
                        </a:endParaRPr>
                      </a:p>
                    </p:txBody>
                  </p:sp>
                  <p:cxnSp>
                    <p:nvCxnSpPr>
                      <p:cNvPr id="122" name="直接连接符 121"/>
                      <p:cNvCxnSpPr/>
                      <p:nvPr/>
                    </p:nvCxnSpPr>
                    <p:spPr bwMode="auto">
                      <a:xfrm flipH="1">
                        <a:off x="6496486" y="2090338"/>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106" name="直接箭头连接符 105"/>
                  <p:cNvCxnSpPr/>
                  <p:nvPr/>
                </p:nvCxnSpPr>
                <p:spPr bwMode="auto">
                  <a:xfrm>
                    <a:off x="4883336" y="2519547"/>
                    <a:ext cx="450933" cy="756788"/>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bwMode="auto">
                  <a:xfrm>
                    <a:off x="6271068" y="2508440"/>
                    <a:ext cx="304856" cy="783760"/>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6423" name="椭圆 95"/>
                <p:cNvSpPr>
                  <a:spLocks noChangeArrowheads="1"/>
                </p:cNvSpPr>
                <p:nvPr/>
              </p:nvSpPr>
              <p:spPr bwMode="auto">
                <a:xfrm>
                  <a:off x="5144204" y="317180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6424" name="椭圆 96"/>
                <p:cNvSpPr>
                  <a:spLocks noChangeArrowheads="1"/>
                </p:cNvSpPr>
                <p:nvPr/>
              </p:nvSpPr>
              <p:spPr bwMode="auto">
                <a:xfrm>
                  <a:off x="5578739"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25" name="椭圆 98"/>
                <p:cNvSpPr>
                  <a:spLocks noChangeArrowheads="1"/>
                </p:cNvSpPr>
                <p:nvPr/>
              </p:nvSpPr>
              <p:spPr bwMode="auto">
                <a:xfrm>
                  <a:off x="6977453"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26" name="椭圆 99"/>
                <p:cNvSpPr>
                  <a:spLocks noChangeArrowheads="1"/>
                </p:cNvSpPr>
                <p:nvPr/>
              </p:nvSpPr>
              <p:spPr bwMode="auto">
                <a:xfrm>
                  <a:off x="4232472" y="3593001"/>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6427" name="椭圆 101"/>
                <p:cNvSpPr>
                  <a:spLocks noChangeArrowheads="1"/>
                </p:cNvSpPr>
                <p:nvPr/>
              </p:nvSpPr>
              <p:spPr bwMode="auto">
                <a:xfrm>
                  <a:off x="6386054" y="317929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6428" name="椭圆 102"/>
                <p:cNvSpPr>
                  <a:spLocks noChangeArrowheads="1"/>
                </p:cNvSpPr>
                <p:nvPr/>
              </p:nvSpPr>
              <p:spPr bwMode="auto">
                <a:xfrm>
                  <a:off x="5116250" y="359699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29" name="椭圆 140"/>
                <p:cNvSpPr>
                  <a:spLocks noChangeArrowheads="1"/>
                </p:cNvSpPr>
                <p:nvPr/>
              </p:nvSpPr>
              <p:spPr bwMode="auto">
                <a:xfrm>
                  <a:off x="468957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30" name="椭圆 141"/>
                <p:cNvSpPr>
                  <a:spLocks noChangeArrowheads="1"/>
                </p:cNvSpPr>
                <p:nvPr/>
              </p:nvSpPr>
              <p:spPr bwMode="auto">
                <a:xfrm>
                  <a:off x="607501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31" name="椭圆 151"/>
                <p:cNvSpPr>
                  <a:spLocks noChangeArrowheads="1"/>
                </p:cNvSpPr>
                <p:nvPr/>
              </p:nvSpPr>
              <p:spPr bwMode="auto">
                <a:xfrm>
                  <a:off x="6357478" y="359300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6432" name="椭圆 222"/>
                <p:cNvSpPr>
                  <a:spLocks noChangeArrowheads="1"/>
                </p:cNvSpPr>
                <p:nvPr/>
              </p:nvSpPr>
              <p:spPr bwMode="auto">
                <a:xfrm>
                  <a:off x="7206740" y="3596992"/>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cxnSp>
            <p:nvCxnSpPr>
              <p:cNvPr id="143" name="直接连接符 142"/>
              <p:cNvCxnSpPr/>
              <p:nvPr/>
            </p:nvCxnSpPr>
            <p:spPr bwMode="auto">
              <a:xfrm flipH="1">
                <a:off x="4269086" y="3074108"/>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5" name="椭圆 143"/>
              <p:cNvSpPr>
                <a:spLocks noChangeArrowheads="1"/>
              </p:cNvSpPr>
              <p:nvPr/>
            </p:nvSpPr>
            <p:spPr bwMode="auto">
              <a:xfrm>
                <a:off x="4229024"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5" name="直接连接符 144"/>
              <p:cNvCxnSpPr/>
              <p:nvPr/>
            </p:nvCxnSpPr>
            <p:spPr bwMode="auto">
              <a:xfrm flipH="1">
                <a:off x="4748599" y="3074108"/>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7" name="椭圆 145"/>
              <p:cNvSpPr>
                <a:spLocks noChangeArrowheads="1"/>
              </p:cNvSpPr>
              <p:nvPr/>
            </p:nvSpPr>
            <p:spPr bwMode="auto">
              <a:xfrm>
                <a:off x="4708739"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7" name="直接连接符 146"/>
              <p:cNvCxnSpPr/>
              <p:nvPr/>
            </p:nvCxnSpPr>
            <p:spPr bwMode="auto">
              <a:xfrm flipH="1">
                <a:off x="5121730" y="3849935"/>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9" name="椭圆 147"/>
              <p:cNvSpPr>
                <a:spLocks noChangeArrowheads="1"/>
              </p:cNvSpPr>
              <p:nvPr/>
            </p:nvSpPr>
            <p:spPr bwMode="auto">
              <a:xfrm>
                <a:off x="5082375"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9" name="直接连接符 148"/>
              <p:cNvCxnSpPr/>
              <p:nvPr/>
            </p:nvCxnSpPr>
            <p:spPr bwMode="auto">
              <a:xfrm flipH="1">
                <a:off x="5647290" y="3849935"/>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11" name="椭圆 149"/>
              <p:cNvSpPr>
                <a:spLocks noChangeArrowheads="1"/>
              </p:cNvSpPr>
              <p:nvPr/>
            </p:nvSpPr>
            <p:spPr bwMode="auto">
              <a:xfrm>
                <a:off x="5607982"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203" name="直接连接符 202"/>
              <p:cNvCxnSpPr/>
              <p:nvPr/>
            </p:nvCxnSpPr>
            <p:spPr bwMode="auto">
              <a:xfrm flipH="1">
                <a:off x="4269086" y="3215312"/>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4" name="直接连接符 203"/>
              <p:cNvCxnSpPr/>
              <p:nvPr/>
            </p:nvCxnSpPr>
            <p:spPr bwMode="auto">
              <a:xfrm flipH="1">
                <a:off x="4750187" y="3215312"/>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6" name="直接连接符 205"/>
              <p:cNvCxnSpPr/>
              <p:nvPr/>
            </p:nvCxnSpPr>
            <p:spPr bwMode="auto">
              <a:xfrm flipH="1">
                <a:off x="4834340"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8" name="直接连接符 207"/>
              <p:cNvCxnSpPr/>
              <p:nvPr/>
            </p:nvCxnSpPr>
            <p:spPr bwMode="auto">
              <a:xfrm flipH="1">
                <a:off x="4962951"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0" name="直接连接符 209"/>
              <p:cNvCxnSpPr/>
              <p:nvPr/>
            </p:nvCxnSpPr>
            <p:spPr bwMode="auto">
              <a:xfrm flipH="1">
                <a:off x="5288449"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2" name="直接连接符 211"/>
              <p:cNvCxnSpPr/>
              <p:nvPr/>
            </p:nvCxnSpPr>
            <p:spPr bwMode="auto">
              <a:xfrm flipH="1">
                <a:off x="5453580"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4" name="直接连接符 213"/>
              <p:cNvCxnSpPr/>
              <p:nvPr/>
            </p:nvCxnSpPr>
            <p:spPr bwMode="auto">
              <a:xfrm flipH="1">
                <a:off x="5788604"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6" name="直接连接符 215"/>
              <p:cNvCxnSpPr/>
              <p:nvPr/>
            </p:nvCxnSpPr>
            <p:spPr bwMode="auto">
              <a:xfrm flipH="1">
                <a:off x="5942620"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bwMode="auto">
              <a:xfrm flipH="1">
                <a:off x="5123319" y="3978446"/>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0" name="直接连接符 219"/>
              <p:cNvCxnSpPr/>
              <p:nvPr/>
            </p:nvCxnSpPr>
            <p:spPr bwMode="auto">
              <a:xfrm flipH="1">
                <a:off x="5648878" y="3984792"/>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6393" name="椭圆 199"/>
            <p:cNvSpPr>
              <a:spLocks noChangeArrowheads="1"/>
            </p:cNvSpPr>
            <p:nvPr/>
          </p:nvSpPr>
          <p:spPr bwMode="auto">
            <a:xfrm>
              <a:off x="5601392" y="458464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4" name="椭圆 204"/>
            <p:cNvSpPr>
              <a:spLocks noChangeArrowheads="1"/>
            </p:cNvSpPr>
            <p:nvPr/>
          </p:nvSpPr>
          <p:spPr bwMode="auto">
            <a:xfrm>
              <a:off x="6082521" y="458464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5" name="椭圆 206"/>
            <p:cNvSpPr>
              <a:spLocks noChangeArrowheads="1"/>
            </p:cNvSpPr>
            <p:nvPr/>
          </p:nvSpPr>
          <p:spPr bwMode="auto">
            <a:xfrm>
              <a:off x="6165250"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6" name="椭圆 208"/>
            <p:cNvSpPr>
              <a:spLocks noChangeArrowheads="1"/>
            </p:cNvSpPr>
            <p:nvPr/>
          </p:nvSpPr>
          <p:spPr bwMode="auto">
            <a:xfrm>
              <a:off x="6294990"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7" name="椭圆 210"/>
            <p:cNvSpPr>
              <a:spLocks noChangeArrowheads="1"/>
            </p:cNvSpPr>
            <p:nvPr/>
          </p:nvSpPr>
          <p:spPr bwMode="auto">
            <a:xfrm>
              <a:off x="6620568"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8" name="椭圆 212"/>
            <p:cNvSpPr>
              <a:spLocks noChangeArrowheads="1"/>
            </p:cNvSpPr>
            <p:nvPr/>
          </p:nvSpPr>
          <p:spPr bwMode="auto">
            <a:xfrm>
              <a:off x="6785942"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9" name="椭圆 214"/>
            <p:cNvSpPr>
              <a:spLocks noChangeArrowheads="1"/>
            </p:cNvSpPr>
            <p:nvPr/>
          </p:nvSpPr>
          <p:spPr bwMode="auto">
            <a:xfrm>
              <a:off x="7120536"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00" name="椭圆 216"/>
            <p:cNvSpPr>
              <a:spLocks noChangeArrowheads="1"/>
            </p:cNvSpPr>
            <p:nvPr/>
          </p:nvSpPr>
          <p:spPr bwMode="auto">
            <a:xfrm>
              <a:off x="7273775"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01" name="椭圆 218"/>
            <p:cNvSpPr>
              <a:spLocks noChangeArrowheads="1"/>
            </p:cNvSpPr>
            <p:nvPr/>
          </p:nvSpPr>
          <p:spPr bwMode="auto">
            <a:xfrm>
              <a:off x="6455180" y="534704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02" name="椭圆 220"/>
            <p:cNvSpPr>
              <a:spLocks noChangeArrowheads="1"/>
            </p:cNvSpPr>
            <p:nvPr/>
          </p:nvSpPr>
          <p:spPr bwMode="auto">
            <a:xfrm>
              <a:off x="6980739" y="5353567"/>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7391400" cy="838200"/>
          </a:xfrm>
        </p:spPr>
        <p:txBody>
          <a:bodyPr/>
          <a:lstStyle/>
          <a:p>
            <a:pPr eaLnBrk="1" hangingPunct="1"/>
            <a:r>
              <a:rPr lang="zh-CN" altLang="en-US" sz="2800" smtClean="0"/>
              <a:t>专业领域专长和不足（结合通道能力标准）</a:t>
            </a:r>
          </a:p>
        </p:txBody>
      </p:sp>
      <p:sp>
        <p:nvSpPr>
          <p:cNvPr id="7171" name="Rectangle 3"/>
          <p:cNvSpPr>
            <a:spLocks noGrp="1" noChangeArrowheads="1"/>
          </p:cNvSpPr>
          <p:nvPr>
            <p:ph type="body" idx="1"/>
          </p:nvPr>
        </p:nvSpPr>
        <p:spPr>
          <a:xfrm>
            <a:off x="685800" y="1219200"/>
            <a:ext cx="7543800" cy="3886200"/>
          </a:xfrm>
        </p:spPr>
        <p:txBody>
          <a:bodyPr/>
          <a:lstStyle/>
          <a:p>
            <a:pPr eaLnBrk="1" hangingPunct="1">
              <a:defRPr/>
            </a:pPr>
            <a:r>
              <a:rPr lang="zh-CN" altLang="en-US" sz="1600" dirty="0" smtClean="0">
                <a:latin typeface="宋体" panose="02010600030101010101" pitchFamily="2" charset="-122"/>
              </a:rPr>
              <a:t>在技术</a:t>
            </a:r>
            <a:r>
              <a:rPr lang="zh-CN" altLang="zh-CN" sz="1600" dirty="0" smtClean="0">
                <a:latin typeface="宋体" panose="02010600030101010101" pitchFamily="2" charset="-122"/>
              </a:rPr>
              <a:t>/业务领域的最突出的几项专长</a:t>
            </a:r>
            <a:endParaRPr lang="en-US" altLang="zh-CN" sz="1600" dirty="0" smtClean="0">
              <a:latin typeface="宋体" panose="02010600030101010101" pitchFamily="2" charset="-122"/>
            </a:endParaRPr>
          </a:p>
          <a:p>
            <a:pPr marL="798513" lvl="2" indent="-261938" eaLnBrk="1" hangingPunct="1">
              <a:defRPr/>
            </a:pPr>
            <a:r>
              <a:rPr lang="en-US" altLang="zh-CN" sz="1600" dirty="0" smtClean="0">
                <a:latin typeface="宋体" panose="02010600030101010101" pitchFamily="2" charset="-122"/>
                <a:cs typeface="+mn-cs"/>
              </a:rPr>
              <a:t>C</a:t>
            </a:r>
            <a:r>
              <a:rPr lang="en-US" altLang="zh-CN" sz="1600" dirty="0">
                <a:latin typeface="宋体" panose="02010600030101010101" pitchFamily="2" charset="-122"/>
                <a:cs typeface="+mn-cs"/>
              </a:rPr>
              <a:t>++</a:t>
            </a:r>
            <a:r>
              <a:rPr lang="zh-CN" altLang="en-US" sz="1600" dirty="0">
                <a:latin typeface="宋体" panose="02010600030101010101" pitchFamily="2" charset="-122"/>
                <a:cs typeface="+mn-cs"/>
              </a:rPr>
              <a:t>语言，</a:t>
            </a:r>
            <a:r>
              <a:rPr lang="en-US" altLang="zh-CN" sz="1600" dirty="0" err="1">
                <a:latin typeface="宋体" panose="02010600030101010101" pitchFamily="2" charset="-122"/>
                <a:cs typeface="+mn-cs"/>
              </a:rPr>
              <a:t>Lua</a:t>
            </a:r>
            <a:r>
              <a:rPr lang="zh-CN" altLang="en-US" sz="1600" dirty="0">
                <a:latin typeface="宋体" panose="02010600030101010101" pitchFamily="2" charset="-122"/>
                <a:cs typeface="+mn-cs"/>
              </a:rPr>
              <a:t>语言知识： </a:t>
            </a:r>
            <a:r>
              <a:rPr lang="zh-CN" altLang="en-US" sz="1600" b="0" dirty="0">
                <a:latin typeface="宋体" panose="02010600030101010101" pitchFamily="2" charset="-122"/>
                <a:cs typeface="+mn-cs"/>
              </a:rPr>
              <a:t>利用对</a:t>
            </a:r>
            <a:r>
              <a:rPr lang="en-US" altLang="zh-CN" sz="1600" b="0" dirty="0">
                <a:latin typeface="宋体" panose="02010600030101010101" pitchFamily="2" charset="-122"/>
                <a:cs typeface="+mn-cs"/>
              </a:rPr>
              <a:t>C++</a:t>
            </a:r>
            <a:r>
              <a:rPr lang="zh-CN" altLang="en-US" sz="1600" b="0" dirty="0">
                <a:latin typeface="宋体" panose="02010600030101010101" pitchFamily="2" charset="-122"/>
                <a:cs typeface="+mn-cs"/>
              </a:rPr>
              <a:t>语言的理解解决了客户端内部很多因语言使用问题导致的内存泄漏（析构函数的不正确使用），崩溃问题，在开发</a:t>
            </a:r>
            <a:r>
              <a:rPr lang="en-US" altLang="zh-CN" sz="1600" b="0" dirty="0" err="1">
                <a:latin typeface="宋体" panose="02010600030101010101" pitchFamily="2" charset="-122"/>
                <a:cs typeface="+mn-cs"/>
              </a:rPr>
              <a:t>Lua</a:t>
            </a:r>
            <a:r>
              <a:rPr lang="zh-CN" altLang="en-US" sz="1600" b="0" dirty="0">
                <a:latin typeface="宋体" panose="02010600030101010101" pitchFamily="2" charset="-122"/>
                <a:cs typeface="+mn-cs"/>
              </a:rPr>
              <a:t>系统时充分利用对</a:t>
            </a:r>
            <a:r>
              <a:rPr lang="en-US" altLang="zh-CN" sz="1600" b="0" dirty="0" err="1">
                <a:latin typeface="宋体" panose="02010600030101010101" pitchFamily="2" charset="-122"/>
                <a:cs typeface="+mn-cs"/>
              </a:rPr>
              <a:t>Lua</a:t>
            </a:r>
            <a:r>
              <a:rPr lang="zh-CN" altLang="en-US" sz="1600" b="0" dirty="0">
                <a:latin typeface="宋体" panose="02010600030101010101" pitchFamily="2" charset="-122"/>
                <a:cs typeface="+mn-cs"/>
              </a:rPr>
              <a:t>语言特性的了解，简化系统的复杂度，提高系统的易用性（通过</a:t>
            </a:r>
            <a:r>
              <a:rPr lang="en-US" altLang="zh-CN" sz="1600" b="0" dirty="0" err="1">
                <a:latin typeface="宋体" panose="02010600030101010101" pitchFamily="2" charset="-122"/>
                <a:cs typeface="+mn-cs"/>
              </a:rPr>
              <a:t>metatable</a:t>
            </a:r>
            <a:r>
              <a:rPr lang="zh-CN" altLang="en-US" sz="1600" b="0" dirty="0">
                <a:latin typeface="宋体" panose="02010600030101010101" pitchFamily="2" charset="-122"/>
                <a:cs typeface="+mn-cs"/>
              </a:rPr>
              <a:t>封装对</a:t>
            </a:r>
            <a:r>
              <a:rPr lang="en-US" altLang="zh-CN" sz="1600" b="0" dirty="0">
                <a:latin typeface="宋体" panose="02010600030101010101" pitchFamily="2" charset="-122"/>
                <a:cs typeface="+mn-cs"/>
              </a:rPr>
              <a:t>C</a:t>
            </a:r>
            <a:r>
              <a:rPr lang="en-US" altLang="zh-CN" sz="1600" b="0" dirty="0" smtClean="0">
                <a:latin typeface="宋体" panose="02010600030101010101" pitchFamily="2" charset="-122"/>
                <a:cs typeface="+mn-cs"/>
              </a:rPr>
              <a:t>++ Window</a:t>
            </a:r>
            <a:r>
              <a:rPr lang="zh-CN" altLang="en-US" sz="1600" b="0" dirty="0">
                <a:latin typeface="宋体" panose="02010600030101010101" pitchFamily="2" charset="-122"/>
                <a:cs typeface="+mn-cs"/>
              </a:rPr>
              <a:t>）。</a:t>
            </a:r>
            <a:endParaRPr lang="en-US" altLang="zh-CN" sz="1600" b="0" dirty="0">
              <a:latin typeface="宋体" panose="02010600030101010101" pitchFamily="2" charset="-122"/>
              <a:cs typeface="+mn-cs"/>
            </a:endParaRPr>
          </a:p>
          <a:p>
            <a:pPr marL="798513" lvl="2" indent="-261938" eaLnBrk="1" hangingPunct="1">
              <a:defRPr/>
            </a:pPr>
            <a:r>
              <a:rPr lang="zh-CN" altLang="en-US" sz="1600" dirty="0">
                <a:latin typeface="宋体" panose="02010600030101010101" pitchFamily="2" charset="-122"/>
                <a:cs typeface="+mn-cs"/>
              </a:rPr>
              <a:t>架构设计能力：</a:t>
            </a:r>
            <a:r>
              <a:rPr lang="zh-CN" altLang="en-US" sz="1600" b="0" dirty="0">
                <a:latin typeface="宋体" panose="02010600030101010101" pitchFamily="2" charset="-122"/>
                <a:cs typeface="+mn-cs"/>
              </a:rPr>
              <a:t>在轩辕时成功的设计了</a:t>
            </a:r>
            <a:r>
              <a:rPr lang="en-US" altLang="zh-CN" sz="1600" b="0" dirty="0" err="1">
                <a:latin typeface="宋体" panose="02010600030101010101" pitchFamily="2" charset="-122"/>
                <a:cs typeface="+mn-cs"/>
              </a:rPr>
              <a:t>Lua</a:t>
            </a:r>
            <a:r>
              <a:rPr lang="zh-CN" altLang="zh-CN" sz="1600" b="0" dirty="0">
                <a:latin typeface="宋体" panose="02010600030101010101" pitchFamily="2" charset="-122"/>
                <a:cs typeface="+mn-cs"/>
              </a:rPr>
              <a:t>脚本体系</a:t>
            </a:r>
            <a:r>
              <a:rPr lang="zh-CN" altLang="en-US" sz="1600" b="0" dirty="0">
                <a:latin typeface="宋体" panose="02010600030101010101" pitchFamily="2" charset="-122"/>
                <a:cs typeface="+mn-cs"/>
              </a:rPr>
              <a:t>和</a:t>
            </a:r>
            <a:r>
              <a:rPr lang="zh-CN" altLang="zh-CN" sz="1600" b="0" dirty="0">
                <a:latin typeface="宋体" panose="02010600030101010101" pitchFamily="2" charset="-122"/>
                <a:cs typeface="+mn-cs"/>
              </a:rPr>
              <a:t>逻辑开发体系</a:t>
            </a:r>
            <a:r>
              <a:rPr lang="zh-CN" altLang="en-US" sz="1600" b="0" dirty="0">
                <a:latin typeface="宋体" panose="02010600030101010101" pitchFamily="2" charset="-122"/>
                <a:cs typeface="+mn-cs"/>
              </a:rPr>
              <a:t>，在铁骑时成功的设计了</a:t>
            </a:r>
            <a:r>
              <a:rPr lang="en-US" altLang="zh-CN" sz="1600" b="0" dirty="0">
                <a:latin typeface="宋体" panose="02010600030101010101" pitchFamily="2" charset="-122"/>
                <a:cs typeface="+mn-cs"/>
              </a:rPr>
              <a:t>UI</a:t>
            </a:r>
            <a:r>
              <a:rPr lang="zh-CN" altLang="en-US" sz="1600" b="0" dirty="0">
                <a:latin typeface="宋体" panose="02010600030101010101" pitchFamily="2" charset="-122"/>
                <a:cs typeface="+mn-cs"/>
              </a:rPr>
              <a:t>开发框架，移动系统，战斗系统。</a:t>
            </a:r>
            <a:endParaRPr lang="en-US" altLang="zh-CN" sz="1600" b="0" dirty="0">
              <a:latin typeface="宋体" panose="02010600030101010101" pitchFamily="2" charset="-122"/>
              <a:cs typeface="+mn-cs"/>
            </a:endParaRPr>
          </a:p>
          <a:p>
            <a:pPr marL="798513" lvl="2" indent="-261938" eaLnBrk="1" hangingPunct="1">
              <a:defRPr/>
            </a:pPr>
            <a:r>
              <a:rPr lang="zh-CN" altLang="en-US" sz="1600" dirty="0" smtClean="0">
                <a:latin typeface="宋体" panose="02010600030101010101" pitchFamily="2" charset="-122"/>
                <a:cs typeface="+mn-cs"/>
              </a:rPr>
              <a:t>解决问题</a:t>
            </a:r>
            <a:r>
              <a:rPr lang="zh-CN" altLang="en-US" sz="1600" dirty="0">
                <a:latin typeface="宋体" panose="02010600030101010101" pitchFamily="2" charset="-122"/>
                <a:cs typeface="+mn-cs"/>
              </a:rPr>
              <a:t>的能力：</a:t>
            </a:r>
            <a:r>
              <a:rPr lang="zh-CN" altLang="en-US" sz="1600" b="0" dirty="0">
                <a:latin typeface="宋体" panose="02010600030101010101" pitchFamily="2" charset="-122"/>
                <a:cs typeface="+mn-cs"/>
              </a:rPr>
              <a:t>在轩辕时解决了很多内存泄漏问题，崩溃问题和性能问题，在铁骑时成功的解决了</a:t>
            </a:r>
            <a:r>
              <a:rPr lang="en-US" altLang="zh-CN" sz="1600" b="0" dirty="0" err="1">
                <a:latin typeface="宋体" panose="02010600030101010101" pitchFamily="2" charset="-122"/>
                <a:cs typeface="+mn-cs"/>
              </a:rPr>
              <a:t>Havok</a:t>
            </a:r>
            <a:r>
              <a:rPr lang="zh-CN" altLang="en-US" sz="1600" b="0" dirty="0">
                <a:latin typeface="宋体" panose="02010600030101010101" pitchFamily="2" charset="-122"/>
                <a:cs typeface="+mn-cs"/>
              </a:rPr>
              <a:t>的效率问题，战斗和移动的同步不一致等问题。</a:t>
            </a:r>
            <a:endParaRPr lang="en-US" altLang="zh-CN" sz="1600" b="0" dirty="0">
              <a:latin typeface="宋体" panose="02010600030101010101" pitchFamily="2" charset="-122"/>
              <a:cs typeface="+mn-cs"/>
            </a:endParaRPr>
          </a:p>
          <a:p>
            <a:pPr marL="798513" lvl="2" indent="-261938" eaLnBrk="1" hangingPunct="1">
              <a:defRPr/>
            </a:pPr>
            <a:r>
              <a:rPr lang="zh-CN" altLang="en-US" sz="1600" dirty="0">
                <a:latin typeface="宋体" panose="02010600030101010101" pitchFamily="2" charset="-122"/>
                <a:cs typeface="+mn-cs"/>
              </a:rPr>
              <a:t>创新能力：</a:t>
            </a:r>
            <a:r>
              <a:rPr lang="zh-CN" altLang="en-US" sz="1600" b="0" dirty="0">
                <a:latin typeface="宋体" panose="02010600030101010101" pitchFamily="2" charset="-122"/>
                <a:cs typeface="+mn-cs"/>
              </a:rPr>
              <a:t>在轩辕时设计作用域机制用来管理对象生命周期，设计</a:t>
            </a:r>
            <a:r>
              <a:rPr lang="en-US" altLang="zh-CN" sz="1600" b="0" dirty="0" err="1">
                <a:latin typeface="宋体" panose="02010600030101010101" pitchFamily="2" charset="-122"/>
                <a:cs typeface="+mn-cs"/>
              </a:rPr>
              <a:t>CustomControl</a:t>
            </a:r>
            <a:r>
              <a:rPr lang="zh-CN" altLang="en-US" sz="1600" b="0" dirty="0">
                <a:latin typeface="宋体" panose="02010600030101010101" pitchFamily="2" charset="-122"/>
                <a:cs typeface="+mn-cs"/>
              </a:rPr>
              <a:t>使得可以在</a:t>
            </a:r>
            <a:r>
              <a:rPr lang="en-US" altLang="zh-CN" sz="1600" b="0" dirty="0" err="1">
                <a:latin typeface="宋体" panose="02010600030101010101" pitchFamily="2" charset="-122"/>
                <a:cs typeface="+mn-cs"/>
              </a:rPr>
              <a:t>Lua</a:t>
            </a:r>
            <a:r>
              <a:rPr lang="zh-CN" altLang="en-US" sz="1600" b="0" dirty="0">
                <a:latin typeface="宋体" panose="02010600030101010101" pitchFamily="2" charset="-122"/>
                <a:cs typeface="+mn-cs"/>
              </a:rPr>
              <a:t>中直接操作控件对象，在铁骑时通过组合</a:t>
            </a:r>
            <a:r>
              <a:rPr lang="en-US" altLang="zh-CN" sz="1600" b="0" dirty="0">
                <a:latin typeface="宋体" panose="02010600030101010101" pitchFamily="2" charset="-122"/>
                <a:cs typeface="+mn-cs"/>
              </a:rPr>
              <a:t>As</a:t>
            </a:r>
            <a:r>
              <a:rPr lang="zh-CN" altLang="en-US" sz="1600" b="0" dirty="0">
                <a:latin typeface="宋体" panose="02010600030101010101" pitchFamily="2" charset="-122"/>
                <a:cs typeface="+mn-cs"/>
              </a:rPr>
              <a:t>，</a:t>
            </a:r>
            <a:r>
              <a:rPr lang="en-US" altLang="zh-CN" sz="1600" b="0" dirty="0" err="1">
                <a:latin typeface="宋体" panose="02010600030101010101" pitchFamily="2" charset="-122"/>
                <a:cs typeface="+mn-cs"/>
              </a:rPr>
              <a:t>Btree</a:t>
            </a:r>
            <a:r>
              <a:rPr lang="zh-CN" altLang="en-US" sz="1600" b="0" dirty="0">
                <a:latin typeface="宋体" panose="02010600030101010101" pitchFamily="2" charset="-122"/>
                <a:cs typeface="+mn-cs"/>
              </a:rPr>
              <a:t>和</a:t>
            </a:r>
            <a:r>
              <a:rPr lang="en-US" altLang="zh-CN" sz="1600" b="0" dirty="0">
                <a:latin typeface="宋体" panose="02010600030101010101" pitchFamily="2" charset="-122"/>
                <a:cs typeface="+mn-cs"/>
              </a:rPr>
              <a:t>Service</a:t>
            </a:r>
            <a:r>
              <a:rPr lang="zh-CN" altLang="en-US" sz="1600" b="0" dirty="0">
                <a:latin typeface="宋体" panose="02010600030101010101" pitchFamily="2" charset="-122"/>
                <a:cs typeface="+mn-cs"/>
              </a:rPr>
              <a:t>来形成一个完整的</a:t>
            </a:r>
            <a:r>
              <a:rPr lang="en-US" altLang="zh-CN" sz="1600" b="0" dirty="0">
                <a:latin typeface="宋体" panose="02010600030101010101" pitchFamily="2" charset="-122"/>
                <a:cs typeface="+mn-cs"/>
              </a:rPr>
              <a:t>UI</a:t>
            </a:r>
            <a:r>
              <a:rPr lang="zh-CN" altLang="en-US" sz="1600" b="0" dirty="0">
                <a:latin typeface="宋体" panose="02010600030101010101" pitchFamily="2" charset="-122"/>
                <a:cs typeface="+mn-cs"/>
              </a:rPr>
              <a:t>开发框架。</a:t>
            </a:r>
            <a:endParaRPr lang="en-US" altLang="zh-CN" sz="1600" b="0" dirty="0">
              <a:latin typeface="宋体" panose="02010600030101010101" pitchFamily="2" charset="-122"/>
              <a:cs typeface="+mn-cs"/>
            </a:endParaRPr>
          </a:p>
          <a:p>
            <a:pPr marL="798513" lvl="2" indent="-261938" eaLnBrk="1" hangingPunct="1">
              <a:defRPr/>
            </a:pPr>
            <a:r>
              <a:rPr lang="zh-CN" altLang="en-US" sz="1600" dirty="0">
                <a:latin typeface="宋体" panose="02010600030101010101" pitchFamily="2" charset="-122"/>
                <a:cs typeface="+mn-cs"/>
              </a:rPr>
              <a:t>学习能力：</a:t>
            </a:r>
            <a:r>
              <a:rPr lang="zh-CN" altLang="en-US" sz="1600" b="0" dirty="0">
                <a:latin typeface="宋体" panose="02010600030101010101" pitchFamily="2" charset="-122"/>
                <a:cs typeface="+mn-cs"/>
              </a:rPr>
              <a:t>刚进入铁骑时通过边看，边做和边问的形式快速地熟悉了几个重要系统和开发流程并且很快就能够进行重要特性的开发。</a:t>
            </a:r>
            <a:endParaRPr lang="zh-CN" sz="1600" b="0" dirty="0">
              <a:latin typeface="宋体" panose="02010600030101010101" pitchFamily="2" charset="-122"/>
              <a:cs typeface="+mn-cs"/>
            </a:endParaRPr>
          </a:p>
          <a:p>
            <a:pPr eaLnBrk="1" hangingPunct="1">
              <a:defRPr/>
            </a:pPr>
            <a:r>
              <a:rPr lang="zh-CN" altLang="en-US" sz="1600" dirty="0">
                <a:latin typeface="宋体" panose="02010600030101010101" pitchFamily="2" charset="-122"/>
              </a:rPr>
              <a:t>待</a:t>
            </a:r>
            <a:r>
              <a:rPr lang="zh-CN" altLang="en-US" sz="1600" dirty="0" smtClean="0">
                <a:latin typeface="宋体" panose="02010600030101010101" pitchFamily="2" charset="-122"/>
              </a:rPr>
              <a:t>提升项</a:t>
            </a:r>
            <a:endParaRPr lang="en-US" altLang="zh-CN" sz="1600" dirty="0" smtClean="0">
              <a:latin typeface="宋体" panose="02010600030101010101" pitchFamily="2" charset="-122"/>
            </a:endParaRPr>
          </a:p>
          <a:p>
            <a:pPr marL="798513" lvl="2" indent="-261938" eaLnBrk="1" hangingPunct="1">
              <a:defRPr/>
            </a:pPr>
            <a:r>
              <a:rPr lang="zh-CN" altLang="en-US" sz="1600" dirty="0">
                <a:latin typeface="宋体" panose="02010600030101010101" pitchFamily="2" charset="-122"/>
                <a:cs typeface="+mn-cs"/>
              </a:rPr>
              <a:t>跨平台设计与实现</a:t>
            </a:r>
            <a:r>
              <a:rPr lang="zh-CN" altLang="en-US" sz="1600" dirty="0" smtClean="0">
                <a:latin typeface="宋体" panose="02010600030101010101" pitchFamily="2" charset="-122"/>
                <a:cs typeface="+mn-cs"/>
              </a:rPr>
              <a:t>能力</a:t>
            </a:r>
            <a:endParaRPr lang="zh-CN" altLang="en-US" sz="1600" b="0" dirty="0">
              <a:latin typeface="宋体" panose="02010600030101010101" pitchFamily="2" charset="-122"/>
              <a:cs typeface="+mn-cs"/>
            </a:endParaRPr>
          </a:p>
          <a:p>
            <a:pPr eaLnBrk="1" hangingPunct="1">
              <a:defRPr/>
            </a:pPr>
            <a:endParaRPr lang="zh-CN" altLang="en-US" sz="1600" dirty="0" smtClean="0">
              <a:latin typeface="宋体" panose="02010600030101010101" pitchFamily="2" charset="-122"/>
            </a:endParaRPr>
          </a:p>
          <a:p>
            <a:pPr eaLnBrk="1" hangingPunct="1">
              <a:defRPr/>
            </a:pPr>
            <a:endParaRPr lang="zh-CN" altLang="en-US" sz="1600" dirty="0" smtClean="0">
              <a:latin typeface="宋体" panose="02010600030101010101" pitchFamily="2" charset="-122"/>
            </a:endParaRPr>
          </a:p>
          <a:p>
            <a:pPr eaLnBrk="1" hangingPunct="1">
              <a:buFontTx/>
              <a:buNone/>
              <a:defRPr/>
            </a:pPr>
            <a:endParaRPr lang="zh-CN" altLang="en-US" sz="16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6011863" cy="838200"/>
          </a:xfrm>
        </p:spPr>
        <p:txBody>
          <a:bodyPr/>
          <a:lstStyle/>
          <a:p>
            <a:pPr eaLnBrk="1" hangingPunct="1"/>
            <a:r>
              <a:rPr lang="zh-CN" altLang="en-US" smtClean="0"/>
              <a:t>专业影响力和贡献</a:t>
            </a:r>
          </a:p>
        </p:txBody>
      </p:sp>
      <p:sp>
        <p:nvSpPr>
          <p:cNvPr id="19459" name="Rectangle 3"/>
          <p:cNvSpPr>
            <a:spLocks noGrp="1" noChangeArrowheads="1"/>
          </p:cNvSpPr>
          <p:nvPr>
            <p:ph type="body" idx="1"/>
          </p:nvPr>
        </p:nvSpPr>
        <p:spPr>
          <a:xfrm>
            <a:off x="609600" y="1295400"/>
            <a:ext cx="7543800" cy="4419600"/>
          </a:xfrm>
        </p:spPr>
        <p:txBody>
          <a:bodyPr/>
          <a:lstStyle/>
          <a:p>
            <a:pPr eaLnBrk="1" hangingPunct="1"/>
            <a:r>
              <a:rPr lang="zh-CN" altLang="en-US" sz="1600" smtClean="0"/>
              <a:t>知识的分享与传承</a:t>
            </a:r>
            <a:endParaRPr lang="en-US" altLang="zh-CN" sz="1600" smtClean="0"/>
          </a:p>
          <a:p>
            <a:pPr lvl="1" eaLnBrk="1" hangingPunct="1"/>
            <a:r>
              <a:rPr lang="zh-CN" altLang="en-US" sz="1200" b="0" smtClean="0"/>
              <a:t>组内分享原创课程</a:t>
            </a:r>
            <a:r>
              <a:rPr lang="en-US" altLang="zh-CN" sz="1200" b="0" smtClean="0"/>
              <a:t>《C++</a:t>
            </a:r>
            <a:r>
              <a:rPr lang="zh-CN" altLang="en-US" sz="1200" b="0" smtClean="0"/>
              <a:t>析构与泄漏</a:t>
            </a:r>
            <a:r>
              <a:rPr lang="en-US" altLang="zh-CN" sz="1200" b="0" smtClean="0"/>
              <a:t>》</a:t>
            </a:r>
          </a:p>
          <a:p>
            <a:pPr lvl="1" eaLnBrk="1" hangingPunct="1"/>
            <a:r>
              <a:rPr lang="zh-CN" altLang="en-US" sz="1200" b="0" smtClean="0"/>
              <a:t>组内分享脚本体系和逻辑开发体系的设计</a:t>
            </a:r>
            <a:endParaRPr lang="en-US" altLang="zh-CN" sz="1200" b="0" smtClean="0"/>
          </a:p>
          <a:p>
            <a:pPr lvl="1" eaLnBrk="1" hangingPunct="1"/>
            <a:r>
              <a:rPr lang="en-US" altLang="zh-CN" sz="1200" b="0" smtClean="0"/>
              <a:t>KM</a:t>
            </a:r>
            <a:r>
              <a:rPr lang="zh-CN" altLang="en-US" sz="1200" b="0" smtClean="0"/>
              <a:t>分享</a:t>
            </a:r>
            <a:r>
              <a:rPr lang="en-US" altLang="zh-CN" sz="1200" b="0" smtClean="0"/>
              <a:t>《C++</a:t>
            </a:r>
            <a:r>
              <a:rPr lang="zh-CN" altLang="en-US" sz="1200" b="0" smtClean="0"/>
              <a:t>析构与泄漏 之准备篇</a:t>
            </a:r>
            <a:r>
              <a:rPr lang="en-US" altLang="zh-CN" sz="1200" b="0" smtClean="0"/>
              <a:t>》</a:t>
            </a:r>
            <a:r>
              <a:rPr lang="zh-CN" altLang="en-US" sz="1200" b="0" smtClean="0"/>
              <a:t>：</a:t>
            </a:r>
            <a:r>
              <a:rPr lang="en-US" altLang="zh-CN" sz="1200" b="0" smtClean="0"/>
              <a:t> </a:t>
            </a:r>
            <a:r>
              <a:rPr lang="en-US" altLang="zh-CN" sz="1200" b="0" smtClean="0">
                <a:hlinkClick r:id="rId2"/>
              </a:rPr>
              <a:t>http://km.oa.com/articles/show/190379</a:t>
            </a:r>
            <a:endParaRPr lang="en-US" altLang="zh-CN" sz="1200" b="0" smtClean="0"/>
          </a:p>
          <a:p>
            <a:pPr lvl="1" eaLnBrk="1" hangingPunct="1"/>
            <a:r>
              <a:rPr lang="en-US" altLang="zh-CN" sz="1200" b="0" smtClean="0"/>
              <a:t>KM</a:t>
            </a:r>
            <a:r>
              <a:rPr lang="zh-CN" altLang="en-US" sz="1200" b="0" smtClean="0"/>
              <a:t>分享</a:t>
            </a:r>
            <a:r>
              <a:rPr lang="en-US" altLang="zh-CN" sz="1200" b="0" smtClean="0"/>
              <a:t>《C++</a:t>
            </a:r>
            <a:r>
              <a:rPr lang="zh-CN" altLang="en-US" sz="1200" b="0" smtClean="0"/>
              <a:t>析构与泄漏 之深入篇</a:t>
            </a:r>
            <a:r>
              <a:rPr lang="en-US" altLang="zh-CN" sz="1200" b="0" smtClean="0"/>
              <a:t>》</a:t>
            </a:r>
            <a:r>
              <a:rPr lang="zh-CN" altLang="en-US" sz="1200" b="0" smtClean="0"/>
              <a:t>：</a:t>
            </a:r>
            <a:r>
              <a:rPr lang="en-US" altLang="zh-CN" sz="1200" b="0" smtClean="0"/>
              <a:t> </a:t>
            </a:r>
            <a:r>
              <a:rPr lang="en-US" altLang="zh-CN" sz="1200" b="0" smtClean="0">
                <a:hlinkClick r:id="rId3"/>
              </a:rPr>
              <a:t>http://km.oa.com/articles/show/190382</a:t>
            </a:r>
            <a:endParaRPr lang="en-US" altLang="zh-CN" sz="1200" b="0" smtClean="0"/>
          </a:p>
          <a:p>
            <a:pPr lvl="1" eaLnBrk="1" hangingPunct="1"/>
            <a:r>
              <a:rPr lang="en-US" altLang="zh-CN" sz="1200" b="0" smtClean="0"/>
              <a:t>KM</a:t>
            </a:r>
            <a:r>
              <a:rPr lang="zh-CN" altLang="en-US" sz="1200" b="0" smtClean="0"/>
              <a:t>分享</a:t>
            </a:r>
            <a:r>
              <a:rPr lang="en-US" altLang="zh-CN" sz="1200" b="0" smtClean="0"/>
              <a:t>《C++</a:t>
            </a:r>
            <a:r>
              <a:rPr lang="zh-CN" altLang="en-US" sz="1200" b="0" smtClean="0"/>
              <a:t>析构与泄漏 之泄漏篇</a:t>
            </a:r>
            <a:r>
              <a:rPr lang="en-US" altLang="zh-CN" sz="1200" b="0" smtClean="0"/>
              <a:t>》</a:t>
            </a:r>
            <a:r>
              <a:rPr lang="zh-CN" altLang="en-US" sz="1200" b="0" smtClean="0"/>
              <a:t>：</a:t>
            </a:r>
            <a:r>
              <a:rPr lang="en-US" altLang="zh-CN" sz="1200" b="0" smtClean="0"/>
              <a:t> </a:t>
            </a:r>
            <a:r>
              <a:rPr lang="en-US" altLang="zh-CN" sz="1200" b="0" smtClean="0">
                <a:hlinkClick r:id="rId4"/>
              </a:rPr>
              <a:t>http://km.oa.com/articles/show/190383</a:t>
            </a:r>
            <a:endParaRPr lang="en-US" altLang="zh-CN" sz="1200" b="0" smtClean="0"/>
          </a:p>
          <a:p>
            <a:pPr lvl="1" eaLnBrk="1" hangingPunct="1"/>
            <a:r>
              <a:rPr lang="en-US" altLang="zh-CN" sz="1200" b="0" smtClean="0"/>
              <a:t>KM</a:t>
            </a:r>
            <a:r>
              <a:rPr lang="zh-CN" altLang="en-US" sz="1200" b="0" smtClean="0"/>
              <a:t>分享</a:t>
            </a:r>
            <a:r>
              <a:rPr lang="en-US" altLang="zh-CN" sz="1200" b="0" smtClean="0"/>
              <a:t>《[</a:t>
            </a:r>
            <a:r>
              <a:rPr lang="zh-CN" altLang="en-US" sz="1200" b="0" smtClean="0"/>
              <a:t>转载</a:t>
            </a:r>
            <a:r>
              <a:rPr lang="en-US" altLang="zh-CN" sz="1200" b="0" smtClean="0"/>
              <a:t>]Dead Reckoning: Latency Hiding for Networked Games》</a:t>
            </a:r>
            <a:r>
              <a:rPr lang="zh-CN" altLang="en-US" sz="1200" b="0" smtClean="0"/>
              <a:t>：</a:t>
            </a:r>
            <a:r>
              <a:rPr lang="en-US" altLang="zh-CN" sz="1200" b="0" smtClean="0"/>
              <a:t> </a:t>
            </a:r>
            <a:r>
              <a:rPr lang="en-US" altLang="zh-CN" sz="1200" b="0" smtClean="0">
                <a:hlinkClick r:id="rId5"/>
              </a:rPr>
              <a:t>http://km.oa.com/articles/show/190429</a:t>
            </a:r>
            <a:endParaRPr lang="en-US" altLang="zh-CN" sz="1200" b="0" smtClean="0"/>
          </a:p>
          <a:p>
            <a:pPr lvl="1" eaLnBrk="1" hangingPunct="1"/>
            <a:r>
              <a:rPr lang="en-US" altLang="zh-CN" sz="1200" b="0" smtClean="0"/>
              <a:t>KM</a:t>
            </a:r>
            <a:r>
              <a:rPr lang="zh-CN" altLang="en-US" sz="1200" b="0" smtClean="0"/>
              <a:t>分享</a:t>
            </a:r>
            <a:r>
              <a:rPr lang="en-US" altLang="zh-CN" sz="1200" b="0" smtClean="0"/>
              <a:t>《[</a:t>
            </a:r>
            <a:r>
              <a:rPr lang="zh-CN" altLang="en-US" sz="1200" b="0" smtClean="0"/>
              <a:t>转载</a:t>
            </a:r>
            <a:r>
              <a:rPr lang="en-US" altLang="zh-CN" sz="1200" b="0" smtClean="0"/>
              <a:t>]</a:t>
            </a:r>
            <a:r>
              <a:rPr lang="zh-CN" altLang="en-US" sz="1200" b="0" smtClean="0"/>
              <a:t>六种可定量分析的代码味道 </a:t>
            </a:r>
            <a:r>
              <a:rPr lang="en-US" altLang="zh-CN" sz="1200" b="0" smtClean="0"/>
              <a:t>》</a:t>
            </a:r>
            <a:r>
              <a:rPr lang="zh-CN" altLang="en-US" sz="1200" b="0" smtClean="0"/>
              <a:t>：</a:t>
            </a:r>
            <a:r>
              <a:rPr lang="en-US" altLang="zh-CN" sz="1200" b="0" smtClean="0">
                <a:hlinkClick r:id="rId6"/>
              </a:rPr>
              <a:t>http://km.oa.com/articles/show/190589</a:t>
            </a:r>
            <a:endParaRPr lang="en-US" altLang="zh-CN" sz="1200" b="0" smtClean="0"/>
          </a:p>
          <a:p>
            <a:pPr eaLnBrk="1" hangingPunct="1"/>
            <a:r>
              <a:rPr lang="zh-CN" altLang="en-US" sz="1600" smtClean="0"/>
              <a:t>专业课程的讲授</a:t>
            </a:r>
            <a:endParaRPr lang="en-US" altLang="zh-CN" sz="1600" smtClean="0"/>
          </a:p>
          <a:p>
            <a:pPr lvl="1" eaLnBrk="1" hangingPunct="1"/>
            <a:r>
              <a:rPr lang="zh-CN" altLang="en-US" sz="1200" b="0" smtClean="0"/>
              <a:t>讲授新员工培训课程</a:t>
            </a:r>
            <a:r>
              <a:rPr lang="en-US" altLang="zh-CN" sz="1200" b="0" smtClean="0"/>
              <a:t>《Windows</a:t>
            </a:r>
            <a:r>
              <a:rPr lang="zh-CN" altLang="en-US" sz="1200" b="0" smtClean="0"/>
              <a:t>程序调试</a:t>
            </a:r>
            <a:r>
              <a:rPr lang="en-US" altLang="zh-CN" sz="1200" b="0" smtClean="0"/>
              <a:t>》</a:t>
            </a:r>
          </a:p>
          <a:p>
            <a:pPr eaLnBrk="1" hangingPunct="1"/>
            <a:r>
              <a:rPr lang="zh-CN" altLang="en-US" sz="1600" smtClean="0"/>
              <a:t>人员培养</a:t>
            </a:r>
            <a:endParaRPr lang="en-US" altLang="zh-CN" sz="1600" smtClean="0"/>
          </a:p>
          <a:p>
            <a:pPr lvl="1" eaLnBrk="1" hangingPunct="1"/>
            <a:r>
              <a:rPr lang="zh-CN" altLang="en-US" sz="1200" b="0" smtClean="0"/>
              <a:t>成功培养一个毕业生成为主要开发力量</a:t>
            </a:r>
            <a:endParaRPr lang="en-US" altLang="zh-CN" sz="1200" b="0" smtClean="0"/>
          </a:p>
          <a:p>
            <a:pPr eaLnBrk="1" hangingPunct="1"/>
            <a:r>
              <a:rPr lang="zh-CN" altLang="en-US" sz="1600" smtClean="0"/>
              <a:t>流程</a:t>
            </a:r>
            <a:r>
              <a:rPr lang="en-US" altLang="zh-CN" sz="1600" smtClean="0"/>
              <a:t>/</a:t>
            </a:r>
            <a:r>
              <a:rPr lang="zh-CN" altLang="en-US" sz="1600" smtClean="0"/>
              <a:t>方法</a:t>
            </a:r>
            <a:r>
              <a:rPr lang="en-US" altLang="zh-CN" sz="1600" smtClean="0"/>
              <a:t>/</a:t>
            </a:r>
            <a:r>
              <a:rPr lang="zh-CN" altLang="en-US" sz="1600" smtClean="0"/>
              <a:t>工具的优化</a:t>
            </a:r>
            <a:endParaRPr lang="en-US" altLang="zh-CN" sz="1600" smtClean="0"/>
          </a:p>
          <a:p>
            <a:pPr lvl="1" eaLnBrk="1" hangingPunct="1"/>
            <a:r>
              <a:rPr lang="zh-CN" altLang="en-US" sz="1200" b="0" smtClean="0"/>
              <a:t>轩辕逻辑开发流程优化，提高开发效率</a:t>
            </a:r>
            <a:endParaRPr lang="en-US" altLang="zh-CN" sz="1200" b="0" smtClean="0"/>
          </a:p>
          <a:p>
            <a:pPr lvl="1" eaLnBrk="1" hangingPunct="1"/>
            <a:r>
              <a:rPr lang="zh-CN" altLang="en-US" sz="1200" b="0" smtClean="0"/>
              <a:t>铁骑动画开发流程优化，实现动画并行开发</a:t>
            </a:r>
            <a:endParaRPr lang="en-US" altLang="zh-CN" sz="1200" b="0" smtClean="0"/>
          </a:p>
          <a:p>
            <a:pPr lvl="1" eaLnBrk="1" hangingPunct="1"/>
            <a:r>
              <a:rPr lang="zh-CN" altLang="en-US" sz="1200" b="0" smtClean="0"/>
              <a:t>轩辕</a:t>
            </a:r>
            <a:r>
              <a:rPr lang="en-US" altLang="zh-CN" sz="1200" b="0" smtClean="0"/>
              <a:t>UI</a:t>
            </a:r>
            <a:r>
              <a:rPr lang="zh-CN" altLang="en-US" sz="1200" b="0" smtClean="0"/>
              <a:t>编辑器优化，提高易用性</a:t>
            </a:r>
            <a:endParaRPr lang="en-US" altLang="zh-CN" sz="1200" smtClean="0"/>
          </a:p>
          <a:p>
            <a:pPr lvl="1" eaLnBrk="1" hangingPunct="1"/>
            <a:endParaRPr lang="en-US" altLang="zh-CN" sz="1600" smtClean="0"/>
          </a:p>
          <a:p>
            <a:pPr lvl="1" eaLnBrk="1" hangingPunct="1"/>
            <a:endParaRPr lang="en-US" altLang="zh-CN" sz="1600" smtClean="0"/>
          </a:p>
          <a:p>
            <a:pPr lvl="1" eaLnBrk="1" hangingPunct="1"/>
            <a:endParaRPr lang="en-US" altLang="zh-CN" sz="16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6011863" cy="838200"/>
          </a:xfrm>
        </p:spPr>
        <p:txBody>
          <a:bodyPr/>
          <a:lstStyle/>
          <a:p>
            <a:pPr eaLnBrk="1" hangingPunct="1"/>
            <a:r>
              <a:rPr lang="zh-CN" altLang="en-US" smtClean="0"/>
              <a:t>其他</a:t>
            </a:r>
          </a:p>
        </p:txBody>
      </p:sp>
      <p:sp>
        <p:nvSpPr>
          <p:cNvPr id="20483" name="Rectangle 3"/>
          <p:cNvSpPr>
            <a:spLocks noGrp="1" noChangeArrowheads="1"/>
          </p:cNvSpPr>
          <p:nvPr>
            <p:ph type="body" idx="1"/>
          </p:nvPr>
        </p:nvSpPr>
        <p:spPr>
          <a:xfrm>
            <a:off x="609600" y="1295400"/>
            <a:ext cx="7543800" cy="4419600"/>
          </a:xfrm>
        </p:spPr>
        <p:txBody>
          <a:bodyPr/>
          <a:lstStyle/>
          <a:p>
            <a:pPr eaLnBrk="1" hangingPunct="1"/>
            <a:r>
              <a:rPr lang="zh-CN" altLang="en-US" sz="1600" smtClean="0"/>
              <a:t>感悟：</a:t>
            </a:r>
            <a:r>
              <a:rPr lang="zh-CN" altLang="en-US" sz="1600" b="0" smtClean="0"/>
              <a:t>系统设计需要考虑其易用性，分析问题需要看清其本质，要勇于尝试敢于失败，多积累，多总结，多分享，沟通时需要真正的了解对方的意图，合理的安排时间提高开发效率，不要墨守陈规要经常思考现有的开发方式和开发流程是否合理。</a:t>
            </a:r>
            <a:r>
              <a:rPr lang="zh-CN" sz="1600" b="0" smtClean="0"/>
              <a:t/>
            </a:r>
            <a:br>
              <a:rPr lang="zh-CN" sz="1600" b="0" smtClean="0"/>
            </a:br>
            <a:r>
              <a:rPr lang="zh-CN" sz="2800" smtClean="0"/>
              <a:t/>
            </a:r>
            <a:br>
              <a:rPr lang="zh-CN" sz="2800" smtClean="0"/>
            </a:br>
            <a:endParaRPr lang="zh-CN" sz="2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52400"/>
            <a:ext cx="6011863" cy="838200"/>
          </a:xfrm>
        </p:spPr>
        <p:txBody>
          <a:bodyPr/>
          <a:lstStyle/>
          <a:p>
            <a:pPr eaLnBrk="1" hangingPunct="1"/>
            <a:r>
              <a:rPr lang="zh-CN" altLang="en-US" smtClean="0"/>
              <a:t>个人经历概述</a:t>
            </a:r>
          </a:p>
        </p:txBody>
      </p:sp>
      <p:sp>
        <p:nvSpPr>
          <p:cNvPr id="5123" name="Rectangle 3"/>
          <p:cNvSpPr>
            <a:spLocks noGrp="1" noChangeArrowheads="1"/>
          </p:cNvSpPr>
          <p:nvPr>
            <p:ph type="body" idx="1"/>
          </p:nvPr>
        </p:nvSpPr>
        <p:spPr>
          <a:xfrm>
            <a:off x="381000" y="1219200"/>
            <a:ext cx="8382000" cy="5257800"/>
          </a:xfrm>
        </p:spPr>
        <p:txBody>
          <a:bodyPr/>
          <a:lstStyle/>
          <a:p>
            <a:pPr eaLnBrk="1" hangingPunct="1"/>
            <a:r>
              <a:rPr lang="zh-CN" altLang="en-US" sz="2400" dirty="0" smtClean="0">
                <a:latin typeface="宋体" charset="-122"/>
              </a:rPr>
              <a:t>在怪物猎人个人</a:t>
            </a:r>
            <a:r>
              <a:rPr lang="zh-CN" altLang="en-US" sz="2400" dirty="0" smtClean="0">
                <a:latin typeface="宋体" charset="-122"/>
              </a:rPr>
              <a:t>经历</a:t>
            </a:r>
            <a:endParaRPr lang="en-US" altLang="zh-CN" sz="2400" dirty="0" smtClean="0">
              <a:latin typeface="宋体" charset="-122"/>
            </a:endParaRPr>
          </a:p>
          <a:p>
            <a:pPr eaLnBrk="1" hangingPunct="1"/>
            <a:r>
              <a:rPr lang="zh-CN" altLang="en-US" sz="2400" dirty="0" smtClean="0">
                <a:latin typeface="宋体" charset="-122"/>
              </a:rPr>
              <a:t>经历时间：</a:t>
            </a:r>
            <a:r>
              <a:rPr lang="en-US" altLang="zh-CN" sz="2400" b="0" dirty="0" smtClean="0">
                <a:latin typeface="宋体" charset="-122"/>
              </a:rPr>
              <a:t>2009.7-2014.8</a:t>
            </a:r>
          </a:p>
          <a:p>
            <a:pPr eaLnBrk="1" hangingPunct="1"/>
            <a:r>
              <a:rPr lang="zh-CN" altLang="en-US" sz="2400" dirty="0" smtClean="0">
                <a:latin typeface="宋体" charset="-122"/>
              </a:rPr>
              <a:t>经历阶段</a:t>
            </a:r>
            <a:r>
              <a:rPr lang="zh-CN" altLang="en-US" sz="2400" dirty="0" smtClean="0">
                <a:latin typeface="宋体" charset="-122"/>
              </a:rPr>
              <a:t>：</a:t>
            </a:r>
            <a:r>
              <a:rPr lang="zh-CN" altLang="en-US" sz="2400" b="0" dirty="0" smtClean="0">
                <a:latin typeface="宋体" charset="-122"/>
              </a:rPr>
              <a:t>立项到第三</a:t>
            </a:r>
            <a:r>
              <a:rPr lang="zh-CN" altLang="en-US" sz="2400" b="0" dirty="0" smtClean="0">
                <a:latin typeface="宋体" charset="-122"/>
              </a:rPr>
              <a:t>次封闭测试</a:t>
            </a:r>
            <a:endParaRPr lang="en-US" altLang="zh-CN" sz="2400" b="0" dirty="0" smtClean="0">
              <a:latin typeface="宋体" charset="-122"/>
            </a:endParaRPr>
          </a:p>
          <a:p>
            <a:pPr eaLnBrk="1" hangingPunct="1"/>
            <a:r>
              <a:rPr lang="zh-CN" altLang="en-US" sz="2400" dirty="0" smtClean="0">
                <a:latin typeface="宋体" charset="-122"/>
              </a:rPr>
              <a:t>工作内容</a:t>
            </a:r>
            <a:r>
              <a:rPr lang="zh-CN" altLang="en-US" sz="2400" dirty="0" smtClean="0">
                <a:latin typeface="宋体" charset="-122"/>
              </a:rPr>
              <a:t>：</a:t>
            </a:r>
            <a:endParaRPr lang="en-US" altLang="zh-CN" sz="2400" dirty="0" smtClean="0">
              <a:latin typeface="宋体" charset="-122"/>
            </a:endParaRPr>
          </a:p>
          <a:p>
            <a:pPr lvl="1" eaLnBrk="1" hangingPunct="1"/>
            <a:r>
              <a:rPr lang="zh-CN" altLang="en-US" sz="2400" b="0" dirty="0" smtClean="0">
                <a:latin typeface="宋体" charset="-122"/>
              </a:rPr>
              <a:t>深圳用</a:t>
            </a:r>
            <a:r>
              <a:rPr lang="en-US" altLang="zh-CN" sz="2400" b="0" dirty="0" err="1" smtClean="0">
                <a:latin typeface="宋体" charset="-122"/>
              </a:rPr>
              <a:t>S</a:t>
            </a:r>
            <a:r>
              <a:rPr lang="en-US" altLang="zh-CN" sz="2400" b="0" dirty="0" err="1" smtClean="0">
                <a:latin typeface="宋体" charset="-122"/>
              </a:rPr>
              <a:t>caleform</a:t>
            </a:r>
            <a:r>
              <a:rPr lang="zh-CN" altLang="en-US" sz="2400" b="0" dirty="0" smtClean="0">
                <a:latin typeface="宋体" charset="-122"/>
              </a:rPr>
              <a:t>搭建怪物猎人的</a:t>
            </a:r>
            <a:r>
              <a:rPr lang="en-US" altLang="zh-CN" sz="2400" b="0" dirty="0" smtClean="0">
                <a:latin typeface="宋体" charset="-122"/>
              </a:rPr>
              <a:t>UI</a:t>
            </a:r>
          </a:p>
          <a:p>
            <a:pPr lvl="1" eaLnBrk="1" hangingPunct="1"/>
            <a:r>
              <a:rPr lang="zh-CN" altLang="en-US" sz="2400" b="0" dirty="0" smtClean="0">
                <a:latin typeface="宋体" charset="-122"/>
              </a:rPr>
              <a:t>上海之后</a:t>
            </a:r>
            <a:r>
              <a:rPr lang="en-US" altLang="zh-CN" sz="2400" b="0" dirty="0" smtClean="0">
                <a:latin typeface="宋体" charset="-122"/>
              </a:rPr>
              <a:t>evolution</a:t>
            </a:r>
            <a:r>
              <a:rPr lang="zh-CN" altLang="en-US" sz="2400" b="0" dirty="0" smtClean="0">
                <a:latin typeface="宋体" charset="-122"/>
              </a:rPr>
              <a:t>引擎做过角色</a:t>
            </a:r>
            <a:endParaRPr lang="en-US" altLang="zh-CN" sz="2400" b="0" dirty="0" smtClean="0">
              <a:latin typeface="宋体" charset="-122"/>
            </a:endParaRPr>
          </a:p>
          <a:p>
            <a:pPr lvl="1" eaLnBrk="1" hangingPunct="1"/>
            <a:r>
              <a:rPr lang="zh-CN" altLang="en-US" sz="2400" b="0" dirty="0" smtClean="0">
                <a:latin typeface="宋体" charset="-122"/>
              </a:rPr>
              <a:t>怪物猎人使用</a:t>
            </a:r>
            <a:r>
              <a:rPr lang="en-US" altLang="zh-CN" sz="2400" b="0" dirty="0" smtClean="0">
                <a:latin typeface="宋体" charset="-122"/>
              </a:rPr>
              <a:t>cry3</a:t>
            </a:r>
            <a:r>
              <a:rPr lang="zh-CN" altLang="en-US" sz="2400" b="0" dirty="0" smtClean="0">
                <a:latin typeface="宋体" charset="-122"/>
              </a:rPr>
              <a:t>后初期做怪物</a:t>
            </a:r>
            <a:r>
              <a:rPr lang="en-US" altLang="zh-CN" sz="2400" b="0" dirty="0" smtClean="0">
                <a:latin typeface="宋体" charset="-122"/>
              </a:rPr>
              <a:t>AI</a:t>
            </a:r>
            <a:r>
              <a:rPr lang="zh-CN" altLang="en-US" sz="2400" b="0" dirty="0" smtClean="0">
                <a:latin typeface="宋体" charset="-122"/>
              </a:rPr>
              <a:t>开发</a:t>
            </a:r>
            <a:endParaRPr lang="en-US" altLang="zh-CN" sz="2400" b="0" dirty="0" smtClean="0">
              <a:latin typeface="宋体" charset="-122"/>
            </a:endParaRPr>
          </a:p>
          <a:p>
            <a:pPr lvl="1" eaLnBrk="1" hangingPunct="1"/>
            <a:r>
              <a:rPr lang="zh-CN" altLang="en-US" sz="2400" b="0" dirty="0" smtClean="0">
                <a:latin typeface="宋体" charset="-122"/>
              </a:rPr>
              <a:t>怪物猎人场景物件开发流程规范制定，系统搭建和需求实现以及后续优化，同步方案设计和</a:t>
            </a:r>
            <a:r>
              <a:rPr lang="zh-CN" altLang="en-US" sz="2400" b="0" dirty="0" smtClean="0">
                <a:latin typeface="宋体" charset="-122"/>
              </a:rPr>
              <a:t>实施</a:t>
            </a:r>
            <a:endParaRPr lang="en-US" altLang="zh-CN" sz="2400" b="0" dirty="0" smtClean="0">
              <a:latin typeface="宋体" charset="-122"/>
            </a:endParaRPr>
          </a:p>
          <a:p>
            <a:pPr lvl="1" eaLnBrk="1" hangingPunct="1"/>
            <a:r>
              <a:rPr lang="zh-CN" altLang="en-US" sz="2400" b="0" dirty="0" smtClean="0">
                <a:latin typeface="宋体" charset="-122"/>
              </a:rPr>
              <a:t>怪物特殊玩法实现，特殊移动，与物件的交互等</a:t>
            </a:r>
            <a:endParaRPr lang="en-US" altLang="zh-CN" sz="2400" b="0" dirty="0" smtClean="0">
              <a:latin typeface="宋体" charset="-122"/>
            </a:endParaRPr>
          </a:p>
          <a:p>
            <a:pPr lvl="1" eaLnBrk="1" hangingPunct="1"/>
            <a:r>
              <a:rPr lang="zh-CN" altLang="en-US" sz="2400" b="0" dirty="0" smtClean="0">
                <a:latin typeface="宋体" charset="-122"/>
              </a:rPr>
              <a:t>怪物群体</a:t>
            </a:r>
            <a:r>
              <a:rPr lang="en-US" altLang="zh-CN" sz="2400" b="0" dirty="0" smtClean="0">
                <a:latin typeface="宋体" charset="-122"/>
              </a:rPr>
              <a:t>AI</a:t>
            </a:r>
            <a:r>
              <a:rPr lang="zh-CN" altLang="en-US" sz="2400" b="0" dirty="0" smtClean="0">
                <a:latin typeface="宋体" charset="-122"/>
              </a:rPr>
              <a:t>系统的设计和实现</a:t>
            </a:r>
            <a:endParaRPr lang="en-US" altLang="zh-CN" sz="2400" b="0" dirty="0" smtClean="0">
              <a:latin typeface="宋体" charset="-122"/>
            </a:endParaRPr>
          </a:p>
          <a:p>
            <a:pPr lvl="1" eaLnBrk="1" hangingPunct="1"/>
            <a:r>
              <a:rPr lang="zh-CN" altLang="en-US" sz="2400" b="0" dirty="0" smtClean="0">
                <a:latin typeface="宋体" charset="-122"/>
              </a:rPr>
              <a:t>一些内存优化和系统重构工作</a:t>
            </a:r>
            <a:endParaRPr lang="en-US" altLang="zh-CN" sz="2400" b="0" dirty="0" smtClean="0">
              <a:latin typeface="宋体" charset="-122"/>
            </a:endParaRPr>
          </a:p>
          <a:p>
            <a:pPr eaLnBrk="1" hangingPunct="1"/>
            <a:endParaRPr lang="en-US" altLang="zh-CN" sz="1600" b="0" dirty="0" smtClean="0">
              <a:latin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endParaRPr lang="zh-CN" altLang="en-US" dirty="0" smtClean="0"/>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entity</a:t>
            </a:r>
            <a:r>
              <a:rPr lang="zh-CN" altLang="en-US" dirty="0" smtClean="0"/>
              <a:t>系统简介</a:t>
            </a:r>
            <a:endParaRPr lang="en-US" altLang="zh-CN" dirty="0" smtClean="0"/>
          </a:p>
        </p:txBody>
      </p:sp>
      <p:pic>
        <p:nvPicPr>
          <p:cNvPr id="2050" name="Picture 2"/>
          <p:cNvPicPr>
            <a:picLocks noChangeAspect="1" noChangeArrowheads="1"/>
          </p:cNvPicPr>
          <p:nvPr/>
        </p:nvPicPr>
        <p:blipFill>
          <a:blip r:embed="rId3"/>
          <a:srcRect/>
          <a:stretch>
            <a:fillRect/>
          </a:stretch>
        </p:blipFill>
        <p:spPr bwMode="auto">
          <a:xfrm>
            <a:off x="1295400" y="1752600"/>
            <a:ext cx="6445561"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endParaRPr lang="zh-CN" altLang="en-US" dirty="0" smtClean="0"/>
          </a:p>
        </p:txBody>
      </p:sp>
      <p:sp>
        <p:nvSpPr>
          <p:cNvPr id="9219" name="Rectangle 3"/>
          <p:cNvSpPr>
            <a:spLocks noGrp="1" noChangeArrowheads="1"/>
          </p:cNvSpPr>
          <p:nvPr>
            <p:ph type="body" idx="1"/>
          </p:nvPr>
        </p:nvSpPr>
        <p:spPr>
          <a:xfrm>
            <a:off x="685800" y="1219200"/>
            <a:ext cx="8229600" cy="4953000"/>
          </a:xfrm>
        </p:spPr>
        <p:txBody>
          <a:bodyPr/>
          <a:lstStyle/>
          <a:p>
            <a:pPr eaLnBrk="1" hangingPunct="1"/>
            <a:r>
              <a:rPr lang="en-US" altLang="zh-CN" dirty="0" smtClean="0"/>
              <a:t>Cry3</a:t>
            </a:r>
            <a:r>
              <a:rPr lang="zh-CN" altLang="en-US" dirty="0" smtClean="0"/>
              <a:t>提供的物件系统</a:t>
            </a:r>
            <a:endParaRPr lang="en-US" altLang="zh-CN" dirty="0" smtClean="0"/>
          </a:p>
          <a:p>
            <a:pPr eaLnBrk="1" hangingPunct="1"/>
            <a:r>
              <a:rPr lang="zh-CN" altLang="en-US" dirty="0" smtClean="0"/>
              <a:t>用</a:t>
            </a:r>
            <a:r>
              <a:rPr lang="en-US" altLang="zh-CN" dirty="0" smtClean="0"/>
              <a:t>LUA</a:t>
            </a:r>
            <a:r>
              <a:rPr lang="zh-CN" altLang="en-US" dirty="0" smtClean="0"/>
              <a:t>来定义</a:t>
            </a:r>
            <a:r>
              <a:rPr lang="en-US" altLang="zh-CN" dirty="0" smtClean="0"/>
              <a:t>entity</a:t>
            </a:r>
            <a:r>
              <a:rPr lang="zh-CN" altLang="en-US" dirty="0" smtClean="0"/>
              <a:t>，假设</a:t>
            </a:r>
            <a:r>
              <a:rPr lang="en-US" altLang="zh-CN" dirty="0" smtClean="0"/>
              <a:t>A.lua</a:t>
            </a:r>
          </a:p>
          <a:p>
            <a:pPr eaLnBrk="1" hangingPunct="1">
              <a:buNone/>
            </a:pPr>
            <a:r>
              <a:rPr lang="en-US" altLang="zh-CN" b="0" dirty="0" smtClean="0"/>
              <a:t>	A = </a:t>
            </a:r>
          </a:p>
          <a:p>
            <a:pPr eaLnBrk="1" hangingPunct="1">
              <a:buNone/>
            </a:pPr>
            <a:r>
              <a:rPr lang="en-US" altLang="zh-CN" b="0" dirty="0" smtClean="0"/>
              <a:t>	{</a:t>
            </a:r>
          </a:p>
          <a:p>
            <a:pPr lvl="1" eaLnBrk="1" hangingPunct="1">
              <a:buNone/>
            </a:pPr>
            <a:r>
              <a:rPr lang="en-US" altLang="zh-CN" b="0" dirty="0" smtClean="0"/>
              <a:t>	Properties = </a:t>
            </a:r>
          </a:p>
          <a:p>
            <a:pPr lvl="1" eaLnBrk="1" hangingPunct="1">
              <a:buNone/>
            </a:pPr>
            <a:r>
              <a:rPr lang="en-US" altLang="zh-CN" b="0" dirty="0" smtClean="0"/>
              <a:t>	{</a:t>
            </a:r>
          </a:p>
          <a:p>
            <a:pPr lvl="2" eaLnBrk="1" hangingPunct="1">
              <a:buNone/>
            </a:pPr>
            <a:r>
              <a:rPr lang="en-US" altLang="zh-CN" b="0" dirty="0" smtClean="0"/>
              <a:t>	Model = “objects/box.cga”,</a:t>
            </a:r>
          </a:p>
          <a:p>
            <a:pPr lvl="1" eaLnBrk="1" hangingPunct="1">
              <a:buNone/>
            </a:pPr>
            <a:r>
              <a:rPr lang="en-US" altLang="zh-CN" b="0" dirty="0" smtClean="0"/>
              <a:t>	},</a:t>
            </a:r>
          </a:p>
          <a:p>
            <a:pPr eaLnBrk="1" hangingPunct="1">
              <a:buNone/>
            </a:pPr>
            <a:r>
              <a:rPr lang="en-US" altLang="zh-CN" b="0" dirty="0" smtClean="0"/>
              <a:t>	}</a:t>
            </a:r>
          </a:p>
          <a:p>
            <a:pPr eaLnBrk="1" hangingPunct="1">
              <a:buNone/>
            </a:pPr>
            <a:r>
              <a:rPr lang="en-US" altLang="zh-CN" b="0" dirty="0" smtClean="0"/>
              <a:t>	f</a:t>
            </a:r>
            <a:r>
              <a:rPr lang="en-US" altLang="zh-CN" b="0" dirty="0" smtClean="0"/>
              <a:t>unction A:OnSpawn()</a:t>
            </a:r>
          </a:p>
          <a:p>
            <a:pPr eaLnBrk="1" hangingPunct="1">
              <a:buNone/>
            </a:pPr>
            <a:r>
              <a:rPr lang="en-US" altLang="zh-CN" b="0" dirty="0" smtClean="0"/>
              <a:t>		…</a:t>
            </a:r>
            <a:endParaRPr lang="en-US" altLang="zh-CN" b="0" dirty="0" smtClean="0"/>
          </a:p>
          <a:p>
            <a:pPr eaLnBrk="1" hangingPunct="1">
              <a:buNone/>
            </a:pPr>
            <a:r>
              <a:rPr lang="en-US" altLang="zh-CN" b="0" dirty="0" smtClean="0"/>
              <a:t>	end </a:t>
            </a:r>
          </a:p>
          <a:p>
            <a:pPr eaLnBrk="1" hangingPunct="1">
              <a:buNone/>
            </a:pPr>
            <a:r>
              <a:rPr lang="en-US" altLang="zh-CN" b="0" dirty="0" smtClean="0"/>
              <a:t>	</a:t>
            </a:r>
            <a:r>
              <a:rPr lang="en-US" altLang="zh-CN" b="0" dirty="0" err="1" smtClean="0"/>
              <a:t>RegisterFactory</a:t>
            </a:r>
            <a:r>
              <a:rPr lang="en-US" altLang="zh-CN" b="0" dirty="0" smtClean="0"/>
              <a:t>(“</a:t>
            </a:r>
            <a:r>
              <a:rPr lang="en-US" altLang="zh-CN" b="0" dirty="0" err="1" smtClean="0"/>
              <a:t>A”,&amp;ClassACreator</a:t>
            </a:r>
            <a:r>
              <a:rPr lang="en-US" altLang="zh-CN" b="0" dirty="0" smtClean="0"/>
              <a:t>);     //C++</a:t>
            </a:r>
            <a:r>
              <a:rPr lang="zh-CN" altLang="en-US" b="0" dirty="0" smtClean="0"/>
              <a:t>中调用</a:t>
            </a:r>
            <a:endParaRPr lang="en-US" altLang="zh-CN" b="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endParaRPr lang="zh-CN" altLang="en-US" dirty="0" smtClean="0"/>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提供的物件系统</a:t>
            </a:r>
            <a:endParaRPr lang="en-US" altLang="zh-CN" dirty="0" smtClean="0"/>
          </a:p>
          <a:p>
            <a:pPr lvl="1" eaLnBrk="1" hangingPunct="1"/>
            <a:r>
              <a:rPr lang="zh-CN" altLang="en-US" sz="2400" b="0" dirty="0" smtClean="0"/>
              <a:t>每个物件功能单一，与</a:t>
            </a:r>
            <a:r>
              <a:rPr lang="en-US" altLang="zh-CN" sz="2400" b="0" dirty="0" smtClean="0"/>
              <a:t>C++</a:t>
            </a:r>
            <a:r>
              <a:rPr lang="zh-CN" altLang="en-US" sz="2400" b="0" dirty="0" smtClean="0"/>
              <a:t>的对象唯一对应，</a:t>
            </a:r>
            <a:r>
              <a:rPr lang="en-US" altLang="zh-CN" sz="2400" b="0" dirty="0" smtClean="0"/>
              <a:t>game factory</a:t>
            </a:r>
            <a:r>
              <a:rPr lang="zh-CN" altLang="en-US" sz="2400" b="0" dirty="0" smtClean="0"/>
              <a:t>的</a:t>
            </a:r>
            <a:r>
              <a:rPr lang="en-US" altLang="zh-CN" sz="2400" b="0" dirty="0" smtClean="0"/>
              <a:t>key</a:t>
            </a:r>
            <a:r>
              <a:rPr lang="zh-CN" altLang="en-US" sz="2400" b="0" dirty="0" smtClean="0"/>
              <a:t>与</a:t>
            </a:r>
            <a:r>
              <a:rPr lang="en-US" altLang="zh-CN" sz="2400" b="0" dirty="0" smtClean="0"/>
              <a:t>LUA</a:t>
            </a:r>
            <a:r>
              <a:rPr lang="zh-CN" altLang="en-US" sz="2400" b="0" dirty="0" smtClean="0"/>
              <a:t>文件名</a:t>
            </a:r>
            <a:endParaRPr lang="en-US" altLang="zh-CN" sz="2400" b="0" dirty="0" smtClean="0"/>
          </a:p>
          <a:p>
            <a:pPr lvl="1" eaLnBrk="1" hangingPunct="1"/>
            <a:r>
              <a:rPr lang="en-US" altLang="zh-CN" sz="2400" b="0" dirty="0" smtClean="0"/>
              <a:t>Flow graph</a:t>
            </a:r>
            <a:r>
              <a:rPr lang="zh-CN" altLang="en-US" sz="2400" b="0" dirty="0" smtClean="0"/>
              <a:t>用来把各个物件</a:t>
            </a:r>
            <a:r>
              <a:rPr lang="zh-CN" altLang="en-US" sz="2400" b="0" dirty="0" smtClean="0"/>
              <a:t>串起来</a:t>
            </a:r>
            <a:endParaRPr lang="en-US" altLang="zh-CN" sz="2400" b="0" dirty="0" smtClean="0"/>
          </a:p>
          <a:p>
            <a:pPr lvl="1" eaLnBrk="1" hangingPunct="1"/>
            <a:r>
              <a:rPr lang="zh-CN" altLang="en-US" sz="2400" b="0" dirty="0" smtClean="0"/>
              <a:t>无同步和恢复逻辑（基本与</a:t>
            </a:r>
            <a:r>
              <a:rPr lang="en-US" altLang="zh-CN" sz="2400" b="0" dirty="0" smtClean="0"/>
              <a:t>game play</a:t>
            </a:r>
            <a:r>
              <a:rPr lang="zh-CN" altLang="en-US" sz="2400" b="0" dirty="0" smtClean="0"/>
              <a:t>无关，同步的是导致物件状态或者属性改变的事件，爆炸，进入离开等，或者是起到配置作用，重力场，出生点）</a:t>
            </a:r>
            <a:endParaRPr lang="en-US" altLang="zh-CN" sz="2400" b="0" dirty="0" smtClean="0"/>
          </a:p>
          <a:p>
            <a:pPr lvl="1" eaLnBrk="1" hangingPunct="1"/>
            <a:r>
              <a:rPr lang="zh-CN" altLang="en-US" sz="2400" b="0" dirty="0" smtClean="0"/>
              <a:t>动态生成的物件逻辑只能用</a:t>
            </a:r>
            <a:r>
              <a:rPr lang="en-US" altLang="zh-CN" sz="2400" b="0" dirty="0" smtClean="0"/>
              <a:t>LUA</a:t>
            </a:r>
            <a:r>
              <a:rPr lang="zh-CN" altLang="en-US" sz="2400" b="0" dirty="0" smtClean="0"/>
              <a:t>脚本编写逻辑</a:t>
            </a:r>
            <a:endParaRPr lang="en-US" altLang="zh-CN" sz="2400" b="0" dirty="0" smtClean="0"/>
          </a:p>
          <a:p>
            <a:pPr lvl="1" eaLnBrk="1" hangingPunct="1"/>
            <a:r>
              <a:rPr lang="zh-CN" altLang="en-US" sz="2400" b="0" dirty="0" smtClean="0"/>
              <a:t>大部分拖入场景的物件，基本属性保存在关卡数据内</a:t>
            </a:r>
            <a:endParaRPr lang="en-US" altLang="zh-CN" sz="2400" b="0" dirty="0" smtClean="0"/>
          </a:p>
          <a:p>
            <a:pPr lvl="1" eaLnBrk="1" hangingPunct="1"/>
            <a:r>
              <a:rPr lang="zh-CN" altLang="en-US" sz="2400" b="0" dirty="0" smtClean="0"/>
              <a:t>游戏一些基本元素水，植被等只有渲染逻辑，不可控制</a:t>
            </a:r>
            <a:endParaRPr lang="en-US" altLang="zh-CN" sz="2400" b="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endParaRPr lang="zh-CN" altLang="en-US" dirty="0" smtClean="0"/>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r>
              <a:rPr lang="zh-CN" altLang="en-US" dirty="0" smtClean="0"/>
              <a:t>图</a:t>
            </a:r>
            <a:r>
              <a:rPr lang="en-US" altLang="zh-CN" dirty="0" smtClean="0"/>
              <a:t>1 </a:t>
            </a:r>
            <a:r>
              <a:rPr lang="zh-CN" altLang="en-US" dirty="0" smtClean="0"/>
              <a:t>两个球</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endParaRPr lang="zh-CN" altLang="en-US" dirty="0" smtClean="0"/>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r>
              <a:rPr lang="zh-CN" altLang="en-US" dirty="0" smtClean="0"/>
              <a:t>图</a:t>
            </a:r>
            <a:r>
              <a:rPr lang="en-US" altLang="zh-CN" dirty="0" smtClean="0"/>
              <a:t>2</a:t>
            </a:r>
            <a:r>
              <a:rPr lang="zh-CN" altLang="en-US" dirty="0" smtClean="0"/>
              <a:t>两</a:t>
            </a:r>
            <a:r>
              <a:rPr lang="zh-CN" altLang="en-US" dirty="0" smtClean="0"/>
              <a:t>个</a:t>
            </a:r>
            <a:r>
              <a:rPr lang="en-US" altLang="zh-CN" dirty="0" smtClean="0"/>
              <a:t>flow graph</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endParaRPr lang="zh-CN" altLang="en-US" dirty="0" smtClean="0"/>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r>
              <a:rPr lang="zh-CN" altLang="en-US" dirty="0" smtClean="0"/>
              <a:t>图</a:t>
            </a:r>
            <a:r>
              <a:rPr lang="en-US" altLang="zh-CN" dirty="0" smtClean="0"/>
              <a:t>3</a:t>
            </a:r>
            <a:r>
              <a:rPr lang="zh-CN" altLang="en-US" dirty="0" smtClean="0"/>
              <a:t>两个球消失</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en-US" altLang="zh-CN" dirty="0" smtClean="0"/>
              <a:t>Cry3</a:t>
            </a:r>
            <a:r>
              <a:rPr lang="zh-CN" altLang="en-US" dirty="0" smtClean="0"/>
              <a:t>物件系统的缺点</a:t>
            </a:r>
            <a:r>
              <a:rPr lang="zh-CN" altLang="en-US" dirty="0" smtClean="0"/>
              <a:t>：</a:t>
            </a:r>
            <a:endParaRPr lang="en-US" altLang="zh-CN" dirty="0" smtClean="0"/>
          </a:p>
          <a:p>
            <a:pPr lvl="1" eaLnBrk="1" hangingPunct="1"/>
            <a:r>
              <a:rPr lang="zh-CN" altLang="en-US" b="0" dirty="0" smtClean="0">
                <a:latin typeface="宋体" charset="-122"/>
              </a:rPr>
              <a:t>不能应对策划的复杂需求，比如物件的多样化和组合关系，尤其是组合关系</a:t>
            </a:r>
            <a:endParaRPr lang="en-US" altLang="zh-CN" b="0" dirty="0" smtClean="0">
              <a:latin typeface="宋体" charset="-122"/>
            </a:endParaRPr>
          </a:p>
          <a:p>
            <a:pPr lvl="1" eaLnBrk="1" hangingPunct="1"/>
            <a:r>
              <a:rPr lang="zh-CN" altLang="en-US" b="0" dirty="0" smtClean="0">
                <a:latin typeface="宋体" charset="-122"/>
              </a:rPr>
              <a:t>同步和恢复只能靠客户端自己计算（比如可破坏物件，同步的是爆炸，而不是物件的行为），计算结果可能不一致</a:t>
            </a:r>
            <a:endParaRPr lang="en-US" altLang="zh-CN" b="0" dirty="0" smtClean="0">
              <a:latin typeface="宋体" charset="-122"/>
            </a:endParaRPr>
          </a:p>
          <a:p>
            <a:pPr lvl="1" eaLnBrk="1" hangingPunct="1"/>
            <a:r>
              <a:rPr lang="zh-CN" altLang="en-US" b="0" dirty="0" smtClean="0">
                <a:latin typeface="宋体" charset="-122"/>
              </a:rPr>
              <a:t>动态物件开发只能在脚本中进行，策划和</a:t>
            </a:r>
            <a:r>
              <a:rPr lang="en-US" altLang="zh-CN" b="0" dirty="0" smtClean="0">
                <a:latin typeface="宋体" charset="-122"/>
              </a:rPr>
              <a:t>level designer</a:t>
            </a:r>
            <a:r>
              <a:rPr lang="zh-CN" altLang="en-US" b="0" dirty="0" smtClean="0">
                <a:latin typeface="宋体" charset="-122"/>
              </a:rPr>
              <a:t>参与度</a:t>
            </a:r>
            <a:r>
              <a:rPr lang="zh-CN" altLang="en-US" b="0" dirty="0" smtClean="0">
                <a:latin typeface="宋体" charset="-122"/>
              </a:rPr>
              <a:t>低</a:t>
            </a:r>
            <a:endParaRPr lang="en-US" altLang="zh-CN" b="0" dirty="0" smtClean="0">
              <a:latin typeface="宋体" charset="-122"/>
            </a:endParaRPr>
          </a:p>
          <a:p>
            <a:pPr lvl="1" eaLnBrk="1" hangingPunct="1"/>
            <a:r>
              <a:rPr lang="zh-CN" altLang="en-US" b="0" dirty="0" smtClean="0">
                <a:latin typeface="宋体" charset="-122"/>
              </a:rPr>
              <a:t>属性保存在关卡文件，当物件逻辑迭代的时候需要打开关卡修改，尤其是属性默认值发生修改的时候，由于之前的值已经写入关卡数据，新的默认值无法生效，</a:t>
            </a:r>
            <a:r>
              <a:rPr lang="en-US" altLang="zh-CN" b="0" dirty="0" smtClean="0">
                <a:latin typeface="宋体" charset="-122"/>
              </a:rPr>
              <a:t>LD</a:t>
            </a:r>
            <a:r>
              <a:rPr lang="zh-CN" altLang="en-US" b="0" dirty="0" smtClean="0">
                <a:latin typeface="宋体" charset="-122"/>
              </a:rPr>
              <a:t>需要逐个修改</a:t>
            </a:r>
            <a:endParaRPr lang="en-US" altLang="zh-CN" b="0" dirty="0" smtClean="0">
              <a:latin typeface="宋体" charset="-122"/>
            </a:endParaRPr>
          </a:p>
          <a:p>
            <a:pPr lvl="1" eaLnBrk="1" hangingPunct="1"/>
            <a:r>
              <a:rPr lang="zh-CN" altLang="en-US" b="0" dirty="0" smtClean="0">
                <a:latin typeface="宋体" charset="-122"/>
              </a:rPr>
              <a:t>一些功能缺失，比如水的升降，</a:t>
            </a:r>
            <a:r>
              <a:rPr lang="en-US" altLang="zh-CN" b="0" dirty="0" smtClean="0">
                <a:latin typeface="宋体" charset="-122"/>
              </a:rPr>
              <a:t>entity</a:t>
            </a:r>
            <a:r>
              <a:rPr lang="zh-CN" altLang="en-US" b="0" dirty="0" smtClean="0">
                <a:latin typeface="宋体" charset="-122"/>
              </a:rPr>
              <a:t>支持</a:t>
            </a:r>
            <a:r>
              <a:rPr lang="en-US" altLang="zh-CN" b="0" dirty="0" smtClean="0">
                <a:latin typeface="宋体" charset="-122"/>
              </a:rPr>
              <a:t>touch bending</a:t>
            </a:r>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endParaRPr lang="zh-CN"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06_03_09_Tencent_QQ.COM_Template">
  <a:themeElements>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006_03_09_Tencent_QQ.COM_Templat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lnDef>
  </a:objectDefaults>
  <a:extraClrSchemeLst>
    <a:extraClrScheme>
      <a:clrScheme name="2006_03_09_Tencent_QQ.COM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06_03_09_Tencent_QQ.COM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06_03_09_Tencent_QQ.COM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06_03_09_Tencent_QQ.COM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06_03_09_Tencent_QQ.COM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06_03_09_Tencent_QQ.COM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2006_03_09_Tencent_QQ.COM_Template</Template>
  <TotalTime>13079</TotalTime>
  <Pages>0</Pages>
  <Words>1842</Words>
  <Characters>0</Characters>
  <Application>Microsoft Office PowerPoint</Application>
  <DocSecurity>0</DocSecurity>
  <PresentationFormat>全屏显示(4:3)</PresentationFormat>
  <Lines>0</Lines>
  <Paragraphs>255</Paragraphs>
  <Slides>18</Slides>
  <Notes>13</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2006_03_09_Tencent_QQ.COM_Template</vt:lpstr>
      <vt:lpstr>软件开发类_客户端前台通道面试陈述 </vt:lpstr>
      <vt:lpstr>个人经历概述</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高效稳定的防作弊战斗校验方案</vt:lpstr>
      <vt:lpstr>通用灵活的移动框架</vt:lpstr>
      <vt:lpstr>通用灵活的移动框架</vt:lpstr>
      <vt:lpstr>通用灵活的移动框架</vt:lpstr>
      <vt:lpstr>专业领域专长和不足（结合通道能力标准）</vt:lpstr>
      <vt:lpstr>专业影响力和贡献</vt:lpstr>
      <vt:lpstr>其他</vt:lpstr>
    </vt:vector>
  </TitlesOfParts>
  <Company>TENCENT</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腾讯网母品牌统一文档模版</dc:title>
  <dc:creator>Administrator</dc:creator>
  <cp:lastModifiedBy>whitebai(白男)</cp:lastModifiedBy>
  <cp:revision>729</cp:revision>
  <cp:lastPrinted>1899-12-30T00:00:00Z</cp:lastPrinted>
  <dcterms:created xsi:type="dcterms:W3CDTF">2006-03-09T11:35:13Z</dcterms:created>
  <dcterms:modified xsi:type="dcterms:W3CDTF">2014-08-25T13:38:49Z</dcterms:modified>
</cp:coreProperties>
</file>