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 id="2147484209" r:id="rId2"/>
  </p:sldMasterIdLst>
  <p:notesMasterIdLst>
    <p:notesMasterId r:id="rId84"/>
  </p:notesMasterIdLst>
  <p:handoutMasterIdLst>
    <p:handoutMasterId r:id="rId85"/>
  </p:handoutMasterIdLst>
  <p:sldIdLst>
    <p:sldId id="777" r:id="rId3"/>
    <p:sldId id="867" r:id="rId4"/>
    <p:sldId id="787" r:id="rId5"/>
    <p:sldId id="868" r:id="rId6"/>
    <p:sldId id="869" r:id="rId7"/>
    <p:sldId id="870" r:id="rId8"/>
    <p:sldId id="871" r:id="rId9"/>
    <p:sldId id="872" r:id="rId10"/>
    <p:sldId id="873" r:id="rId11"/>
    <p:sldId id="874" r:id="rId12"/>
    <p:sldId id="875" r:id="rId13"/>
    <p:sldId id="876" r:id="rId14"/>
    <p:sldId id="877" r:id="rId15"/>
    <p:sldId id="878" r:id="rId16"/>
    <p:sldId id="879" r:id="rId17"/>
    <p:sldId id="880" r:id="rId18"/>
    <p:sldId id="881" r:id="rId19"/>
    <p:sldId id="882" r:id="rId20"/>
    <p:sldId id="883" r:id="rId21"/>
    <p:sldId id="884" r:id="rId22"/>
    <p:sldId id="885" r:id="rId23"/>
    <p:sldId id="886" r:id="rId24"/>
    <p:sldId id="887" r:id="rId25"/>
    <p:sldId id="804" r:id="rId26"/>
    <p:sldId id="805" r:id="rId27"/>
    <p:sldId id="806" r:id="rId28"/>
    <p:sldId id="807" r:id="rId29"/>
    <p:sldId id="808" r:id="rId30"/>
    <p:sldId id="809" r:id="rId31"/>
    <p:sldId id="810" r:id="rId32"/>
    <p:sldId id="811" r:id="rId33"/>
    <p:sldId id="838" r:id="rId34"/>
    <p:sldId id="813" r:id="rId35"/>
    <p:sldId id="815" r:id="rId36"/>
    <p:sldId id="816" r:id="rId37"/>
    <p:sldId id="830" r:id="rId38"/>
    <p:sldId id="817" r:id="rId39"/>
    <p:sldId id="829" r:id="rId40"/>
    <p:sldId id="818" r:id="rId41"/>
    <p:sldId id="819" r:id="rId42"/>
    <p:sldId id="820" r:id="rId43"/>
    <p:sldId id="821" r:id="rId44"/>
    <p:sldId id="822" r:id="rId45"/>
    <p:sldId id="831" r:id="rId46"/>
    <p:sldId id="824" r:id="rId47"/>
    <p:sldId id="825" r:id="rId48"/>
    <p:sldId id="827" r:id="rId49"/>
    <p:sldId id="828" r:id="rId50"/>
    <p:sldId id="832" r:id="rId51"/>
    <p:sldId id="833" r:id="rId52"/>
    <p:sldId id="835" r:id="rId53"/>
    <p:sldId id="840" r:id="rId54"/>
    <p:sldId id="836" r:id="rId55"/>
    <p:sldId id="837" r:id="rId56"/>
    <p:sldId id="839" r:id="rId57"/>
    <p:sldId id="841" r:id="rId58"/>
    <p:sldId id="842" r:id="rId59"/>
    <p:sldId id="843" r:id="rId60"/>
    <p:sldId id="851" r:id="rId61"/>
    <p:sldId id="844" r:id="rId62"/>
    <p:sldId id="846" r:id="rId63"/>
    <p:sldId id="292" r:id="rId64"/>
    <p:sldId id="853" r:id="rId65"/>
    <p:sldId id="855" r:id="rId66"/>
    <p:sldId id="892" r:id="rId67"/>
    <p:sldId id="859" r:id="rId68"/>
    <p:sldId id="860" r:id="rId69"/>
    <p:sldId id="863" r:id="rId70"/>
    <p:sldId id="890" r:id="rId71"/>
    <p:sldId id="847" r:id="rId72"/>
    <p:sldId id="848" r:id="rId73"/>
    <p:sldId id="864" r:id="rId74"/>
    <p:sldId id="865" r:id="rId75"/>
    <p:sldId id="849" r:id="rId76"/>
    <p:sldId id="850" r:id="rId77"/>
    <p:sldId id="891" r:id="rId78"/>
    <p:sldId id="888" r:id="rId79"/>
    <p:sldId id="889" r:id="rId80"/>
    <p:sldId id="782" r:id="rId81"/>
    <p:sldId id="785" r:id="rId82"/>
    <p:sldId id="783" r:id="rId8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0BD7"/>
    <a:srgbClr val="2003C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35" autoAdjust="0"/>
    <p:restoredTop sz="89183" autoAdjust="0"/>
  </p:normalViewPr>
  <p:slideViewPr>
    <p:cSldViewPr>
      <p:cViewPr varScale="1">
        <p:scale>
          <a:sx n="77" d="100"/>
          <a:sy n="77" d="100"/>
        </p:scale>
        <p:origin x="192" y="576"/>
      </p:cViewPr>
      <p:guideLst>
        <p:guide orient="horz" pos="2160"/>
        <p:guide pos="2880"/>
      </p:guideLst>
    </p:cSldViewPr>
  </p:slideViewPr>
  <p:outlineViewPr>
    <p:cViewPr>
      <p:scale>
        <a:sx n="33" d="100"/>
        <a:sy n="33" d="100"/>
      </p:scale>
      <p:origin x="0" y="14592"/>
    </p:cViewPr>
  </p:outlineViewPr>
  <p:notesTextViewPr>
    <p:cViewPr>
      <p:scale>
        <a:sx n="100" d="100"/>
        <a:sy n="100" d="100"/>
      </p:scale>
      <p:origin x="0" y="0"/>
    </p:cViewPr>
  </p:notesTextViewPr>
  <p:sorterViewPr>
    <p:cViewPr>
      <p:scale>
        <a:sx n="200" d="100"/>
        <a:sy n="200" d="100"/>
      </p:scale>
      <p:origin x="0" y="34832"/>
    </p:cViewPr>
  </p:sorterViewPr>
  <p:notesViewPr>
    <p:cSldViewPr>
      <p:cViewPr varScale="1">
        <p:scale>
          <a:sx n="55" d="100"/>
          <a:sy n="55" d="100"/>
        </p:scale>
        <p:origin x="-290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5EDC71-13CF-4D25-A15D-53696AAD8D79}" type="doc">
      <dgm:prSet loTypeId="urn:microsoft.com/office/officeart/2005/8/layout/cycle8" loCatId="cycle" qsTypeId="urn:microsoft.com/office/officeart/2005/8/quickstyle/simple5" qsCatId="simple" csTypeId="urn:microsoft.com/office/officeart/2005/8/colors/colorful1" csCatId="colorful" phldr="1"/>
      <dgm:spPr/>
    </dgm:pt>
    <dgm:pt modelId="{D13C8AC7-9414-459D-A7AF-CB70A883BA19}">
      <dgm:prSet phldrT="[文本]"/>
      <dgm:spPr>
        <a:solidFill>
          <a:schemeClr val="accent1"/>
        </a:solidFill>
      </dgm:spPr>
      <dgm:t>
        <a:bodyPr/>
        <a:lstStyle/>
        <a:p>
          <a:r>
            <a:rPr lang="zh-CN" altLang="en-US" dirty="0"/>
            <a:t>基本内存管理</a:t>
          </a:r>
        </a:p>
      </dgm:t>
    </dgm:pt>
    <dgm:pt modelId="{6BFF67B1-8A4B-433A-ADBF-D507E5E85D74}" type="parTrans" cxnId="{214BBAC5-FB8D-404D-A7F3-D548BC1EC0FE}">
      <dgm:prSet/>
      <dgm:spPr/>
      <dgm:t>
        <a:bodyPr/>
        <a:lstStyle/>
        <a:p>
          <a:endParaRPr lang="zh-CN" altLang="en-US"/>
        </a:p>
      </dgm:t>
    </dgm:pt>
    <dgm:pt modelId="{0A08E919-6ED8-42BF-9AC3-39B5B9F57FB0}" type="sibTrans" cxnId="{214BBAC5-FB8D-404D-A7F3-D548BC1EC0FE}">
      <dgm:prSet/>
      <dgm:spPr/>
      <dgm:t>
        <a:bodyPr/>
        <a:lstStyle/>
        <a:p>
          <a:endParaRPr lang="zh-CN" altLang="en-US"/>
        </a:p>
      </dgm:t>
    </dgm:pt>
    <dgm:pt modelId="{8C91EB6E-9071-4B0E-8D81-FFB743C604B5}">
      <dgm:prSet phldrT="[文本]"/>
      <dgm:spPr/>
      <dgm:t>
        <a:bodyPr/>
        <a:lstStyle/>
        <a:p>
          <a:r>
            <a:rPr lang="zh-CN" altLang="en-US" dirty="0"/>
            <a:t>虚拟内存管理</a:t>
          </a:r>
        </a:p>
      </dgm:t>
    </dgm:pt>
    <dgm:pt modelId="{5A3A0971-DCA2-4E24-B351-87745884F38A}" type="parTrans" cxnId="{6E715C3A-519A-4E1F-A767-3833818A8032}">
      <dgm:prSet/>
      <dgm:spPr/>
      <dgm:t>
        <a:bodyPr/>
        <a:lstStyle/>
        <a:p>
          <a:endParaRPr lang="zh-CN" altLang="en-US"/>
        </a:p>
      </dgm:t>
    </dgm:pt>
    <dgm:pt modelId="{C2041BE1-3FFA-47A4-BE18-BB2DD94C0DA8}" type="sibTrans" cxnId="{6E715C3A-519A-4E1F-A767-3833818A8032}">
      <dgm:prSet/>
      <dgm:spPr/>
      <dgm:t>
        <a:bodyPr/>
        <a:lstStyle/>
        <a:p>
          <a:endParaRPr lang="zh-CN" altLang="en-US"/>
        </a:p>
      </dgm:t>
    </dgm:pt>
    <dgm:pt modelId="{3FB8FFB4-84DA-45F5-A3EC-CA9DA387F526}" type="pres">
      <dgm:prSet presAssocID="{DF5EDC71-13CF-4D25-A15D-53696AAD8D79}" presName="compositeShape" presStyleCnt="0">
        <dgm:presLayoutVars>
          <dgm:chMax val="7"/>
          <dgm:dir/>
          <dgm:resizeHandles val="exact"/>
        </dgm:presLayoutVars>
      </dgm:prSet>
      <dgm:spPr/>
    </dgm:pt>
    <dgm:pt modelId="{AFD2C54F-2001-43DC-9924-37067874D309}" type="pres">
      <dgm:prSet presAssocID="{DF5EDC71-13CF-4D25-A15D-53696AAD8D79}" presName="wedge1" presStyleLbl="node1" presStyleIdx="0" presStyleCnt="2"/>
      <dgm:spPr/>
    </dgm:pt>
    <dgm:pt modelId="{30118EA6-F587-4B52-8353-F16159CA9955}" type="pres">
      <dgm:prSet presAssocID="{DF5EDC71-13CF-4D25-A15D-53696AAD8D79}" presName="dummy1a" presStyleCnt="0"/>
      <dgm:spPr/>
    </dgm:pt>
    <dgm:pt modelId="{1781F8B2-010E-4921-8CF4-9FB80788E7A8}" type="pres">
      <dgm:prSet presAssocID="{DF5EDC71-13CF-4D25-A15D-53696AAD8D79}" presName="dummy1b" presStyleCnt="0"/>
      <dgm:spPr/>
    </dgm:pt>
    <dgm:pt modelId="{A89EAE59-0C8B-46ED-B5E9-846C0661A9AE}" type="pres">
      <dgm:prSet presAssocID="{DF5EDC71-13CF-4D25-A15D-53696AAD8D79}" presName="wedge1Tx" presStyleLbl="node1" presStyleIdx="0" presStyleCnt="2">
        <dgm:presLayoutVars>
          <dgm:chMax val="0"/>
          <dgm:chPref val="0"/>
          <dgm:bulletEnabled val="1"/>
        </dgm:presLayoutVars>
      </dgm:prSet>
      <dgm:spPr/>
    </dgm:pt>
    <dgm:pt modelId="{768707B5-57B3-49A1-A0CF-A7F5935B08B5}" type="pres">
      <dgm:prSet presAssocID="{DF5EDC71-13CF-4D25-A15D-53696AAD8D79}" presName="wedge2" presStyleLbl="node1" presStyleIdx="1" presStyleCnt="2"/>
      <dgm:spPr/>
    </dgm:pt>
    <dgm:pt modelId="{1ADE293C-E416-4649-924F-29F9E63ED5B6}" type="pres">
      <dgm:prSet presAssocID="{DF5EDC71-13CF-4D25-A15D-53696AAD8D79}" presName="dummy2a" presStyleCnt="0"/>
      <dgm:spPr/>
    </dgm:pt>
    <dgm:pt modelId="{F9A00355-0C46-4D0A-81A7-C055E93C4654}" type="pres">
      <dgm:prSet presAssocID="{DF5EDC71-13CF-4D25-A15D-53696AAD8D79}" presName="dummy2b" presStyleCnt="0"/>
      <dgm:spPr/>
    </dgm:pt>
    <dgm:pt modelId="{53FE951D-4756-47C7-915B-ABD9706B93CB}" type="pres">
      <dgm:prSet presAssocID="{DF5EDC71-13CF-4D25-A15D-53696AAD8D79}" presName="wedge2Tx" presStyleLbl="node1" presStyleIdx="1" presStyleCnt="2">
        <dgm:presLayoutVars>
          <dgm:chMax val="0"/>
          <dgm:chPref val="0"/>
          <dgm:bulletEnabled val="1"/>
        </dgm:presLayoutVars>
      </dgm:prSet>
      <dgm:spPr/>
    </dgm:pt>
    <dgm:pt modelId="{85A2A0F3-D028-42C6-8B12-939A590BE985}" type="pres">
      <dgm:prSet presAssocID="{C2041BE1-3FFA-47A4-BE18-BB2DD94C0DA8}" presName="arrowWedge1" presStyleLbl="fgSibTrans2D1" presStyleIdx="0" presStyleCnt="2"/>
      <dgm:spPr/>
    </dgm:pt>
    <dgm:pt modelId="{F72D0FB8-1834-47D5-8EE2-E47A5DA2F663}" type="pres">
      <dgm:prSet presAssocID="{0A08E919-6ED8-42BF-9AC3-39B5B9F57FB0}" presName="arrowWedge2" presStyleLbl="fgSibTrans2D1" presStyleIdx="1" presStyleCnt="2"/>
      <dgm:spPr>
        <a:solidFill>
          <a:schemeClr val="accent1"/>
        </a:solidFill>
      </dgm:spPr>
    </dgm:pt>
  </dgm:ptLst>
  <dgm:cxnLst>
    <dgm:cxn modelId="{25028E20-C412-4EDD-97D0-F6DCDAAE48CA}" type="presOf" srcId="{DF5EDC71-13CF-4D25-A15D-53696AAD8D79}" destId="{3FB8FFB4-84DA-45F5-A3EC-CA9DA387F526}" srcOrd="0" destOrd="0" presId="urn:microsoft.com/office/officeart/2005/8/layout/cycle8"/>
    <dgm:cxn modelId="{A6D7E520-175C-406F-BAB1-B36969EEE379}" type="presOf" srcId="{D13C8AC7-9414-459D-A7AF-CB70A883BA19}" destId="{768707B5-57B3-49A1-A0CF-A7F5935B08B5}" srcOrd="0" destOrd="0" presId="urn:microsoft.com/office/officeart/2005/8/layout/cycle8"/>
    <dgm:cxn modelId="{6E715C3A-519A-4E1F-A767-3833818A8032}" srcId="{DF5EDC71-13CF-4D25-A15D-53696AAD8D79}" destId="{8C91EB6E-9071-4B0E-8D81-FFB743C604B5}" srcOrd="0" destOrd="0" parTransId="{5A3A0971-DCA2-4E24-B351-87745884F38A}" sibTransId="{C2041BE1-3FFA-47A4-BE18-BB2DD94C0DA8}"/>
    <dgm:cxn modelId="{CE807A83-F9AF-45D4-9DFE-E1C7526DDEAB}" type="presOf" srcId="{D13C8AC7-9414-459D-A7AF-CB70A883BA19}" destId="{53FE951D-4756-47C7-915B-ABD9706B93CB}" srcOrd="1" destOrd="0" presId="urn:microsoft.com/office/officeart/2005/8/layout/cycle8"/>
    <dgm:cxn modelId="{214BBAC5-FB8D-404D-A7F3-D548BC1EC0FE}" srcId="{DF5EDC71-13CF-4D25-A15D-53696AAD8D79}" destId="{D13C8AC7-9414-459D-A7AF-CB70A883BA19}" srcOrd="1" destOrd="0" parTransId="{6BFF67B1-8A4B-433A-ADBF-D507E5E85D74}" sibTransId="{0A08E919-6ED8-42BF-9AC3-39B5B9F57FB0}"/>
    <dgm:cxn modelId="{6BB528CE-E940-4853-96AF-3580F6DB428D}" type="presOf" srcId="{8C91EB6E-9071-4B0E-8D81-FFB743C604B5}" destId="{AFD2C54F-2001-43DC-9924-37067874D309}" srcOrd="0" destOrd="0" presId="urn:microsoft.com/office/officeart/2005/8/layout/cycle8"/>
    <dgm:cxn modelId="{00CC36D5-B2B3-4565-BA76-9F6F098DD43F}" type="presOf" srcId="{8C91EB6E-9071-4B0E-8D81-FFB743C604B5}" destId="{A89EAE59-0C8B-46ED-B5E9-846C0661A9AE}" srcOrd="1" destOrd="0" presId="urn:microsoft.com/office/officeart/2005/8/layout/cycle8"/>
    <dgm:cxn modelId="{52FF1E3E-BE2B-4397-BD38-56F36ABE9D4A}" type="presParOf" srcId="{3FB8FFB4-84DA-45F5-A3EC-CA9DA387F526}" destId="{AFD2C54F-2001-43DC-9924-37067874D309}" srcOrd="0" destOrd="0" presId="urn:microsoft.com/office/officeart/2005/8/layout/cycle8"/>
    <dgm:cxn modelId="{33375284-655A-4BEB-9DA9-0FFB37E5640B}" type="presParOf" srcId="{3FB8FFB4-84DA-45F5-A3EC-CA9DA387F526}" destId="{30118EA6-F587-4B52-8353-F16159CA9955}" srcOrd="1" destOrd="0" presId="urn:microsoft.com/office/officeart/2005/8/layout/cycle8"/>
    <dgm:cxn modelId="{0B81914A-5C90-4002-B15B-9C4D7A07F233}" type="presParOf" srcId="{3FB8FFB4-84DA-45F5-A3EC-CA9DA387F526}" destId="{1781F8B2-010E-4921-8CF4-9FB80788E7A8}" srcOrd="2" destOrd="0" presId="urn:microsoft.com/office/officeart/2005/8/layout/cycle8"/>
    <dgm:cxn modelId="{AB272B64-8C83-4553-8353-BD82E6BF28EF}" type="presParOf" srcId="{3FB8FFB4-84DA-45F5-A3EC-CA9DA387F526}" destId="{A89EAE59-0C8B-46ED-B5E9-846C0661A9AE}" srcOrd="3" destOrd="0" presId="urn:microsoft.com/office/officeart/2005/8/layout/cycle8"/>
    <dgm:cxn modelId="{D5E167CD-E173-481F-8C49-76191C1B50FF}" type="presParOf" srcId="{3FB8FFB4-84DA-45F5-A3EC-CA9DA387F526}" destId="{768707B5-57B3-49A1-A0CF-A7F5935B08B5}" srcOrd="4" destOrd="0" presId="urn:microsoft.com/office/officeart/2005/8/layout/cycle8"/>
    <dgm:cxn modelId="{B3C95C56-0083-45E3-B230-83E3872E93E7}" type="presParOf" srcId="{3FB8FFB4-84DA-45F5-A3EC-CA9DA387F526}" destId="{1ADE293C-E416-4649-924F-29F9E63ED5B6}" srcOrd="5" destOrd="0" presId="urn:microsoft.com/office/officeart/2005/8/layout/cycle8"/>
    <dgm:cxn modelId="{2902E354-56A5-4059-B6AC-99B75D538E4E}" type="presParOf" srcId="{3FB8FFB4-84DA-45F5-A3EC-CA9DA387F526}" destId="{F9A00355-0C46-4D0A-81A7-C055E93C4654}" srcOrd="6" destOrd="0" presId="urn:microsoft.com/office/officeart/2005/8/layout/cycle8"/>
    <dgm:cxn modelId="{6E8CE0A6-2D27-49DC-96FA-1EC0AF5BC789}" type="presParOf" srcId="{3FB8FFB4-84DA-45F5-A3EC-CA9DA387F526}" destId="{53FE951D-4756-47C7-915B-ABD9706B93CB}" srcOrd="7" destOrd="0" presId="urn:microsoft.com/office/officeart/2005/8/layout/cycle8"/>
    <dgm:cxn modelId="{F97477C4-CA61-48E9-ADF9-718395011886}" type="presParOf" srcId="{3FB8FFB4-84DA-45F5-A3EC-CA9DA387F526}" destId="{85A2A0F3-D028-42C6-8B12-939A590BE985}" srcOrd="8" destOrd="0" presId="urn:microsoft.com/office/officeart/2005/8/layout/cycle8"/>
    <dgm:cxn modelId="{150AA2C4-81B5-4BBF-BF6C-2BE34EE3CAB2}" type="presParOf" srcId="{3FB8FFB4-84DA-45F5-A3EC-CA9DA387F526}" destId="{F72D0FB8-1834-47D5-8EE2-E47A5DA2F663}" srcOrd="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4781B9-B76E-DE48-B6CD-1871E6686F0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7D9E317-E96A-8F48-9BFD-FBD175380725}">
      <dgm:prSet phldrT="[Text]" custT="1"/>
      <dgm:spPr>
        <a:solidFill>
          <a:schemeClr val="accent2"/>
        </a:solidFill>
        <a:ln>
          <a:solidFill>
            <a:schemeClr val="tx1"/>
          </a:solidFill>
        </a:ln>
      </dgm:spPr>
      <dgm:t>
        <a:bodyPr/>
        <a:lstStyle/>
        <a:p>
          <a:r>
            <a:rPr lang="zh-CN" altLang="en-US" sz="2500" dirty="0"/>
            <a:t>程序按模块组织</a:t>
          </a:r>
          <a:endParaRPr lang="en-US" sz="2500" dirty="0"/>
        </a:p>
      </dgm:t>
    </dgm:pt>
    <dgm:pt modelId="{3F4CFE7A-5820-7E42-BB25-B05B712121FB}" type="parTrans" cxnId="{D9947A88-8D99-3B4B-8191-74BDAA1EE1C5}">
      <dgm:prSet/>
      <dgm:spPr/>
      <dgm:t>
        <a:bodyPr/>
        <a:lstStyle/>
        <a:p>
          <a:endParaRPr lang="en-US"/>
        </a:p>
      </dgm:t>
    </dgm:pt>
    <dgm:pt modelId="{0A488997-47DE-2048-8169-AD6C50AAF938}" type="sibTrans" cxnId="{D9947A88-8D99-3B4B-8191-74BDAA1EE1C5}">
      <dgm:prSet/>
      <dgm:spPr/>
      <dgm:t>
        <a:bodyPr/>
        <a:lstStyle/>
        <a:p>
          <a:endParaRPr lang="en-US"/>
        </a:p>
      </dgm:t>
    </dgm:pt>
    <dgm:pt modelId="{1C7C63AB-06D3-0241-920D-B97768525412}">
      <dgm:prSet/>
      <dgm:spPr>
        <a:solidFill>
          <a:schemeClr val="accent2">
            <a:lumMod val="20000"/>
            <a:lumOff val="80000"/>
          </a:schemeClr>
        </a:solidFill>
        <a:ln>
          <a:solidFill>
            <a:schemeClr val="tx1">
              <a:alpha val="90000"/>
            </a:schemeClr>
          </a:solidFill>
        </a:ln>
      </dgm:spPr>
      <dgm:t>
        <a:bodyPr/>
        <a:lstStyle/>
        <a:p>
          <a:r>
            <a:rPr lang="zh-CN" altLang="en-US" dirty="0"/>
            <a:t>可以独立编写和编译模块</a:t>
          </a:r>
          <a:endParaRPr lang="en-US" dirty="0"/>
        </a:p>
      </dgm:t>
    </dgm:pt>
    <dgm:pt modelId="{F741D7E0-A918-2841-8387-EEE252900975}" type="parTrans" cxnId="{B6C2FE04-64F9-7943-BFD4-434D29EA826D}">
      <dgm:prSet/>
      <dgm:spPr/>
      <dgm:t>
        <a:bodyPr/>
        <a:lstStyle/>
        <a:p>
          <a:endParaRPr lang="en-US"/>
        </a:p>
      </dgm:t>
    </dgm:pt>
    <dgm:pt modelId="{CF58A067-688F-2744-AE12-E10F8E99A363}" type="sibTrans" cxnId="{B6C2FE04-64F9-7943-BFD4-434D29EA826D}">
      <dgm:prSet/>
      <dgm:spPr/>
      <dgm:t>
        <a:bodyPr/>
        <a:lstStyle/>
        <a:p>
          <a:endParaRPr lang="en-US"/>
        </a:p>
      </dgm:t>
    </dgm:pt>
    <dgm:pt modelId="{5B87985D-768B-DC44-8FF5-B494D1A296E1}">
      <dgm:prSet/>
      <dgm:spPr>
        <a:solidFill>
          <a:schemeClr val="accent2">
            <a:lumMod val="20000"/>
            <a:lumOff val="80000"/>
          </a:schemeClr>
        </a:solidFill>
        <a:ln>
          <a:solidFill>
            <a:schemeClr val="tx1">
              <a:alpha val="90000"/>
            </a:schemeClr>
          </a:solidFill>
        </a:ln>
      </dgm:spPr>
      <dgm:t>
        <a:bodyPr/>
        <a:lstStyle/>
        <a:p>
          <a:r>
            <a:rPr lang="zh-CN" altLang="en-US" dirty="0"/>
            <a:t>可以为不同的模块提供不同的保护级别（只读、只执行）</a:t>
          </a:r>
          <a:endParaRPr lang="en-US" dirty="0"/>
        </a:p>
      </dgm:t>
    </dgm:pt>
    <dgm:pt modelId="{E7DDB814-C877-4A46-88E6-5D1B71686589}" type="parTrans" cxnId="{1E56D556-3062-9444-8320-202CE9C86A2D}">
      <dgm:prSet/>
      <dgm:spPr/>
      <dgm:t>
        <a:bodyPr/>
        <a:lstStyle/>
        <a:p>
          <a:endParaRPr lang="en-US"/>
        </a:p>
      </dgm:t>
    </dgm:pt>
    <dgm:pt modelId="{96556E07-6761-CF4F-9301-87BF281EB7B1}" type="sibTrans" cxnId="{1E56D556-3062-9444-8320-202CE9C86A2D}">
      <dgm:prSet/>
      <dgm:spPr/>
      <dgm:t>
        <a:bodyPr/>
        <a:lstStyle/>
        <a:p>
          <a:endParaRPr lang="en-US"/>
        </a:p>
      </dgm:t>
    </dgm:pt>
    <dgm:pt modelId="{D44BB826-6576-BF41-8AE1-1F4600BE09C9}">
      <dgm:prSet/>
      <dgm:spPr>
        <a:solidFill>
          <a:schemeClr val="accent2">
            <a:lumMod val="20000"/>
            <a:lumOff val="80000"/>
          </a:schemeClr>
        </a:solidFill>
        <a:ln>
          <a:solidFill>
            <a:schemeClr val="tx1">
              <a:alpha val="90000"/>
            </a:schemeClr>
          </a:solidFill>
        </a:ln>
      </dgm:spPr>
      <dgm:t>
        <a:bodyPr/>
        <a:lstStyle/>
        <a:p>
          <a:r>
            <a:rPr lang="zh-CN" altLang="en-US" dirty="0"/>
            <a:t>模块可以被多个进程共享，与用户看待问题的方式一致</a:t>
          </a:r>
          <a:endParaRPr lang="en-US" dirty="0"/>
        </a:p>
      </dgm:t>
    </dgm:pt>
    <dgm:pt modelId="{D89F9484-23F6-CD46-86C8-729273D1EC45}" type="parTrans" cxnId="{57A3FDD5-4B35-6E43-8396-107CF947B4D0}">
      <dgm:prSet/>
      <dgm:spPr/>
      <dgm:t>
        <a:bodyPr/>
        <a:lstStyle/>
        <a:p>
          <a:endParaRPr lang="en-US"/>
        </a:p>
      </dgm:t>
    </dgm:pt>
    <dgm:pt modelId="{D07EFE69-3DF6-7D43-A066-AD2373878422}" type="sibTrans" cxnId="{57A3FDD5-4B35-6E43-8396-107CF947B4D0}">
      <dgm:prSet/>
      <dgm:spPr/>
      <dgm:t>
        <a:bodyPr/>
        <a:lstStyle/>
        <a:p>
          <a:endParaRPr lang="en-US"/>
        </a:p>
      </dgm:t>
    </dgm:pt>
    <dgm:pt modelId="{3E1BEDC8-350A-874B-8364-625D062A1AF4}" type="pres">
      <dgm:prSet presAssocID="{914781B9-B76E-DE48-B6CD-1871E6686F03}" presName="Name0" presStyleCnt="0">
        <dgm:presLayoutVars>
          <dgm:dir/>
          <dgm:animLvl val="lvl"/>
          <dgm:resizeHandles val="exact"/>
        </dgm:presLayoutVars>
      </dgm:prSet>
      <dgm:spPr/>
    </dgm:pt>
    <dgm:pt modelId="{27A62740-23BB-9348-9B74-BD00C3F5D9C1}" type="pres">
      <dgm:prSet presAssocID="{F7D9E317-E96A-8F48-9BFD-FBD175380725}" presName="composite" presStyleCnt="0"/>
      <dgm:spPr/>
    </dgm:pt>
    <dgm:pt modelId="{334D193C-839A-0E44-B28B-3AFED529D922}" type="pres">
      <dgm:prSet presAssocID="{F7D9E317-E96A-8F48-9BFD-FBD175380725}" presName="parTx" presStyleLbl="alignNode1" presStyleIdx="0" presStyleCnt="1" custLinFactNeighborX="-10465" custLinFactNeighborY="-20191">
        <dgm:presLayoutVars>
          <dgm:chMax val="0"/>
          <dgm:chPref val="0"/>
          <dgm:bulletEnabled val="1"/>
        </dgm:presLayoutVars>
      </dgm:prSet>
      <dgm:spPr/>
    </dgm:pt>
    <dgm:pt modelId="{7B231396-7652-0541-A496-2537BE7F010F}" type="pres">
      <dgm:prSet presAssocID="{F7D9E317-E96A-8F48-9BFD-FBD175380725}" presName="desTx" presStyleLbl="alignAccFollowNode1" presStyleIdx="0" presStyleCnt="1">
        <dgm:presLayoutVars>
          <dgm:bulletEnabled val="1"/>
        </dgm:presLayoutVars>
      </dgm:prSet>
      <dgm:spPr/>
    </dgm:pt>
  </dgm:ptLst>
  <dgm:cxnLst>
    <dgm:cxn modelId="{B6C2FE04-64F9-7943-BFD4-434D29EA826D}" srcId="{F7D9E317-E96A-8F48-9BFD-FBD175380725}" destId="{1C7C63AB-06D3-0241-920D-B97768525412}" srcOrd="0" destOrd="0" parTransId="{F741D7E0-A918-2841-8387-EEE252900975}" sibTransId="{CF58A067-688F-2744-AE12-E10F8E99A363}"/>
    <dgm:cxn modelId="{05C2A038-E784-43AD-92EB-333108350AF4}" type="presOf" srcId="{1C7C63AB-06D3-0241-920D-B97768525412}" destId="{7B231396-7652-0541-A496-2537BE7F010F}" srcOrd="0" destOrd="0" presId="urn:microsoft.com/office/officeart/2005/8/layout/hList1"/>
    <dgm:cxn modelId="{1E56D556-3062-9444-8320-202CE9C86A2D}" srcId="{F7D9E317-E96A-8F48-9BFD-FBD175380725}" destId="{5B87985D-768B-DC44-8FF5-B494D1A296E1}" srcOrd="1" destOrd="0" parTransId="{E7DDB814-C877-4A46-88E6-5D1B71686589}" sibTransId="{96556E07-6761-CF4F-9301-87BF281EB7B1}"/>
    <dgm:cxn modelId="{A609F583-6154-4F03-A2BD-57A8AD4567FE}" type="presOf" srcId="{914781B9-B76E-DE48-B6CD-1871E6686F03}" destId="{3E1BEDC8-350A-874B-8364-625D062A1AF4}" srcOrd="0" destOrd="0" presId="urn:microsoft.com/office/officeart/2005/8/layout/hList1"/>
    <dgm:cxn modelId="{D9947A88-8D99-3B4B-8191-74BDAA1EE1C5}" srcId="{914781B9-B76E-DE48-B6CD-1871E6686F03}" destId="{F7D9E317-E96A-8F48-9BFD-FBD175380725}" srcOrd="0" destOrd="0" parTransId="{3F4CFE7A-5820-7E42-BB25-B05B712121FB}" sibTransId="{0A488997-47DE-2048-8169-AD6C50AAF938}"/>
    <dgm:cxn modelId="{5036F5B3-F683-4589-95A8-B80931CDBB15}" type="presOf" srcId="{5B87985D-768B-DC44-8FF5-B494D1A296E1}" destId="{7B231396-7652-0541-A496-2537BE7F010F}" srcOrd="0" destOrd="1" presId="urn:microsoft.com/office/officeart/2005/8/layout/hList1"/>
    <dgm:cxn modelId="{0C4C7FBF-39C2-4FEC-8BD1-FCCC08B3959E}" type="presOf" srcId="{D44BB826-6576-BF41-8AE1-1F4600BE09C9}" destId="{7B231396-7652-0541-A496-2537BE7F010F}" srcOrd="0" destOrd="2" presId="urn:microsoft.com/office/officeart/2005/8/layout/hList1"/>
    <dgm:cxn modelId="{C1FBD1D3-5C00-444C-982B-5C50E31C5022}" type="presOf" srcId="{F7D9E317-E96A-8F48-9BFD-FBD175380725}" destId="{334D193C-839A-0E44-B28B-3AFED529D922}" srcOrd="0" destOrd="0" presId="urn:microsoft.com/office/officeart/2005/8/layout/hList1"/>
    <dgm:cxn modelId="{57A3FDD5-4B35-6E43-8396-107CF947B4D0}" srcId="{F7D9E317-E96A-8F48-9BFD-FBD175380725}" destId="{D44BB826-6576-BF41-8AE1-1F4600BE09C9}" srcOrd="2" destOrd="0" parTransId="{D89F9484-23F6-CD46-86C8-729273D1EC45}" sibTransId="{D07EFE69-3DF6-7D43-A066-AD2373878422}"/>
    <dgm:cxn modelId="{4861EFB7-82F4-4B90-BDB8-8AEF8CB2B262}" type="presParOf" srcId="{3E1BEDC8-350A-874B-8364-625D062A1AF4}" destId="{27A62740-23BB-9348-9B74-BD00C3F5D9C1}" srcOrd="0" destOrd="0" presId="urn:microsoft.com/office/officeart/2005/8/layout/hList1"/>
    <dgm:cxn modelId="{DDCB0B62-C068-4522-8BD2-79A9960006FA}" type="presParOf" srcId="{27A62740-23BB-9348-9B74-BD00C3F5D9C1}" destId="{334D193C-839A-0E44-B28B-3AFED529D922}" srcOrd="0" destOrd="0" presId="urn:microsoft.com/office/officeart/2005/8/layout/hList1"/>
    <dgm:cxn modelId="{0990AD8A-8415-4D95-B903-C8BF3DB0248B}" type="presParOf" srcId="{27A62740-23BB-9348-9B74-BD00C3F5D9C1}" destId="{7B231396-7652-0541-A496-2537BE7F010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8F8C9F-57D8-AE42-81D9-B91C0DAF6E3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2FD33C0-9D90-E448-99A8-39F24AC271E8}">
      <dgm:prSet/>
      <dgm:spPr>
        <a:solidFill>
          <a:schemeClr val="accent1">
            <a:lumMod val="20000"/>
            <a:lumOff val="80000"/>
            <a:alpha val="90000"/>
          </a:schemeClr>
        </a:solidFill>
      </dgm:spPr>
      <dgm:t>
        <a:bodyPr/>
        <a:lstStyle/>
        <a:p>
          <a:pPr rtl="0"/>
          <a:r>
            <a:rPr lang="zh-CN" altLang="en-US" dirty="0"/>
            <a:t>不应让程序员负责管理内存</a:t>
          </a:r>
          <a:endParaRPr lang="en-US" dirty="0"/>
        </a:p>
      </dgm:t>
    </dgm:pt>
    <dgm:pt modelId="{D29B1C74-5419-744E-AB83-4797593DDD29}" type="parTrans" cxnId="{B8051F1C-7620-6247-B847-90B3A680EF8E}">
      <dgm:prSet/>
      <dgm:spPr/>
      <dgm:t>
        <a:bodyPr/>
        <a:lstStyle/>
        <a:p>
          <a:endParaRPr lang="en-US"/>
        </a:p>
      </dgm:t>
    </dgm:pt>
    <dgm:pt modelId="{F9E3CB12-2C6D-D44D-A453-DBD5391E2C72}" type="sibTrans" cxnId="{B8051F1C-7620-6247-B847-90B3A680EF8E}">
      <dgm:prSet/>
      <dgm:spPr/>
      <dgm:t>
        <a:bodyPr/>
        <a:lstStyle/>
        <a:p>
          <a:endParaRPr lang="en-US"/>
        </a:p>
      </dgm:t>
    </dgm:pt>
    <dgm:pt modelId="{BA275269-8790-2648-BB18-E82260BC0144}">
      <dgm:prSet/>
      <dgm:spPr>
        <a:solidFill>
          <a:schemeClr val="accent1">
            <a:lumMod val="20000"/>
            <a:lumOff val="80000"/>
            <a:alpha val="90000"/>
          </a:schemeClr>
        </a:solidFill>
      </dgm:spPr>
      <dgm:t>
        <a:bodyPr/>
        <a:lstStyle/>
        <a:p>
          <a:pPr rtl="0"/>
          <a:r>
            <a:rPr lang="zh-CN" altLang="en-US" dirty="0"/>
            <a:t>供程序和数据使用的内存可能不足</a:t>
          </a:r>
          <a:endParaRPr lang="en-US" dirty="0"/>
        </a:p>
      </dgm:t>
    </dgm:pt>
    <dgm:pt modelId="{86DE4C53-D0E6-7247-A76C-943011D05056}" type="parTrans" cxnId="{8A933E08-4422-FF45-B60E-0D7959400A98}">
      <dgm:prSet/>
      <dgm:spPr/>
      <dgm:t>
        <a:bodyPr/>
        <a:lstStyle/>
        <a:p>
          <a:endParaRPr lang="en-US"/>
        </a:p>
      </dgm:t>
    </dgm:pt>
    <dgm:pt modelId="{AABBC9DC-68C3-6F46-B732-B6C7DC689FC0}" type="sibTrans" cxnId="{8A933E08-4422-FF45-B60E-0D7959400A98}">
      <dgm:prSet/>
      <dgm:spPr/>
      <dgm:t>
        <a:bodyPr/>
        <a:lstStyle/>
        <a:p>
          <a:endParaRPr lang="en-US"/>
        </a:p>
      </dgm:t>
    </dgm:pt>
    <dgm:pt modelId="{90223A1A-F998-AD4B-B5EA-B1841813D9D0}">
      <dgm:prSet/>
      <dgm:spPr>
        <a:solidFill>
          <a:schemeClr val="accent1">
            <a:lumMod val="20000"/>
            <a:lumOff val="80000"/>
            <a:alpha val="90000"/>
          </a:schemeClr>
        </a:solidFill>
      </dgm:spPr>
      <dgm:t>
        <a:bodyPr/>
        <a:lstStyle/>
        <a:p>
          <a:pPr rtl="0"/>
          <a:r>
            <a:rPr lang="zh-CN" altLang="en-US" b="1" dirty="0"/>
            <a:t>覆盖</a:t>
          </a:r>
          <a:r>
            <a:rPr lang="zh-CN" altLang="en-US" dirty="0"/>
            <a:t>（</a:t>
          </a:r>
          <a:r>
            <a:rPr lang="en-US" altLang="zh-CN" dirty="0"/>
            <a:t>overlaying</a:t>
          </a:r>
          <a:r>
            <a:rPr lang="zh-CN" altLang="en-US" dirty="0"/>
            <a:t>）允许不同的模块占用相同的存储空间，但编程耗时</a:t>
          </a:r>
          <a:endParaRPr lang="en-US" dirty="0"/>
        </a:p>
      </dgm:t>
    </dgm:pt>
    <dgm:pt modelId="{05585182-54FE-5441-A3DC-E97E0B33673B}" type="parTrans" cxnId="{86C39DC5-3674-634C-80DC-408EA7507149}">
      <dgm:prSet/>
      <dgm:spPr/>
      <dgm:t>
        <a:bodyPr/>
        <a:lstStyle/>
        <a:p>
          <a:endParaRPr lang="en-US" dirty="0"/>
        </a:p>
      </dgm:t>
    </dgm:pt>
    <dgm:pt modelId="{5E4A9523-B14F-6C4D-93EF-9870D62B9D09}" type="sibTrans" cxnId="{86C39DC5-3674-634C-80DC-408EA7507149}">
      <dgm:prSet/>
      <dgm:spPr/>
      <dgm:t>
        <a:bodyPr/>
        <a:lstStyle/>
        <a:p>
          <a:endParaRPr lang="en-US"/>
        </a:p>
      </dgm:t>
    </dgm:pt>
    <dgm:pt modelId="{339CD5B9-B496-F944-B7FF-858ACFA82FEF}">
      <dgm:prSet/>
      <dgm:spPr>
        <a:solidFill>
          <a:schemeClr val="accent1">
            <a:lumMod val="20000"/>
            <a:lumOff val="80000"/>
            <a:alpha val="90000"/>
          </a:schemeClr>
        </a:solidFill>
        <a:ln>
          <a:solidFill>
            <a:schemeClr val="accent1">
              <a:lumMod val="20000"/>
              <a:lumOff val="80000"/>
            </a:schemeClr>
          </a:solidFill>
        </a:ln>
      </dgm:spPr>
      <dgm:t>
        <a:bodyPr/>
        <a:lstStyle/>
        <a:p>
          <a:pPr rtl="0"/>
          <a:r>
            <a:rPr lang="zh-CN" altLang="en-US" dirty="0"/>
            <a:t>程序员不知道可用空间的大小和位置</a:t>
          </a:r>
          <a:endParaRPr lang="en-US" dirty="0"/>
        </a:p>
      </dgm:t>
    </dgm:pt>
    <dgm:pt modelId="{0F3C152E-618B-DA41-B2DB-48DC7B7FC8F1}" type="parTrans" cxnId="{435901A0-276A-704C-B707-1F8DBA33CFE0}">
      <dgm:prSet/>
      <dgm:spPr/>
      <dgm:t>
        <a:bodyPr/>
        <a:lstStyle/>
        <a:p>
          <a:endParaRPr lang="en-US"/>
        </a:p>
      </dgm:t>
    </dgm:pt>
    <dgm:pt modelId="{70990F35-F2A7-0C48-8E1C-2D1CE3FD11B6}" type="sibTrans" cxnId="{435901A0-276A-704C-B707-1F8DBA33CFE0}">
      <dgm:prSet/>
      <dgm:spPr/>
      <dgm:t>
        <a:bodyPr/>
        <a:lstStyle/>
        <a:p>
          <a:endParaRPr lang="en-US"/>
        </a:p>
      </dgm:t>
    </dgm:pt>
    <dgm:pt modelId="{51804E1D-7DB7-1A4C-99B9-995C996B94D5}" type="pres">
      <dgm:prSet presAssocID="{AE8F8C9F-57D8-AE42-81D9-B91C0DAF6E39}" presName="hierChild1" presStyleCnt="0">
        <dgm:presLayoutVars>
          <dgm:chPref val="1"/>
          <dgm:dir/>
          <dgm:animOne val="branch"/>
          <dgm:animLvl val="lvl"/>
          <dgm:resizeHandles/>
        </dgm:presLayoutVars>
      </dgm:prSet>
      <dgm:spPr/>
    </dgm:pt>
    <dgm:pt modelId="{9476E45A-7745-1144-92A1-56BE3F8C40EF}" type="pres">
      <dgm:prSet presAssocID="{B2FD33C0-9D90-E448-99A8-39F24AC271E8}" presName="hierRoot1" presStyleCnt="0"/>
      <dgm:spPr/>
    </dgm:pt>
    <dgm:pt modelId="{5406ED74-D085-E94B-93D4-FA6BEAA49B5B}" type="pres">
      <dgm:prSet presAssocID="{B2FD33C0-9D90-E448-99A8-39F24AC271E8}" presName="composite" presStyleCnt="0"/>
      <dgm:spPr/>
    </dgm:pt>
    <dgm:pt modelId="{84D7EA67-4406-8541-ABBC-797C1A1BEB53}" type="pres">
      <dgm:prSet presAssocID="{B2FD33C0-9D90-E448-99A8-39F24AC271E8}" presName="background" presStyleLbl="node0" presStyleIdx="0" presStyleCnt="3"/>
      <dgm:spPr>
        <a:solidFill>
          <a:schemeClr val="accent1"/>
        </a:solidFill>
      </dgm:spPr>
    </dgm:pt>
    <dgm:pt modelId="{79BC6BEE-B67A-394A-8158-298CBF1B4197}" type="pres">
      <dgm:prSet presAssocID="{B2FD33C0-9D90-E448-99A8-39F24AC271E8}" presName="text" presStyleLbl="fgAcc0" presStyleIdx="0" presStyleCnt="3">
        <dgm:presLayoutVars>
          <dgm:chPref val="3"/>
        </dgm:presLayoutVars>
      </dgm:prSet>
      <dgm:spPr/>
    </dgm:pt>
    <dgm:pt modelId="{D457C0EC-0C25-664C-9A7F-5F6E2A4A559F}" type="pres">
      <dgm:prSet presAssocID="{B2FD33C0-9D90-E448-99A8-39F24AC271E8}" presName="hierChild2" presStyleCnt="0"/>
      <dgm:spPr/>
    </dgm:pt>
    <dgm:pt modelId="{40CC0D38-F1DA-894B-87BF-311B804ABD43}" type="pres">
      <dgm:prSet presAssocID="{BA275269-8790-2648-BB18-E82260BC0144}" presName="hierRoot1" presStyleCnt="0"/>
      <dgm:spPr/>
    </dgm:pt>
    <dgm:pt modelId="{BBFB715D-AD16-8145-AA16-11967E3367FD}" type="pres">
      <dgm:prSet presAssocID="{BA275269-8790-2648-BB18-E82260BC0144}" presName="composite" presStyleCnt="0"/>
      <dgm:spPr/>
    </dgm:pt>
    <dgm:pt modelId="{AC4EFED8-83BB-B440-A52A-0D2D9C2EFA39}" type="pres">
      <dgm:prSet presAssocID="{BA275269-8790-2648-BB18-E82260BC0144}" presName="background" presStyleLbl="node0" presStyleIdx="1" presStyleCnt="3"/>
      <dgm:spPr>
        <a:solidFill>
          <a:schemeClr val="accent1"/>
        </a:solidFill>
      </dgm:spPr>
    </dgm:pt>
    <dgm:pt modelId="{2D0F6A76-242F-F443-BCBE-F5935F9E9F58}" type="pres">
      <dgm:prSet presAssocID="{BA275269-8790-2648-BB18-E82260BC0144}" presName="text" presStyleLbl="fgAcc0" presStyleIdx="1" presStyleCnt="3">
        <dgm:presLayoutVars>
          <dgm:chPref val="3"/>
        </dgm:presLayoutVars>
      </dgm:prSet>
      <dgm:spPr/>
    </dgm:pt>
    <dgm:pt modelId="{EB207078-D21A-4C4F-8B66-C3E806F011DC}" type="pres">
      <dgm:prSet presAssocID="{BA275269-8790-2648-BB18-E82260BC0144}" presName="hierChild2" presStyleCnt="0"/>
      <dgm:spPr/>
    </dgm:pt>
    <dgm:pt modelId="{B2ECD4BF-89FC-B24D-97F4-8FF30634CA4A}" type="pres">
      <dgm:prSet presAssocID="{05585182-54FE-5441-A3DC-E97E0B33673B}" presName="Name10" presStyleLbl="parChTrans1D2" presStyleIdx="0" presStyleCnt="1"/>
      <dgm:spPr/>
    </dgm:pt>
    <dgm:pt modelId="{901613D6-62ED-8B42-AA4E-D70D841A6C5D}" type="pres">
      <dgm:prSet presAssocID="{90223A1A-F998-AD4B-B5EA-B1841813D9D0}" presName="hierRoot2" presStyleCnt="0"/>
      <dgm:spPr/>
    </dgm:pt>
    <dgm:pt modelId="{11EDFD13-8881-9546-84D7-90BCA9CC85EA}" type="pres">
      <dgm:prSet presAssocID="{90223A1A-F998-AD4B-B5EA-B1841813D9D0}" presName="composite2" presStyleCnt="0"/>
      <dgm:spPr/>
    </dgm:pt>
    <dgm:pt modelId="{C6ABFF53-0685-2942-9C0C-09E3B98E9335}" type="pres">
      <dgm:prSet presAssocID="{90223A1A-F998-AD4B-B5EA-B1841813D9D0}" presName="background2" presStyleLbl="node2" presStyleIdx="0" presStyleCnt="1"/>
      <dgm:spPr>
        <a:solidFill>
          <a:schemeClr val="accent1"/>
        </a:solidFill>
      </dgm:spPr>
    </dgm:pt>
    <dgm:pt modelId="{7F9F8578-2F5D-3F45-B52D-7BB5EC4A2206}" type="pres">
      <dgm:prSet presAssocID="{90223A1A-F998-AD4B-B5EA-B1841813D9D0}" presName="text2" presStyleLbl="fgAcc2" presStyleIdx="0" presStyleCnt="1">
        <dgm:presLayoutVars>
          <dgm:chPref val="3"/>
        </dgm:presLayoutVars>
      </dgm:prSet>
      <dgm:spPr/>
    </dgm:pt>
    <dgm:pt modelId="{821C9E5A-E58B-F84C-AB9A-2E491BA62C3C}" type="pres">
      <dgm:prSet presAssocID="{90223A1A-F998-AD4B-B5EA-B1841813D9D0}" presName="hierChild3" presStyleCnt="0"/>
      <dgm:spPr/>
    </dgm:pt>
    <dgm:pt modelId="{324ABE12-4450-3545-B05B-5AF972265CF5}" type="pres">
      <dgm:prSet presAssocID="{339CD5B9-B496-F944-B7FF-858ACFA82FEF}" presName="hierRoot1" presStyleCnt="0"/>
      <dgm:spPr/>
    </dgm:pt>
    <dgm:pt modelId="{44E4EEE9-6E6D-D445-96E4-992A74348E3D}" type="pres">
      <dgm:prSet presAssocID="{339CD5B9-B496-F944-B7FF-858ACFA82FEF}" presName="composite" presStyleCnt="0"/>
      <dgm:spPr/>
    </dgm:pt>
    <dgm:pt modelId="{CB460CD4-8724-EA4D-9689-CF20B06B4820}" type="pres">
      <dgm:prSet presAssocID="{339CD5B9-B496-F944-B7FF-858ACFA82FEF}" presName="background" presStyleLbl="node0" presStyleIdx="2" presStyleCnt="3"/>
      <dgm:spPr>
        <a:solidFill>
          <a:schemeClr val="accent1"/>
        </a:solidFill>
      </dgm:spPr>
    </dgm:pt>
    <dgm:pt modelId="{E9B4E0B0-ABEC-5142-9A88-22961B116F14}" type="pres">
      <dgm:prSet presAssocID="{339CD5B9-B496-F944-B7FF-858ACFA82FEF}" presName="text" presStyleLbl="fgAcc0" presStyleIdx="2" presStyleCnt="3">
        <dgm:presLayoutVars>
          <dgm:chPref val="3"/>
        </dgm:presLayoutVars>
      </dgm:prSet>
      <dgm:spPr/>
    </dgm:pt>
    <dgm:pt modelId="{B3789610-2E99-7D46-AD31-BB1D9AA6CA3B}" type="pres">
      <dgm:prSet presAssocID="{339CD5B9-B496-F944-B7FF-858ACFA82FEF}" presName="hierChild2" presStyleCnt="0"/>
      <dgm:spPr/>
    </dgm:pt>
  </dgm:ptLst>
  <dgm:cxnLst>
    <dgm:cxn modelId="{8A933E08-4422-FF45-B60E-0D7959400A98}" srcId="{AE8F8C9F-57D8-AE42-81D9-B91C0DAF6E39}" destId="{BA275269-8790-2648-BB18-E82260BC0144}" srcOrd="1" destOrd="0" parTransId="{86DE4C53-D0E6-7247-A76C-943011D05056}" sibTransId="{AABBC9DC-68C3-6F46-B732-B6C7DC689FC0}"/>
    <dgm:cxn modelId="{B8051F1C-7620-6247-B847-90B3A680EF8E}" srcId="{AE8F8C9F-57D8-AE42-81D9-B91C0DAF6E39}" destId="{B2FD33C0-9D90-E448-99A8-39F24AC271E8}" srcOrd="0" destOrd="0" parTransId="{D29B1C74-5419-744E-AB83-4797593DDD29}" sibTransId="{F9E3CB12-2C6D-D44D-A453-DBD5391E2C72}"/>
    <dgm:cxn modelId="{CB13C942-C969-42E8-9753-740834DC79E8}" type="presOf" srcId="{AE8F8C9F-57D8-AE42-81D9-B91C0DAF6E39}" destId="{51804E1D-7DB7-1A4C-99B9-995C996B94D5}" srcOrd="0" destOrd="0" presId="urn:microsoft.com/office/officeart/2005/8/layout/hierarchy1"/>
    <dgm:cxn modelId="{9D4F134A-E121-499B-8FB1-8FA7A43A7096}" type="presOf" srcId="{339CD5B9-B496-F944-B7FF-858ACFA82FEF}" destId="{E9B4E0B0-ABEC-5142-9A88-22961B116F14}" srcOrd="0" destOrd="0" presId="urn:microsoft.com/office/officeart/2005/8/layout/hierarchy1"/>
    <dgm:cxn modelId="{E6B46880-3403-4C38-BFEB-8EF8EE1277CA}" type="presOf" srcId="{90223A1A-F998-AD4B-B5EA-B1841813D9D0}" destId="{7F9F8578-2F5D-3F45-B52D-7BB5EC4A2206}" srcOrd="0" destOrd="0" presId="urn:microsoft.com/office/officeart/2005/8/layout/hierarchy1"/>
    <dgm:cxn modelId="{C565C190-01E7-49BF-BCE6-9FDBF8BCA362}" type="presOf" srcId="{BA275269-8790-2648-BB18-E82260BC0144}" destId="{2D0F6A76-242F-F443-BCBE-F5935F9E9F58}" srcOrd="0" destOrd="0" presId="urn:microsoft.com/office/officeart/2005/8/layout/hierarchy1"/>
    <dgm:cxn modelId="{435901A0-276A-704C-B707-1F8DBA33CFE0}" srcId="{AE8F8C9F-57D8-AE42-81D9-B91C0DAF6E39}" destId="{339CD5B9-B496-F944-B7FF-858ACFA82FEF}" srcOrd="2" destOrd="0" parTransId="{0F3C152E-618B-DA41-B2DB-48DC7B7FC8F1}" sibTransId="{70990F35-F2A7-0C48-8E1C-2D1CE3FD11B6}"/>
    <dgm:cxn modelId="{3B814AC2-7E3C-424D-B62C-B96477AC47AE}" type="presOf" srcId="{B2FD33C0-9D90-E448-99A8-39F24AC271E8}" destId="{79BC6BEE-B67A-394A-8158-298CBF1B4197}" srcOrd="0" destOrd="0" presId="urn:microsoft.com/office/officeart/2005/8/layout/hierarchy1"/>
    <dgm:cxn modelId="{86C39DC5-3674-634C-80DC-408EA7507149}" srcId="{BA275269-8790-2648-BB18-E82260BC0144}" destId="{90223A1A-F998-AD4B-B5EA-B1841813D9D0}" srcOrd="0" destOrd="0" parTransId="{05585182-54FE-5441-A3DC-E97E0B33673B}" sibTransId="{5E4A9523-B14F-6C4D-93EF-9870D62B9D09}"/>
    <dgm:cxn modelId="{EC0822DC-5036-4EDE-A12B-8C00A07EF8EE}" type="presOf" srcId="{05585182-54FE-5441-A3DC-E97E0B33673B}" destId="{B2ECD4BF-89FC-B24D-97F4-8FF30634CA4A}" srcOrd="0" destOrd="0" presId="urn:microsoft.com/office/officeart/2005/8/layout/hierarchy1"/>
    <dgm:cxn modelId="{11E1ED38-7F12-4352-8869-18CA91E98950}" type="presParOf" srcId="{51804E1D-7DB7-1A4C-99B9-995C996B94D5}" destId="{9476E45A-7745-1144-92A1-56BE3F8C40EF}" srcOrd="0" destOrd="0" presId="urn:microsoft.com/office/officeart/2005/8/layout/hierarchy1"/>
    <dgm:cxn modelId="{EB4E74E2-3BA0-47E1-9AEE-BCC273648A7E}" type="presParOf" srcId="{9476E45A-7745-1144-92A1-56BE3F8C40EF}" destId="{5406ED74-D085-E94B-93D4-FA6BEAA49B5B}" srcOrd="0" destOrd="0" presId="urn:microsoft.com/office/officeart/2005/8/layout/hierarchy1"/>
    <dgm:cxn modelId="{D6671758-E81E-460A-BEF4-5253AA4E8833}" type="presParOf" srcId="{5406ED74-D085-E94B-93D4-FA6BEAA49B5B}" destId="{84D7EA67-4406-8541-ABBC-797C1A1BEB53}" srcOrd="0" destOrd="0" presId="urn:microsoft.com/office/officeart/2005/8/layout/hierarchy1"/>
    <dgm:cxn modelId="{1826520F-1030-4A46-ADF7-BE611FF8AEAA}" type="presParOf" srcId="{5406ED74-D085-E94B-93D4-FA6BEAA49B5B}" destId="{79BC6BEE-B67A-394A-8158-298CBF1B4197}" srcOrd="1" destOrd="0" presId="urn:microsoft.com/office/officeart/2005/8/layout/hierarchy1"/>
    <dgm:cxn modelId="{AE9CAD0E-6947-4508-BDD6-38050B54C9BA}" type="presParOf" srcId="{9476E45A-7745-1144-92A1-56BE3F8C40EF}" destId="{D457C0EC-0C25-664C-9A7F-5F6E2A4A559F}" srcOrd="1" destOrd="0" presId="urn:microsoft.com/office/officeart/2005/8/layout/hierarchy1"/>
    <dgm:cxn modelId="{50B6F36F-2727-4FF4-A0F4-63E15F609251}" type="presParOf" srcId="{51804E1D-7DB7-1A4C-99B9-995C996B94D5}" destId="{40CC0D38-F1DA-894B-87BF-311B804ABD43}" srcOrd="1" destOrd="0" presId="urn:microsoft.com/office/officeart/2005/8/layout/hierarchy1"/>
    <dgm:cxn modelId="{B937D25C-26D4-4128-8663-1489FFEE6FF7}" type="presParOf" srcId="{40CC0D38-F1DA-894B-87BF-311B804ABD43}" destId="{BBFB715D-AD16-8145-AA16-11967E3367FD}" srcOrd="0" destOrd="0" presId="urn:microsoft.com/office/officeart/2005/8/layout/hierarchy1"/>
    <dgm:cxn modelId="{6B5FD4EF-C93C-4846-8195-F44463EA58DE}" type="presParOf" srcId="{BBFB715D-AD16-8145-AA16-11967E3367FD}" destId="{AC4EFED8-83BB-B440-A52A-0D2D9C2EFA39}" srcOrd="0" destOrd="0" presId="urn:microsoft.com/office/officeart/2005/8/layout/hierarchy1"/>
    <dgm:cxn modelId="{73E0B1DE-43ED-4624-B496-0F106F598AF4}" type="presParOf" srcId="{BBFB715D-AD16-8145-AA16-11967E3367FD}" destId="{2D0F6A76-242F-F443-BCBE-F5935F9E9F58}" srcOrd="1" destOrd="0" presId="urn:microsoft.com/office/officeart/2005/8/layout/hierarchy1"/>
    <dgm:cxn modelId="{53C63603-E16D-4870-9DA3-FD95C7CF429B}" type="presParOf" srcId="{40CC0D38-F1DA-894B-87BF-311B804ABD43}" destId="{EB207078-D21A-4C4F-8B66-C3E806F011DC}" srcOrd="1" destOrd="0" presId="urn:microsoft.com/office/officeart/2005/8/layout/hierarchy1"/>
    <dgm:cxn modelId="{060AA0E0-50A1-4C09-BFEB-712D26480596}" type="presParOf" srcId="{EB207078-D21A-4C4F-8B66-C3E806F011DC}" destId="{B2ECD4BF-89FC-B24D-97F4-8FF30634CA4A}" srcOrd="0" destOrd="0" presId="urn:microsoft.com/office/officeart/2005/8/layout/hierarchy1"/>
    <dgm:cxn modelId="{7B18EB78-D320-486B-8BB9-82097580DECB}" type="presParOf" srcId="{EB207078-D21A-4C4F-8B66-C3E806F011DC}" destId="{901613D6-62ED-8B42-AA4E-D70D841A6C5D}" srcOrd="1" destOrd="0" presId="urn:microsoft.com/office/officeart/2005/8/layout/hierarchy1"/>
    <dgm:cxn modelId="{329FFF13-F1D7-4D0B-BFDC-A4357E29626A}" type="presParOf" srcId="{901613D6-62ED-8B42-AA4E-D70D841A6C5D}" destId="{11EDFD13-8881-9546-84D7-90BCA9CC85EA}" srcOrd="0" destOrd="0" presId="urn:microsoft.com/office/officeart/2005/8/layout/hierarchy1"/>
    <dgm:cxn modelId="{340D8FBF-6C8B-4D72-A4F7-64259B02FDCE}" type="presParOf" srcId="{11EDFD13-8881-9546-84D7-90BCA9CC85EA}" destId="{C6ABFF53-0685-2942-9C0C-09E3B98E9335}" srcOrd="0" destOrd="0" presId="urn:microsoft.com/office/officeart/2005/8/layout/hierarchy1"/>
    <dgm:cxn modelId="{94CEB212-3235-4CB4-9301-8FCED2D2A909}" type="presParOf" srcId="{11EDFD13-8881-9546-84D7-90BCA9CC85EA}" destId="{7F9F8578-2F5D-3F45-B52D-7BB5EC4A2206}" srcOrd="1" destOrd="0" presId="urn:microsoft.com/office/officeart/2005/8/layout/hierarchy1"/>
    <dgm:cxn modelId="{1054AEDA-CD47-48C9-8CB3-5E5C0E2DE043}" type="presParOf" srcId="{901613D6-62ED-8B42-AA4E-D70D841A6C5D}" destId="{821C9E5A-E58B-F84C-AB9A-2E491BA62C3C}" srcOrd="1" destOrd="0" presId="urn:microsoft.com/office/officeart/2005/8/layout/hierarchy1"/>
    <dgm:cxn modelId="{692231BA-D3A6-498F-92DC-FBF062E20436}" type="presParOf" srcId="{51804E1D-7DB7-1A4C-99B9-995C996B94D5}" destId="{324ABE12-4450-3545-B05B-5AF972265CF5}" srcOrd="2" destOrd="0" presId="urn:microsoft.com/office/officeart/2005/8/layout/hierarchy1"/>
    <dgm:cxn modelId="{D0292DF7-44D0-4E99-9E8D-5199C0B38BEC}" type="presParOf" srcId="{324ABE12-4450-3545-B05B-5AF972265CF5}" destId="{44E4EEE9-6E6D-D445-96E4-992A74348E3D}" srcOrd="0" destOrd="0" presId="urn:microsoft.com/office/officeart/2005/8/layout/hierarchy1"/>
    <dgm:cxn modelId="{AD4598A8-EC54-485B-AFD3-7E666F2C3DD8}" type="presParOf" srcId="{44E4EEE9-6E6D-D445-96E4-992A74348E3D}" destId="{CB460CD4-8724-EA4D-9689-CF20B06B4820}" srcOrd="0" destOrd="0" presId="urn:microsoft.com/office/officeart/2005/8/layout/hierarchy1"/>
    <dgm:cxn modelId="{2845A767-F9DA-4858-A3ED-3123636A09B2}" type="presParOf" srcId="{44E4EEE9-6E6D-D445-96E4-992A74348E3D}" destId="{E9B4E0B0-ABEC-5142-9A88-22961B116F14}" srcOrd="1" destOrd="0" presId="urn:microsoft.com/office/officeart/2005/8/layout/hierarchy1"/>
    <dgm:cxn modelId="{484FBB3D-5998-44EC-9698-A5CD63EBBB76}" type="presParOf" srcId="{324ABE12-4450-3545-B05B-5AF972265CF5}" destId="{B3789610-2E99-7D46-AD31-BB1D9AA6C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a:solidFill>
          <a:schemeClr val="accent2"/>
        </a:solidFill>
      </dgm:spPr>
      <dgm:t>
        <a:bodyPr/>
        <a:lstStyle/>
        <a:p>
          <a:r>
            <a:rPr kumimoji="1" lang="zh-CN" altLang="en-US" sz="2800" b="0" dirty="0">
              <a:latin typeface="+mn-ea"/>
              <a:ea typeface="+mn-ea"/>
            </a:rPr>
            <a:t>外部碎片</a:t>
          </a:r>
          <a:endParaRPr lang="en-US" sz="2800" b="0" i="0" dirty="0">
            <a:latin typeface="+mn-ea"/>
            <a:ea typeface="+mn-ea"/>
          </a:endParaRPr>
        </a:p>
      </dgm:t>
    </dgm:pt>
    <dgm:pt modelId="{B9BAEC2A-811B-E043-BE36-55D3BF1C400B}" type="parTrans" cxnId="{323C02D0-485E-C844-826A-5AD40BCC539B}">
      <dgm:prSet/>
      <dgm:spPr/>
      <dgm:t>
        <a:bodyPr/>
        <a:lstStyle/>
        <a:p>
          <a:endParaRPr lang="en-US" sz="2000" b="0">
            <a:latin typeface="+mn-ea"/>
            <a:ea typeface="+mn-ea"/>
          </a:endParaRPr>
        </a:p>
      </dgm:t>
    </dgm:pt>
    <dgm:pt modelId="{069E2B24-96F3-4441-BD96-3D16DD060F92}" type="sibTrans" cxnId="{323C02D0-485E-C844-826A-5AD40BCC539B}">
      <dgm:prSet/>
      <dgm:spPr/>
      <dgm:t>
        <a:bodyPr/>
        <a:lstStyle/>
        <a:p>
          <a:endParaRPr lang="en-US" sz="2000" b="0">
            <a:latin typeface="+mn-ea"/>
            <a:ea typeface="+mn-ea"/>
          </a:endParaRPr>
        </a:p>
      </dgm:t>
    </dgm:pt>
    <dgm:pt modelId="{5BA5D4FC-88C5-694E-8CDC-E40067D32F36}">
      <dgm:prSet custT="1"/>
      <dgm:spPr/>
      <dgm:t>
        <a:bodyPr/>
        <a:lstStyle/>
        <a:p>
          <a:r>
            <a:rPr kumimoji="1" lang="zh-CN" altLang="en-US" sz="2400" b="0" dirty="0">
              <a:latin typeface="+mn-ea"/>
              <a:ea typeface="+mn-ea"/>
            </a:rPr>
            <a:t>动态分区方法在内存中产生越来越多的碎片</a:t>
          </a:r>
          <a:endParaRPr lang="en-NZ" sz="2400" b="0" dirty="0">
            <a:latin typeface="+mn-ea"/>
            <a:ea typeface="+mn-ea"/>
          </a:endParaRPr>
        </a:p>
      </dgm:t>
    </dgm:pt>
    <dgm:pt modelId="{BE21D45E-8E33-BE49-9CD3-E872A85A0F27}" type="parTrans" cxnId="{410958C4-C3C2-DC46-9444-FF2FD680407F}">
      <dgm:prSet/>
      <dgm:spPr/>
      <dgm:t>
        <a:bodyPr/>
        <a:lstStyle/>
        <a:p>
          <a:endParaRPr lang="en-US" sz="2000" b="0">
            <a:latin typeface="+mn-ea"/>
            <a:ea typeface="+mn-ea"/>
          </a:endParaRPr>
        </a:p>
      </dgm:t>
    </dgm:pt>
    <dgm:pt modelId="{4A925EC8-FAD4-1F41-BE7E-6151B0FC3B95}" type="sibTrans" cxnId="{410958C4-C3C2-DC46-9444-FF2FD680407F}">
      <dgm:prSet/>
      <dgm:spPr/>
      <dgm:t>
        <a:bodyPr/>
        <a:lstStyle/>
        <a:p>
          <a:endParaRPr lang="en-US" sz="2000" b="0">
            <a:latin typeface="+mn-ea"/>
            <a:ea typeface="+mn-ea"/>
          </a:endParaRPr>
        </a:p>
      </dgm:t>
    </dgm:pt>
    <dgm:pt modelId="{0DE43C26-AC74-1A44-B67B-60C02D894803}">
      <dgm:prSet custT="1"/>
      <dgm:spPr/>
      <dgm:t>
        <a:bodyPr/>
        <a:lstStyle/>
        <a:p>
          <a:r>
            <a:rPr lang="en-NZ" sz="2400" b="0" dirty="0" err="1">
              <a:latin typeface="+mn-ea"/>
              <a:ea typeface="+mn-ea"/>
            </a:rPr>
            <a:t>内存利用率下降</a:t>
          </a:r>
          <a:endParaRPr lang="en-NZ" sz="2400" b="0" dirty="0">
            <a:latin typeface="+mn-ea"/>
            <a:ea typeface="+mn-ea"/>
          </a:endParaRPr>
        </a:p>
      </dgm:t>
    </dgm:pt>
    <dgm:pt modelId="{EC4A4E06-99F8-534D-B5B7-835F30950EC2}" type="parTrans" cxnId="{C952E714-6445-174D-AC31-2A6A9C201910}">
      <dgm:prSet/>
      <dgm:spPr/>
      <dgm:t>
        <a:bodyPr/>
        <a:lstStyle/>
        <a:p>
          <a:endParaRPr lang="en-US" sz="2000" b="0">
            <a:latin typeface="+mn-ea"/>
            <a:ea typeface="+mn-ea"/>
          </a:endParaRPr>
        </a:p>
      </dgm:t>
    </dgm:pt>
    <dgm:pt modelId="{6D348F38-F0EB-9747-8C19-09C132882EFA}" type="sibTrans" cxnId="{C952E714-6445-174D-AC31-2A6A9C201910}">
      <dgm:prSet/>
      <dgm:spPr/>
      <dgm:t>
        <a:bodyPr/>
        <a:lstStyle/>
        <a:p>
          <a:endParaRPr lang="en-US" sz="2000" b="0">
            <a:latin typeface="+mn-ea"/>
            <a:ea typeface="+mn-ea"/>
          </a:endParaRPr>
        </a:p>
      </dgm:t>
    </dgm:pt>
    <dgm:pt modelId="{CFA757D8-5B4A-8344-844C-50374B0AA18A}">
      <dgm:prSet custT="1"/>
      <dgm:spPr/>
      <dgm:t>
        <a:bodyPr/>
        <a:lstStyle/>
        <a:p>
          <a:r>
            <a:rPr lang="en-NZ" sz="2800" b="0" i="0" dirty="0" err="1">
              <a:latin typeface="+mn-ea"/>
              <a:ea typeface="+mn-ea"/>
            </a:rPr>
            <a:t>紧凑</a:t>
          </a:r>
          <a:r>
            <a:rPr lang="en-NZ" sz="2800" b="0" i="0" dirty="0">
              <a:latin typeface="+mn-ea"/>
              <a:ea typeface="+mn-ea"/>
            </a:rPr>
            <a:t>(</a:t>
          </a:r>
          <a:r>
            <a:rPr lang="zh-CN" altLang="en-US" sz="2800" b="0" i="0" dirty="0">
              <a:latin typeface="+mn-ea"/>
              <a:ea typeface="+mn-ea"/>
            </a:rPr>
            <a:t>压缩</a:t>
          </a:r>
          <a:r>
            <a:rPr lang="en-US" altLang="zh-CN" sz="2800" b="0" i="0" dirty="0">
              <a:latin typeface="+mn-ea"/>
              <a:ea typeface="+mn-ea"/>
            </a:rPr>
            <a:t>)</a:t>
          </a:r>
          <a:r>
            <a:rPr lang="en-NZ" sz="2800" b="0" i="0" dirty="0">
              <a:latin typeface="+mn-ea"/>
              <a:ea typeface="+mn-ea"/>
            </a:rPr>
            <a:t>Compaction</a:t>
          </a:r>
        </a:p>
      </dgm:t>
    </dgm:pt>
    <dgm:pt modelId="{7F660C03-3DC7-E241-A21F-3D5B9DAD5D7C}" type="parTrans" cxnId="{6D9D9B5C-A232-8A40-805D-6696A698083D}">
      <dgm:prSet/>
      <dgm:spPr/>
      <dgm:t>
        <a:bodyPr/>
        <a:lstStyle/>
        <a:p>
          <a:endParaRPr lang="en-US" sz="2000" b="0">
            <a:latin typeface="+mn-ea"/>
            <a:ea typeface="+mn-ea"/>
          </a:endParaRPr>
        </a:p>
      </dgm:t>
    </dgm:pt>
    <dgm:pt modelId="{3F71CEBA-59C4-F14E-AEE9-C080D58E3B16}" type="sibTrans" cxnId="{6D9D9B5C-A232-8A40-805D-6696A698083D}">
      <dgm:prSet/>
      <dgm:spPr/>
      <dgm:t>
        <a:bodyPr/>
        <a:lstStyle/>
        <a:p>
          <a:endParaRPr lang="en-US" sz="2000" b="0">
            <a:latin typeface="+mn-ea"/>
            <a:ea typeface="+mn-ea"/>
          </a:endParaRPr>
        </a:p>
      </dgm:t>
    </dgm:pt>
    <dgm:pt modelId="{9E92A628-284B-0A4D-AF4A-A3E0CC5903D2}">
      <dgm:prSet custT="1"/>
      <dgm:spPr>
        <a:ln>
          <a:solidFill>
            <a:schemeClr val="accent4"/>
          </a:solidFill>
        </a:ln>
      </dgm:spPr>
      <dgm:t>
        <a:bodyPr/>
        <a:lstStyle/>
        <a:p>
          <a:r>
            <a:rPr lang="en-NZ" sz="2400" b="0" dirty="0" err="1">
              <a:latin typeface="+mn-ea"/>
              <a:ea typeface="+mn-ea"/>
            </a:rPr>
            <a:t>解决外部碎片问题的技术</a:t>
          </a:r>
          <a:endParaRPr lang="en-NZ" sz="2400" b="0" dirty="0">
            <a:latin typeface="+mn-ea"/>
            <a:ea typeface="+mn-ea"/>
          </a:endParaRPr>
        </a:p>
      </dgm:t>
    </dgm:pt>
    <dgm:pt modelId="{B89EFC6D-CA01-B246-9B67-51FE6E8B70BB}" type="parTrans" cxnId="{7C568239-7FB0-D14E-87D1-6C892FE9DC01}">
      <dgm:prSet/>
      <dgm:spPr/>
      <dgm:t>
        <a:bodyPr/>
        <a:lstStyle/>
        <a:p>
          <a:endParaRPr lang="en-US" sz="2000" b="0">
            <a:latin typeface="+mn-ea"/>
            <a:ea typeface="+mn-ea"/>
          </a:endParaRPr>
        </a:p>
      </dgm:t>
    </dgm:pt>
    <dgm:pt modelId="{8D5778BE-8C45-DA4F-921B-A6D186764DDD}" type="sibTrans" cxnId="{7C568239-7FB0-D14E-87D1-6C892FE9DC01}">
      <dgm:prSet/>
      <dgm:spPr/>
      <dgm:t>
        <a:bodyPr/>
        <a:lstStyle/>
        <a:p>
          <a:endParaRPr lang="en-US" sz="2000" b="0">
            <a:latin typeface="+mn-ea"/>
            <a:ea typeface="+mn-ea"/>
          </a:endParaRPr>
        </a:p>
      </dgm:t>
    </dgm:pt>
    <dgm:pt modelId="{EDD23089-E723-7049-A4E0-037CCF801387}">
      <dgm:prSet custT="1"/>
      <dgm:spPr>
        <a:ln>
          <a:solidFill>
            <a:schemeClr val="accent4"/>
          </a:solidFill>
        </a:ln>
      </dgm:spPr>
      <dgm:t>
        <a:bodyPr/>
        <a:lstStyle/>
        <a:p>
          <a:r>
            <a:rPr lang="en-NZ" sz="2400" b="0" dirty="0" err="1">
              <a:latin typeface="+mn-ea"/>
              <a:ea typeface="+mn-ea"/>
            </a:rPr>
            <a:t>操作系统移动进程</a:t>
          </a:r>
          <a:r>
            <a:rPr lang="zh-CN" altLang="en-US" sz="2400" b="0" dirty="0">
              <a:latin typeface="+mn-ea"/>
              <a:ea typeface="+mn-ea"/>
            </a:rPr>
            <a:t>，使进程占用的空间连续</a:t>
          </a:r>
          <a:endParaRPr lang="en-NZ" sz="2400" b="0" dirty="0">
            <a:latin typeface="+mn-ea"/>
            <a:ea typeface="+mn-ea"/>
          </a:endParaRPr>
        </a:p>
      </dgm:t>
    </dgm:pt>
    <dgm:pt modelId="{D860A06A-1E31-FE4E-B9C6-5BD39D3D7A02}" type="parTrans" cxnId="{B8C69940-40E4-D547-A640-55444ED6BFBF}">
      <dgm:prSet/>
      <dgm:spPr/>
      <dgm:t>
        <a:bodyPr/>
        <a:lstStyle/>
        <a:p>
          <a:endParaRPr lang="en-US" sz="2000" b="0">
            <a:latin typeface="+mn-ea"/>
            <a:ea typeface="+mn-ea"/>
          </a:endParaRPr>
        </a:p>
      </dgm:t>
    </dgm:pt>
    <dgm:pt modelId="{C8A50628-5281-E64F-AC9D-907DA8DC9C2E}" type="sibTrans" cxnId="{B8C69940-40E4-D547-A640-55444ED6BFBF}">
      <dgm:prSet/>
      <dgm:spPr/>
      <dgm:t>
        <a:bodyPr/>
        <a:lstStyle/>
        <a:p>
          <a:endParaRPr lang="en-US" sz="2000" b="0">
            <a:latin typeface="+mn-ea"/>
            <a:ea typeface="+mn-ea"/>
          </a:endParaRPr>
        </a:p>
      </dgm:t>
    </dgm:pt>
    <dgm:pt modelId="{925627CF-133A-A441-9898-007F531F1EB1}">
      <dgm:prSet custT="1"/>
      <dgm:spPr>
        <a:ln>
          <a:solidFill>
            <a:schemeClr val="accent4"/>
          </a:solidFill>
        </a:ln>
      </dgm:spPr>
      <dgm:t>
        <a:bodyPr/>
        <a:lstStyle/>
        <a:p>
          <a:r>
            <a:rPr lang="en-NZ" sz="2400" b="0" dirty="0" err="1">
              <a:latin typeface="+mn-ea"/>
              <a:ea typeface="+mn-ea"/>
            </a:rPr>
            <a:t>所有空闲空间连成一片</a:t>
          </a:r>
          <a:endParaRPr lang="en-NZ" sz="2400" b="0" dirty="0">
            <a:latin typeface="+mn-ea"/>
            <a:ea typeface="+mn-ea"/>
          </a:endParaRPr>
        </a:p>
      </dgm:t>
    </dgm:pt>
    <dgm:pt modelId="{47141E66-9456-EC45-88EE-857DEAA9E1EE}" type="parTrans" cxnId="{3AE4CC3A-EB4A-B841-8E4D-F9BE839FDA41}">
      <dgm:prSet/>
      <dgm:spPr/>
      <dgm:t>
        <a:bodyPr/>
        <a:lstStyle/>
        <a:p>
          <a:endParaRPr lang="en-US" sz="2000" b="0">
            <a:latin typeface="+mn-ea"/>
            <a:ea typeface="+mn-ea"/>
          </a:endParaRPr>
        </a:p>
      </dgm:t>
    </dgm:pt>
    <dgm:pt modelId="{DF6EE691-4A99-2A4D-9960-054228732BAD}" type="sibTrans" cxnId="{3AE4CC3A-EB4A-B841-8E4D-F9BE839FDA41}">
      <dgm:prSet/>
      <dgm:spPr/>
      <dgm:t>
        <a:bodyPr/>
        <a:lstStyle/>
        <a:p>
          <a:endParaRPr lang="en-US" sz="2000" b="0">
            <a:latin typeface="+mn-ea"/>
            <a:ea typeface="+mn-ea"/>
          </a:endParaRPr>
        </a:p>
      </dgm:t>
    </dgm:pt>
    <dgm:pt modelId="{C656067F-6308-0946-9224-7579E500CA19}">
      <dgm:prSet custT="1"/>
      <dgm:spPr>
        <a:ln>
          <a:solidFill>
            <a:schemeClr val="accent4"/>
          </a:solidFill>
        </a:ln>
      </dgm:spPr>
      <dgm:t>
        <a:bodyPr/>
        <a:lstStyle/>
        <a:p>
          <a:r>
            <a:rPr lang="en-NZ" sz="2400" b="0" dirty="0" err="1">
              <a:latin typeface="+mn-ea"/>
              <a:ea typeface="+mn-ea"/>
            </a:rPr>
            <a:t>紧凑费时</a:t>
          </a:r>
          <a:r>
            <a:rPr lang="zh-CN" altLang="en-US" sz="2400" b="0" dirty="0">
              <a:latin typeface="+mn-ea"/>
              <a:ea typeface="+mn-ea"/>
            </a:rPr>
            <a:t>，</a:t>
          </a:r>
          <a:r>
            <a:rPr lang="en-NZ" sz="2400" b="0" dirty="0" err="1">
              <a:latin typeface="+mn-ea"/>
              <a:ea typeface="+mn-ea"/>
            </a:rPr>
            <a:t>浪费处理器时间</a:t>
          </a:r>
          <a:endParaRPr lang="en-NZ" sz="2000" b="0" dirty="0">
            <a:latin typeface="+mn-ea"/>
            <a:ea typeface="+mn-ea"/>
          </a:endParaRPr>
        </a:p>
      </dgm:t>
    </dgm:pt>
    <dgm:pt modelId="{62D77508-CA8A-5841-AD30-C46EEE506234}" type="parTrans" cxnId="{77546FE6-4B29-8848-87C8-93AFD1BF7CBD}">
      <dgm:prSet/>
      <dgm:spPr/>
      <dgm:t>
        <a:bodyPr/>
        <a:lstStyle/>
        <a:p>
          <a:endParaRPr lang="en-US" sz="2000" b="0">
            <a:latin typeface="+mn-ea"/>
            <a:ea typeface="+mn-ea"/>
          </a:endParaRPr>
        </a:p>
      </dgm:t>
    </dgm:pt>
    <dgm:pt modelId="{CA49C167-079C-B94F-B053-F5BD6714EFBD}" type="sibTrans" cxnId="{77546FE6-4B29-8848-87C8-93AFD1BF7CBD}">
      <dgm:prSet/>
      <dgm:spPr/>
      <dgm:t>
        <a:bodyPr/>
        <a:lstStyle/>
        <a:p>
          <a:endParaRPr lang="en-US" sz="2000" b="0">
            <a:latin typeface="+mn-ea"/>
            <a:ea typeface="+mn-ea"/>
          </a:endParaRPr>
        </a:p>
      </dgm:t>
    </dgm:pt>
    <dgm:pt modelId="{E79C046D-0599-6A47-B1B9-B02280642755}" type="pres">
      <dgm:prSet presAssocID="{1415E6DC-9DD3-0642-8F56-4D3A35AC3679}" presName="linear" presStyleCnt="0">
        <dgm:presLayoutVars>
          <dgm:dir/>
          <dgm:animLvl val="lvl"/>
          <dgm:resizeHandles val="exact"/>
        </dgm:presLayoutVars>
      </dgm:prSet>
      <dgm:spPr/>
    </dgm:pt>
    <dgm:pt modelId="{ED7E813C-A380-6940-A7FA-2307673F69C1}" type="pres">
      <dgm:prSet presAssocID="{A8FC406A-186F-1F4E-96E1-B75D1DA97A3E}" presName="parentLin" presStyleCnt="0"/>
      <dgm:spPr/>
    </dgm:pt>
    <dgm:pt modelId="{AC90047A-3CB1-3B4B-9B72-82F93A5A00C5}" type="pres">
      <dgm:prSet presAssocID="{A8FC406A-186F-1F4E-96E1-B75D1DA97A3E}" presName="parentLeftMargin" presStyleLbl="node1" presStyleIdx="0" presStyleCnt="2"/>
      <dgm:spPr/>
    </dgm:pt>
    <dgm:pt modelId="{E3F070B9-6919-BD46-80FE-BAF6D53D2FD9}" type="pres">
      <dgm:prSet presAssocID="{A8FC406A-186F-1F4E-96E1-B75D1DA97A3E}" presName="parentText" presStyleLbl="node1" presStyleIdx="0" presStyleCnt="2">
        <dgm:presLayoutVars>
          <dgm:chMax val="0"/>
          <dgm:bulletEnabled val="1"/>
        </dgm:presLayoutVars>
      </dgm:prSet>
      <dgm:spPr/>
    </dgm:pt>
    <dgm:pt modelId="{E32CE21C-9557-E74A-B2E0-1B6259F7BD19}" type="pres">
      <dgm:prSet presAssocID="{A8FC406A-186F-1F4E-96E1-B75D1DA97A3E}" presName="negativeSpace" presStyleCnt="0"/>
      <dgm:spPr/>
    </dgm:pt>
    <dgm:pt modelId="{AF2C0A7A-BF2F-CB4A-AE7D-877EB948880B}" type="pres">
      <dgm:prSet presAssocID="{A8FC406A-186F-1F4E-96E1-B75D1DA97A3E}" presName="childText" presStyleLbl="conFgAcc1" presStyleIdx="0" presStyleCnt="2">
        <dgm:presLayoutVars>
          <dgm:bulletEnabled val="1"/>
        </dgm:presLayoutVars>
      </dgm:prSet>
      <dgm:spPr/>
    </dgm:pt>
    <dgm:pt modelId="{96E8863F-22C9-504D-B9E7-EA2755E72788}" type="pres">
      <dgm:prSet presAssocID="{069E2B24-96F3-4441-BD96-3D16DD060F92}" presName="spaceBetweenRectangles" presStyleCnt="0"/>
      <dgm:spPr/>
    </dgm:pt>
    <dgm:pt modelId="{C4D9122B-CCB5-A84D-8022-84A14CD7D0E7}" type="pres">
      <dgm:prSet presAssocID="{CFA757D8-5B4A-8344-844C-50374B0AA18A}" presName="parentLin" presStyleCnt="0"/>
      <dgm:spPr/>
    </dgm:pt>
    <dgm:pt modelId="{78569E4E-ADA1-6D4A-B56A-01059BBD2C01}" type="pres">
      <dgm:prSet presAssocID="{CFA757D8-5B4A-8344-844C-50374B0AA18A}" presName="parentLeftMargin" presStyleLbl="node1" presStyleIdx="0" presStyleCnt="2"/>
      <dgm:spPr/>
    </dgm:pt>
    <dgm:pt modelId="{6ED051DD-8E06-014D-A56B-AECC9C897179}" type="pres">
      <dgm:prSet presAssocID="{CFA757D8-5B4A-8344-844C-50374B0AA18A}" presName="parentText" presStyleLbl="node1" presStyleIdx="1" presStyleCnt="2">
        <dgm:presLayoutVars>
          <dgm:chMax val="0"/>
          <dgm:bulletEnabled val="1"/>
        </dgm:presLayoutVars>
      </dgm:prSet>
      <dgm:spPr/>
    </dgm:pt>
    <dgm:pt modelId="{8B1C0B79-89BC-FB49-9028-CAA73E45B55A}" type="pres">
      <dgm:prSet presAssocID="{CFA757D8-5B4A-8344-844C-50374B0AA18A}" presName="negativeSpace" presStyleCnt="0"/>
      <dgm:spPr/>
    </dgm:pt>
    <dgm:pt modelId="{4B6B4C5E-5223-0843-B5C6-1C59E8EA8399}" type="pres">
      <dgm:prSet presAssocID="{CFA757D8-5B4A-8344-844C-50374B0AA18A}" presName="childText" presStyleLbl="conFgAcc1" presStyleIdx="1" presStyleCnt="2">
        <dgm:presLayoutVars>
          <dgm:bulletEnabled val="1"/>
        </dgm:presLayoutVars>
      </dgm:prSet>
      <dgm:spPr/>
    </dgm:pt>
  </dgm:ptLst>
  <dgm:cxnLst>
    <dgm:cxn modelId="{A3BF8D00-71A0-FD46-A722-96E5F874B9BA}" type="presOf" srcId="{A8FC406A-186F-1F4E-96E1-B75D1DA97A3E}" destId="{E3F070B9-6919-BD46-80FE-BAF6D53D2FD9}" srcOrd="1" destOrd="0" presId="urn:microsoft.com/office/officeart/2005/8/layout/list1"/>
    <dgm:cxn modelId="{ABFFF813-24B3-8F4A-A499-07947C93F2B2}" type="presOf" srcId="{1415E6DC-9DD3-0642-8F56-4D3A35AC3679}" destId="{E79C046D-0599-6A47-B1B9-B02280642755}" srcOrd="0" destOrd="0" presId="urn:microsoft.com/office/officeart/2005/8/layout/list1"/>
    <dgm:cxn modelId="{C952E714-6445-174D-AC31-2A6A9C201910}" srcId="{A8FC406A-186F-1F4E-96E1-B75D1DA97A3E}" destId="{0DE43C26-AC74-1A44-B67B-60C02D894803}" srcOrd="1" destOrd="0" parTransId="{EC4A4E06-99F8-534D-B5B7-835F30950EC2}" sibTransId="{6D348F38-F0EB-9747-8C19-09C132882EFA}"/>
    <dgm:cxn modelId="{18891A17-0924-D94D-9E94-DC76F2AFCA95}" type="presOf" srcId="{CFA757D8-5B4A-8344-844C-50374B0AA18A}" destId="{78569E4E-ADA1-6D4A-B56A-01059BBD2C01}" srcOrd="0" destOrd="0" presId="urn:microsoft.com/office/officeart/2005/8/layout/list1"/>
    <dgm:cxn modelId="{7C568239-7FB0-D14E-87D1-6C892FE9DC01}" srcId="{CFA757D8-5B4A-8344-844C-50374B0AA18A}" destId="{9E92A628-284B-0A4D-AF4A-A3E0CC5903D2}" srcOrd="0" destOrd="0" parTransId="{B89EFC6D-CA01-B246-9B67-51FE6E8B70BB}" sibTransId="{8D5778BE-8C45-DA4F-921B-A6D186764DDD}"/>
    <dgm:cxn modelId="{3AE4CC3A-EB4A-B841-8E4D-F9BE839FDA41}" srcId="{CFA757D8-5B4A-8344-844C-50374B0AA18A}" destId="{925627CF-133A-A441-9898-007F531F1EB1}" srcOrd="2" destOrd="0" parTransId="{47141E66-9456-EC45-88EE-857DEAA9E1EE}" sibTransId="{DF6EE691-4A99-2A4D-9960-054228732BAD}"/>
    <dgm:cxn modelId="{7AA5633D-27A6-2542-BA5D-BD0F3D48967E}" type="presOf" srcId="{CFA757D8-5B4A-8344-844C-50374B0AA18A}" destId="{6ED051DD-8E06-014D-A56B-AECC9C897179}" srcOrd="1" destOrd="0"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AC52A857-1045-D547-AAEC-467B1D6175AE}" type="presOf" srcId="{5BA5D4FC-88C5-694E-8CDC-E40067D32F36}" destId="{AF2C0A7A-BF2F-CB4A-AE7D-877EB948880B}" srcOrd="0" destOrd="0" presId="urn:microsoft.com/office/officeart/2005/8/layout/list1"/>
    <dgm:cxn modelId="{6D9D9B5C-A232-8A40-805D-6696A698083D}" srcId="{1415E6DC-9DD3-0642-8F56-4D3A35AC3679}" destId="{CFA757D8-5B4A-8344-844C-50374B0AA18A}" srcOrd="1" destOrd="0" parTransId="{7F660C03-3DC7-E241-A21F-3D5B9DAD5D7C}" sibTransId="{3F71CEBA-59C4-F14E-AEE9-C080D58E3B16}"/>
    <dgm:cxn modelId="{91626B90-22E5-EE47-B3C0-E1DAC5626635}" type="presOf" srcId="{EDD23089-E723-7049-A4E0-037CCF801387}" destId="{4B6B4C5E-5223-0843-B5C6-1C59E8EA8399}" srcOrd="0" destOrd="1" presId="urn:microsoft.com/office/officeart/2005/8/layout/list1"/>
    <dgm:cxn modelId="{5C11A3B7-9566-0848-A98D-30CB1C2B5091}" type="presOf" srcId="{C656067F-6308-0946-9224-7579E500CA19}" destId="{4B6B4C5E-5223-0843-B5C6-1C59E8EA8399}" srcOrd="0" destOrd="3" presId="urn:microsoft.com/office/officeart/2005/8/layout/list1"/>
    <dgm:cxn modelId="{C114D3C1-627F-A246-AACD-328C92F4C7B3}" type="presOf" srcId="{925627CF-133A-A441-9898-007F531F1EB1}" destId="{4B6B4C5E-5223-0843-B5C6-1C59E8EA8399}" srcOrd="0" destOrd="2"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9286BAC5-53B7-AA47-B6FB-4B5D9AC4E481}" type="presOf" srcId="{A8FC406A-186F-1F4E-96E1-B75D1DA97A3E}" destId="{AC90047A-3CB1-3B4B-9B72-82F93A5A00C5}" srcOrd="0" destOrd="0" presId="urn:microsoft.com/office/officeart/2005/8/layout/list1"/>
    <dgm:cxn modelId="{323C02D0-485E-C844-826A-5AD40BCC539B}" srcId="{1415E6DC-9DD3-0642-8F56-4D3A35AC3679}" destId="{A8FC406A-186F-1F4E-96E1-B75D1DA97A3E}" srcOrd="0" destOrd="0" parTransId="{B9BAEC2A-811B-E043-BE36-55D3BF1C400B}" sibTransId="{069E2B24-96F3-4441-BD96-3D16DD060F92}"/>
    <dgm:cxn modelId="{77546FE6-4B29-8848-87C8-93AFD1BF7CBD}" srcId="{CFA757D8-5B4A-8344-844C-50374B0AA18A}" destId="{C656067F-6308-0946-9224-7579E500CA19}" srcOrd="3" destOrd="0" parTransId="{62D77508-CA8A-5841-AD30-C46EEE506234}" sibTransId="{CA49C167-079C-B94F-B053-F5BD6714EFBD}"/>
    <dgm:cxn modelId="{136194E7-4526-7548-9470-6704CAD2B02D}" type="presOf" srcId="{0DE43C26-AC74-1A44-B67B-60C02D894803}" destId="{AF2C0A7A-BF2F-CB4A-AE7D-877EB948880B}" srcOrd="0" destOrd="1" presId="urn:microsoft.com/office/officeart/2005/8/layout/list1"/>
    <dgm:cxn modelId="{DDAEEFFC-E8DF-A948-9186-35E0044B0AAE}" type="presOf" srcId="{9E92A628-284B-0A4D-AF4A-A3E0CC5903D2}" destId="{4B6B4C5E-5223-0843-B5C6-1C59E8EA8399}" srcOrd="0" destOrd="0" presId="urn:microsoft.com/office/officeart/2005/8/layout/list1"/>
    <dgm:cxn modelId="{42D98CD7-181B-5B47-9A07-291305EE740E}" type="presParOf" srcId="{E79C046D-0599-6A47-B1B9-B02280642755}" destId="{ED7E813C-A380-6940-A7FA-2307673F69C1}" srcOrd="0" destOrd="0" presId="urn:microsoft.com/office/officeart/2005/8/layout/list1"/>
    <dgm:cxn modelId="{1EC5A249-1A3B-E945-B39E-BAD77F977A84}" type="presParOf" srcId="{ED7E813C-A380-6940-A7FA-2307673F69C1}" destId="{AC90047A-3CB1-3B4B-9B72-82F93A5A00C5}" srcOrd="0" destOrd="0" presId="urn:microsoft.com/office/officeart/2005/8/layout/list1"/>
    <dgm:cxn modelId="{D973F049-1D05-D343-9894-368C4F493D68}" type="presParOf" srcId="{ED7E813C-A380-6940-A7FA-2307673F69C1}" destId="{E3F070B9-6919-BD46-80FE-BAF6D53D2FD9}" srcOrd="1" destOrd="0" presId="urn:microsoft.com/office/officeart/2005/8/layout/list1"/>
    <dgm:cxn modelId="{028EA59D-30BD-A84D-9D51-F85BEE5B4BFC}" type="presParOf" srcId="{E79C046D-0599-6A47-B1B9-B02280642755}" destId="{E32CE21C-9557-E74A-B2E0-1B6259F7BD19}" srcOrd="1" destOrd="0" presId="urn:microsoft.com/office/officeart/2005/8/layout/list1"/>
    <dgm:cxn modelId="{1222147B-4C32-6743-98F8-F517E73E4C40}" type="presParOf" srcId="{E79C046D-0599-6A47-B1B9-B02280642755}" destId="{AF2C0A7A-BF2F-CB4A-AE7D-877EB948880B}" srcOrd="2" destOrd="0" presId="urn:microsoft.com/office/officeart/2005/8/layout/list1"/>
    <dgm:cxn modelId="{72B090D5-00B7-DC43-A559-CC52924EE92C}" type="presParOf" srcId="{E79C046D-0599-6A47-B1B9-B02280642755}" destId="{96E8863F-22C9-504D-B9E7-EA2755E72788}" srcOrd="3" destOrd="0" presId="urn:microsoft.com/office/officeart/2005/8/layout/list1"/>
    <dgm:cxn modelId="{183DC1F9-77A4-EB4D-A7A4-1A6C68394A5A}" type="presParOf" srcId="{E79C046D-0599-6A47-B1B9-B02280642755}" destId="{C4D9122B-CCB5-A84D-8022-84A14CD7D0E7}" srcOrd="4" destOrd="0" presId="urn:microsoft.com/office/officeart/2005/8/layout/list1"/>
    <dgm:cxn modelId="{9463DFB9-A996-4647-AE6D-072DD477D640}" type="presParOf" srcId="{C4D9122B-CCB5-A84D-8022-84A14CD7D0E7}" destId="{78569E4E-ADA1-6D4A-B56A-01059BBD2C01}" srcOrd="0" destOrd="0" presId="urn:microsoft.com/office/officeart/2005/8/layout/list1"/>
    <dgm:cxn modelId="{1CFDCE86-68BB-1A48-AB8B-A73B13D61643}" type="presParOf" srcId="{C4D9122B-CCB5-A84D-8022-84A14CD7D0E7}" destId="{6ED051DD-8E06-014D-A56B-AECC9C897179}" srcOrd="1" destOrd="0" presId="urn:microsoft.com/office/officeart/2005/8/layout/list1"/>
    <dgm:cxn modelId="{175FC22E-E25A-034C-ABFC-3BF4FBA64F71}" type="presParOf" srcId="{E79C046D-0599-6A47-B1B9-B02280642755}" destId="{8B1C0B79-89BC-FB49-9028-CAA73E45B55A}" srcOrd="5" destOrd="0" presId="urn:microsoft.com/office/officeart/2005/8/layout/list1"/>
    <dgm:cxn modelId="{003230FE-53E3-9C4E-BB81-50F2E927A41C}"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a:solidFill>
          <a:schemeClr val="accent2">
            <a:lumMod val="50000"/>
          </a:schemeClr>
        </a:solidFill>
      </dgm:spPr>
      <dgm:t>
        <a:bodyPr/>
        <a:lstStyle/>
        <a:p>
          <a:r>
            <a:rPr lang="en-US" b="1" dirty="0" err="1">
              <a:latin typeface="+mn-ea"/>
              <a:ea typeface="+mn-ea"/>
            </a:rPr>
            <a:t>逻辑地址</a:t>
          </a:r>
          <a:r>
            <a:rPr lang="zh-CN" altLang="en-US" b="1" dirty="0">
              <a:latin typeface="+mn-ea"/>
              <a:ea typeface="+mn-ea"/>
            </a:rPr>
            <a:t>（</a:t>
          </a:r>
          <a:r>
            <a:rPr lang="en-US" b="1" dirty="0">
              <a:latin typeface="+mn-ea"/>
              <a:ea typeface="+mn-ea"/>
            </a:rPr>
            <a:t>Logical</a:t>
          </a:r>
          <a:r>
            <a:rPr lang="zh-CN" altLang="en-US" b="1" dirty="0">
              <a:latin typeface="+mn-ea"/>
              <a:ea typeface="+mn-ea"/>
            </a:rPr>
            <a:t>）</a:t>
          </a:r>
          <a:endParaRPr lang="en-US" dirty="0">
            <a:latin typeface="+mn-ea"/>
            <a:ea typeface="+mn-ea"/>
          </a:endParaRPr>
        </a:p>
      </dgm:t>
    </dgm:pt>
    <dgm:pt modelId="{06893441-85D5-B743-BD65-9A95DC67AE21}" type="parTrans" cxnId="{5438E636-6DE6-3A41-8AA0-73F658BDDD42}">
      <dgm:prSet/>
      <dgm:spPr/>
      <dgm:t>
        <a:bodyPr/>
        <a:lstStyle/>
        <a:p>
          <a:endParaRPr lang="en-US">
            <a:latin typeface="+mn-ea"/>
            <a:ea typeface="+mn-ea"/>
          </a:endParaRPr>
        </a:p>
      </dgm:t>
    </dgm:pt>
    <dgm:pt modelId="{A4B70527-9188-E249-A41C-8D5D41A143A3}" type="sibTrans" cxnId="{5438E636-6DE6-3A41-8AA0-73F658BDDD42}">
      <dgm:prSet/>
      <dgm:spPr/>
      <dgm:t>
        <a:bodyPr/>
        <a:lstStyle/>
        <a:p>
          <a:endParaRPr lang="en-US">
            <a:latin typeface="+mn-ea"/>
            <a:ea typeface="+mn-ea"/>
          </a:endParaRPr>
        </a:p>
      </dgm:t>
    </dgm:pt>
    <dgm:pt modelId="{CD39444C-1B21-EF4A-B5D4-958159C7B42D}">
      <dgm:prSet/>
      <dgm:spPr/>
      <dgm:t>
        <a:bodyPr/>
        <a:lstStyle/>
        <a:p>
          <a:r>
            <a:rPr lang="en-US" dirty="0" err="1">
              <a:latin typeface="+mn-ea"/>
              <a:ea typeface="+mn-ea"/>
            </a:rPr>
            <a:t>与当前数据在内存中的物理分配无关的访问地址</a:t>
          </a:r>
          <a:r>
            <a:rPr lang="zh-CN" altLang="en-US" dirty="0">
              <a:latin typeface="+mn-ea"/>
              <a:ea typeface="+mn-ea"/>
            </a:rPr>
            <a:t>，执行前要转换成物理地址</a:t>
          </a:r>
          <a:endParaRPr lang="en-US" dirty="0">
            <a:latin typeface="+mn-ea"/>
            <a:ea typeface="+mn-ea"/>
          </a:endParaRPr>
        </a:p>
      </dgm:t>
    </dgm:pt>
    <dgm:pt modelId="{DD0191C7-CB08-B24A-8735-5956F0832DBC}" type="parTrans" cxnId="{88A848D4-3287-8544-B217-17F7AAC14DB0}">
      <dgm:prSet/>
      <dgm:spPr/>
      <dgm:t>
        <a:bodyPr/>
        <a:lstStyle/>
        <a:p>
          <a:endParaRPr lang="en-US">
            <a:latin typeface="+mn-ea"/>
            <a:ea typeface="+mn-ea"/>
          </a:endParaRPr>
        </a:p>
      </dgm:t>
    </dgm:pt>
    <dgm:pt modelId="{EF9E6F1D-FB04-DC42-A706-3251421BB982}" type="sibTrans" cxnId="{88A848D4-3287-8544-B217-17F7AAC14DB0}">
      <dgm:prSet/>
      <dgm:spPr/>
      <dgm:t>
        <a:bodyPr/>
        <a:lstStyle/>
        <a:p>
          <a:endParaRPr lang="en-US">
            <a:latin typeface="+mn-ea"/>
            <a:ea typeface="+mn-ea"/>
          </a:endParaRPr>
        </a:p>
      </dgm:t>
    </dgm:pt>
    <dgm:pt modelId="{B89FE6C2-077F-4741-8F16-B5795B7063E1}">
      <dgm:prSet/>
      <dgm:spPr/>
      <dgm:t>
        <a:bodyPr/>
        <a:lstStyle/>
        <a:p>
          <a:r>
            <a:rPr lang="en-US" b="1" dirty="0" err="1">
              <a:latin typeface="+mn-ea"/>
              <a:ea typeface="+mn-ea"/>
            </a:rPr>
            <a:t>相对地址</a:t>
          </a:r>
          <a:r>
            <a:rPr lang="zh-CN" altLang="en-US" b="1" dirty="0">
              <a:latin typeface="+mn-ea"/>
              <a:ea typeface="+mn-ea"/>
            </a:rPr>
            <a:t>（</a:t>
          </a:r>
          <a:r>
            <a:rPr lang="en-US" b="1" dirty="0">
              <a:latin typeface="+mn-ea"/>
              <a:ea typeface="+mn-ea"/>
            </a:rPr>
            <a:t>Relative</a:t>
          </a:r>
          <a:r>
            <a:rPr lang="zh-CN" altLang="en-US" b="1" dirty="0">
              <a:latin typeface="+mn-ea"/>
              <a:ea typeface="+mn-ea"/>
            </a:rPr>
            <a:t>）</a:t>
          </a:r>
          <a:endParaRPr lang="en-US" b="1" dirty="0">
            <a:latin typeface="+mn-ea"/>
            <a:ea typeface="+mn-ea"/>
          </a:endParaRPr>
        </a:p>
      </dgm:t>
    </dgm:pt>
    <dgm:pt modelId="{CBE548C3-8B0D-AE4E-B5EC-3E713BEF8A34}" type="parTrans" cxnId="{1775FEA1-E83E-514B-9EED-67D44E577D41}">
      <dgm:prSet/>
      <dgm:spPr/>
      <dgm:t>
        <a:bodyPr/>
        <a:lstStyle/>
        <a:p>
          <a:endParaRPr lang="en-US">
            <a:latin typeface="+mn-ea"/>
            <a:ea typeface="+mn-ea"/>
          </a:endParaRPr>
        </a:p>
      </dgm:t>
    </dgm:pt>
    <dgm:pt modelId="{D12748FC-262F-604D-A0ED-B8F3F2E85B30}" type="sibTrans" cxnId="{1775FEA1-E83E-514B-9EED-67D44E577D41}">
      <dgm:prSet/>
      <dgm:spPr/>
      <dgm:t>
        <a:bodyPr/>
        <a:lstStyle/>
        <a:p>
          <a:endParaRPr lang="en-US">
            <a:latin typeface="+mn-ea"/>
            <a:ea typeface="+mn-ea"/>
          </a:endParaRPr>
        </a:p>
      </dgm:t>
    </dgm:pt>
    <dgm:pt modelId="{A63F4F42-530D-0844-A623-B7BB97CA06C8}">
      <dgm:prSet/>
      <dgm:spPr/>
      <dgm:t>
        <a:bodyPr/>
        <a:lstStyle/>
        <a:p>
          <a:r>
            <a:rPr lang="en-US" dirty="0" err="1">
              <a:latin typeface="+mn-ea"/>
              <a:ea typeface="+mn-ea"/>
            </a:rPr>
            <a:t>逻辑地址的特例</a:t>
          </a:r>
          <a:r>
            <a:rPr lang="zh-CN" altLang="en-US" dirty="0">
              <a:latin typeface="+mn-ea"/>
              <a:ea typeface="+mn-ea"/>
            </a:rPr>
            <a:t>，相对于某些已知点的存储单元</a:t>
          </a:r>
          <a:endParaRPr lang="en-US" dirty="0">
            <a:latin typeface="+mn-ea"/>
            <a:ea typeface="+mn-ea"/>
          </a:endParaRPr>
        </a:p>
      </dgm:t>
    </dgm:pt>
    <dgm:pt modelId="{A6AF5B68-FC53-694A-82B8-D02D823211BF}" type="parTrans" cxnId="{AC3E68CA-59A6-0D47-96B7-56C985E7999F}">
      <dgm:prSet/>
      <dgm:spPr/>
      <dgm:t>
        <a:bodyPr/>
        <a:lstStyle/>
        <a:p>
          <a:endParaRPr lang="en-US">
            <a:latin typeface="+mn-ea"/>
            <a:ea typeface="+mn-ea"/>
          </a:endParaRPr>
        </a:p>
      </dgm:t>
    </dgm:pt>
    <dgm:pt modelId="{45082585-C225-5042-8C96-B318BA935269}" type="sibTrans" cxnId="{AC3E68CA-59A6-0D47-96B7-56C985E7999F}">
      <dgm:prSet/>
      <dgm:spPr/>
      <dgm:t>
        <a:bodyPr/>
        <a:lstStyle/>
        <a:p>
          <a:endParaRPr lang="en-US">
            <a:latin typeface="+mn-ea"/>
            <a:ea typeface="+mn-ea"/>
          </a:endParaRPr>
        </a:p>
      </dgm:t>
    </dgm:pt>
    <dgm:pt modelId="{8440D138-BE73-FB44-BBEF-1FC3FB108A97}">
      <dgm:prSet/>
      <dgm:spPr>
        <a:solidFill>
          <a:schemeClr val="tx2"/>
        </a:solidFill>
      </dgm:spPr>
      <dgm:t>
        <a:bodyPr/>
        <a:lstStyle/>
        <a:p>
          <a:r>
            <a:rPr lang="en-US" b="1" dirty="0" err="1">
              <a:latin typeface="+mn-ea"/>
              <a:ea typeface="+mn-ea"/>
            </a:rPr>
            <a:t>物理地址</a:t>
          </a:r>
          <a:r>
            <a:rPr lang="zh-CN" altLang="en-US" b="1" dirty="0">
              <a:latin typeface="+mn-ea"/>
              <a:ea typeface="+mn-ea"/>
            </a:rPr>
            <a:t>（</a:t>
          </a:r>
          <a:r>
            <a:rPr lang="en-US" b="1" dirty="0">
              <a:latin typeface="+mn-ea"/>
              <a:ea typeface="+mn-ea"/>
            </a:rPr>
            <a:t>Physical or Absolute</a:t>
          </a:r>
          <a:r>
            <a:rPr lang="zh-CN" altLang="en-US" b="1" dirty="0">
              <a:latin typeface="+mn-ea"/>
              <a:ea typeface="+mn-ea"/>
            </a:rPr>
            <a:t>）</a:t>
          </a:r>
          <a:endParaRPr lang="en-US" b="1" dirty="0">
            <a:latin typeface="+mn-ea"/>
            <a:ea typeface="+mn-ea"/>
          </a:endParaRPr>
        </a:p>
      </dgm:t>
    </dgm:pt>
    <dgm:pt modelId="{E275FC03-8304-564E-89AB-373C17CB55F3}" type="parTrans" cxnId="{1AAEA0EB-CE8D-3546-B228-849C7BBECB24}">
      <dgm:prSet/>
      <dgm:spPr/>
      <dgm:t>
        <a:bodyPr/>
        <a:lstStyle/>
        <a:p>
          <a:endParaRPr lang="en-US">
            <a:latin typeface="+mn-ea"/>
            <a:ea typeface="+mn-ea"/>
          </a:endParaRPr>
        </a:p>
      </dgm:t>
    </dgm:pt>
    <dgm:pt modelId="{250D8BAF-EB6C-2B4D-8429-A8492959928C}" type="sibTrans" cxnId="{1AAEA0EB-CE8D-3546-B228-849C7BBECB24}">
      <dgm:prSet/>
      <dgm:spPr/>
      <dgm:t>
        <a:bodyPr/>
        <a:lstStyle/>
        <a:p>
          <a:endParaRPr lang="en-US">
            <a:latin typeface="+mn-ea"/>
            <a:ea typeface="+mn-ea"/>
          </a:endParaRPr>
        </a:p>
      </dgm:t>
    </dgm:pt>
    <dgm:pt modelId="{2D14AC71-6F9F-B94A-ADC5-A11456751F9C}">
      <dgm:prSet/>
      <dgm:spPr/>
      <dgm:t>
        <a:bodyPr/>
        <a:lstStyle/>
        <a:p>
          <a:r>
            <a:rPr lang="en-US" dirty="0" err="1">
              <a:latin typeface="+mn-ea"/>
              <a:ea typeface="+mn-ea"/>
            </a:rPr>
            <a:t>内存中的实际地址</a:t>
          </a:r>
          <a:endParaRPr lang="en-US" dirty="0">
            <a:latin typeface="+mn-ea"/>
            <a:ea typeface="+mn-ea"/>
          </a:endParaRPr>
        </a:p>
      </dgm:t>
    </dgm:pt>
    <dgm:pt modelId="{73C2B6B4-DF77-9047-9F14-AE7C3148BD63}" type="parTrans" cxnId="{5904720B-427C-C141-A11F-D1BE8FE1FBA2}">
      <dgm:prSet/>
      <dgm:spPr/>
      <dgm:t>
        <a:bodyPr/>
        <a:lstStyle/>
        <a:p>
          <a:endParaRPr lang="en-US">
            <a:latin typeface="+mn-ea"/>
            <a:ea typeface="+mn-ea"/>
          </a:endParaRPr>
        </a:p>
      </dgm:t>
    </dgm:pt>
    <dgm:pt modelId="{FD8E04A9-323E-8A4B-AAF4-2BB97B2B8FE0}" type="sibTrans" cxnId="{5904720B-427C-C141-A11F-D1BE8FE1FBA2}">
      <dgm:prSet/>
      <dgm:spPr/>
      <dgm:t>
        <a:bodyPr/>
        <a:lstStyle/>
        <a:p>
          <a:endParaRPr lang="en-US">
            <a:latin typeface="+mn-ea"/>
            <a:ea typeface="+mn-ea"/>
          </a:endParaRPr>
        </a:p>
      </dgm:t>
    </dgm:pt>
    <dgm:pt modelId="{ACFD1858-5182-EC41-AD4F-BB7EB502C119}" type="pres">
      <dgm:prSet presAssocID="{CBDD8360-C17A-D744-93D2-006C349A759D}" presName="linear" presStyleCnt="0">
        <dgm:presLayoutVars>
          <dgm:dir/>
          <dgm:animLvl val="lvl"/>
          <dgm:resizeHandles val="exact"/>
        </dgm:presLayoutVars>
      </dgm:prSet>
      <dgm:spPr/>
    </dgm:pt>
    <dgm:pt modelId="{B88E5D32-B7BF-6948-84F5-CB3388CEA0B7}" type="pres">
      <dgm:prSet presAssocID="{EDBE8867-7758-3D40-B369-E92A59C78254}" presName="parentLin" presStyleCnt="0"/>
      <dgm:spPr/>
    </dgm:pt>
    <dgm:pt modelId="{1A691CE5-A265-9E4F-A6A3-69EAD6003561}" type="pres">
      <dgm:prSet presAssocID="{EDBE8867-7758-3D40-B369-E92A59C78254}" presName="parentLeftMargin" presStyleLbl="node1" presStyleIdx="0" presStyleCnt="3"/>
      <dgm:spPr/>
    </dgm:pt>
    <dgm:pt modelId="{62188342-F933-5546-8BB3-C1B3099F523F}" type="pres">
      <dgm:prSet presAssocID="{EDBE8867-7758-3D40-B369-E92A59C78254}" presName="parentText" presStyleLbl="node1" presStyleIdx="0" presStyleCnt="3">
        <dgm:presLayoutVars>
          <dgm:chMax val="0"/>
          <dgm:bulletEnabled val="1"/>
        </dgm:presLayoutVars>
      </dgm:prSet>
      <dgm:spPr/>
    </dgm:pt>
    <dgm:pt modelId="{54B61BE9-D834-B14A-AF49-D2E16C40500B}" type="pres">
      <dgm:prSet presAssocID="{EDBE8867-7758-3D40-B369-E92A59C78254}" presName="negativeSpace" presStyleCnt="0"/>
      <dgm:spPr/>
    </dgm:pt>
    <dgm:pt modelId="{23981AB3-A7C5-304C-B5DD-3C6A0BA47400}" type="pres">
      <dgm:prSet presAssocID="{EDBE8867-7758-3D40-B369-E92A59C78254}" presName="childText" presStyleLbl="conFgAcc1" presStyleIdx="0" presStyleCnt="3">
        <dgm:presLayoutVars>
          <dgm:bulletEnabled val="1"/>
        </dgm:presLayoutVars>
      </dgm:prSet>
      <dgm:spPr/>
    </dgm:pt>
    <dgm:pt modelId="{EBDA10AD-AC0C-A64D-8BAD-38A69967D70E}" type="pres">
      <dgm:prSet presAssocID="{A4B70527-9188-E249-A41C-8D5D41A143A3}" presName="spaceBetweenRectangles" presStyleCnt="0"/>
      <dgm:spPr/>
    </dgm:pt>
    <dgm:pt modelId="{7C99F359-0C2F-E746-8E8A-8CB3A0425D35}" type="pres">
      <dgm:prSet presAssocID="{B89FE6C2-077F-4741-8F16-B5795B7063E1}" presName="parentLin" presStyleCnt="0"/>
      <dgm:spPr/>
    </dgm:pt>
    <dgm:pt modelId="{A032DD78-5CE7-214D-8E24-37D69D65FBC4}" type="pres">
      <dgm:prSet presAssocID="{B89FE6C2-077F-4741-8F16-B5795B7063E1}" presName="parentLeftMargin" presStyleLbl="node1" presStyleIdx="0" presStyleCnt="3"/>
      <dgm:spPr/>
    </dgm:pt>
    <dgm:pt modelId="{56B37D08-27E9-6348-A4E7-27939D35EA56}" type="pres">
      <dgm:prSet presAssocID="{B89FE6C2-077F-4741-8F16-B5795B7063E1}" presName="parentText" presStyleLbl="node1" presStyleIdx="1" presStyleCnt="3">
        <dgm:presLayoutVars>
          <dgm:chMax val="0"/>
          <dgm:bulletEnabled val="1"/>
        </dgm:presLayoutVars>
      </dgm:prSet>
      <dgm:spPr/>
    </dgm:pt>
    <dgm:pt modelId="{32378106-D771-154C-A68B-4D4FB81F2675}" type="pres">
      <dgm:prSet presAssocID="{B89FE6C2-077F-4741-8F16-B5795B7063E1}" presName="negativeSpace" presStyleCnt="0"/>
      <dgm:spPr/>
    </dgm:pt>
    <dgm:pt modelId="{AD976998-883A-B44B-AA40-16EA334E3B09}" type="pres">
      <dgm:prSet presAssocID="{B89FE6C2-077F-4741-8F16-B5795B7063E1}" presName="childText" presStyleLbl="conFgAcc1" presStyleIdx="1" presStyleCnt="3">
        <dgm:presLayoutVars>
          <dgm:bulletEnabled val="1"/>
        </dgm:presLayoutVars>
      </dgm:prSet>
      <dgm:spPr/>
    </dgm:pt>
    <dgm:pt modelId="{A880E6A6-6E9C-0C44-BEF0-4D6EE4E56AC0}" type="pres">
      <dgm:prSet presAssocID="{D12748FC-262F-604D-A0ED-B8F3F2E85B30}" presName="spaceBetweenRectangles" presStyleCnt="0"/>
      <dgm:spPr/>
    </dgm:pt>
    <dgm:pt modelId="{828035CE-2CE5-AE45-B080-C6EBCC590DF9}" type="pres">
      <dgm:prSet presAssocID="{8440D138-BE73-FB44-BBEF-1FC3FB108A97}" presName="parentLin" presStyleCnt="0"/>
      <dgm:spPr/>
    </dgm:pt>
    <dgm:pt modelId="{182D09B1-0D7D-AD47-A595-554DE5A7F3FA}" type="pres">
      <dgm:prSet presAssocID="{8440D138-BE73-FB44-BBEF-1FC3FB108A97}" presName="parentLeftMargin" presStyleLbl="node1" presStyleIdx="1" presStyleCnt="3"/>
      <dgm:spPr/>
    </dgm:pt>
    <dgm:pt modelId="{B3028417-3BB4-804F-B830-21EC724B50AF}" type="pres">
      <dgm:prSet presAssocID="{8440D138-BE73-FB44-BBEF-1FC3FB108A97}" presName="parentText" presStyleLbl="node1" presStyleIdx="2" presStyleCnt="3">
        <dgm:presLayoutVars>
          <dgm:chMax val="0"/>
          <dgm:bulletEnabled val="1"/>
        </dgm:presLayoutVars>
      </dgm:prSet>
      <dgm:spPr/>
    </dgm:pt>
    <dgm:pt modelId="{C20C3603-9123-A14C-9814-EA132B3A96B1}" type="pres">
      <dgm:prSet presAssocID="{8440D138-BE73-FB44-BBEF-1FC3FB108A97}" presName="negativeSpace" presStyleCnt="0"/>
      <dgm:spPr/>
    </dgm:pt>
    <dgm:pt modelId="{E5E2D93A-0FAC-8648-A220-3E52BE154C5F}" type="pres">
      <dgm:prSet presAssocID="{8440D138-BE73-FB44-BBEF-1FC3FB108A97}" presName="childText" presStyleLbl="conFgAcc1" presStyleIdx="2" presStyleCnt="3">
        <dgm:presLayoutVars>
          <dgm:bulletEnabled val="1"/>
        </dgm:presLayoutVars>
      </dgm:prSet>
      <dgm:spPr/>
    </dgm:pt>
  </dgm:ptLst>
  <dgm:cxnLst>
    <dgm:cxn modelId="{D8F56D06-6479-2441-86D8-AD23DC3F3908}" type="presOf" srcId="{8440D138-BE73-FB44-BBEF-1FC3FB108A97}" destId="{B3028417-3BB4-804F-B830-21EC724B50AF}" srcOrd="1" destOrd="0" presId="urn:microsoft.com/office/officeart/2005/8/layout/list1"/>
    <dgm:cxn modelId="{5904720B-427C-C141-A11F-D1BE8FE1FBA2}" srcId="{8440D138-BE73-FB44-BBEF-1FC3FB108A97}" destId="{2D14AC71-6F9F-B94A-ADC5-A11456751F9C}" srcOrd="0" destOrd="0" parTransId="{73C2B6B4-DF77-9047-9F14-AE7C3148BD63}" sibTransId="{FD8E04A9-323E-8A4B-AAF4-2BB97B2B8FE0}"/>
    <dgm:cxn modelId="{477C4B19-5757-A344-A22A-E7DCA796D57D}" type="presOf" srcId="{EDBE8867-7758-3D40-B369-E92A59C78254}" destId="{62188342-F933-5546-8BB3-C1B3099F523F}" srcOrd="1" destOrd="0" presId="urn:microsoft.com/office/officeart/2005/8/layout/list1"/>
    <dgm:cxn modelId="{85D2FC2D-E4F5-E643-A64F-2F10CC753F14}" type="presOf" srcId="{2D14AC71-6F9F-B94A-ADC5-A11456751F9C}" destId="{E5E2D93A-0FAC-8648-A220-3E52BE154C5F}" srcOrd="0" destOrd="0" presId="urn:microsoft.com/office/officeart/2005/8/layout/list1"/>
    <dgm:cxn modelId="{5438E636-6DE6-3A41-8AA0-73F658BDDD42}" srcId="{CBDD8360-C17A-D744-93D2-006C349A759D}" destId="{EDBE8867-7758-3D40-B369-E92A59C78254}" srcOrd="0" destOrd="0" parTransId="{06893441-85D5-B743-BD65-9A95DC67AE21}" sibTransId="{A4B70527-9188-E249-A41C-8D5D41A143A3}"/>
    <dgm:cxn modelId="{FB15DB37-7E4D-264F-B4C0-5912695EE4E1}" type="presOf" srcId="{B89FE6C2-077F-4741-8F16-B5795B7063E1}" destId="{56B37D08-27E9-6348-A4E7-27939D35EA56}" srcOrd="1" destOrd="0" presId="urn:microsoft.com/office/officeart/2005/8/layout/list1"/>
    <dgm:cxn modelId="{7CBBAA5F-1D78-FD49-913C-20C3904C9E54}" type="presOf" srcId="{B89FE6C2-077F-4741-8F16-B5795B7063E1}" destId="{A032DD78-5CE7-214D-8E24-37D69D65FBC4}" srcOrd="0" destOrd="0" presId="urn:microsoft.com/office/officeart/2005/8/layout/list1"/>
    <dgm:cxn modelId="{96E31663-1B40-6842-957A-A773C11DD613}" type="presOf" srcId="{EDBE8867-7758-3D40-B369-E92A59C78254}" destId="{1A691CE5-A265-9E4F-A6A3-69EAD6003561}" srcOrd="0" destOrd="0" presId="urn:microsoft.com/office/officeart/2005/8/layout/list1"/>
    <dgm:cxn modelId="{91B76389-FA79-4347-9AB1-10DBEA7932B4}" type="presOf" srcId="{A63F4F42-530D-0844-A623-B7BB97CA06C8}" destId="{AD976998-883A-B44B-AA40-16EA334E3B09}" srcOrd="0" destOrd="0" presId="urn:microsoft.com/office/officeart/2005/8/layout/list1"/>
    <dgm:cxn modelId="{4888828E-6AB4-5C4F-B1BF-33A6886EC86A}" type="presOf" srcId="{8440D138-BE73-FB44-BBEF-1FC3FB108A97}" destId="{182D09B1-0D7D-AD47-A595-554DE5A7F3FA}"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B3CB20A4-0368-BF40-98A2-B2A95ACABDBF}" type="presOf" srcId="{CD39444C-1B21-EF4A-B5D4-958159C7B42D}" destId="{23981AB3-A7C5-304C-B5DD-3C6A0BA47400}" srcOrd="0" destOrd="0" presId="urn:microsoft.com/office/officeart/2005/8/layout/list1"/>
    <dgm:cxn modelId="{4B8949C1-C410-F64A-83CE-4E286C200947}" type="presOf" srcId="{CBDD8360-C17A-D744-93D2-006C349A759D}" destId="{ACFD1858-5182-EC41-AD4F-BB7EB502C119}" srcOrd="0" destOrd="0" presId="urn:microsoft.com/office/officeart/2005/8/layout/list1"/>
    <dgm:cxn modelId="{AC3E68CA-59A6-0D47-96B7-56C985E7999F}" srcId="{B89FE6C2-077F-4741-8F16-B5795B7063E1}" destId="{A63F4F42-530D-0844-A623-B7BB97CA06C8}" srcOrd="0" destOrd="0" parTransId="{A6AF5B68-FC53-694A-82B8-D02D823211BF}" sibTransId="{45082585-C225-5042-8C96-B318BA935269}"/>
    <dgm:cxn modelId="{88A848D4-3287-8544-B217-17F7AAC14DB0}" srcId="{EDBE8867-7758-3D40-B369-E92A59C78254}" destId="{CD39444C-1B21-EF4A-B5D4-958159C7B42D}" srcOrd="0" destOrd="0" parTransId="{DD0191C7-CB08-B24A-8735-5956F0832DBC}" sibTransId="{EF9E6F1D-FB04-DC42-A706-3251421BB982}"/>
    <dgm:cxn modelId="{1AAEA0EB-CE8D-3546-B228-849C7BBECB24}" srcId="{CBDD8360-C17A-D744-93D2-006C349A759D}" destId="{8440D138-BE73-FB44-BBEF-1FC3FB108A97}" srcOrd="2" destOrd="0" parTransId="{E275FC03-8304-564E-89AB-373C17CB55F3}" sibTransId="{250D8BAF-EB6C-2B4D-8429-A8492959928C}"/>
    <dgm:cxn modelId="{2B4A4B67-DBCE-C84A-B258-B80532B3CB5B}" type="presParOf" srcId="{ACFD1858-5182-EC41-AD4F-BB7EB502C119}" destId="{B88E5D32-B7BF-6948-84F5-CB3388CEA0B7}" srcOrd="0" destOrd="0" presId="urn:microsoft.com/office/officeart/2005/8/layout/list1"/>
    <dgm:cxn modelId="{5416A70F-8654-124B-8F8D-9F84E223E0A2}" type="presParOf" srcId="{B88E5D32-B7BF-6948-84F5-CB3388CEA0B7}" destId="{1A691CE5-A265-9E4F-A6A3-69EAD6003561}" srcOrd="0" destOrd="0" presId="urn:microsoft.com/office/officeart/2005/8/layout/list1"/>
    <dgm:cxn modelId="{2B7764CE-D49E-6644-9DCC-6DC8E38F7513}" type="presParOf" srcId="{B88E5D32-B7BF-6948-84F5-CB3388CEA0B7}" destId="{62188342-F933-5546-8BB3-C1B3099F523F}" srcOrd="1" destOrd="0" presId="urn:microsoft.com/office/officeart/2005/8/layout/list1"/>
    <dgm:cxn modelId="{C7DCA115-3815-2F46-98CF-CF3B61700E6C}" type="presParOf" srcId="{ACFD1858-5182-EC41-AD4F-BB7EB502C119}" destId="{54B61BE9-D834-B14A-AF49-D2E16C40500B}" srcOrd="1" destOrd="0" presId="urn:microsoft.com/office/officeart/2005/8/layout/list1"/>
    <dgm:cxn modelId="{1B0CF497-25C9-6E4C-8FAF-A3D6802AA2FC}" type="presParOf" srcId="{ACFD1858-5182-EC41-AD4F-BB7EB502C119}" destId="{23981AB3-A7C5-304C-B5DD-3C6A0BA47400}" srcOrd="2" destOrd="0" presId="urn:microsoft.com/office/officeart/2005/8/layout/list1"/>
    <dgm:cxn modelId="{C63BB2D7-BC49-5D43-86A7-4BEF36D901D7}" type="presParOf" srcId="{ACFD1858-5182-EC41-AD4F-BB7EB502C119}" destId="{EBDA10AD-AC0C-A64D-8BAD-38A69967D70E}" srcOrd="3" destOrd="0" presId="urn:microsoft.com/office/officeart/2005/8/layout/list1"/>
    <dgm:cxn modelId="{2BD41519-194B-6B48-9B35-476ED22794C5}" type="presParOf" srcId="{ACFD1858-5182-EC41-AD4F-BB7EB502C119}" destId="{7C99F359-0C2F-E746-8E8A-8CB3A0425D35}" srcOrd="4" destOrd="0" presId="urn:microsoft.com/office/officeart/2005/8/layout/list1"/>
    <dgm:cxn modelId="{7D4B4429-84A9-BF47-B03F-BE89970E8752}" type="presParOf" srcId="{7C99F359-0C2F-E746-8E8A-8CB3A0425D35}" destId="{A032DD78-5CE7-214D-8E24-37D69D65FBC4}" srcOrd="0" destOrd="0" presId="urn:microsoft.com/office/officeart/2005/8/layout/list1"/>
    <dgm:cxn modelId="{EE306430-2C95-2647-89C9-08FF8A334567}" type="presParOf" srcId="{7C99F359-0C2F-E746-8E8A-8CB3A0425D35}" destId="{56B37D08-27E9-6348-A4E7-27939D35EA56}" srcOrd="1" destOrd="0" presId="urn:microsoft.com/office/officeart/2005/8/layout/list1"/>
    <dgm:cxn modelId="{30527381-6C0B-814D-A1E0-255BA63047A2}" type="presParOf" srcId="{ACFD1858-5182-EC41-AD4F-BB7EB502C119}" destId="{32378106-D771-154C-A68B-4D4FB81F2675}" srcOrd="5" destOrd="0" presId="urn:microsoft.com/office/officeart/2005/8/layout/list1"/>
    <dgm:cxn modelId="{779A352F-E437-C148-81FA-CFE5FFC4630D}" type="presParOf" srcId="{ACFD1858-5182-EC41-AD4F-BB7EB502C119}" destId="{AD976998-883A-B44B-AA40-16EA334E3B09}" srcOrd="6" destOrd="0" presId="urn:microsoft.com/office/officeart/2005/8/layout/list1"/>
    <dgm:cxn modelId="{C317D663-C142-9940-8283-FBDB8C0A22DA}" type="presParOf" srcId="{ACFD1858-5182-EC41-AD4F-BB7EB502C119}" destId="{A880E6A6-6E9C-0C44-BEF0-4D6EE4E56AC0}" srcOrd="7" destOrd="0" presId="urn:microsoft.com/office/officeart/2005/8/layout/list1"/>
    <dgm:cxn modelId="{A51E82A8-1770-2844-A640-3A15F84D9CD7}" type="presParOf" srcId="{ACFD1858-5182-EC41-AD4F-BB7EB502C119}" destId="{828035CE-2CE5-AE45-B080-C6EBCC590DF9}" srcOrd="8" destOrd="0" presId="urn:microsoft.com/office/officeart/2005/8/layout/list1"/>
    <dgm:cxn modelId="{FB366BBE-8967-D34F-8501-5C6102394FBB}" type="presParOf" srcId="{828035CE-2CE5-AE45-B080-C6EBCC590DF9}" destId="{182D09B1-0D7D-AD47-A595-554DE5A7F3FA}" srcOrd="0" destOrd="0" presId="urn:microsoft.com/office/officeart/2005/8/layout/list1"/>
    <dgm:cxn modelId="{6F136CE1-B6E5-AB4B-AB22-FEC5924D0737}" type="presParOf" srcId="{828035CE-2CE5-AE45-B080-C6EBCC590DF9}" destId="{B3028417-3BB4-804F-B830-21EC724B50AF}" srcOrd="1" destOrd="0" presId="urn:microsoft.com/office/officeart/2005/8/layout/list1"/>
    <dgm:cxn modelId="{C0E9DB57-AE6F-1A4C-9257-B30CCA8AA06C}" type="presParOf" srcId="{ACFD1858-5182-EC41-AD4F-BB7EB502C119}" destId="{C20C3603-9123-A14C-9814-EA132B3A96B1}" srcOrd="9" destOrd="0" presId="urn:microsoft.com/office/officeart/2005/8/layout/list1"/>
    <dgm:cxn modelId="{8A5311B1-9935-A645-AC55-0BC443EC4370}"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a:solidFill>
          <a:schemeClr val="accent1"/>
        </a:solidFill>
        <a:ln>
          <a:solidFill>
            <a:schemeClr val="accent4">
              <a:lumMod val="50000"/>
            </a:schemeClr>
          </a:solidFill>
        </a:ln>
      </dgm:spPr>
      <dgm:t>
        <a:bodyPr/>
        <a:lstStyle/>
        <a:p>
          <a:r>
            <a:rPr lang="en-US" b="1" i="0" dirty="0" err="1"/>
            <a:t>页</a:t>
          </a:r>
          <a:r>
            <a:rPr lang="zh-CN" altLang="en-US" b="1" i="0" dirty="0"/>
            <a:t>（</a:t>
          </a:r>
          <a:r>
            <a:rPr lang="en-US" b="1" i="0" dirty="0"/>
            <a:t>Pages</a:t>
          </a:r>
          <a:r>
            <a:rPr lang="zh-CN" altLang="en-US" b="1" i="0" dirty="0"/>
            <a:t>）</a:t>
          </a:r>
          <a:r>
            <a:rPr lang="en-US" dirty="0"/>
            <a:t> </a:t>
          </a:r>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a:solidFill>
          <a:schemeClr val="bg1"/>
        </a:solidFill>
        <a:ln>
          <a:solidFill>
            <a:schemeClr val="tx1">
              <a:alpha val="90000"/>
            </a:schemeClr>
          </a:solidFill>
        </a:ln>
      </dgm:spPr>
      <dgm:t>
        <a:bodyPr/>
        <a:lstStyle/>
        <a:p>
          <a:r>
            <a:rPr lang="en-US" dirty="0" err="1"/>
            <a:t>进程中的块</a:t>
          </a:r>
          <a:endParaRPr lang="en-US" dirty="0"/>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a:solidFill>
          <a:schemeClr val="accent2">
            <a:lumMod val="50000"/>
          </a:schemeClr>
        </a:solidFill>
        <a:ln>
          <a:solidFill>
            <a:schemeClr val="tx1"/>
          </a:solidFill>
        </a:ln>
      </dgm:spPr>
      <dgm:t>
        <a:bodyPr/>
        <a:lstStyle/>
        <a:p>
          <a:r>
            <a:rPr lang="en-US" b="1" i="0" dirty="0" err="1"/>
            <a:t>页框</a:t>
          </a:r>
          <a:r>
            <a:rPr lang="zh-CN" altLang="en-US" b="1" i="0" dirty="0"/>
            <a:t>（</a:t>
          </a:r>
          <a:r>
            <a:rPr lang="en-US" b="1" i="0" dirty="0"/>
            <a:t>Frames</a:t>
          </a:r>
          <a:r>
            <a:rPr lang="zh-CN" altLang="en-US" b="1" i="0" dirty="0"/>
            <a:t>）</a:t>
          </a:r>
          <a:endParaRPr lang="en-US" b="1" i="0" dirty="0"/>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a:solidFill>
          <a:schemeClr val="bg1"/>
        </a:solidFill>
        <a:ln>
          <a:solidFill>
            <a:schemeClr val="tx1">
              <a:alpha val="90000"/>
            </a:schemeClr>
          </a:solidFill>
        </a:ln>
      </dgm:spPr>
      <dgm:t>
        <a:bodyPr/>
        <a:lstStyle/>
        <a:p>
          <a:r>
            <a:rPr lang="en-US" dirty="0" err="1"/>
            <a:t>内存中的块</a:t>
          </a:r>
          <a:endParaRPr lang="en-US" dirty="0"/>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pt>
    <dgm:pt modelId="{979F7F9E-BB7E-5E47-AEA2-74D0BA117F83}" type="pres">
      <dgm:prSet presAssocID="{64C5CEBC-1F30-5443-B794-80FF362A2AF0}" presName="composite" presStyleCnt="0"/>
      <dgm:spPr/>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pt>
    <dgm:pt modelId="{46D6853D-8FF8-D64F-9F4D-3F18C7AC2088}" type="pres">
      <dgm:prSet presAssocID="{64C5CEBC-1F30-5443-B794-80FF362A2AF0}" presName="desTx" presStyleLbl="alignAccFollowNode1" presStyleIdx="0" presStyleCnt="2">
        <dgm:presLayoutVars>
          <dgm:bulletEnabled val="1"/>
        </dgm:presLayoutVars>
      </dgm:prSet>
      <dgm:spPr/>
    </dgm:pt>
    <dgm:pt modelId="{D2371063-AB88-2A4F-820E-F87872FE7F53}" type="pres">
      <dgm:prSet presAssocID="{0242CC9F-7F01-C541-AE84-95B60386F567}" presName="space" presStyleCnt="0"/>
      <dgm:spPr/>
    </dgm:pt>
    <dgm:pt modelId="{3AA422C0-DB0A-694E-A997-DBCDCCB90F7D}" type="pres">
      <dgm:prSet presAssocID="{5BAEB20B-3695-E348-9F13-AECB8D7EFA27}" presName="composite" presStyleCnt="0"/>
      <dgm:spPr/>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pt>
    <dgm:pt modelId="{A1162212-C3C8-3A47-829A-648CCE353B98}" type="pres">
      <dgm:prSet presAssocID="{5BAEB20B-3695-E348-9F13-AECB8D7EFA27}" presName="desTx" presStyleLbl="alignAccFollowNode1" presStyleIdx="1" presStyleCnt="2">
        <dgm:presLayoutVars>
          <dgm:bulletEnabled val="1"/>
        </dgm:presLayoutVars>
      </dgm:prSet>
      <dgm:spPr/>
    </dgm:pt>
  </dgm:ptLst>
  <dgm:cxnLst>
    <dgm:cxn modelId="{9E6EA001-3F24-B24B-9B43-2CBB0F1A61BF}" type="presOf" srcId="{7AA8A9FF-58E2-CB47-ADA1-DE9E3BDCDC0F}" destId="{46D6853D-8FF8-D64F-9F4D-3F18C7AC2088}" srcOrd="0" destOrd="0" presId="urn:microsoft.com/office/officeart/2005/8/layout/hList1"/>
    <dgm:cxn modelId="{6D229A09-1324-424E-A246-48A59282A263}" type="presOf" srcId="{5BAEB20B-3695-E348-9F13-AECB8D7EFA27}" destId="{E43E3212-8A7F-3040-93CF-F261BAF43BC6}" srcOrd="0" destOrd="0" presId="urn:microsoft.com/office/officeart/2005/8/layout/hList1"/>
    <dgm:cxn modelId="{6EED0931-0051-4A49-9DA3-3127BA100172}" type="presOf" srcId="{64C5CEBC-1F30-5443-B794-80FF362A2AF0}" destId="{141F70A1-56B4-7C45-8D55-136594643679}" srcOrd="0" destOrd="0" presId="urn:microsoft.com/office/officeart/2005/8/layout/hList1"/>
    <dgm:cxn modelId="{74DF4162-BDC2-044A-BC90-1D56E973C6EA}" srcId="{64C5CEBC-1F30-5443-B794-80FF362A2AF0}" destId="{7AA8A9FF-58E2-CB47-ADA1-DE9E3BDCDC0F}" srcOrd="0" destOrd="0" parTransId="{C2FDA75E-5210-994A-B144-69E8807A517E}" sibTransId="{D0788B77-3E9F-4D46-8831-D6285F658A86}"/>
    <dgm:cxn modelId="{B3689970-B6AA-F841-8AA9-BF33FA1007D0}" srcId="{98984BBF-D090-D94A-958C-707853D134BE}" destId="{64C5CEBC-1F30-5443-B794-80FF362A2AF0}" srcOrd="0" destOrd="0" parTransId="{BE0C5935-86C3-CE49-BC7C-DB3DC9A56DBA}" sibTransId="{0242CC9F-7F01-C541-AE84-95B60386F567}"/>
    <dgm:cxn modelId="{00913CB1-9610-624A-BE9D-1C50FCC5CCE3}" srcId="{5BAEB20B-3695-E348-9F13-AECB8D7EFA27}" destId="{097D4EAE-CD21-C547-B935-47F8B18B09F5}" srcOrd="0" destOrd="0" parTransId="{87A55BF3-60A6-CA4A-952B-9DB7A9BFC901}" sibTransId="{5B396445-CB01-9443-9541-38B17C330104}"/>
    <dgm:cxn modelId="{24914EDD-F887-F145-A25D-9C1F499EEC64}" srcId="{98984BBF-D090-D94A-958C-707853D134BE}" destId="{5BAEB20B-3695-E348-9F13-AECB8D7EFA27}" srcOrd="1" destOrd="0" parTransId="{F35B4B62-4741-964F-9F55-8BAE5A6BA9A5}" sibTransId="{E89D1576-1C84-A941-A5F3-6A6E595B57D7}"/>
    <dgm:cxn modelId="{848D44E0-2886-AF45-92D3-0D6D99B8E890}" type="presOf" srcId="{097D4EAE-CD21-C547-B935-47F8B18B09F5}" destId="{A1162212-C3C8-3A47-829A-648CCE353B98}" srcOrd="0" destOrd="0" presId="urn:microsoft.com/office/officeart/2005/8/layout/hList1"/>
    <dgm:cxn modelId="{51466DEE-7137-6746-8626-C7E5EE11618B}" type="presOf" srcId="{98984BBF-D090-D94A-958C-707853D134BE}" destId="{7427F0B0-35E5-664A-9214-512C0B3A33C3}" srcOrd="0" destOrd="0" presId="urn:microsoft.com/office/officeart/2005/8/layout/hList1"/>
    <dgm:cxn modelId="{9AA5CDE8-FED1-EB4C-B0D4-6A8B11DC1878}" type="presParOf" srcId="{7427F0B0-35E5-664A-9214-512C0B3A33C3}" destId="{979F7F9E-BB7E-5E47-AEA2-74D0BA117F83}" srcOrd="0" destOrd="0" presId="urn:microsoft.com/office/officeart/2005/8/layout/hList1"/>
    <dgm:cxn modelId="{ECFB20C0-D67D-0948-8168-03352B707B32}" type="presParOf" srcId="{979F7F9E-BB7E-5E47-AEA2-74D0BA117F83}" destId="{141F70A1-56B4-7C45-8D55-136594643679}" srcOrd="0" destOrd="0" presId="urn:microsoft.com/office/officeart/2005/8/layout/hList1"/>
    <dgm:cxn modelId="{1FE50B2A-41F2-A441-B98D-36207E9E496D}" type="presParOf" srcId="{979F7F9E-BB7E-5E47-AEA2-74D0BA117F83}" destId="{46D6853D-8FF8-D64F-9F4D-3F18C7AC2088}" srcOrd="1" destOrd="0" presId="urn:microsoft.com/office/officeart/2005/8/layout/hList1"/>
    <dgm:cxn modelId="{6841475D-6621-494B-A712-CE8470899B3C}" type="presParOf" srcId="{7427F0B0-35E5-664A-9214-512C0B3A33C3}" destId="{D2371063-AB88-2A4F-820E-F87872FE7F53}" srcOrd="1" destOrd="0" presId="urn:microsoft.com/office/officeart/2005/8/layout/hList1"/>
    <dgm:cxn modelId="{CB8178DE-8B54-F844-8074-98ECF9CE6ACC}" type="presParOf" srcId="{7427F0B0-35E5-664A-9214-512C0B3A33C3}" destId="{3AA422C0-DB0A-694E-A997-DBCDCCB90F7D}" srcOrd="2" destOrd="0" presId="urn:microsoft.com/office/officeart/2005/8/layout/hList1"/>
    <dgm:cxn modelId="{0A569493-B825-9748-B7E0-E60C3EE5DBF6}" type="presParOf" srcId="{3AA422C0-DB0A-694E-A997-DBCDCCB90F7D}" destId="{E43E3212-8A7F-3040-93CF-F261BAF43BC6}" srcOrd="0" destOrd="0" presId="urn:microsoft.com/office/officeart/2005/8/layout/hList1"/>
    <dgm:cxn modelId="{841A35E6-1507-DA48-841F-E92C9F7365E3}"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custT="1"/>
      <dgm:spPr/>
      <dgm:t>
        <a:bodyPr/>
        <a:lstStyle/>
        <a:p>
          <a:r>
            <a:rPr lang="en-US" sz="1800" dirty="0" err="1">
              <a:latin typeface="+mn-ea"/>
              <a:ea typeface="+mn-ea"/>
            </a:rPr>
            <a:t>提取段号</a:t>
          </a:r>
          <a:r>
            <a:rPr lang="zh-CN" altLang="en-US" sz="1800" dirty="0">
              <a:latin typeface="+mn-ea"/>
              <a:ea typeface="+mn-ea"/>
            </a:rPr>
            <a:t>：逻辑地址最左侧的</a:t>
          </a:r>
          <a:r>
            <a:rPr lang="en-US" altLang="zh-CN" sz="1800" dirty="0">
              <a:latin typeface="+mn-ea"/>
              <a:ea typeface="+mn-ea"/>
            </a:rPr>
            <a:t>n</a:t>
          </a:r>
          <a:r>
            <a:rPr lang="zh-CN" altLang="en-US" sz="1800" dirty="0">
              <a:latin typeface="+mn-ea"/>
              <a:ea typeface="+mn-ea"/>
            </a:rPr>
            <a:t>位</a:t>
          </a:r>
          <a:endParaRPr lang="en-US" sz="1800" dirty="0">
            <a:latin typeface="+mn-ea"/>
            <a:ea typeface="+mn-ea"/>
          </a:endParaRPr>
        </a:p>
      </dgm:t>
    </dgm:pt>
    <dgm:pt modelId="{DA58F419-FD4F-1F4B-B328-D1FFC44240CD}" type="parTrans" cxnId="{E3EEB70D-8291-8D42-B647-A8DA54C76DF0}">
      <dgm:prSet/>
      <dgm:spPr/>
      <dgm:t>
        <a:bodyPr/>
        <a:lstStyle/>
        <a:p>
          <a:endParaRPr lang="en-US">
            <a:latin typeface="+mn-ea"/>
            <a:ea typeface="+mn-ea"/>
          </a:endParaRPr>
        </a:p>
      </dgm:t>
    </dgm:pt>
    <dgm:pt modelId="{542C242A-BC0E-FE48-86B4-0089FD42B71F}" type="sibTrans" cxnId="{E3EEB70D-8291-8D42-B647-A8DA54C76DF0}">
      <dgm:prSet/>
      <dgm:spPr/>
      <dgm:t>
        <a:bodyPr/>
        <a:lstStyle/>
        <a:p>
          <a:endParaRPr lang="en-US">
            <a:latin typeface="+mn-ea"/>
            <a:ea typeface="+mn-ea"/>
          </a:endParaRPr>
        </a:p>
      </dgm:t>
    </dgm:pt>
    <dgm:pt modelId="{32FAFF03-C02A-0E43-BCDB-A43F13E6EC27}">
      <dgm:prSet custT="1"/>
      <dgm:spPr/>
      <dgm:t>
        <a:bodyPr/>
        <a:lstStyle/>
        <a:p>
          <a:r>
            <a:rPr lang="en-US" sz="2000" dirty="0" err="1">
              <a:latin typeface="+mn-ea"/>
              <a:ea typeface="+mn-ea"/>
            </a:rPr>
            <a:t>以段号为索引</a:t>
          </a:r>
          <a:r>
            <a:rPr lang="zh-CN" altLang="en-US" sz="2000" dirty="0">
              <a:latin typeface="+mn-ea"/>
              <a:ea typeface="+mn-ea"/>
            </a:rPr>
            <a:t>，查找段表中该段的起始物理地址</a:t>
          </a:r>
          <a:endParaRPr lang="en-US" sz="2000" dirty="0">
            <a:latin typeface="+mn-ea"/>
            <a:ea typeface="+mn-ea"/>
          </a:endParaRPr>
        </a:p>
      </dgm:t>
    </dgm:pt>
    <dgm:pt modelId="{444ED70A-0E9F-A34A-B482-5592059AD382}" type="parTrans" cxnId="{258C30C1-69A2-3841-B704-B6887C48ED9C}">
      <dgm:prSet/>
      <dgm:spPr/>
      <dgm:t>
        <a:bodyPr/>
        <a:lstStyle/>
        <a:p>
          <a:endParaRPr lang="en-US">
            <a:latin typeface="+mn-ea"/>
            <a:ea typeface="+mn-ea"/>
          </a:endParaRPr>
        </a:p>
      </dgm:t>
    </dgm:pt>
    <dgm:pt modelId="{ECB7C8B8-67FB-8340-B9F4-25BD06517BAF}" type="sibTrans" cxnId="{258C30C1-69A2-3841-B704-B6887C48ED9C}">
      <dgm:prSet/>
      <dgm:spPr/>
      <dgm:t>
        <a:bodyPr/>
        <a:lstStyle/>
        <a:p>
          <a:endParaRPr lang="en-US">
            <a:latin typeface="+mn-ea"/>
            <a:ea typeface="+mn-ea"/>
          </a:endParaRPr>
        </a:p>
      </dgm:t>
    </dgm:pt>
    <dgm:pt modelId="{C8ADBDE9-3938-0548-8B87-8FD5470D7D93}">
      <dgm:prSet custT="1"/>
      <dgm:spPr/>
      <dgm:t>
        <a:bodyPr/>
        <a:lstStyle/>
        <a:p>
          <a:r>
            <a:rPr lang="en-US" sz="1800" dirty="0" err="1">
              <a:latin typeface="+mn-ea"/>
              <a:ea typeface="+mn-ea"/>
            </a:rPr>
            <a:t>逻辑地址最右侧</a:t>
          </a:r>
          <a:r>
            <a:rPr lang="en-US" sz="1800" i="1" dirty="0" err="1">
              <a:latin typeface="+mn-ea"/>
              <a:ea typeface="+mn-ea"/>
            </a:rPr>
            <a:t>m</a:t>
          </a:r>
          <a:r>
            <a:rPr lang="en-US" sz="1800" dirty="0" err="1">
              <a:latin typeface="+mn-ea"/>
              <a:ea typeface="+mn-ea"/>
            </a:rPr>
            <a:t>位为偏移量</a:t>
          </a:r>
          <a:r>
            <a:rPr lang="zh-CN" altLang="en-US" sz="1800" dirty="0">
              <a:latin typeface="+mn-ea"/>
              <a:ea typeface="+mn-ea"/>
            </a:rPr>
            <a:t>，偏移量与段长度比较，若偏移量</a:t>
          </a:r>
          <a:r>
            <a:rPr lang="en-US" altLang="zh-CN" sz="1800" dirty="0">
              <a:latin typeface="+mn-ea"/>
              <a:ea typeface="+mn-ea"/>
            </a:rPr>
            <a:t>&gt;</a:t>
          </a:r>
          <a:r>
            <a:rPr lang="zh-CN" altLang="en-US" sz="1800" dirty="0">
              <a:latin typeface="+mn-ea"/>
              <a:ea typeface="+mn-ea"/>
            </a:rPr>
            <a:t>段长，则地址无效</a:t>
          </a:r>
          <a:endParaRPr lang="en-US" sz="1800" dirty="0">
            <a:latin typeface="+mn-ea"/>
            <a:ea typeface="+mn-ea"/>
          </a:endParaRPr>
        </a:p>
      </dgm:t>
    </dgm:pt>
    <dgm:pt modelId="{4EC583DA-FFB0-0340-BEB6-ACDC6119738D}" type="parTrans" cxnId="{B7CC8A03-770A-1B45-B0DA-724F7E11B94B}">
      <dgm:prSet/>
      <dgm:spPr/>
      <dgm:t>
        <a:bodyPr/>
        <a:lstStyle/>
        <a:p>
          <a:endParaRPr lang="en-US">
            <a:latin typeface="+mn-ea"/>
            <a:ea typeface="+mn-ea"/>
          </a:endParaRPr>
        </a:p>
      </dgm:t>
    </dgm:pt>
    <dgm:pt modelId="{5F0542EE-719A-A348-852C-7F01CFF2E8AC}" type="sibTrans" cxnId="{B7CC8A03-770A-1B45-B0DA-724F7E11B94B}">
      <dgm:prSet/>
      <dgm:spPr/>
      <dgm:t>
        <a:bodyPr/>
        <a:lstStyle/>
        <a:p>
          <a:endParaRPr lang="en-US">
            <a:latin typeface="+mn-ea"/>
            <a:ea typeface="+mn-ea"/>
          </a:endParaRPr>
        </a:p>
      </dgm:t>
    </dgm:pt>
    <dgm:pt modelId="{AC374B7D-944F-104D-B17A-59E6A717DA1E}">
      <dgm:prSet/>
      <dgm:spPr/>
      <dgm:t>
        <a:bodyPr/>
        <a:lstStyle/>
        <a:p>
          <a:r>
            <a:rPr lang="en-US" dirty="0" err="1">
              <a:latin typeface="+mn-ea"/>
              <a:ea typeface="+mn-ea"/>
            </a:rPr>
            <a:t>物理地址</a:t>
          </a:r>
          <a:r>
            <a:rPr lang="zh-CN" altLang="en-US" dirty="0">
              <a:latin typeface="+mn-ea"/>
              <a:ea typeface="+mn-ea"/>
            </a:rPr>
            <a:t>：</a:t>
          </a:r>
          <a:r>
            <a:rPr lang="en-US" dirty="0" err="1">
              <a:latin typeface="+mn-ea"/>
              <a:ea typeface="+mn-ea"/>
            </a:rPr>
            <a:t>该段的起始物理地址</a:t>
          </a:r>
          <a:r>
            <a:rPr lang="en-US" altLang="zh-CN" dirty="0">
              <a:latin typeface="+mn-ea"/>
              <a:ea typeface="+mn-ea"/>
            </a:rPr>
            <a:t>+</a:t>
          </a:r>
          <a:r>
            <a:rPr lang="zh-CN" altLang="en-US" dirty="0">
              <a:latin typeface="+mn-ea"/>
              <a:ea typeface="+mn-ea"/>
            </a:rPr>
            <a:t>偏移量</a:t>
          </a:r>
          <a:endParaRPr lang="en-US" dirty="0">
            <a:latin typeface="+mn-ea"/>
            <a:ea typeface="+mn-ea"/>
          </a:endParaRPr>
        </a:p>
      </dgm:t>
    </dgm:pt>
    <dgm:pt modelId="{1D928906-A2FD-0141-A634-325A68E11C78}" type="parTrans" cxnId="{982B9DA3-2C1B-2B45-A7C2-5B32DCBFDD4A}">
      <dgm:prSet/>
      <dgm:spPr/>
      <dgm:t>
        <a:bodyPr/>
        <a:lstStyle/>
        <a:p>
          <a:endParaRPr lang="en-US">
            <a:latin typeface="+mn-ea"/>
            <a:ea typeface="+mn-ea"/>
          </a:endParaRPr>
        </a:p>
      </dgm:t>
    </dgm:pt>
    <dgm:pt modelId="{0F191AD9-64E3-EE4A-9DB1-D2B24C8B629B}" type="sibTrans" cxnId="{982B9DA3-2C1B-2B45-A7C2-5B32DCBFDD4A}">
      <dgm:prSet/>
      <dgm:spPr/>
      <dgm:t>
        <a:bodyPr/>
        <a:lstStyle/>
        <a:p>
          <a:endParaRPr lang="en-US">
            <a:latin typeface="+mn-ea"/>
            <a:ea typeface="+mn-ea"/>
          </a:endParaRPr>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custScaleX="58363">
        <dgm:presLayoutVars>
          <dgm:bulletEnabled val="1"/>
        </dgm:presLayoutVars>
      </dgm:prSet>
      <dgm:spPr/>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custScaleX="70185">
        <dgm:presLayoutVars>
          <dgm:bulletEnabled val="1"/>
        </dgm:presLayoutVars>
      </dgm:prSet>
      <dgm:spPr/>
    </dgm:pt>
  </dgm:ptLst>
  <dgm:cxnLst>
    <dgm:cxn modelId="{B7CC8A03-770A-1B45-B0DA-724F7E11B94B}" srcId="{78C684FE-1A2B-254D-8FD5-947512C78C87}" destId="{C8ADBDE9-3938-0548-8B87-8FD5470D7D93}" srcOrd="2" destOrd="0" parTransId="{4EC583DA-FFB0-0340-BEB6-ACDC6119738D}" sibTransId="{5F0542EE-719A-A348-852C-7F01CFF2E8AC}"/>
    <dgm:cxn modelId="{E3EEB70D-8291-8D42-B647-A8DA54C76DF0}" srcId="{78C684FE-1A2B-254D-8FD5-947512C78C87}" destId="{52084027-B071-9247-B390-B891DE1DBD40}" srcOrd="0" destOrd="0" parTransId="{DA58F419-FD4F-1F4B-B328-D1FFC44240CD}" sibTransId="{542C242A-BC0E-FE48-86B4-0089FD42B71F}"/>
    <dgm:cxn modelId="{36EFC141-1523-DA4F-A8C1-095F63004DAE}" type="presOf" srcId="{78C684FE-1A2B-254D-8FD5-947512C78C87}" destId="{51DF321D-3BBA-4545-8424-1BB44DD484AB}" srcOrd="0" destOrd="0" presId="urn:microsoft.com/office/officeart/2005/8/layout/hProcess9"/>
    <dgm:cxn modelId="{E4C5E856-16CC-8F4A-89FB-5E9922E948E5}" type="presOf" srcId="{AC374B7D-944F-104D-B17A-59E6A717DA1E}" destId="{4476A394-1578-B443-9923-9E9465C6DB9E}" srcOrd="0" destOrd="0" presId="urn:microsoft.com/office/officeart/2005/8/layout/hProcess9"/>
    <dgm:cxn modelId="{263B649D-3B5C-C747-9DE0-A53ABBB365C3}" type="presOf" srcId="{C8ADBDE9-3938-0548-8B87-8FD5470D7D93}" destId="{79C5E6D8-2847-F447-9D07-319B928A8FC8}" srcOrd="0" destOrd="0" presId="urn:microsoft.com/office/officeart/2005/8/layout/hProcess9"/>
    <dgm:cxn modelId="{152B5FA2-F006-124D-8096-656BFADAEC84}" type="presOf" srcId="{32FAFF03-C02A-0E43-BCDB-A43F13E6EC27}" destId="{CECE5934-D04C-B244-98EA-7378FF62C687}" srcOrd="0" destOrd="0" presId="urn:microsoft.com/office/officeart/2005/8/layout/hProcess9"/>
    <dgm:cxn modelId="{982B9DA3-2C1B-2B45-A7C2-5B32DCBFDD4A}" srcId="{78C684FE-1A2B-254D-8FD5-947512C78C87}" destId="{AC374B7D-944F-104D-B17A-59E6A717DA1E}" srcOrd="3" destOrd="0" parTransId="{1D928906-A2FD-0141-A634-325A68E11C78}" sibTransId="{0F191AD9-64E3-EE4A-9DB1-D2B24C8B629B}"/>
    <dgm:cxn modelId="{0CAE04B2-1676-4941-A1A5-588758A32793}" type="presOf" srcId="{52084027-B071-9247-B390-B891DE1DBD40}" destId="{66418308-D9BF-C14F-A46B-F4AAAFE89B91}" srcOrd="0" destOrd="0" presId="urn:microsoft.com/office/officeart/2005/8/layout/hProcess9"/>
    <dgm:cxn modelId="{258C30C1-69A2-3841-B704-B6887C48ED9C}" srcId="{78C684FE-1A2B-254D-8FD5-947512C78C87}" destId="{32FAFF03-C02A-0E43-BCDB-A43F13E6EC27}" srcOrd="1" destOrd="0" parTransId="{444ED70A-0E9F-A34A-B482-5592059AD382}" sibTransId="{ECB7C8B8-67FB-8340-B9F4-25BD06517BAF}"/>
    <dgm:cxn modelId="{45F7AE58-2078-924E-9D9E-B22C5F8DC8AE}" type="presParOf" srcId="{51DF321D-3BBA-4545-8424-1BB44DD484AB}" destId="{71E554F8-F172-7A4C-8592-CE7684E904E9}" srcOrd="0" destOrd="0" presId="urn:microsoft.com/office/officeart/2005/8/layout/hProcess9"/>
    <dgm:cxn modelId="{651855A6-39AC-6E40-A6E2-91EBD14DCCA9}" type="presParOf" srcId="{51DF321D-3BBA-4545-8424-1BB44DD484AB}" destId="{4517FBBA-EC60-AE4D-ABA3-30FBECDF4BDF}" srcOrd="1" destOrd="0" presId="urn:microsoft.com/office/officeart/2005/8/layout/hProcess9"/>
    <dgm:cxn modelId="{746F777C-8694-8C49-B78D-967727B2BE33}" type="presParOf" srcId="{4517FBBA-EC60-AE4D-ABA3-30FBECDF4BDF}" destId="{66418308-D9BF-C14F-A46B-F4AAAFE89B91}" srcOrd="0" destOrd="0" presId="urn:microsoft.com/office/officeart/2005/8/layout/hProcess9"/>
    <dgm:cxn modelId="{2676F81A-6102-EA4C-AB76-7435E821D832}" type="presParOf" srcId="{4517FBBA-EC60-AE4D-ABA3-30FBECDF4BDF}" destId="{D27850E7-6CE1-DC4B-8B04-2F885E655E04}" srcOrd="1" destOrd="0" presId="urn:microsoft.com/office/officeart/2005/8/layout/hProcess9"/>
    <dgm:cxn modelId="{43082DA4-8A58-504F-9F4D-4656582A169E}" type="presParOf" srcId="{4517FBBA-EC60-AE4D-ABA3-30FBECDF4BDF}" destId="{CECE5934-D04C-B244-98EA-7378FF62C687}" srcOrd="2" destOrd="0" presId="urn:microsoft.com/office/officeart/2005/8/layout/hProcess9"/>
    <dgm:cxn modelId="{57F9B15B-2034-A241-AB33-52777EA6DE17}" type="presParOf" srcId="{4517FBBA-EC60-AE4D-ABA3-30FBECDF4BDF}" destId="{E0893149-E3B2-5546-90A5-D649B31B53AC}" srcOrd="3" destOrd="0" presId="urn:microsoft.com/office/officeart/2005/8/layout/hProcess9"/>
    <dgm:cxn modelId="{00C1B080-6A56-EE49-B3E6-DC6A10D5E766}" type="presParOf" srcId="{4517FBBA-EC60-AE4D-ABA3-30FBECDF4BDF}" destId="{79C5E6D8-2847-F447-9D07-319B928A8FC8}" srcOrd="4" destOrd="0" presId="urn:microsoft.com/office/officeart/2005/8/layout/hProcess9"/>
    <dgm:cxn modelId="{B89F247F-E616-424E-9192-897B2FD0F23A}" type="presParOf" srcId="{4517FBBA-EC60-AE4D-ABA3-30FBECDF4BDF}" destId="{5AC9194D-E3EF-7041-A0E3-CA076C2E9A60}" srcOrd="5" destOrd="0" presId="urn:microsoft.com/office/officeart/2005/8/layout/hProcess9"/>
    <dgm:cxn modelId="{46F68594-4D0C-CA47-AD2C-E979B322BA8A}"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2C54F-2001-43DC-9924-37067874D309}">
      <dsp:nvSpPr>
        <dsp:cNvPr id="0" name=""/>
        <dsp:cNvSpPr/>
      </dsp:nvSpPr>
      <dsp:spPr>
        <a:xfrm>
          <a:off x="1065718" y="344920"/>
          <a:ext cx="3810663" cy="3810663"/>
        </a:xfrm>
        <a:prstGeom prst="pie">
          <a:avLst>
            <a:gd name="adj1" fmla="val 16200000"/>
            <a:gd name="adj2" fmla="val 54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虚拟内存管理</a:t>
          </a:r>
        </a:p>
      </dsp:txBody>
      <dsp:txXfrm>
        <a:off x="3147973" y="1342951"/>
        <a:ext cx="1360951" cy="1814601"/>
      </dsp:txXfrm>
    </dsp:sp>
    <dsp:sp modelId="{768707B5-57B3-49A1-A0CF-A7F5935B08B5}">
      <dsp:nvSpPr>
        <dsp:cNvPr id="0" name=""/>
        <dsp:cNvSpPr/>
      </dsp:nvSpPr>
      <dsp:spPr>
        <a:xfrm>
          <a:off x="884258" y="344920"/>
          <a:ext cx="3810663" cy="3810663"/>
        </a:xfrm>
        <a:prstGeom prst="pie">
          <a:avLst>
            <a:gd name="adj1" fmla="val 5400000"/>
            <a:gd name="adj2" fmla="val 16200000"/>
          </a:avLst>
        </a:prstGeom>
        <a:solidFill>
          <a:schemeClr val="accent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1689100">
            <a:lnSpc>
              <a:spcPct val="90000"/>
            </a:lnSpc>
            <a:spcBef>
              <a:spcPct val="0"/>
            </a:spcBef>
            <a:spcAft>
              <a:spcPct val="35000"/>
            </a:spcAft>
            <a:buNone/>
          </a:pPr>
          <a:r>
            <a:rPr lang="zh-CN" altLang="en-US" sz="3800" kern="1200" dirty="0"/>
            <a:t>基本内存管理</a:t>
          </a:r>
        </a:p>
      </dsp:txBody>
      <dsp:txXfrm>
        <a:off x="1251715" y="1342951"/>
        <a:ext cx="1360951" cy="1814601"/>
      </dsp:txXfrm>
    </dsp:sp>
    <dsp:sp modelId="{85A2A0F3-D028-42C6-8B12-939A590BE985}">
      <dsp:nvSpPr>
        <dsp:cNvPr id="0" name=""/>
        <dsp:cNvSpPr/>
      </dsp:nvSpPr>
      <dsp:spPr>
        <a:xfrm>
          <a:off x="829820" y="109022"/>
          <a:ext cx="4282459" cy="4282459"/>
        </a:xfrm>
        <a:prstGeom prst="circularArrow">
          <a:avLst>
            <a:gd name="adj1" fmla="val 5085"/>
            <a:gd name="adj2" fmla="val 327528"/>
            <a:gd name="adj3" fmla="val 5072472"/>
            <a:gd name="adj4" fmla="val 16200000"/>
            <a:gd name="adj5" fmla="val 5932"/>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72D0FB8-1834-47D5-8EE2-E47A5DA2F663}">
      <dsp:nvSpPr>
        <dsp:cNvPr id="0" name=""/>
        <dsp:cNvSpPr/>
      </dsp:nvSpPr>
      <dsp:spPr>
        <a:xfrm>
          <a:off x="648360" y="109022"/>
          <a:ext cx="4282459" cy="4282459"/>
        </a:xfrm>
        <a:prstGeom prst="circularArrow">
          <a:avLst>
            <a:gd name="adj1" fmla="val 5085"/>
            <a:gd name="adj2" fmla="val 327528"/>
            <a:gd name="adj3" fmla="val 15872472"/>
            <a:gd name="adj4" fmla="val 5400000"/>
            <a:gd name="adj5" fmla="val 5932"/>
          </a:avLst>
        </a:prstGeom>
        <a:solidFill>
          <a:schemeClr val="accent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D193C-839A-0E44-B28B-3AFED529D922}">
      <dsp:nvSpPr>
        <dsp:cNvPr id="0" name=""/>
        <dsp:cNvSpPr/>
      </dsp:nvSpPr>
      <dsp:spPr>
        <a:xfrm>
          <a:off x="0" y="15502"/>
          <a:ext cx="7620000" cy="662400"/>
        </a:xfrm>
        <a:prstGeom prst="rect">
          <a:avLst/>
        </a:prstGeom>
        <a:solidFill>
          <a:schemeClr val="accent2"/>
        </a:solidFill>
        <a:ln w="9525" cap="flat" cmpd="sng" algn="ctr">
          <a:solidFill>
            <a:schemeClr val="tx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程序按模块组织</a:t>
          </a:r>
          <a:endParaRPr lang="en-US" sz="2500" kern="1200" dirty="0"/>
        </a:p>
      </dsp:txBody>
      <dsp:txXfrm>
        <a:off x="0" y="15502"/>
        <a:ext cx="7620000" cy="662400"/>
      </dsp:txXfrm>
    </dsp:sp>
    <dsp:sp modelId="{7B231396-7652-0541-A496-2537BE7F010F}">
      <dsp:nvSpPr>
        <dsp:cNvPr id="0" name=""/>
        <dsp:cNvSpPr/>
      </dsp:nvSpPr>
      <dsp:spPr>
        <a:xfrm>
          <a:off x="0" y="811647"/>
          <a:ext cx="7620000" cy="1452104"/>
        </a:xfrm>
        <a:prstGeom prst="rect">
          <a:avLst/>
        </a:prstGeom>
        <a:solidFill>
          <a:schemeClr val="accent2">
            <a:lumMod val="20000"/>
            <a:lumOff val="80000"/>
          </a:schemeClr>
        </a:solidFill>
        <a:ln w="9525" cap="flat" cmpd="sng" algn="ctr">
          <a:solidFill>
            <a:schemeClr val="tx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a:t>可以独立编写和编译模块</a:t>
          </a:r>
          <a:endParaRPr lang="en-US" sz="2300" kern="1200" dirty="0"/>
        </a:p>
        <a:p>
          <a:pPr marL="228600" lvl="1" indent="-228600" algn="l" defTabSz="1022350">
            <a:lnSpc>
              <a:spcPct val="90000"/>
            </a:lnSpc>
            <a:spcBef>
              <a:spcPct val="0"/>
            </a:spcBef>
            <a:spcAft>
              <a:spcPct val="15000"/>
            </a:spcAft>
            <a:buChar char="•"/>
          </a:pPr>
          <a:r>
            <a:rPr lang="zh-CN" altLang="en-US" sz="2300" kern="1200" dirty="0"/>
            <a:t>可以为不同的模块提供不同的保护级别（只读、只执行）</a:t>
          </a:r>
          <a:endParaRPr lang="en-US" sz="2300" kern="1200" dirty="0"/>
        </a:p>
        <a:p>
          <a:pPr marL="228600" lvl="1" indent="-228600" algn="l" defTabSz="1022350">
            <a:lnSpc>
              <a:spcPct val="90000"/>
            </a:lnSpc>
            <a:spcBef>
              <a:spcPct val="0"/>
            </a:spcBef>
            <a:spcAft>
              <a:spcPct val="15000"/>
            </a:spcAft>
            <a:buChar char="•"/>
          </a:pPr>
          <a:r>
            <a:rPr lang="zh-CN" altLang="en-US" sz="2300" kern="1200" dirty="0"/>
            <a:t>模块可以被多个进程共享，与用户看待问题的方式一致</a:t>
          </a:r>
          <a:endParaRPr lang="en-US" sz="2300" kern="1200" dirty="0"/>
        </a:p>
      </dsp:txBody>
      <dsp:txXfrm>
        <a:off x="0" y="811647"/>
        <a:ext cx="7620000" cy="1452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CD4BF-89FC-B24D-97F4-8FF30634CA4A}">
      <dsp:nvSpPr>
        <dsp:cNvPr id="0" name=""/>
        <dsp:cNvSpPr/>
      </dsp:nvSpPr>
      <dsp:spPr>
        <a:xfrm>
          <a:off x="3940492" y="2093964"/>
          <a:ext cx="91440" cy="673155"/>
        </a:xfrm>
        <a:custGeom>
          <a:avLst/>
          <a:gdLst/>
          <a:ahLst/>
          <a:cxnLst/>
          <a:rect l="0" t="0" r="0" b="0"/>
          <a:pathLst>
            <a:path>
              <a:moveTo>
                <a:pt x="45720" y="0"/>
              </a:moveTo>
              <a:lnTo>
                <a:pt x="45720" y="673155"/>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D7EA67-4406-8541-ABBC-797C1A1BEB53}">
      <dsp:nvSpPr>
        <dsp:cNvPr id="0" name=""/>
        <dsp:cNvSpPr/>
      </dsp:nvSpPr>
      <dsp:spPr>
        <a:xfrm>
          <a:off x="0" y="624208"/>
          <a:ext cx="2314575" cy="1469755"/>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9BC6BEE-B67A-394A-8158-298CBF1B4197}">
      <dsp:nvSpPr>
        <dsp:cNvPr id="0" name=""/>
        <dsp:cNvSpPr/>
      </dsp:nvSpPr>
      <dsp:spPr>
        <a:xfrm>
          <a:off x="257174" y="868525"/>
          <a:ext cx="2314575" cy="1469755"/>
        </a:xfrm>
        <a:prstGeom prst="roundRect">
          <a:avLst>
            <a:gd name="adj" fmla="val 10000"/>
          </a:avLst>
        </a:prstGeom>
        <a:solidFill>
          <a:schemeClr val="accent1">
            <a:lumMod val="20000"/>
            <a:lumOff val="80000"/>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不应让程序员负责管理内存</a:t>
          </a:r>
          <a:endParaRPr lang="en-US" sz="2000" kern="1200" dirty="0"/>
        </a:p>
      </dsp:txBody>
      <dsp:txXfrm>
        <a:off x="300222" y="911573"/>
        <a:ext cx="2228479" cy="1383659"/>
      </dsp:txXfrm>
    </dsp:sp>
    <dsp:sp modelId="{AC4EFED8-83BB-B440-A52A-0D2D9C2EFA39}">
      <dsp:nvSpPr>
        <dsp:cNvPr id="0" name=""/>
        <dsp:cNvSpPr/>
      </dsp:nvSpPr>
      <dsp:spPr>
        <a:xfrm>
          <a:off x="2828924" y="624208"/>
          <a:ext cx="2314575" cy="1469755"/>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D0F6A76-242F-F443-BCBE-F5935F9E9F58}">
      <dsp:nvSpPr>
        <dsp:cNvPr id="0" name=""/>
        <dsp:cNvSpPr/>
      </dsp:nvSpPr>
      <dsp:spPr>
        <a:xfrm>
          <a:off x="3086099" y="868525"/>
          <a:ext cx="2314575" cy="1469755"/>
        </a:xfrm>
        <a:prstGeom prst="roundRect">
          <a:avLst>
            <a:gd name="adj" fmla="val 10000"/>
          </a:avLst>
        </a:prstGeom>
        <a:solidFill>
          <a:schemeClr val="accent1">
            <a:lumMod val="20000"/>
            <a:lumOff val="80000"/>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供程序和数据使用的内存可能不足</a:t>
          </a:r>
          <a:endParaRPr lang="en-US" sz="2000" kern="1200" dirty="0"/>
        </a:p>
      </dsp:txBody>
      <dsp:txXfrm>
        <a:off x="3129147" y="911573"/>
        <a:ext cx="2228479" cy="1383659"/>
      </dsp:txXfrm>
    </dsp:sp>
    <dsp:sp modelId="{C6ABFF53-0685-2942-9C0C-09E3B98E9335}">
      <dsp:nvSpPr>
        <dsp:cNvPr id="0" name=""/>
        <dsp:cNvSpPr/>
      </dsp:nvSpPr>
      <dsp:spPr>
        <a:xfrm>
          <a:off x="2828924" y="2767119"/>
          <a:ext cx="2314575" cy="1469755"/>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9F8578-2F5D-3F45-B52D-7BB5EC4A2206}">
      <dsp:nvSpPr>
        <dsp:cNvPr id="0" name=""/>
        <dsp:cNvSpPr/>
      </dsp:nvSpPr>
      <dsp:spPr>
        <a:xfrm>
          <a:off x="3086099" y="3011435"/>
          <a:ext cx="2314575" cy="1469755"/>
        </a:xfrm>
        <a:prstGeom prst="roundRect">
          <a:avLst>
            <a:gd name="adj" fmla="val 10000"/>
          </a:avLst>
        </a:prstGeom>
        <a:solidFill>
          <a:schemeClr val="accent1">
            <a:lumMod val="20000"/>
            <a:lumOff val="80000"/>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t>覆盖</a:t>
          </a:r>
          <a:r>
            <a:rPr lang="zh-CN" altLang="en-US" sz="2000" kern="1200" dirty="0"/>
            <a:t>（</a:t>
          </a:r>
          <a:r>
            <a:rPr lang="en-US" altLang="zh-CN" sz="2000" kern="1200" dirty="0"/>
            <a:t>overlaying</a:t>
          </a:r>
          <a:r>
            <a:rPr lang="zh-CN" altLang="en-US" sz="2000" kern="1200" dirty="0"/>
            <a:t>）允许不同的模块占用相同的存储空间，但编程耗时</a:t>
          </a:r>
          <a:endParaRPr lang="en-US" sz="2000" kern="1200" dirty="0"/>
        </a:p>
      </dsp:txBody>
      <dsp:txXfrm>
        <a:off x="3129147" y="3054483"/>
        <a:ext cx="2228479" cy="1383659"/>
      </dsp:txXfrm>
    </dsp:sp>
    <dsp:sp modelId="{CB460CD4-8724-EA4D-9689-CF20B06B4820}">
      <dsp:nvSpPr>
        <dsp:cNvPr id="0" name=""/>
        <dsp:cNvSpPr/>
      </dsp:nvSpPr>
      <dsp:spPr>
        <a:xfrm>
          <a:off x="5657850" y="624208"/>
          <a:ext cx="2314575" cy="1469755"/>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9B4E0B0-ABEC-5142-9A88-22961B116F14}">
      <dsp:nvSpPr>
        <dsp:cNvPr id="0" name=""/>
        <dsp:cNvSpPr/>
      </dsp:nvSpPr>
      <dsp:spPr>
        <a:xfrm>
          <a:off x="5915024" y="868525"/>
          <a:ext cx="2314575" cy="1469755"/>
        </a:xfrm>
        <a:prstGeom prst="roundRect">
          <a:avLst>
            <a:gd name="adj" fmla="val 10000"/>
          </a:avLst>
        </a:prstGeom>
        <a:solidFill>
          <a:schemeClr val="accent1">
            <a:lumMod val="20000"/>
            <a:lumOff val="80000"/>
            <a:alpha val="90000"/>
          </a:schemeClr>
        </a:solidFill>
        <a:ln w="9525" cap="flat" cmpd="sng" algn="ctr">
          <a:solidFill>
            <a:schemeClr val="accent1">
              <a:lumMod val="20000"/>
              <a:lumOff val="8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程序员不知道可用空间的大小和位置</a:t>
          </a:r>
          <a:endParaRPr lang="en-US" sz="2000" kern="1200" dirty="0"/>
        </a:p>
      </dsp:txBody>
      <dsp:txXfrm>
        <a:off x="5958072" y="911573"/>
        <a:ext cx="2228479" cy="13836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259594"/>
          <a:ext cx="8077200" cy="1393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312420" rIns="626880" bIns="170688" numCol="1" spcCol="1270" anchor="t" anchorCtr="0">
          <a:noAutofit/>
        </a:bodyPr>
        <a:lstStyle/>
        <a:p>
          <a:pPr marL="228600" lvl="1" indent="-228600" algn="l" defTabSz="1066800">
            <a:lnSpc>
              <a:spcPct val="90000"/>
            </a:lnSpc>
            <a:spcBef>
              <a:spcPct val="0"/>
            </a:spcBef>
            <a:spcAft>
              <a:spcPct val="15000"/>
            </a:spcAft>
            <a:buChar char="•"/>
          </a:pPr>
          <a:r>
            <a:rPr kumimoji="1" lang="zh-CN" altLang="en-US" sz="2400" b="0" kern="1200" dirty="0">
              <a:latin typeface="+mn-ea"/>
              <a:ea typeface="+mn-ea"/>
            </a:rPr>
            <a:t>动态分区方法在内存中产生越来越多的碎片</a:t>
          </a:r>
          <a:endParaRPr lang="en-NZ" sz="2400" b="0" kern="1200" dirty="0">
            <a:latin typeface="+mn-ea"/>
            <a:ea typeface="+mn-ea"/>
          </a:endParaRPr>
        </a:p>
        <a:p>
          <a:pPr marL="228600" lvl="1" indent="-228600" algn="l" defTabSz="1066800">
            <a:lnSpc>
              <a:spcPct val="90000"/>
            </a:lnSpc>
            <a:spcBef>
              <a:spcPct val="0"/>
            </a:spcBef>
            <a:spcAft>
              <a:spcPct val="15000"/>
            </a:spcAft>
            <a:buChar char="•"/>
          </a:pPr>
          <a:r>
            <a:rPr lang="en-NZ" sz="2400" b="0" kern="1200" dirty="0" err="1">
              <a:latin typeface="+mn-ea"/>
              <a:ea typeface="+mn-ea"/>
            </a:rPr>
            <a:t>内存利用率下降</a:t>
          </a:r>
          <a:endParaRPr lang="en-NZ" sz="2400" b="0" kern="1200" dirty="0">
            <a:latin typeface="+mn-ea"/>
            <a:ea typeface="+mn-ea"/>
          </a:endParaRPr>
        </a:p>
      </dsp:txBody>
      <dsp:txXfrm>
        <a:off x="0" y="259594"/>
        <a:ext cx="8077200" cy="1393875"/>
      </dsp:txXfrm>
    </dsp:sp>
    <dsp:sp modelId="{E3F070B9-6919-BD46-80FE-BAF6D53D2FD9}">
      <dsp:nvSpPr>
        <dsp:cNvPr id="0" name=""/>
        <dsp:cNvSpPr/>
      </dsp:nvSpPr>
      <dsp:spPr>
        <a:xfrm>
          <a:off x="403860" y="38194"/>
          <a:ext cx="5654040" cy="442800"/>
        </a:xfrm>
        <a:prstGeom prst="roundRect">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244600">
            <a:lnSpc>
              <a:spcPct val="90000"/>
            </a:lnSpc>
            <a:spcBef>
              <a:spcPct val="0"/>
            </a:spcBef>
            <a:spcAft>
              <a:spcPct val="35000"/>
            </a:spcAft>
            <a:buNone/>
          </a:pPr>
          <a:r>
            <a:rPr kumimoji="1" lang="zh-CN" altLang="en-US" sz="2800" b="0" kern="1200" dirty="0">
              <a:latin typeface="+mn-ea"/>
              <a:ea typeface="+mn-ea"/>
            </a:rPr>
            <a:t>外部碎片</a:t>
          </a:r>
          <a:endParaRPr lang="en-US" sz="2800" b="0" i="0" kern="1200" dirty="0">
            <a:latin typeface="+mn-ea"/>
            <a:ea typeface="+mn-ea"/>
          </a:endParaRPr>
        </a:p>
      </dsp:txBody>
      <dsp:txXfrm>
        <a:off x="425476" y="59810"/>
        <a:ext cx="5610808" cy="399568"/>
      </dsp:txXfrm>
    </dsp:sp>
    <dsp:sp modelId="{4B6B4C5E-5223-0843-B5C6-1C59E8EA8399}">
      <dsp:nvSpPr>
        <dsp:cNvPr id="0" name=""/>
        <dsp:cNvSpPr/>
      </dsp:nvSpPr>
      <dsp:spPr>
        <a:xfrm>
          <a:off x="0" y="1955869"/>
          <a:ext cx="8077200" cy="2646000"/>
        </a:xfrm>
        <a:prstGeom prst="rect">
          <a:avLst/>
        </a:prstGeom>
        <a:solidFill>
          <a:schemeClr val="lt1">
            <a:alpha val="90000"/>
            <a:hueOff val="0"/>
            <a:satOff val="0"/>
            <a:lumOff val="0"/>
            <a:alphaOff val="0"/>
          </a:schemeClr>
        </a:solidFill>
        <a:ln w="9525"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312420" rIns="626880" bIns="170688" numCol="1" spcCol="1270" anchor="t" anchorCtr="0">
          <a:noAutofit/>
        </a:bodyPr>
        <a:lstStyle/>
        <a:p>
          <a:pPr marL="228600" lvl="1" indent="-228600" algn="l" defTabSz="1066800">
            <a:lnSpc>
              <a:spcPct val="90000"/>
            </a:lnSpc>
            <a:spcBef>
              <a:spcPct val="0"/>
            </a:spcBef>
            <a:spcAft>
              <a:spcPct val="15000"/>
            </a:spcAft>
            <a:buChar char="•"/>
          </a:pPr>
          <a:r>
            <a:rPr lang="en-NZ" sz="2400" b="0" kern="1200" dirty="0" err="1">
              <a:latin typeface="+mn-ea"/>
              <a:ea typeface="+mn-ea"/>
            </a:rPr>
            <a:t>解决外部碎片问题的技术</a:t>
          </a:r>
          <a:endParaRPr lang="en-NZ" sz="2400" b="0" kern="1200" dirty="0">
            <a:latin typeface="+mn-ea"/>
            <a:ea typeface="+mn-ea"/>
          </a:endParaRPr>
        </a:p>
        <a:p>
          <a:pPr marL="228600" lvl="1" indent="-228600" algn="l" defTabSz="1066800">
            <a:lnSpc>
              <a:spcPct val="90000"/>
            </a:lnSpc>
            <a:spcBef>
              <a:spcPct val="0"/>
            </a:spcBef>
            <a:spcAft>
              <a:spcPct val="15000"/>
            </a:spcAft>
            <a:buChar char="•"/>
          </a:pPr>
          <a:r>
            <a:rPr lang="en-NZ" sz="2400" b="0" kern="1200" dirty="0" err="1">
              <a:latin typeface="+mn-ea"/>
              <a:ea typeface="+mn-ea"/>
            </a:rPr>
            <a:t>操作系统移动进程</a:t>
          </a:r>
          <a:r>
            <a:rPr lang="zh-CN" altLang="en-US" sz="2400" b="0" kern="1200" dirty="0">
              <a:latin typeface="+mn-ea"/>
              <a:ea typeface="+mn-ea"/>
            </a:rPr>
            <a:t>，使进程占用的空间连续</a:t>
          </a:r>
          <a:endParaRPr lang="en-NZ" sz="2400" b="0" kern="1200" dirty="0">
            <a:latin typeface="+mn-ea"/>
            <a:ea typeface="+mn-ea"/>
          </a:endParaRPr>
        </a:p>
        <a:p>
          <a:pPr marL="228600" lvl="1" indent="-228600" algn="l" defTabSz="1066800">
            <a:lnSpc>
              <a:spcPct val="90000"/>
            </a:lnSpc>
            <a:spcBef>
              <a:spcPct val="0"/>
            </a:spcBef>
            <a:spcAft>
              <a:spcPct val="15000"/>
            </a:spcAft>
            <a:buChar char="•"/>
          </a:pPr>
          <a:r>
            <a:rPr lang="en-NZ" sz="2400" b="0" kern="1200" dirty="0" err="1">
              <a:latin typeface="+mn-ea"/>
              <a:ea typeface="+mn-ea"/>
            </a:rPr>
            <a:t>所有空闲空间连成一片</a:t>
          </a:r>
          <a:endParaRPr lang="en-NZ" sz="2400" b="0" kern="1200" dirty="0">
            <a:latin typeface="+mn-ea"/>
            <a:ea typeface="+mn-ea"/>
          </a:endParaRPr>
        </a:p>
        <a:p>
          <a:pPr marL="228600" lvl="1" indent="-228600" algn="l" defTabSz="1066800">
            <a:lnSpc>
              <a:spcPct val="90000"/>
            </a:lnSpc>
            <a:spcBef>
              <a:spcPct val="0"/>
            </a:spcBef>
            <a:spcAft>
              <a:spcPct val="15000"/>
            </a:spcAft>
            <a:buChar char="•"/>
          </a:pPr>
          <a:r>
            <a:rPr lang="en-NZ" sz="2400" b="0" kern="1200" dirty="0" err="1">
              <a:latin typeface="+mn-ea"/>
              <a:ea typeface="+mn-ea"/>
            </a:rPr>
            <a:t>紧凑费时</a:t>
          </a:r>
          <a:r>
            <a:rPr lang="zh-CN" altLang="en-US" sz="2400" b="0" kern="1200" dirty="0">
              <a:latin typeface="+mn-ea"/>
              <a:ea typeface="+mn-ea"/>
            </a:rPr>
            <a:t>，</a:t>
          </a:r>
          <a:r>
            <a:rPr lang="en-NZ" sz="2400" b="0" kern="1200" dirty="0" err="1">
              <a:latin typeface="+mn-ea"/>
              <a:ea typeface="+mn-ea"/>
            </a:rPr>
            <a:t>浪费处理器时间</a:t>
          </a:r>
          <a:endParaRPr lang="en-NZ" sz="2000" b="0" kern="1200" dirty="0">
            <a:latin typeface="+mn-ea"/>
            <a:ea typeface="+mn-ea"/>
          </a:endParaRPr>
        </a:p>
      </dsp:txBody>
      <dsp:txXfrm>
        <a:off x="0" y="1955869"/>
        <a:ext cx="8077200" cy="2646000"/>
      </dsp:txXfrm>
    </dsp:sp>
    <dsp:sp modelId="{6ED051DD-8E06-014D-A56B-AECC9C897179}">
      <dsp:nvSpPr>
        <dsp:cNvPr id="0" name=""/>
        <dsp:cNvSpPr/>
      </dsp:nvSpPr>
      <dsp:spPr>
        <a:xfrm>
          <a:off x="403860" y="1734469"/>
          <a:ext cx="5654040" cy="442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1244600">
            <a:lnSpc>
              <a:spcPct val="90000"/>
            </a:lnSpc>
            <a:spcBef>
              <a:spcPct val="0"/>
            </a:spcBef>
            <a:spcAft>
              <a:spcPct val="35000"/>
            </a:spcAft>
            <a:buNone/>
          </a:pPr>
          <a:r>
            <a:rPr lang="en-NZ" sz="2800" b="0" i="0" kern="1200" dirty="0" err="1">
              <a:latin typeface="+mn-ea"/>
              <a:ea typeface="+mn-ea"/>
            </a:rPr>
            <a:t>紧凑</a:t>
          </a:r>
          <a:r>
            <a:rPr lang="en-NZ" sz="2800" b="0" i="0" kern="1200" dirty="0">
              <a:latin typeface="+mn-ea"/>
              <a:ea typeface="+mn-ea"/>
            </a:rPr>
            <a:t>(</a:t>
          </a:r>
          <a:r>
            <a:rPr lang="zh-CN" altLang="en-US" sz="2800" b="0" i="0" kern="1200" dirty="0">
              <a:latin typeface="+mn-ea"/>
              <a:ea typeface="+mn-ea"/>
            </a:rPr>
            <a:t>压缩</a:t>
          </a:r>
          <a:r>
            <a:rPr lang="en-US" altLang="zh-CN" sz="2800" b="0" i="0" kern="1200" dirty="0">
              <a:latin typeface="+mn-ea"/>
              <a:ea typeface="+mn-ea"/>
            </a:rPr>
            <a:t>)</a:t>
          </a:r>
          <a:r>
            <a:rPr lang="en-NZ" sz="2800" b="0" i="0" kern="1200" dirty="0">
              <a:latin typeface="+mn-ea"/>
              <a:ea typeface="+mn-ea"/>
            </a:rPr>
            <a:t>Compaction</a:t>
          </a:r>
        </a:p>
      </dsp:txBody>
      <dsp:txXfrm>
        <a:off x="425476" y="1756085"/>
        <a:ext cx="5610808"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364604"/>
          <a:ext cx="7924800" cy="1197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95732" rIns="61505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latin typeface="+mn-ea"/>
              <a:ea typeface="+mn-ea"/>
            </a:rPr>
            <a:t>与当前数据在内存中的物理分配无关的访问地址</a:t>
          </a:r>
          <a:r>
            <a:rPr lang="zh-CN" altLang="en-US" sz="1900" kern="1200" dirty="0">
              <a:latin typeface="+mn-ea"/>
              <a:ea typeface="+mn-ea"/>
            </a:rPr>
            <a:t>，执行前要转换成物理地址</a:t>
          </a:r>
          <a:endParaRPr lang="en-US" sz="1900" kern="1200" dirty="0">
            <a:latin typeface="+mn-ea"/>
            <a:ea typeface="+mn-ea"/>
          </a:endParaRPr>
        </a:p>
      </dsp:txBody>
      <dsp:txXfrm>
        <a:off x="0" y="364604"/>
        <a:ext cx="7924800" cy="1197000"/>
      </dsp:txXfrm>
    </dsp:sp>
    <dsp:sp modelId="{62188342-F933-5546-8BB3-C1B3099F523F}">
      <dsp:nvSpPr>
        <dsp:cNvPr id="0" name=""/>
        <dsp:cNvSpPr/>
      </dsp:nvSpPr>
      <dsp:spPr>
        <a:xfrm>
          <a:off x="396240" y="84164"/>
          <a:ext cx="5547360" cy="560880"/>
        </a:xfrm>
        <a:prstGeom prst="roundRect">
          <a:avLst/>
        </a:prstGeom>
        <a:solidFill>
          <a:schemeClr val="accent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44550">
            <a:lnSpc>
              <a:spcPct val="90000"/>
            </a:lnSpc>
            <a:spcBef>
              <a:spcPct val="0"/>
            </a:spcBef>
            <a:spcAft>
              <a:spcPct val="35000"/>
            </a:spcAft>
            <a:buNone/>
          </a:pPr>
          <a:r>
            <a:rPr lang="en-US" sz="1900" b="1" kern="1200" dirty="0" err="1">
              <a:latin typeface="+mn-ea"/>
              <a:ea typeface="+mn-ea"/>
            </a:rPr>
            <a:t>逻辑地址</a:t>
          </a:r>
          <a:r>
            <a:rPr lang="zh-CN" altLang="en-US" sz="1900" b="1" kern="1200" dirty="0">
              <a:latin typeface="+mn-ea"/>
              <a:ea typeface="+mn-ea"/>
            </a:rPr>
            <a:t>（</a:t>
          </a:r>
          <a:r>
            <a:rPr lang="en-US" sz="1900" b="1" kern="1200" dirty="0">
              <a:latin typeface="+mn-ea"/>
              <a:ea typeface="+mn-ea"/>
            </a:rPr>
            <a:t>Logical</a:t>
          </a:r>
          <a:r>
            <a:rPr lang="zh-CN" altLang="en-US" sz="1900" b="1" kern="1200" dirty="0">
              <a:latin typeface="+mn-ea"/>
              <a:ea typeface="+mn-ea"/>
            </a:rPr>
            <a:t>）</a:t>
          </a:r>
          <a:endParaRPr lang="en-US" sz="1900" kern="1200" dirty="0">
            <a:latin typeface="+mn-ea"/>
            <a:ea typeface="+mn-ea"/>
          </a:endParaRPr>
        </a:p>
      </dsp:txBody>
      <dsp:txXfrm>
        <a:off x="423620" y="111544"/>
        <a:ext cx="5492600" cy="506120"/>
      </dsp:txXfrm>
    </dsp:sp>
    <dsp:sp modelId="{AD976998-883A-B44B-AA40-16EA334E3B09}">
      <dsp:nvSpPr>
        <dsp:cNvPr id="0" name=""/>
        <dsp:cNvSpPr/>
      </dsp:nvSpPr>
      <dsp:spPr>
        <a:xfrm>
          <a:off x="0" y="1944645"/>
          <a:ext cx="7924800" cy="9276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95732" rIns="61505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latin typeface="+mn-ea"/>
              <a:ea typeface="+mn-ea"/>
            </a:rPr>
            <a:t>逻辑地址的特例</a:t>
          </a:r>
          <a:r>
            <a:rPr lang="zh-CN" altLang="en-US" sz="1900" kern="1200" dirty="0">
              <a:latin typeface="+mn-ea"/>
              <a:ea typeface="+mn-ea"/>
            </a:rPr>
            <a:t>，相对于某些已知点的存储单元</a:t>
          </a:r>
          <a:endParaRPr lang="en-US" sz="1900" kern="1200" dirty="0">
            <a:latin typeface="+mn-ea"/>
            <a:ea typeface="+mn-ea"/>
          </a:endParaRPr>
        </a:p>
      </dsp:txBody>
      <dsp:txXfrm>
        <a:off x="0" y="1944645"/>
        <a:ext cx="7924800" cy="927675"/>
      </dsp:txXfrm>
    </dsp:sp>
    <dsp:sp modelId="{56B37D08-27E9-6348-A4E7-27939D35EA56}">
      <dsp:nvSpPr>
        <dsp:cNvPr id="0" name=""/>
        <dsp:cNvSpPr/>
      </dsp:nvSpPr>
      <dsp:spPr>
        <a:xfrm>
          <a:off x="396240" y="1664205"/>
          <a:ext cx="5547360"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44550">
            <a:lnSpc>
              <a:spcPct val="90000"/>
            </a:lnSpc>
            <a:spcBef>
              <a:spcPct val="0"/>
            </a:spcBef>
            <a:spcAft>
              <a:spcPct val="35000"/>
            </a:spcAft>
            <a:buNone/>
          </a:pPr>
          <a:r>
            <a:rPr lang="en-US" sz="1900" b="1" kern="1200" dirty="0" err="1">
              <a:latin typeface="+mn-ea"/>
              <a:ea typeface="+mn-ea"/>
            </a:rPr>
            <a:t>相对地址</a:t>
          </a:r>
          <a:r>
            <a:rPr lang="zh-CN" altLang="en-US" sz="1900" b="1" kern="1200" dirty="0">
              <a:latin typeface="+mn-ea"/>
              <a:ea typeface="+mn-ea"/>
            </a:rPr>
            <a:t>（</a:t>
          </a:r>
          <a:r>
            <a:rPr lang="en-US" sz="1900" b="1" kern="1200" dirty="0">
              <a:latin typeface="+mn-ea"/>
              <a:ea typeface="+mn-ea"/>
            </a:rPr>
            <a:t>Relative</a:t>
          </a:r>
          <a:r>
            <a:rPr lang="zh-CN" altLang="en-US" sz="1900" b="1" kern="1200" dirty="0">
              <a:latin typeface="+mn-ea"/>
              <a:ea typeface="+mn-ea"/>
            </a:rPr>
            <a:t>）</a:t>
          </a:r>
          <a:endParaRPr lang="en-US" sz="1900" b="1" kern="1200" dirty="0">
            <a:latin typeface="+mn-ea"/>
            <a:ea typeface="+mn-ea"/>
          </a:endParaRPr>
        </a:p>
      </dsp:txBody>
      <dsp:txXfrm>
        <a:off x="423620" y="1691585"/>
        <a:ext cx="5492600" cy="506120"/>
      </dsp:txXfrm>
    </dsp:sp>
    <dsp:sp modelId="{E5E2D93A-0FAC-8648-A220-3E52BE154C5F}">
      <dsp:nvSpPr>
        <dsp:cNvPr id="0" name=""/>
        <dsp:cNvSpPr/>
      </dsp:nvSpPr>
      <dsp:spPr>
        <a:xfrm>
          <a:off x="0" y="3255360"/>
          <a:ext cx="7924800" cy="9276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395732" rIns="61505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latin typeface="+mn-ea"/>
              <a:ea typeface="+mn-ea"/>
            </a:rPr>
            <a:t>内存中的实际地址</a:t>
          </a:r>
          <a:endParaRPr lang="en-US" sz="1900" kern="1200" dirty="0">
            <a:latin typeface="+mn-ea"/>
            <a:ea typeface="+mn-ea"/>
          </a:endParaRPr>
        </a:p>
      </dsp:txBody>
      <dsp:txXfrm>
        <a:off x="0" y="3255360"/>
        <a:ext cx="7924800" cy="927675"/>
      </dsp:txXfrm>
    </dsp:sp>
    <dsp:sp modelId="{B3028417-3BB4-804F-B830-21EC724B50AF}">
      <dsp:nvSpPr>
        <dsp:cNvPr id="0" name=""/>
        <dsp:cNvSpPr/>
      </dsp:nvSpPr>
      <dsp:spPr>
        <a:xfrm>
          <a:off x="396240" y="2974920"/>
          <a:ext cx="5547360" cy="560880"/>
        </a:xfrm>
        <a:prstGeom prst="roundRect">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44550">
            <a:lnSpc>
              <a:spcPct val="90000"/>
            </a:lnSpc>
            <a:spcBef>
              <a:spcPct val="0"/>
            </a:spcBef>
            <a:spcAft>
              <a:spcPct val="35000"/>
            </a:spcAft>
            <a:buNone/>
          </a:pPr>
          <a:r>
            <a:rPr lang="en-US" sz="1900" b="1" kern="1200" dirty="0" err="1">
              <a:latin typeface="+mn-ea"/>
              <a:ea typeface="+mn-ea"/>
            </a:rPr>
            <a:t>物理地址</a:t>
          </a:r>
          <a:r>
            <a:rPr lang="zh-CN" altLang="en-US" sz="1900" b="1" kern="1200" dirty="0">
              <a:latin typeface="+mn-ea"/>
              <a:ea typeface="+mn-ea"/>
            </a:rPr>
            <a:t>（</a:t>
          </a:r>
          <a:r>
            <a:rPr lang="en-US" sz="1900" b="1" kern="1200" dirty="0">
              <a:latin typeface="+mn-ea"/>
              <a:ea typeface="+mn-ea"/>
            </a:rPr>
            <a:t>Physical or Absolute</a:t>
          </a:r>
          <a:r>
            <a:rPr lang="zh-CN" altLang="en-US" sz="1900" b="1" kern="1200" dirty="0">
              <a:latin typeface="+mn-ea"/>
              <a:ea typeface="+mn-ea"/>
            </a:rPr>
            <a:t>）</a:t>
          </a:r>
          <a:endParaRPr lang="en-US" sz="1900" b="1" kern="1200" dirty="0">
            <a:latin typeface="+mn-ea"/>
            <a:ea typeface="+mn-ea"/>
          </a:endParaRPr>
        </a:p>
      </dsp:txBody>
      <dsp:txXfrm>
        <a:off x="423620" y="3002300"/>
        <a:ext cx="5492600"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157799"/>
          <a:ext cx="2528106" cy="720000"/>
        </a:xfrm>
        <a:prstGeom prst="rect">
          <a:avLst/>
        </a:prstGeom>
        <a:solidFill>
          <a:schemeClr val="accent1"/>
        </a:solidFill>
        <a:ln w="9525" cap="flat" cmpd="sng" algn="ctr">
          <a:solidFill>
            <a:schemeClr val="accent4">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i="0" kern="1200" dirty="0" err="1"/>
            <a:t>页</a:t>
          </a:r>
          <a:r>
            <a:rPr lang="zh-CN" altLang="en-US" sz="2500" b="1" i="0" kern="1200" dirty="0"/>
            <a:t>（</a:t>
          </a:r>
          <a:r>
            <a:rPr lang="en-US" sz="2500" b="1" i="0" kern="1200" dirty="0"/>
            <a:t>Pages</a:t>
          </a:r>
          <a:r>
            <a:rPr lang="zh-CN" altLang="en-US" sz="2500" b="1" i="0" kern="1200" dirty="0"/>
            <a:t>）</a:t>
          </a:r>
          <a:r>
            <a:rPr lang="en-US" sz="2500" kern="1200" dirty="0"/>
            <a:t> </a:t>
          </a:r>
        </a:p>
      </dsp:txBody>
      <dsp:txXfrm>
        <a:off x="26" y="157799"/>
        <a:ext cx="2528106" cy="720000"/>
      </dsp:txXfrm>
    </dsp:sp>
    <dsp:sp modelId="{46D6853D-8FF8-D64F-9F4D-3F18C7AC2088}">
      <dsp:nvSpPr>
        <dsp:cNvPr id="0" name=""/>
        <dsp:cNvSpPr/>
      </dsp:nvSpPr>
      <dsp:spPr>
        <a:xfrm>
          <a:off x="26" y="877800"/>
          <a:ext cx="2528106" cy="1098000"/>
        </a:xfrm>
        <a:prstGeom prst="rect">
          <a:avLst/>
        </a:prstGeom>
        <a:solidFill>
          <a:schemeClr val="bg1"/>
        </a:solidFill>
        <a:ln w="9525" cap="flat" cmpd="sng" algn="ctr">
          <a:solidFill>
            <a:schemeClr val="tx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err="1"/>
            <a:t>进程中的块</a:t>
          </a:r>
          <a:endParaRPr lang="en-US" sz="2500" kern="1200" dirty="0"/>
        </a:p>
      </dsp:txBody>
      <dsp:txXfrm>
        <a:off x="26" y="877800"/>
        <a:ext cx="2528106" cy="1098000"/>
      </dsp:txXfrm>
    </dsp:sp>
    <dsp:sp modelId="{E43E3212-8A7F-3040-93CF-F261BAF43BC6}">
      <dsp:nvSpPr>
        <dsp:cNvPr id="0" name=""/>
        <dsp:cNvSpPr/>
      </dsp:nvSpPr>
      <dsp:spPr>
        <a:xfrm>
          <a:off x="2882067" y="157799"/>
          <a:ext cx="2528106" cy="720000"/>
        </a:xfrm>
        <a:prstGeom prst="rect">
          <a:avLst/>
        </a:prstGeom>
        <a:solidFill>
          <a:schemeClr val="accent2">
            <a:lumMod val="50000"/>
          </a:schemeClr>
        </a:solidFill>
        <a:ln w="9525" cap="flat" cmpd="sng" algn="ctr">
          <a:solidFill>
            <a:schemeClr val="tx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i="0" kern="1200" dirty="0" err="1"/>
            <a:t>页框</a:t>
          </a:r>
          <a:r>
            <a:rPr lang="zh-CN" altLang="en-US" sz="2500" b="1" i="0" kern="1200" dirty="0"/>
            <a:t>（</a:t>
          </a:r>
          <a:r>
            <a:rPr lang="en-US" sz="2500" b="1" i="0" kern="1200" dirty="0"/>
            <a:t>Frames</a:t>
          </a:r>
          <a:r>
            <a:rPr lang="zh-CN" altLang="en-US" sz="2500" b="1" i="0" kern="1200" dirty="0"/>
            <a:t>）</a:t>
          </a:r>
          <a:endParaRPr lang="en-US" sz="2500" b="1" i="0" kern="1200" dirty="0"/>
        </a:p>
      </dsp:txBody>
      <dsp:txXfrm>
        <a:off x="2882067" y="157799"/>
        <a:ext cx="2528106" cy="720000"/>
      </dsp:txXfrm>
    </dsp:sp>
    <dsp:sp modelId="{A1162212-C3C8-3A47-829A-648CCE353B98}">
      <dsp:nvSpPr>
        <dsp:cNvPr id="0" name=""/>
        <dsp:cNvSpPr/>
      </dsp:nvSpPr>
      <dsp:spPr>
        <a:xfrm>
          <a:off x="2882067" y="877800"/>
          <a:ext cx="2528106" cy="1098000"/>
        </a:xfrm>
        <a:prstGeom prst="rect">
          <a:avLst/>
        </a:prstGeom>
        <a:solidFill>
          <a:schemeClr val="bg1"/>
        </a:solidFill>
        <a:ln w="9525" cap="flat" cmpd="sng" algn="ctr">
          <a:solidFill>
            <a:schemeClr val="tx1">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err="1"/>
            <a:t>内存中的块</a:t>
          </a:r>
          <a:endParaRPr lang="en-US" sz="2500" kern="1200" dirty="0"/>
        </a:p>
      </dsp:txBody>
      <dsp:txXfrm>
        <a:off x="2882067" y="877800"/>
        <a:ext cx="2528106" cy="1098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77737" y="0"/>
          <a:ext cx="7681021" cy="3559460"/>
        </a:xfrm>
        <a:prstGeom prst="rightArrow">
          <a:avLst/>
        </a:prstGeom>
        <a:solidFill>
          <a:schemeClr val="bg1"/>
        </a:solidFill>
        <a:ln>
          <a:solidFill>
            <a:schemeClr val="accent1">
              <a:alpha val="90000"/>
            </a:schemeClr>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1001" y="1067838"/>
          <a:ext cx="1534807"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mn-ea"/>
              <a:ea typeface="+mn-ea"/>
            </a:rPr>
            <a:t>提取段号</a:t>
          </a:r>
          <a:r>
            <a:rPr lang="zh-CN" altLang="en-US" sz="1800" kern="1200" dirty="0">
              <a:latin typeface="+mn-ea"/>
              <a:ea typeface="+mn-ea"/>
            </a:rPr>
            <a:t>：逻辑地址最左侧的</a:t>
          </a:r>
          <a:r>
            <a:rPr lang="en-US" altLang="zh-CN" sz="1800" kern="1200" dirty="0">
              <a:latin typeface="+mn-ea"/>
              <a:ea typeface="+mn-ea"/>
            </a:rPr>
            <a:t>n</a:t>
          </a:r>
          <a:r>
            <a:rPr lang="zh-CN" altLang="en-US" sz="1800" kern="1200" dirty="0">
              <a:latin typeface="+mn-ea"/>
              <a:ea typeface="+mn-ea"/>
            </a:rPr>
            <a:t>位</a:t>
          </a:r>
          <a:endParaRPr lang="en-US" sz="1800" kern="1200" dirty="0">
            <a:latin typeface="+mn-ea"/>
            <a:ea typeface="+mn-ea"/>
          </a:endParaRPr>
        </a:p>
      </dsp:txBody>
      <dsp:txXfrm>
        <a:off x="70504" y="1137341"/>
        <a:ext cx="1395801" cy="1284778"/>
      </dsp:txXfrm>
    </dsp:sp>
    <dsp:sp modelId="{CECE5934-D04C-B244-98EA-7378FF62C687}">
      <dsp:nvSpPr>
        <dsp:cNvPr id="0" name=""/>
        <dsp:cNvSpPr/>
      </dsp:nvSpPr>
      <dsp:spPr>
        <a:xfrm>
          <a:off x="1667297" y="1067838"/>
          <a:ext cx="2629761"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mn-ea"/>
              <a:ea typeface="+mn-ea"/>
            </a:rPr>
            <a:t>以段号为索引</a:t>
          </a:r>
          <a:r>
            <a:rPr lang="zh-CN" altLang="en-US" sz="2000" kern="1200" dirty="0">
              <a:latin typeface="+mn-ea"/>
              <a:ea typeface="+mn-ea"/>
            </a:rPr>
            <a:t>，查找段表中该段的起始物理地址</a:t>
          </a:r>
          <a:endParaRPr lang="en-US" sz="2000" kern="1200" dirty="0">
            <a:latin typeface="+mn-ea"/>
            <a:ea typeface="+mn-ea"/>
          </a:endParaRPr>
        </a:p>
      </dsp:txBody>
      <dsp:txXfrm>
        <a:off x="1736800" y="1137341"/>
        <a:ext cx="2490755" cy="1284778"/>
      </dsp:txXfrm>
    </dsp:sp>
    <dsp:sp modelId="{79C5E6D8-2847-F447-9D07-319B928A8FC8}">
      <dsp:nvSpPr>
        <dsp:cNvPr id="0" name=""/>
        <dsp:cNvSpPr/>
      </dsp:nvSpPr>
      <dsp:spPr>
        <a:xfrm>
          <a:off x="4428546" y="1067838"/>
          <a:ext cx="2629761"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mn-ea"/>
              <a:ea typeface="+mn-ea"/>
            </a:rPr>
            <a:t>逻辑地址最右侧</a:t>
          </a:r>
          <a:r>
            <a:rPr lang="en-US" sz="1800" i="1" kern="1200" dirty="0" err="1">
              <a:latin typeface="+mn-ea"/>
              <a:ea typeface="+mn-ea"/>
            </a:rPr>
            <a:t>m</a:t>
          </a:r>
          <a:r>
            <a:rPr lang="en-US" sz="1800" kern="1200" dirty="0" err="1">
              <a:latin typeface="+mn-ea"/>
              <a:ea typeface="+mn-ea"/>
            </a:rPr>
            <a:t>位为偏移量</a:t>
          </a:r>
          <a:r>
            <a:rPr lang="zh-CN" altLang="en-US" sz="1800" kern="1200" dirty="0">
              <a:latin typeface="+mn-ea"/>
              <a:ea typeface="+mn-ea"/>
            </a:rPr>
            <a:t>，偏移量与段长度比较，若偏移量</a:t>
          </a:r>
          <a:r>
            <a:rPr lang="en-US" altLang="zh-CN" sz="1800" kern="1200" dirty="0">
              <a:latin typeface="+mn-ea"/>
              <a:ea typeface="+mn-ea"/>
            </a:rPr>
            <a:t>&gt;</a:t>
          </a:r>
          <a:r>
            <a:rPr lang="zh-CN" altLang="en-US" sz="1800" kern="1200" dirty="0">
              <a:latin typeface="+mn-ea"/>
              <a:ea typeface="+mn-ea"/>
            </a:rPr>
            <a:t>段长，则地址无效</a:t>
          </a:r>
          <a:endParaRPr lang="en-US" sz="1800" kern="1200" dirty="0">
            <a:latin typeface="+mn-ea"/>
            <a:ea typeface="+mn-ea"/>
          </a:endParaRPr>
        </a:p>
      </dsp:txBody>
      <dsp:txXfrm>
        <a:off x="4498049" y="1137341"/>
        <a:ext cx="2490755" cy="1284778"/>
      </dsp:txXfrm>
    </dsp:sp>
    <dsp:sp modelId="{4476A394-1578-B443-9923-9E9465C6DB9E}">
      <dsp:nvSpPr>
        <dsp:cNvPr id="0" name=""/>
        <dsp:cNvSpPr/>
      </dsp:nvSpPr>
      <dsp:spPr>
        <a:xfrm>
          <a:off x="7189796" y="1067838"/>
          <a:ext cx="1845698" cy="14237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mn-ea"/>
              <a:ea typeface="+mn-ea"/>
            </a:rPr>
            <a:t>物理地址</a:t>
          </a:r>
          <a:r>
            <a:rPr lang="zh-CN" altLang="en-US" sz="1900" kern="1200" dirty="0">
              <a:latin typeface="+mn-ea"/>
              <a:ea typeface="+mn-ea"/>
            </a:rPr>
            <a:t>：</a:t>
          </a:r>
          <a:r>
            <a:rPr lang="en-US" sz="1900" kern="1200" dirty="0" err="1">
              <a:latin typeface="+mn-ea"/>
              <a:ea typeface="+mn-ea"/>
            </a:rPr>
            <a:t>该段的起始物理地址</a:t>
          </a:r>
          <a:r>
            <a:rPr lang="en-US" altLang="zh-CN" sz="1900" kern="1200" dirty="0">
              <a:latin typeface="+mn-ea"/>
              <a:ea typeface="+mn-ea"/>
            </a:rPr>
            <a:t>+</a:t>
          </a:r>
          <a:r>
            <a:rPr lang="zh-CN" altLang="en-US" sz="1900" kern="1200" dirty="0">
              <a:latin typeface="+mn-ea"/>
              <a:ea typeface="+mn-ea"/>
            </a:rPr>
            <a:t>偏移量</a:t>
          </a:r>
          <a:endParaRPr lang="en-US" sz="1900" kern="1200" dirty="0">
            <a:latin typeface="+mn-ea"/>
            <a:ea typeface="+mn-ea"/>
          </a:endParaRPr>
        </a:p>
      </dsp:txBody>
      <dsp:txXfrm>
        <a:off x="7259299" y="1137341"/>
        <a:ext cx="1706692" cy="1284778"/>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3142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3142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3142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668C54D-FC77-4E34-B0AB-30F5B8EA9631}" type="slidenum">
              <a:rPr lang="en-US" altLang="zh-CN"/>
              <a:pPr/>
              <a:t>‹#›</a:t>
            </a:fld>
            <a:endParaRPr lang="en-US" altLang="zh-CN"/>
          </a:p>
        </p:txBody>
      </p:sp>
    </p:spTree>
    <p:extLst>
      <p:ext uri="{BB962C8B-B14F-4D97-AF65-F5344CB8AC3E}">
        <p14:creationId xmlns:p14="http://schemas.microsoft.com/office/powerpoint/2010/main" val="736846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211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21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211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211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FAA3408-D42D-4B7D-B8E6-03A26DC5978D}" type="slidenum">
              <a:rPr lang="en-US" altLang="zh-CN"/>
              <a:pPr/>
              <a:t>‹#›</a:t>
            </a:fld>
            <a:endParaRPr lang="en-US" altLang="zh-CN"/>
          </a:p>
        </p:txBody>
      </p:sp>
    </p:spTree>
    <p:extLst>
      <p:ext uri="{BB962C8B-B14F-4D97-AF65-F5344CB8AC3E}">
        <p14:creationId xmlns:p14="http://schemas.microsoft.com/office/powerpoint/2010/main" val="41739845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1E0259ED-3EEB-42AA-985D-FC982AE4F496}"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val="5338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BFAA3408-D42D-4B7D-B8E6-03A26DC5978D}" type="slidenum">
              <a:rPr lang="en-US" altLang="zh-CN" smtClean="0"/>
              <a:pPr/>
              <a:t>44</a:t>
            </a:fld>
            <a:endParaRPr lang="en-US" altLang="zh-CN"/>
          </a:p>
        </p:txBody>
      </p:sp>
    </p:spTree>
    <p:extLst>
      <p:ext uri="{BB962C8B-B14F-4D97-AF65-F5344CB8AC3E}">
        <p14:creationId xmlns:p14="http://schemas.microsoft.com/office/powerpoint/2010/main" val="2867087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BFAA3408-D42D-4B7D-B8E6-03A26DC5978D}" type="slidenum">
              <a:rPr lang="en-US" altLang="zh-CN" smtClean="0"/>
              <a:pPr/>
              <a:t>45</a:t>
            </a:fld>
            <a:endParaRPr lang="en-US" altLang="zh-CN"/>
          </a:p>
        </p:txBody>
      </p:sp>
    </p:spTree>
    <p:extLst>
      <p:ext uri="{BB962C8B-B14F-4D97-AF65-F5344CB8AC3E}">
        <p14:creationId xmlns:p14="http://schemas.microsoft.com/office/powerpoint/2010/main" val="97561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our example, we have the logical address 0000010111011110, which is page number 1, offset 478. Suppose that this page is residing in main memory frame 6  binary 000110. Then the physical address is frame number 6, offset 478  0001100111011110 ( Figure 7.12a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To summarize, with simple paging, main memory is divided into many small</a:t>
            </a:r>
          </a:p>
          <a:p>
            <a:r>
              <a:rPr lang="en-US" sz="1200" kern="1200" baseline="0" dirty="0">
                <a:solidFill>
                  <a:schemeClr val="tx1"/>
                </a:solidFill>
                <a:latin typeface="+mn-lt"/>
                <a:ea typeface="+mn-ea"/>
                <a:cs typeface="+mn-cs"/>
              </a:rPr>
              <a:t>equal-size frames. Each process is divided into frame-size pages. Smaller processes</a:t>
            </a:r>
          </a:p>
          <a:p>
            <a:r>
              <a:rPr lang="en-US" sz="1200" kern="1200" baseline="0" dirty="0">
                <a:solidFill>
                  <a:schemeClr val="tx1"/>
                </a:solidFill>
                <a:latin typeface="+mn-lt"/>
                <a:ea typeface="+mn-ea"/>
                <a:cs typeface="+mn-cs"/>
              </a:rPr>
              <a:t>require fewer pages; larger processes require more. When a process is brought in, all</a:t>
            </a:r>
          </a:p>
          <a:p>
            <a:r>
              <a:rPr lang="en-US" sz="1200" kern="1200" baseline="0" dirty="0">
                <a:solidFill>
                  <a:schemeClr val="tx1"/>
                </a:solidFill>
                <a:latin typeface="+mn-lt"/>
                <a:ea typeface="+mn-ea"/>
                <a:cs typeface="+mn-cs"/>
              </a:rPr>
              <a:t>of its pages are loaded into available frames, and a page table is set up. This approach</a:t>
            </a:r>
          </a:p>
          <a:p>
            <a:r>
              <a:rPr lang="en-US" sz="1200" kern="1200" baseline="0" dirty="0">
                <a:solidFill>
                  <a:schemeClr val="tx1"/>
                </a:solidFill>
                <a:latin typeface="+mn-lt"/>
                <a:ea typeface="+mn-ea"/>
                <a:cs typeface="+mn-cs"/>
              </a:rPr>
              <a:t>solves many of the problems inherent in partitioning.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66517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vmlDrawing" Target="../drawings/vmlDrawing5.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6.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vmlDrawing" Target="../drawings/vmlDrawing7.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8.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vmlDrawing" Target="../drawings/vmlDrawing9.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vmlDrawing" Target="../drawings/vmlDrawing10.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vmlDrawing" Target="../drawings/vmlDrawing11.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vmlDrawing" Target="../drawings/vmlDrawing13.vml"/><Relationship Id="rId5" Type="http://schemas.openxmlformats.org/officeDocument/2006/relationships/image" Target="../media/image7.pn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BEC5CDE6-EAD1-AA43-B4C2-D916C20507D5}"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478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D834824-3782-6F41-A9FC-1326BFBAAD29}"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133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99473E4-52F0-C340-A489-89715D65E6A8}"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0031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FB07054-F00A-4249-B090-889931B996BC}"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993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74668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561419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表格占位符 2"/>
          <p:cNvSpPr>
            <a:spLocks noGrp="1"/>
          </p:cNvSpPr>
          <p:nvPr>
            <p:ph type="tbl" idx="1"/>
          </p:nvPr>
        </p:nvSpPr>
        <p:spPr>
          <a:xfrm>
            <a:off x="395288" y="1196975"/>
            <a:ext cx="8497887" cy="4895850"/>
          </a:xfrm>
        </p:spPr>
        <p:txBody>
          <a:bodyPr/>
          <a:lstStyle/>
          <a:p>
            <a:endParaRPr lang="zh-CN" altLang="en-US"/>
          </a:p>
        </p:txBody>
      </p:sp>
    </p:spTree>
    <p:extLst>
      <p:ext uri="{BB962C8B-B14F-4D97-AF65-F5344CB8AC3E}">
        <p14:creationId xmlns:p14="http://schemas.microsoft.com/office/powerpoint/2010/main" val="350974023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内容占位符 2"/>
          <p:cNvSpPr>
            <a:spLocks noGrp="1"/>
          </p:cNvSpPr>
          <p:nvPr>
            <p:ph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6097414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SmartArt 占位符 2"/>
          <p:cNvSpPr>
            <a:spLocks noGrp="1"/>
          </p:cNvSpPr>
          <p:nvPr>
            <p:ph type="dgm"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fld id="{DFA74CF5-0AE3-2147-B886-0102B9AB6415}" type="datetime1">
              <a:rPr lang="zh-CN" altLang="en-US" smtClean="0">
                <a:solidFill>
                  <a:prstClr val="black">
                    <a:tint val="75000"/>
                  </a:prstClr>
                </a:solidFill>
              </a:rPr>
              <a:t>2020/4/23</a:t>
            </a:fld>
            <a:endParaRPr lang="en-US" altLang="zh-CN">
              <a:solidFill>
                <a:prstClr val="black">
                  <a:tint val="75000"/>
                </a:prstClr>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B7986405-9AC4-4964-B490-DECE5D409931}" type="slidenum">
              <a:rPr lang="en-US" altLang="zh-CN">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621201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38588"/>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BF33F89D-8D1B-DA4D-BF3C-5C20F35F69DF}" type="datetime1">
              <a:rPr lang="zh-CN" altLang="en-US" smtClean="0">
                <a:solidFill>
                  <a:prstClr val="black">
                    <a:tint val="75000"/>
                  </a:prstClr>
                </a:solidFill>
              </a:rPr>
              <a:t>2020/4/23</a:t>
            </a:fld>
            <a:endParaRPr lang="en-US" altLang="zh-CN">
              <a:solidFill>
                <a:prstClr val="black">
                  <a:tint val="75000"/>
                </a:prstClr>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EBECEF87-E090-4850-AD8C-49902FCAEE46}" type="slidenum">
              <a:rPr lang="en-US" altLang="zh-CN">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809406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11188" y="188913"/>
            <a:ext cx="8532812" cy="549275"/>
          </a:xfrm>
        </p:spPr>
        <p:txBody>
          <a:bodyPr/>
          <a:lstStyle/>
          <a:p>
            <a:r>
              <a:rPr lang="zh-CN" altLang="en-US"/>
              <a:t>单击此处编辑母版标题样式</a:t>
            </a:r>
          </a:p>
        </p:txBody>
      </p:sp>
      <p:sp>
        <p:nvSpPr>
          <p:cNvPr id="3" name="内容占位符 2"/>
          <p:cNvSpPr>
            <a:spLocks noGrp="1"/>
          </p:cNvSpPr>
          <p:nvPr>
            <p:ph sz="quarter" idx="1"/>
          </p:nvPr>
        </p:nvSpPr>
        <p:spPr>
          <a:xfrm>
            <a:off x="395288" y="1196975"/>
            <a:ext cx="41719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95288" y="3721100"/>
            <a:ext cx="41719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74194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ED8AF22-D332-3141-B7FB-83CEF3862CCD}"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8951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graphicFrame>
        <p:nvGraphicFramePr>
          <p:cNvPr id="4" name="Object 65"/>
          <p:cNvGraphicFramePr>
            <a:graphicFrameLocks noChangeAspect="1"/>
          </p:cNvGraphicFramePr>
          <p:nvPr/>
        </p:nvGraphicFramePr>
        <p:xfrm>
          <a:off x="0" y="0"/>
          <a:ext cx="4416425" cy="5876925"/>
        </p:xfrm>
        <a:graphic>
          <a:graphicData uri="http://schemas.openxmlformats.org/presentationml/2006/ole">
            <mc:AlternateContent xmlns:mc="http://schemas.openxmlformats.org/markup-compatibility/2006">
              <mc:Choice xmlns:v="urn:schemas-microsoft-com:vml" Requires="v">
                <p:oleObj spid="_x0000_s1302649" name="Image" r:id="rId3" imgW="3415873" imgH="4546032" progId="">
                  <p:embed/>
                </p:oleObj>
              </mc:Choice>
              <mc:Fallback>
                <p:oleObj name="Image" r:id="rId3" imgW="3415873" imgH="4546032" progId="">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0" y="0"/>
                        <a:ext cx="4416425" cy="5876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Freeform 68"/>
          <p:cNvSpPr>
            <a:spLocks/>
          </p:cNvSpPr>
          <p:nvPr/>
        </p:nvSpPr>
        <p:spPr bwMode="ltGray">
          <a:xfrm>
            <a:off x="2239963" y="-15875"/>
            <a:ext cx="6916737" cy="6873875"/>
          </a:xfrm>
          <a:custGeom>
            <a:avLst/>
            <a:gdLst>
              <a:gd name="T0" fmla="*/ 2147483647 w 4357"/>
              <a:gd name="T1" fmla="*/ 0 h 4330"/>
              <a:gd name="T2" fmla="*/ 2147483647 w 4357"/>
              <a:gd name="T3" fmla="*/ 2147483647 h 4330"/>
              <a:gd name="T4" fmla="*/ 2147483647 w 4357"/>
              <a:gd name="T5" fmla="*/ 2147483647 h 4330"/>
              <a:gd name="T6" fmla="*/ 2147483647 w 4357"/>
              <a:gd name="T7" fmla="*/ 2147483647 h 4330"/>
              <a:gd name="T8" fmla="*/ 2147483647 w 4357"/>
              <a:gd name="T9" fmla="*/ 2147483647 h 4330"/>
              <a:gd name="T10" fmla="*/ 2147483647 w 4357"/>
              <a:gd name="T11" fmla="*/ 2147483647 h 4330"/>
              <a:gd name="T12" fmla="*/ 0 w 4357"/>
              <a:gd name="T13" fmla="*/ 2147483647 h 4330"/>
              <a:gd name="T14" fmla="*/ 2147483647 w 4357"/>
              <a:gd name="T15" fmla="*/ 2147483647 h 4330"/>
              <a:gd name="T16" fmla="*/ 2147483647 w 4357"/>
              <a:gd name="T17" fmla="*/ 2147483647 h 4330"/>
              <a:gd name="T18" fmla="*/ 2147483647 w 4357"/>
              <a:gd name="T19" fmla="*/ 0 h 4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57" h="4330">
                <a:moveTo>
                  <a:pt x="189" y="0"/>
                </a:moveTo>
                <a:lnTo>
                  <a:pt x="561" y="181"/>
                </a:lnTo>
                <a:lnTo>
                  <a:pt x="943" y="489"/>
                </a:lnTo>
                <a:lnTo>
                  <a:pt x="1221" y="955"/>
                </a:lnTo>
                <a:lnTo>
                  <a:pt x="1413" y="1618"/>
                </a:lnTo>
                <a:lnTo>
                  <a:pt x="1290" y="2648"/>
                </a:lnTo>
                <a:lnTo>
                  <a:pt x="0" y="4330"/>
                </a:lnTo>
                <a:lnTo>
                  <a:pt x="4349" y="4330"/>
                </a:lnTo>
                <a:lnTo>
                  <a:pt x="4357" y="3"/>
                </a:lnTo>
                <a:lnTo>
                  <a:pt x="189" y="0"/>
                </a:lnTo>
                <a:close/>
              </a:path>
            </a:pathLst>
          </a:custGeom>
          <a:gradFill rotWithShape="1">
            <a:gsLst>
              <a:gs pos="0">
                <a:schemeClr val="folHlink"/>
              </a:gs>
              <a:gs pos="100000">
                <a:schemeClr val="tx2"/>
              </a:gs>
            </a:gsLst>
            <a:lin ang="0" scaled="1"/>
          </a:gradFill>
          <a:ln w="9525">
            <a:noFill/>
            <a:round/>
            <a:headEnd/>
            <a:tailEnd/>
          </a:ln>
          <a:effectLst/>
        </p:spPr>
        <p:txBody>
          <a:bodyPr/>
          <a:lstStyle/>
          <a:p>
            <a:endParaRPr lang="zh-CN" altLang="en-US"/>
          </a:p>
        </p:txBody>
      </p:sp>
      <p:sp>
        <p:nvSpPr>
          <p:cNvPr id="6" name="Freeform 71"/>
          <p:cNvSpPr>
            <a:spLocks/>
          </p:cNvSpPr>
          <p:nvPr/>
        </p:nvSpPr>
        <p:spPr bwMode="gray">
          <a:xfrm>
            <a:off x="3059113" y="1196975"/>
            <a:ext cx="3822700" cy="6880225"/>
          </a:xfrm>
          <a:custGeom>
            <a:avLst/>
            <a:gdLst>
              <a:gd name="T0" fmla="*/ 858 w 2408"/>
              <a:gd name="T1" fmla="*/ 0 h 4334"/>
              <a:gd name="T2" fmla="*/ 1984 w 2408"/>
              <a:gd name="T3" fmla="*/ 2582 h 4334"/>
              <a:gd name="T4" fmla="*/ 0 w 2408"/>
              <a:gd name="T5" fmla="*/ 4326 h 4334"/>
              <a:gd name="T6" fmla="*/ 1208 w 2408"/>
              <a:gd name="T7" fmla="*/ 4334 h 4334"/>
              <a:gd name="T8" fmla="*/ 2272 w 2408"/>
              <a:gd name="T9" fmla="*/ 2566 h 4334"/>
              <a:gd name="T10" fmla="*/ 998 w 2408"/>
              <a:gd name="T11" fmla="*/ 2 h 4334"/>
              <a:gd name="T12" fmla="*/ 858 w 2408"/>
              <a:gd name="T13" fmla="*/ 0 h 4334"/>
            </a:gdLst>
            <a:ahLst/>
            <a:cxnLst>
              <a:cxn ang="0">
                <a:pos x="T0" y="T1"/>
              </a:cxn>
              <a:cxn ang="0">
                <a:pos x="T2" y="T3"/>
              </a:cxn>
              <a:cxn ang="0">
                <a:pos x="T4" y="T5"/>
              </a:cxn>
              <a:cxn ang="0">
                <a:pos x="T6" y="T7"/>
              </a:cxn>
              <a:cxn ang="0">
                <a:pos x="T8" y="T9"/>
              </a:cxn>
              <a:cxn ang="0">
                <a:pos x="T10" y="T11"/>
              </a:cxn>
              <a:cxn ang="0">
                <a:pos x="T12" y="T13"/>
              </a:cxn>
            </a:cxnLst>
            <a:rect l="0" t="0" r="r" b="b"/>
            <a:pathLst>
              <a:path w="2408" h="4334">
                <a:moveTo>
                  <a:pt x="858" y="0"/>
                </a:moveTo>
                <a:cubicBezTo>
                  <a:pt x="2020" y="270"/>
                  <a:pt x="2408" y="1630"/>
                  <a:pt x="1984" y="2582"/>
                </a:cubicBezTo>
                <a:cubicBezTo>
                  <a:pt x="1560" y="3534"/>
                  <a:pt x="880" y="3975"/>
                  <a:pt x="0" y="4326"/>
                </a:cubicBezTo>
                <a:lnTo>
                  <a:pt x="1208" y="4334"/>
                </a:lnTo>
                <a:cubicBezTo>
                  <a:pt x="1520" y="4078"/>
                  <a:pt x="2144" y="3342"/>
                  <a:pt x="2272" y="2566"/>
                </a:cubicBezTo>
                <a:cubicBezTo>
                  <a:pt x="2400" y="1790"/>
                  <a:pt x="2278" y="418"/>
                  <a:pt x="998" y="2"/>
                </a:cubicBezTo>
                <a:lnTo>
                  <a:pt x="858" y="0"/>
                </a:lnTo>
                <a:close/>
              </a:path>
            </a:pathLst>
          </a:custGeom>
          <a:gradFill rotWithShape="1">
            <a:gsLst>
              <a:gs pos="0">
                <a:schemeClr val="hlink">
                  <a:gamma/>
                  <a:tint val="27451"/>
                  <a:invGamma/>
                </a:schemeClr>
              </a:gs>
              <a:gs pos="100000">
                <a:schemeClr val="hlink"/>
              </a:gs>
            </a:gsLst>
            <a:lin ang="5400000" scaled="1"/>
          </a:gradFill>
          <a:ln>
            <a:noFill/>
          </a:ln>
          <a:effectLst/>
          <a:extLst>
            <a:ext uri="{91240B29-F687-4f45-9708-019B960494DF}">
              <a14:hiddenLine xmlns="" xmlns:a14="http://schemas.microsoft.com/office/drawing/2010/main" w="9525">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7" name="Freeform 66"/>
          <p:cNvSpPr>
            <a:spLocks/>
          </p:cNvSpPr>
          <p:nvPr/>
        </p:nvSpPr>
        <p:spPr bwMode="lt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bg2">
                  <a:gamma/>
                  <a:shade val="24314"/>
                  <a:invGamma/>
                </a:schemeClr>
              </a:gs>
              <a:gs pos="100000">
                <a:schemeClr val="bg2"/>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8" name="Freeform 67"/>
          <p:cNvSpPr>
            <a:spLocks/>
          </p:cNvSpPr>
          <p:nvPr/>
        </p:nvSpPr>
        <p:spPr bwMode="gray">
          <a:xfrm>
            <a:off x="-12700" y="4149725"/>
            <a:ext cx="4152900" cy="27082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Lst>
            <a:ahLst/>
            <a:cxnLst>
              <a:cxn ang="0">
                <a:pos x="T0" y="T1"/>
              </a:cxn>
              <a:cxn ang="0">
                <a:pos x="T2" y="T3"/>
              </a:cxn>
              <a:cxn ang="0">
                <a:pos x="T4" y="T5"/>
              </a:cxn>
              <a:cxn ang="0">
                <a:pos x="T6" y="T7"/>
              </a:cxn>
              <a:cxn ang="0">
                <a:pos x="T8" y="T9"/>
              </a:cxn>
              <a:cxn ang="0">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a:noFill/>
          </a:ln>
          <a:effectLst/>
          <a:extLst>
            <a:ext uri="{91240B29-F687-4f45-9708-019B960494DF}">
              <a14:hiddenLine xmlns="" xmlns:a14="http://schemas.microsoft.com/office/drawing/2010/main" w="9525">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9" name="Rectangle 69"/>
          <p:cNvSpPr>
            <a:spLocks noChangeArrowheads="1"/>
          </p:cNvSpPr>
          <p:nvPr/>
        </p:nvSpPr>
        <p:spPr bwMode="gray">
          <a:xfrm>
            <a:off x="4284663" y="3933825"/>
            <a:ext cx="4875212" cy="431800"/>
          </a:xfrm>
          <a:prstGeom prst="rect">
            <a:avLst/>
          </a:prstGeom>
          <a:solidFill>
            <a:schemeClr val="folHlink"/>
          </a:solidFill>
          <a:ln w="9525">
            <a:noFill/>
            <a:miter lim="800000"/>
            <a:headEnd/>
            <a:tailEnd/>
          </a:ln>
          <a:effectLst/>
        </p:spPr>
        <p:txBody>
          <a:bodyPr wrap="none" anchor="ctr"/>
          <a:lstStyle/>
          <a:p>
            <a:endParaRPr lang="zh-CN" altLang="en-US">
              <a:ea typeface="宋体" pitchFamily="2" charset="-122"/>
            </a:endParaRPr>
          </a:p>
        </p:txBody>
      </p:sp>
      <p:sp>
        <p:nvSpPr>
          <p:cNvPr id="10" name="Line 75"/>
          <p:cNvSpPr>
            <a:spLocks noChangeShapeType="1"/>
          </p:cNvSpPr>
          <p:nvPr/>
        </p:nvSpPr>
        <p:spPr bwMode="white">
          <a:xfrm>
            <a:off x="4297363" y="3937000"/>
            <a:ext cx="4859337" cy="0"/>
          </a:xfrm>
          <a:prstGeom prst="line">
            <a:avLst/>
          </a:prstGeom>
          <a:noFill/>
          <a:ln w="12700">
            <a:solidFill>
              <a:schemeClr val="bg1"/>
            </a:solidFill>
            <a:round/>
            <a:headEnd/>
            <a:tailEnd/>
          </a:ln>
          <a:effectLst/>
        </p:spPr>
        <p:txBody>
          <a:bodyPr/>
          <a:lstStyle/>
          <a:p>
            <a:endParaRPr lang="zh-CN" altLang="en-US"/>
          </a:p>
        </p:txBody>
      </p:sp>
      <p:sp>
        <p:nvSpPr>
          <p:cNvPr id="11" name="Line 70"/>
          <p:cNvSpPr>
            <a:spLocks noChangeShapeType="1"/>
          </p:cNvSpPr>
          <p:nvPr/>
        </p:nvSpPr>
        <p:spPr bwMode="white">
          <a:xfrm>
            <a:off x="4284663" y="4365625"/>
            <a:ext cx="4859337" cy="0"/>
          </a:xfrm>
          <a:prstGeom prst="line">
            <a:avLst/>
          </a:prstGeom>
          <a:noFill/>
          <a:ln w="12700">
            <a:solidFill>
              <a:schemeClr val="bg1"/>
            </a:solidFill>
            <a:round/>
            <a:headEnd/>
            <a:tailEnd/>
          </a:ln>
          <a:effectLst/>
        </p:spPr>
        <p:txBody>
          <a:bodyPr/>
          <a:lstStyle/>
          <a:p>
            <a:endParaRPr lang="zh-CN" altLang="en-US"/>
          </a:p>
        </p:txBody>
      </p:sp>
      <p:pic>
        <p:nvPicPr>
          <p:cNvPr id="12" name="图片 11"/>
          <p:cNvPicPr>
            <a:picLocks noChangeAspect="1"/>
          </p:cNvPicPr>
          <p:nvPr/>
        </p:nvPicPr>
        <p:blipFill>
          <a:blip r:embed="rId5" cstate="print"/>
          <a:stretch>
            <a:fillRect/>
          </a:stretch>
        </p:blipFill>
        <p:spPr>
          <a:xfrm>
            <a:off x="6122988" y="6165850"/>
            <a:ext cx="603250" cy="604838"/>
          </a:xfrm>
          <a:prstGeom prst="rect">
            <a:avLst/>
          </a:prstGeom>
          <a:effectLst>
            <a:outerShdw blurRad="50800" dist="38100" dir="2700000" algn="tl" rotWithShape="0">
              <a:prstClr val="black">
                <a:alpha val="40000"/>
              </a:prstClr>
            </a:outerShdw>
          </a:effectLst>
        </p:spPr>
      </p:pic>
      <p:pic>
        <p:nvPicPr>
          <p:cNvPr id="13" name="图片 12"/>
          <p:cNvPicPr>
            <a:picLocks noChangeAspect="1"/>
          </p:cNvPicPr>
          <p:nvPr/>
        </p:nvPicPr>
        <p:blipFill>
          <a:blip r:embed="rId6" cstate="print"/>
          <a:stretch>
            <a:fillRect/>
          </a:stretch>
        </p:blipFill>
        <p:spPr>
          <a:xfrm>
            <a:off x="6804025" y="6237288"/>
            <a:ext cx="2152650" cy="523875"/>
          </a:xfrm>
          <a:prstGeom prst="rect">
            <a:avLst/>
          </a:prstGeom>
          <a:effectLst>
            <a:outerShdw blurRad="50800" dist="38100" dir="2700000" algn="tl" rotWithShape="0">
              <a:prstClr val="black">
                <a:alpha val="40000"/>
              </a:prstClr>
            </a:outerShdw>
          </a:effectLst>
        </p:spPr>
      </p:pic>
      <p:sp>
        <p:nvSpPr>
          <p:cNvPr id="3074" name="Rectangle 2"/>
          <p:cNvSpPr>
            <a:spLocks noGrp="1" noChangeArrowheads="1"/>
          </p:cNvSpPr>
          <p:nvPr>
            <p:ph type="ctrTitle"/>
          </p:nvPr>
        </p:nvSpPr>
        <p:spPr>
          <a:xfrm>
            <a:off x="4724400" y="3048000"/>
            <a:ext cx="4114800" cy="762000"/>
          </a:xfrm>
          <a:extLst>
            <a:ext uri="{AF507438-7753-43e0-B8FC-AC1667EBCBE1}">
              <a14:hiddenEffects xmlns="" xmlns:a14="http://schemas.microsoft.com/office/drawing/2010/main">
                <a:effectLst>
                  <a:outerShdw dist="53882" dir="2700000" algn="ctr" rotWithShape="0">
                    <a:schemeClr val="tx1"/>
                  </a:outerShdw>
                </a:effectLst>
              </a14:hiddenEffects>
            </a:ext>
          </a:extLst>
        </p:spPr>
        <p:txBody>
          <a:bodyPr/>
          <a:lstStyle>
            <a:lvl1pPr algn="l">
              <a:defRPr sz="4400" b="0" i="1"/>
            </a:lvl1pPr>
          </a:lstStyle>
          <a:p>
            <a:pPr lvl="0"/>
            <a:r>
              <a:rPr lang="zh-CN" altLang="en-US" noProof="0"/>
              <a:t>单击此处编辑母版标题样式</a:t>
            </a:r>
            <a:endParaRPr lang="en-US" altLang="zh-CN" noProof="0" dirty="0"/>
          </a:p>
        </p:txBody>
      </p:sp>
      <p:sp>
        <p:nvSpPr>
          <p:cNvPr id="3075" name="Rectangle 3"/>
          <p:cNvSpPr>
            <a:spLocks noGrp="1" noChangeArrowheads="1"/>
          </p:cNvSpPr>
          <p:nvPr>
            <p:ph type="subTitle" idx="1"/>
          </p:nvPr>
        </p:nvSpPr>
        <p:spPr bwMode="white">
          <a:xfrm>
            <a:off x="4724400" y="3886200"/>
            <a:ext cx="4267200" cy="533400"/>
          </a:xfrm>
        </p:spPr>
        <p:txBody>
          <a:bodyPr/>
          <a:lstStyle>
            <a:lvl1pPr marL="0" indent="0">
              <a:buFont typeface="Wingdings" pitchFamily="2" charset="2"/>
              <a:buNone/>
              <a:defRPr sz="2400" b="0">
                <a:solidFill>
                  <a:schemeClr val="bg1"/>
                </a:solidFill>
              </a:defRPr>
            </a:lvl1pPr>
          </a:lstStyle>
          <a:p>
            <a:pPr lvl="0"/>
            <a:r>
              <a:rPr lang="zh-CN" altLang="en-US" noProof="0"/>
              <a:t>单击此处编辑母版副标题样式</a:t>
            </a:r>
            <a:endParaRPr lang="en-US" altLang="zh-CN" noProof="0" dirty="0"/>
          </a:p>
        </p:txBody>
      </p:sp>
      <p:sp>
        <p:nvSpPr>
          <p:cNvPr id="14" name="Rectangle 72"/>
          <p:cNvSpPr>
            <a:spLocks noGrp="1" noChangeArrowheads="1"/>
          </p:cNvSpPr>
          <p:nvPr>
            <p:ph type="dt" sz="half" idx="10"/>
          </p:nvPr>
        </p:nvSpPr>
        <p:spPr>
          <a:xfrm>
            <a:off x="457200" y="6564313"/>
            <a:ext cx="2133600" cy="157162"/>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l">
              <a:defRPr sz="1400" b="0">
                <a:latin typeface="Times New Roman" pitchFamily="18" charset="0"/>
                <a:ea typeface="宋体" charset="-122"/>
              </a:defRPr>
            </a:lvl1pPr>
          </a:lstStyle>
          <a:p>
            <a:pPr>
              <a:defRPr/>
            </a:pPr>
            <a:fld id="{CE5E0922-15CA-3240-8A47-A5087120B834}"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15" name="Rectangle 73"/>
          <p:cNvSpPr>
            <a:spLocks noGrp="1" noChangeArrowheads="1"/>
          </p:cNvSpPr>
          <p:nvPr>
            <p:ph type="ftr" sz="quarter" idx="11"/>
          </p:nvPr>
        </p:nvSpPr>
        <p:spPr>
          <a:xfrm>
            <a:off x="3124200" y="6550025"/>
            <a:ext cx="2895600" cy="17145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ctr">
              <a:defRPr sz="1400">
                <a:latin typeface="Times New Roman" pitchFamily="18" charset="0"/>
              </a:defRPr>
            </a:lvl1pPr>
          </a:lstStyle>
          <a:p>
            <a:pPr>
              <a:defRPr/>
            </a:pPr>
            <a:endParaRPr lang="zh-CN" altLang="en-US">
              <a:solidFill>
                <a:prstClr val="black">
                  <a:tint val="75000"/>
                </a:prstClr>
              </a:solidFill>
            </a:endParaRPr>
          </a:p>
        </p:txBody>
      </p:sp>
      <p:sp>
        <p:nvSpPr>
          <p:cNvPr id="16" name="Rectangle 74"/>
          <p:cNvSpPr>
            <a:spLocks noGrp="1" noChangeArrowheads="1"/>
          </p:cNvSpPr>
          <p:nvPr>
            <p:ph type="sldNum" sz="quarter" idx="12"/>
          </p:nvPr>
        </p:nvSpPr>
        <p:spPr>
          <a:xfrm>
            <a:off x="6553200" y="6535738"/>
            <a:ext cx="2133600" cy="185737"/>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r">
              <a:defRPr sz="1400">
                <a:solidFill>
                  <a:schemeClr val="bg1"/>
                </a:solidFill>
                <a:latin typeface="Times New Roman" pitchFamily="18" charset="0"/>
              </a:defRPr>
            </a:lvl1pPr>
          </a:lstStyle>
          <a:p>
            <a:pPr>
              <a:defRPr/>
            </a:pPr>
            <a:fld id="{C516C844-2615-4EF6-B5F3-9A3A9013EF88}"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03673" name="Image" r:id="rId3" imgW="4101587" imgH="406063" progId="">
                  <p:embed/>
                </p:oleObj>
              </mc:Choice>
              <mc:Fallback>
                <p:oleObj name="Image" r:id="rId3" imgW="4101587" imgH="406063" progId="">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10" name="图片 12"/>
          <p:cNvPicPr>
            <a:picLocks noChangeAspect="1"/>
          </p:cNvPicPr>
          <p:nvPr/>
        </p:nvPicPr>
        <p:blipFill>
          <a:blip r:embed="rId5" cstate="print"/>
          <a:srcRect/>
          <a:stretch>
            <a:fillRect/>
          </a:stretch>
        </p:blipFill>
        <p:spPr bwMode="auto">
          <a:xfrm>
            <a:off x="3786188" y="6338888"/>
            <a:ext cx="1506537" cy="47466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lnSpc>
                <a:spcPct val="120000"/>
              </a:lnSpc>
              <a:defRPr/>
            </a:lvl1pPr>
            <a:lvl2pPr>
              <a:lnSpc>
                <a:spcPct val="120000"/>
              </a:lnSpc>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1" name="灯片编号占位符 4"/>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70F8C05F-13F5-42F9-B889-E0C62AE4EF35}" type="slidenum">
              <a:rPr kumimoji="0" lang="zh-CN" altLang="en-US" smtClean="0">
                <a:solidFill>
                  <a:prstClr val="black">
                    <a:tint val="75000"/>
                  </a:prstClr>
                </a:solidFill>
              </a:rPr>
              <a:pPr>
                <a:defRPr/>
              </a:pPr>
              <a:t>‹#›</a:t>
            </a:fld>
            <a:endParaRPr kumimoji="0" lang="zh-CN" altLang="en-US" dirty="0">
              <a:solidFill>
                <a:prstClr val="black">
                  <a:tint val="75000"/>
                </a:prstClr>
              </a:solidFill>
            </a:endParaRPr>
          </a:p>
        </p:txBody>
      </p:sp>
      <p:sp>
        <p:nvSpPr>
          <p:cNvPr id="12" name="日期占位符 5"/>
          <p:cNvSpPr>
            <a:spLocks noGrp="1"/>
          </p:cNvSpPr>
          <p:nvPr>
            <p:ph type="dt" sz="half"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945B0491-8286-504C-9958-A2D9A655A3CE}" type="datetime1">
              <a:rPr kumimoji="0" lang="zh-CN" altLang="en-US" smtClean="0">
                <a:solidFill>
                  <a:prstClr val="black">
                    <a:tint val="75000"/>
                  </a:prstClr>
                </a:solidFill>
              </a:rPr>
              <a:t>2020/4/23</a:t>
            </a:fld>
            <a:endParaRPr kumimoji="0"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04697" name="Image" r:id="rId3" imgW="4101587" imgH="406063" progId="">
                  <p:embed/>
                </p:oleObj>
              </mc:Choice>
              <mc:Fallback>
                <p:oleObj name="Image" r:id="rId3" imgW="4101587" imgH="406063" progId="">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10" name="图片 12"/>
          <p:cNvPicPr>
            <a:picLocks noChangeAspect="1"/>
          </p:cNvPicPr>
          <p:nvPr/>
        </p:nvPicPr>
        <p:blipFill>
          <a:blip r:embed="rId5" cstate="print"/>
          <a:srcRect/>
          <a:stretch>
            <a:fillRect/>
          </a:stretch>
        </p:blipFill>
        <p:spPr bwMode="auto">
          <a:xfrm>
            <a:off x="3471863" y="6005513"/>
            <a:ext cx="2108200" cy="663575"/>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11" name="灯片编号占位符 4"/>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09225206-A41B-42DD-B963-1F02E154A936}"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
        <p:nvSpPr>
          <p:cNvPr id="12" name="日期占位符 5"/>
          <p:cNvSpPr>
            <a:spLocks noGrp="1"/>
          </p:cNvSpPr>
          <p:nvPr>
            <p:ph type="dt" sz="half"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492AA15F-7FFD-8843-927F-440910B40A32}" type="datetime1">
              <a:rPr lang="zh-CN" altLang="en-US" smtClean="0">
                <a:solidFill>
                  <a:prstClr val="black">
                    <a:tint val="75000"/>
                  </a:prstClr>
                </a:solidFill>
              </a:rPr>
              <a:t>2020/4/23</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6"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7"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05721" name="Image" r:id="rId3" imgW="4101587" imgH="406063" progId="">
                  <p:embed/>
                </p:oleObj>
              </mc:Choice>
              <mc:Fallback>
                <p:oleObj name="Image" r:id="rId3" imgW="4101587" imgH="406063" progId="">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9"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0"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11" name="图片 12"/>
          <p:cNvPicPr>
            <a:picLocks noChangeAspect="1"/>
          </p:cNvPicPr>
          <p:nvPr/>
        </p:nvPicPr>
        <p:blipFill>
          <a:blip r:embed="rId5" cstate="print"/>
          <a:srcRect/>
          <a:stretch>
            <a:fillRect/>
          </a:stretch>
        </p:blipFill>
        <p:spPr bwMode="auto">
          <a:xfrm>
            <a:off x="3471863" y="6005513"/>
            <a:ext cx="2108200" cy="6635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灯片编号占位符 5"/>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D8A1E46B-14F8-4E99-B2C8-E9FA5F56DEED}"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
        <p:nvSpPr>
          <p:cNvPr id="13" name="日期占位符 6"/>
          <p:cNvSpPr>
            <a:spLocks noGrp="1"/>
          </p:cNvSpPr>
          <p:nvPr>
            <p:ph type="dt" sz="half"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9D4D24B1-247D-B341-B0DE-93EF53D2379F}" type="datetime1">
              <a:rPr lang="zh-CN" altLang="en-US" smtClean="0">
                <a:solidFill>
                  <a:prstClr val="black">
                    <a:tint val="75000"/>
                  </a:prstClr>
                </a:solidFill>
              </a:rPr>
              <a:t>2020/4/23</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8"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9"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06745" name="Image" r:id="rId3" imgW="4101587" imgH="406063" progId="">
                  <p:embed/>
                </p:oleObj>
              </mc:Choice>
              <mc:Fallback>
                <p:oleObj name="Image" r:id="rId3" imgW="4101587" imgH="406063" progId="">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11"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2"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13" name="图片 19"/>
          <p:cNvPicPr>
            <a:picLocks noChangeAspect="1"/>
          </p:cNvPicPr>
          <p:nvPr/>
        </p:nvPicPr>
        <p:blipFill>
          <a:blip r:embed="rId5" cstate="print"/>
          <a:srcRect/>
          <a:stretch>
            <a:fillRect/>
          </a:stretch>
        </p:blipFill>
        <p:spPr bwMode="auto">
          <a:xfrm>
            <a:off x="3471863" y="6005513"/>
            <a:ext cx="2108200" cy="663575"/>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 name="灯片编号占位符 7"/>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4F9BAEDF-7687-44B0-8433-8DDD5DF61B72}"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
        <p:nvSpPr>
          <p:cNvPr id="15" name="日期占位符 8"/>
          <p:cNvSpPr>
            <a:spLocks noGrp="1"/>
          </p:cNvSpPr>
          <p:nvPr>
            <p:ph type="dt" sz="half"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9FB922BA-7AD2-EB4C-9350-341385E7228D}" type="datetime1">
              <a:rPr lang="zh-CN" altLang="en-US" smtClean="0">
                <a:solidFill>
                  <a:prstClr val="black">
                    <a:tint val="75000"/>
                  </a:prstClr>
                </a:solidFill>
              </a:rPr>
              <a:t>2020/4/23</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4"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5"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07769" name="Image" r:id="rId3" imgW="4101587" imgH="406063" progId="">
                  <p:embed/>
                </p:oleObj>
              </mc:Choice>
              <mc:Fallback>
                <p:oleObj name="Image" r:id="rId3" imgW="4101587" imgH="406063" progId="">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7"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8"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9" name="图片 12"/>
          <p:cNvPicPr>
            <a:picLocks noChangeAspect="1"/>
          </p:cNvPicPr>
          <p:nvPr/>
        </p:nvPicPr>
        <p:blipFill>
          <a:blip r:embed="rId5" cstate="print"/>
          <a:srcRect/>
          <a:stretch>
            <a:fillRect/>
          </a:stretch>
        </p:blipFill>
        <p:spPr bwMode="auto">
          <a:xfrm>
            <a:off x="3471863" y="6005513"/>
            <a:ext cx="2108200" cy="6635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10" name="灯片编号占位符 3"/>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7476C396-6159-4C55-9B55-3503F2095603}"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
        <p:nvSpPr>
          <p:cNvPr id="11" name="日期占位符 4"/>
          <p:cNvSpPr>
            <a:spLocks noGrp="1"/>
          </p:cNvSpPr>
          <p:nvPr>
            <p:ph type="dt" sz="half"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7FDCD807-63D3-A14C-909C-AD8DBD25CBB8}" type="datetime1">
              <a:rPr lang="zh-CN" altLang="en-US" smtClean="0">
                <a:solidFill>
                  <a:prstClr val="black">
                    <a:tint val="75000"/>
                  </a:prstClr>
                </a:solidFill>
              </a:rPr>
              <a:t>2020/4/23</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3"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4"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08793" name="Image" r:id="rId3" imgW="4101587" imgH="406063" progId="">
                  <p:embed/>
                </p:oleObj>
              </mc:Choice>
              <mc:Fallback>
                <p:oleObj name="Image" r:id="rId3" imgW="4101587" imgH="406063" progId="">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6"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7"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8" name="图片 12"/>
          <p:cNvPicPr>
            <a:picLocks noChangeAspect="1"/>
          </p:cNvPicPr>
          <p:nvPr/>
        </p:nvPicPr>
        <p:blipFill>
          <a:blip r:embed="rId5" cstate="print"/>
          <a:srcRect/>
          <a:stretch>
            <a:fillRect/>
          </a:stretch>
        </p:blipFill>
        <p:spPr bwMode="auto">
          <a:xfrm>
            <a:off x="3471863" y="6005513"/>
            <a:ext cx="2108200" cy="663575"/>
          </a:xfrm>
          <a:prstGeom prst="rect">
            <a:avLst/>
          </a:prstGeom>
          <a:noFill/>
          <a:ln w="9525">
            <a:noFill/>
            <a:miter lim="800000"/>
            <a:headEnd/>
            <a:tailEnd/>
          </a:ln>
        </p:spPr>
      </p:pic>
      <p:sp>
        <p:nvSpPr>
          <p:cNvPr id="9" name="灯片编号占位符 2"/>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1188B809-EA05-4191-9EE5-C4F6EF0CF803}" type="slidenum">
              <a:rPr lang="zh-CN" altLang="en-US" smtClean="0"/>
              <a:pPr>
                <a:defRPr/>
              </a:pPr>
              <a:t>‹#›</a:t>
            </a:fld>
            <a:endParaRPr lang="zh-CN" altLang="en-US" dirty="0"/>
          </a:p>
        </p:txBody>
      </p:sp>
      <p:sp>
        <p:nvSpPr>
          <p:cNvPr id="10" name="日期占位符 3"/>
          <p:cNvSpPr>
            <a:spLocks noGrp="1"/>
          </p:cNvSpPr>
          <p:nvPr>
            <p:ph type="dt" sz="half"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C4B29B3F-0665-4D40-8767-874CA40552B6}" type="datetime1">
              <a:rPr lang="zh-CN" altLang="en-US" smtClean="0"/>
              <a:t>2020/4/23</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6"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7"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09817" name="Image" r:id="rId3" imgW="4101587" imgH="406063" progId="">
                  <p:embed/>
                </p:oleObj>
              </mc:Choice>
              <mc:Fallback>
                <p:oleObj name="Image" r:id="rId3" imgW="4101587" imgH="406063" progId="">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9"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0"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11" name="图片 12"/>
          <p:cNvPicPr>
            <a:picLocks noChangeAspect="1"/>
          </p:cNvPicPr>
          <p:nvPr/>
        </p:nvPicPr>
        <p:blipFill>
          <a:blip r:embed="rId5" cstate="print"/>
          <a:srcRect/>
          <a:stretch>
            <a:fillRect/>
          </a:stretch>
        </p:blipFill>
        <p:spPr bwMode="auto">
          <a:xfrm>
            <a:off x="3471863" y="6005513"/>
            <a:ext cx="2108200" cy="663575"/>
          </a:xfrm>
          <a:prstGeom prst="rect">
            <a:avLst/>
          </a:prstGeom>
          <a:noFill/>
          <a:ln w="9525">
            <a:noFill/>
            <a:miter lim="800000"/>
            <a:headEnd/>
            <a:tailEnd/>
          </a:ln>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灯片编号占位符 5"/>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E2ABB727-A0B0-48DD-9173-759BE69A65C9}"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
        <p:nvSpPr>
          <p:cNvPr id="13" name="日期占位符 6"/>
          <p:cNvSpPr>
            <a:spLocks noGrp="1"/>
          </p:cNvSpPr>
          <p:nvPr>
            <p:ph type="dt" sz="half"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DFA62C8D-52F7-3B4D-909B-D6C41013DBE9}" type="datetime1">
              <a:rPr lang="zh-CN" altLang="en-US" smtClean="0">
                <a:solidFill>
                  <a:prstClr val="black">
                    <a:tint val="75000"/>
                  </a:prstClr>
                </a:solidFill>
              </a:rPr>
              <a:t>2020/4/23</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6"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7"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10841" name="Image" r:id="rId3" imgW="4101587" imgH="406063" progId="">
                  <p:embed/>
                </p:oleObj>
              </mc:Choice>
              <mc:Fallback>
                <p:oleObj name="Image" r:id="rId3" imgW="4101587" imgH="406063" progId="">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9"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0"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11" name="图片 12"/>
          <p:cNvPicPr>
            <a:picLocks noChangeAspect="1"/>
          </p:cNvPicPr>
          <p:nvPr/>
        </p:nvPicPr>
        <p:blipFill>
          <a:blip r:embed="rId5" cstate="print"/>
          <a:srcRect/>
          <a:stretch>
            <a:fillRect/>
          </a:stretch>
        </p:blipFill>
        <p:spPr bwMode="auto">
          <a:xfrm>
            <a:off x="3471863" y="6005513"/>
            <a:ext cx="2108200" cy="663575"/>
          </a:xfrm>
          <a:prstGeom prst="rect">
            <a:avLst/>
          </a:prstGeom>
          <a:noFill/>
          <a:ln w="9525">
            <a:noFill/>
            <a:miter lim="800000"/>
            <a:headEnd/>
            <a:tailEnd/>
          </a:ln>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2" name="灯片编号占位符 5"/>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BA13580C-2663-476C-B9FB-DC9D75F80A47}"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
        <p:nvSpPr>
          <p:cNvPr id="13" name="日期占位符 6"/>
          <p:cNvSpPr>
            <a:spLocks noGrp="1"/>
          </p:cNvSpPr>
          <p:nvPr>
            <p:ph type="dt" sz="half"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B4A195F9-19CA-2C45-8CEF-B821F5F2DA87}" type="datetime1">
              <a:rPr lang="zh-CN" altLang="en-US" smtClean="0">
                <a:solidFill>
                  <a:prstClr val="black">
                    <a:tint val="75000"/>
                  </a:prstClr>
                </a:solidFill>
              </a:rPr>
              <a:t>2020/4/23</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11865" name="Image" r:id="rId3" imgW="4101587" imgH="406063" progId="">
                  <p:embed/>
                </p:oleObj>
              </mc:Choice>
              <mc:Fallback>
                <p:oleObj name="Image" r:id="rId3" imgW="4101587" imgH="406063" progId="">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10" name="图片 12"/>
          <p:cNvPicPr>
            <a:picLocks noChangeAspect="1"/>
          </p:cNvPicPr>
          <p:nvPr/>
        </p:nvPicPr>
        <p:blipFill>
          <a:blip r:embed="rId5" cstate="print"/>
          <a:srcRect/>
          <a:stretch>
            <a:fillRect/>
          </a:stretch>
        </p:blipFill>
        <p:spPr bwMode="auto">
          <a:xfrm>
            <a:off x="3471863" y="6005513"/>
            <a:ext cx="2108200" cy="6635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灯片编号占位符 4"/>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043D6CCD-8334-4807-B459-67910A6BA03E}"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
        <p:nvSpPr>
          <p:cNvPr id="12" name="日期占位符 5"/>
          <p:cNvSpPr>
            <a:spLocks noGrp="1"/>
          </p:cNvSpPr>
          <p:nvPr>
            <p:ph type="dt" sz="half"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338B2BED-0FBA-F141-93DD-AB6F39062E47}" type="datetime1">
              <a:rPr lang="zh-CN" altLang="en-US" smtClean="0">
                <a:solidFill>
                  <a:prstClr val="black">
                    <a:tint val="75000"/>
                  </a:prstClr>
                </a:solidFill>
              </a:rPr>
              <a:t>2020/4/23</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5DEF17-1865-3546-8BB6-B2D7D22B4621}"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8923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12889" name="Image" r:id="rId3" imgW="4101587" imgH="406063" progId="">
                  <p:embed/>
                </p:oleObj>
              </mc:Choice>
              <mc:Fallback>
                <p:oleObj name="Image" r:id="rId3" imgW="4101587" imgH="406063" progId="">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10" name="图片 12"/>
          <p:cNvPicPr>
            <a:picLocks noChangeAspect="1"/>
          </p:cNvPicPr>
          <p:nvPr/>
        </p:nvPicPr>
        <p:blipFill>
          <a:blip r:embed="rId5" cstate="print"/>
          <a:srcRect/>
          <a:stretch>
            <a:fillRect/>
          </a:stretch>
        </p:blipFill>
        <p:spPr bwMode="auto">
          <a:xfrm>
            <a:off x="3471863" y="6005513"/>
            <a:ext cx="2108200" cy="663575"/>
          </a:xfrm>
          <a:prstGeom prst="rect">
            <a:avLst/>
          </a:prstGeom>
          <a:noFill/>
          <a:ln w="9525">
            <a:noFill/>
            <a:miter lim="800000"/>
            <a:headEnd/>
            <a:tailEnd/>
          </a:ln>
        </p:spPr>
      </p:pic>
      <p:sp>
        <p:nvSpPr>
          <p:cNvPr id="2" name="竖排标题 1"/>
          <p:cNvSpPr>
            <a:spLocks noGrp="1"/>
          </p:cNvSpPr>
          <p:nvPr>
            <p:ph type="title" orient="vert"/>
          </p:nvPr>
        </p:nvSpPr>
        <p:spPr>
          <a:xfrm>
            <a:off x="6629400" y="228600"/>
            <a:ext cx="20574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灯片编号占位符 4"/>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D7B847B4-1050-47DC-A78F-FFE141B3CB66}"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
        <p:nvSpPr>
          <p:cNvPr id="12" name="日期占位符 5"/>
          <p:cNvSpPr>
            <a:spLocks noGrp="1"/>
          </p:cNvSpPr>
          <p:nvPr>
            <p:ph type="dt" sz="half"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4D54A6FD-E512-3648-AC89-6943F5CE5B39}" type="datetime1">
              <a:rPr lang="zh-CN" altLang="en-US" smtClean="0">
                <a:solidFill>
                  <a:prstClr val="black">
                    <a:tint val="75000"/>
                  </a:prstClr>
                </a:solidFill>
              </a:rPr>
              <a:t>2020/4/23</a:t>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4"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5"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13913" name="Image" r:id="rId3" imgW="4101587" imgH="406063" progId="">
                  <p:embed/>
                </p:oleObj>
              </mc:Choice>
              <mc:Fallback>
                <p:oleObj name="Image" r:id="rId3" imgW="4101587" imgH="406063" progId="">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8"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9"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10" name="图片 12"/>
          <p:cNvPicPr>
            <a:picLocks noChangeAspect="1"/>
          </p:cNvPicPr>
          <p:nvPr/>
        </p:nvPicPr>
        <p:blipFill>
          <a:blip r:embed="rId5" cstate="print"/>
          <a:srcRect/>
          <a:stretch>
            <a:fillRect/>
          </a:stretch>
        </p:blipFill>
        <p:spPr bwMode="auto">
          <a:xfrm>
            <a:off x="3471863" y="6005513"/>
            <a:ext cx="2108200" cy="663575"/>
          </a:xfrm>
          <a:prstGeom prst="rect">
            <a:avLst/>
          </a:prstGeom>
          <a:noFill/>
          <a:ln w="9525">
            <a:noFill/>
            <a:miter lim="800000"/>
            <a:headEnd/>
            <a:tailEnd/>
          </a:ln>
        </p:spPr>
      </p:pic>
      <p:sp>
        <p:nvSpPr>
          <p:cNvPr id="2" name="标题 1"/>
          <p:cNvSpPr>
            <a:spLocks noGrp="1"/>
          </p:cNvSpPr>
          <p:nvPr>
            <p:ph type="title"/>
          </p:nvPr>
        </p:nvSpPr>
        <p:spPr>
          <a:xfrm>
            <a:off x="838200" y="228600"/>
            <a:ext cx="71628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219200"/>
            <a:ext cx="8229600" cy="4953000"/>
          </a:xfrm>
        </p:spPr>
        <p:txBody>
          <a:bodyPr/>
          <a:lstStyle/>
          <a:p>
            <a:pPr lvl="0"/>
            <a:r>
              <a:rPr lang="zh-CN" altLang="en-US" noProof="0"/>
              <a:t>单击图标添加表格</a:t>
            </a:r>
          </a:p>
        </p:txBody>
      </p:sp>
      <p:sp>
        <p:nvSpPr>
          <p:cNvPr id="11" name="灯片编号占位符 4"/>
          <p:cNvSpPr>
            <a:spLocks noGrp="1"/>
          </p:cNvSpPr>
          <p:nvPr>
            <p:ph type="sldNum"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70F8C05F-13F5-42F9-B889-E0C62AE4EF35}" type="slidenum">
              <a:rPr kumimoji="0" lang="zh-CN" altLang="en-US" smtClean="0">
                <a:solidFill>
                  <a:prstClr val="black">
                    <a:tint val="75000"/>
                  </a:prstClr>
                </a:solidFill>
              </a:rPr>
              <a:pPr>
                <a:defRPr/>
              </a:pPr>
              <a:t>‹#›</a:t>
            </a:fld>
            <a:endParaRPr kumimoji="0" lang="zh-CN" altLang="en-US" dirty="0">
              <a:solidFill>
                <a:prstClr val="black">
                  <a:tint val="75000"/>
                </a:prstClr>
              </a:solidFill>
            </a:endParaRPr>
          </a:p>
        </p:txBody>
      </p:sp>
      <p:sp>
        <p:nvSpPr>
          <p:cNvPr id="12" name="日期占位符 5"/>
          <p:cNvSpPr>
            <a:spLocks noGrp="1"/>
          </p:cNvSpPr>
          <p:nvPr>
            <p:ph type="dt" sz="half"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5C2DA3F0-6B27-0F47-B076-123014A6C945}" type="datetime1">
              <a:rPr kumimoji="0" lang="zh-CN" altLang="en-US" smtClean="0">
                <a:solidFill>
                  <a:prstClr val="black">
                    <a:tint val="75000"/>
                  </a:prstClr>
                </a:solidFill>
              </a:rPr>
              <a:t>2020/4/23</a:t>
            </a:fld>
            <a:endParaRPr kumimoji="0"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标题和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6"/>
          <p:cNvSpPr>
            <a:spLocks noGrp="1"/>
          </p:cNvSpPr>
          <p:nvPr>
            <p:ph type="dt" sz="half" idx="10"/>
          </p:nvPr>
        </p:nvSpPr>
        <p:spPr/>
        <p:txBody>
          <a:bodyPr/>
          <a:lstStyle>
            <a:lvl1pPr>
              <a:defRPr/>
            </a:lvl1pPr>
          </a:lstStyle>
          <a:p>
            <a:pPr>
              <a:defRPr/>
            </a:pPr>
            <a:fld id="{A9F2AB3F-A712-3E41-8796-868FF889AF6B}" type="datetime1">
              <a:rPr kumimoji="0" lang="zh-CN" altLang="en-US" smtClean="0">
                <a:solidFill>
                  <a:prstClr val="black">
                    <a:tint val="75000"/>
                  </a:prstClr>
                </a:solidFill>
              </a:rPr>
              <a:t>2020/4/23</a:t>
            </a:fld>
            <a:endParaRPr kumimoji="0" lang="zh-CN" altLang="en-US">
              <a:solidFill>
                <a:prstClr val="black">
                  <a:tint val="75000"/>
                </a:prstClr>
              </a:solidFill>
            </a:endParaRPr>
          </a:p>
        </p:txBody>
      </p:sp>
      <p:sp>
        <p:nvSpPr>
          <p:cNvPr id="5" name="灯片编号占位符 7"/>
          <p:cNvSpPr>
            <a:spLocks noGrp="1"/>
          </p:cNvSpPr>
          <p:nvPr>
            <p:ph type="sldNum" sz="quarter" idx="11"/>
          </p:nvPr>
        </p:nvSpPr>
        <p:spPr/>
        <p:txBody>
          <a:bodyPr/>
          <a:lstStyle>
            <a:lvl1pPr>
              <a:defRPr/>
            </a:lvl1pPr>
          </a:lstStyle>
          <a:p>
            <a:pPr>
              <a:defRPr/>
            </a:pPr>
            <a:fld id="{70F8C05F-13F5-42F9-B889-E0C62AE4EF35}" type="slidenum">
              <a:rPr kumimoji="0" lang="zh-CN" altLang="en-US" smtClean="0">
                <a:solidFill>
                  <a:prstClr val="black">
                    <a:tint val="75000"/>
                  </a:prstClr>
                </a:solidFill>
              </a:rPr>
              <a:pPr>
                <a:defRPr/>
              </a:pPr>
              <a:t>‹#›</a:t>
            </a:fld>
            <a:endParaRPr kumimoji="0" lang="zh-CN" altLang="en-US" dirty="0">
              <a:solidFill>
                <a:prstClr val="black">
                  <a:tint val="75000"/>
                </a:prstClr>
              </a:solidFill>
            </a:endParaRPr>
          </a:p>
        </p:txBody>
      </p:sp>
      <p:sp>
        <p:nvSpPr>
          <p:cNvPr id="6" name="页脚占位符 8"/>
          <p:cNvSpPr>
            <a:spLocks noGrp="1"/>
          </p:cNvSpPr>
          <p:nvPr>
            <p:ph type="ftr" sz="quarter" idx="12"/>
          </p:nvPr>
        </p:nvSpPr>
        <p:spPr>
          <a:xfrm>
            <a:off x="3124200" y="6356350"/>
            <a:ext cx="2895600" cy="365125"/>
          </a:xfrm>
          <a:prstGeom prst="rect">
            <a:avLst/>
          </a:prstGeom>
        </p:spPr>
        <p:txBody>
          <a:bodyPr/>
          <a:lstStyle>
            <a:lvl1pPr>
              <a:defRPr/>
            </a:lvl1pPr>
          </a:lstStyle>
          <a:p>
            <a:pPr>
              <a:defRPr/>
            </a:pPr>
            <a:endParaRPr kumimoji="0" lang="zh-CN" altLang="en-US">
              <a:solidFill>
                <a:prstClr val="black">
                  <a:tint val="75000"/>
                </a:prstClr>
              </a:solidFill>
            </a:endParaRPr>
          </a:p>
        </p:txBody>
      </p:sp>
    </p:spTree>
    <p:extLst>
      <p:ext uri="{BB962C8B-B14F-4D97-AF65-F5344CB8AC3E}">
        <p14:creationId xmlns:p14="http://schemas.microsoft.com/office/powerpoint/2010/main" val="41486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150BCF-3B85-D44D-8D21-B9BA733140B4}"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835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71D1CCB-3CCD-4640-A9D5-D6F95BF3A942}"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4758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30DFD2-8E9F-8644-B22F-421DF8DB6D61}"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747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DA2223-DADD-E048-8C8D-5872E959C01B}"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99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BA830B-D88C-1C44-92CC-858880716951}"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kumimoji="0" lang="en-US" sz="1800">
              <a:solidFill>
                <a:prstClr val="white"/>
              </a:solidFill>
              <a:latin typeface="Arial Unicode MS" pitchFamily="34" charset="-122"/>
            </a:endParaRPr>
          </a:p>
        </p:txBody>
      </p:sp>
    </p:spTree>
    <p:extLst>
      <p:ext uri="{BB962C8B-B14F-4D97-AF65-F5344CB8AC3E}">
        <p14:creationId xmlns:p14="http://schemas.microsoft.com/office/powerpoint/2010/main" val="68131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3343E1-B343-DA45-8B37-1EE5DBE47088}" type="datetime1">
              <a:rPr lang="zh-CN" altLang="en-US" smtClean="0">
                <a:solidFill>
                  <a:prstClr val="black">
                    <a:tint val="75000"/>
                  </a:prstClr>
                </a:solidFill>
              </a:rPr>
              <a:t>2020/4/23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09550E6-D85C-43A8-841D-66A200A3DB3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201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2.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1.png"/><Relationship Id="rId2" Type="http://schemas.openxmlformats.org/officeDocument/2006/relationships/slideLayout" Target="../slideLayouts/slideLayout21.xml"/><Relationship Id="rId16" Type="http://schemas.openxmlformats.org/officeDocument/2006/relationships/oleObject" Target="../embeddings/oleObject1.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vmlDrawing" Target="../drawings/vmlDrawing1.v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kumimoji="0" lang="en-US" sz="1800">
              <a:solidFill>
                <a:prstClr val="white"/>
              </a:solidFill>
              <a:latin typeface="Arial Unicode MS" pitchFamily="34"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pPr fontAlgn="auto">
              <a:spcBef>
                <a:spcPts val="0"/>
              </a:spcBef>
              <a:spcAft>
                <a:spcPts val="0"/>
              </a:spcAft>
            </a:pPr>
            <a:fld id="{B7E2B6D7-2B2B-5F47-A57E-1975BEEBB749}" type="datetime1">
              <a:rPr kumimoji="0" lang="zh-CN" altLang="en-US" smtClean="0">
                <a:solidFill>
                  <a:prstClr val="black">
                    <a:tint val="75000"/>
                  </a:prstClr>
                </a:solidFill>
              </a:rPr>
              <a:t>2020/4/23</a:t>
            </a:fld>
            <a:endParaRPr kumimoji="0"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pPr fontAlgn="auto">
              <a:spcBef>
                <a:spcPts val="0"/>
              </a:spcBef>
              <a:spcAft>
                <a:spcPts val="0"/>
              </a:spcAft>
            </a:pPr>
            <a:endParaRPr kumimoji="0"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pPr fontAlgn="auto">
              <a:spcBef>
                <a:spcPts val="0"/>
              </a:spcBef>
              <a:spcAft>
                <a:spcPts val="0"/>
              </a:spcAft>
            </a:pPr>
            <a:fld id="{B09550E6-D85C-43A8-841D-66A200A3DB30}" type="slidenum">
              <a:rPr kumimoji="0" lang="zh-CN" altLang="en-US" smtClean="0">
                <a:solidFill>
                  <a:prstClr val="black">
                    <a:tint val="75000"/>
                  </a:prstClr>
                </a:solidFill>
              </a:rPr>
              <a:pPr fontAlgn="auto">
                <a:spcBef>
                  <a:spcPts val="0"/>
                </a:spcBef>
                <a:spcAft>
                  <a:spcPts val="0"/>
                </a:spcAft>
              </a:pPr>
              <a:t>‹#›</a:t>
            </a:fld>
            <a:endParaRPr kumimoji="0" lang="zh-CN" altLang="en-US">
              <a:solidFill>
                <a:prstClr val="black">
                  <a:tint val="75000"/>
                </a:prstClr>
              </a:solidFill>
            </a:endParaRPr>
          </a:p>
        </p:txBody>
      </p:sp>
    </p:spTree>
    <p:extLst>
      <p:ext uri="{BB962C8B-B14F-4D97-AF65-F5344CB8AC3E}">
        <p14:creationId xmlns:p14="http://schemas.microsoft.com/office/powerpoint/2010/main" val="418529272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Lst>
  <p:hf sldNum="0" hdr="0" ftr="0" dt="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67"/>
          <p:cNvSpPr>
            <a:spLocks/>
          </p:cNvSpPr>
          <p:nvPr/>
        </p:nvSpPr>
        <p:spPr bwMode="ltGray">
          <a:xfrm>
            <a:off x="-1588" y="6413500"/>
            <a:ext cx="4205288" cy="444500"/>
          </a:xfrm>
          <a:custGeom>
            <a:avLst/>
            <a:gdLst>
              <a:gd name="T0" fmla="*/ 2147483647 w 2649"/>
              <a:gd name="T1" fmla="*/ 2147483647 h 280"/>
              <a:gd name="T2" fmla="*/ 2147483647 w 2649"/>
              <a:gd name="T3" fmla="*/ 2147483647 h 280"/>
              <a:gd name="T4" fmla="*/ 2147483647 w 2649"/>
              <a:gd name="T5" fmla="*/ 0 h 280"/>
              <a:gd name="T6" fmla="*/ 0 w 2649"/>
              <a:gd name="T7" fmla="*/ 2147483647 h 280"/>
              <a:gd name="T8" fmla="*/ 2147483647 w 2649"/>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sp>
        <p:nvSpPr>
          <p:cNvPr id="1027" name="Freeform 68"/>
          <p:cNvSpPr>
            <a:spLocks/>
          </p:cNvSpPr>
          <p:nvPr/>
        </p:nvSpPr>
        <p:spPr bwMode="ltGray">
          <a:xfrm>
            <a:off x="4932363" y="6337300"/>
            <a:ext cx="4211637" cy="520700"/>
          </a:xfrm>
          <a:custGeom>
            <a:avLst/>
            <a:gdLst>
              <a:gd name="T0" fmla="*/ 0 w 2653"/>
              <a:gd name="T1" fmla="*/ 2147483647 h 328"/>
              <a:gd name="T2" fmla="*/ 2147483647 w 2653"/>
              <a:gd name="T3" fmla="*/ 2147483647 h 328"/>
              <a:gd name="T4" fmla="*/ 2147483647 w 2653"/>
              <a:gd name="T5" fmla="*/ 0 h 328"/>
              <a:gd name="T6" fmla="*/ 2147483647 w 2653"/>
              <a:gd name="T7" fmla="*/ 2147483647 h 328"/>
              <a:gd name="T8" fmla="*/ 0 w 2653"/>
              <a:gd name="T9" fmla="*/ 2147483647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w="9525">
            <a:noFill/>
            <a:round/>
            <a:headEnd/>
            <a:tailEnd/>
          </a:ln>
          <a:effectLst/>
        </p:spPr>
        <p:txBody>
          <a:bodyPr/>
          <a:lstStyle/>
          <a:p>
            <a:endParaRPr lang="zh-CN" altLang="en-US"/>
          </a:p>
        </p:txBody>
      </p:sp>
      <p:graphicFrame>
        <p:nvGraphicFramePr>
          <p:cNvPr id="1028"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301626" name="Image" r:id="rId16" imgW="4101587" imgH="406063" progId="">
                  <p:embed/>
                </p:oleObj>
              </mc:Choice>
              <mc:Fallback>
                <p:oleObj name="Image" r:id="rId16" imgW="4101587" imgH="406063" progId="">
                  <p:embed/>
                  <p:pic>
                    <p:nvPicPr>
                      <p:cNvPr id="0" name="Object 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 xmlns:a14="http://schemas.microsoft.com/office/drawing/2010/main">
                            <a:solidFill>
                              <a:srgbClr val="EB592B"/>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DDDDDD">
                                  <a:alpha val="74998"/>
                                </a:srgbClr>
                              </a:outerShdw>
                            </a:effectLst>
                          </a14:hiddenEffects>
                        </a:ext>
                      </a:extLst>
                    </p:spPr>
                  </p:pic>
                </p:oleObj>
              </mc:Fallback>
            </mc:AlternateContent>
          </a:graphicData>
        </a:graphic>
      </p:graphicFrame>
      <p:sp>
        <p:nvSpPr>
          <p:cNvPr id="1029" name="Freeform 70"/>
          <p:cNvSpPr>
            <a:spLocks/>
          </p:cNvSpPr>
          <p:nvPr/>
        </p:nvSpPr>
        <p:spPr bwMode="ltGray">
          <a:xfrm flipH="1">
            <a:off x="0" y="793750"/>
            <a:ext cx="3635375" cy="444500"/>
          </a:xfrm>
          <a:custGeom>
            <a:avLst/>
            <a:gdLst>
              <a:gd name="T0" fmla="*/ 0 w 2096"/>
              <a:gd name="T1" fmla="*/ 2147483647 h 280"/>
              <a:gd name="T2" fmla="*/ 2147483647 w 2096"/>
              <a:gd name="T3" fmla="*/ 2147483647 h 280"/>
              <a:gd name="T4" fmla="*/ 2147483647 w 2096"/>
              <a:gd name="T5" fmla="*/ 2147483647 h 280"/>
              <a:gd name="T6" fmla="*/ 2147483647 w 2096"/>
              <a:gd name="T7" fmla="*/ 0 h 280"/>
              <a:gd name="T8" fmla="*/ 0 w 2096"/>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w="9525">
            <a:noFill/>
            <a:round/>
            <a:headEnd/>
            <a:tailEnd/>
          </a:ln>
          <a:effectLst/>
        </p:spPr>
        <p:txBody>
          <a:bodyPr/>
          <a:lstStyle/>
          <a:p>
            <a:endParaRPr lang="zh-CN" altLang="en-US"/>
          </a:p>
        </p:txBody>
      </p:sp>
      <p:sp>
        <p:nvSpPr>
          <p:cNvPr id="1095" name="Freeform 71"/>
          <p:cNvSpPr>
            <a:spLocks/>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 xmlns:a14="http://schemas.microsoft.com/office/drawing/2010/main" w="9525">
                <a:solidFill>
                  <a:schemeClr val="hlink"/>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zh-CN" altLang="en-US">
              <a:latin typeface="Arial" charset="0"/>
            </a:endParaRPr>
          </a:p>
        </p:txBody>
      </p:sp>
      <p:sp>
        <p:nvSpPr>
          <p:cNvPr id="1031" name="Rectangle 3"/>
          <p:cNvSpPr>
            <a:spLocks noGrp="1" noChangeArrowheads="1"/>
          </p:cNvSpPr>
          <p:nvPr>
            <p:ph type="body" idx="1"/>
          </p:nvPr>
        </p:nvSpPr>
        <p:spPr bwMode="auto">
          <a:xfrm>
            <a:off x="457200" y="1219200"/>
            <a:ext cx="82296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Rectangle 5"/>
          <p:cNvSpPr>
            <a:spLocks noGrp="1" noChangeArrowheads="1"/>
          </p:cNvSpPr>
          <p:nvPr>
            <p:ph type="ftr" sz="quarter" idx="3"/>
          </p:nvPr>
        </p:nvSpPr>
        <p:spPr bwMode="auto">
          <a:xfrm>
            <a:off x="7086600" y="6629400"/>
            <a:ext cx="1981200" cy="15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charset="-122"/>
              </a:defRPr>
            </a:lvl1pPr>
          </a:lstStyle>
          <a:p>
            <a:pPr fontAlgn="auto">
              <a:spcBef>
                <a:spcPts val="0"/>
              </a:spcBef>
              <a:spcAft>
                <a:spcPts val="0"/>
              </a:spcAft>
            </a:pPr>
            <a:endParaRPr kumimoji="0" lang="zh-CN" altLang="en-US">
              <a:solidFill>
                <a:prstClr val="black">
                  <a:tint val="75000"/>
                </a:prstClr>
              </a:solidFill>
            </a:endParaRPr>
          </a:p>
        </p:txBody>
      </p:sp>
      <p:sp>
        <p:nvSpPr>
          <p:cNvPr id="1030" name="Rectangle 6"/>
          <p:cNvSpPr>
            <a:spLocks noGrp="1" noChangeArrowheads="1"/>
          </p:cNvSpPr>
          <p:nvPr>
            <p:ph type="sldNum" sz="quarter" idx="4"/>
          </p:nvPr>
        </p:nvSpPr>
        <p:spPr bwMode="auto">
          <a:xfrm>
            <a:off x="4114800" y="6705600"/>
            <a:ext cx="838200" cy="15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rgbClr val="692AA2"/>
                </a:solidFill>
                <a:latin typeface="+mn-lt"/>
                <a:ea typeface="宋体" charset="-122"/>
              </a:defRPr>
            </a:lvl1pPr>
          </a:lstStyle>
          <a:p>
            <a:pPr fontAlgn="auto">
              <a:spcBef>
                <a:spcPts val="0"/>
              </a:spcBef>
              <a:spcAft>
                <a:spcPts val="0"/>
              </a:spcAft>
            </a:pPr>
            <a:fld id="{B09550E6-D85C-43A8-841D-66A200A3DB30}" type="slidenum">
              <a:rPr kumimoji="0" lang="zh-CN" altLang="en-US" smtClean="0">
                <a:solidFill>
                  <a:prstClr val="black">
                    <a:tint val="75000"/>
                  </a:prstClr>
                </a:solidFill>
              </a:rPr>
              <a:pPr fontAlgn="auto">
                <a:spcBef>
                  <a:spcPts val="0"/>
                </a:spcBef>
                <a:spcAft>
                  <a:spcPts val="0"/>
                </a:spcAft>
              </a:pPr>
              <a:t>‹#›</a:t>
            </a:fld>
            <a:endParaRPr kumimoji="0" lang="zh-CN" altLang="en-US">
              <a:solidFill>
                <a:prstClr val="black">
                  <a:tint val="75000"/>
                </a:prstClr>
              </a:solidFill>
            </a:endParaRPr>
          </a:p>
        </p:txBody>
      </p:sp>
      <p:sp>
        <p:nvSpPr>
          <p:cNvPr id="1034" name="Rectangle 2"/>
          <p:cNvSpPr>
            <a:spLocks noGrp="1" noChangeArrowheads="1"/>
          </p:cNvSpPr>
          <p:nvPr>
            <p:ph type="title"/>
          </p:nvPr>
        </p:nvSpPr>
        <p:spPr bwMode="white">
          <a:xfrm>
            <a:off x="838200" y="228600"/>
            <a:ext cx="7162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3" name="Rectangle 4"/>
          <p:cNvSpPr>
            <a:spLocks noGrp="1" noChangeArrowheads="1"/>
          </p:cNvSpPr>
          <p:nvPr>
            <p:ph type="dt" sz="half" idx="2"/>
          </p:nvPr>
        </p:nvSpPr>
        <p:spPr bwMode="auto">
          <a:xfrm>
            <a:off x="381000" y="6553200"/>
            <a:ext cx="1676400" cy="217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a:solidFill>
                  <a:schemeClr val="bg1"/>
                </a:solidFill>
                <a:latin typeface="Verdana" pitchFamily="34" charset="0"/>
                <a:ea typeface="宋体" pitchFamily="2" charset="-122"/>
              </a:defRPr>
            </a:lvl1pPr>
          </a:lstStyle>
          <a:p>
            <a:pPr fontAlgn="auto">
              <a:spcBef>
                <a:spcPts val="0"/>
              </a:spcBef>
              <a:spcAft>
                <a:spcPts val="0"/>
              </a:spcAft>
            </a:pPr>
            <a:fld id="{10364E33-1F67-D848-9929-56A8F0DE85B1}" type="datetime1">
              <a:rPr kumimoji="0" lang="zh-CN" altLang="en-US" smtClean="0">
                <a:solidFill>
                  <a:prstClr val="black">
                    <a:tint val="75000"/>
                  </a:prstClr>
                </a:solidFill>
              </a:rPr>
              <a:t>2020/4/23</a:t>
            </a:fld>
            <a:endParaRPr kumimoji="0" lang="zh-CN" altLang="en-US">
              <a:solidFill>
                <a:prstClr val="black">
                  <a:tint val="75000"/>
                </a:prstClr>
              </a:solidFill>
            </a:endParaRPr>
          </a:p>
        </p:txBody>
      </p:sp>
      <p:sp>
        <p:nvSpPr>
          <p:cNvPr id="1036" name="Freeform 72"/>
          <p:cNvSpPr>
            <a:spLocks/>
          </p:cNvSpPr>
          <p:nvPr/>
        </p:nvSpPr>
        <p:spPr bwMode="gray">
          <a:xfrm>
            <a:off x="4978400" y="800100"/>
            <a:ext cx="4165600" cy="444500"/>
          </a:xfrm>
          <a:custGeom>
            <a:avLst/>
            <a:gdLst>
              <a:gd name="T0" fmla="*/ 0 w 2624"/>
              <a:gd name="T1" fmla="*/ 2147483647 h 280"/>
              <a:gd name="T2" fmla="*/ 2147483647 w 2624"/>
              <a:gd name="T3" fmla="*/ 2147483647 h 280"/>
              <a:gd name="T4" fmla="*/ 2147483647 w 2624"/>
              <a:gd name="T5" fmla="*/ 2147483647 h 280"/>
              <a:gd name="T6" fmla="*/ 2147483647 w 2624"/>
              <a:gd name="T7" fmla="*/ 0 h 280"/>
              <a:gd name="T8" fmla="*/ 0 w 2624"/>
              <a:gd name="T9" fmla="*/ 2147483647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w="9525">
            <a:noFill/>
            <a:round/>
            <a:headEnd/>
            <a:tailEnd/>
          </a:ln>
          <a:effectLst/>
        </p:spPr>
        <p:txBody>
          <a:bodyPr/>
          <a:lstStyle/>
          <a:p>
            <a:endParaRPr lang="zh-CN" altLang="en-US"/>
          </a:p>
        </p:txBody>
      </p:sp>
      <p:pic>
        <p:nvPicPr>
          <p:cNvPr id="4" name="图片 3"/>
          <p:cNvPicPr>
            <a:picLocks noChangeAspect="1"/>
          </p:cNvPicPr>
          <p:nvPr/>
        </p:nvPicPr>
        <p:blipFill>
          <a:blip r:embed="rId18" cstate="print"/>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 id="2147484221" r:id="rId12"/>
    <p:sldLayoutId id="2147484222" r:id="rId13"/>
  </p:sldLayoutIdLst>
  <p:hf sldNum="0" hdr="0" ft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1.xml"/><Relationship Id="rId1" Type="http://schemas.openxmlformats.org/officeDocument/2006/relationships/vmlDrawing" Target="../drawings/vmlDrawing14.vml"/><Relationship Id="rId4" Type="http://schemas.openxmlformats.org/officeDocument/2006/relationships/image" Target="../media/image11.emf"/></Relationships>
</file>

<file path=ppt/slides/_rels/slide6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1.xml"/><Relationship Id="rId1" Type="http://schemas.openxmlformats.org/officeDocument/2006/relationships/vmlDrawing" Target="../drawings/vmlDrawing15.vml"/><Relationship Id="rId4" Type="http://schemas.openxmlformats.org/officeDocument/2006/relationships/image" Target="../media/image35.wmf"/></Relationships>
</file>

<file path=ppt/slides/_rels/slide6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1.xml"/><Relationship Id="rId1" Type="http://schemas.openxmlformats.org/officeDocument/2006/relationships/vmlDrawing" Target="../drawings/vmlDrawing16.vml"/><Relationship Id="rId4" Type="http://schemas.openxmlformats.org/officeDocument/2006/relationships/image" Target="../media/image38.emf"/></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C3D902-5C4A-BB41-8DA9-08B8816BD9F0}"/>
              </a:ext>
            </a:extLst>
          </p:cNvPr>
          <p:cNvSpPr>
            <a:spLocks noGrp="1" noChangeArrowheads="1"/>
          </p:cNvSpPr>
          <p:nvPr>
            <p:ph type="ctrTitle"/>
          </p:nvPr>
        </p:nvSpPr>
        <p:spPr>
          <a:xfrm>
            <a:off x="2304256" y="3068960"/>
            <a:ext cx="5004048" cy="864096"/>
          </a:xfrm>
          <a:solidFill>
            <a:srgbClr val="3470D0"/>
          </a:solidFill>
          <a:effectLst/>
        </p:spPr>
        <p:txBody>
          <a:bodyPr>
            <a:flatTx/>
          </a:bodyPr>
          <a:lstStyle/>
          <a:p>
            <a:pPr algn="ctr">
              <a:defRPr/>
            </a:pPr>
            <a:br>
              <a:rPr lang="en-US" altLang="zh-CN" sz="4800" b="1" dirty="0"/>
            </a:br>
            <a:r>
              <a:rPr lang="zh-CN" altLang="en-US" sz="4800" b="1" dirty="0"/>
              <a:t> </a:t>
            </a:r>
            <a:br>
              <a:rPr lang="en-US" altLang="zh-CN" sz="4800" b="1" dirty="0"/>
            </a:br>
            <a:r>
              <a:rPr lang="zh-CN" altLang="en-US" sz="4800" b="1" i="0" dirty="0"/>
              <a:t>第三章  内存管理</a:t>
            </a:r>
            <a:br>
              <a:rPr lang="en-US" altLang="zh-CN" sz="4800" b="1" i="0" dirty="0"/>
            </a:br>
            <a:br>
              <a:rPr lang="en-US" altLang="zh-CN" sz="4000" i="0" dirty="0"/>
            </a:br>
            <a:r>
              <a:rPr lang="zh-CN" altLang="en-US" sz="4800" b="1" dirty="0"/>
              <a:t>                   </a:t>
            </a:r>
            <a:endParaRPr lang="en-US" altLang="zh-CN" sz="3600" b="1" i="0" dirty="0"/>
          </a:p>
        </p:txBody>
      </p:sp>
      <p:sp>
        <p:nvSpPr>
          <p:cNvPr id="4" name="Text Box 6">
            <a:extLst>
              <a:ext uri="{FF2B5EF4-FFF2-40B4-BE49-F238E27FC236}">
                <a16:creationId xmlns:a16="http://schemas.microsoft.com/office/drawing/2014/main" id="{23A217E9-BC08-6745-A1BF-3A32B4D20505}"/>
              </a:ext>
            </a:extLst>
          </p:cNvPr>
          <p:cNvSpPr txBox="1">
            <a:spLocks noChangeArrowheads="1"/>
          </p:cNvSpPr>
          <p:nvPr/>
        </p:nvSpPr>
        <p:spPr bwMode="auto">
          <a:xfrm>
            <a:off x="4355976" y="3861048"/>
            <a:ext cx="500404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dirty="0">
                <a:solidFill>
                  <a:schemeClr val="bg1"/>
                </a:solidFill>
                <a:latin typeface="+mn-ea"/>
                <a:ea typeface="+mn-ea"/>
              </a:rPr>
              <a:t>      </a:t>
            </a:r>
            <a:r>
              <a:rPr lang="en-US" altLang="zh-CN" sz="3200" dirty="0">
                <a:solidFill>
                  <a:schemeClr val="bg1"/>
                </a:solidFill>
                <a:latin typeface="+mn-ea"/>
                <a:ea typeface="+mn-ea"/>
              </a:rPr>
              <a:t>——</a:t>
            </a:r>
            <a:r>
              <a:rPr lang="zh-CN" altLang="en-US" sz="3200" dirty="0">
                <a:solidFill>
                  <a:schemeClr val="bg1"/>
                </a:solidFill>
                <a:latin typeface="+mn-ea"/>
                <a:ea typeface="+mn-ea"/>
              </a:rPr>
              <a:t>基本内存管理</a:t>
            </a:r>
            <a:endParaRPr lang="zh-CN" altLang="en-US" sz="4800" dirty="0">
              <a:solidFill>
                <a:schemeClr val="bg1"/>
              </a:solidFill>
              <a:latin typeface="+mn-ea"/>
              <a:ea typeface="+mn-ea"/>
            </a:endParaRPr>
          </a:p>
        </p:txBody>
      </p:sp>
    </p:spTree>
    <p:extLst>
      <p:ext uri="{BB962C8B-B14F-4D97-AF65-F5344CB8AC3E}">
        <p14:creationId xmlns:p14="http://schemas.microsoft.com/office/powerpoint/2010/main" val="36274068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971B1-2338-6243-8C30-1A278A25EE19}"/>
              </a:ext>
            </a:extLst>
          </p:cNvPr>
          <p:cNvSpPr>
            <a:spLocks noGrp="1"/>
          </p:cNvSpPr>
          <p:nvPr>
            <p:ph type="title"/>
          </p:nvPr>
        </p:nvSpPr>
        <p:spPr/>
        <p:txBody>
          <a:bodyPr/>
          <a:lstStyle/>
          <a:p>
            <a:r>
              <a:rPr kumimoji="1" lang="en-US" altLang="zh-CN" dirty="0"/>
              <a:t>3.1.1</a:t>
            </a:r>
            <a:r>
              <a:rPr kumimoji="1" lang="zh-CN" altLang="en-US" dirty="0"/>
              <a:t> 程序的加载</a:t>
            </a:r>
          </a:p>
        </p:txBody>
      </p:sp>
      <p:sp>
        <p:nvSpPr>
          <p:cNvPr id="3" name="内容占位符 2">
            <a:extLst>
              <a:ext uri="{FF2B5EF4-FFF2-40B4-BE49-F238E27FC236}">
                <a16:creationId xmlns:a16="http://schemas.microsoft.com/office/drawing/2014/main" id="{36D14B7C-9552-FB4D-AABE-3793C4D19B54}"/>
              </a:ext>
            </a:extLst>
          </p:cNvPr>
          <p:cNvSpPr>
            <a:spLocks noGrp="1"/>
          </p:cNvSpPr>
          <p:nvPr>
            <p:ph idx="1"/>
          </p:nvPr>
        </p:nvSpPr>
        <p:spPr>
          <a:xfrm>
            <a:off x="304800" y="1052736"/>
            <a:ext cx="8229600" cy="4953000"/>
          </a:xfrm>
        </p:spPr>
        <p:txBody>
          <a:bodyPr/>
          <a:lstStyle/>
          <a:p>
            <a:pPr>
              <a:spcAft>
                <a:spcPct val="10000"/>
              </a:spcAft>
              <a:buFont typeface="Wingdings" pitchFamily="2" charset="2"/>
              <a:buChar char="l"/>
            </a:pPr>
            <a:r>
              <a:rPr kumimoji="1" lang="zh-CN" altLang="en-US" b="0" dirty="0"/>
              <a:t>绝对加载</a:t>
            </a:r>
            <a:r>
              <a:rPr lang="zh-CN" altLang="en-US" b="0" dirty="0"/>
              <a:t>方式的优点</a:t>
            </a:r>
          </a:p>
          <a:p>
            <a:pPr lvl="1">
              <a:spcAft>
                <a:spcPct val="10000"/>
              </a:spcAft>
              <a:buFont typeface="Wingdings" pitchFamily="2" charset="2"/>
              <a:buChar char="Ø"/>
            </a:pPr>
            <a:r>
              <a:rPr lang="zh-CN" altLang="en-US" dirty="0">
                <a:latin typeface="楷体_GB2312" pitchFamily="49" charset="-122"/>
                <a:ea typeface="楷体_GB2312" pitchFamily="49" charset="-122"/>
              </a:rPr>
              <a:t>实现简单，无须进行逻辑地址到物理地址的变换</a:t>
            </a:r>
            <a:r>
              <a:rPr lang="zh-CN" altLang="en-US" dirty="0">
                <a:ea typeface="仿宋_GB2312" pitchFamily="49" charset="-122"/>
              </a:rPr>
              <a:t>。</a:t>
            </a:r>
            <a:endParaRPr lang="en-US" altLang="zh-CN" dirty="0">
              <a:ea typeface="仿宋_GB2312" pitchFamily="49" charset="-122"/>
            </a:endParaRPr>
          </a:p>
          <a:p>
            <a:pPr marL="457200" lvl="1" indent="0">
              <a:spcAft>
                <a:spcPct val="10000"/>
              </a:spcAft>
              <a:buNone/>
            </a:pPr>
            <a:endParaRPr lang="en-US" altLang="zh-CN" dirty="0">
              <a:ea typeface="仿宋_GB2312" pitchFamily="49" charset="-122"/>
            </a:endParaRPr>
          </a:p>
          <a:p>
            <a:pPr>
              <a:spcAft>
                <a:spcPct val="10000"/>
              </a:spcAft>
              <a:buFont typeface="Wingdings" pitchFamily="2" charset="2"/>
              <a:buChar char="l"/>
            </a:pPr>
            <a:r>
              <a:rPr lang="zh-CN" altLang="en-US" b="0" dirty="0"/>
              <a:t>绝对加载方式的缺点</a:t>
            </a:r>
          </a:p>
          <a:p>
            <a:pPr lvl="1">
              <a:spcAft>
                <a:spcPct val="10000"/>
              </a:spcAft>
              <a:buFont typeface="Wingdings" pitchFamily="2" charset="2"/>
              <a:buChar char="Ø"/>
            </a:pPr>
            <a:r>
              <a:rPr lang="zh-CN" altLang="en-US" dirty="0">
                <a:ea typeface="楷体_GB2312" pitchFamily="49" charset="-122"/>
              </a:rPr>
              <a:t>程序</a:t>
            </a:r>
            <a:r>
              <a:rPr lang="zh-CN" altLang="en-US" dirty="0">
                <a:solidFill>
                  <a:srgbClr val="FF0000"/>
                </a:solidFill>
                <a:ea typeface="楷体_GB2312" pitchFamily="49" charset="-122"/>
              </a:rPr>
              <a:t>每次必须装入同一内存区</a:t>
            </a:r>
            <a:r>
              <a:rPr lang="zh-CN" altLang="en-US" dirty="0">
                <a:ea typeface="楷体_GB2312" pitchFamily="49" charset="-122"/>
              </a:rPr>
              <a:t>；</a:t>
            </a:r>
          </a:p>
          <a:p>
            <a:pPr lvl="1">
              <a:spcAft>
                <a:spcPct val="10000"/>
              </a:spcAft>
              <a:buFont typeface="Wingdings" pitchFamily="2" charset="2"/>
              <a:buChar char="Ø"/>
            </a:pPr>
            <a:r>
              <a:rPr lang="zh-CN" altLang="en-US" dirty="0">
                <a:ea typeface="楷体_GB2312" pitchFamily="49" charset="-122"/>
              </a:rPr>
              <a:t>程序员必须事先了解内存的使用情况，根据内存情况确定程序的逻辑地址；</a:t>
            </a:r>
          </a:p>
          <a:p>
            <a:pPr lvl="1">
              <a:spcAft>
                <a:spcPct val="10000"/>
              </a:spcAft>
              <a:buFont typeface="Wingdings" pitchFamily="2" charset="2"/>
              <a:buChar char="Ø"/>
            </a:pPr>
            <a:r>
              <a:rPr lang="zh-CN" altLang="en-US" dirty="0">
                <a:ea typeface="楷体_GB2312" pitchFamily="49" charset="-122"/>
              </a:rPr>
              <a:t>不适于多道程序系统。</a:t>
            </a:r>
          </a:p>
          <a:p>
            <a:pPr marL="457200" lvl="1" indent="0">
              <a:spcAft>
                <a:spcPct val="10000"/>
              </a:spcAft>
              <a:buNone/>
            </a:pPr>
            <a:endParaRPr lang="en-US" altLang="zh-CN" dirty="0">
              <a:ea typeface="仿宋_GB2312" pitchFamily="49" charset="-122"/>
            </a:endParaRPr>
          </a:p>
          <a:p>
            <a:endParaRPr kumimoji="1" lang="zh-CN" altLang="en-US" dirty="0"/>
          </a:p>
        </p:txBody>
      </p:sp>
    </p:spTree>
    <p:extLst>
      <p:ext uri="{BB962C8B-B14F-4D97-AF65-F5344CB8AC3E}">
        <p14:creationId xmlns:p14="http://schemas.microsoft.com/office/powerpoint/2010/main" val="152929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9116C-B423-D249-9775-0EC1F8D218C7}"/>
              </a:ext>
            </a:extLst>
          </p:cNvPr>
          <p:cNvSpPr>
            <a:spLocks noGrp="1"/>
          </p:cNvSpPr>
          <p:nvPr>
            <p:ph type="title"/>
          </p:nvPr>
        </p:nvSpPr>
        <p:spPr/>
        <p:txBody>
          <a:bodyPr/>
          <a:lstStyle/>
          <a:p>
            <a:r>
              <a:rPr kumimoji="1" lang="en-US" altLang="zh-CN" dirty="0"/>
              <a:t>3.1.1</a:t>
            </a:r>
            <a:r>
              <a:rPr kumimoji="1" lang="zh-CN" altLang="en-US" dirty="0"/>
              <a:t> 程序的加载</a:t>
            </a:r>
          </a:p>
        </p:txBody>
      </p:sp>
      <p:sp>
        <p:nvSpPr>
          <p:cNvPr id="3" name="内容占位符 2">
            <a:extLst>
              <a:ext uri="{FF2B5EF4-FFF2-40B4-BE49-F238E27FC236}">
                <a16:creationId xmlns:a16="http://schemas.microsoft.com/office/drawing/2014/main" id="{AEB3CF43-6886-BA4C-833B-E0EFA69B96CB}"/>
              </a:ext>
            </a:extLst>
          </p:cNvPr>
          <p:cNvSpPr>
            <a:spLocks noGrp="1"/>
          </p:cNvSpPr>
          <p:nvPr>
            <p:ph idx="1"/>
          </p:nvPr>
        </p:nvSpPr>
        <p:spPr>
          <a:xfrm>
            <a:off x="201960" y="1052736"/>
            <a:ext cx="8546504" cy="4953000"/>
          </a:xfrm>
        </p:spPr>
        <p:txBody>
          <a:bodyPr/>
          <a:lstStyle/>
          <a:p>
            <a:r>
              <a:rPr lang="zh-CN" altLang="en-US" b="0" dirty="0">
                <a:latin typeface="+mn-ea"/>
              </a:rPr>
              <a:t>可重定位加载方式（静态重定位）</a:t>
            </a:r>
          </a:p>
          <a:p>
            <a:pPr lvl="1">
              <a:spcAft>
                <a:spcPct val="20000"/>
              </a:spcAft>
              <a:buFont typeface="Wingdings" pitchFamily="2" charset="2"/>
              <a:buChar char="Ø"/>
            </a:pPr>
            <a:r>
              <a:rPr lang="zh-CN" altLang="en-US" dirty="0">
                <a:latin typeface="+mn-ea"/>
                <a:ea typeface="+mn-ea"/>
              </a:rPr>
              <a:t>编译时采用</a:t>
            </a:r>
            <a:r>
              <a:rPr lang="zh-CN" altLang="en-US" dirty="0">
                <a:solidFill>
                  <a:srgbClr val="FF0000"/>
                </a:solidFill>
                <a:latin typeface="+mn-ea"/>
                <a:ea typeface="+mn-ea"/>
              </a:rPr>
              <a:t>相对地址</a:t>
            </a:r>
            <a:r>
              <a:rPr lang="zh-CN" altLang="en-US" dirty="0">
                <a:latin typeface="+mn-ea"/>
                <a:ea typeface="+mn-ea"/>
              </a:rPr>
              <a:t>，即编译器假设是加载到从</a:t>
            </a:r>
            <a:r>
              <a:rPr lang="zh-CN" altLang="en-US" dirty="0">
                <a:solidFill>
                  <a:srgbClr val="FF0000"/>
                </a:solidFill>
                <a:latin typeface="+mn-ea"/>
                <a:ea typeface="+mn-ea"/>
              </a:rPr>
              <a:t>零</a:t>
            </a:r>
            <a:r>
              <a:rPr lang="zh-CN" altLang="en-US" dirty="0">
                <a:latin typeface="+mn-ea"/>
                <a:ea typeface="+mn-ea"/>
              </a:rPr>
              <a:t>开始的内存位置。</a:t>
            </a:r>
          </a:p>
          <a:p>
            <a:pPr lvl="1">
              <a:spcAft>
                <a:spcPct val="20000"/>
              </a:spcAft>
              <a:buFont typeface="Wingdings" pitchFamily="2" charset="2"/>
              <a:buChar char="Ø"/>
            </a:pPr>
            <a:r>
              <a:rPr lang="zh-CN" altLang="en-US" dirty="0">
                <a:solidFill>
                  <a:srgbClr val="FF0000"/>
                </a:solidFill>
                <a:latin typeface="+mn-ea"/>
                <a:ea typeface="+mn-ea"/>
              </a:rPr>
              <a:t>逻辑地址与装入内存后的物理地址无直接关系：</a:t>
            </a:r>
            <a:r>
              <a:rPr lang="zh-CN" altLang="en-US" dirty="0">
                <a:latin typeface="+mn-ea"/>
                <a:ea typeface="+mn-ea"/>
              </a:rPr>
              <a:t>允许将程序装入与逻辑地址不同的物理内存空间</a:t>
            </a:r>
          </a:p>
          <a:p>
            <a:pPr lvl="1">
              <a:spcAft>
                <a:spcPct val="20000"/>
              </a:spcAft>
              <a:buFont typeface="Wingdings" pitchFamily="2" charset="2"/>
              <a:buChar char="Ø"/>
            </a:pPr>
            <a:r>
              <a:rPr lang="zh-CN" altLang="en-US" dirty="0">
                <a:latin typeface="+mn-ea"/>
                <a:ea typeface="+mn-ea"/>
              </a:rPr>
              <a:t>必须进行</a:t>
            </a:r>
            <a:r>
              <a:rPr lang="zh-CN" altLang="en-US" dirty="0">
                <a:solidFill>
                  <a:srgbClr val="FF0000"/>
                </a:solidFill>
                <a:latin typeface="+mn-ea"/>
                <a:ea typeface="+mn-ea"/>
              </a:rPr>
              <a:t>重定位</a:t>
            </a:r>
            <a:r>
              <a:rPr lang="zh-CN" altLang="en-US" dirty="0">
                <a:latin typeface="+mn-ea"/>
                <a:ea typeface="+mn-ea"/>
              </a:rPr>
              <a:t>，即</a:t>
            </a:r>
            <a:r>
              <a:rPr lang="zh-CN" altLang="en-US" dirty="0">
                <a:solidFill>
                  <a:srgbClr val="FF0000"/>
                </a:solidFill>
                <a:latin typeface="+mn-ea"/>
                <a:ea typeface="+mn-ea"/>
              </a:rPr>
              <a:t>加载程序</a:t>
            </a:r>
            <a:r>
              <a:rPr lang="zh-CN" altLang="en-US" dirty="0">
                <a:latin typeface="+mn-ea"/>
                <a:ea typeface="+mn-ea"/>
              </a:rPr>
              <a:t>根据加载的位置将逻辑地址转换为物理地址。</a:t>
            </a:r>
          </a:p>
          <a:p>
            <a:pPr lvl="1">
              <a:spcAft>
                <a:spcPct val="20000"/>
              </a:spcAft>
              <a:buFont typeface="Wingdings" pitchFamily="2" charset="2"/>
              <a:buChar char="Ø"/>
            </a:pPr>
            <a:r>
              <a:rPr lang="zh-CN" altLang="en-US" dirty="0">
                <a:solidFill>
                  <a:srgbClr val="FF0000"/>
                </a:solidFill>
                <a:latin typeface="+mn-ea"/>
                <a:ea typeface="+mn-ea"/>
              </a:rPr>
              <a:t>静态重定位技术</a:t>
            </a:r>
            <a:r>
              <a:rPr lang="zh-CN" altLang="en-US" dirty="0">
                <a:latin typeface="+mn-ea"/>
                <a:ea typeface="+mn-ea"/>
              </a:rPr>
              <a:t>：地址映射在程序</a:t>
            </a:r>
            <a:r>
              <a:rPr lang="zh-CN" altLang="en-US" dirty="0">
                <a:solidFill>
                  <a:srgbClr val="FF0000"/>
                </a:solidFill>
                <a:latin typeface="+mn-ea"/>
                <a:ea typeface="+mn-ea"/>
              </a:rPr>
              <a:t>加载时</a:t>
            </a:r>
            <a:r>
              <a:rPr lang="zh-CN" altLang="en-US" dirty="0">
                <a:latin typeface="+mn-ea"/>
                <a:ea typeface="+mn-ea"/>
              </a:rPr>
              <a:t>进行，以后不再更改程序地址。</a:t>
            </a:r>
          </a:p>
          <a:p>
            <a:endParaRPr kumimoji="1" lang="en-US" altLang="zh-CN" dirty="0">
              <a:latin typeface="+mn-ea"/>
            </a:endParaRPr>
          </a:p>
          <a:p>
            <a:endParaRPr kumimoji="1" lang="en-US" altLang="zh-CN" dirty="0">
              <a:latin typeface="+mn-ea"/>
            </a:endParaRPr>
          </a:p>
          <a:p>
            <a:endParaRPr kumimoji="1" lang="zh-CN" altLang="en-US" dirty="0">
              <a:latin typeface="+mn-ea"/>
            </a:endParaRPr>
          </a:p>
        </p:txBody>
      </p:sp>
    </p:spTree>
    <p:extLst>
      <p:ext uri="{BB962C8B-B14F-4D97-AF65-F5344CB8AC3E}">
        <p14:creationId xmlns:p14="http://schemas.microsoft.com/office/powerpoint/2010/main" val="87411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84775-17F4-F04A-91D9-36E2B72E84E6}"/>
              </a:ext>
            </a:extLst>
          </p:cNvPr>
          <p:cNvSpPr>
            <a:spLocks noGrp="1"/>
          </p:cNvSpPr>
          <p:nvPr>
            <p:ph type="title"/>
          </p:nvPr>
        </p:nvSpPr>
        <p:spPr/>
        <p:txBody>
          <a:bodyPr/>
          <a:lstStyle/>
          <a:p>
            <a:r>
              <a:rPr kumimoji="1" lang="en-US" altLang="zh-CN" dirty="0"/>
              <a:t>3.1.1</a:t>
            </a:r>
            <a:r>
              <a:rPr kumimoji="1" lang="zh-CN" altLang="en-US" dirty="0"/>
              <a:t> 程序的加载</a:t>
            </a:r>
          </a:p>
        </p:txBody>
      </p:sp>
      <p:sp>
        <p:nvSpPr>
          <p:cNvPr id="3" name="内容占位符 2">
            <a:extLst>
              <a:ext uri="{FF2B5EF4-FFF2-40B4-BE49-F238E27FC236}">
                <a16:creationId xmlns:a16="http://schemas.microsoft.com/office/drawing/2014/main" id="{D8DC57F8-823D-7A4D-A325-6F7A6CB918DF}"/>
              </a:ext>
            </a:extLst>
          </p:cNvPr>
          <p:cNvSpPr>
            <a:spLocks noGrp="1"/>
          </p:cNvSpPr>
          <p:nvPr>
            <p:ph idx="1"/>
          </p:nvPr>
        </p:nvSpPr>
        <p:spPr>
          <a:xfrm>
            <a:off x="-31750" y="826321"/>
            <a:ext cx="8229600" cy="4953000"/>
          </a:xfrm>
        </p:spPr>
        <p:txBody>
          <a:bodyPr/>
          <a:lstStyle/>
          <a:p>
            <a:r>
              <a:rPr kumimoji="1" lang="zh-CN" altLang="en-US" b="0" dirty="0"/>
              <a:t>静态</a:t>
            </a:r>
            <a:r>
              <a:rPr lang="zh-CN" altLang="en-US" b="0" dirty="0"/>
              <a:t>重定位加载方式示例</a:t>
            </a:r>
            <a:endParaRPr kumimoji="1" lang="en-US" altLang="zh-CN" b="0" dirty="0"/>
          </a:p>
          <a:p>
            <a:endParaRPr kumimoji="1" lang="zh-CN" altLang="en-US" dirty="0"/>
          </a:p>
        </p:txBody>
      </p:sp>
      <p:grpSp>
        <p:nvGrpSpPr>
          <p:cNvPr id="4" name="Group 26">
            <a:extLst>
              <a:ext uri="{FF2B5EF4-FFF2-40B4-BE49-F238E27FC236}">
                <a16:creationId xmlns:a16="http://schemas.microsoft.com/office/drawing/2014/main" id="{6F72A8E5-049F-CE46-9B59-BB8988CD5665}"/>
              </a:ext>
            </a:extLst>
          </p:cNvPr>
          <p:cNvGrpSpPr>
            <a:grpSpLocks/>
          </p:cNvGrpSpPr>
          <p:nvPr/>
        </p:nvGrpSpPr>
        <p:grpSpPr bwMode="auto">
          <a:xfrm>
            <a:off x="3276600" y="1628775"/>
            <a:ext cx="2651125" cy="4462463"/>
            <a:chOff x="2064" y="1026"/>
            <a:chExt cx="1670" cy="2811"/>
          </a:xfrm>
        </p:grpSpPr>
        <p:sp>
          <p:nvSpPr>
            <p:cNvPr id="5" name="Text Box 5">
              <a:extLst>
                <a:ext uri="{FF2B5EF4-FFF2-40B4-BE49-F238E27FC236}">
                  <a16:creationId xmlns:a16="http://schemas.microsoft.com/office/drawing/2014/main" id="{881A440E-71A4-AA47-ACB1-F27FEA0E262D}"/>
                </a:ext>
              </a:extLst>
            </p:cNvPr>
            <p:cNvSpPr txBox="1">
              <a:spLocks noChangeArrowheads="1"/>
            </p:cNvSpPr>
            <p:nvPr/>
          </p:nvSpPr>
          <p:spPr bwMode="auto">
            <a:xfrm>
              <a:off x="2617" y="1343"/>
              <a:ext cx="1033" cy="2176"/>
            </a:xfrm>
            <a:prstGeom prst="rect">
              <a:avLst/>
            </a:prstGeom>
            <a:solidFill>
              <a:srgbClr val="FFCC00"/>
            </a:solidFill>
            <a:ln w="9525">
              <a:solidFill>
                <a:srgbClr val="000000"/>
              </a:solidFill>
              <a:miter lim="800000"/>
              <a:headEnd/>
              <a:tailEnd/>
            </a:ln>
          </p:spPr>
          <p:txBody>
            <a:bodyPr/>
            <a:lstStyle/>
            <a:p>
              <a:pPr eaLnBrk="0" hangingPunct="0">
                <a:spcBef>
                  <a:spcPct val="20000"/>
                </a:spcBef>
                <a:spcAft>
                  <a:spcPct val="20000"/>
                </a:spcAft>
              </a:pPr>
              <a:r>
                <a:rPr kumimoji="0" lang="zh-CN" altLang="en-US" sz="1600" b="1"/>
                <a:t>程序</a:t>
              </a:r>
            </a:p>
            <a:p>
              <a:pPr eaLnBrk="0" hangingPunct="0">
                <a:spcBef>
                  <a:spcPct val="20000"/>
                </a:spcBef>
                <a:spcAft>
                  <a:spcPct val="20000"/>
                </a:spcAft>
              </a:pPr>
              <a:r>
                <a:rPr kumimoji="0" lang="en-US" altLang="zh-CN" sz="1600" b="1"/>
                <a:t>JUMP 300</a:t>
              </a:r>
            </a:p>
            <a:p>
              <a:pPr eaLnBrk="0" hangingPunct="0">
                <a:spcBef>
                  <a:spcPct val="20000"/>
                </a:spcBef>
                <a:spcAft>
                  <a:spcPct val="20000"/>
                </a:spcAft>
              </a:pPr>
              <a:r>
                <a:rPr kumimoji="0" lang="en-US" altLang="zh-CN" sz="1600" b="1"/>
                <a:t>I:</a:t>
              </a:r>
            </a:p>
            <a:p>
              <a:pPr eaLnBrk="0" hangingPunct="0">
                <a:spcBef>
                  <a:spcPct val="20000"/>
                </a:spcBef>
                <a:spcAft>
                  <a:spcPct val="20000"/>
                </a:spcAft>
              </a:pPr>
              <a:r>
                <a:rPr kumimoji="0" lang="en-US" altLang="zh-CN" sz="1600" b="1"/>
                <a:t>LOAD 1314</a:t>
              </a:r>
            </a:p>
            <a:p>
              <a:pPr eaLnBrk="0" hangingPunct="0"/>
              <a:endParaRPr kumimoji="0" lang="en-US" altLang="zh-CN" sz="1600" b="1"/>
            </a:p>
          </p:txBody>
        </p:sp>
        <p:sp>
          <p:nvSpPr>
            <p:cNvPr id="6" name="Text Box 6">
              <a:extLst>
                <a:ext uri="{FF2B5EF4-FFF2-40B4-BE49-F238E27FC236}">
                  <a16:creationId xmlns:a16="http://schemas.microsoft.com/office/drawing/2014/main" id="{C86B0E7D-800F-EE4B-9059-0354F9F21B2A}"/>
                </a:ext>
              </a:extLst>
            </p:cNvPr>
            <p:cNvSpPr txBox="1">
              <a:spLocks noChangeArrowheads="1"/>
            </p:cNvSpPr>
            <p:nvPr/>
          </p:nvSpPr>
          <p:spPr bwMode="auto">
            <a:xfrm>
              <a:off x="2617" y="2568"/>
              <a:ext cx="1033" cy="95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1600" b="1"/>
                <a:t>数据</a:t>
              </a:r>
            </a:p>
            <a:p>
              <a:pPr eaLnBrk="0" hangingPunct="0"/>
              <a:endParaRPr kumimoji="0" lang="zh-CN" altLang="en-US" sz="1600" b="1"/>
            </a:p>
            <a:p>
              <a:pPr eaLnBrk="0" hangingPunct="0"/>
              <a:endParaRPr kumimoji="0" lang="zh-CN" altLang="en-US" sz="1600" b="1"/>
            </a:p>
            <a:p>
              <a:pPr eaLnBrk="0" hangingPunct="0"/>
              <a:r>
                <a:rPr kumimoji="0" lang="en-US" altLang="zh-CN" sz="1600" b="1"/>
                <a:t>j</a:t>
              </a:r>
            </a:p>
          </p:txBody>
        </p:sp>
        <p:sp>
          <p:nvSpPr>
            <p:cNvPr id="7" name="Text Box 7">
              <a:extLst>
                <a:ext uri="{FF2B5EF4-FFF2-40B4-BE49-F238E27FC236}">
                  <a16:creationId xmlns:a16="http://schemas.microsoft.com/office/drawing/2014/main" id="{0732530D-39DF-F74E-AB56-E4E846F29EBD}"/>
                </a:ext>
              </a:extLst>
            </p:cNvPr>
            <p:cNvSpPr txBox="1">
              <a:spLocks noChangeArrowheads="1"/>
            </p:cNvSpPr>
            <p:nvPr/>
          </p:nvSpPr>
          <p:spPr bwMode="auto">
            <a:xfrm>
              <a:off x="2572" y="3567"/>
              <a:ext cx="1162"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dirty="0">
                  <a:latin typeface="宋体" charset="-122"/>
                </a:rPr>
                <a:t>(b) </a:t>
              </a:r>
              <a:r>
                <a:rPr kumimoji="0" lang="zh-CN" altLang="en-US" sz="1600" b="1" dirty="0">
                  <a:latin typeface="宋体" charset="-122"/>
                </a:rPr>
                <a:t>相对加载模块</a:t>
              </a:r>
            </a:p>
          </p:txBody>
        </p:sp>
        <p:sp>
          <p:nvSpPr>
            <p:cNvPr id="8" name="Text Box 8">
              <a:extLst>
                <a:ext uri="{FF2B5EF4-FFF2-40B4-BE49-F238E27FC236}">
                  <a16:creationId xmlns:a16="http://schemas.microsoft.com/office/drawing/2014/main" id="{5938BEF2-6576-DA43-A028-94E7CA169480}"/>
                </a:ext>
              </a:extLst>
            </p:cNvPr>
            <p:cNvSpPr txBox="1">
              <a:spLocks noChangeArrowheads="1"/>
            </p:cNvSpPr>
            <p:nvPr/>
          </p:nvSpPr>
          <p:spPr bwMode="auto">
            <a:xfrm>
              <a:off x="2064" y="1026"/>
              <a:ext cx="775"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相对地址</a:t>
              </a:r>
            </a:p>
          </p:txBody>
        </p:sp>
        <p:sp>
          <p:nvSpPr>
            <p:cNvPr id="9" name="Text Box 9">
              <a:extLst>
                <a:ext uri="{FF2B5EF4-FFF2-40B4-BE49-F238E27FC236}">
                  <a16:creationId xmlns:a16="http://schemas.microsoft.com/office/drawing/2014/main" id="{CD53346D-7CDB-0146-8C95-F2DC77095270}"/>
                </a:ext>
              </a:extLst>
            </p:cNvPr>
            <p:cNvSpPr txBox="1">
              <a:spLocks noChangeArrowheads="1"/>
            </p:cNvSpPr>
            <p:nvPr/>
          </p:nvSpPr>
          <p:spPr bwMode="auto">
            <a:xfrm>
              <a:off x="2109" y="1289"/>
              <a:ext cx="544"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0</a:t>
              </a:r>
            </a:p>
          </p:txBody>
        </p:sp>
        <p:sp>
          <p:nvSpPr>
            <p:cNvPr id="10" name="Text Box 10">
              <a:extLst>
                <a:ext uri="{FF2B5EF4-FFF2-40B4-BE49-F238E27FC236}">
                  <a16:creationId xmlns:a16="http://schemas.microsoft.com/office/drawing/2014/main" id="{A4046352-D907-604B-B18D-FB4866865C83}"/>
                </a:ext>
              </a:extLst>
            </p:cNvPr>
            <p:cNvSpPr txBox="1">
              <a:spLocks noChangeArrowheads="1"/>
            </p:cNvSpPr>
            <p:nvPr/>
          </p:nvSpPr>
          <p:spPr bwMode="auto">
            <a:xfrm>
              <a:off x="2125" y="1779"/>
              <a:ext cx="544"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dirty="0"/>
                <a:t>300</a:t>
              </a:r>
            </a:p>
          </p:txBody>
        </p:sp>
        <p:sp>
          <p:nvSpPr>
            <p:cNvPr id="11" name="Text Box 11">
              <a:extLst>
                <a:ext uri="{FF2B5EF4-FFF2-40B4-BE49-F238E27FC236}">
                  <a16:creationId xmlns:a16="http://schemas.microsoft.com/office/drawing/2014/main" id="{A6195470-5066-2C4E-B4AD-3E4BBD82C556}"/>
                </a:ext>
              </a:extLst>
            </p:cNvPr>
            <p:cNvSpPr txBox="1">
              <a:spLocks noChangeArrowheads="1"/>
            </p:cNvSpPr>
            <p:nvPr/>
          </p:nvSpPr>
          <p:spPr bwMode="auto">
            <a:xfrm>
              <a:off x="2145" y="3050"/>
              <a:ext cx="544"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1314</a:t>
              </a:r>
            </a:p>
          </p:txBody>
        </p:sp>
      </p:grpSp>
      <p:grpSp>
        <p:nvGrpSpPr>
          <p:cNvPr id="12" name="Group 25">
            <a:extLst>
              <a:ext uri="{FF2B5EF4-FFF2-40B4-BE49-F238E27FC236}">
                <a16:creationId xmlns:a16="http://schemas.microsoft.com/office/drawing/2014/main" id="{3F90705F-A252-5C4D-8813-53ACACA1268C}"/>
              </a:ext>
            </a:extLst>
          </p:cNvPr>
          <p:cNvGrpSpPr>
            <a:grpSpLocks/>
          </p:cNvGrpSpPr>
          <p:nvPr/>
        </p:nvGrpSpPr>
        <p:grpSpPr bwMode="auto">
          <a:xfrm>
            <a:off x="323850" y="1628775"/>
            <a:ext cx="2592388" cy="4460875"/>
            <a:chOff x="204" y="1026"/>
            <a:chExt cx="1633" cy="2810"/>
          </a:xfrm>
        </p:grpSpPr>
        <p:sp>
          <p:nvSpPr>
            <p:cNvPr id="13" name="Text Box 4">
              <a:extLst>
                <a:ext uri="{FF2B5EF4-FFF2-40B4-BE49-F238E27FC236}">
                  <a16:creationId xmlns:a16="http://schemas.microsoft.com/office/drawing/2014/main" id="{A6F61FD0-BA24-B048-A4F1-F52B087DBFEE}"/>
                </a:ext>
              </a:extLst>
            </p:cNvPr>
            <p:cNvSpPr txBox="1">
              <a:spLocks noChangeArrowheads="1"/>
            </p:cNvSpPr>
            <p:nvPr/>
          </p:nvSpPr>
          <p:spPr bwMode="auto">
            <a:xfrm>
              <a:off x="749" y="3566"/>
              <a:ext cx="1088"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latin typeface="宋体" charset="-122"/>
                </a:rPr>
                <a:t>(a) </a:t>
              </a:r>
              <a:r>
                <a:rPr kumimoji="0" lang="zh-CN" altLang="en-US" sz="1600" b="1">
                  <a:latin typeface="宋体" charset="-122"/>
                </a:rPr>
                <a:t>目标模块</a:t>
              </a:r>
            </a:p>
          </p:txBody>
        </p:sp>
        <p:sp>
          <p:nvSpPr>
            <p:cNvPr id="14" name="Text Box 12">
              <a:extLst>
                <a:ext uri="{FF2B5EF4-FFF2-40B4-BE49-F238E27FC236}">
                  <a16:creationId xmlns:a16="http://schemas.microsoft.com/office/drawing/2014/main" id="{E93079A3-B787-F746-854B-29F2411C5ABC}"/>
                </a:ext>
              </a:extLst>
            </p:cNvPr>
            <p:cNvSpPr txBox="1">
              <a:spLocks noChangeArrowheads="1"/>
            </p:cNvSpPr>
            <p:nvPr/>
          </p:nvSpPr>
          <p:spPr bwMode="auto">
            <a:xfrm>
              <a:off x="793" y="1344"/>
              <a:ext cx="1033" cy="2176"/>
            </a:xfrm>
            <a:prstGeom prst="rect">
              <a:avLst/>
            </a:prstGeom>
            <a:solidFill>
              <a:schemeClr val="accent1"/>
            </a:solidFill>
            <a:ln w="9525">
              <a:solidFill>
                <a:srgbClr val="000000"/>
              </a:solidFill>
              <a:miter lim="800000"/>
              <a:headEnd/>
              <a:tailEnd/>
            </a:ln>
          </p:spPr>
          <p:txBody>
            <a:bodyPr/>
            <a:lstStyle/>
            <a:p>
              <a:pPr eaLnBrk="0" hangingPunct="0">
                <a:spcBef>
                  <a:spcPct val="20000"/>
                </a:spcBef>
                <a:spcAft>
                  <a:spcPct val="20000"/>
                </a:spcAft>
              </a:pPr>
              <a:r>
                <a:rPr kumimoji="0" lang="zh-CN" altLang="en-US" sz="1600" b="1"/>
                <a:t>程序</a:t>
              </a:r>
            </a:p>
            <a:p>
              <a:pPr eaLnBrk="0" hangingPunct="0">
                <a:spcBef>
                  <a:spcPct val="20000"/>
                </a:spcBef>
                <a:spcAft>
                  <a:spcPct val="20000"/>
                </a:spcAft>
              </a:pPr>
              <a:r>
                <a:rPr kumimoji="0" lang="en-US" altLang="zh-CN" sz="1600" b="1"/>
                <a:t>JUMP I</a:t>
              </a:r>
            </a:p>
            <a:p>
              <a:pPr eaLnBrk="0" hangingPunct="0">
                <a:spcBef>
                  <a:spcPct val="20000"/>
                </a:spcBef>
                <a:spcAft>
                  <a:spcPct val="20000"/>
                </a:spcAft>
              </a:pPr>
              <a:r>
                <a:rPr kumimoji="0" lang="en-US" altLang="zh-CN" sz="1600" b="1"/>
                <a:t>I:</a:t>
              </a:r>
            </a:p>
            <a:p>
              <a:pPr eaLnBrk="0" hangingPunct="0">
                <a:spcBef>
                  <a:spcPct val="20000"/>
                </a:spcBef>
                <a:spcAft>
                  <a:spcPct val="20000"/>
                </a:spcAft>
              </a:pPr>
              <a:r>
                <a:rPr kumimoji="0" lang="en-US" altLang="zh-CN" sz="1600" b="1"/>
                <a:t>LOAD j</a:t>
              </a:r>
            </a:p>
            <a:p>
              <a:pPr eaLnBrk="0" hangingPunct="0"/>
              <a:endParaRPr kumimoji="0" lang="en-US" altLang="zh-CN" sz="1600" b="1"/>
            </a:p>
          </p:txBody>
        </p:sp>
        <p:sp>
          <p:nvSpPr>
            <p:cNvPr id="15" name="Text Box 13">
              <a:extLst>
                <a:ext uri="{FF2B5EF4-FFF2-40B4-BE49-F238E27FC236}">
                  <a16:creationId xmlns:a16="http://schemas.microsoft.com/office/drawing/2014/main" id="{91722F5D-109F-9D4F-A5C1-774448CBA3CC}"/>
                </a:ext>
              </a:extLst>
            </p:cNvPr>
            <p:cNvSpPr txBox="1">
              <a:spLocks noChangeArrowheads="1"/>
            </p:cNvSpPr>
            <p:nvPr/>
          </p:nvSpPr>
          <p:spPr bwMode="auto">
            <a:xfrm>
              <a:off x="793" y="2568"/>
              <a:ext cx="1033" cy="95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1600" b="1"/>
                <a:t>数据</a:t>
              </a:r>
            </a:p>
            <a:p>
              <a:pPr eaLnBrk="0" hangingPunct="0"/>
              <a:endParaRPr kumimoji="0" lang="zh-CN" altLang="en-US" sz="1600" b="1"/>
            </a:p>
            <a:p>
              <a:pPr eaLnBrk="0" hangingPunct="0"/>
              <a:endParaRPr kumimoji="0" lang="zh-CN" altLang="en-US" sz="1600" b="1"/>
            </a:p>
            <a:p>
              <a:pPr eaLnBrk="0" hangingPunct="0"/>
              <a:r>
                <a:rPr kumimoji="0" lang="en-US" altLang="zh-CN" sz="1600" b="1"/>
                <a:t>j</a:t>
              </a:r>
            </a:p>
          </p:txBody>
        </p:sp>
        <p:sp>
          <p:nvSpPr>
            <p:cNvPr id="16" name="Text Box 14">
              <a:extLst>
                <a:ext uri="{FF2B5EF4-FFF2-40B4-BE49-F238E27FC236}">
                  <a16:creationId xmlns:a16="http://schemas.microsoft.com/office/drawing/2014/main" id="{957C94B8-3132-FE4E-BA8A-0D9E25B6FF22}"/>
                </a:ext>
              </a:extLst>
            </p:cNvPr>
            <p:cNvSpPr txBox="1">
              <a:spLocks noChangeArrowheads="1"/>
            </p:cNvSpPr>
            <p:nvPr/>
          </p:nvSpPr>
          <p:spPr bwMode="auto">
            <a:xfrm>
              <a:off x="204" y="1026"/>
              <a:ext cx="775"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符号地址</a:t>
              </a:r>
            </a:p>
          </p:txBody>
        </p:sp>
      </p:grpSp>
      <p:grpSp>
        <p:nvGrpSpPr>
          <p:cNvPr id="17" name="Group 27">
            <a:extLst>
              <a:ext uri="{FF2B5EF4-FFF2-40B4-BE49-F238E27FC236}">
                <a16:creationId xmlns:a16="http://schemas.microsoft.com/office/drawing/2014/main" id="{56DC25AD-E958-1A4C-B963-9DB4543F3803}"/>
              </a:ext>
            </a:extLst>
          </p:cNvPr>
          <p:cNvGrpSpPr>
            <a:grpSpLocks/>
          </p:cNvGrpSpPr>
          <p:nvPr/>
        </p:nvGrpSpPr>
        <p:grpSpPr bwMode="auto">
          <a:xfrm>
            <a:off x="6113463" y="1628775"/>
            <a:ext cx="2708275" cy="4462463"/>
            <a:chOff x="3851" y="1026"/>
            <a:chExt cx="1706" cy="2811"/>
          </a:xfrm>
        </p:grpSpPr>
        <p:sp>
          <p:nvSpPr>
            <p:cNvPr id="18" name="Text Box 16">
              <a:extLst>
                <a:ext uri="{FF2B5EF4-FFF2-40B4-BE49-F238E27FC236}">
                  <a16:creationId xmlns:a16="http://schemas.microsoft.com/office/drawing/2014/main" id="{4A67A2CC-7D06-154E-A8E1-DF3D8DD9FE5F}"/>
                </a:ext>
              </a:extLst>
            </p:cNvPr>
            <p:cNvSpPr txBox="1">
              <a:spLocks noChangeArrowheads="1"/>
            </p:cNvSpPr>
            <p:nvPr/>
          </p:nvSpPr>
          <p:spPr bwMode="auto">
            <a:xfrm>
              <a:off x="4440" y="1343"/>
              <a:ext cx="1033" cy="2176"/>
            </a:xfrm>
            <a:prstGeom prst="rect">
              <a:avLst/>
            </a:prstGeom>
            <a:solidFill>
              <a:srgbClr val="00FFFF"/>
            </a:solidFill>
            <a:ln w="9525">
              <a:solidFill>
                <a:srgbClr val="000000"/>
              </a:solidFill>
              <a:miter lim="800000"/>
              <a:headEnd/>
              <a:tailEnd/>
            </a:ln>
          </p:spPr>
          <p:txBody>
            <a:bodyPr/>
            <a:lstStyle/>
            <a:p>
              <a:pPr eaLnBrk="0" hangingPunct="0">
                <a:spcBef>
                  <a:spcPct val="20000"/>
                </a:spcBef>
                <a:spcAft>
                  <a:spcPct val="20000"/>
                </a:spcAft>
              </a:pPr>
              <a:r>
                <a:rPr kumimoji="0" lang="zh-CN" altLang="en-US" sz="1600" b="1"/>
                <a:t>程序</a:t>
              </a:r>
            </a:p>
            <a:p>
              <a:pPr eaLnBrk="0" hangingPunct="0">
                <a:spcBef>
                  <a:spcPct val="20000"/>
                </a:spcBef>
                <a:spcAft>
                  <a:spcPct val="20000"/>
                </a:spcAft>
              </a:pPr>
              <a:r>
                <a:rPr kumimoji="0" lang="en-US" altLang="zh-CN" sz="1600" b="1"/>
                <a:t>JUMP 1300</a:t>
              </a:r>
            </a:p>
            <a:p>
              <a:pPr eaLnBrk="0" hangingPunct="0">
                <a:spcBef>
                  <a:spcPct val="20000"/>
                </a:spcBef>
                <a:spcAft>
                  <a:spcPct val="20000"/>
                </a:spcAft>
              </a:pPr>
              <a:r>
                <a:rPr kumimoji="0" lang="en-US" altLang="zh-CN" sz="1600" b="1"/>
                <a:t>I:</a:t>
              </a:r>
            </a:p>
            <a:p>
              <a:pPr eaLnBrk="0" hangingPunct="0">
                <a:spcBef>
                  <a:spcPct val="20000"/>
                </a:spcBef>
                <a:spcAft>
                  <a:spcPct val="20000"/>
                </a:spcAft>
              </a:pPr>
              <a:r>
                <a:rPr kumimoji="0" lang="en-US" altLang="zh-CN" sz="1600" b="1"/>
                <a:t>LOAD 2314</a:t>
              </a:r>
            </a:p>
            <a:p>
              <a:pPr eaLnBrk="0" hangingPunct="0"/>
              <a:endParaRPr kumimoji="0" lang="en-US" altLang="zh-CN" sz="1600" b="1"/>
            </a:p>
          </p:txBody>
        </p:sp>
        <p:sp>
          <p:nvSpPr>
            <p:cNvPr id="19" name="Text Box 17">
              <a:extLst>
                <a:ext uri="{FF2B5EF4-FFF2-40B4-BE49-F238E27FC236}">
                  <a16:creationId xmlns:a16="http://schemas.microsoft.com/office/drawing/2014/main" id="{596C594E-D5C6-C64F-A651-A0F9BF2D15DC}"/>
                </a:ext>
              </a:extLst>
            </p:cNvPr>
            <p:cNvSpPr txBox="1">
              <a:spLocks noChangeArrowheads="1"/>
            </p:cNvSpPr>
            <p:nvPr/>
          </p:nvSpPr>
          <p:spPr bwMode="auto">
            <a:xfrm>
              <a:off x="4440" y="2568"/>
              <a:ext cx="1033" cy="95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1600" b="1"/>
                <a:t>数据</a:t>
              </a:r>
            </a:p>
            <a:p>
              <a:pPr eaLnBrk="0" hangingPunct="0"/>
              <a:endParaRPr kumimoji="0" lang="zh-CN" altLang="en-US" sz="1600" b="1"/>
            </a:p>
            <a:p>
              <a:pPr eaLnBrk="0" hangingPunct="0"/>
              <a:endParaRPr kumimoji="0" lang="zh-CN" altLang="en-US" sz="1600" b="1"/>
            </a:p>
            <a:p>
              <a:pPr eaLnBrk="0" hangingPunct="0"/>
              <a:r>
                <a:rPr kumimoji="0" lang="en-US" altLang="zh-CN" sz="1600" b="1"/>
                <a:t>j</a:t>
              </a:r>
            </a:p>
          </p:txBody>
        </p:sp>
        <p:sp>
          <p:nvSpPr>
            <p:cNvPr id="20" name="Text Box 18">
              <a:extLst>
                <a:ext uri="{FF2B5EF4-FFF2-40B4-BE49-F238E27FC236}">
                  <a16:creationId xmlns:a16="http://schemas.microsoft.com/office/drawing/2014/main" id="{D4C559B3-BF29-E247-8349-8ACE4331683C}"/>
                </a:ext>
              </a:extLst>
            </p:cNvPr>
            <p:cNvSpPr txBox="1">
              <a:spLocks noChangeArrowheads="1"/>
            </p:cNvSpPr>
            <p:nvPr/>
          </p:nvSpPr>
          <p:spPr bwMode="auto">
            <a:xfrm>
              <a:off x="4395" y="3567"/>
              <a:ext cx="1162"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dirty="0">
                  <a:latin typeface="宋体" charset="-122"/>
                </a:rPr>
                <a:t>(c) </a:t>
              </a:r>
              <a:r>
                <a:rPr kumimoji="0" lang="zh-CN" altLang="en-US" sz="1600" b="1" dirty="0">
                  <a:latin typeface="宋体" charset="-122"/>
                </a:rPr>
                <a:t>加载内存后</a:t>
              </a:r>
            </a:p>
            <a:p>
              <a:pPr algn="ctr" eaLnBrk="0" hangingPunct="0"/>
              <a:r>
                <a:rPr kumimoji="0" lang="zh-CN" altLang="en-US" sz="1600" b="1" dirty="0">
                  <a:latin typeface="宋体" charset="-122"/>
                </a:rPr>
                <a:t>修改地址的情况</a:t>
              </a:r>
            </a:p>
          </p:txBody>
        </p:sp>
        <p:sp>
          <p:nvSpPr>
            <p:cNvPr id="21" name="Text Box 19">
              <a:extLst>
                <a:ext uri="{FF2B5EF4-FFF2-40B4-BE49-F238E27FC236}">
                  <a16:creationId xmlns:a16="http://schemas.microsoft.com/office/drawing/2014/main" id="{85B073BA-44CA-8944-9994-B0108AE19158}"/>
                </a:ext>
              </a:extLst>
            </p:cNvPr>
            <p:cNvSpPr txBox="1">
              <a:spLocks noChangeArrowheads="1"/>
            </p:cNvSpPr>
            <p:nvPr/>
          </p:nvSpPr>
          <p:spPr bwMode="auto">
            <a:xfrm>
              <a:off x="3851" y="1026"/>
              <a:ext cx="775"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绝对地址</a:t>
              </a:r>
            </a:p>
          </p:txBody>
        </p:sp>
        <p:sp>
          <p:nvSpPr>
            <p:cNvPr id="22" name="Text Box 20">
              <a:extLst>
                <a:ext uri="{FF2B5EF4-FFF2-40B4-BE49-F238E27FC236}">
                  <a16:creationId xmlns:a16="http://schemas.microsoft.com/office/drawing/2014/main" id="{EF47E927-89BB-FD41-A862-667C760EFED1}"/>
                </a:ext>
              </a:extLst>
            </p:cNvPr>
            <p:cNvSpPr txBox="1">
              <a:spLocks noChangeArrowheads="1"/>
            </p:cNvSpPr>
            <p:nvPr/>
          </p:nvSpPr>
          <p:spPr bwMode="auto">
            <a:xfrm>
              <a:off x="3932" y="1289"/>
              <a:ext cx="544"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1000</a:t>
              </a:r>
            </a:p>
          </p:txBody>
        </p:sp>
        <p:sp>
          <p:nvSpPr>
            <p:cNvPr id="23" name="Text Box 21">
              <a:extLst>
                <a:ext uri="{FF2B5EF4-FFF2-40B4-BE49-F238E27FC236}">
                  <a16:creationId xmlns:a16="http://schemas.microsoft.com/office/drawing/2014/main" id="{4AAD604E-A6AF-3A48-9F4D-A93270577A0B}"/>
                </a:ext>
              </a:extLst>
            </p:cNvPr>
            <p:cNvSpPr txBox="1">
              <a:spLocks noChangeArrowheads="1"/>
            </p:cNvSpPr>
            <p:nvPr/>
          </p:nvSpPr>
          <p:spPr bwMode="auto">
            <a:xfrm>
              <a:off x="3943" y="1760"/>
              <a:ext cx="544"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dirty="0"/>
                <a:t>1300</a:t>
              </a:r>
            </a:p>
          </p:txBody>
        </p:sp>
        <p:sp>
          <p:nvSpPr>
            <p:cNvPr id="24" name="Text Box 22">
              <a:extLst>
                <a:ext uri="{FF2B5EF4-FFF2-40B4-BE49-F238E27FC236}">
                  <a16:creationId xmlns:a16="http://schemas.microsoft.com/office/drawing/2014/main" id="{C402FCF9-FA6F-4548-B42E-7FECBA91C946}"/>
                </a:ext>
              </a:extLst>
            </p:cNvPr>
            <p:cNvSpPr txBox="1">
              <a:spLocks noChangeArrowheads="1"/>
            </p:cNvSpPr>
            <p:nvPr/>
          </p:nvSpPr>
          <p:spPr bwMode="auto">
            <a:xfrm>
              <a:off x="3968" y="3050"/>
              <a:ext cx="544"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2314</a:t>
              </a:r>
            </a:p>
          </p:txBody>
        </p:sp>
      </p:grpSp>
      <p:sp>
        <p:nvSpPr>
          <p:cNvPr id="25" name="AutoShape 30">
            <a:extLst>
              <a:ext uri="{FF2B5EF4-FFF2-40B4-BE49-F238E27FC236}">
                <a16:creationId xmlns:a16="http://schemas.microsoft.com/office/drawing/2014/main" id="{2F3F0464-9CCD-5949-BB45-C8166F8AD899}"/>
              </a:ext>
            </a:extLst>
          </p:cNvPr>
          <p:cNvSpPr>
            <a:spLocks noChangeArrowheads="1"/>
          </p:cNvSpPr>
          <p:nvPr/>
        </p:nvSpPr>
        <p:spPr bwMode="auto">
          <a:xfrm>
            <a:off x="6084888" y="3860800"/>
            <a:ext cx="576262" cy="431800"/>
          </a:xfrm>
          <a:prstGeom prst="rightArrow">
            <a:avLst>
              <a:gd name="adj1" fmla="val 50000"/>
              <a:gd name="adj2" fmla="val 33364"/>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31">
            <a:extLst>
              <a:ext uri="{FF2B5EF4-FFF2-40B4-BE49-F238E27FC236}">
                <a16:creationId xmlns:a16="http://schemas.microsoft.com/office/drawing/2014/main" id="{3887FD0F-BEE9-714D-8BF2-32AE7BF34453}"/>
              </a:ext>
            </a:extLst>
          </p:cNvPr>
          <p:cNvSpPr>
            <a:spLocks noChangeArrowheads="1"/>
          </p:cNvSpPr>
          <p:nvPr/>
        </p:nvSpPr>
        <p:spPr bwMode="auto">
          <a:xfrm>
            <a:off x="3059113" y="3860800"/>
            <a:ext cx="576262" cy="431800"/>
          </a:xfrm>
          <a:prstGeom prst="rightArrow">
            <a:avLst>
              <a:gd name="adj1" fmla="val 50000"/>
              <a:gd name="adj2" fmla="val 33364"/>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3581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0-#ppt_w/2"/>
                                          </p:val>
                                        </p:tav>
                                        <p:tav tm="100000">
                                          <p:val>
                                            <p:strVal val="#ppt_x"/>
                                          </p:val>
                                        </p:tav>
                                      </p:tavLst>
                                    </p:anim>
                                    <p:anim calcmode="lin" valueType="num">
                                      <p:cBhvr additive="base">
                                        <p:cTn id="14" dur="10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1000" fill="hold"/>
                                        <p:tgtEl>
                                          <p:spTgt spid="26"/>
                                        </p:tgtEl>
                                        <p:attrNameLst>
                                          <p:attrName>ppt_x</p:attrName>
                                        </p:attrNameLst>
                                      </p:cBhvr>
                                      <p:tavLst>
                                        <p:tav tm="0">
                                          <p:val>
                                            <p:strVal val="0-#ppt_w/2"/>
                                          </p:val>
                                        </p:tav>
                                        <p:tav tm="100000">
                                          <p:val>
                                            <p:strVal val="#ppt_x"/>
                                          </p:val>
                                        </p:tav>
                                      </p:tavLst>
                                    </p:anim>
                                    <p:anim calcmode="lin" valueType="num">
                                      <p:cBhvr additive="base">
                                        <p:cTn id="18"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0-#ppt_w/2"/>
                                          </p:val>
                                        </p:tav>
                                        <p:tav tm="100000">
                                          <p:val>
                                            <p:strVal val="#ppt_x"/>
                                          </p:val>
                                        </p:tav>
                                      </p:tavLst>
                                    </p:anim>
                                    <p:anim calcmode="lin" valueType="num">
                                      <p:cBhvr additive="base">
                                        <p:cTn id="24" dur="10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1000" fill="hold"/>
                                        <p:tgtEl>
                                          <p:spTgt spid="25"/>
                                        </p:tgtEl>
                                        <p:attrNameLst>
                                          <p:attrName>ppt_x</p:attrName>
                                        </p:attrNameLst>
                                      </p:cBhvr>
                                      <p:tavLst>
                                        <p:tav tm="0">
                                          <p:val>
                                            <p:strVal val="0-#ppt_w/2"/>
                                          </p:val>
                                        </p:tav>
                                        <p:tav tm="100000">
                                          <p:val>
                                            <p:strVal val="#ppt_x"/>
                                          </p:val>
                                        </p:tav>
                                      </p:tavLst>
                                    </p:anim>
                                    <p:anim calcmode="lin" valueType="num">
                                      <p:cBhvr additive="base">
                                        <p:cTn id="28"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2BCA2-C85D-5D4E-9DCD-3663C6436ADB}"/>
              </a:ext>
            </a:extLst>
          </p:cNvPr>
          <p:cNvSpPr>
            <a:spLocks noGrp="1"/>
          </p:cNvSpPr>
          <p:nvPr>
            <p:ph type="title"/>
          </p:nvPr>
        </p:nvSpPr>
        <p:spPr/>
        <p:txBody>
          <a:bodyPr/>
          <a:lstStyle/>
          <a:p>
            <a:r>
              <a:rPr kumimoji="1" lang="en-US" altLang="zh-CN" dirty="0"/>
              <a:t>3.1.1</a:t>
            </a:r>
            <a:r>
              <a:rPr kumimoji="1" lang="zh-CN" altLang="en-US" dirty="0"/>
              <a:t> 程序的加载</a:t>
            </a:r>
          </a:p>
        </p:txBody>
      </p:sp>
      <p:sp>
        <p:nvSpPr>
          <p:cNvPr id="3" name="内容占位符 2">
            <a:extLst>
              <a:ext uri="{FF2B5EF4-FFF2-40B4-BE49-F238E27FC236}">
                <a16:creationId xmlns:a16="http://schemas.microsoft.com/office/drawing/2014/main" id="{DCBB46B2-D120-0345-A5EB-CC755A4528AA}"/>
              </a:ext>
            </a:extLst>
          </p:cNvPr>
          <p:cNvSpPr>
            <a:spLocks noGrp="1"/>
          </p:cNvSpPr>
          <p:nvPr>
            <p:ph idx="1"/>
          </p:nvPr>
        </p:nvSpPr>
        <p:spPr>
          <a:xfrm>
            <a:off x="304800" y="1124744"/>
            <a:ext cx="8229600" cy="4953000"/>
          </a:xfrm>
        </p:spPr>
        <p:txBody>
          <a:bodyPr/>
          <a:lstStyle/>
          <a:p>
            <a:r>
              <a:rPr lang="zh-CN" altLang="en-US" b="0" dirty="0">
                <a:latin typeface="+mn-ea"/>
              </a:rPr>
              <a:t>静态重定位加载方式的优点</a:t>
            </a:r>
            <a:endParaRPr lang="en-US" altLang="zh-CN" b="0" dirty="0">
              <a:latin typeface="+mn-ea"/>
            </a:endParaRPr>
          </a:p>
          <a:p>
            <a:pPr lvl="1"/>
            <a:r>
              <a:rPr lang="zh-CN" altLang="en-US" dirty="0">
                <a:latin typeface="+mn-ea"/>
                <a:ea typeface="+mn-ea"/>
              </a:rPr>
              <a:t>易实现，无需硬件支持。</a:t>
            </a:r>
            <a:endParaRPr lang="en-US" altLang="zh-CN" dirty="0">
              <a:latin typeface="+mn-ea"/>
              <a:ea typeface="+mn-ea"/>
            </a:endParaRPr>
          </a:p>
          <a:p>
            <a:r>
              <a:rPr lang="zh-CN" altLang="en-US" b="0" dirty="0">
                <a:latin typeface="+mn-ea"/>
              </a:rPr>
              <a:t>静态重定位加载方式的缺点</a:t>
            </a:r>
            <a:endParaRPr lang="en-US" altLang="zh-CN" b="0" dirty="0">
              <a:latin typeface="+mn-ea"/>
            </a:endParaRPr>
          </a:p>
          <a:p>
            <a:pPr lvl="1"/>
            <a:r>
              <a:rPr lang="zh-CN" altLang="en-US" dirty="0">
                <a:latin typeface="+mn-ea"/>
                <a:ea typeface="+mn-ea"/>
              </a:rPr>
              <a:t>程序重定位后就</a:t>
            </a:r>
            <a:r>
              <a:rPr lang="zh-CN" altLang="en-US" dirty="0">
                <a:solidFill>
                  <a:srgbClr val="FF0000"/>
                </a:solidFill>
                <a:latin typeface="+mn-ea"/>
                <a:ea typeface="+mn-ea"/>
              </a:rPr>
              <a:t>不能移动</a:t>
            </a:r>
            <a:r>
              <a:rPr lang="zh-CN" altLang="en-US" dirty="0">
                <a:latin typeface="+mn-ea"/>
                <a:ea typeface="+mn-ea"/>
              </a:rPr>
              <a:t>，因而不能重新分配内存，不利于内存的有效利用。</a:t>
            </a:r>
          </a:p>
          <a:p>
            <a:endParaRPr kumimoji="1" lang="zh-CN" altLang="en-US" dirty="0">
              <a:latin typeface="+mn-ea"/>
            </a:endParaRPr>
          </a:p>
        </p:txBody>
      </p:sp>
    </p:spTree>
    <p:extLst>
      <p:ext uri="{BB962C8B-B14F-4D97-AF65-F5344CB8AC3E}">
        <p14:creationId xmlns:p14="http://schemas.microsoft.com/office/powerpoint/2010/main" val="381340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653A7-8B23-1242-8692-F75708AF6865}"/>
              </a:ext>
            </a:extLst>
          </p:cNvPr>
          <p:cNvSpPr>
            <a:spLocks noGrp="1"/>
          </p:cNvSpPr>
          <p:nvPr>
            <p:ph type="title"/>
          </p:nvPr>
        </p:nvSpPr>
        <p:spPr/>
        <p:txBody>
          <a:bodyPr/>
          <a:lstStyle/>
          <a:p>
            <a:r>
              <a:rPr kumimoji="1" lang="en-US" altLang="zh-CN" dirty="0"/>
              <a:t>3.1.1</a:t>
            </a:r>
            <a:r>
              <a:rPr kumimoji="1" lang="zh-CN" altLang="en-US" dirty="0"/>
              <a:t> 程序的加载</a:t>
            </a:r>
          </a:p>
        </p:txBody>
      </p:sp>
      <p:sp>
        <p:nvSpPr>
          <p:cNvPr id="3" name="内容占位符 2">
            <a:extLst>
              <a:ext uri="{FF2B5EF4-FFF2-40B4-BE49-F238E27FC236}">
                <a16:creationId xmlns:a16="http://schemas.microsoft.com/office/drawing/2014/main" id="{ED6A1265-CC3A-864E-B93F-7392548A0560}"/>
              </a:ext>
            </a:extLst>
          </p:cNvPr>
          <p:cNvSpPr>
            <a:spLocks noGrp="1"/>
          </p:cNvSpPr>
          <p:nvPr>
            <p:ph idx="1"/>
          </p:nvPr>
        </p:nvSpPr>
        <p:spPr>
          <a:xfrm>
            <a:off x="304800" y="1124744"/>
            <a:ext cx="8515672" cy="4953000"/>
          </a:xfrm>
        </p:spPr>
        <p:txBody>
          <a:bodyPr/>
          <a:lstStyle/>
          <a:p>
            <a:r>
              <a:rPr lang="zh-CN" altLang="en-US" b="0" dirty="0">
                <a:latin typeface="+mn-ea"/>
              </a:rPr>
              <a:t>运行时加载（动态重定位）方式</a:t>
            </a:r>
          </a:p>
          <a:p>
            <a:pPr lvl="1">
              <a:spcAft>
                <a:spcPct val="20000"/>
              </a:spcAft>
              <a:buFont typeface="Wingdings" pitchFamily="2" charset="2"/>
              <a:buChar char="Ø"/>
            </a:pPr>
            <a:r>
              <a:rPr lang="zh-CN" altLang="en-US" dirty="0">
                <a:latin typeface="+mn-ea"/>
                <a:ea typeface="+mn-ea"/>
              </a:rPr>
              <a:t>程序的地址转换不是在加载时进行，而是在程序</a:t>
            </a:r>
            <a:r>
              <a:rPr lang="zh-CN" altLang="en-US" dirty="0">
                <a:solidFill>
                  <a:srgbClr val="FF0000"/>
                </a:solidFill>
                <a:latin typeface="+mn-ea"/>
                <a:ea typeface="+mn-ea"/>
              </a:rPr>
              <a:t>运行时</a:t>
            </a:r>
            <a:r>
              <a:rPr lang="zh-CN" altLang="en-US" dirty="0">
                <a:latin typeface="+mn-ea"/>
                <a:ea typeface="+mn-ea"/>
              </a:rPr>
              <a:t>动态进行。</a:t>
            </a:r>
          </a:p>
          <a:p>
            <a:pPr lvl="1">
              <a:spcAft>
                <a:spcPct val="20000"/>
              </a:spcAft>
              <a:buFont typeface="Wingdings" pitchFamily="2" charset="2"/>
              <a:buChar char="Ø"/>
            </a:pPr>
            <a:r>
              <a:rPr lang="zh-CN" altLang="en-US" dirty="0">
                <a:latin typeface="+mn-ea"/>
                <a:ea typeface="+mn-ea"/>
              </a:rPr>
              <a:t>为使地址转换不影响指令执行速度，运行时动态加载</a:t>
            </a:r>
            <a:r>
              <a:rPr lang="zh-CN" altLang="en-US" dirty="0">
                <a:solidFill>
                  <a:srgbClr val="FF0000"/>
                </a:solidFill>
                <a:latin typeface="+mn-ea"/>
                <a:ea typeface="+mn-ea"/>
              </a:rPr>
              <a:t>需要硬件支持</a:t>
            </a:r>
            <a:r>
              <a:rPr lang="zh-CN" altLang="en-US" dirty="0">
                <a:latin typeface="+mn-ea"/>
                <a:ea typeface="+mn-ea"/>
              </a:rPr>
              <a:t>，即重定位寄存器，用于保存程序在内存中的起始地址。</a:t>
            </a:r>
          </a:p>
          <a:p>
            <a:pPr lvl="1">
              <a:spcAft>
                <a:spcPct val="20000"/>
              </a:spcAft>
              <a:buFont typeface="Wingdings" pitchFamily="2" charset="2"/>
              <a:buChar char="Ø"/>
            </a:pPr>
            <a:r>
              <a:rPr lang="zh-CN" altLang="en-US" dirty="0">
                <a:latin typeface="+mn-ea"/>
                <a:ea typeface="+mn-ea"/>
              </a:rPr>
              <a:t>程序被执行时，通过重定位寄存器内的起始物理地址和指令或数据的逻辑地址计算其物理地址。</a:t>
            </a:r>
          </a:p>
          <a:p>
            <a:endParaRPr kumimoji="1" lang="zh-CN" altLang="en-US" dirty="0">
              <a:latin typeface="+mn-ea"/>
            </a:endParaRPr>
          </a:p>
        </p:txBody>
      </p:sp>
    </p:spTree>
    <p:extLst>
      <p:ext uri="{BB962C8B-B14F-4D97-AF65-F5344CB8AC3E}">
        <p14:creationId xmlns:p14="http://schemas.microsoft.com/office/powerpoint/2010/main" val="4027876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931E8-E811-5842-A1E9-23B3E81DE7C5}"/>
              </a:ext>
            </a:extLst>
          </p:cNvPr>
          <p:cNvSpPr>
            <a:spLocks noGrp="1"/>
          </p:cNvSpPr>
          <p:nvPr>
            <p:ph type="title"/>
          </p:nvPr>
        </p:nvSpPr>
        <p:spPr/>
        <p:txBody>
          <a:bodyPr/>
          <a:lstStyle/>
          <a:p>
            <a:r>
              <a:rPr kumimoji="1" lang="en-US" altLang="zh-CN" dirty="0"/>
              <a:t>3.1.1</a:t>
            </a:r>
            <a:r>
              <a:rPr kumimoji="1" lang="zh-CN" altLang="en-US" dirty="0"/>
              <a:t> 程序的加载</a:t>
            </a:r>
          </a:p>
        </p:txBody>
      </p:sp>
      <p:sp>
        <p:nvSpPr>
          <p:cNvPr id="3" name="内容占位符 2">
            <a:extLst>
              <a:ext uri="{FF2B5EF4-FFF2-40B4-BE49-F238E27FC236}">
                <a16:creationId xmlns:a16="http://schemas.microsoft.com/office/drawing/2014/main" id="{B55456F5-3289-FA42-A27C-C345AF57CAB9}"/>
              </a:ext>
            </a:extLst>
          </p:cNvPr>
          <p:cNvSpPr>
            <a:spLocks noGrp="1"/>
          </p:cNvSpPr>
          <p:nvPr>
            <p:ph idx="1"/>
          </p:nvPr>
        </p:nvSpPr>
        <p:spPr>
          <a:xfrm>
            <a:off x="175091" y="867518"/>
            <a:ext cx="8229600" cy="553616"/>
          </a:xfrm>
        </p:spPr>
        <p:txBody>
          <a:bodyPr/>
          <a:lstStyle/>
          <a:p>
            <a:r>
              <a:rPr lang="zh-CN" altLang="en-US" b="0" dirty="0"/>
              <a:t>运行时加载示例</a:t>
            </a:r>
            <a:endParaRPr kumimoji="1" lang="zh-CN" altLang="en-US" dirty="0"/>
          </a:p>
        </p:txBody>
      </p:sp>
      <p:grpSp>
        <p:nvGrpSpPr>
          <p:cNvPr id="4" name="Group 81">
            <a:extLst>
              <a:ext uri="{FF2B5EF4-FFF2-40B4-BE49-F238E27FC236}">
                <a16:creationId xmlns:a16="http://schemas.microsoft.com/office/drawing/2014/main" id="{3A7742E1-B50A-364B-987D-61ADC5F84E1D}"/>
              </a:ext>
            </a:extLst>
          </p:cNvPr>
          <p:cNvGrpSpPr>
            <a:grpSpLocks/>
          </p:cNvGrpSpPr>
          <p:nvPr/>
        </p:nvGrpSpPr>
        <p:grpSpPr bwMode="auto">
          <a:xfrm>
            <a:off x="539750" y="1628775"/>
            <a:ext cx="8105775" cy="4568825"/>
            <a:chOff x="249" y="845"/>
            <a:chExt cx="5395" cy="3143"/>
          </a:xfrm>
        </p:grpSpPr>
        <p:sp>
          <p:nvSpPr>
            <p:cNvPr id="5" name="Text Box 2">
              <a:extLst>
                <a:ext uri="{FF2B5EF4-FFF2-40B4-BE49-F238E27FC236}">
                  <a16:creationId xmlns:a16="http://schemas.microsoft.com/office/drawing/2014/main" id="{6389BE79-F0A1-D64F-A52C-1467139404DB}"/>
                </a:ext>
              </a:extLst>
            </p:cNvPr>
            <p:cNvSpPr txBox="1">
              <a:spLocks noChangeArrowheads="1"/>
            </p:cNvSpPr>
            <p:nvPr/>
          </p:nvSpPr>
          <p:spPr bwMode="auto">
            <a:xfrm>
              <a:off x="5141" y="1094"/>
              <a:ext cx="503"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dirty="0">
                  <a:solidFill>
                    <a:srgbClr val="990033"/>
                  </a:solidFill>
                  <a:latin typeface="Arial" charset="0"/>
                  <a:ea typeface="楷体_GB2312" pitchFamily="49" charset="-122"/>
                </a:rPr>
                <a:t>1000</a:t>
              </a:r>
            </a:p>
          </p:txBody>
        </p:sp>
        <p:sp>
          <p:nvSpPr>
            <p:cNvPr id="6" name="Text Box 3">
              <a:extLst>
                <a:ext uri="{FF2B5EF4-FFF2-40B4-BE49-F238E27FC236}">
                  <a16:creationId xmlns:a16="http://schemas.microsoft.com/office/drawing/2014/main" id="{F7229FD7-EC3B-D347-BFC4-15035915C1D8}"/>
                </a:ext>
              </a:extLst>
            </p:cNvPr>
            <p:cNvSpPr txBox="1">
              <a:spLocks noChangeArrowheads="1"/>
            </p:cNvSpPr>
            <p:nvPr/>
          </p:nvSpPr>
          <p:spPr bwMode="auto">
            <a:xfrm>
              <a:off x="4473" y="2957"/>
              <a:ext cx="226" cy="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7" name="Text Box 4">
              <a:extLst>
                <a:ext uri="{FF2B5EF4-FFF2-40B4-BE49-F238E27FC236}">
                  <a16:creationId xmlns:a16="http://schemas.microsoft.com/office/drawing/2014/main" id="{4738117B-1E1E-414B-A065-5C27BCAEED6B}"/>
                </a:ext>
              </a:extLst>
            </p:cNvPr>
            <p:cNvSpPr txBox="1">
              <a:spLocks noChangeArrowheads="1"/>
            </p:cNvSpPr>
            <p:nvPr/>
          </p:nvSpPr>
          <p:spPr bwMode="auto">
            <a:xfrm>
              <a:off x="4473" y="2861"/>
              <a:ext cx="226" cy="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8" name="Text Box 5">
              <a:extLst>
                <a:ext uri="{FF2B5EF4-FFF2-40B4-BE49-F238E27FC236}">
                  <a16:creationId xmlns:a16="http://schemas.microsoft.com/office/drawing/2014/main" id="{6BFC8899-DF12-A94E-842C-9972018FEFE1}"/>
                </a:ext>
              </a:extLst>
            </p:cNvPr>
            <p:cNvSpPr txBox="1">
              <a:spLocks noChangeArrowheads="1"/>
            </p:cNvSpPr>
            <p:nvPr/>
          </p:nvSpPr>
          <p:spPr bwMode="auto">
            <a:xfrm>
              <a:off x="4473" y="3053"/>
              <a:ext cx="226" cy="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9" name="Text Box 6">
              <a:extLst>
                <a:ext uri="{FF2B5EF4-FFF2-40B4-BE49-F238E27FC236}">
                  <a16:creationId xmlns:a16="http://schemas.microsoft.com/office/drawing/2014/main" id="{7AAE4983-EFA7-1941-B150-C819971E7C89}"/>
                </a:ext>
              </a:extLst>
            </p:cNvPr>
            <p:cNvSpPr txBox="1">
              <a:spLocks noChangeArrowheads="1"/>
            </p:cNvSpPr>
            <p:nvPr/>
          </p:nvSpPr>
          <p:spPr bwMode="auto">
            <a:xfrm>
              <a:off x="4473" y="3341"/>
              <a:ext cx="226" cy="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10" name="Text Box 7">
              <a:extLst>
                <a:ext uri="{FF2B5EF4-FFF2-40B4-BE49-F238E27FC236}">
                  <a16:creationId xmlns:a16="http://schemas.microsoft.com/office/drawing/2014/main" id="{2EF88C87-2743-6A47-A3F1-D905BB895BBA}"/>
                </a:ext>
              </a:extLst>
            </p:cNvPr>
            <p:cNvSpPr txBox="1">
              <a:spLocks noChangeArrowheads="1"/>
            </p:cNvSpPr>
            <p:nvPr/>
          </p:nvSpPr>
          <p:spPr bwMode="auto">
            <a:xfrm>
              <a:off x="4461" y="2189"/>
              <a:ext cx="226" cy="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11" name="Text Box 8">
              <a:extLst>
                <a:ext uri="{FF2B5EF4-FFF2-40B4-BE49-F238E27FC236}">
                  <a16:creationId xmlns:a16="http://schemas.microsoft.com/office/drawing/2014/main" id="{96448926-F7D5-4840-86F0-1D37DE135959}"/>
                </a:ext>
              </a:extLst>
            </p:cNvPr>
            <p:cNvSpPr txBox="1">
              <a:spLocks noChangeArrowheads="1"/>
            </p:cNvSpPr>
            <p:nvPr/>
          </p:nvSpPr>
          <p:spPr bwMode="auto">
            <a:xfrm>
              <a:off x="4461" y="1229"/>
              <a:ext cx="226" cy="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12" name="Text Box 9">
              <a:extLst>
                <a:ext uri="{FF2B5EF4-FFF2-40B4-BE49-F238E27FC236}">
                  <a16:creationId xmlns:a16="http://schemas.microsoft.com/office/drawing/2014/main" id="{445FFD76-F4F1-B047-BD04-3C4BBFF9A95E}"/>
                </a:ext>
              </a:extLst>
            </p:cNvPr>
            <p:cNvSpPr txBox="1">
              <a:spLocks noChangeArrowheads="1"/>
            </p:cNvSpPr>
            <p:nvPr/>
          </p:nvSpPr>
          <p:spPr bwMode="auto">
            <a:xfrm>
              <a:off x="4461" y="1133"/>
              <a:ext cx="226" cy="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13" name="Text Box 10">
              <a:extLst>
                <a:ext uri="{FF2B5EF4-FFF2-40B4-BE49-F238E27FC236}">
                  <a16:creationId xmlns:a16="http://schemas.microsoft.com/office/drawing/2014/main" id="{670D29F8-3582-1243-8F72-CE8EF89F4572}"/>
                </a:ext>
              </a:extLst>
            </p:cNvPr>
            <p:cNvSpPr txBox="1">
              <a:spLocks noChangeArrowheads="1"/>
            </p:cNvSpPr>
            <p:nvPr/>
          </p:nvSpPr>
          <p:spPr bwMode="auto">
            <a:xfrm>
              <a:off x="383" y="1094"/>
              <a:ext cx="217" cy="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0</a:t>
              </a:r>
            </a:p>
          </p:txBody>
        </p:sp>
        <p:sp>
          <p:nvSpPr>
            <p:cNvPr id="14" name="Text Box 11">
              <a:extLst>
                <a:ext uri="{FF2B5EF4-FFF2-40B4-BE49-F238E27FC236}">
                  <a16:creationId xmlns:a16="http://schemas.microsoft.com/office/drawing/2014/main" id="{AFB86F27-9BC7-6348-8DF1-CB0301D2E807}"/>
                </a:ext>
              </a:extLst>
            </p:cNvPr>
            <p:cNvSpPr txBox="1">
              <a:spLocks noChangeArrowheads="1"/>
            </p:cNvSpPr>
            <p:nvPr/>
          </p:nvSpPr>
          <p:spPr bwMode="auto">
            <a:xfrm>
              <a:off x="1113" y="3197"/>
              <a:ext cx="226" cy="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15" name="Text Box 12">
              <a:extLst>
                <a:ext uri="{FF2B5EF4-FFF2-40B4-BE49-F238E27FC236}">
                  <a16:creationId xmlns:a16="http://schemas.microsoft.com/office/drawing/2014/main" id="{3B47791B-617A-A94E-B47B-CD04BA1CF3F8}"/>
                </a:ext>
              </a:extLst>
            </p:cNvPr>
            <p:cNvSpPr txBox="1">
              <a:spLocks noChangeArrowheads="1"/>
            </p:cNvSpPr>
            <p:nvPr/>
          </p:nvSpPr>
          <p:spPr bwMode="auto">
            <a:xfrm>
              <a:off x="1113" y="3101"/>
              <a:ext cx="226" cy="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16" name="Text Box 13">
              <a:extLst>
                <a:ext uri="{FF2B5EF4-FFF2-40B4-BE49-F238E27FC236}">
                  <a16:creationId xmlns:a16="http://schemas.microsoft.com/office/drawing/2014/main" id="{A8CBA91F-5ED8-4F41-B2A7-DAC8BBF74D0F}"/>
                </a:ext>
              </a:extLst>
            </p:cNvPr>
            <p:cNvSpPr txBox="1">
              <a:spLocks noChangeArrowheads="1"/>
            </p:cNvSpPr>
            <p:nvPr/>
          </p:nvSpPr>
          <p:spPr bwMode="auto">
            <a:xfrm>
              <a:off x="1113" y="3293"/>
              <a:ext cx="226" cy="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17" name="Text Box 14">
              <a:extLst>
                <a:ext uri="{FF2B5EF4-FFF2-40B4-BE49-F238E27FC236}">
                  <a16:creationId xmlns:a16="http://schemas.microsoft.com/office/drawing/2014/main" id="{7123776B-B29E-C544-95A2-FC708E5B704C}"/>
                </a:ext>
              </a:extLst>
            </p:cNvPr>
            <p:cNvSpPr txBox="1">
              <a:spLocks noChangeArrowheads="1"/>
            </p:cNvSpPr>
            <p:nvPr/>
          </p:nvSpPr>
          <p:spPr bwMode="auto">
            <a:xfrm>
              <a:off x="1101" y="2334"/>
              <a:ext cx="226" cy="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18" name="Text Box 15">
              <a:extLst>
                <a:ext uri="{FF2B5EF4-FFF2-40B4-BE49-F238E27FC236}">
                  <a16:creationId xmlns:a16="http://schemas.microsoft.com/office/drawing/2014/main" id="{00A66F54-A616-5441-A482-A125BE8F6316}"/>
                </a:ext>
              </a:extLst>
            </p:cNvPr>
            <p:cNvSpPr txBox="1">
              <a:spLocks noChangeArrowheads="1"/>
            </p:cNvSpPr>
            <p:nvPr/>
          </p:nvSpPr>
          <p:spPr bwMode="auto">
            <a:xfrm>
              <a:off x="1101" y="2237"/>
              <a:ext cx="226" cy="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19" name="Text Box 16">
              <a:extLst>
                <a:ext uri="{FF2B5EF4-FFF2-40B4-BE49-F238E27FC236}">
                  <a16:creationId xmlns:a16="http://schemas.microsoft.com/office/drawing/2014/main" id="{00AAE4CE-9581-2540-8E96-0E1B80B7989B}"/>
                </a:ext>
              </a:extLst>
            </p:cNvPr>
            <p:cNvSpPr txBox="1">
              <a:spLocks noChangeArrowheads="1"/>
            </p:cNvSpPr>
            <p:nvPr/>
          </p:nvSpPr>
          <p:spPr bwMode="auto">
            <a:xfrm>
              <a:off x="1101" y="1037"/>
              <a:ext cx="226" cy="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0" name="Text Box 17">
              <a:extLst>
                <a:ext uri="{FF2B5EF4-FFF2-40B4-BE49-F238E27FC236}">
                  <a16:creationId xmlns:a16="http://schemas.microsoft.com/office/drawing/2014/main" id="{88FCD2DB-F81C-2342-A9F1-2B20E1D25F87}"/>
                </a:ext>
              </a:extLst>
            </p:cNvPr>
            <p:cNvSpPr txBox="1">
              <a:spLocks noChangeArrowheads="1"/>
            </p:cNvSpPr>
            <p:nvPr/>
          </p:nvSpPr>
          <p:spPr bwMode="auto">
            <a:xfrm>
              <a:off x="1101" y="1229"/>
              <a:ext cx="156" cy="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21" name="Text Box 18">
              <a:extLst>
                <a:ext uri="{FF2B5EF4-FFF2-40B4-BE49-F238E27FC236}">
                  <a16:creationId xmlns:a16="http://schemas.microsoft.com/office/drawing/2014/main" id="{43F20A62-B2CA-F942-BEB4-9ECB8D71B5D2}"/>
                </a:ext>
              </a:extLst>
            </p:cNvPr>
            <p:cNvSpPr txBox="1">
              <a:spLocks noChangeArrowheads="1"/>
            </p:cNvSpPr>
            <p:nvPr/>
          </p:nvSpPr>
          <p:spPr bwMode="auto">
            <a:xfrm>
              <a:off x="2002" y="1661"/>
              <a:ext cx="799" cy="273"/>
            </a:xfrm>
            <a:prstGeom prst="rect">
              <a:avLst/>
            </a:prstGeom>
            <a:noFill/>
            <a:ln>
              <a:noFill/>
            </a:ln>
            <a:effectLst/>
            <a:extLst/>
          </p:spPr>
          <p:txBody>
            <a:bodyPr wrap="none">
              <a:spAutoFit/>
            </a:bodyPr>
            <a:lstStyle/>
            <a:p>
              <a:pPr fontAlgn="auto">
                <a:spcBef>
                  <a:spcPts val="0"/>
                </a:spcBef>
                <a:spcAft>
                  <a:spcPts val="0"/>
                </a:spcAft>
                <a:defRPr/>
              </a:pPr>
              <a:r>
                <a:rPr kumimoji="0" lang="zh-CN" altLang="en-US" sz="2000" dirty="0">
                  <a:solidFill>
                    <a:srgbClr val="990033"/>
                  </a:solidFill>
                  <a:latin typeface="+mn-ea"/>
                  <a:ea typeface="+mn-ea"/>
                </a:rPr>
                <a:t>逻辑地址</a:t>
              </a:r>
              <a:endParaRPr kumimoji="0" lang="en-US" altLang="zh-CN" sz="2000" dirty="0">
                <a:solidFill>
                  <a:srgbClr val="990033"/>
                </a:solidFill>
                <a:latin typeface="+mn-ea"/>
                <a:ea typeface="+mn-ea"/>
              </a:endParaRPr>
            </a:p>
          </p:txBody>
        </p:sp>
        <p:sp>
          <p:nvSpPr>
            <p:cNvPr id="22" name="Line 19">
              <a:extLst>
                <a:ext uri="{FF2B5EF4-FFF2-40B4-BE49-F238E27FC236}">
                  <a16:creationId xmlns:a16="http://schemas.microsoft.com/office/drawing/2014/main" id="{FBA1021A-6A59-994F-BC96-9CB70EE91478}"/>
                </a:ext>
              </a:extLst>
            </p:cNvPr>
            <p:cNvSpPr>
              <a:spLocks noChangeShapeType="1"/>
            </p:cNvSpPr>
            <p:nvPr/>
          </p:nvSpPr>
          <p:spPr bwMode="auto">
            <a:xfrm>
              <a:off x="2601" y="2093"/>
              <a:ext cx="288" cy="0"/>
            </a:xfrm>
            <a:prstGeom prst="line">
              <a:avLst/>
            </a:prstGeom>
            <a:noFill/>
            <a:ln w="38100">
              <a:solidFill>
                <a:srgbClr val="33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23" name="Group 20">
              <a:extLst>
                <a:ext uri="{FF2B5EF4-FFF2-40B4-BE49-F238E27FC236}">
                  <a16:creationId xmlns:a16="http://schemas.microsoft.com/office/drawing/2014/main" id="{EFDD62CD-6CCD-C44B-A575-19A88E8B76A6}"/>
                </a:ext>
              </a:extLst>
            </p:cNvPr>
            <p:cNvGrpSpPr>
              <a:grpSpLocks/>
            </p:cNvGrpSpPr>
            <p:nvPr/>
          </p:nvGrpSpPr>
          <p:grpSpPr bwMode="auto">
            <a:xfrm>
              <a:off x="249" y="845"/>
              <a:ext cx="5395" cy="3143"/>
              <a:chOff x="144" y="336"/>
              <a:chExt cx="5395" cy="3143"/>
            </a:xfrm>
          </p:grpSpPr>
          <p:sp>
            <p:nvSpPr>
              <p:cNvPr id="24" name="Rectangle 21">
                <a:extLst>
                  <a:ext uri="{FF2B5EF4-FFF2-40B4-BE49-F238E27FC236}">
                    <a16:creationId xmlns:a16="http://schemas.microsoft.com/office/drawing/2014/main" id="{9620435C-3907-A14A-A9A9-0CF6FE212B89}"/>
                  </a:ext>
                </a:extLst>
              </p:cNvPr>
              <p:cNvSpPr>
                <a:spLocks noChangeArrowheads="1"/>
              </p:cNvSpPr>
              <p:nvPr/>
            </p:nvSpPr>
            <p:spPr bwMode="auto">
              <a:xfrm>
                <a:off x="3888" y="768"/>
                <a:ext cx="1152" cy="2592"/>
              </a:xfrm>
              <a:prstGeom prst="rect">
                <a:avLst/>
              </a:prstGeom>
              <a:solidFill>
                <a:srgbClr val="003399"/>
              </a:solidFill>
              <a:ln w="38100">
                <a:solidFill>
                  <a:srgbClr val="3399FF"/>
                </a:solidFill>
                <a:miter lim="800000"/>
                <a:headEnd/>
                <a:tailEnd/>
              </a:ln>
            </p:spPr>
            <p:txBody>
              <a:bodyPr wrap="none" anchor="ctr"/>
              <a:lstStyle/>
              <a:p>
                <a:endParaRPr kumimoji="0" lang="zh-CN" altLang="zh-CN">
                  <a:solidFill>
                    <a:srgbClr val="FFFF00"/>
                  </a:solidFill>
                  <a:latin typeface="Arial" charset="0"/>
                  <a:ea typeface="楷体_GB2312" pitchFamily="49" charset="-122"/>
                </a:endParaRPr>
              </a:p>
            </p:txBody>
          </p:sp>
          <p:sp>
            <p:nvSpPr>
              <p:cNvPr id="25" name="Line 22">
                <a:extLst>
                  <a:ext uri="{FF2B5EF4-FFF2-40B4-BE49-F238E27FC236}">
                    <a16:creationId xmlns:a16="http://schemas.microsoft.com/office/drawing/2014/main" id="{A33CD7FE-29DB-8C42-8C2C-C3C922F8DC98}"/>
                  </a:ext>
                </a:extLst>
              </p:cNvPr>
              <p:cNvSpPr>
                <a:spLocks noChangeShapeType="1"/>
              </p:cNvSpPr>
              <p:nvPr/>
            </p:nvSpPr>
            <p:spPr bwMode="auto">
              <a:xfrm>
                <a:off x="3888" y="2352"/>
                <a:ext cx="1152" cy="0"/>
              </a:xfrm>
              <a:prstGeom prst="line">
                <a:avLst/>
              </a:prstGeom>
              <a:noFill/>
              <a:ln w="38100">
                <a:solidFill>
                  <a:srgbClr val="FFFF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6" name="Line 23">
                <a:extLst>
                  <a:ext uri="{FF2B5EF4-FFF2-40B4-BE49-F238E27FC236}">
                    <a16:creationId xmlns:a16="http://schemas.microsoft.com/office/drawing/2014/main" id="{8A54077D-D158-C048-86D5-2A1F2B3072AB}"/>
                  </a:ext>
                </a:extLst>
              </p:cNvPr>
              <p:cNvSpPr>
                <a:spLocks noChangeShapeType="1"/>
              </p:cNvSpPr>
              <p:nvPr/>
            </p:nvSpPr>
            <p:spPr bwMode="auto">
              <a:xfrm>
                <a:off x="3888" y="2640"/>
                <a:ext cx="1152" cy="0"/>
              </a:xfrm>
              <a:prstGeom prst="line">
                <a:avLst/>
              </a:prstGeom>
              <a:noFill/>
              <a:ln w="38100">
                <a:solidFill>
                  <a:srgbClr val="FFFF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7" name="Text Box 24">
                <a:extLst>
                  <a:ext uri="{FF2B5EF4-FFF2-40B4-BE49-F238E27FC236}">
                    <a16:creationId xmlns:a16="http://schemas.microsoft.com/office/drawing/2014/main" id="{399F3F73-D528-8647-8520-0DE9E5136768}"/>
                  </a:ext>
                </a:extLst>
              </p:cNvPr>
              <p:cNvSpPr txBox="1">
                <a:spLocks noChangeArrowheads="1"/>
              </p:cNvSpPr>
              <p:nvPr/>
            </p:nvSpPr>
            <p:spPr bwMode="auto">
              <a:xfrm>
                <a:off x="4268" y="2390"/>
                <a:ext cx="461"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b="1">
                    <a:solidFill>
                      <a:srgbClr val="FFFF00"/>
                    </a:solidFill>
                    <a:latin typeface="Arial" charset="0"/>
                    <a:ea typeface="楷体_GB2312" pitchFamily="49" charset="-122"/>
                  </a:rPr>
                  <a:t>3456</a:t>
                </a:r>
              </a:p>
            </p:txBody>
          </p:sp>
          <p:sp>
            <p:nvSpPr>
              <p:cNvPr id="28" name="Text Box 25">
                <a:extLst>
                  <a:ext uri="{FF2B5EF4-FFF2-40B4-BE49-F238E27FC236}">
                    <a16:creationId xmlns:a16="http://schemas.microsoft.com/office/drawing/2014/main" id="{A2F5E6D3-043D-FC40-8D5B-9A6705261F6B}"/>
                  </a:ext>
                </a:extLst>
              </p:cNvPr>
              <p:cNvSpPr txBox="1">
                <a:spLocks noChangeArrowheads="1"/>
              </p:cNvSpPr>
              <p:nvPr/>
            </p:nvSpPr>
            <p:spPr bwMode="auto">
              <a:xfrm>
                <a:off x="4368" y="2736"/>
                <a:ext cx="226" cy="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29" name="Text Box 26">
                <a:extLst>
                  <a:ext uri="{FF2B5EF4-FFF2-40B4-BE49-F238E27FC236}">
                    <a16:creationId xmlns:a16="http://schemas.microsoft.com/office/drawing/2014/main" id="{3E68495D-091F-9340-A6E0-CC459B4E38FC}"/>
                  </a:ext>
                </a:extLst>
              </p:cNvPr>
              <p:cNvSpPr txBox="1">
                <a:spLocks noChangeArrowheads="1"/>
              </p:cNvSpPr>
              <p:nvPr/>
            </p:nvSpPr>
            <p:spPr bwMode="auto">
              <a:xfrm>
                <a:off x="4368" y="2928"/>
                <a:ext cx="226" cy="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30" name="Line 27">
                <a:extLst>
                  <a:ext uri="{FF2B5EF4-FFF2-40B4-BE49-F238E27FC236}">
                    <a16:creationId xmlns:a16="http://schemas.microsoft.com/office/drawing/2014/main" id="{B185F8C5-9568-2648-9ECD-D214C898590D}"/>
                  </a:ext>
                </a:extLst>
              </p:cNvPr>
              <p:cNvSpPr>
                <a:spLocks noChangeShapeType="1"/>
              </p:cNvSpPr>
              <p:nvPr/>
            </p:nvSpPr>
            <p:spPr bwMode="auto">
              <a:xfrm>
                <a:off x="3888" y="1440"/>
                <a:ext cx="1152" cy="0"/>
              </a:xfrm>
              <a:prstGeom prst="line">
                <a:avLst/>
              </a:prstGeom>
              <a:noFill/>
              <a:ln w="38100">
                <a:solidFill>
                  <a:srgbClr val="FFFF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1" name="Line 28">
                <a:extLst>
                  <a:ext uri="{FF2B5EF4-FFF2-40B4-BE49-F238E27FC236}">
                    <a16:creationId xmlns:a16="http://schemas.microsoft.com/office/drawing/2014/main" id="{38BB49BA-F43E-C047-8671-EE170F64A2C4}"/>
                  </a:ext>
                </a:extLst>
              </p:cNvPr>
              <p:cNvSpPr>
                <a:spLocks noChangeShapeType="1"/>
              </p:cNvSpPr>
              <p:nvPr/>
            </p:nvSpPr>
            <p:spPr bwMode="auto">
              <a:xfrm>
                <a:off x="3888" y="1728"/>
                <a:ext cx="1152" cy="0"/>
              </a:xfrm>
              <a:prstGeom prst="line">
                <a:avLst/>
              </a:prstGeom>
              <a:noFill/>
              <a:ln w="38100">
                <a:solidFill>
                  <a:srgbClr val="FFFF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 name="Text Box 29">
                <a:extLst>
                  <a:ext uri="{FF2B5EF4-FFF2-40B4-BE49-F238E27FC236}">
                    <a16:creationId xmlns:a16="http://schemas.microsoft.com/office/drawing/2014/main" id="{7CC32640-9097-A245-BFDA-3A11A5393CFB}"/>
                  </a:ext>
                </a:extLst>
              </p:cNvPr>
              <p:cNvSpPr txBox="1">
                <a:spLocks noChangeArrowheads="1"/>
              </p:cNvSpPr>
              <p:nvPr/>
            </p:nvSpPr>
            <p:spPr bwMode="auto">
              <a:xfrm>
                <a:off x="3929" y="1449"/>
                <a:ext cx="114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b="1">
                    <a:solidFill>
                      <a:srgbClr val="FFFF00"/>
                    </a:solidFill>
                    <a:latin typeface="Arial" charset="0"/>
                    <a:ea typeface="楷体_GB2312" pitchFamily="49" charset="-122"/>
                  </a:rPr>
                  <a:t>MOV R1, [200]</a:t>
                </a:r>
              </a:p>
            </p:txBody>
          </p:sp>
          <p:sp>
            <p:nvSpPr>
              <p:cNvPr id="33" name="Line 30">
                <a:extLst>
                  <a:ext uri="{FF2B5EF4-FFF2-40B4-BE49-F238E27FC236}">
                    <a16:creationId xmlns:a16="http://schemas.microsoft.com/office/drawing/2014/main" id="{4D2C1E03-A65E-654E-8577-E8D8083574C6}"/>
                  </a:ext>
                </a:extLst>
              </p:cNvPr>
              <p:cNvSpPr>
                <a:spLocks noChangeShapeType="1"/>
              </p:cNvSpPr>
              <p:nvPr/>
            </p:nvSpPr>
            <p:spPr bwMode="auto">
              <a:xfrm>
                <a:off x="3888" y="2976"/>
                <a:ext cx="1152" cy="0"/>
              </a:xfrm>
              <a:prstGeom prst="line">
                <a:avLst/>
              </a:prstGeom>
              <a:noFill/>
              <a:ln w="38100">
                <a:solidFill>
                  <a:srgbClr val="FFFF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 name="Text Box 31">
                <a:extLst>
                  <a:ext uri="{FF2B5EF4-FFF2-40B4-BE49-F238E27FC236}">
                    <a16:creationId xmlns:a16="http://schemas.microsoft.com/office/drawing/2014/main" id="{A4877C2F-66AE-F146-AAB1-F54D755D8D06}"/>
                  </a:ext>
                </a:extLst>
              </p:cNvPr>
              <p:cNvSpPr txBox="1">
                <a:spLocks noChangeArrowheads="1"/>
              </p:cNvSpPr>
              <p:nvPr/>
            </p:nvSpPr>
            <p:spPr bwMode="auto">
              <a:xfrm>
                <a:off x="4356" y="1584"/>
                <a:ext cx="226" cy="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35" name="Text Box 32">
                <a:extLst>
                  <a:ext uri="{FF2B5EF4-FFF2-40B4-BE49-F238E27FC236}">
                    <a16:creationId xmlns:a16="http://schemas.microsoft.com/office/drawing/2014/main" id="{5146933B-4856-C645-94B8-BC531939E2F4}"/>
                  </a:ext>
                </a:extLst>
              </p:cNvPr>
              <p:cNvSpPr txBox="1">
                <a:spLocks noChangeArrowheads="1"/>
              </p:cNvSpPr>
              <p:nvPr/>
            </p:nvSpPr>
            <p:spPr bwMode="auto">
              <a:xfrm>
                <a:off x="4356" y="1776"/>
                <a:ext cx="226" cy="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36" name="Text Box 33">
                <a:extLst>
                  <a:ext uri="{FF2B5EF4-FFF2-40B4-BE49-F238E27FC236}">
                    <a16:creationId xmlns:a16="http://schemas.microsoft.com/office/drawing/2014/main" id="{0D9D9483-84E7-5144-95A5-B0D66DE430E8}"/>
                  </a:ext>
                </a:extLst>
              </p:cNvPr>
              <p:cNvSpPr txBox="1">
                <a:spLocks noChangeArrowheads="1"/>
              </p:cNvSpPr>
              <p:nvPr/>
            </p:nvSpPr>
            <p:spPr bwMode="auto">
              <a:xfrm>
                <a:off x="4356" y="817"/>
                <a:ext cx="226" cy="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37" name="Rectangle 34">
                <a:extLst>
                  <a:ext uri="{FF2B5EF4-FFF2-40B4-BE49-F238E27FC236}">
                    <a16:creationId xmlns:a16="http://schemas.microsoft.com/office/drawing/2014/main" id="{9EC10AE7-8EE9-5B49-A712-1D08739E9C35}"/>
                  </a:ext>
                </a:extLst>
              </p:cNvPr>
              <p:cNvSpPr>
                <a:spLocks noChangeArrowheads="1"/>
              </p:cNvSpPr>
              <p:nvPr/>
            </p:nvSpPr>
            <p:spPr bwMode="auto">
              <a:xfrm>
                <a:off x="528" y="768"/>
                <a:ext cx="1152" cy="2592"/>
              </a:xfrm>
              <a:prstGeom prst="rect">
                <a:avLst/>
              </a:prstGeom>
              <a:solidFill>
                <a:srgbClr val="003399"/>
              </a:solidFill>
              <a:ln w="38100">
                <a:solidFill>
                  <a:srgbClr val="3399FF"/>
                </a:solidFill>
                <a:miter lim="800000"/>
                <a:headEnd/>
                <a:tailEnd/>
              </a:ln>
            </p:spPr>
            <p:txBody>
              <a:bodyPr wrap="none" anchor="ctr"/>
              <a:lstStyle/>
              <a:p>
                <a:endParaRPr kumimoji="0" lang="zh-CN" altLang="zh-CN">
                  <a:solidFill>
                    <a:srgbClr val="FFFF00"/>
                  </a:solidFill>
                  <a:latin typeface="Arial" charset="0"/>
                  <a:ea typeface="楷体_GB2312" pitchFamily="49" charset="-122"/>
                </a:endParaRPr>
              </a:p>
            </p:txBody>
          </p:sp>
          <p:sp>
            <p:nvSpPr>
              <p:cNvPr id="38" name="Text Box 35">
                <a:extLst>
                  <a:ext uri="{FF2B5EF4-FFF2-40B4-BE49-F238E27FC236}">
                    <a16:creationId xmlns:a16="http://schemas.microsoft.com/office/drawing/2014/main" id="{39BF9BD4-F404-174F-87B2-C2FBFC3211E8}"/>
                  </a:ext>
                </a:extLst>
              </p:cNvPr>
              <p:cNvSpPr txBox="1">
                <a:spLocks noChangeArrowheads="1"/>
              </p:cNvSpPr>
              <p:nvPr/>
            </p:nvSpPr>
            <p:spPr bwMode="auto">
              <a:xfrm>
                <a:off x="144" y="1344"/>
                <a:ext cx="405" cy="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100</a:t>
                </a:r>
              </a:p>
            </p:txBody>
          </p:sp>
          <p:sp>
            <p:nvSpPr>
              <p:cNvPr id="39" name="Text Box 36">
                <a:extLst>
                  <a:ext uri="{FF2B5EF4-FFF2-40B4-BE49-F238E27FC236}">
                    <a16:creationId xmlns:a16="http://schemas.microsoft.com/office/drawing/2014/main" id="{2BAAFAB0-7D73-BB40-AB4C-C39C9A50F15C}"/>
                  </a:ext>
                </a:extLst>
              </p:cNvPr>
              <p:cNvSpPr txBox="1">
                <a:spLocks noChangeArrowheads="1"/>
              </p:cNvSpPr>
              <p:nvPr/>
            </p:nvSpPr>
            <p:spPr bwMode="auto">
              <a:xfrm>
                <a:off x="144" y="2246"/>
                <a:ext cx="405" cy="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200</a:t>
                </a:r>
              </a:p>
            </p:txBody>
          </p:sp>
          <p:sp>
            <p:nvSpPr>
              <p:cNvPr id="40" name="Text Box 37">
                <a:extLst>
                  <a:ext uri="{FF2B5EF4-FFF2-40B4-BE49-F238E27FC236}">
                    <a16:creationId xmlns:a16="http://schemas.microsoft.com/office/drawing/2014/main" id="{58A2A472-4D6D-D441-898D-D0E6A0B12ADF}"/>
                  </a:ext>
                </a:extLst>
              </p:cNvPr>
              <p:cNvSpPr txBox="1">
                <a:spLocks noChangeArrowheads="1"/>
              </p:cNvSpPr>
              <p:nvPr/>
            </p:nvSpPr>
            <p:spPr bwMode="auto">
              <a:xfrm>
                <a:off x="173" y="3206"/>
                <a:ext cx="404" cy="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300</a:t>
                </a:r>
              </a:p>
            </p:txBody>
          </p:sp>
          <p:sp>
            <p:nvSpPr>
              <p:cNvPr id="41" name="Text Box 38">
                <a:extLst>
                  <a:ext uri="{FF2B5EF4-FFF2-40B4-BE49-F238E27FC236}">
                    <a16:creationId xmlns:a16="http://schemas.microsoft.com/office/drawing/2014/main" id="{8D6C95F8-2DF9-0140-85FF-D070A25D48A0}"/>
                  </a:ext>
                </a:extLst>
              </p:cNvPr>
              <p:cNvSpPr txBox="1">
                <a:spLocks noChangeArrowheads="1"/>
              </p:cNvSpPr>
              <p:nvPr/>
            </p:nvSpPr>
            <p:spPr bwMode="auto">
              <a:xfrm>
                <a:off x="996" y="1919"/>
                <a:ext cx="226" cy="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FFFF00"/>
                    </a:solidFill>
                    <a:latin typeface="Arial" charset="0"/>
                    <a:ea typeface="楷体_GB2312" pitchFamily="49" charset="-122"/>
                  </a:rPr>
                  <a:t>.</a:t>
                </a:r>
              </a:p>
            </p:txBody>
          </p:sp>
          <p:sp>
            <p:nvSpPr>
              <p:cNvPr id="42" name="Text Box 39">
                <a:extLst>
                  <a:ext uri="{FF2B5EF4-FFF2-40B4-BE49-F238E27FC236}">
                    <a16:creationId xmlns:a16="http://schemas.microsoft.com/office/drawing/2014/main" id="{C2242151-AA0C-5E41-8F9F-13713A41D713}"/>
                  </a:ext>
                </a:extLst>
              </p:cNvPr>
              <p:cNvSpPr txBox="1">
                <a:spLocks noChangeArrowheads="1"/>
              </p:cNvSpPr>
              <p:nvPr/>
            </p:nvSpPr>
            <p:spPr bwMode="auto">
              <a:xfrm>
                <a:off x="996" y="624"/>
                <a:ext cx="226" cy="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4400">
                    <a:solidFill>
                      <a:srgbClr val="990033"/>
                    </a:solidFill>
                    <a:latin typeface="Arial" charset="0"/>
                    <a:ea typeface="楷体_GB2312" pitchFamily="49" charset="-122"/>
                  </a:rPr>
                  <a:t>.</a:t>
                </a:r>
              </a:p>
            </p:txBody>
          </p:sp>
          <p:sp>
            <p:nvSpPr>
              <p:cNvPr id="43" name="Line 40">
                <a:extLst>
                  <a:ext uri="{FF2B5EF4-FFF2-40B4-BE49-F238E27FC236}">
                    <a16:creationId xmlns:a16="http://schemas.microsoft.com/office/drawing/2014/main" id="{D2966B61-C0EA-544F-A8C8-9C31FF17C6A7}"/>
                  </a:ext>
                </a:extLst>
              </p:cNvPr>
              <p:cNvSpPr>
                <a:spLocks noChangeShapeType="1"/>
              </p:cNvSpPr>
              <p:nvPr/>
            </p:nvSpPr>
            <p:spPr bwMode="auto">
              <a:xfrm>
                <a:off x="528" y="1440"/>
                <a:ext cx="1152" cy="0"/>
              </a:xfrm>
              <a:prstGeom prst="line">
                <a:avLst/>
              </a:prstGeom>
              <a:noFill/>
              <a:ln w="38100">
                <a:solidFill>
                  <a:srgbClr val="FFFF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 name="Line 41">
                <a:extLst>
                  <a:ext uri="{FF2B5EF4-FFF2-40B4-BE49-F238E27FC236}">
                    <a16:creationId xmlns:a16="http://schemas.microsoft.com/office/drawing/2014/main" id="{14567B73-DD0B-F448-851F-E6DA01D02EF8}"/>
                  </a:ext>
                </a:extLst>
              </p:cNvPr>
              <p:cNvSpPr>
                <a:spLocks noChangeShapeType="1"/>
              </p:cNvSpPr>
              <p:nvPr/>
            </p:nvSpPr>
            <p:spPr bwMode="auto">
              <a:xfrm>
                <a:off x="528" y="1728"/>
                <a:ext cx="1152" cy="0"/>
              </a:xfrm>
              <a:prstGeom prst="line">
                <a:avLst/>
              </a:prstGeom>
              <a:noFill/>
              <a:ln w="38100">
                <a:solidFill>
                  <a:srgbClr val="FFFF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5" name="Line 42">
                <a:extLst>
                  <a:ext uri="{FF2B5EF4-FFF2-40B4-BE49-F238E27FC236}">
                    <a16:creationId xmlns:a16="http://schemas.microsoft.com/office/drawing/2014/main" id="{FA11C2DA-872F-0D47-AAA7-E57E950191DF}"/>
                  </a:ext>
                </a:extLst>
              </p:cNvPr>
              <p:cNvSpPr>
                <a:spLocks noChangeShapeType="1"/>
              </p:cNvSpPr>
              <p:nvPr/>
            </p:nvSpPr>
            <p:spPr bwMode="auto">
              <a:xfrm>
                <a:off x="528" y="2352"/>
                <a:ext cx="1152" cy="0"/>
              </a:xfrm>
              <a:prstGeom prst="line">
                <a:avLst/>
              </a:prstGeom>
              <a:noFill/>
              <a:ln w="38100">
                <a:solidFill>
                  <a:srgbClr val="FFFF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6" name="Line 43">
                <a:extLst>
                  <a:ext uri="{FF2B5EF4-FFF2-40B4-BE49-F238E27FC236}">
                    <a16:creationId xmlns:a16="http://schemas.microsoft.com/office/drawing/2014/main" id="{8131CDEB-3B31-104A-BBDF-96DE4F90A94E}"/>
                  </a:ext>
                </a:extLst>
              </p:cNvPr>
              <p:cNvSpPr>
                <a:spLocks noChangeShapeType="1"/>
              </p:cNvSpPr>
              <p:nvPr/>
            </p:nvSpPr>
            <p:spPr bwMode="auto">
              <a:xfrm>
                <a:off x="528" y="2640"/>
                <a:ext cx="1152" cy="0"/>
              </a:xfrm>
              <a:prstGeom prst="line">
                <a:avLst/>
              </a:prstGeom>
              <a:noFill/>
              <a:ln w="38100">
                <a:solidFill>
                  <a:srgbClr val="FFFF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7" name="Text Box 44">
                <a:extLst>
                  <a:ext uri="{FF2B5EF4-FFF2-40B4-BE49-F238E27FC236}">
                    <a16:creationId xmlns:a16="http://schemas.microsoft.com/office/drawing/2014/main" id="{3781FC1B-CE13-5A4C-A224-3D9CD71E0FED}"/>
                  </a:ext>
                </a:extLst>
              </p:cNvPr>
              <p:cNvSpPr txBox="1">
                <a:spLocks noChangeArrowheads="1"/>
              </p:cNvSpPr>
              <p:nvPr/>
            </p:nvSpPr>
            <p:spPr bwMode="auto">
              <a:xfrm>
                <a:off x="576" y="1449"/>
                <a:ext cx="114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b="1" dirty="0">
                    <a:solidFill>
                      <a:srgbClr val="FFFF00"/>
                    </a:solidFill>
                    <a:latin typeface="Arial" charset="0"/>
                    <a:ea typeface="楷体_GB2312" pitchFamily="49" charset="-122"/>
                  </a:rPr>
                  <a:t>MOV R1,[ 200]</a:t>
                </a:r>
              </a:p>
            </p:txBody>
          </p:sp>
          <p:sp>
            <p:nvSpPr>
              <p:cNvPr id="48" name="Text Box 45">
                <a:extLst>
                  <a:ext uri="{FF2B5EF4-FFF2-40B4-BE49-F238E27FC236}">
                    <a16:creationId xmlns:a16="http://schemas.microsoft.com/office/drawing/2014/main" id="{D0EB4B37-6C09-AB4B-A4FD-9FBDB2AB825A}"/>
                  </a:ext>
                </a:extLst>
              </p:cNvPr>
              <p:cNvSpPr txBox="1">
                <a:spLocks noChangeArrowheads="1"/>
              </p:cNvSpPr>
              <p:nvPr/>
            </p:nvSpPr>
            <p:spPr bwMode="auto">
              <a:xfrm>
                <a:off x="908" y="2390"/>
                <a:ext cx="461"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b="1">
                    <a:solidFill>
                      <a:srgbClr val="FFFF00"/>
                    </a:solidFill>
                    <a:latin typeface="Arial" charset="0"/>
                    <a:ea typeface="楷体_GB2312" pitchFamily="49" charset="-122"/>
                  </a:rPr>
                  <a:t>3456</a:t>
                </a:r>
              </a:p>
            </p:txBody>
          </p:sp>
          <p:sp>
            <p:nvSpPr>
              <p:cNvPr id="49" name="Text Box 46">
                <a:extLst>
                  <a:ext uri="{FF2B5EF4-FFF2-40B4-BE49-F238E27FC236}">
                    <a16:creationId xmlns:a16="http://schemas.microsoft.com/office/drawing/2014/main" id="{273AD98C-6CAB-3E41-8021-7E7C7B59BC2C}"/>
                  </a:ext>
                </a:extLst>
              </p:cNvPr>
              <p:cNvSpPr txBox="1">
                <a:spLocks noChangeArrowheads="1"/>
              </p:cNvSpPr>
              <p:nvPr/>
            </p:nvSpPr>
            <p:spPr bwMode="auto">
              <a:xfrm>
                <a:off x="480" y="336"/>
                <a:ext cx="1340" cy="315"/>
              </a:xfrm>
              <a:prstGeom prst="rect">
                <a:avLst/>
              </a:prstGeom>
              <a:noFill/>
              <a:ln>
                <a:noFill/>
              </a:ln>
              <a:effectLst/>
              <a:extLst/>
            </p:spPr>
            <p:txBody>
              <a:bodyPr wrap="none">
                <a:spAutoFit/>
              </a:bodyPr>
              <a:lstStyle/>
              <a:p>
                <a:pPr fontAlgn="auto">
                  <a:spcBef>
                    <a:spcPts val="0"/>
                  </a:spcBef>
                  <a:spcAft>
                    <a:spcPts val="0"/>
                  </a:spcAft>
                  <a:defRPr/>
                </a:pPr>
                <a:r>
                  <a:rPr kumimoji="0" lang="zh-CN" altLang="en-US">
                    <a:solidFill>
                      <a:srgbClr val="990033"/>
                    </a:solidFill>
                    <a:latin typeface="+mn-ea"/>
                    <a:ea typeface="+mn-ea"/>
                  </a:rPr>
                  <a:t>逻辑地址空间</a:t>
                </a:r>
              </a:p>
            </p:txBody>
          </p:sp>
          <p:sp>
            <p:nvSpPr>
              <p:cNvPr id="50" name="Text Box 47">
                <a:extLst>
                  <a:ext uri="{FF2B5EF4-FFF2-40B4-BE49-F238E27FC236}">
                    <a16:creationId xmlns:a16="http://schemas.microsoft.com/office/drawing/2014/main" id="{C4BD9C85-99E6-7444-AD8A-F17951E13EAD}"/>
                  </a:ext>
                </a:extLst>
              </p:cNvPr>
              <p:cNvSpPr txBox="1">
                <a:spLocks noChangeArrowheads="1"/>
              </p:cNvSpPr>
              <p:nvPr/>
            </p:nvSpPr>
            <p:spPr bwMode="auto">
              <a:xfrm>
                <a:off x="5036" y="1430"/>
                <a:ext cx="499" cy="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1100</a:t>
                </a:r>
              </a:p>
            </p:txBody>
          </p:sp>
          <p:sp>
            <p:nvSpPr>
              <p:cNvPr id="51" name="Text Box 48">
                <a:extLst>
                  <a:ext uri="{FF2B5EF4-FFF2-40B4-BE49-F238E27FC236}">
                    <a16:creationId xmlns:a16="http://schemas.microsoft.com/office/drawing/2014/main" id="{73EAF914-22EC-DB4E-B299-3F8004D8F14E}"/>
                  </a:ext>
                </a:extLst>
              </p:cNvPr>
              <p:cNvSpPr txBox="1">
                <a:spLocks noChangeArrowheads="1"/>
              </p:cNvSpPr>
              <p:nvPr/>
            </p:nvSpPr>
            <p:spPr bwMode="auto">
              <a:xfrm>
                <a:off x="5040" y="2390"/>
                <a:ext cx="499" cy="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1200</a:t>
                </a:r>
              </a:p>
            </p:txBody>
          </p:sp>
          <p:sp>
            <p:nvSpPr>
              <p:cNvPr id="52" name="Text Box 49">
                <a:extLst>
                  <a:ext uri="{FF2B5EF4-FFF2-40B4-BE49-F238E27FC236}">
                    <a16:creationId xmlns:a16="http://schemas.microsoft.com/office/drawing/2014/main" id="{D31DE455-D1F2-114D-8F22-292ED864EEE9}"/>
                  </a:ext>
                </a:extLst>
              </p:cNvPr>
              <p:cNvSpPr txBox="1">
                <a:spLocks noChangeArrowheads="1"/>
              </p:cNvSpPr>
              <p:nvPr/>
            </p:nvSpPr>
            <p:spPr bwMode="auto">
              <a:xfrm>
                <a:off x="5040" y="2966"/>
                <a:ext cx="498" cy="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b="1">
                    <a:solidFill>
                      <a:srgbClr val="990033"/>
                    </a:solidFill>
                    <a:latin typeface="Arial" charset="0"/>
                    <a:ea typeface="楷体_GB2312" pitchFamily="49" charset="-122"/>
                  </a:rPr>
                  <a:t>1300</a:t>
                </a:r>
              </a:p>
            </p:txBody>
          </p:sp>
          <p:sp>
            <p:nvSpPr>
              <p:cNvPr id="53" name="Text Box 50">
                <a:extLst>
                  <a:ext uri="{FF2B5EF4-FFF2-40B4-BE49-F238E27FC236}">
                    <a16:creationId xmlns:a16="http://schemas.microsoft.com/office/drawing/2014/main" id="{2EEAD4BB-8552-7D4C-AC40-5D7805CCC1E7}"/>
                  </a:ext>
                </a:extLst>
              </p:cNvPr>
              <p:cNvSpPr txBox="1">
                <a:spLocks noChangeArrowheads="1"/>
              </p:cNvSpPr>
              <p:nvPr/>
            </p:nvSpPr>
            <p:spPr bwMode="auto">
              <a:xfrm>
                <a:off x="3808" y="336"/>
                <a:ext cx="1339" cy="315"/>
              </a:xfrm>
              <a:prstGeom prst="rect">
                <a:avLst/>
              </a:prstGeom>
              <a:noFill/>
              <a:ln>
                <a:noFill/>
              </a:ln>
              <a:effectLst/>
              <a:extLst/>
            </p:spPr>
            <p:txBody>
              <a:bodyPr wrap="none">
                <a:spAutoFit/>
              </a:bodyPr>
              <a:lstStyle/>
              <a:p>
                <a:pPr fontAlgn="auto">
                  <a:spcBef>
                    <a:spcPts val="0"/>
                  </a:spcBef>
                  <a:spcAft>
                    <a:spcPts val="0"/>
                  </a:spcAft>
                  <a:defRPr/>
                </a:pPr>
                <a:r>
                  <a:rPr kumimoji="0" lang="zh-CN" altLang="en-US" dirty="0">
                    <a:solidFill>
                      <a:srgbClr val="990033"/>
                    </a:solidFill>
                    <a:latin typeface="+mn-ea"/>
                    <a:ea typeface="+mn-ea"/>
                  </a:rPr>
                  <a:t>物理地址空间</a:t>
                </a:r>
              </a:p>
            </p:txBody>
          </p:sp>
          <p:sp>
            <p:nvSpPr>
              <p:cNvPr id="54" name="Rectangle 51">
                <a:extLst>
                  <a:ext uri="{FF2B5EF4-FFF2-40B4-BE49-F238E27FC236}">
                    <a16:creationId xmlns:a16="http://schemas.microsoft.com/office/drawing/2014/main" id="{9ADC878E-B8F5-004F-B8F3-05320525FDAC}"/>
                  </a:ext>
                </a:extLst>
              </p:cNvPr>
              <p:cNvSpPr>
                <a:spLocks noChangeArrowheads="1"/>
              </p:cNvSpPr>
              <p:nvPr/>
            </p:nvSpPr>
            <p:spPr bwMode="auto">
              <a:xfrm>
                <a:off x="2064" y="1440"/>
                <a:ext cx="432" cy="288"/>
              </a:xfrm>
              <a:prstGeom prst="rect">
                <a:avLst/>
              </a:prstGeom>
              <a:solidFill>
                <a:srgbClr val="003399"/>
              </a:solidFill>
              <a:ln w="38100">
                <a:solidFill>
                  <a:srgbClr val="3399FF"/>
                </a:solidFill>
                <a:miter lim="800000"/>
                <a:headEnd/>
                <a:tailEnd/>
              </a:ln>
            </p:spPr>
            <p:txBody>
              <a:bodyPr wrap="none" anchor="ctr"/>
              <a:lstStyle/>
              <a:p>
                <a:r>
                  <a:rPr kumimoji="0" lang="en-US" altLang="zh-CN" sz="1800" b="1">
                    <a:solidFill>
                      <a:srgbClr val="FFFF00"/>
                    </a:solidFill>
                    <a:latin typeface="Arial" charset="0"/>
                    <a:ea typeface="楷体_GB2312" pitchFamily="49" charset="-122"/>
                  </a:rPr>
                  <a:t>200</a:t>
                </a:r>
              </a:p>
            </p:txBody>
          </p:sp>
          <p:sp>
            <p:nvSpPr>
              <p:cNvPr id="55" name="Line 52">
                <a:extLst>
                  <a:ext uri="{FF2B5EF4-FFF2-40B4-BE49-F238E27FC236}">
                    <a16:creationId xmlns:a16="http://schemas.microsoft.com/office/drawing/2014/main" id="{BA516D76-5E3B-E842-A312-E0A78A74BB6E}"/>
                  </a:ext>
                </a:extLst>
              </p:cNvPr>
              <p:cNvSpPr>
                <a:spLocks noChangeShapeType="1"/>
              </p:cNvSpPr>
              <p:nvPr/>
            </p:nvSpPr>
            <p:spPr bwMode="auto">
              <a:xfrm>
                <a:off x="1680" y="1584"/>
                <a:ext cx="384" cy="0"/>
              </a:xfrm>
              <a:prstGeom prst="line">
                <a:avLst/>
              </a:prstGeom>
              <a:noFill/>
              <a:ln w="38100">
                <a:solidFill>
                  <a:srgbClr val="33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6" name="Text Box 53">
                <a:extLst>
                  <a:ext uri="{FF2B5EF4-FFF2-40B4-BE49-F238E27FC236}">
                    <a16:creationId xmlns:a16="http://schemas.microsoft.com/office/drawing/2014/main" id="{BDDF64EA-2C69-284B-90A9-8CF532A1409E}"/>
                  </a:ext>
                </a:extLst>
              </p:cNvPr>
              <p:cNvSpPr txBox="1">
                <a:spLocks noChangeArrowheads="1"/>
              </p:cNvSpPr>
              <p:nvPr/>
            </p:nvSpPr>
            <p:spPr bwMode="auto">
              <a:xfrm>
                <a:off x="2736" y="1440"/>
                <a:ext cx="241" cy="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b="1">
                    <a:solidFill>
                      <a:srgbClr val="990033"/>
                    </a:solidFill>
                    <a:latin typeface="Arial" charset="0"/>
                    <a:ea typeface="楷体_GB2312" pitchFamily="49" charset="-122"/>
                  </a:rPr>
                  <a:t>+</a:t>
                </a:r>
              </a:p>
            </p:txBody>
          </p:sp>
          <p:sp>
            <p:nvSpPr>
              <p:cNvPr id="57" name="Rectangle 54">
                <a:extLst>
                  <a:ext uri="{FF2B5EF4-FFF2-40B4-BE49-F238E27FC236}">
                    <a16:creationId xmlns:a16="http://schemas.microsoft.com/office/drawing/2014/main" id="{B869303C-BDBB-6A41-ACA1-68B4367DB00F}"/>
                  </a:ext>
                </a:extLst>
              </p:cNvPr>
              <p:cNvSpPr>
                <a:spLocks noChangeArrowheads="1"/>
              </p:cNvSpPr>
              <p:nvPr/>
            </p:nvSpPr>
            <p:spPr bwMode="auto">
              <a:xfrm>
                <a:off x="2640" y="720"/>
                <a:ext cx="432" cy="288"/>
              </a:xfrm>
              <a:prstGeom prst="rect">
                <a:avLst/>
              </a:prstGeom>
              <a:solidFill>
                <a:srgbClr val="003399"/>
              </a:solidFill>
              <a:ln w="38100">
                <a:solidFill>
                  <a:srgbClr val="3399FF"/>
                </a:solidFill>
                <a:miter lim="800000"/>
                <a:headEnd/>
                <a:tailEnd/>
              </a:ln>
            </p:spPr>
            <p:txBody>
              <a:bodyPr wrap="none" anchor="ctr"/>
              <a:lstStyle/>
              <a:p>
                <a:r>
                  <a:rPr kumimoji="0" lang="en-US" altLang="zh-CN" sz="1800" b="1">
                    <a:solidFill>
                      <a:srgbClr val="FFFF00"/>
                    </a:solidFill>
                    <a:latin typeface="Arial" charset="0"/>
                    <a:ea typeface="楷体_GB2312" pitchFamily="49" charset="-122"/>
                  </a:rPr>
                  <a:t>1000</a:t>
                </a:r>
              </a:p>
            </p:txBody>
          </p:sp>
          <p:sp>
            <p:nvSpPr>
              <p:cNvPr id="58" name="Text Box 55">
                <a:extLst>
                  <a:ext uri="{FF2B5EF4-FFF2-40B4-BE49-F238E27FC236}">
                    <a16:creationId xmlns:a16="http://schemas.microsoft.com/office/drawing/2014/main" id="{4397F52A-CE8A-1143-A544-87FD6797DA28}"/>
                  </a:ext>
                </a:extLst>
              </p:cNvPr>
              <p:cNvSpPr txBox="1">
                <a:spLocks noChangeArrowheads="1"/>
              </p:cNvSpPr>
              <p:nvPr/>
            </p:nvSpPr>
            <p:spPr bwMode="auto">
              <a:xfrm>
                <a:off x="2310" y="402"/>
                <a:ext cx="1137" cy="273"/>
              </a:xfrm>
              <a:prstGeom prst="rect">
                <a:avLst/>
              </a:prstGeom>
              <a:noFill/>
              <a:ln>
                <a:noFill/>
              </a:ln>
              <a:effectLst/>
              <a:extLst/>
            </p:spPr>
            <p:txBody>
              <a:bodyPr wrap="none">
                <a:spAutoFit/>
              </a:bodyPr>
              <a:lstStyle/>
              <a:p>
                <a:pPr fontAlgn="auto">
                  <a:spcBef>
                    <a:spcPts val="0"/>
                  </a:spcBef>
                  <a:spcAft>
                    <a:spcPts val="0"/>
                  </a:spcAft>
                  <a:defRPr/>
                </a:pPr>
                <a:r>
                  <a:rPr kumimoji="0" lang="zh-CN" altLang="en-US" sz="2000" dirty="0">
                    <a:solidFill>
                      <a:srgbClr val="990033"/>
                    </a:solidFill>
                    <a:latin typeface="+mn-ea"/>
                    <a:ea typeface="+mn-ea"/>
                  </a:rPr>
                  <a:t>重定位寄存器</a:t>
                </a:r>
                <a:endParaRPr kumimoji="0" lang="en-US" altLang="zh-CN" sz="2000" dirty="0">
                  <a:solidFill>
                    <a:srgbClr val="990033"/>
                  </a:solidFill>
                  <a:latin typeface="+mn-ea"/>
                  <a:ea typeface="+mn-ea"/>
                </a:endParaRPr>
              </a:p>
            </p:txBody>
          </p:sp>
          <p:sp>
            <p:nvSpPr>
              <p:cNvPr id="59" name="Line 56">
                <a:extLst>
                  <a:ext uri="{FF2B5EF4-FFF2-40B4-BE49-F238E27FC236}">
                    <a16:creationId xmlns:a16="http://schemas.microsoft.com/office/drawing/2014/main" id="{8BF876A3-57DC-3A42-93CF-3BAE9537078B}"/>
                  </a:ext>
                </a:extLst>
              </p:cNvPr>
              <p:cNvSpPr>
                <a:spLocks noChangeShapeType="1"/>
              </p:cNvSpPr>
              <p:nvPr/>
            </p:nvSpPr>
            <p:spPr bwMode="auto">
              <a:xfrm>
                <a:off x="2832" y="1008"/>
                <a:ext cx="0" cy="480"/>
              </a:xfrm>
              <a:prstGeom prst="line">
                <a:avLst/>
              </a:prstGeom>
              <a:noFill/>
              <a:ln w="38100">
                <a:solidFill>
                  <a:srgbClr val="33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0" name="Line 57">
                <a:extLst>
                  <a:ext uri="{FF2B5EF4-FFF2-40B4-BE49-F238E27FC236}">
                    <a16:creationId xmlns:a16="http://schemas.microsoft.com/office/drawing/2014/main" id="{02D0C962-5BC7-3D47-B50E-8DAC3EA101BC}"/>
                  </a:ext>
                </a:extLst>
              </p:cNvPr>
              <p:cNvSpPr>
                <a:spLocks noChangeShapeType="1"/>
              </p:cNvSpPr>
              <p:nvPr/>
            </p:nvSpPr>
            <p:spPr bwMode="auto">
              <a:xfrm>
                <a:off x="2832" y="1728"/>
                <a:ext cx="0" cy="768"/>
              </a:xfrm>
              <a:prstGeom prst="line">
                <a:avLst/>
              </a:prstGeom>
              <a:noFill/>
              <a:ln w="38100">
                <a:solidFill>
                  <a:srgbClr val="3399FF"/>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1" name="Line 58">
                <a:extLst>
                  <a:ext uri="{FF2B5EF4-FFF2-40B4-BE49-F238E27FC236}">
                    <a16:creationId xmlns:a16="http://schemas.microsoft.com/office/drawing/2014/main" id="{DA89D4AE-0BD4-1146-A7BD-3ABEC9AEEBFF}"/>
                  </a:ext>
                </a:extLst>
              </p:cNvPr>
              <p:cNvSpPr>
                <a:spLocks noChangeShapeType="1"/>
              </p:cNvSpPr>
              <p:nvPr/>
            </p:nvSpPr>
            <p:spPr bwMode="auto">
              <a:xfrm>
                <a:off x="2832" y="2496"/>
                <a:ext cx="1056" cy="0"/>
              </a:xfrm>
              <a:prstGeom prst="line">
                <a:avLst/>
              </a:prstGeom>
              <a:noFill/>
              <a:ln w="38100">
                <a:solidFill>
                  <a:srgbClr val="3399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spTree>
    <p:extLst>
      <p:ext uri="{BB962C8B-B14F-4D97-AF65-F5344CB8AC3E}">
        <p14:creationId xmlns:p14="http://schemas.microsoft.com/office/powerpoint/2010/main" val="21348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4DBCA-C692-0D4B-ACE2-828F2F2CCB75}"/>
              </a:ext>
            </a:extLst>
          </p:cNvPr>
          <p:cNvSpPr>
            <a:spLocks noGrp="1"/>
          </p:cNvSpPr>
          <p:nvPr>
            <p:ph type="title"/>
          </p:nvPr>
        </p:nvSpPr>
        <p:spPr/>
        <p:txBody>
          <a:bodyPr/>
          <a:lstStyle/>
          <a:p>
            <a:r>
              <a:rPr kumimoji="1" lang="en-US" altLang="zh-CN" dirty="0"/>
              <a:t>3.1.1</a:t>
            </a:r>
            <a:r>
              <a:rPr kumimoji="1" lang="zh-CN" altLang="en-US" dirty="0"/>
              <a:t> 程序的加载</a:t>
            </a:r>
          </a:p>
        </p:txBody>
      </p:sp>
      <p:sp>
        <p:nvSpPr>
          <p:cNvPr id="3" name="内容占位符 2">
            <a:extLst>
              <a:ext uri="{FF2B5EF4-FFF2-40B4-BE49-F238E27FC236}">
                <a16:creationId xmlns:a16="http://schemas.microsoft.com/office/drawing/2014/main" id="{1860FBF0-0B3B-AC4C-9247-7DE6E2E43EEF}"/>
              </a:ext>
            </a:extLst>
          </p:cNvPr>
          <p:cNvSpPr>
            <a:spLocks noGrp="1"/>
          </p:cNvSpPr>
          <p:nvPr>
            <p:ph idx="1"/>
          </p:nvPr>
        </p:nvSpPr>
        <p:spPr/>
        <p:txBody>
          <a:bodyPr/>
          <a:lstStyle/>
          <a:p>
            <a:r>
              <a:rPr lang="zh-CN" altLang="en-US" b="0" dirty="0">
                <a:latin typeface="+mn-ea"/>
              </a:rPr>
              <a:t>运行时加载方式的优点</a:t>
            </a:r>
            <a:endParaRPr lang="en-US" altLang="zh-CN" b="0" dirty="0">
              <a:latin typeface="+mn-ea"/>
            </a:endParaRPr>
          </a:p>
          <a:p>
            <a:pPr lvl="1">
              <a:lnSpc>
                <a:spcPct val="90000"/>
              </a:lnSpc>
              <a:spcAft>
                <a:spcPct val="20000"/>
              </a:spcAft>
              <a:buFont typeface="Wingdings" pitchFamily="2" charset="2"/>
              <a:buChar char="Ø"/>
            </a:pPr>
            <a:r>
              <a:rPr lang="zh-CN" altLang="en-US" dirty="0">
                <a:latin typeface="+mn-ea"/>
                <a:ea typeface="+mn-ea"/>
              </a:rPr>
              <a:t>程序</a:t>
            </a:r>
            <a:r>
              <a:rPr lang="zh-CN" altLang="en-US" dirty="0">
                <a:solidFill>
                  <a:srgbClr val="FF0000"/>
                </a:solidFill>
                <a:latin typeface="+mn-ea"/>
                <a:ea typeface="+mn-ea"/>
              </a:rPr>
              <a:t>不必连续</a:t>
            </a:r>
            <a:r>
              <a:rPr lang="zh-CN" altLang="en-US" dirty="0">
                <a:latin typeface="+mn-ea"/>
                <a:ea typeface="+mn-ea"/>
              </a:rPr>
              <a:t>存放在内存中，可分散存储，</a:t>
            </a:r>
            <a:r>
              <a:rPr lang="zh-CN" altLang="en-US" dirty="0">
                <a:solidFill>
                  <a:srgbClr val="FF0000"/>
                </a:solidFill>
                <a:latin typeface="+mn-ea"/>
                <a:ea typeface="+mn-ea"/>
              </a:rPr>
              <a:t>可移动</a:t>
            </a:r>
            <a:r>
              <a:rPr lang="zh-CN" altLang="en-US" dirty="0">
                <a:latin typeface="+mn-ea"/>
                <a:ea typeface="+mn-ea"/>
              </a:rPr>
              <a:t>； </a:t>
            </a:r>
          </a:p>
          <a:p>
            <a:pPr lvl="1">
              <a:lnSpc>
                <a:spcPct val="90000"/>
              </a:lnSpc>
              <a:spcAft>
                <a:spcPct val="20000"/>
              </a:spcAft>
              <a:buFont typeface="Wingdings" pitchFamily="2" charset="2"/>
              <a:buChar char="Ø"/>
            </a:pPr>
            <a:r>
              <a:rPr lang="zh-CN" altLang="en-US" dirty="0">
                <a:latin typeface="+mn-ea"/>
                <a:ea typeface="+mn-ea"/>
              </a:rPr>
              <a:t>便于</a:t>
            </a:r>
            <a:r>
              <a:rPr lang="zh-CN" altLang="en-US" dirty="0">
                <a:solidFill>
                  <a:srgbClr val="FF0000"/>
                </a:solidFill>
                <a:latin typeface="+mn-ea"/>
                <a:ea typeface="+mn-ea"/>
              </a:rPr>
              <a:t>共享</a:t>
            </a:r>
            <a:r>
              <a:rPr lang="zh-CN" altLang="en-US" dirty="0">
                <a:latin typeface="+mn-ea"/>
                <a:ea typeface="+mn-ea"/>
              </a:rPr>
              <a:t>；</a:t>
            </a:r>
          </a:p>
          <a:p>
            <a:pPr lvl="1">
              <a:lnSpc>
                <a:spcPct val="90000"/>
              </a:lnSpc>
              <a:spcAft>
                <a:spcPct val="20000"/>
              </a:spcAft>
              <a:buFont typeface="Wingdings" pitchFamily="2" charset="2"/>
              <a:buChar char="Ø"/>
            </a:pPr>
            <a:r>
              <a:rPr lang="zh-CN" altLang="en-US" dirty="0">
                <a:latin typeface="+mn-ea"/>
                <a:ea typeface="+mn-ea"/>
              </a:rPr>
              <a:t>有利于紧凑、碎片问题的解决；</a:t>
            </a:r>
          </a:p>
          <a:p>
            <a:pPr lvl="1">
              <a:lnSpc>
                <a:spcPct val="90000"/>
              </a:lnSpc>
              <a:spcAft>
                <a:spcPct val="20000"/>
              </a:spcAft>
              <a:buFont typeface="Wingdings" pitchFamily="2" charset="2"/>
              <a:buChar char="Ø"/>
            </a:pPr>
            <a:r>
              <a:rPr lang="zh-CN" altLang="en-US" dirty="0">
                <a:latin typeface="+mn-ea"/>
                <a:ea typeface="+mn-ea"/>
              </a:rPr>
              <a:t>主流方式。</a:t>
            </a:r>
          </a:p>
          <a:p>
            <a:endParaRPr lang="en-US" altLang="zh-CN" b="0" dirty="0">
              <a:latin typeface="+mn-ea"/>
            </a:endParaRPr>
          </a:p>
          <a:p>
            <a:r>
              <a:rPr lang="zh-CN" altLang="en-US" b="0" dirty="0">
                <a:latin typeface="+mn-ea"/>
              </a:rPr>
              <a:t>缺点</a:t>
            </a:r>
          </a:p>
          <a:p>
            <a:pPr lvl="1">
              <a:lnSpc>
                <a:spcPct val="90000"/>
              </a:lnSpc>
              <a:spcAft>
                <a:spcPct val="20000"/>
              </a:spcAft>
              <a:buFont typeface="Wingdings" pitchFamily="2" charset="2"/>
              <a:buChar char="Ø"/>
            </a:pPr>
            <a:r>
              <a:rPr lang="zh-CN" altLang="en-US" dirty="0">
                <a:latin typeface="+mn-ea"/>
                <a:ea typeface="+mn-ea"/>
              </a:rPr>
              <a:t>需要硬件支持，实现存储管理的软件算法比较复杂；</a:t>
            </a:r>
          </a:p>
          <a:p>
            <a:pPr lvl="1">
              <a:lnSpc>
                <a:spcPct val="90000"/>
              </a:lnSpc>
              <a:spcAft>
                <a:spcPct val="20000"/>
              </a:spcAft>
              <a:buFont typeface="Wingdings" pitchFamily="2" charset="2"/>
              <a:buChar char="Ø"/>
            </a:pPr>
            <a:r>
              <a:rPr lang="zh-CN" altLang="en-US" dirty="0">
                <a:latin typeface="+mn-ea"/>
                <a:ea typeface="+mn-ea"/>
              </a:rPr>
              <a:t>同一地址，可能多次转换。</a:t>
            </a:r>
          </a:p>
          <a:p>
            <a:endParaRPr lang="zh-CN" altLang="en-US" b="0" dirty="0">
              <a:latin typeface="+mn-ea"/>
            </a:endParaRPr>
          </a:p>
          <a:p>
            <a:endParaRPr kumimoji="1" lang="zh-CN" altLang="en-US" dirty="0">
              <a:latin typeface="+mn-ea"/>
            </a:endParaRPr>
          </a:p>
        </p:txBody>
      </p:sp>
    </p:spTree>
    <p:extLst>
      <p:ext uri="{BB962C8B-B14F-4D97-AF65-F5344CB8AC3E}">
        <p14:creationId xmlns:p14="http://schemas.microsoft.com/office/powerpoint/2010/main" val="10041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7F8FE-406B-294E-844E-77EB038B91DD}"/>
              </a:ext>
            </a:extLst>
          </p:cNvPr>
          <p:cNvSpPr>
            <a:spLocks noGrp="1"/>
          </p:cNvSpPr>
          <p:nvPr>
            <p:ph type="title"/>
          </p:nvPr>
        </p:nvSpPr>
        <p:spPr/>
        <p:txBody>
          <a:bodyPr/>
          <a:lstStyle/>
          <a:p>
            <a:r>
              <a:rPr kumimoji="1" lang="en-US" altLang="zh-CN" dirty="0"/>
              <a:t>3.1.1</a:t>
            </a:r>
            <a:r>
              <a:rPr kumimoji="1" lang="zh-CN" altLang="en-US" dirty="0"/>
              <a:t> 程序的加载</a:t>
            </a:r>
          </a:p>
        </p:txBody>
      </p:sp>
      <p:sp>
        <p:nvSpPr>
          <p:cNvPr id="3" name="内容占位符 2">
            <a:extLst>
              <a:ext uri="{FF2B5EF4-FFF2-40B4-BE49-F238E27FC236}">
                <a16:creationId xmlns:a16="http://schemas.microsoft.com/office/drawing/2014/main" id="{5856D0E5-71E3-3B43-B5B4-013A573EA75E}"/>
              </a:ext>
            </a:extLst>
          </p:cNvPr>
          <p:cNvSpPr>
            <a:spLocks noGrp="1"/>
          </p:cNvSpPr>
          <p:nvPr>
            <p:ph idx="1"/>
          </p:nvPr>
        </p:nvSpPr>
        <p:spPr>
          <a:xfrm>
            <a:off x="304800" y="908720"/>
            <a:ext cx="8443664" cy="4953000"/>
          </a:xfrm>
        </p:spPr>
        <p:txBody>
          <a:bodyPr/>
          <a:lstStyle/>
          <a:p>
            <a:r>
              <a:rPr lang="zh-CN" altLang="en-US" b="0" dirty="0">
                <a:latin typeface="+mn-ea"/>
              </a:rPr>
              <a:t>程序加载方法小结</a:t>
            </a:r>
          </a:p>
          <a:p>
            <a:pPr lvl="1" fontAlgn="auto">
              <a:lnSpc>
                <a:spcPct val="130000"/>
              </a:lnSpc>
              <a:spcBef>
                <a:spcPts val="600"/>
              </a:spcBef>
              <a:spcAft>
                <a:spcPts val="0"/>
              </a:spcAft>
              <a:buFont typeface="Wingdings" pitchFamily="2" charset="2"/>
              <a:buChar char="Ø"/>
            </a:pPr>
            <a:r>
              <a:rPr lang="zh-CN" altLang="en-US" sz="2000" kern="1200" dirty="0">
                <a:solidFill>
                  <a:prstClr val="black"/>
                </a:solidFill>
                <a:latin typeface="+mn-ea"/>
                <a:ea typeface="+mn-ea"/>
              </a:rPr>
              <a:t>绝对加载－</a:t>
            </a:r>
            <a:r>
              <a:rPr lang="zh-CN" altLang="en-US" sz="2000" kern="1200" dirty="0">
                <a:solidFill>
                  <a:schemeClr val="tx2"/>
                </a:solidFill>
                <a:latin typeface="+mn-ea"/>
                <a:ea typeface="+mn-ea"/>
              </a:rPr>
              <a:t>编译时执行</a:t>
            </a:r>
            <a:r>
              <a:rPr lang="en-US" altLang="zh-CN" sz="2000" kern="1200" dirty="0">
                <a:solidFill>
                  <a:prstClr val="black"/>
                </a:solidFill>
                <a:latin typeface="+mn-ea"/>
                <a:ea typeface="+mn-ea"/>
              </a:rPr>
              <a:t>: </a:t>
            </a:r>
            <a:r>
              <a:rPr lang="zh-CN" altLang="en-US" sz="2000" kern="1200" dirty="0">
                <a:solidFill>
                  <a:prstClr val="black"/>
                </a:solidFill>
                <a:latin typeface="+mn-ea"/>
                <a:ea typeface="+mn-ea"/>
              </a:rPr>
              <a:t>编译时就知道进程将在内存中的驻留地址，生成绝对代码</a:t>
            </a:r>
            <a:r>
              <a:rPr lang="en-US" altLang="zh-CN" sz="2000" kern="1200" dirty="0">
                <a:solidFill>
                  <a:prstClr val="black"/>
                </a:solidFill>
                <a:latin typeface="+mn-ea"/>
                <a:ea typeface="+mn-ea"/>
                <a:sym typeface="Wingdings" pitchFamily="2" charset="2"/>
              </a:rPr>
              <a:t></a:t>
            </a:r>
            <a:r>
              <a:rPr lang="zh-CN" altLang="en-US" sz="2000" kern="1200" dirty="0">
                <a:solidFill>
                  <a:prstClr val="black"/>
                </a:solidFill>
                <a:latin typeface="+mn-ea"/>
                <a:ea typeface="+mn-ea"/>
              </a:rPr>
              <a:t>即在可执行文件中记录内存地址，加载时直接定位在该内存地址。</a:t>
            </a:r>
            <a:endParaRPr lang="en-US" altLang="zh-CN" sz="2000" dirty="0">
              <a:solidFill>
                <a:prstClr val="black"/>
              </a:solidFill>
              <a:latin typeface="+mn-ea"/>
              <a:ea typeface="+mn-ea"/>
            </a:endParaRPr>
          </a:p>
          <a:p>
            <a:pPr lvl="2" fontAlgn="auto">
              <a:lnSpc>
                <a:spcPct val="130000"/>
              </a:lnSpc>
              <a:spcBef>
                <a:spcPts val="600"/>
              </a:spcBef>
              <a:spcAft>
                <a:spcPts val="0"/>
              </a:spcAft>
              <a:buFont typeface="Wingdings" pitchFamily="2" charset="2"/>
              <a:buChar char="u"/>
            </a:pPr>
            <a:r>
              <a:rPr lang="zh-CN" altLang="en-US" b="1" kern="1200" dirty="0">
                <a:solidFill>
                  <a:srgbClr val="FF0000"/>
                </a:solidFill>
                <a:latin typeface="+mn-ea"/>
                <a:ea typeface="+mn-ea"/>
              </a:rPr>
              <a:t>如果将来开始地址发生变化，就必须重新编译代码。</a:t>
            </a:r>
          </a:p>
          <a:p>
            <a:pPr lvl="1" fontAlgn="auto">
              <a:lnSpc>
                <a:spcPct val="130000"/>
              </a:lnSpc>
              <a:spcBef>
                <a:spcPts val="600"/>
              </a:spcBef>
              <a:spcAft>
                <a:spcPts val="0"/>
              </a:spcAft>
              <a:buFont typeface="Wingdings" pitchFamily="2" charset="2"/>
              <a:buChar char="Ø"/>
            </a:pPr>
            <a:r>
              <a:rPr lang="zh-CN" altLang="en-US" sz="2000" kern="1200" dirty="0">
                <a:solidFill>
                  <a:prstClr val="black"/>
                </a:solidFill>
                <a:latin typeface="+mn-ea"/>
                <a:ea typeface="+mn-ea"/>
              </a:rPr>
              <a:t>静态重定位加载（</a:t>
            </a:r>
            <a:r>
              <a:rPr lang="zh-CN" altLang="en-US" sz="2000" kern="1200" dirty="0">
                <a:solidFill>
                  <a:schemeClr val="tx2"/>
                </a:solidFill>
                <a:latin typeface="+mn-ea"/>
                <a:ea typeface="+mn-ea"/>
              </a:rPr>
              <a:t>加载时执行：静态地址重定位</a:t>
            </a:r>
            <a:r>
              <a:rPr lang="zh-CN" altLang="en-US" sz="2000" kern="1200" dirty="0">
                <a:solidFill>
                  <a:prstClr val="black"/>
                </a:solidFill>
                <a:latin typeface="+mn-ea"/>
                <a:ea typeface="+mn-ea"/>
              </a:rPr>
              <a:t>）：地址绑定在加载内存时才进行。系统根据内存当时的使用情况，决定将目标代码放在内存的什么位置。</a:t>
            </a:r>
            <a:endParaRPr lang="en-US" altLang="zh-CN" sz="2000" kern="1200" dirty="0">
              <a:solidFill>
                <a:prstClr val="black"/>
              </a:solidFill>
              <a:latin typeface="+mn-ea"/>
              <a:ea typeface="+mn-ea"/>
            </a:endParaRPr>
          </a:p>
          <a:p>
            <a:pPr lvl="2" fontAlgn="auto">
              <a:lnSpc>
                <a:spcPct val="130000"/>
              </a:lnSpc>
              <a:spcBef>
                <a:spcPts val="600"/>
              </a:spcBef>
              <a:spcAft>
                <a:spcPts val="0"/>
              </a:spcAft>
              <a:buFont typeface="Wingdings" pitchFamily="2" charset="2"/>
              <a:buChar char="u"/>
            </a:pPr>
            <a:r>
              <a:rPr lang="zh-CN" altLang="en-US" b="1" dirty="0">
                <a:solidFill>
                  <a:srgbClr val="FF0000"/>
                </a:solidFill>
                <a:latin typeface="+mn-ea"/>
                <a:ea typeface="+mn-ea"/>
              </a:rPr>
              <a:t>不允许程序在内存中移动。 </a:t>
            </a:r>
          </a:p>
          <a:p>
            <a:pPr lvl="1" fontAlgn="auto">
              <a:lnSpc>
                <a:spcPct val="130000"/>
              </a:lnSpc>
              <a:spcBef>
                <a:spcPts val="600"/>
              </a:spcBef>
              <a:spcAft>
                <a:spcPts val="0"/>
              </a:spcAft>
              <a:buFont typeface="Wingdings" pitchFamily="2" charset="2"/>
              <a:buChar char="Ø"/>
            </a:pPr>
            <a:r>
              <a:rPr lang="zh-CN" altLang="en-US" sz="2000" kern="1200" dirty="0">
                <a:solidFill>
                  <a:prstClr val="black"/>
                </a:solidFill>
                <a:latin typeface="+mn-ea"/>
                <a:ea typeface="+mn-ea"/>
              </a:rPr>
              <a:t>动态执行时加载（</a:t>
            </a:r>
            <a:r>
              <a:rPr lang="zh-CN" altLang="en-US" sz="2000" kern="1200" dirty="0">
                <a:solidFill>
                  <a:schemeClr val="tx2"/>
                </a:solidFill>
                <a:latin typeface="+mn-ea"/>
                <a:ea typeface="+mn-ea"/>
              </a:rPr>
              <a:t>执行时执行：动态地址重定位</a:t>
            </a:r>
            <a:r>
              <a:rPr lang="zh-CN" altLang="en-US" sz="2000" kern="1200" dirty="0">
                <a:solidFill>
                  <a:prstClr val="black"/>
                </a:solidFill>
                <a:latin typeface="+mn-ea"/>
                <a:ea typeface="+mn-ea"/>
              </a:rPr>
              <a:t>）：地址绑定延迟到执行时才进行。</a:t>
            </a:r>
            <a:endParaRPr lang="en-US" altLang="zh-CN" sz="2000" kern="1200" dirty="0">
              <a:solidFill>
                <a:prstClr val="black"/>
              </a:solidFill>
              <a:latin typeface="+mn-ea"/>
              <a:ea typeface="+mn-ea"/>
            </a:endParaRPr>
          </a:p>
          <a:p>
            <a:pPr lvl="2" fontAlgn="auto">
              <a:lnSpc>
                <a:spcPct val="130000"/>
              </a:lnSpc>
              <a:spcBef>
                <a:spcPts val="600"/>
              </a:spcBef>
              <a:spcAft>
                <a:spcPts val="0"/>
              </a:spcAft>
              <a:buFont typeface="Wingdings" pitchFamily="2" charset="2"/>
              <a:buChar char="u"/>
            </a:pPr>
            <a:r>
              <a:rPr lang="zh-CN" altLang="en-US" b="1" dirty="0">
                <a:solidFill>
                  <a:srgbClr val="FF0000"/>
                </a:solidFill>
                <a:latin typeface="+mn-ea"/>
                <a:ea typeface="+mn-ea"/>
              </a:rPr>
              <a:t>支持执行时进程在内存中移动</a:t>
            </a:r>
            <a:endParaRPr kumimoji="1" lang="zh-CN" altLang="en-US" dirty="0">
              <a:latin typeface="+mn-ea"/>
              <a:ea typeface="+mn-ea"/>
            </a:endParaRPr>
          </a:p>
        </p:txBody>
      </p:sp>
    </p:spTree>
    <p:extLst>
      <p:ext uri="{BB962C8B-B14F-4D97-AF65-F5344CB8AC3E}">
        <p14:creationId xmlns:p14="http://schemas.microsoft.com/office/powerpoint/2010/main" val="1951835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D6911-0A1A-F146-ADA8-6D63222B568B}"/>
              </a:ext>
            </a:extLst>
          </p:cNvPr>
          <p:cNvSpPr>
            <a:spLocks noGrp="1"/>
          </p:cNvSpPr>
          <p:nvPr>
            <p:ph type="title"/>
          </p:nvPr>
        </p:nvSpPr>
        <p:spPr/>
        <p:txBody>
          <a:bodyPr/>
          <a:lstStyle/>
          <a:p>
            <a:r>
              <a:rPr kumimoji="1" lang="en-US" altLang="zh-CN" dirty="0"/>
              <a:t>3.1.2 </a:t>
            </a:r>
            <a:r>
              <a:rPr kumimoji="1" lang="zh-CN" altLang="en-US" dirty="0"/>
              <a:t>程序的链接</a:t>
            </a:r>
          </a:p>
        </p:txBody>
      </p:sp>
      <p:sp>
        <p:nvSpPr>
          <p:cNvPr id="3" name="内容占位符 2">
            <a:extLst>
              <a:ext uri="{FF2B5EF4-FFF2-40B4-BE49-F238E27FC236}">
                <a16:creationId xmlns:a16="http://schemas.microsoft.com/office/drawing/2014/main" id="{300DB2E5-3438-A447-BAC7-E8F1184A235B}"/>
              </a:ext>
            </a:extLst>
          </p:cNvPr>
          <p:cNvSpPr>
            <a:spLocks noGrp="1"/>
          </p:cNvSpPr>
          <p:nvPr>
            <p:ph idx="1"/>
          </p:nvPr>
        </p:nvSpPr>
        <p:spPr>
          <a:xfrm>
            <a:off x="304800" y="908720"/>
            <a:ext cx="8229600" cy="4953000"/>
          </a:xfrm>
        </p:spPr>
        <p:txBody>
          <a:bodyPr/>
          <a:lstStyle/>
          <a:p>
            <a:r>
              <a:rPr kumimoji="1" lang="zh-CN" altLang="en-US" b="0" dirty="0"/>
              <a:t>链接的含义</a:t>
            </a:r>
            <a:endParaRPr kumimoji="1" lang="en-US" altLang="zh-CN" b="0" dirty="0"/>
          </a:p>
          <a:p>
            <a:pPr lvl="1"/>
            <a:r>
              <a:rPr lang="zh-CN" altLang="en-US" dirty="0">
                <a:solidFill>
                  <a:schemeClr val="tx1"/>
                </a:solidFill>
                <a:latin typeface="+mn-lt"/>
                <a:ea typeface="+mn-ea"/>
              </a:rPr>
              <a:t>源程序经过编译后，可得到一组目标模块</a:t>
            </a:r>
            <a:endParaRPr lang="en-US" altLang="zh-CN" dirty="0">
              <a:latin typeface="+mn-lt"/>
              <a:ea typeface="+mn-ea"/>
            </a:endParaRPr>
          </a:p>
          <a:p>
            <a:pPr lvl="1"/>
            <a:r>
              <a:rPr lang="zh-CN" altLang="en-US" dirty="0">
                <a:solidFill>
                  <a:schemeClr val="tx1"/>
                </a:solidFill>
                <a:latin typeface="+mn-lt"/>
                <a:ea typeface="+mn-ea"/>
              </a:rPr>
              <a:t>链接程序将这组目标模块链接，产生一个包含完整程序和数据模块的加载模块</a:t>
            </a:r>
          </a:p>
          <a:p>
            <a:endParaRPr kumimoji="1" lang="en-US" altLang="zh-CN" b="0" dirty="0"/>
          </a:p>
          <a:p>
            <a:r>
              <a:rPr lang="zh-CN" altLang="en-US" b="0" dirty="0"/>
              <a:t>链接方式（</a:t>
            </a:r>
            <a:r>
              <a:rPr lang="zh-CN" altLang="en-US" b="0" dirty="0">
                <a:solidFill>
                  <a:srgbClr val="FF0000"/>
                </a:solidFill>
              </a:rPr>
              <a:t>链接的时机</a:t>
            </a:r>
            <a:r>
              <a:rPr lang="zh-CN" altLang="en-US" b="0" dirty="0"/>
              <a:t>）</a:t>
            </a:r>
          </a:p>
          <a:p>
            <a:pPr lvl="1">
              <a:spcAft>
                <a:spcPct val="20000"/>
              </a:spcAft>
              <a:buFont typeface="Wingdings" pitchFamily="2" charset="2"/>
              <a:buChar char="Ø"/>
            </a:pPr>
            <a:r>
              <a:rPr lang="zh-CN" altLang="en-US" dirty="0">
                <a:latin typeface="+mn-lt"/>
                <a:ea typeface="+mn-ea"/>
              </a:rPr>
              <a:t>静态链接</a:t>
            </a:r>
            <a:r>
              <a:rPr lang="en-US" altLang="zh-CN" dirty="0">
                <a:latin typeface="+mn-lt"/>
                <a:ea typeface="+mn-ea"/>
              </a:rPr>
              <a:t>(Static linking)</a:t>
            </a:r>
          </a:p>
          <a:p>
            <a:pPr lvl="1">
              <a:spcAft>
                <a:spcPct val="20000"/>
              </a:spcAft>
              <a:buFont typeface="Wingdings" pitchFamily="2" charset="2"/>
              <a:buChar char="Ø"/>
            </a:pPr>
            <a:r>
              <a:rPr lang="zh-CN" altLang="en-US" dirty="0">
                <a:latin typeface="+mn-lt"/>
                <a:ea typeface="+mn-ea"/>
              </a:rPr>
              <a:t>加载时动态连接</a:t>
            </a:r>
            <a:r>
              <a:rPr lang="en-US" altLang="zh-CN" dirty="0">
                <a:latin typeface="+mn-lt"/>
                <a:ea typeface="+mn-ea"/>
              </a:rPr>
              <a:t>(Load-time Dynamic Linking)</a:t>
            </a:r>
          </a:p>
          <a:p>
            <a:pPr lvl="1">
              <a:spcAft>
                <a:spcPct val="20000"/>
              </a:spcAft>
              <a:buFont typeface="Wingdings" pitchFamily="2" charset="2"/>
              <a:buChar char="Ø"/>
            </a:pPr>
            <a:r>
              <a:rPr lang="zh-CN" altLang="en-US" dirty="0">
                <a:latin typeface="+mn-lt"/>
                <a:ea typeface="+mn-ea"/>
              </a:rPr>
              <a:t>运行时动态链接</a:t>
            </a:r>
            <a:r>
              <a:rPr lang="en-US" altLang="zh-CN" dirty="0">
                <a:latin typeface="+mn-lt"/>
                <a:ea typeface="+mn-ea"/>
              </a:rPr>
              <a:t>(Runtime Dynamic Linking)</a:t>
            </a:r>
          </a:p>
          <a:p>
            <a:endParaRPr kumimoji="1" lang="en-US" altLang="zh-CN" b="0" dirty="0"/>
          </a:p>
          <a:p>
            <a:endParaRPr kumimoji="1" lang="zh-CN" altLang="en-US" b="0" dirty="0"/>
          </a:p>
        </p:txBody>
      </p:sp>
    </p:spTree>
    <p:extLst>
      <p:ext uri="{BB962C8B-B14F-4D97-AF65-F5344CB8AC3E}">
        <p14:creationId xmlns:p14="http://schemas.microsoft.com/office/powerpoint/2010/main" val="428398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03E79-58AE-9C4A-BDFD-9F7AB47827E9}"/>
              </a:ext>
            </a:extLst>
          </p:cNvPr>
          <p:cNvSpPr>
            <a:spLocks noGrp="1"/>
          </p:cNvSpPr>
          <p:nvPr>
            <p:ph type="title"/>
          </p:nvPr>
        </p:nvSpPr>
        <p:spPr/>
        <p:txBody>
          <a:bodyPr/>
          <a:lstStyle/>
          <a:p>
            <a:r>
              <a:rPr kumimoji="1" lang="en-US" altLang="zh-CN" dirty="0"/>
              <a:t>3.1.2 </a:t>
            </a:r>
            <a:r>
              <a:rPr kumimoji="1" lang="zh-CN" altLang="en-US" dirty="0"/>
              <a:t>程序的链接</a:t>
            </a:r>
          </a:p>
        </p:txBody>
      </p:sp>
      <p:sp>
        <p:nvSpPr>
          <p:cNvPr id="3" name="内容占位符 2">
            <a:extLst>
              <a:ext uri="{FF2B5EF4-FFF2-40B4-BE49-F238E27FC236}">
                <a16:creationId xmlns:a16="http://schemas.microsoft.com/office/drawing/2014/main" id="{BEBF1AC3-B401-F247-A5D0-A804E891075E}"/>
              </a:ext>
            </a:extLst>
          </p:cNvPr>
          <p:cNvSpPr>
            <a:spLocks noGrp="1"/>
          </p:cNvSpPr>
          <p:nvPr>
            <p:ph idx="1"/>
          </p:nvPr>
        </p:nvSpPr>
        <p:spPr>
          <a:xfrm>
            <a:off x="304800" y="908720"/>
            <a:ext cx="8229600" cy="4953000"/>
          </a:xfrm>
        </p:spPr>
        <p:txBody>
          <a:bodyPr/>
          <a:lstStyle/>
          <a:p>
            <a:pPr algn="just"/>
            <a:r>
              <a:rPr kumimoji="1" lang="zh-CN" altLang="en-US" dirty="0"/>
              <a:t>静态链接</a:t>
            </a:r>
            <a:endParaRPr kumimoji="1" lang="en-US" altLang="zh-CN" dirty="0"/>
          </a:p>
          <a:p>
            <a:pPr lvl="1" algn="just"/>
            <a:r>
              <a:rPr lang="zh-CN" altLang="en-US" b="0" dirty="0">
                <a:solidFill>
                  <a:schemeClr val="tx1"/>
                </a:solidFill>
                <a:latin typeface="+mn-lt"/>
                <a:ea typeface="+mn-ea"/>
              </a:rPr>
              <a:t>在程序运行之前，先将各目标模块及它们所需的库函数，链接成一个</a:t>
            </a:r>
            <a:r>
              <a:rPr lang="zh-CN" altLang="en-US" dirty="0">
                <a:solidFill>
                  <a:srgbClr val="FF0000"/>
                </a:solidFill>
                <a:latin typeface="+mn-lt"/>
                <a:ea typeface="+mn-ea"/>
              </a:rPr>
              <a:t>完整的装配模块</a:t>
            </a:r>
            <a:r>
              <a:rPr lang="zh-CN" altLang="en-US" b="0" dirty="0">
                <a:solidFill>
                  <a:schemeClr val="tx1"/>
                </a:solidFill>
                <a:latin typeface="+mn-lt"/>
                <a:ea typeface="+mn-ea"/>
              </a:rPr>
              <a:t>（又称执行模块），以后不再拆开。</a:t>
            </a:r>
            <a:endParaRPr kumimoji="1" lang="en-US" altLang="zh-CN" dirty="0">
              <a:latin typeface="+mn-lt"/>
              <a:ea typeface="+mn-ea"/>
            </a:endParaRPr>
          </a:p>
          <a:p>
            <a:pPr algn="just"/>
            <a:r>
              <a:rPr lang="zh-CN" altLang="en-US" b="0" dirty="0"/>
              <a:t>静态链接需要解决的两个问题</a:t>
            </a:r>
            <a:endParaRPr lang="en-US" altLang="zh-CN" b="0" dirty="0"/>
          </a:p>
          <a:p>
            <a:pPr lvl="1" algn="just"/>
            <a:r>
              <a:rPr lang="zh-CN" altLang="en-US" dirty="0">
                <a:latin typeface="+mn-lt"/>
                <a:ea typeface="+mn-ea"/>
              </a:rPr>
              <a:t>相对地址的修改</a:t>
            </a:r>
            <a:endParaRPr lang="en-US" altLang="zh-CN" dirty="0">
              <a:latin typeface="+mn-lt"/>
              <a:ea typeface="+mn-ea"/>
            </a:endParaRPr>
          </a:p>
          <a:p>
            <a:pPr lvl="2" algn="just"/>
            <a:r>
              <a:rPr lang="zh-CN" altLang="en-US" dirty="0">
                <a:latin typeface="+mn-lt"/>
                <a:ea typeface="+mn-ea"/>
              </a:rPr>
              <a:t>由编译程序产生的所有目标模块中，使用的都是相对地址，其起始地址都为</a:t>
            </a:r>
            <a:r>
              <a:rPr lang="en-US" altLang="zh-CN" dirty="0">
                <a:latin typeface="+mn-lt"/>
                <a:ea typeface="+mn-ea"/>
              </a:rPr>
              <a:t>0</a:t>
            </a:r>
            <a:r>
              <a:rPr lang="zh-CN" altLang="en-US" dirty="0">
                <a:latin typeface="+mn-lt"/>
                <a:ea typeface="+mn-ea"/>
              </a:rPr>
              <a:t>，在链接成一个加载模块时修改模块的相对地址。</a:t>
            </a:r>
            <a:endParaRPr lang="en-US" altLang="zh-CN" dirty="0">
              <a:latin typeface="+mn-lt"/>
              <a:ea typeface="+mn-ea"/>
            </a:endParaRPr>
          </a:p>
          <a:p>
            <a:pPr lvl="1" algn="just"/>
            <a:r>
              <a:rPr lang="zh-CN" altLang="en-US" dirty="0">
                <a:latin typeface="+mn-lt"/>
                <a:ea typeface="+mn-ea"/>
              </a:rPr>
              <a:t>变换外部引用地址</a:t>
            </a:r>
            <a:endParaRPr lang="en-US" altLang="zh-CN" dirty="0">
              <a:latin typeface="+mn-lt"/>
              <a:ea typeface="+mn-ea"/>
            </a:endParaRPr>
          </a:p>
          <a:p>
            <a:pPr lvl="2" algn="just"/>
            <a:r>
              <a:rPr lang="zh-CN" altLang="en-US" dirty="0">
                <a:latin typeface="+mn-lt"/>
                <a:ea typeface="+mn-ea"/>
              </a:rPr>
              <a:t>将每个模块中所用的外部调用符号也都变换为相对地址。</a:t>
            </a:r>
          </a:p>
          <a:p>
            <a:pPr algn="just"/>
            <a:endParaRPr kumimoji="1" lang="zh-CN" altLang="en-US" dirty="0"/>
          </a:p>
        </p:txBody>
      </p:sp>
    </p:spTree>
    <p:extLst>
      <p:ext uri="{BB962C8B-B14F-4D97-AF65-F5344CB8AC3E}">
        <p14:creationId xmlns:p14="http://schemas.microsoft.com/office/powerpoint/2010/main" val="71819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77751-15C1-5F40-BDDA-71C64019B75A}"/>
              </a:ext>
            </a:extLst>
          </p:cNvPr>
          <p:cNvSpPr>
            <a:spLocks noGrp="1"/>
          </p:cNvSpPr>
          <p:nvPr>
            <p:ph type="title"/>
          </p:nvPr>
        </p:nvSpPr>
        <p:spPr/>
        <p:txBody>
          <a:bodyPr/>
          <a:lstStyle/>
          <a:p>
            <a:r>
              <a:rPr kumimoji="1" lang="zh-CN" altLang="en-US" dirty="0"/>
              <a:t>第三章</a:t>
            </a:r>
          </a:p>
        </p:txBody>
      </p:sp>
      <p:graphicFrame>
        <p:nvGraphicFramePr>
          <p:cNvPr id="4" name="图示 3">
            <a:extLst>
              <a:ext uri="{FF2B5EF4-FFF2-40B4-BE49-F238E27FC236}">
                <a16:creationId xmlns:a16="http://schemas.microsoft.com/office/drawing/2014/main" id="{CD58EBDD-72B8-5540-B796-224C2B80B4F7}"/>
              </a:ext>
            </a:extLst>
          </p:cNvPr>
          <p:cNvGraphicFramePr/>
          <p:nvPr>
            <p:extLst>
              <p:ext uri="{D42A27DB-BD31-4B8C-83A1-F6EECF244321}">
                <p14:modId xmlns:p14="http://schemas.microsoft.com/office/powerpoint/2010/main" val="2713021064"/>
              </p:ext>
            </p:extLst>
          </p:nvPr>
        </p:nvGraphicFramePr>
        <p:xfrm>
          <a:off x="1691680" y="1340768"/>
          <a:ext cx="576064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91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7508B-A1E9-1B49-8701-D757A8401450}"/>
              </a:ext>
            </a:extLst>
          </p:cNvPr>
          <p:cNvSpPr>
            <a:spLocks noGrp="1"/>
          </p:cNvSpPr>
          <p:nvPr>
            <p:ph type="title"/>
          </p:nvPr>
        </p:nvSpPr>
        <p:spPr/>
        <p:txBody>
          <a:bodyPr/>
          <a:lstStyle/>
          <a:p>
            <a:r>
              <a:rPr kumimoji="1" lang="en-US" altLang="zh-CN" dirty="0"/>
              <a:t>3.1.2 </a:t>
            </a:r>
            <a:r>
              <a:rPr kumimoji="1" lang="zh-CN" altLang="en-US" dirty="0"/>
              <a:t>程序的链接</a:t>
            </a:r>
          </a:p>
        </p:txBody>
      </p:sp>
      <p:sp>
        <p:nvSpPr>
          <p:cNvPr id="3" name="内容占位符 2">
            <a:extLst>
              <a:ext uri="{FF2B5EF4-FFF2-40B4-BE49-F238E27FC236}">
                <a16:creationId xmlns:a16="http://schemas.microsoft.com/office/drawing/2014/main" id="{61EB444B-AC58-5743-9590-0E86900843EF}"/>
              </a:ext>
            </a:extLst>
          </p:cNvPr>
          <p:cNvSpPr>
            <a:spLocks noGrp="1"/>
          </p:cNvSpPr>
          <p:nvPr>
            <p:ph idx="1"/>
          </p:nvPr>
        </p:nvSpPr>
        <p:spPr>
          <a:xfrm>
            <a:off x="179512" y="980728"/>
            <a:ext cx="8229600" cy="720080"/>
          </a:xfrm>
        </p:spPr>
        <p:txBody>
          <a:bodyPr/>
          <a:lstStyle/>
          <a:p>
            <a:r>
              <a:rPr lang="zh-CN" altLang="en-US" b="0" dirty="0"/>
              <a:t>静态链接方式示意图</a:t>
            </a:r>
          </a:p>
          <a:p>
            <a:endParaRPr kumimoji="1" lang="zh-CN" altLang="en-US" dirty="0"/>
          </a:p>
        </p:txBody>
      </p:sp>
      <p:grpSp>
        <p:nvGrpSpPr>
          <p:cNvPr id="4" name="Group 76">
            <a:extLst>
              <a:ext uri="{FF2B5EF4-FFF2-40B4-BE49-F238E27FC236}">
                <a16:creationId xmlns:a16="http://schemas.microsoft.com/office/drawing/2014/main" id="{A6E5C1F3-F31A-8B4F-A3B4-0E410DE0E734}"/>
              </a:ext>
            </a:extLst>
          </p:cNvPr>
          <p:cNvGrpSpPr>
            <a:grpSpLocks/>
          </p:cNvGrpSpPr>
          <p:nvPr/>
        </p:nvGrpSpPr>
        <p:grpSpPr bwMode="auto">
          <a:xfrm>
            <a:off x="1042988" y="1773238"/>
            <a:ext cx="2232025" cy="4452937"/>
            <a:chOff x="1066" y="1026"/>
            <a:chExt cx="1406" cy="2805"/>
          </a:xfrm>
        </p:grpSpPr>
        <p:sp>
          <p:nvSpPr>
            <p:cNvPr id="5" name="Rectangle 4">
              <a:extLst>
                <a:ext uri="{FF2B5EF4-FFF2-40B4-BE49-F238E27FC236}">
                  <a16:creationId xmlns:a16="http://schemas.microsoft.com/office/drawing/2014/main" id="{5A5A41A9-D2EC-384A-BA6B-074018E780D7}"/>
                </a:ext>
              </a:extLst>
            </p:cNvPr>
            <p:cNvSpPr>
              <a:spLocks noChangeArrowheads="1"/>
            </p:cNvSpPr>
            <p:nvPr/>
          </p:nvSpPr>
          <p:spPr bwMode="auto">
            <a:xfrm>
              <a:off x="1516" y="1096"/>
              <a:ext cx="956" cy="693"/>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dirty="0">
                  <a:solidFill>
                    <a:srgbClr val="000000"/>
                  </a:solidFill>
                  <a:latin typeface="Consolas" pitchFamily="49" charset="0"/>
                  <a:ea typeface="华文细黑" pitchFamily="2" charset="-122"/>
                  <a:cs typeface="Consolas" pitchFamily="49" charset="0"/>
                </a:rPr>
                <a:t>模块</a:t>
              </a:r>
              <a:r>
                <a:rPr kumimoji="0" lang="en-US" altLang="zh-CN" sz="1600" dirty="0">
                  <a:solidFill>
                    <a:srgbClr val="000000"/>
                  </a:solidFill>
                  <a:latin typeface="Consolas" pitchFamily="49" charset="0"/>
                  <a:ea typeface="华文细黑" pitchFamily="2" charset="-122"/>
                  <a:cs typeface="Consolas" pitchFamily="49" charset="0"/>
                </a:rPr>
                <a:t>A</a:t>
              </a:r>
            </a:p>
            <a:p>
              <a:r>
                <a:rPr kumimoji="0" lang="en-US" altLang="zh-CN" sz="1600" dirty="0">
                  <a:solidFill>
                    <a:srgbClr val="FF0000"/>
                  </a:solidFill>
                  <a:latin typeface="Consolas" pitchFamily="49" charset="0"/>
                  <a:ea typeface="华文细黑" pitchFamily="2" charset="-122"/>
                  <a:cs typeface="Consolas" pitchFamily="49" charset="0"/>
                </a:rPr>
                <a:t>CALL B</a:t>
              </a:r>
              <a:r>
                <a:rPr kumimoji="0" lang="en-US" altLang="zh-CN" sz="1600" dirty="0">
                  <a:solidFill>
                    <a:srgbClr val="000000"/>
                  </a:solidFill>
                  <a:latin typeface="Consolas" pitchFamily="49" charset="0"/>
                  <a:ea typeface="华文细黑" pitchFamily="2" charset="-122"/>
                  <a:cs typeface="Consolas" pitchFamily="49" charset="0"/>
                </a:rPr>
                <a:t>;</a:t>
              </a:r>
            </a:p>
            <a:p>
              <a:r>
                <a:rPr kumimoji="0" lang="en-US" altLang="zh-CN" sz="1600" dirty="0">
                  <a:solidFill>
                    <a:srgbClr val="000000"/>
                  </a:solidFill>
                  <a:latin typeface="Consolas" pitchFamily="49" charset="0"/>
                  <a:ea typeface="华文细黑" pitchFamily="2" charset="-122"/>
                  <a:cs typeface="Consolas" pitchFamily="49" charset="0"/>
                </a:rPr>
                <a:t>RETURN;</a:t>
              </a:r>
            </a:p>
          </p:txBody>
        </p:sp>
        <p:sp>
          <p:nvSpPr>
            <p:cNvPr id="6" name="Rectangle 6">
              <a:extLst>
                <a:ext uri="{FF2B5EF4-FFF2-40B4-BE49-F238E27FC236}">
                  <a16:creationId xmlns:a16="http://schemas.microsoft.com/office/drawing/2014/main" id="{40119B08-6AD0-834C-9697-120AE6895075}"/>
                </a:ext>
              </a:extLst>
            </p:cNvPr>
            <p:cNvSpPr>
              <a:spLocks noChangeArrowheads="1"/>
            </p:cNvSpPr>
            <p:nvPr/>
          </p:nvSpPr>
          <p:spPr bwMode="auto">
            <a:xfrm>
              <a:off x="1516" y="1997"/>
              <a:ext cx="956" cy="624"/>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dirty="0">
                  <a:solidFill>
                    <a:srgbClr val="000000"/>
                  </a:solidFill>
                  <a:latin typeface="Consolas" pitchFamily="49" charset="0"/>
                  <a:ea typeface="华文细黑" pitchFamily="2" charset="-122"/>
                  <a:cs typeface="Consolas" pitchFamily="49" charset="0"/>
                </a:rPr>
                <a:t>模块</a:t>
              </a:r>
              <a:r>
                <a:rPr kumimoji="0" lang="en-US" altLang="zh-CN" sz="1600" dirty="0">
                  <a:solidFill>
                    <a:srgbClr val="000000"/>
                  </a:solidFill>
                  <a:latin typeface="Consolas" pitchFamily="49" charset="0"/>
                  <a:ea typeface="华文细黑" pitchFamily="2" charset="-122"/>
                  <a:cs typeface="Consolas" pitchFamily="49" charset="0"/>
                </a:rPr>
                <a:t>B</a:t>
              </a:r>
            </a:p>
            <a:p>
              <a:r>
                <a:rPr kumimoji="0" lang="en-US" altLang="zh-CN" sz="1600" dirty="0">
                  <a:solidFill>
                    <a:schemeClr val="accent5">
                      <a:lumMod val="50000"/>
                    </a:schemeClr>
                  </a:solidFill>
                  <a:latin typeface="Consolas" pitchFamily="49" charset="0"/>
                  <a:ea typeface="华文细黑" pitchFamily="2" charset="-122"/>
                  <a:cs typeface="Consolas" pitchFamily="49" charset="0"/>
                </a:rPr>
                <a:t>CALL C</a:t>
              </a:r>
              <a:r>
                <a:rPr kumimoji="0" lang="en-US" altLang="zh-CN" sz="1600" dirty="0">
                  <a:solidFill>
                    <a:srgbClr val="000000"/>
                  </a:solidFill>
                  <a:latin typeface="Consolas" pitchFamily="49" charset="0"/>
                  <a:ea typeface="华文细黑" pitchFamily="2" charset="-122"/>
                  <a:cs typeface="Consolas" pitchFamily="49" charset="0"/>
                </a:rPr>
                <a:t>;</a:t>
              </a:r>
            </a:p>
            <a:p>
              <a:r>
                <a:rPr kumimoji="0" lang="en-US" altLang="zh-CN" sz="1600" dirty="0">
                  <a:solidFill>
                    <a:schemeClr val="tx2"/>
                  </a:solidFill>
                  <a:latin typeface="Consolas" pitchFamily="49" charset="0"/>
                  <a:ea typeface="华文细黑" pitchFamily="2" charset="-122"/>
                  <a:cs typeface="Consolas" pitchFamily="49" charset="0"/>
                </a:rPr>
                <a:t>Var1</a:t>
              </a:r>
            </a:p>
            <a:p>
              <a:r>
                <a:rPr kumimoji="0" lang="en-US" altLang="zh-CN" sz="1600" dirty="0">
                  <a:solidFill>
                    <a:srgbClr val="000000"/>
                  </a:solidFill>
                  <a:latin typeface="Consolas" pitchFamily="49" charset="0"/>
                  <a:ea typeface="华文细黑" pitchFamily="2" charset="-122"/>
                  <a:cs typeface="Consolas" pitchFamily="49" charset="0"/>
                </a:rPr>
                <a:t>RETURN</a:t>
              </a:r>
            </a:p>
          </p:txBody>
        </p:sp>
        <p:sp>
          <p:nvSpPr>
            <p:cNvPr id="7" name="Rectangle 8">
              <a:extLst>
                <a:ext uri="{FF2B5EF4-FFF2-40B4-BE49-F238E27FC236}">
                  <a16:creationId xmlns:a16="http://schemas.microsoft.com/office/drawing/2014/main" id="{254DD807-E470-9648-8EE8-F009F77596C0}"/>
                </a:ext>
              </a:extLst>
            </p:cNvPr>
            <p:cNvSpPr>
              <a:spLocks noChangeArrowheads="1"/>
            </p:cNvSpPr>
            <p:nvPr/>
          </p:nvSpPr>
          <p:spPr bwMode="auto">
            <a:xfrm>
              <a:off x="1516" y="2898"/>
              <a:ext cx="956" cy="624"/>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dirty="0">
                  <a:solidFill>
                    <a:srgbClr val="000000"/>
                  </a:solidFill>
                  <a:latin typeface="Consolas" pitchFamily="49" charset="0"/>
                  <a:ea typeface="华文细黑" pitchFamily="2" charset="-122"/>
                  <a:cs typeface="Consolas" pitchFamily="49" charset="0"/>
                </a:rPr>
                <a:t>模块</a:t>
              </a:r>
              <a:r>
                <a:rPr kumimoji="0" lang="en-US" altLang="zh-CN" sz="1600" dirty="0">
                  <a:solidFill>
                    <a:srgbClr val="000000"/>
                  </a:solidFill>
                  <a:latin typeface="Consolas" pitchFamily="49" charset="0"/>
                  <a:ea typeface="华文细黑" pitchFamily="2" charset="-122"/>
                  <a:cs typeface="Consolas" pitchFamily="49" charset="0"/>
                </a:rPr>
                <a:t>C</a:t>
              </a:r>
            </a:p>
            <a:p>
              <a:r>
                <a:rPr kumimoji="0" lang="en-US" altLang="zh-CN" sz="1600" dirty="0" err="1">
                  <a:solidFill>
                    <a:srgbClr val="F30BD7"/>
                  </a:solidFill>
                  <a:latin typeface="Consolas" pitchFamily="49" charset="0"/>
                  <a:ea typeface="华文细黑" pitchFamily="2" charset="-122"/>
                  <a:cs typeface="Consolas" pitchFamily="49" charset="0"/>
                </a:rPr>
                <a:t>mov</a:t>
              </a:r>
              <a:r>
                <a:rPr kumimoji="0" lang="en-US" altLang="zh-CN" sz="1600" dirty="0">
                  <a:solidFill>
                    <a:srgbClr val="F30BD7"/>
                  </a:solidFill>
                  <a:latin typeface="Consolas" pitchFamily="49" charset="0"/>
                  <a:ea typeface="华文细黑" pitchFamily="2" charset="-122"/>
                  <a:cs typeface="Consolas" pitchFamily="49" charset="0"/>
                </a:rPr>
                <a:t> var1 </a:t>
              </a:r>
              <a:r>
                <a:rPr kumimoji="0" lang="en-US" altLang="zh-CN" sz="1600" dirty="0" err="1">
                  <a:solidFill>
                    <a:srgbClr val="F30BD7"/>
                  </a:solidFill>
                  <a:latin typeface="Consolas" pitchFamily="49" charset="0"/>
                  <a:ea typeface="华文细黑" pitchFamily="2" charset="-122"/>
                  <a:cs typeface="Consolas" pitchFamily="49" charset="0"/>
                </a:rPr>
                <a:t>reg</a:t>
              </a:r>
              <a:endParaRPr kumimoji="0" lang="en-US" altLang="zh-CN" sz="1600" dirty="0">
                <a:solidFill>
                  <a:srgbClr val="F30BD7"/>
                </a:solidFill>
                <a:latin typeface="Consolas" pitchFamily="49" charset="0"/>
                <a:ea typeface="华文细黑" pitchFamily="2" charset="-122"/>
                <a:cs typeface="Consolas" pitchFamily="49" charset="0"/>
              </a:endParaRPr>
            </a:p>
            <a:p>
              <a:r>
                <a:rPr kumimoji="0" lang="en-US" altLang="zh-CN" sz="1600" dirty="0">
                  <a:solidFill>
                    <a:srgbClr val="000000"/>
                  </a:solidFill>
                  <a:latin typeface="Consolas" pitchFamily="49" charset="0"/>
                  <a:ea typeface="华文细黑" pitchFamily="2" charset="-122"/>
                  <a:cs typeface="Consolas" pitchFamily="49" charset="0"/>
                </a:rPr>
                <a:t>RETURN</a:t>
              </a:r>
            </a:p>
          </p:txBody>
        </p:sp>
        <p:sp>
          <p:nvSpPr>
            <p:cNvPr id="8" name="Text Box 10">
              <a:extLst>
                <a:ext uri="{FF2B5EF4-FFF2-40B4-BE49-F238E27FC236}">
                  <a16:creationId xmlns:a16="http://schemas.microsoft.com/office/drawing/2014/main" id="{10722496-50E5-2344-8AD2-F0A530985151}"/>
                </a:ext>
              </a:extLst>
            </p:cNvPr>
            <p:cNvSpPr txBox="1">
              <a:spLocks noChangeArrowheads="1"/>
            </p:cNvSpPr>
            <p:nvPr/>
          </p:nvSpPr>
          <p:spPr bwMode="auto">
            <a:xfrm>
              <a:off x="1229" y="1026"/>
              <a:ext cx="18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0</a:t>
              </a:r>
            </a:p>
          </p:txBody>
        </p:sp>
        <p:sp>
          <p:nvSpPr>
            <p:cNvPr id="9" name="Text Box 11">
              <a:extLst>
                <a:ext uri="{FF2B5EF4-FFF2-40B4-BE49-F238E27FC236}">
                  <a16:creationId xmlns:a16="http://schemas.microsoft.com/office/drawing/2014/main" id="{A7BE535B-1C8B-3E45-AC73-A3F147ABEE92}"/>
                </a:ext>
              </a:extLst>
            </p:cNvPr>
            <p:cNvSpPr txBox="1">
              <a:spLocks noChangeArrowheads="1"/>
            </p:cNvSpPr>
            <p:nvPr/>
          </p:nvSpPr>
          <p:spPr bwMode="auto">
            <a:xfrm>
              <a:off x="1066" y="1644"/>
              <a:ext cx="3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L-1</a:t>
              </a:r>
            </a:p>
          </p:txBody>
        </p:sp>
        <p:sp>
          <p:nvSpPr>
            <p:cNvPr id="10" name="Text Box 12">
              <a:extLst>
                <a:ext uri="{FF2B5EF4-FFF2-40B4-BE49-F238E27FC236}">
                  <a16:creationId xmlns:a16="http://schemas.microsoft.com/office/drawing/2014/main" id="{F8646408-0035-5748-AB7B-E6BFA1EDCAF9}"/>
                </a:ext>
              </a:extLst>
            </p:cNvPr>
            <p:cNvSpPr txBox="1">
              <a:spLocks noChangeArrowheads="1"/>
            </p:cNvSpPr>
            <p:nvPr/>
          </p:nvSpPr>
          <p:spPr bwMode="auto">
            <a:xfrm>
              <a:off x="1204" y="1888"/>
              <a:ext cx="18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0</a:t>
              </a:r>
            </a:p>
          </p:txBody>
        </p:sp>
        <p:sp>
          <p:nvSpPr>
            <p:cNvPr id="11" name="Text Box 13">
              <a:extLst>
                <a:ext uri="{FF2B5EF4-FFF2-40B4-BE49-F238E27FC236}">
                  <a16:creationId xmlns:a16="http://schemas.microsoft.com/office/drawing/2014/main" id="{8C906286-B283-8F42-B2FF-461CC9453E52}"/>
                </a:ext>
              </a:extLst>
            </p:cNvPr>
            <p:cNvSpPr txBox="1">
              <a:spLocks noChangeArrowheads="1"/>
            </p:cNvSpPr>
            <p:nvPr/>
          </p:nvSpPr>
          <p:spPr bwMode="auto">
            <a:xfrm>
              <a:off x="1126" y="2506"/>
              <a:ext cx="326"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M-1</a:t>
              </a:r>
            </a:p>
          </p:txBody>
        </p:sp>
        <p:sp>
          <p:nvSpPr>
            <p:cNvPr id="12" name="Text Box 14">
              <a:extLst>
                <a:ext uri="{FF2B5EF4-FFF2-40B4-BE49-F238E27FC236}">
                  <a16:creationId xmlns:a16="http://schemas.microsoft.com/office/drawing/2014/main" id="{DD601A3C-749B-E940-95EE-460776D634BE}"/>
                </a:ext>
              </a:extLst>
            </p:cNvPr>
            <p:cNvSpPr txBox="1">
              <a:spLocks noChangeArrowheads="1"/>
            </p:cNvSpPr>
            <p:nvPr/>
          </p:nvSpPr>
          <p:spPr bwMode="auto">
            <a:xfrm>
              <a:off x="1213" y="2829"/>
              <a:ext cx="186"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0</a:t>
              </a:r>
            </a:p>
          </p:txBody>
        </p:sp>
        <p:sp>
          <p:nvSpPr>
            <p:cNvPr id="13" name="Text Box 15">
              <a:extLst>
                <a:ext uri="{FF2B5EF4-FFF2-40B4-BE49-F238E27FC236}">
                  <a16:creationId xmlns:a16="http://schemas.microsoft.com/office/drawing/2014/main" id="{29F5120F-D966-5E48-9CC1-5037D4C49E9F}"/>
                </a:ext>
              </a:extLst>
            </p:cNvPr>
            <p:cNvSpPr txBox="1">
              <a:spLocks noChangeArrowheads="1"/>
            </p:cNvSpPr>
            <p:nvPr/>
          </p:nvSpPr>
          <p:spPr bwMode="auto">
            <a:xfrm>
              <a:off x="1135" y="3412"/>
              <a:ext cx="326"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N-1</a:t>
              </a:r>
            </a:p>
          </p:txBody>
        </p:sp>
        <p:sp>
          <p:nvSpPr>
            <p:cNvPr id="14" name="Text Box 16">
              <a:extLst>
                <a:ext uri="{FF2B5EF4-FFF2-40B4-BE49-F238E27FC236}">
                  <a16:creationId xmlns:a16="http://schemas.microsoft.com/office/drawing/2014/main" id="{21452783-CC68-3C4D-953F-D2D916F88389}"/>
                </a:ext>
              </a:extLst>
            </p:cNvPr>
            <p:cNvSpPr txBox="1">
              <a:spLocks noChangeArrowheads="1"/>
            </p:cNvSpPr>
            <p:nvPr/>
          </p:nvSpPr>
          <p:spPr bwMode="auto">
            <a:xfrm>
              <a:off x="1498" y="3619"/>
              <a:ext cx="83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(a)</a:t>
              </a:r>
              <a:r>
                <a:rPr kumimoji="0" lang="zh-CN" altLang="en-US" sz="1600">
                  <a:latin typeface="Consolas" pitchFamily="49" charset="0"/>
                  <a:ea typeface="华文细黑" pitchFamily="2" charset="-122"/>
                  <a:cs typeface="Consolas" pitchFamily="49" charset="0"/>
                </a:rPr>
                <a:t>目标模块</a:t>
              </a:r>
            </a:p>
          </p:txBody>
        </p:sp>
        <p:sp>
          <p:nvSpPr>
            <p:cNvPr id="15" name="Text Box 12">
              <a:extLst>
                <a:ext uri="{FF2B5EF4-FFF2-40B4-BE49-F238E27FC236}">
                  <a16:creationId xmlns:a16="http://schemas.microsoft.com/office/drawing/2014/main" id="{CD928ADA-39A7-9B4E-909B-9ADDCD9296D6}"/>
                </a:ext>
              </a:extLst>
            </p:cNvPr>
            <p:cNvSpPr txBox="1">
              <a:spLocks noChangeArrowheads="1"/>
            </p:cNvSpPr>
            <p:nvPr/>
          </p:nvSpPr>
          <p:spPr bwMode="auto">
            <a:xfrm>
              <a:off x="1240" y="2321"/>
              <a:ext cx="15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z</a:t>
              </a:r>
            </a:p>
          </p:txBody>
        </p:sp>
      </p:grpSp>
      <p:grpSp>
        <p:nvGrpSpPr>
          <p:cNvPr id="16" name="Group 75">
            <a:extLst>
              <a:ext uri="{FF2B5EF4-FFF2-40B4-BE49-F238E27FC236}">
                <a16:creationId xmlns:a16="http://schemas.microsoft.com/office/drawing/2014/main" id="{86B24FAF-B3DD-9149-AA4E-0463487B3E7F}"/>
              </a:ext>
            </a:extLst>
          </p:cNvPr>
          <p:cNvGrpSpPr>
            <a:grpSpLocks/>
          </p:cNvGrpSpPr>
          <p:nvPr/>
        </p:nvGrpSpPr>
        <p:grpSpPr bwMode="auto">
          <a:xfrm>
            <a:off x="4500563" y="1773238"/>
            <a:ext cx="2868612" cy="4454525"/>
            <a:chOff x="2624" y="1026"/>
            <a:chExt cx="1807" cy="2806"/>
          </a:xfrm>
        </p:grpSpPr>
        <p:sp>
          <p:nvSpPr>
            <p:cNvPr id="17" name="Rectangle 19">
              <a:extLst>
                <a:ext uri="{FF2B5EF4-FFF2-40B4-BE49-F238E27FC236}">
                  <a16:creationId xmlns:a16="http://schemas.microsoft.com/office/drawing/2014/main" id="{702E6315-52B2-214E-BEB0-49DBCFEFD6AE}"/>
                </a:ext>
              </a:extLst>
            </p:cNvPr>
            <p:cNvSpPr>
              <a:spLocks noChangeArrowheads="1"/>
            </p:cNvSpPr>
            <p:nvPr/>
          </p:nvSpPr>
          <p:spPr bwMode="auto">
            <a:xfrm>
              <a:off x="3340" y="1130"/>
              <a:ext cx="1082" cy="832"/>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dirty="0">
                  <a:solidFill>
                    <a:srgbClr val="000000"/>
                  </a:solidFill>
                  <a:latin typeface="Consolas" pitchFamily="49" charset="0"/>
                  <a:ea typeface="华文细黑" pitchFamily="2" charset="-122"/>
                  <a:cs typeface="Consolas" pitchFamily="49" charset="0"/>
                </a:rPr>
                <a:t>模块</a:t>
              </a:r>
              <a:r>
                <a:rPr kumimoji="0" lang="en-US" altLang="zh-CN" sz="1600" dirty="0">
                  <a:solidFill>
                    <a:srgbClr val="000000"/>
                  </a:solidFill>
                  <a:latin typeface="Consolas" pitchFamily="49" charset="0"/>
                  <a:ea typeface="华文细黑" pitchFamily="2" charset="-122"/>
                  <a:cs typeface="Consolas" pitchFamily="49" charset="0"/>
                </a:rPr>
                <a:t>A</a:t>
              </a:r>
            </a:p>
            <a:p>
              <a:r>
                <a:rPr kumimoji="0" lang="en-US" altLang="zh-CN" sz="1600" dirty="0">
                  <a:solidFill>
                    <a:srgbClr val="FF0000"/>
                  </a:solidFill>
                  <a:latin typeface="Consolas" pitchFamily="49" charset="0"/>
                  <a:ea typeface="华文细黑" pitchFamily="2" charset="-122"/>
                  <a:cs typeface="Consolas" pitchFamily="49" charset="0"/>
                </a:rPr>
                <a:t>JSR L</a:t>
              </a:r>
              <a:r>
                <a:rPr kumimoji="0" lang="en-US" altLang="zh-CN" sz="1600" dirty="0">
                  <a:solidFill>
                    <a:srgbClr val="000000"/>
                  </a:solidFill>
                  <a:latin typeface="Consolas" pitchFamily="49" charset="0"/>
                  <a:ea typeface="华文细黑" pitchFamily="2" charset="-122"/>
                  <a:cs typeface="Consolas" pitchFamily="49" charset="0"/>
                </a:rPr>
                <a:t>;</a:t>
              </a:r>
            </a:p>
            <a:p>
              <a:r>
                <a:rPr kumimoji="0" lang="en-US" altLang="zh-CN" sz="1600" dirty="0">
                  <a:solidFill>
                    <a:srgbClr val="000000"/>
                  </a:solidFill>
                  <a:latin typeface="Consolas" pitchFamily="49" charset="0"/>
                  <a:ea typeface="华文细黑" pitchFamily="2" charset="-122"/>
                  <a:cs typeface="Consolas" pitchFamily="49" charset="0"/>
                </a:rPr>
                <a:t>RETURN</a:t>
              </a:r>
            </a:p>
            <a:p>
              <a:endParaRPr kumimoji="0" lang="en-US" altLang="zh-CN" sz="1600" dirty="0">
                <a:solidFill>
                  <a:srgbClr val="000000"/>
                </a:solidFill>
                <a:latin typeface="Consolas" pitchFamily="49" charset="0"/>
                <a:ea typeface="华文细黑" pitchFamily="2" charset="-122"/>
                <a:cs typeface="Consolas" pitchFamily="49" charset="0"/>
              </a:endParaRPr>
            </a:p>
          </p:txBody>
        </p:sp>
        <p:sp>
          <p:nvSpPr>
            <p:cNvPr id="18" name="Text Box 25">
              <a:extLst>
                <a:ext uri="{FF2B5EF4-FFF2-40B4-BE49-F238E27FC236}">
                  <a16:creationId xmlns:a16="http://schemas.microsoft.com/office/drawing/2014/main" id="{0F08413F-6AE8-EC47-BB8C-26A4A58CB78A}"/>
                </a:ext>
              </a:extLst>
            </p:cNvPr>
            <p:cNvSpPr txBox="1">
              <a:spLocks noChangeArrowheads="1"/>
            </p:cNvSpPr>
            <p:nvPr/>
          </p:nvSpPr>
          <p:spPr bwMode="auto">
            <a:xfrm>
              <a:off x="3088" y="1026"/>
              <a:ext cx="18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0</a:t>
              </a:r>
            </a:p>
          </p:txBody>
        </p:sp>
        <p:sp>
          <p:nvSpPr>
            <p:cNvPr id="19" name="Text Box 26">
              <a:extLst>
                <a:ext uri="{FF2B5EF4-FFF2-40B4-BE49-F238E27FC236}">
                  <a16:creationId xmlns:a16="http://schemas.microsoft.com/office/drawing/2014/main" id="{87C3D599-C669-754B-BAE9-71C908F5EB80}"/>
                </a:ext>
              </a:extLst>
            </p:cNvPr>
            <p:cNvSpPr txBox="1">
              <a:spLocks noChangeArrowheads="1"/>
            </p:cNvSpPr>
            <p:nvPr/>
          </p:nvSpPr>
          <p:spPr bwMode="auto">
            <a:xfrm>
              <a:off x="2925" y="1705"/>
              <a:ext cx="3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L-1</a:t>
              </a:r>
            </a:p>
          </p:txBody>
        </p:sp>
        <p:sp>
          <p:nvSpPr>
            <p:cNvPr id="20" name="Rectangle 23">
              <a:extLst>
                <a:ext uri="{FF2B5EF4-FFF2-40B4-BE49-F238E27FC236}">
                  <a16:creationId xmlns:a16="http://schemas.microsoft.com/office/drawing/2014/main" id="{6B06FAAE-81E6-D548-B7AA-D23D9229E0AC}"/>
                </a:ext>
              </a:extLst>
            </p:cNvPr>
            <p:cNvSpPr>
              <a:spLocks noChangeArrowheads="1"/>
            </p:cNvSpPr>
            <p:nvPr/>
          </p:nvSpPr>
          <p:spPr bwMode="auto">
            <a:xfrm>
              <a:off x="3343" y="2840"/>
              <a:ext cx="1088" cy="658"/>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dirty="0">
                  <a:solidFill>
                    <a:srgbClr val="000000"/>
                  </a:solidFill>
                  <a:latin typeface="Consolas" pitchFamily="49" charset="0"/>
                  <a:ea typeface="华文细黑" pitchFamily="2" charset="-122"/>
                  <a:cs typeface="Consolas" pitchFamily="49" charset="0"/>
                </a:rPr>
                <a:t>模块</a:t>
              </a:r>
              <a:r>
                <a:rPr kumimoji="0" lang="en-US" altLang="zh-CN" sz="1600" dirty="0">
                  <a:solidFill>
                    <a:srgbClr val="000000"/>
                  </a:solidFill>
                  <a:latin typeface="Consolas" pitchFamily="49" charset="0"/>
                  <a:ea typeface="华文细黑" pitchFamily="2" charset="-122"/>
                  <a:cs typeface="Consolas" pitchFamily="49" charset="0"/>
                </a:rPr>
                <a:t>C</a:t>
              </a:r>
            </a:p>
            <a:p>
              <a:r>
                <a:rPr kumimoji="0" lang="en-US" altLang="zh-CN" sz="1600" dirty="0" err="1">
                  <a:solidFill>
                    <a:srgbClr val="F30BD7"/>
                  </a:solidFill>
                  <a:latin typeface="Consolas" pitchFamily="49" charset="0"/>
                  <a:ea typeface="华文细黑" pitchFamily="2" charset="-122"/>
                  <a:cs typeface="Consolas" pitchFamily="49" charset="0"/>
                </a:rPr>
                <a:t>mov</a:t>
              </a:r>
              <a:r>
                <a:rPr kumimoji="0" lang="en-US" altLang="zh-CN" sz="1600" dirty="0">
                  <a:solidFill>
                    <a:srgbClr val="F30BD7"/>
                  </a:solidFill>
                  <a:latin typeface="Consolas" pitchFamily="49" charset="0"/>
                  <a:ea typeface="华文细黑" pitchFamily="2" charset="-122"/>
                  <a:cs typeface="Consolas" pitchFamily="49" charset="0"/>
                </a:rPr>
                <a:t> $(</a:t>
              </a:r>
              <a:r>
                <a:rPr kumimoji="0" lang="en-US" altLang="zh-CN" sz="1600" dirty="0" err="1">
                  <a:solidFill>
                    <a:srgbClr val="F30BD7"/>
                  </a:solidFill>
                  <a:latin typeface="Consolas" pitchFamily="49" charset="0"/>
                  <a:ea typeface="华文细黑" pitchFamily="2" charset="-122"/>
                  <a:cs typeface="Consolas" pitchFamily="49" charset="0"/>
                </a:rPr>
                <a:t>L+z</a:t>
              </a:r>
              <a:r>
                <a:rPr kumimoji="0" lang="en-US" altLang="zh-CN" sz="1600" dirty="0">
                  <a:solidFill>
                    <a:srgbClr val="F30BD7"/>
                  </a:solidFill>
                  <a:latin typeface="Consolas" pitchFamily="49" charset="0"/>
                  <a:ea typeface="华文细黑" pitchFamily="2" charset="-122"/>
                  <a:cs typeface="Consolas" pitchFamily="49" charset="0"/>
                </a:rPr>
                <a:t>) </a:t>
              </a:r>
              <a:r>
                <a:rPr kumimoji="0" lang="en-US" altLang="zh-CN" sz="1600" dirty="0" err="1">
                  <a:solidFill>
                    <a:srgbClr val="F30BD7"/>
                  </a:solidFill>
                  <a:latin typeface="Consolas" pitchFamily="49" charset="0"/>
                  <a:ea typeface="华文细黑" pitchFamily="2" charset="-122"/>
                  <a:cs typeface="Consolas" pitchFamily="49" charset="0"/>
                </a:rPr>
                <a:t>reg</a:t>
              </a:r>
              <a:endParaRPr kumimoji="0" lang="en-US" altLang="zh-CN" sz="1600" dirty="0">
                <a:solidFill>
                  <a:srgbClr val="F30BD7"/>
                </a:solidFill>
                <a:latin typeface="Consolas" pitchFamily="49" charset="0"/>
                <a:ea typeface="华文细黑" pitchFamily="2" charset="-122"/>
                <a:cs typeface="Consolas" pitchFamily="49" charset="0"/>
              </a:endParaRPr>
            </a:p>
            <a:p>
              <a:r>
                <a:rPr kumimoji="0" lang="en-US" altLang="zh-CN" sz="1600" dirty="0">
                  <a:solidFill>
                    <a:srgbClr val="000000"/>
                  </a:solidFill>
                  <a:latin typeface="Consolas" pitchFamily="49" charset="0"/>
                  <a:ea typeface="华文细黑" pitchFamily="2" charset="-122"/>
                  <a:cs typeface="Consolas" pitchFamily="49" charset="0"/>
                </a:rPr>
                <a:t>RETURN</a:t>
              </a:r>
            </a:p>
          </p:txBody>
        </p:sp>
        <p:sp>
          <p:nvSpPr>
            <p:cNvPr id="21" name="Text Box 29">
              <a:extLst>
                <a:ext uri="{FF2B5EF4-FFF2-40B4-BE49-F238E27FC236}">
                  <a16:creationId xmlns:a16="http://schemas.microsoft.com/office/drawing/2014/main" id="{15E8689A-D730-8043-9F27-E0B38819B67C}"/>
                </a:ext>
              </a:extLst>
            </p:cNvPr>
            <p:cNvSpPr txBox="1">
              <a:spLocks noChangeArrowheads="1"/>
            </p:cNvSpPr>
            <p:nvPr/>
          </p:nvSpPr>
          <p:spPr bwMode="auto">
            <a:xfrm>
              <a:off x="2913" y="2823"/>
              <a:ext cx="3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L+M</a:t>
              </a:r>
            </a:p>
          </p:txBody>
        </p:sp>
        <p:sp>
          <p:nvSpPr>
            <p:cNvPr id="22" name="Text Box 30">
              <a:extLst>
                <a:ext uri="{FF2B5EF4-FFF2-40B4-BE49-F238E27FC236}">
                  <a16:creationId xmlns:a16="http://schemas.microsoft.com/office/drawing/2014/main" id="{40D75797-FA89-4E41-AEB1-2FE95AD53B58}"/>
                </a:ext>
              </a:extLst>
            </p:cNvPr>
            <p:cNvSpPr txBox="1">
              <a:spLocks noChangeArrowheads="1"/>
            </p:cNvSpPr>
            <p:nvPr/>
          </p:nvSpPr>
          <p:spPr bwMode="auto">
            <a:xfrm>
              <a:off x="2624" y="3342"/>
              <a:ext cx="60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L+M+N-1</a:t>
              </a:r>
            </a:p>
          </p:txBody>
        </p:sp>
        <p:sp>
          <p:nvSpPr>
            <p:cNvPr id="23" name="Text Box 31">
              <a:extLst>
                <a:ext uri="{FF2B5EF4-FFF2-40B4-BE49-F238E27FC236}">
                  <a16:creationId xmlns:a16="http://schemas.microsoft.com/office/drawing/2014/main" id="{1831B5A3-251B-C046-AF9F-25E46C64FE90}"/>
                </a:ext>
              </a:extLst>
            </p:cNvPr>
            <p:cNvSpPr txBox="1">
              <a:spLocks noChangeArrowheads="1"/>
            </p:cNvSpPr>
            <p:nvPr/>
          </p:nvSpPr>
          <p:spPr bwMode="auto">
            <a:xfrm>
              <a:off x="3448" y="3619"/>
              <a:ext cx="845"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dirty="0">
                  <a:latin typeface="Consolas" pitchFamily="49" charset="0"/>
                  <a:ea typeface="华文细黑" pitchFamily="2" charset="-122"/>
                  <a:cs typeface="Consolas" pitchFamily="49" charset="0"/>
                </a:rPr>
                <a:t>(b)</a:t>
              </a:r>
              <a:r>
                <a:rPr kumimoji="0" lang="zh-CN" altLang="en-US" sz="1600" dirty="0">
                  <a:latin typeface="Consolas" pitchFamily="49" charset="0"/>
                  <a:ea typeface="华文细黑" pitchFamily="2" charset="-122"/>
                  <a:cs typeface="Consolas" pitchFamily="49" charset="0"/>
                </a:rPr>
                <a:t>加载模块</a:t>
              </a:r>
            </a:p>
          </p:txBody>
        </p:sp>
        <p:sp>
          <p:nvSpPr>
            <p:cNvPr id="24" name="Rectangle 21">
              <a:extLst>
                <a:ext uri="{FF2B5EF4-FFF2-40B4-BE49-F238E27FC236}">
                  <a16:creationId xmlns:a16="http://schemas.microsoft.com/office/drawing/2014/main" id="{B25DF300-DF15-614F-BBCC-A66E8DC6D1BC}"/>
                </a:ext>
              </a:extLst>
            </p:cNvPr>
            <p:cNvSpPr>
              <a:spLocks noChangeArrowheads="1"/>
            </p:cNvSpPr>
            <p:nvPr/>
          </p:nvSpPr>
          <p:spPr bwMode="auto">
            <a:xfrm>
              <a:off x="3342" y="1963"/>
              <a:ext cx="1080" cy="901"/>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r>
                <a:rPr kumimoji="0" lang="zh-CN" altLang="en-US" sz="1600" dirty="0">
                  <a:solidFill>
                    <a:srgbClr val="000000"/>
                  </a:solidFill>
                  <a:latin typeface="Consolas" pitchFamily="49" charset="0"/>
                  <a:ea typeface="华文细黑" pitchFamily="2" charset="-122"/>
                  <a:cs typeface="Consolas" pitchFamily="49" charset="0"/>
                </a:rPr>
                <a:t>模块</a:t>
              </a:r>
              <a:r>
                <a:rPr kumimoji="0" lang="en-US" altLang="zh-CN" sz="1600" dirty="0">
                  <a:solidFill>
                    <a:srgbClr val="000000"/>
                  </a:solidFill>
                  <a:latin typeface="Consolas" pitchFamily="49" charset="0"/>
                  <a:ea typeface="华文细黑" pitchFamily="2" charset="-122"/>
                  <a:cs typeface="Consolas" pitchFamily="49" charset="0"/>
                </a:rPr>
                <a:t>B</a:t>
              </a:r>
            </a:p>
            <a:p>
              <a:r>
                <a:rPr kumimoji="0" lang="en-US" altLang="zh-CN" sz="1600" dirty="0">
                  <a:solidFill>
                    <a:schemeClr val="accent5">
                      <a:lumMod val="50000"/>
                    </a:schemeClr>
                  </a:solidFill>
                  <a:latin typeface="Consolas" pitchFamily="49" charset="0"/>
                  <a:ea typeface="华文细黑" pitchFamily="2" charset="-122"/>
                  <a:cs typeface="Consolas" pitchFamily="49" charset="0"/>
                </a:rPr>
                <a:t>JSR L+M</a:t>
              </a:r>
              <a:r>
                <a:rPr kumimoji="0" lang="en-US" altLang="zh-CN" sz="1600" dirty="0">
                  <a:solidFill>
                    <a:srgbClr val="000000"/>
                  </a:solidFill>
                  <a:latin typeface="Consolas" pitchFamily="49" charset="0"/>
                  <a:ea typeface="华文细黑" pitchFamily="2" charset="-122"/>
                  <a:cs typeface="Consolas" pitchFamily="49" charset="0"/>
                </a:rPr>
                <a:t>;</a:t>
              </a:r>
            </a:p>
            <a:p>
              <a:r>
                <a:rPr kumimoji="0" lang="en-US" altLang="zh-CN" sz="1600" dirty="0">
                  <a:solidFill>
                    <a:schemeClr val="tx2"/>
                  </a:solidFill>
                  <a:latin typeface="Consolas" pitchFamily="49" charset="0"/>
                  <a:ea typeface="华文细黑" pitchFamily="2" charset="-122"/>
                  <a:cs typeface="Consolas" pitchFamily="49" charset="0"/>
                </a:rPr>
                <a:t>var1</a:t>
              </a:r>
            </a:p>
            <a:p>
              <a:r>
                <a:rPr kumimoji="0" lang="en-US" altLang="zh-CN" sz="1600" dirty="0">
                  <a:solidFill>
                    <a:srgbClr val="000000"/>
                  </a:solidFill>
                  <a:latin typeface="Consolas" pitchFamily="49" charset="0"/>
                  <a:ea typeface="华文细黑" pitchFamily="2" charset="-122"/>
                  <a:cs typeface="Consolas" pitchFamily="49" charset="0"/>
                </a:rPr>
                <a:t>RETURN</a:t>
              </a:r>
            </a:p>
          </p:txBody>
        </p:sp>
        <p:sp>
          <p:nvSpPr>
            <p:cNvPr id="25" name="Text Box 27">
              <a:extLst>
                <a:ext uri="{FF2B5EF4-FFF2-40B4-BE49-F238E27FC236}">
                  <a16:creationId xmlns:a16="http://schemas.microsoft.com/office/drawing/2014/main" id="{6E33A5AC-2B9C-1041-9C09-8796F494C560}"/>
                </a:ext>
              </a:extLst>
            </p:cNvPr>
            <p:cNvSpPr txBox="1">
              <a:spLocks noChangeArrowheads="1"/>
            </p:cNvSpPr>
            <p:nvPr/>
          </p:nvSpPr>
          <p:spPr bwMode="auto">
            <a:xfrm>
              <a:off x="3066" y="1888"/>
              <a:ext cx="18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a:t>
              </a:r>
            </a:p>
          </p:txBody>
        </p:sp>
        <p:sp>
          <p:nvSpPr>
            <p:cNvPr id="26" name="Text Box 28">
              <a:extLst>
                <a:ext uri="{FF2B5EF4-FFF2-40B4-BE49-F238E27FC236}">
                  <a16:creationId xmlns:a16="http://schemas.microsoft.com/office/drawing/2014/main" id="{CEA4A8D5-885A-3E4C-AC92-A607757F2A5B}"/>
                </a:ext>
              </a:extLst>
            </p:cNvPr>
            <p:cNvSpPr txBox="1">
              <a:spLocks noChangeArrowheads="1"/>
            </p:cNvSpPr>
            <p:nvPr/>
          </p:nvSpPr>
          <p:spPr bwMode="auto">
            <a:xfrm>
              <a:off x="2789" y="2650"/>
              <a:ext cx="46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L+M-1</a:t>
              </a:r>
            </a:p>
          </p:txBody>
        </p:sp>
        <p:sp>
          <p:nvSpPr>
            <p:cNvPr id="27" name="Text Box 12">
              <a:extLst>
                <a:ext uri="{FF2B5EF4-FFF2-40B4-BE49-F238E27FC236}">
                  <a16:creationId xmlns:a16="http://schemas.microsoft.com/office/drawing/2014/main" id="{513B51FC-C24E-5A4C-8999-FA18DC1DAF0E}"/>
                </a:ext>
              </a:extLst>
            </p:cNvPr>
            <p:cNvSpPr txBox="1">
              <a:spLocks noChangeArrowheads="1"/>
            </p:cNvSpPr>
            <p:nvPr/>
          </p:nvSpPr>
          <p:spPr bwMode="auto">
            <a:xfrm>
              <a:off x="2925" y="2384"/>
              <a:ext cx="38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a:latin typeface="Consolas" pitchFamily="49" charset="0"/>
                  <a:ea typeface="华文细黑" pitchFamily="2" charset="-122"/>
                  <a:cs typeface="Consolas" pitchFamily="49" charset="0"/>
                </a:rPr>
                <a:t>L+z</a:t>
              </a:r>
            </a:p>
          </p:txBody>
        </p:sp>
      </p:grpSp>
    </p:spTree>
    <p:extLst>
      <p:ext uri="{BB962C8B-B14F-4D97-AF65-F5344CB8AC3E}">
        <p14:creationId xmlns:p14="http://schemas.microsoft.com/office/powerpoint/2010/main" val="34346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1+#ppt_w/2"/>
                                          </p:val>
                                        </p:tav>
                                        <p:tav tm="100000">
                                          <p:val>
                                            <p:strVal val="#ppt_x"/>
                                          </p:val>
                                        </p:tav>
                                      </p:tavLst>
                                    </p:anim>
                                    <p:anim calcmode="lin" valueType="num">
                                      <p:cBhvr additive="base">
                                        <p:cTn id="14"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7D0A4-F78E-3746-BBA6-92BC7AA666D5}"/>
              </a:ext>
            </a:extLst>
          </p:cNvPr>
          <p:cNvSpPr>
            <a:spLocks noGrp="1"/>
          </p:cNvSpPr>
          <p:nvPr>
            <p:ph type="title"/>
          </p:nvPr>
        </p:nvSpPr>
        <p:spPr/>
        <p:txBody>
          <a:bodyPr/>
          <a:lstStyle/>
          <a:p>
            <a:r>
              <a:rPr kumimoji="1" lang="en-US" altLang="zh-CN" dirty="0"/>
              <a:t>3.1.2 </a:t>
            </a:r>
            <a:r>
              <a:rPr kumimoji="1" lang="zh-CN" altLang="en-US" dirty="0"/>
              <a:t>程序的链接</a:t>
            </a:r>
          </a:p>
        </p:txBody>
      </p:sp>
      <p:sp>
        <p:nvSpPr>
          <p:cNvPr id="3" name="内容占位符 2">
            <a:extLst>
              <a:ext uri="{FF2B5EF4-FFF2-40B4-BE49-F238E27FC236}">
                <a16:creationId xmlns:a16="http://schemas.microsoft.com/office/drawing/2014/main" id="{F764FDB0-48D3-974D-8C6A-2878E6F8688A}"/>
              </a:ext>
            </a:extLst>
          </p:cNvPr>
          <p:cNvSpPr>
            <a:spLocks noGrp="1"/>
          </p:cNvSpPr>
          <p:nvPr>
            <p:ph idx="1"/>
          </p:nvPr>
        </p:nvSpPr>
        <p:spPr>
          <a:xfrm>
            <a:off x="304800" y="1052736"/>
            <a:ext cx="8443664" cy="4953000"/>
          </a:xfrm>
        </p:spPr>
        <p:txBody>
          <a:bodyPr/>
          <a:lstStyle/>
          <a:p>
            <a:pPr algn="just"/>
            <a:r>
              <a:rPr lang="zh-CN" altLang="en-US" b="0" dirty="0">
                <a:latin typeface="+mn-ea"/>
              </a:rPr>
              <a:t>静态链接方式的缺点</a:t>
            </a:r>
          </a:p>
          <a:p>
            <a:pPr lvl="1" algn="just">
              <a:spcAft>
                <a:spcPct val="20000"/>
              </a:spcAft>
              <a:buFont typeface="Wingdings" pitchFamily="2" charset="2"/>
              <a:buChar char="Ø"/>
            </a:pPr>
            <a:r>
              <a:rPr lang="zh-CN" altLang="en-US" dirty="0">
                <a:latin typeface="+mn-ea"/>
                <a:ea typeface="+mn-ea"/>
              </a:rPr>
              <a:t>不利于代码共享</a:t>
            </a:r>
            <a:endParaRPr lang="en-US" altLang="zh-CN" dirty="0">
              <a:latin typeface="+mn-ea"/>
              <a:ea typeface="+mn-ea"/>
            </a:endParaRPr>
          </a:p>
          <a:p>
            <a:pPr lvl="2" algn="just">
              <a:spcAft>
                <a:spcPct val="20000"/>
              </a:spcAft>
              <a:buFont typeface="Wingdings" pitchFamily="2" charset="2"/>
              <a:buChar char="Ø"/>
            </a:pPr>
            <a:r>
              <a:rPr lang="zh-CN" altLang="en-US" sz="2400" dirty="0">
                <a:solidFill>
                  <a:schemeClr val="tx2"/>
                </a:solidFill>
                <a:latin typeface="+mn-ea"/>
                <a:ea typeface="+mn-ea"/>
              </a:rPr>
              <a:t>每个应用都含有目标模块的拷贝</a:t>
            </a:r>
          </a:p>
          <a:p>
            <a:pPr lvl="1" algn="just">
              <a:spcAft>
                <a:spcPct val="20000"/>
              </a:spcAft>
              <a:buFont typeface="Wingdings" pitchFamily="2" charset="2"/>
              <a:buChar char="Ø"/>
            </a:pPr>
            <a:r>
              <a:rPr lang="zh-CN" altLang="en-US" dirty="0">
                <a:latin typeface="+mn-ea"/>
                <a:ea typeface="+mn-ea"/>
              </a:rPr>
              <a:t>不利于模块的独立升级</a:t>
            </a:r>
            <a:endParaRPr lang="en-US" altLang="zh-CN" dirty="0">
              <a:latin typeface="+mn-ea"/>
              <a:ea typeface="+mn-ea"/>
            </a:endParaRPr>
          </a:p>
          <a:p>
            <a:pPr lvl="2" algn="just">
              <a:spcAft>
                <a:spcPct val="20000"/>
              </a:spcAft>
              <a:buFont typeface="Wingdings" pitchFamily="2" charset="2"/>
              <a:buChar char="Ø"/>
            </a:pPr>
            <a:r>
              <a:rPr lang="zh-CN" altLang="en-US" sz="2400" dirty="0">
                <a:solidFill>
                  <a:schemeClr val="tx2"/>
                </a:solidFill>
                <a:latin typeface="+mn-ea"/>
                <a:ea typeface="+mn-ea"/>
              </a:rPr>
              <a:t>每次对某个目标模块的修改升级，都要打开整个加载模块</a:t>
            </a:r>
            <a:r>
              <a:rPr lang="zh-CN" altLang="en-US" sz="2400" dirty="0">
                <a:latin typeface="+mn-ea"/>
                <a:ea typeface="+mn-ea"/>
              </a:rPr>
              <a:t>。</a:t>
            </a:r>
          </a:p>
          <a:p>
            <a:pPr lvl="1" algn="just">
              <a:spcAft>
                <a:spcPct val="20000"/>
              </a:spcAft>
              <a:buFont typeface="Wingdings" pitchFamily="2" charset="2"/>
              <a:buChar char="Ø"/>
            </a:pPr>
            <a:r>
              <a:rPr lang="zh-CN" altLang="en-US" dirty="0">
                <a:latin typeface="+mn-ea"/>
                <a:ea typeface="+mn-ea"/>
              </a:rPr>
              <a:t>可能链接一些不会执行的模块，浪费存储空间和处理机时间。</a:t>
            </a:r>
          </a:p>
          <a:p>
            <a:pPr algn="just"/>
            <a:endParaRPr kumimoji="1" lang="zh-CN" altLang="en-US" dirty="0">
              <a:latin typeface="+mn-ea"/>
            </a:endParaRPr>
          </a:p>
        </p:txBody>
      </p:sp>
    </p:spTree>
    <p:extLst>
      <p:ext uri="{BB962C8B-B14F-4D97-AF65-F5344CB8AC3E}">
        <p14:creationId xmlns:p14="http://schemas.microsoft.com/office/powerpoint/2010/main" val="355267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5954D-3C8F-6544-93EF-BAF0B96AEFB5}"/>
              </a:ext>
            </a:extLst>
          </p:cNvPr>
          <p:cNvSpPr>
            <a:spLocks noGrp="1"/>
          </p:cNvSpPr>
          <p:nvPr>
            <p:ph type="title"/>
          </p:nvPr>
        </p:nvSpPr>
        <p:spPr/>
        <p:txBody>
          <a:bodyPr/>
          <a:lstStyle/>
          <a:p>
            <a:r>
              <a:rPr kumimoji="1" lang="en-US" altLang="zh-CN" dirty="0"/>
              <a:t>3.1.2 </a:t>
            </a:r>
            <a:r>
              <a:rPr kumimoji="1" lang="zh-CN" altLang="en-US" dirty="0"/>
              <a:t>程序的链接</a:t>
            </a:r>
          </a:p>
        </p:txBody>
      </p:sp>
      <p:sp>
        <p:nvSpPr>
          <p:cNvPr id="3" name="内容占位符 2">
            <a:extLst>
              <a:ext uri="{FF2B5EF4-FFF2-40B4-BE49-F238E27FC236}">
                <a16:creationId xmlns:a16="http://schemas.microsoft.com/office/drawing/2014/main" id="{A4DBBCFF-6A24-E54F-B266-DF9F8729284A}"/>
              </a:ext>
            </a:extLst>
          </p:cNvPr>
          <p:cNvSpPr>
            <a:spLocks noGrp="1"/>
          </p:cNvSpPr>
          <p:nvPr>
            <p:ph idx="1"/>
          </p:nvPr>
        </p:nvSpPr>
        <p:spPr>
          <a:xfrm>
            <a:off x="179512" y="792163"/>
            <a:ext cx="8784976" cy="4953000"/>
          </a:xfrm>
        </p:spPr>
        <p:txBody>
          <a:bodyPr/>
          <a:lstStyle/>
          <a:p>
            <a:r>
              <a:rPr lang="zh-CN" altLang="en-US" b="0" dirty="0">
                <a:latin typeface="+mn-ea"/>
              </a:rPr>
              <a:t>加载时动态链接</a:t>
            </a:r>
            <a:endParaRPr lang="en-US" altLang="zh-CN" b="0" dirty="0">
              <a:latin typeface="+mn-ea"/>
            </a:endParaRPr>
          </a:p>
          <a:p>
            <a:pPr lvl="1"/>
            <a:r>
              <a:rPr lang="zh-CN" altLang="en-US" b="0" dirty="0">
                <a:solidFill>
                  <a:schemeClr val="tx1"/>
                </a:solidFill>
                <a:latin typeface="+mn-ea"/>
                <a:ea typeface="+mn-ea"/>
              </a:rPr>
              <a:t>待加载的模块在加载内存时，如果该模块中有到外部模块的引用，加载程序将查找这些模块并加载内存，并把这些引用修改为相对应用程序模块开始处的相对地址。</a:t>
            </a:r>
            <a:endParaRPr lang="en-US" altLang="zh-CN" b="0" dirty="0">
              <a:latin typeface="+mn-ea"/>
              <a:ea typeface="+mn-ea"/>
            </a:endParaRPr>
          </a:p>
          <a:p>
            <a:r>
              <a:rPr lang="zh-CN" altLang="en-US" b="0" dirty="0">
                <a:latin typeface="+mn-ea"/>
              </a:rPr>
              <a:t>优点</a:t>
            </a:r>
            <a:endParaRPr lang="en-US" altLang="zh-CN" b="0" dirty="0">
              <a:latin typeface="+mn-ea"/>
            </a:endParaRPr>
          </a:p>
          <a:p>
            <a:pPr lvl="1"/>
            <a:r>
              <a:rPr lang="zh-CN" altLang="en-US" dirty="0">
                <a:latin typeface="+mn-ea"/>
                <a:ea typeface="+mn-ea"/>
              </a:rPr>
              <a:t>便于各个模块的独立升级</a:t>
            </a:r>
            <a:endParaRPr lang="en-US" altLang="zh-CN" dirty="0">
              <a:latin typeface="+mn-ea"/>
              <a:ea typeface="+mn-ea"/>
            </a:endParaRPr>
          </a:p>
          <a:p>
            <a:pPr lvl="1"/>
            <a:r>
              <a:rPr lang="zh-CN" altLang="en-US" dirty="0">
                <a:latin typeface="+mn-ea"/>
                <a:ea typeface="+mn-ea"/>
              </a:rPr>
              <a:t>便于实现模块的共享</a:t>
            </a:r>
            <a:endParaRPr lang="en-US" altLang="zh-CN" b="0" dirty="0">
              <a:latin typeface="+mn-ea"/>
              <a:ea typeface="+mn-ea"/>
            </a:endParaRPr>
          </a:p>
          <a:p>
            <a:r>
              <a:rPr lang="zh-CN" altLang="en-US" b="0" dirty="0">
                <a:latin typeface="+mn-ea"/>
              </a:rPr>
              <a:t>缺点</a:t>
            </a:r>
            <a:endParaRPr lang="en-US" altLang="zh-CN" b="0" dirty="0">
              <a:latin typeface="+mn-ea"/>
            </a:endParaRPr>
          </a:p>
          <a:p>
            <a:pPr lvl="1"/>
            <a:r>
              <a:rPr lang="zh-CN" altLang="en-US" dirty="0">
                <a:latin typeface="+mn-ea"/>
                <a:ea typeface="+mn-ea"/>
              </a:rPr>
              <a:t>可能链接一些不会执行的模块，浪费存储空间和处理机时间。</a:t>
            </a:r>
            <a:endParaRPr lang="en-US" altLang="zh-CN" dirty="0">
              <a:latin typeface="+mn-ea"/>
              <a:ea typeface="+mn-ea"/>
            </a:endParaRPr>
          </a:p>
          <a:p>
            <a:pPr lvl="1"/>
            <a:r>
              <a:rPr lang="zh-CN" altLang="en-US" dirty="0">
                <a:latin typeface="+mn-ea"/>
                <a:ea typeface="+mn-ea"/>
              </a:rPr>
              <a:t>模块加载后不能移动位置</a:t>
            </a:r>
          </a:p>
          <a:p>
            <a:endParaRPr kumimoji="1" lang="zh-CN" altLang="en-US" dirty="0">
              <a:latin typeface="+mn-ea"/>
            </a:endParaRPr>
          </a:p>
        </p:txBody>
      </p:sp>
    </p:spTree>
    <p:extLst>
      <p:ext uri="{BB962C8B-B14F-4D97-AF65-F5344CB8AC3E}">
        <p14:creationId xmlns:p14="http://schemas.microsoft.com/office/powerpoint/2010/main" val="3167882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0BCB0-AEB3-5741-A9D2-9C4EBDC599A6}"/>
              </a:ext>
            </a:extLst>
          </p:cNvPr>
          <p:cNvSpPr>
            <a:spLocks noGrp="1"/>
          </p:cNvSpPr>
          <p:nvPr>
            <p:ph type="title"/>
          </p:nvPr>
        </p:nvSpPr>
        <p:spPr/>
        <p:txBody>
          <a:bodyPr/>
          <a:lstStyle/>
          <a:p>
            <a:r>
              <a:rPr kumimoji="1" lang="en-US" altLang="zh-CN" dirty="0"/>
              <a:t>3.1.2 </a:t>
            </a:r>
            <a:r>
              <a:rPr kumimoji="1" lang="zh-CN" altLang="en-US" dirty="0"/>
              <a:t>程序的链接</a:t>
            </a:r>
          </a:p>
        </p:txBody>
      </p:sp>
      <p:sp>
        <p:nvSpPr>
          <p:cNvPr id="3" name="内容占位符 2">
            <a:extLst>
              <a:ext uri="{FF2B5EF4-FFF2-40B4-BE49-F238E27FC236}">
                <a16:creationId xmlns:a16="http://schemas.microsoft.com/office/drawing/2014/main" id="{7AB191FD-F4A1-094A-B717-C1BBCF350846}"/>
              </a:ext>
            </a:extLst>
          </p:cNvPr>
          <p:cNvSpPr>
            <a:spLocks noGrp="1"/>
          </p:cNvSpPr>
          <p:nvPr>
            <p:ph idx="1"/>
          </p:nvPr>
        </p:nvSpPr>
        <p:spPr>
          <a:xfrm>
            <a:off x="179512" y="1052736"/>
            <a:ext cx="8229600" cy="4953000"/>
          </a:xfrm>
        </p:spPr>
        <p:txBody>
          <a:bodyPr/>
          <a:lstStyle/>
          <a:p>
            <a:r>
              <a:rPr lang="zh-CN" altLang="en-US" b="0" dirty="0"/>
              <a:t>运行时动态链接</a:t>
            </a:r>
            <a:endParaRPr lang="en-US" altLang="zh-CN" b="0" dirty="0"/>
          </a:p>
          <a:p>
            <a:pPr lvl="1"/>
            <a:r>
              <a:rPr lang="zh-CN" altLang="en-US" b="0" dirty="0">
                <a:solidFill>
                  <a:schemeClr val="tx1"/>
                </a:solidFill>
                <a:latin typeface="+mn-lt"/>
                <a:ea typeface="+mn-ea"/>
              </a:rPr>
              <a:t>在程序</a:t>
            </a:r>
            <a:r>
              <a:rPr lang="zh-CN" altLang="en-US" dirty="0">
                <a:solidFill>
                  <a:srgbClr val="FF0000"/>
                </a:solidFill>
                <a:latin typeface="+mn-lt"/>
                <a:ea typeface="+mn-ea"/>
              </a:rPr>
              <a:t>执行</a:t>
            </a:r>
            <a:r>
              <a:rPr lang="zh-CN" altLang="en-US" b="0" dirty="0">
                <a:solidFill>
                  <a:schemeClr val="tx1"/>
                </a:solidFill>
                <a:latin typeface="+mn-lt"/>
                <a:ea typeface="+mn-ea"/>
              </a:rPr>
              <a:t>中需要某目标模块时，由操作系统去找到该模块并将之加载内存，随后把它链接到调用者模块上。</a:t>
            </a:r>
            <a:endParaRPr lang="en-US" altLang="zh-CN" dirty="0">
              <a:latin typeface="+mn-lt"/>
              <a:ea typeface="+mn-ea"/>
            </a:endParaRPr>
          </a:p>
          <a:p>
            <a:pPr lvl="1"/>
            <a:r>
              <a:rPr lang="zh-CN" altLang="en-US" b="0" dirty="0">
                <a:latin typeface="+mn-lt"/>
                <a:ea typeface="+mn-ea"/>
              </a:rPr>
              <a:t>如</a:t>
            </a:r>
            <a:r>
              <a:rPr lang="en-US" altLang="zh-CN" b="0" dirty="0">
                <a:latin typeface="+mn-lt"/>
                <a:ea typeface="+mn-ea"/>
              </a:rPr>
              <a:t>Windows</a:t>
            </a:r>
            <a:r>
              <a:rPr lang="zh-CN" altLang="en-US" b="0" dirty="0">
                <a:latin typeface="+mn-lt"/>
                <a:ea typeface="+mn-ea"/>
              </a:rPr>
              <a:t> 的</a:t>
            </a:r>
            <a:r>
              <a:rPr lang="en-US" altLang="zh-CN" b="0" dirty="0">
                <a:latin typeface="+mn-lt"/>
                <a:ea typeface="+mn-ea"/>
              </a:rPr>
              <a:t>DLL</a:t>
            </a:r>
          </a:p>
          <a:p>
            <a:r>
              <a:rPr lang="zh-CN" altLang="en-US" b="0" dirty="0"/>
              <a:t>优点</a:t>
            </a:r>
            <a:endParaRPr lang="en-US" altLang="zh-CN" b="0" dirty="0"/>
          </a:p>
          <a:p>
            <a:pPr lvl="1"/>
            <a:r>
              <a:rPr lang="zh-CN" altLang="en-US" b="0" dirty="0">
                <a:solidFill>
                  <a:schemeClr val="tx1"/>
                </a:solidFill>
                <a:latin typeface="+mn-lt"/>
                <a:ea typeface="+mn-ea"/>
              </a:rPr>
              <a:t>凡在执行过程中未被用到的目标模块，不会被调入内存和被链接到加载模块上，这样不仅可加快程序的加载过程，而且可</a:t>
            </a:r>
            <a:r>
              <a:rPr lang="zh-CN" altLang="en-US" dirty="0">
                <a:solidFill>
                  <a:srgbClr val="FF0000"/>
                </a:solidFill>
                <a:latin typeface="+mn-lt"/>
                <a:ea typeface="+mn-ea"/>
              </a:rPr>
              <a:t>节省</a:t>
            </a:r>
            <a:r>
              <a:rPr lang="zh-CN" altLang="en-US" b="0" dirty="0">
                <a:solidFill>
                  <a:schemeClr val="tx1"/>
                </a:solidFill>
                <a:latin typeface="+mn-lt"/>
                <a:ea typeface="+mn-ea"/>
              </a:rPr>
              <a:t>大量的内存空间。</a:t>
            </a:r>
            <a:endParaRPr lang="en-US" altLang="zh-CN" dirty="0">
              <a:latin typeface="+mn-lt"/>
              <a:ea typeface="+mn-ea"/>
            </a:endParaRPr>
          </a:p>
          <a:p>
            <a:pPr lvl="1"/>
            <a:r>
              <a:rPr lang="zh-CN" altLang="en-US" b="0" dirty="0">
                <a:solidFill>
                  <a:schemeClr val="tx1"/>
                </a:solidFill>
                <a:latin typeface="+mn-lt"/>
                <a:ea typeface="+mn-ea"/>
              </a:rPr>
              <a:t>支持分段系统</a:t>
            </a:r>
            <a:endParaRPr lang="zh-CN" altLang="en-US" b="0" dirty="0">
              <a:latin typeface="+mn-lt"/>
              <a:ea typeface="+mn-ea"/>
            </a:endParaRPr>
          </a:p>
          <a:p>
            <a:pPr>
              <a:lnSpc>
                <a:spcPct val="150000"/>
              </a:lnSpc>
              <a:spcAft>
                <a:spcPct val="20000"/>
              </a:spcAft>
              <a:buFont typeface="Arial" charset="0"/>
              <a:buNone/>
            </a:pPr>
            <a:endParaRPr lang="zh-CN" altLang="en-US" b="0" dirty="0">
              <a:solidFill>
                <a:schemeClr val="tx1"/>
              </a:solidFill>
            </a:endParaRPr>
          </a:p>
          <a:p>
            <a:pPr>
              <a:spcAft>
                <a:spcPct val="20000"/>
              </a:spcAft>
              <a:buFont typeface="Wingdings" pitchFamily="2" charset="2"/>
              <a:buChar char="l"/>
            </a:pPr>
            <a:endParaRPr kumimoji="1" lang="zh-CN" altLang="en-US" dirty="0"/>
          </a:p>
        </p:txBody>
      </p:sp>
    </p:spTree>
    <p:extLst>
      <p:ext uri="{BB962C8B-B14F-4D97-AF65-F5344CB8AC3E}">
        <p14:creationId xmlns:p14="http://schemas.microsoft.com/office/powerpoint/2010/main" val="205195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1CC94-6F8A-F34A-BCF2-982676B1ED63}"/>
              </a:ext>
            </a:extLst>
          </p:cNvPr>
          <p:cNvSpPr>
            <a:spLocks noGrp="1"/>
          </p:cNvSpPr>
          <p:nvPr>
            <p:ph type="title"/>
          </p:nvPr>
        </p:nvSpPr>
        <p:spPr/>
        <p:txBody>
          <a:bodyPr/>
          <a:lstStyle/>
          <a:p>
            <a:r>
              <a:rPr kumimoji="1" lang="en-US" altLang="zh-CN" dirty="0"/>
              <a:t>3.2</a:t>
            </a:r>
            <a:r>
              <a:rPr kumimoji="1" lang="zh-CN" altLang="en-US" dirty="0"/>
              <a:t> 内存管理的需求</a:t>
            </a:r>
          </a:p>
        </p:txBody>
      </p:sp>
      <p:sp>
        <p:nvSpPr>
          <p:cNvPr id="3" name="内容占位符 2">
            <a:extLst>
              <a:ext uri="{FF2B5EF4-FFF2-40B4-BE49-F238E27FC236}">
                <a16:creationId xmlns:a16="http://schemas.microsoft.com/office/drawing/2014/main" id="{CD15A615-815C-AE47-BD6F-61B634695BED}"/>
              </a:ext>
            </a:extLst>
          </p:cNvPr>
          <p:cNvSpPr>
            <a:spLocks noGrp="1"/>
          </p:cNvSpPr>
          <p:nvPr>
            <p:ph idx="1"/>
          </p:nvPr>
        </p:nvSpPr>
        <p:spPr>
          <a:xfrm>
            <a:off x="457200" y="1219200"/>
            <a:ext cx="8229600" cy="3577952"/>
          </a:xfrm>
        </p:spPr>
        <p:txBody>
          <a:bodyPr/>
          <a:lstStyle/>
          <a:p>
            <a:r>
              <a:rPr kumimoji="1" lang="zh-CN" altLang="en-US" dirty="0">
                <a:latin typeface="+mn-ea"/>
              </a:rPr>
              <a:t>内存管理的需求</a:t>
            </a:r>
            <a:endParaRPr kumimoji="1" lang="en-US" altLang="zh-CN" dirty="0">
              <a:latin typeface="+mn-ea"/>
            </a:endParaRPr>
          </a:p>
          <a:p>
            <a:pPr lvl="1"/>
            <a:r>
              <a:rPr lang="zh-CN" altLang="en-US" dirty="0">
                <a:latin typeface="+mn-ea"/>
                <a:ea typeface="+mn-ea"/>
                <a:cs typeface="Times New Roman" pitchFamily="18" charset="0"/>
              </a:rPr>
              <a:t>重定位</a:t>
            </a:r>
            <a:endParaRPr lang="en-US" altLang="zh-CN" dirty="0">
              <a:latin typeface="+mn-ea"/>
              <a:ea typeface="+mn-ea"/>
              <a:cs typeface="Times New Roman" pitchFamily="18" charset="0"/>
            </a:endParaRPr>
          </a:p>
          <a:p>
            <a:pPr lvl="1"/>
            <a:r>
              <a:rPr lang="zh-CN" altLang="en-US" dirty="0">
                <a:latin typeface="+mn-ea"/>
                <a:ea typeface="+mn-ea"/>
                <a:cs typeface="Times New Roman" pitchFamily="18" charset="0"/>
              </a:rPr>
              <a:t>保护</a:t>
            </a:r>
            <a:endParaRPr lang="en-US" altLang="zh-CN" dirty="0">
              <a:latin typeface="+mn-ea"/>
              <a:ea typeface="+mn-ea"/>
              <a:cs typeface="Times New Roman" pitchFamily="18" charset="0"/>
            </a:endParaRPr>
          </a:p>
          <a:p>
            <a:pPr lvl="1"/>
            <a:r>
              <a:rPr lang="zh-CN" altLang="en-US" dirty="0">
                <a:latin typeface="+mn-ea"/>
                <a:ea typeface="+mn-ea"/>
                <a:cs typeface="Times New Roman" pitchFamily="18" charset="0"/>
              </a:rPr>
              <a:t>共享</a:t>
            </a:r>
            <a:endParaRPr lang="en-US" altLang="zh-CN" dirty="0">
              <a:latin typeface="+mn-ea"/>
              <a:ea typeface="+mn-ea"/>
              <a:cs typeface="Times New Roman" pitchFamily="18" charset="0"/>
            </a:endParaRPr>
          </a:p>
          <a:p>
            <a:pPr lvl="1"/>
            <a:r>
              <a:rPr lang="zh-CN" altLang="en-US" dirty="0">
                <a:latin typeface="+mn-ea"/>
                <a:ea typeface="+mn-ea"/>
                <a:cs typeface="Times New Roman" pitchFamily="18" charset="0"/>
              </a:rPr>
              <a:t>逻辑组织</a:t>
            </a:r>
            <a:endParaRPr lang="en-US" altLang="zh-CN" dirty="0">
              <a:latin typeface="+mn-ea"/>
              <a:ea typeface="+mn-ea"/>
              <a:cs typeface="Times New Roman" pitchFamily="18" charset="0"/>
            </a:endParaRPr>
          </a:p>
          <a:p>
            <a:pPr lvl="1"/>
            <a:r>
              <a:rPr lang="zh-CN" altLang="en-US" dirty="0">
                <a:latin typeface="+mn-ea"/>
                <a:ea typeface="+mn-ea"/>
                <a:cs typeface="Times New Roman" pitchFamily="18" charset="0"/>
              </a:rPr>
              <a:t>物理组织</a:t>
            </a:r>
            <a:endParaRPr kumimoji="1" lang="zh-CN" altLang="en-US" dirty="0">
              <a:latin typeface="+mn-ea"/>
              <a:ea typeface="+mn-ea"/>
            </a:endParaRPr>
          </a:p>
        </p:txBody>
      </p:sp>
      <p:pic>
        <p:nvPicPr>
          <p:cNvPr id="6" name="Picture 5">
            <a:extLst>
              <a:ext uri="{FF2B5EF4-FFF2-40B4-BE49-F238E27FC236}">
                <a16:creationId xmlns:a16="http://schemas.microsoft.com/office/drawing/2014/main" id="{D3F164B6-C9AC-E94E-8675-E2D1CD63EC85}"/>
              </a:ext>
            </a:extLst>
          </p:cNvPr>
          <p:cNvPicPr>
            <a:picLocks noChangeAspect="1"/>
          </p:cNvPicPr>
          <p:nvPr/>
        </p:nvPicPr>
        <p:blipFill>
          <a:blip r:embed="rId2"/>
          <a:stretch>
            <a:fillRect/>
          </a:stretch>
        </p:blipFill>
        <p:spPr>
          <a:xfrm>
            <a:off x="5589860" y="2204864"/>
            <a:ext cx="2222500" cy="2222500"/>
          </a:xfrm>
          <a:prstGeom prst="rect">
            <a:avLst/>
          </a:prstGeom>
        </p:spPr>
      </p:pic>
    </p:spTree>
    <p:extLst>
      <p:ext uri="{BB962C8B-B14F-4D97-AF65-F5344CB8AC3E}">
        <p14:creationId xmlns:p14="http://schemas.microsoft.com/office/powerpoint/2010/main" val="2136834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659FA-17E8-1B48-AEAB-B79E7269AE0B}"/>
              </a:ext>
            </a:extLst>
          </p:cNvPr>
          <p:cNvSpPr>
            <a:spLocks noGrp="1"/>
          </p:cNvSpPr>
          <p:nvPr>
            <p:ph type="title"/>
          </p:nvPr>
        </p:nvSpPr>
        <p:spPr/>
        <p:txBody>
          <a:bodyPr/>
          <a:lstStyle/>
          <a:p>
            <a:r>
              <a:rPr kumimoji="1" lang="en-US" altLang="zh-CN" dirty="0"/>
              <a:t>3.2</a:t>
            </a:r>
            <a:r>
              <a:rPr kumimoji="1" lang="zh-CN" altLang="en-US" dirty="0"/>
              <a:t> 内存管理的需求</a:t>
            </a:r>
          </a:p>
        </p:txBody>
      </p:sp>
      <p:sp>
        <p:nvSpPr>
          <p:cNvPr id="3" name="内容占位符 2">
            <a:extLst>
              <a:ext uri="{FF2B5EF4-FFF2-40B4-BE49-F238E27FC236}">
                <a16:creationId xmlns:a16="http://schemas.microsoft.com/office/drawing/2014/main" id="{AD038ADD-D5A5-0646-B8FD-75504E3D2CBC}"/>
              </a:ext>
            </a:extLst>
          </p:cNvPr>
          <p:cNvSpPr>
            <a:spLocks noGrp="1"/>
          </p:cNvSpPr>
          <p:nvPr>
            <p:ph idx="1"/>
          </p:nvPr>
        </p:nvSpPr>
        <p:spPr>
          <a:xfrm>
            <a:off x="304800" y="1124744"/>
            <a:ext cx="8443664" cy="4953000"/>
          </a:xfrm>
        </p:spPr>
        <p:txBody>
          <a:bodyPr/>
          <a:lstStyle/>
          <a:p>
            <a:r>
              <a:rPr kumimoji="1" lang="zh-CN" altLang="en-US" dirty="0"/>
              <a:t>重定位</a:t>
            </a:r>
            <a:endParaRPr kumimoji="1" lang="en-US" altLang="zh-CN" dirty="0"/>
          </a:p>
          <a:p>
            <a:pPr lvl="1"/>
            <a:r>
              <a:rPr lang="zh-CN" altLang="en-US" dirty="0">
                <a:latin typeface="+mn-lt"/>
                <a:ea typeface="+mn-ea"/>
                <a:cs typeface="Times New Roman" pitchFamily="18" charset="0"/>
              </a:rPr>
              <a:t>程序员事先并不知道在某个程序执行期间会有其他哪些程序驻留在内存中</a:t>
            </a:r>
            <a:endParaRPr lang="en-US" altLang="zh-CN" dirty="0">
              <a:latin typeface="+mn-lt"/>
              <a:ea typeface="+mn-ea"/>
              <a:cs typeface="Times New Roman" pitchFamily="18" charset="0"/>
            </a:endParaRPr>
          </a:p>
          <a:p>
            <a:pPr lvl="1"/>
            <a:r>
              <a:rPr lang="zh-CN" altLang="en-US" dirty="0">
                <a:latin typeface="+mn-lt"/>
                <a:ea typeface="+mn-ea"/>
                <a:cs typeface="Times New Roman" pitchFamily="18" charset="0"/>
              </a:rPr>
              <a:t>需要把活动进程换入或换出内存，进而使处理器的利用率最大化</a:t>
            </a:r>
            <a:endParaRPr lang="en-US" altLang="zh-CN" dirty="0">
              <a:latin typeface="+mn-lt"/>
              <a:ea typeface="+mn-ea"/>
              <a:cs typeface="Times New Roman" pitchFamily="18" charset="0"/>
            </a:endParaRPr>
          </a:p>
          <a:p>
            <a:pPr lvl="1"/>
            <a:r>
              <a:rPr lang="zh-CN" altLang="en-US" dirty="0">
                <a:latin typeface="+mn-lt"/>
                <a:ea typeface="+mn-ea"/>
                <a:cs typeface="Times New Roman" pitchFamily="18" charset="0"/>
              </a:rPr>
              <a:t>进程下次换入时若要放置在与换出前相同的区域，会存在诸多困难</a:t>
            </a:r>
            <a:endParaRPr lang="en-US" altLang="zh-CN" dirty="0">
              <a:latin typeface="+mn-lt"/>
              <a:ea typeface="+mn-ea"/>
              <a:cs typeface="Times New Roman" pitchFamily="18" charset="0"/>
            </a:endParaRPr>
          </a:p>
          <a:p>
            <a:pPr lvl="1"/>
            <a:r>
              <a:rPr lang="zh-CN" altLang="en-US" dirty="0">
                <a:latin typeface="+mn-lt"/>
                <a:ea typeface="+mn-ea"/>
                <a:cs typeface="Times New Roman" pitchFamily="18" charset="0"/>
              </a:rPr>
              <a:t>需要将进程</a:t>
            </a:r>
            <a:r>
              <a:rPr lang="zh-CN" altLang="en-US" b="1" dirty="0">
                <a:solidFill>
                  <a:srgbClr val="FF0000"/>
                </a:solidFill>
                <a:latin typeface="+mn-lt"/>
                <a:ea typeface="+mn-ea"/>
                <a:cs typeface="Times New Roman" pitchFamily="18" charset="0"/>
              </a:rPr>
              <a:t>重定位</a:t>
            </a:r>
            <a:r>
              <a:rPr lang="zh-CN" altLang="en-US" dirty="0">
                <a:solidFill>
                  <a:srgbClr val="FF0000"/>
                </a:solidFill>
                <a:latin typeface="+mn-lt"/>
                <a:ea typeface="+mn-ea"/>
                <a:cs typeface="Times New Roman" pitchFamily="18" charset="0"/>
              </a:rPr>
              <a:t>（</a:t>
            </a:r>
            <a:r>
              <a:rPr lang="en-US" altLang="zh-CN" dirty="0">
                <a:solidFill>
                  <a:srgbClr val="FF0000"/>
                </a:solidFill>
                <a:latin typeface="+mn-lt"/>
                <a:ea typeface="+mn-ea"/>
                <a:cs typeface="Times New Roman" pitchFamily="18" charset="0"/>
              </a:rPr>
              <a:t>relocation</a:t>
            </a:r>
            <a:r>
              <a:rPr lang="zh-CN" altLang="en-US" dirty="0">
                <a:solidFill>
                  <a:srgbClr val="FF0000"/>
                </a:solidFill>
                <a:latin typeface="+mn-lt"/>
                <a:ea typeface="+mn-ea"/>
                <a:cs typeface="Times New Roman" pitchFamily="18" charset="0"/>
              </a:rPr>
              <a:t>）</a:t>
            </a:r>
            <a:r>
              <a:rPr lang="zh-CN" altLang="en-US" dirty="0">
                <a:latin typeface="+mn-lt"/>
                <a:ea typeface="+mn-ea"/>
                <a:cs typeface="Times New Roman" pitchFamily="18" charset="0"/>
              </a:rPr>
              <a:t>到内存的不同区域</a:t>
            </a:r>
          </a:p>
          <a:p>
            <a:endParaRPr kumimoji="1" lang="zh-CN" altLang="en-US" dirty="0"/>
          </a:p>
        </p:txBody>
      </p:sp>
    </p:spTree>
    <p:extLst>
      <p:ext uri="{BB962C8B-B14F-4D97-AF65-F5344CB8AC3E}">
        <p14:creationId xmlns:p14="http://schemas.microsoft.com/office/powerpoint/2010/main" val="1814858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EC7D5-DF88-3044-8A3E-A17A5B2370CB}"/>
              </a:ext>
            </a:extLst>
          </p:cNvPr>
          <p:cNvSpPr>
            <a:spLocks noGrp="1"/>
          </p:cNvSpPr>
          <p:nvPr>
            <p:ph type="title"/>
          </p:nvPr>
        </p:nvSpPr>
        <p:spPr/>
        <p:txBody>
          <a:bodyPr/>
          <a:lstStyle/>
          <a:p>
            <a:r>
              <a:rPr kumimoji="1" lang="en-US" altLang="zh-CN" dirty="0"/>
              <a:t>3.2</a:t>
            </a:r>
            <a:r>
              <a:rPr kumimoji="1" lang="zh-CN" altLang="en-US" dirty="0"/>
              <a:t> 内存管理的需求</a:t>
            </a:r>
          </a:p>
        </p:txBody>
      </p:sp>
      <p:pic>
        <p:nvPicPr>
          <p:cNvPr id="7" name="Picture 4" descr="f1.pdf">
            <a:extLst>
              <a:ext uri="{FF2B5EF4-FFF2-40B4-BE49-F238E27FC236}">
                <a16:creationId xmlns:a16="http://schemas.microsoft.com/office/drawing/2014/main" id="{09353CFD-B309-4943-BEDA-C5317D386EE3}"/>
              </a:ext>
            </a:extLst>
          </p:cNvPr>
          <p:cNvPicPr>
            <a:picLocks noChangeAspect="1"/>
          </p:cNvPicPr>
          <p:nvPr/>
        </p:nvPicPr>
        <p:blipFill rotWithShape="1">
          <a:blip r:embed="rId2"/>
          <a:srcRect l="7059" t="18182" r="9412" b="35462"/>
          <a:stretch/>
        </p:blipFill>
        <p:spPr>
          <a:xfrm>
            <a:off x="3275856" y="1384784"/>
            <a:ext cx="6219816" cy="4965027"/>
          </a:xfrm>
          <a:prstGeom prst="rect">
            <a:avLst/>
          </a:prstGeom>
        </p:spPr>
      </p:pic>
      <p:sp>
        <p:nvSpPr>
          <p:cNvPr id="10" name="内容占位符 9">
            <a:extLst>
              <a:ext uri="{FF2B5EF4-FFF2-40B4-BE49-F238E27FC236}">
                <a16:creationId xmlns:a16="http://schemas.microsoft.com/office/drawing/2014/main" id="{63ABF4D6-0D2B-F14E-BA78-2C82CA4AD37E}"/>
              </a:ext>
            </a:extLst>
          </p:cNvPr>
          <p:cNvSpPr>
            <a:spLocks noGrp="1"/>
          </p:cNvSpPr>
          <p:nvPr>
            <p:ph idx="1"/>
          </p:nvPr>
        </p:nvSpPr>
        <p:spPr>
          <a:xfrm>
            <a:off x="0" y="815854"/>
            <a:ext cx="4572000" cy="596922"/>
          </a:xfrm>
        </p:spPr>
        <p:txBody>
          <a:bodyPr/>
          <a:lstStyle/>
          <a:p>
            <a:pPr marL="0" indent="0">
              <a:buNone/>
            </a:pPr>
            <a:r>
              <a:rPr lang="zh-CN" altLang="en-US" dirty="0">
                <a:latin typeface="+mn-ea"/>
              </a:rPr>
              <a:t>重定位</a:t>
            </a:r>
            <a:r>
              <a:rPr lang="en-US" altLang="zh-CN" dirty="0">
                <a:latin typeface="+mn-ea"/>
              </a:rPr>
              <a:t>——</a:t>
            </a:r>
            <a:r>
              <a:rPr lang="zh-CN" altLang="en-US" dirty="0">
                <a:latin typeface="+mn-ea"/>
              </a:rPr>
              <a:t>进程寻址的需求</a:t>
            </a:r>
            <a:endParaRPr lang="en-US" altLang="zh-CN" dirty="0">
              <a:latin typeface="+mn-ea"/>
            </a:endParaRPr>
          </a:p>
        </p:txBody>
      </p:sp>
      <p:sp>
        <p:nvSpPr>
          <p:cNvPr id="5" name="内容占位符 9">
            <a:extLst>
              <a:ext uri="{FF2B5EF4-FFF2-40B4-BE49-F238E27FC236}">
                <a16:creationId xmlns:a16="http://schemas.microsoft.com/office/drawing/2014/main" id="{F2C49F52-2CF2-4641-A23E-8948C3A25AFE}"/>
              </a:ext>
            </a:extLst>
          </p:cNvPr>
          <p:cNvSpPr txBox="1">
            <a:spLocks/>
          </p:cNvSpPr>
          <p:nvPr/>
        </p:nvSpPr>
        <p:spPr bwMode="auto">
          <a:xfrm>
            <a:off x="0" y="1429747"/>
            <a:ext cx="349188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buFont typeface="Wingdings" pitchFamily="2" charset="2"/>
              <a:buChar char="n"/>
            </a:pPr>
            <a:r>
              <a:rPr kumimoji="0" lang="zh-CN" altLang="en-US" sz="2000" kern="0" dirty="0">
                <a:solidFill>
                  <a:srgbClr val="FF0000"/>
                </a:solidFill>
                <a:latin typeface="+mn-ea"/>
                <a:ea typeface="+mn-ea"/>
              </a:rPr>
              <a:t>操作系统</a:t>
            </a:r>
            <a:r>
              <a:rPr kumimoji="0" lang="zh-CN" altLang="en-US" sz="2000" kern="0" dirty="0">
                <a:latin typeface="+mn-ea"/>
                <a:ea typeface="+mn-ea"/>
              </a:rPr>
              <a:t>需要知道进程控制信息、栈和入口点位置</a:t>
            </a:r>
            <a:endParaRPr kumimoji="0" lang="en-US" altLang="zh-CN" sz="2000" kern="0" dirty="0">
              <a:latin typeface="+mn-ea"/>
              <a:ea typeface="+mn-ea"/>
            </a:endParaRPr>
          </a:p>
          <a:p>
            <a:pPr lvl="1">
              <a:buFont typeface="Wingdings" pitchFamily="2" charset="2"/>
              <a:buChar char="n"/>
            </a:pPr>
            <a:r>
              <a:rPr kumimoji="0" lang="zh-CN" altLang="en-US" sz="2000" kern="0" dirty="0">
                <a:solidFill>
                  <a:srgbClr val="FF0000"/>
                </a:solidFill>
                <a:latin typeface="+mn-ea"/>
                <a:ea typeface="+mn-ea"/>
              </a:rPr>
              <a:t>处理器</a:t>
            </a:r>
            <a:r>
              <a:rPr kumimoji="0" lang="zh-CN" altLang="en-US" sz="2000" kern="0" dirty="0">
                <a:latin typeface="+mn-ea"/>
                <a:ea typeface="+mn-ea"/>
              </a:rPr>
              <a:t>需要处理程序内部的内存访问，处理下列指令的地址转换</a:t>
            </a:r>
            <a:endParaRPr kumimoji="0" lang="en-US" altLang="zh-CN" sz="2000" kern="0" dirty="0">
              <a:latin typeface="+mn-ea"/>
              <a:ea typeface="+mn-ea"/>
            </a:endParaRPr>
          </a:p>
          <a:p>
            <a:pPr lvl="2">
              <a:buFont typeface="Wingdings" pitchFamily="2" charset="2"/>
              <a:buChar char="n"/>
            </a:pPr>
            <a:r>
              <a:rPr kumimoji="1" lang="zh-CN" altLang="en-US" sz="1800" kern="0" dirty="0">
                <a:latin typeface="+mn-ea"/>
                <a:ea typeface="+mn-ea"/>
              </a:rPr>
              <a:t>跳转指令</a:t>
            </a:r>
            <a:endParaRPr kumimoji="1" lang="en-US" altLang="zh-CN" sz="1800" kern="0" dirty="0">
              <a:latin typeface="+mn-ea"/>
              <a:ea typeface="+mn-ea"/>
            </a:endParaRPr>
          </a:p>
          <a:p>
            <a:pPr lvl="2">
              <a:buFont typeface="Wingdings" pitchFamily="2" charset="2"/>
              <a:buChar char="n"/>
            </a:pPr>
            <a:r>
              <a:rPr kumimoji="0" lang="zh-CN" altLang="en-US" sz="1800" kern="0" dirty="0">
                <a:latin typeface="+mn-ea"/>
                <a:ea typeface="+mn-ea"/>
              </a:rPr>
              <a:t>数据访问指令</a:t>
            </a:r>
            <a:endParaRPr kumimoji="1" lang="zh-CN" altLang="en-US" sz="1800" kern="0" dirty="0">
              <a:latin typeface="+mn-ea"/>
              <a:ea typeface="+mn-ea"/>
            </a:endParaRPr>
          </a:p>
          <a:p>
            <a:endParaRPr kumimoji="0" lang="zh-CN" altLang="en-US" kern="0" dirty="0"/>
          </a:p>
        </p:txBody>
      </p:sp>
    </p:spTree>
    <p:extLst>
      <p:ext uri="{BB962C8B-B14F-4D97-AF65-F5344CB8AC3E}">
        <p14:creationId xmlns:p14="http://schemas.microsoft.com/office/powerpoint/2010/main" val="3130928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79D7A-6A20-A34C-9A83-175FCBB01C0F}"/>
              </a:ext>
            </a:extLst>
          </p:cNvPr>
          <p:cNvSpPr>
            <a:spLocks noGrp="1"/>
          </p:cNvSpPr>
          <p:nvPr>
            <p:ph type="title"/>
          </p:nvPr>
        </p:nvSpPr>
        <p:spPr/>
        <p:txBody>
          <a:bodyPr/>
          <a:lstStyle/>
          <a:p>
            <a:r>
              <a:rPr kumimoji="1" lang="en-US" altLang="zh-CN" dirty="0"/>
              <a:t>3.2</a:t>
            </a:r>
            <a:r>
              <a:rPr kumimoji="1" lang="zh-CN" altLang="en-US" dirty="0"/>
              <a:t> 内存管理的需求</a:t>
            </a:r>
          </a:p>
        </p:txBody>
      </p:sp>
      <p:sp>
        <p:nvSpPr>
          <p:cNvPr id="3" name="内容占位符 2">
            <a:extLst>
              <a:ext uri="{FF2B5EF4-FFF2-40B4-BE49-F238E27FC236}">
                <a16:creationId xmlns:a16="http://schemas.microsoft.com/office/drawing/2014/main" id="{19B09A4D-E1E5-D04F-B9D7-EB12F15CA471}"/>
              </a:ext>
            </a:extLst>
          </p:cNvPr>
          <p:cNvSpPr>
            <a:spLocks noGrp="1"/>
          </p:cNvSpPr>
          <p:nvPr>
            <p:ph idx="1"/>
          </p:nvPr>
        </p:nvSpPr>
        <p:spPr>
          <a:xfrm>
            <a:off x="243136" y="980728"/>
            <a:ext cx="8352928" cy="3600400"/>
          </a:xfrm>
        </p:spPr>
        <p:txBody>
          <a:bodyPr/>
          <a:lstStyle/>
          <a:p>
            <a:r>
              <a:rPr kumimoji="1" lang="zh-CN" altLang="en-US" dirty="0">
                <a:latin typeface="+mn-ea"/>
              </a:rPr>
              <a:t>保护</a:t>
            </a:r>
            <a:endParaRPr kumimoji="1" lang="en-US" altLang="zh-CN" dirty="0">
              <a:latin typeface="+mn-ea"/>
            </a:endParaRPr>
          </a:p>
          <a:p>
            <a:pPr lvl="1"/>
            <a:r>
              <a:rPr lang="zh-CN" altLang="en-US" dirty="0">
                <a:latin typeface="+mn-ea"/>
                <a:ea typeface="+mn-ea"/>
                <a:cs typeface="Times New Roman" pitchFamily="18" charset="0"/>
              </a:rPr>
              <a:t>进程以外的其他进程中的程序不能未经授权地访问（进行读操作或写操作）该进程的内存单元</a:t>
            </a:r>
            <a:endParaRPr lang="en-US" altLang="zh-CN" dirty="0">
              <a:latin typeface="+mn-ea"/>
              <a:ea typeface="+mn-ea"/>
              <a:cs typeface="Times New Roman" pitchFamily="18" charset="0"/>
            </a:endParaRPr>
          </a:p>
          <a:p>
            <a:pPr lvl="1"/>
            <a:r>
              <a:rPr lang="zh-CN" altLang="en-US" dirty="0">
                <a:latin typeface="+mn-ea"/>
                <a:ea typeface="+mn-ea"/>
                <a:cs typeface="Times New Roman" pitchFamily="18" charset="0"/>
              </a:rPr>
              <a:t>程序在内存中的位置</a:t>
            </a:r>
            <a:r>
              <a:rPr lang="zh-CN" altLang="en-US" dirty="0">
                <a:solidFill>
                  <a:srgbClr val="FF0000"/>
                </a:solidFill>
                <a:latin typeface="+mn-ea"/>
                <a:ea typeface="+mn-ea"/>
                <a:cs typeface="Times New Roman" pitchFamily="18" charset="0"/>
              </a:rPr>
              <a:t>不可预测</a:t>
            </a:r>
            <a:endParaRPr lang="en-US" altLang="zh-CN" dirty="0">
              <a:solidFill>
                <a:srgbClr val="FF0000"/>
              </a:solidFill>
              <a:latin typeface="+mn-ea"/>
              <a:ea typeface="+mn-ea"/>
              <a:cs typeface="Times New Roman" pitchFamily="18" charset="0"/>
            </a:endParaRPr>
          </a:p>
          <a:p>
            <a:pPr lvl="1"/>
            <a:r>
              <a:rPr lang="zh-CN" altLang="en-US" dirty="0">
                <a:latin typeface="+mn-ea"/>
                <a:ea typeface="+mn-ea"/>
                <a:cs typeface="Times New Roman" pitchFamily="18" charset="0"/>
              </a:rPr>
              <a:t>需要既支持重定位也支持保护的机制</a:t>
            </a:r>
            <a:endParaRPr lang="en-US" altLang="zh-CN" dirty="0">
              <a:latin typeface="+mn-ea"/>
              <a:ea typeface="+mn-ea"/>
              <a:cs typeface="Times New Roman" pitchFamily="18" charset="0"/>
            </a:endParaRPr>
          </a:p>
          <a:p>
            <a:pPr lvl="2"/>
            <a:r>
              <a:rPr lang="zh-CN" altLang="en-US" dirty="0">
                <a:latin typeface="+mn-ea"/>
                <a:ea typeface="+mn-ea"/>
                <a:cs typeface="Times New Roman" pitchFamily="18" charset="0"/>
              </a:rPr>
              <a:t>处理器硬件必须具备这个能力</a:t>
            </a:r>
          </a:p>
          <a:p>
            <a:endParaRPr kumimoji="1" lang="zh-CN" altLang="en-US" dirty="0">
              <a:latin typeface="+mn-ea"/>
            </a:endParaRPr>
          </a:p>
        </p:txBody>
      </p:sp>
      <p:pic>
        <p:nvPicPr>
          <p:cNvPr id="4" name="Picture 3">
            <a:extLst>
              <a:ext uri="{FF2B5EF4-FFF2-40B4-BE49-F238E27FC236}">
                <a16:creationId xmlns:a16="http://schemas.microsoft.com/office/drawing/2014/main" id="{65DE5AC1-6A0D-F94D-8A5F-0A9FBB665320}"/>
              </a:ext>
            </a:extLst>
          </p:cNvPr>
          <p:cNvPicPr>
            <a:picLocks noChangeAspect="1"/>
          </p:cNvPicPr>
          <p:nvPr/>
        </p:nvPicPr>
        <p:blipFill>
          <a:blip r:embed="rId2"/>
          <a:stretch>
            <a:fillRect/>
          </a:stretch>
        </p:blipFill>
        <p:spPr>
          <a:xfrm>
            <a:off x="6070792" y="4149080"/>
            <a:ext cx="2965704" cy="2044700"/>
          </a:xfrm>
          <a:prstGeom prst="rect">
            <a:avLst/>
          </a:prstGeom>
        </p:spPr>
      </p:pic>
    </p:spTree>
    <p:extLst>
      <p:ext uri="{BB962C8B-B14F-4D97-AF65-F5344CB8AC3E}">
        <p14:creationId xmlns:p14="http://schemas.microsoft.com/office/powerpoint/2010/main" val="3628692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30541-02D0-854C-A248-A6FEA3EF65E3}"/>
              </a:ext>
            </a:extLst>
          </p:cNvPr>
          <p:cNvSpPr>
            <a:spLocks noGrp="1"/>
          </p:cNvSpPr>
          <p:nvPr>
            <p:ph type="title"/>
          </p:nvPr>
        </p:nvSpPr>
        <p:spPr/>
        <p:txBody>
          <a:bodyPr/>
          <a:lstStyle/>
          <a:p>
            <a:r>
              <a:rPr kumimoji="1" lang="en-US" altLang="zh-CN" dirty="0"/>
              <a:t>3.2</a:t>
            </a:r>
            <a:r>
              <a:rPr kumimoji="1" lang="zh-CN" altLang="en-US" dirty="0"/>
              <a:t> 内存管理的需求</a:t>
            </a:r>
          </a:p>
        </p:txBody>
      </p:sp>
      <p:sp>
        <p:nvSpPr>
          <p:cNvPr id="3" name="内容占位符 2">
            <a:extLst>
              <a:ext uri="{FF2B5EF4-FFF2-40B4-BE49-F238E27FC236}">
                <a16:creationId xmlns:a16="http://schemas.microsoft.com/office/drawing/2014/main" id="{A719BA70-DC2D-D34F-9439-89A709FDCE71}"/>
              </a:ext>
            </a:extLst>
          </p:cNvPr>
          <p:cNvSpPr>
            <a:spLocks noGrp="1"/>
          </p:cNvSpPr>
          <p:nvPr>
            <p:ph idx="1"/>
          </p:nvPr>
        </p:nvSpPr>
        <p:spPr>
          <a:xfrm>
            <a:off x="179512" y="908720"/>
            <a:ext cx="8507288" cy="4953000"/>
          </a:xfrm>
        </p:spPr>
        <p:txBody>
          <a:bodyPr/>
          <a:lstStyle/>
          <a:p>
            <a:r>
              <a:rPr kumimoji="1" lang="zh-CN" altLang="en-US" dirty="0">
                <a:latin typeface="+mn-ea"/>
              </a:rPr>
              <a:t>共享</a:t>
            </a:r>
            <a:endParaRPr kumimoji="1" lang="en-US" altLang="zh-CN" dirty="0">
              <a:latin typeface="+mn-ea"/>
            </a:endParaRPr>
          </a:p>
          <a:p>
            <a:pPr lvl="1"/>
            <a:r>
              <a:rPr lang="zh-CN" altLang="en-US" dirty="0">
                <a:latin typeface="+mn-ea"/>
                <a:ea typeface="+mn-ea"/>
                <a:cs typeface="Times New Roman" pitchFamily="18" charset="0"/>
              </a:rPr>
              <a:t>多个进程正在执行同一程序时，允许每个进程访问该程序的同一个副本，要比让每个进程有自己独立的副本更有利。</a:t>
            </a:r>
            <a:endParaRPr lang="en-US" altLang="zh-CN" dirty="0">
              <a:latin typeface="+mn-ea"/>
              <a:ea typeface="+mn-ea"/>
              <a:cs typeface="Times New Roman" pitchFamily="18" charset="0"/>
            </a:endParaRPr>
          </a:p>
          <a:p>
            <a:pPr lvl="1"/>
            <a:r>
              <a:rPr lang="zh-CN" altLang="en-US" dirty="0">
                <a:latin typeface="+mn-ea"/>
                <a:ea typeface="+mn-ea"/>
                <a:cs typeface="Times New Roman" pitchFamily="18" charset="0"/>
              </a:rPr>
              <a:t>需要既支持重定位也支持共享的机制</a:t>
            </a:r>
          </a:p>
          <a:p>
            <a:endParaRPr kumimoji="1" lang="zh-CN" altLang="en-US" dirty="0">
              <a:latin typeface="+mn-ea"/>
            </a:endParaRPr>
          </a:p>
        </p:txBody>
      </p:sp>
      <p:pic>
        <p:nvPicPr>
          <p:cNvPr id="4" name="Picture 6">
            <a:extLst>
              <a:ext uri="{FF2B5EF4-FFF2-40B4-BE49-F238E27FC236}">
                <a16:creationId xmlns:a16="http://schemas.microsoft.com/office/drawing/2014/main" id="{0D0F72CA-C9C2-D940-8AFE-BC48223CADAC}"/>
              </a:ext>
            </a:extLst>
          </p:cNvPr>
          <p:cNvPicPr>
            <a:picLocks noChangeAspect="1"/>
          </p:cNvPicPr>
          <p:nvPr/>
        </p:nvPicPr>
        <p:blipFill>
          <a:blip r:embed="rId2"/>
          <a:stretch>
            <a:fillRect/>
          </a:stretch>
        </p:blipFill>
        <p:spPr>
          <a:xfrm>
            <a:off x="6934200" y="4005064"/>
            <a:ext cx="1752600" cy="1752600"/>
          </a:xfrm>
          <a:prstGeom prst="rect">
            <a:avLst/>
          </a:prstGeom>
        </p:spPr>
      </p:pic>
    </p:spTree>
    <p:extLst>
      <p:ext uri="{BB962C8B-B14F-4D97-AF65-F5344CB8AC3E}">
        <p14:creationId xmlns:p14="http://schemas.microsoft.com/office/powerpoint/2010/main" val="2328497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80AA3-B2E8-0648-9D52-DBE7E61B58D7}"/>
              </a:ext>
            </a:extLst>
          </p:cNvPr>
          <p:cNvSpPr>
            <a:spLocks noGrp="1"/>
          </p:cNvSpPr>
          <p:nvPr>
            <p:ph type="title"/>
          </p:nvPr>
        </p:nvSpPr>
        <p:spPr/>
        <p:txBody>
          <a:bodyPr/>
          <a:lstStyle/>
          <a:p>
            <a:r>
              <a:rPr kumimoji="1" lang="en-US" altLang="zh-CN" dirty="0"/>
              <a:t>3.2</a:t>
            </a:r>
            <a:r>
              <a:rPr kumimoji="1" lang="zh-CN" altLang="en-US" dirty="0"/>
              <a:t> 内存管理的需求</a:t>
            </a:r>
          </a:p>
        </p:txBody>
      </p:sp>
      <p:sp>
        <p:nvSpPr>
          <p:cNvPr id="3" name="内容占位符 2">
            <a:extLst>
              <a:ext uri="{FF2B5EF4-FFF2-40B4-BE49-F238E27FC236}">
                <a16:creationId xmlns:a16="http://schemas.microsoft.com/office/drawing/2014/main" id="{28D877B4-AA4C-764C-86D7-6D19CA4DA0CC}"/>
              </a:ext>
            </a:extLst>
          </p:cNvPr>
          <p:cNvSpPr>
            <a:spLocks noGrp="1"/>
          </p:cNvSpPr>
          <p:nvPr>
            <p:ph idx="1"/>
          </p:nvPr>
        </p:nvSpPr>
        <p:spPr>
          <a:xfrm>
            <a:off x="179512" y="980728"/>
            <a:ext cx="8229600" cy="1224136"/>
          </a:xfrm>
        </p:spPr>
        <p:txBody>
          <a:bodyPr/>
          <a:lstStyle/>
          <a:p>
            <a:r>
              <a:rPr kumimoji="1" lang="zh-CN" altLang="en-US" dirty="0"/>
              <a:t>逻辑组织</a:t>
            </a:r>
            <a:endParaRPr kumimoji="1" lang="en-US" altLang="zh-CN" dirty="0"/>
          </a:p>
          <a:p>
            <a:pPr lvl="1"/>
            <a:r>
              <a:rPr lang="zh-CN" altLang="en-US" dirty="0"/>
              <a:t>内存被组织成线性（或一维）地址空间</a:t>
            </a:r>
            <a:endParaRPr lang="en-US" altLang="zh-CN" dirty="0"/>
          </a:p>
          <a:p>
            <a:pPr lvl="1"/>
            <a:endParaRPr lang="en-US" altLang="zh-CN" dirty="0">
              <a:latin typeface="+mn-ea"/>
              <a:cs typeface="Times New Roman" pitchFamily="18" charset="0"/>
            </a:endParaRPr>
          </a:p>
          <a:p>
            <a:pPr lvl="1"/>
            <a:endParaRPr lang="en-US" altLang="zh-CN" dirty="0">
              <a:latin typeface="+mn-ea"/>
              <a:cs typeface="Times New Roman" pitchFamily="18" charset="0"/>
            </a:endParaRPr>
          </a:p>
          <a:p>
            <a:pPr lvl="1"/>
            <a:endParaRPr lang="en-US" altLang="zh-CN" dirty="0">
              <a:latin typeface="+mn-ea"/>
              <a:cs typeface="Times New Roman" pitchFamily="18" charset="0"/>
            </a:endParaRPr>
          </a:p>
          <a:p>
            <a:pPr lvl="1"/>
            <a:endParaRPr lang="en-US" altLang="zh-CN" dirty="0">
              <a:latin typeface="+mn-ea"/>
              <a:cs typeface="Times New Roman" pitchFamily="18" charset="0"/>
            </a:endParaRPr>
          </a:p>
          <a:p>
            <a:pPr lvl="1"/>
            <a:endParaRPr lang="en-US" altLang="zh-CN" dirty="0">
              <a:latin typeface="+mn-ea"/>
              <a:cs typeface="Times New Roman" pitchFamily="18" charset="0"/>
            </a:endParaRPr>
          </a:p>
          <a:p>
            <a:pPr lvl="1"/>
            <a:endParaRPr lang="en-US" altLang="zh-CN" dirty="0">
              <a:latin typeface="+mn-ea"/>
              <a:cs typeface="Times New Roman" pitchFamily="18" charset="0"/>
            </a:endParaRPr>
          </a:p>
          <a:p>
            <a:pPr lvl="1"/>
            <a:r>
              <a:rPr lang="zh-CN" altLang="en-US" dirty="0">
                <a:latin typeface="+mn-ea"/>
                <a:ea typeface="+mn-ea"/>
                <a:cs typeface="Times New Roman" pitchFamily="18" charset="0"/>
              </a:rPr>
              <a:t>分段可以满足该需求</a:t>
            </a:r>
          </a:p>
          <a:p>
            <a:pPr lvl="1"/>
            <a:endParaRPr lang="en-US" altLang="zh-CN" dirty="0"/>
          </a:p>
          <a:p>
            <a:endParaRPr kumimoji="1" lang="zh-CN" altLang="en-US" dirty="0"/>
          </a:p>
        </p:txBody>
      </p:sp>
      <p:graphicFrame>
        <p:nvGraphicFramePr>
          <p:cNvPr id="4" name="Diagram 3">
            <a:extLst>
              <a:ext uri="{FF2B5EF4-FFF2-40B4-BE49-F238E27FC236}">
                <a16:creationId xmlns:a16="http://schemas.microsoft.com/office/drawing/2014/main" id="{7D2E1FC5-7B33-1341-80EF-A66B26F509E0}"/>
              </a:ext>
            </a:extLst>
          </p:cNvPr>
          <p:cNvGraphicFramePr/>
          <p:nvPr>
            <p:extLst>
              <p:ext uri="{D42A27DB-BD31-4B8C-83A1-F6EECF244321}">
                <p14:modId xmlns:p14="http://schemas.microsoft.com/office/powerpoint/2010/main" val="1644973220"/>
              </p:ext>
            </p:extLst>
          </p:nvPr>
        </p:nvGraphicFramePr>
        <p:xfrm>
          <a:off x="654211" y="2564904"/>
          <a:ext cx="7620000" cy="241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30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linds(horizontal)">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3600" dirty="0"/>
              <a:t>基本内存管理主要内容</a:t>
            </a:r>
          </a:p>
        </p:txBody>
      </p:sp>
      <p:grpSp>
        <p:nvGrpSpPr>
          <p:cNvPr id="3" name="Group 54"/>
          <p:cNvGrpSpPr>
            <a:grpSpLocks/>
          </p:cNvGrpSpPr>
          <p:nvPr/>
        </p:nvGrpSpPr>
        <p:grpSpPr bwMode="auto">
          <a:xfrm>
            <a:off x="1835696" y="1412776"/>
            <a:ext cx="5410200" cy="665162"/>
            <a:chOff x="1152" y="1131"/>
            <a:chExt cx="3408" cy="419"/>
          </a:xfrm>
        </p:grpSpPr>
        <p:grpSp>
          <p:nvGrpSpPr>
            <p:cNvPr id="4" name="Group 3"/>
            <p:cNvGrpSpPr>
              <a:grpSpLocks/>
            </p:cNvGrpSpPr>
            <p:nvPr/>
          </p:nvGrpSpPr>
          <p:grpSpPr bwMode="auto">
            <a:xfrm>
              <a:off x="1152" y="1131"/>
              <a:ext cx="480" cy="419"/>
              <a:chOff x="1110" y="2656"/>
              <a:chExt cx="1549" cy="1351"/>
            </a:xfrm>
          </p:grpSpPr>
          <p:sp>
            <p:nvSpPr>
              <p:cNvPr id="1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6" name="Line 11"/>
            <p:cNvSpPr>
              <a:spLocks noChangeShapeType="1"/>
            </p:cNvSpPr>
            <p:nvPr/>
          </p:nvSpPr>
          <p:spPr bwMode="auto">
            <a:xfrm>
              <a:off x="1536" y="1515"/>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8" name="Text Box 12"/>
            <p:cNvSpPr txBox="1">
              <a:spLocks noChangeArrowheads="1"/>
            </p:cNvSpPr>
            <p:nvPr/>
          </p:nvSpPr>
          <p:spPr bwMode="auto">
            <a:xfrm>
              <a:off x="2112" y="1179"/>
              <a:ext cx="1988"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程序的加载与链接</a:t>
              </a:r>
              <a:endParaRPr lang="en-US" altLang="zh-CN" sz="2800" dirty="0">
                <a:latin typeface="+mn-ea"/>
                <a:ea typeface="+mn-ea"/>
              </a:endParaRPr>
            </a:p>
          </p:txBody>
        </p:sp>
        <p:sp>
          <p:nvSpPr>
            <p:cNvPr id="9" name="Text Box 13"/>
            <p:cNvSpPr txBox="1">
              <a:spLocks noChangeArrowheads="1"/>
            </p:cNvSpPr>
            <p:nvPr/>
          </p:nvSpPr>
          <p:spPr bwMode="gray">
            <a:xfrm>
              <a:off x="1208" y="1193"/>
              <a:ext cx="359" cy="291"/>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3.1</a:t>
              </a:r>
            </a:p>
          </p:txBody>
        </p:sp>
      </p:grpSp>
      <p:grpSp>
        <p:nvGrpSpPr>
          <p:cNvPr id="5" name="Group 55"/>
          <p:cNvGrpSpPr>
            <a:grpSpLocks/>
          </p:cNvGrpSpPr>
          <p:nvPr/>
        </p:nvGrpSpPr>
        <p:grpSpPr bwMode="auto">
          <a:xfrm>
            <a:off x="1835696" y="2327176"/>
            <a:ext cx="5410200" cy="665162"/>
            <a:chOff x="1152" y="1707"/>
            <a:chExt cx="3408" cy="419"/>
          </a:xfrm>
        </p:grpSpPr>
        <p:grpSp>
          <p:nvGrpSpPr>
            <p:cNvPr id="7" name="Group 7"/>
            <p:cNvGrpSpPr>
              <a:grpSpLocks/>
            </p:cNvGrpSpPr>
            <p:nvPr/>
          </p:nvGrpSpPr>
          <p:grpSpPr bwMode="auto">
            <a:xfrm>
              <a:off x="1152" y="1707"/>
              <a:ext cx="480" cy="419"/>
              <a:chOff x="3174" y="2656"/>
              <a:chExt cx="1549" cy="1351"/>
            </a:xfrm>
          </p:grpSpPr>
          <p:sp>
            <p:nvSpPr>
              <p:cNvPr id="1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9"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15" name="Line 14"/>
            <p:cNvSpPr>
              <a:spLocks noChangeShapeType="1"/>
            </p:cNvSpPr>
            <p:nvPr/>
          </p:nvSpPr>
          <p:spPr bwMode="auto">
            <a:xfrm>
              <a:off x="1536" y="2091"/>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6" name="Text Box 16"/>
            <p:cNvSpPr txBox="1">
              <a:spLocks noChangeArrowheads="1"/>
            </p:cNvSpPr>
            <p:nvPr/>
          </p:nvSpPr>
          <p:spPr bwMode="gray">
            <a:xfrm>
              <a:off x="1208" y="1769"/>
              <a:ext cx="359" cy="291"/>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3.2</a:t>
              </a:r>
            </a:p>
          </p:txBody>
        </p:sp>
      </p:grpSp>
      <p:grpSp>
        <p:nvGrpSpPr>
          <p:cNvPr id="13" name="Group 56"/>
          <p:cNvGrpSpPr>
            <a:grpSpLocks/>
          </p:cNvGrpSpPr>
          <p:nvPr/>
        </p:nvGrpSpPr>
        <p:grpSpPr bwMode="auto">
          <a:xfrm>
            <a:off x="1835696" y="3219351"/>
            <a:ext cx="5410200" cy="665162"/>
            <a:chOff x="1152" y="2269"/>
            <a:chExt cx="3408" cy="419"/>
          </a:xfrm>
        </p:grpSpPr>
        <p:grpSp>
          <p:nvGrpSpPr>
            <p:cNvPr id="14" name="Group 17"/>
            <p:cNvGrpSpPr>
              <a:grpSpLocks/>
            </p:cNvGrpSpPr>
            <p:nvPr/>
          </p:nvGrpSpPr>
          <p:grpSpPr bwMode="auto">
            <a:xfrm>
              <a:off x="1152" y="2269"/>
              <a:ext cx="480" cy="419"/>
              <a:chOff x="1110" y="2656"/>
              <a:chExt cx="1549" cy="1351"/>
            </a:xfrm>
          </p:grpSpPr>
          <p:sp>
            <p:nvSpPr>
              <p:cNvPr id="2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2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26"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22"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23" name="Text Box 27"/>
            <p:cNvSpPr txBox="1">
              <a:spLocks noChangeArrowheads="1"/>
            </p:cNvSpPr>
            <p:nvPr/>
          </p:nvSpPr>
          <p:spPr bwMode="gray">
            <a:xfrm>
              <a:off x="1208" y="2331"/>
              <a:ext cx="359" cy="291"/>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r>
                <a:rPr lang="en-US" altLang="zh-CN" b="1" dirty="0">
                  <a:solidFill>
                    <a:schemeClr val="bg1"/>
                  </a:solidFill>
                  <a:ea typeface="宋体" pitchFamily="2" charset="-122"/>
                </a:rPr>
                <a:t>.3</a:t>
              </a:r>
              <a:endParaRPr lang="en-US" altLang="zh-CN" sz="2400" b="1" dirty="0">
                <a:solidFill>
                  <a:schemeClr val="bg1"/>
                </a:solidFill>
                <a:ea typeface="宋体" pitchFamily="2" charset="-122"/>
              </a:endParaRPr>
            </a:p>
          </p:txBody>
        </p:sp>
      </p:grpSp>
      <p:sp>
        <p:nvSpPr>
          <p:cNvPr id="34" name="Text Box 12"/>
          <p:cNvSpPr txBox="1">
            <a:spLocks noChangeArrowheads="1"/>
          </p:cNvSpPr>
          <p:nvPr/>
        </p:nvSpPr>
        <p:spPr bwMode="auto">
          <a:xfrm>
            <a:off x="3354934" y="2366863"/>
            <a:ext cx="272923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内存管理的需求</a:t>
            </a:r>
            <a:endParaRPr lang="en-US" altLang="zh-CN" sz="2800" dirty="0">
              <a:latin typeface="+mn-ea"/>
              <a:ea typeface="+mn-ea"/>
            </a:endParaRPr>
          </a:p>
        </p:txBody>
      </p:sp>
      <p:sp>
        <p:nvSpPr>
          <p:cNvPr id="35" name="Text Box 12"/>
          <p:cNvSpPr txBox="1">
            <a:spLocks noChangeArrowheads="1"/>
          </p:cNvSpPr>
          <p:nvPr/>
        </p:nvSpPr>
        <p:spPr bwMode="auto">
          <a:xfrm>
            <a:off x="3416846" y="3219351"/>
            <a:ext cx="309937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内存分区</a:t>
            </a:r>
            <a:endParaRPr lang="en-US" altLang="zh-CN" sz="2800" dirty="0">
              <a:latin typeface="+mn-ea"/>
              <a:ea typeface="+mn-ea"/>
            </a:endParaRPr>
          </a:p>
        </p:txBody>
      </p:sp>
      <p:grpSp>
        <p:nvGrpSpPr>
          <p:cNvPr id="27" name="Group 55">
            <a:extLst>
              <a:ext uri="{FF2B5EF4-FFF2-40B4-BE49-F238E27FC236}">
                <a16:creationId xmlns:a16="http://schemas.microsoft.com/office/drawing/2014/main" id="{1D45DDB7-A36B-3743-B875-308F172F6D3F}"/>
              </a:ext>
            </a:extLst>
          </p:cNvPr>
          <p:cNvGrpSpPr>
            <a:grpSpLocks/>
          </p:cNvGrpSpPr>
          <p:nvPr/>
        </p:nvGrpSpPr>
        <p:grpSpPr bwMode="auto">
          <a:xfrm>
            <a:off x="1835696" y="4111526"/>
            <a:ext cx="5410200" cy="665162"/>
            <a:chOff x="1152" y="1707"/>
            <a:chExt cx="3408" cy="419"/>
          </a:xfrm>
        </p:grpSpPr>
        <p:grpSp>
          <p:nvGrpSpPr>
            <p:cNvPr id="28" name="Group 7">
              <a:extLst>
                <a:ext uri="{FF2B5EF4-FFF2-40B4-BE49-F238E27FC236}">
                  <a16:creationId xmlns:a16="http://schemas.microsoft.com/office/drawing/2014/main" id="{0DD6E607-922A-0544-BCB0-A58A07F71F21}"/>
                </a:ext>
              </a:extLst>
            </p:cNvPr>
            <p:cNvGrpSpPr>
              <a:grpSpLocks/>
            </p:cNvGrpSpPr>
            <p:nvPr/>
          </p:nvGrpSpPr>
          <p:grpSpPr bwMode="auto">
            <a:xfrm>
              <a:off x="1152" y="1707"/>
              <a:ext cx="480" cy="419"/>
              <a:chOff x="3174" y="2656"/>
              <a:chExt cx="1549" cy="1351"/>
            </a:xfrm>
          </p:grpSpPr>
          <p:sp>
            <p:nvSpPr>
              <p:cNvPr id="31" name="AutoShape 8">
                <a:extLst>
                  <a:ext uri="{FF2B5EF4-FFF2-40B4-BE49-F238E27FC236}">
                    <a16:creationId xmlns:a16="http://schemas.microsoft.com/office/drawing/2014/main" id="{D5CECFE7-CB05-2649-A82B-0213005BFC23}"/>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2" name="AutoShape 9">
                <a:extLst>
                  <a:ext uri="{FF2B5EF4-FFF2-40B4-BE49-F238E27FC236}">
                    <a16:creationId xmlns:a16="http://schemas.microsoft.com/office/drawing/2014/main" id="{CE051EB0-2EC3-1D46-B1E6-FC6C0FB2C8D6}"/>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3" name="AutoShape 10">
                <a:extLst>
                  <a:ext uri="{FF2B5EF4-FFF2-40B4-BE49-F238E27FC236}">
                    <a16:creationId xmlns:a16="http://schemas.microsoft.com/office/drawing/2014/main" id="{8C83A591-0A50-AF4F-991D-B1A715414D82}"/>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29" name="Line 14">
              <a:extLst>
                <a:ext uri="{FF2B5EF4-FFF2-40B4-BE49-F238E27FC236}">
                  <a16:creationId xmlns:a16="http://schemas.microsoft.com/office/drawing/2014/main" id="{644C5ECD-6704-0F4E-BFF5-D18A2EC7CD7F}"/>
                </a:ext>
              </a:extLst>
            </p:cNvPr>
            <p:cNvSpPr>
              <a:spLocks noChangeShapeType="1"/>
            </p:cNvSpPr>
            <p:nvPr/>
          </p:nvSpPr>
          <p:spPr bwMode="auto">
            <a:xfrm>
              <a:off x="1536" y="2091"/>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0" name="Text Box 16">
              <a:extLst>
                <a:ext uri="{FF2B5EF4-FFF2-40B4-BE49-F238E27FC236}">
                  <a16:creationId xmlns:a16="http://schemas.microsoft.com/office/drawing/2014/main" id="{CEAA53BE-E965-ED49-8955-53BCA849C7B3}"/>
                </a:ext>
              </a:extLst>
            </p:cNvPr>
            <p:cNvSpPr txBox="1">
              <a:spLocks noChangeArrowheads="1"/>
            </p:cNvSpPr>
            <p:nvPr/>
          </p:nvSpPr>
          <p:spPr bwMode="gray">
            <a:xfrm>
              <a:off x="1209" y="1769"/>
              <a:ext cx="359" cy="291"/>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3.4</a:t>
              </a:r>
            </a:p>
          </p:txBody>
        </p:sp>
      </p:grpSp>
      <p:grpSp>
        <p:nvGrpSpPr>
          <p:cNvPr id="36" name="Group 56">
            <a:extLst>
              <a:ext uri="{FF2B5EF4-FFF2-40B4-BE49-F238E27FC236}">
                <a16:creationId xmlns:a16="http://schemas.microsoft.com/office/drawing/2014/main" id="{6452C663-6830-4D49-86DE-EA291EE17129}"/>
              </a:ext>
            </a:extLst>
          </p:cNvPr>
          <p:cNvGrpSpPr>
            <a:grpSpLocks/>
          </p:cNvGrpSpPr>
          <p:nvPr/>
        </p:nvGrpSpPr>
        <p:grpSpPr bwMode="auto">
          <a:xfrm>
            <a:off x="1835696" y="5003701"/>
            <a:ext cx="5410200" cy="665162"/>
            <a:chOff x="1152" y="2269"/>
            <a:chExt cx="3408" cy="419"/>
          </a:xfrm>
        </p:grpSpPr>
        <p:grpSp>
          <p:nvGrpSpPr>
            <p:cNvPr id="37" name="Group 17">
              <a:extLst>
                <a:ext uri="{FF2B5EF4-FFF2-40B4-BE49-F238E27FC236}">
                  <a16:creationId xmlns:a16="http://schemas.microsoft.com/office/drawing/2014/main" id="{CB185F0C-6D30-ED4F-B2D1-CF9C2DDCEAE5}"/>
                </a:ext>
              </a:extLst>
            </p:cNvPr>
            <p:cNvGrpSpPr>
              <a:grpSpLocks/>
            </p:cNvGrpSpPr>
            <p:nvPr/>
          </p:nvGrpSpPr>
          <p:grpSpPr bwMode="auto">
            <a:xfrm>
              <a:off x="1152" y="2269"/>
              <a:ext cx="480" cy="419"/>
              <a:chOff x="1110" y="2656"/>
              <a:chExt cx="1549" cy="1351"/>
            </a:xfrm>
          </p:grpSpPr>
          <p:sp>
            <p:nvSpPr>
              <p:cNvPr id="40" name="AutoShape 18">
                <a:extLst>
                  <a:ext uri="{FF2B5EF4-FFF2-40B4-BE49-F238E27FC236}">
                    <a16:creationId xmlns:a16="http://schemas.microsoft.com/office/drawing/2014/main" id="{D39C098B-8399-0E40-BC2B-C2F1D54C089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1" name="AutoShape 19">
                <a:extLst>
                  <a:ext uri="{FF2B5EF4-FFF2-40B4-BE49-F238E27FC236}">
                    <a16:creationId xmlns:a16="http://schemas.microsoft.com/office/drawing/2014/main" id="{3F946ADD-5D94-F24F-8802-3F0FC84FB94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2" name="AutoShape 20">
                <a:extLst>
                  <a:ext uri="{FF2B5EF4-FFF2-40B4-BE49-F238E27FC236}">
                    <a16:creationId xmlns:a16="http://schemas.microsoft.com/office/drawing/2014/main" id="{B9BC9839-5904-2B4C-929D-C82E03AF6C51}"/>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38" name="Line 25">
              <a:extLst>
                <a:ext uri="{FF2B5EF4-FFF2-40B4-BE49-F238E27FC236}">
                  <a16:creationId xmlns:a16="http://schemas.microsoft.com/office/drawing/2014/main" id="{3366C15E-5771-894E-BD5F-7CDBE6C052C3}"/>
                </a:ext>
              </a:extLst>
            </p:cNvPr>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9" name="Text Box 27">
              <a:extLst>
                <a:ext uri="{FF2B5EF4-FFF2-40B4-BE49-F238E27FC236}">
                  <a16:creationId xmlns:a16="http://schemas.microsoft.com/office/drawing/2014/main" id="{92881AD7-94E8-D848-AA14-344044DDC1D0}"/>
                </a:ext>
              </a:extLst>
            </p:cNvPr>
            <p:cNvSpPr txBox="1">
              <a:spLocks noChangeArrowheads="1"/>
            </p:cNvSpPr>
            <p:nvPr/>
          </p:nvSpPr>
          <p:spPr bwMode="gray">
            <a:xfrm>
              <a:off x="1209" y="2331"/>
              <a:ext cx="359" cy="291"/>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r>
                <a:rPr lang="en-US" altLang="zh-CN" b="1" dirty="0">
                  <a:solidFill>
                    <a:schemeClr val="bg1"/>
                  </a:solidFill>
                  <a:ea typeface="宋体" pitchFamily="2" charset="-122"/>
                </a:rPr>
                <a:t>.5</a:t>
              </a:r>
              <a:endParaRPr lang="en-US" altLang="zh-CN" sz="2400" b="1" dirty="0">
                <a:solidFill>
                  <a:schemeClr val="bg1"/>
                </a:solidFill>
                <a:ea typeface="宋体" pitchFamily="2" charset="-122"/>
              </a:endParaRPr>
            </a:p>
          </p:txBody>
        </p:sp>
      </p:grpSp>
      <p:sp>
        <p:nvSpPr>
          <p:cNvPr id="43" name="Text Box 12">
            <a:extLst>
              <a:ext uri="{FF2B5EF4-FFF2-40B4-BE49-F238E27FC236}">
                <a16:creationId xmlns:a16="http://schemas.microsoft.com/office/drawing/2014/main" id="{02B789A8-C4D4-C342-89EF-550D1583A598}"/>
              </a:ext>
            </a:extLst>
          </p:cNvPr>
          <p:cNvSpPr txBox="1">
            <a:spLocks noChangeArrowheads="1"/>
          </p:cNvSpPr>
          <p:nvPr/>
        </p:nvSpPr>
        <p:spPr bwMode="auto">
          <a:xfrm>
            <a:off x="3354934" y="4151213"/>
            <a:ext cx="272923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分页</a:t>
            </a:r>
            <a:endParaRPr lang="en-US" altLang="zh-CN" sz="2800" dirty="0">
              <a:latin typeface="+mn-ea"/>
              <a:ea typeface="+mn-ea"/>
            </a:endParaRPr>
          </a:p>
        </p:txBody>
      </p:sp>
      <p:sp>
        <p:nvSpPr>
          <p:cNvPr id="44" name="Text Box 12">
            <a:extLst>
              <a:ext uri="{FF2B5EF4-FFF2-40B4-BE49-F238E27FC236}">
                <a16:creationId xmlns:a16="http://schemas.microsoft.com/office/drawing/2014/main" id="{A6448F54-89DA-B748-8A6E-F1D4A3AEC3CC}"/>
              </a:ext>
            </a:extLst>
          </p:cNvPr>
          <p:cNvSpPr txBox="1">
            <a:spLocks noChangeArrowheads="1"/>
          </p:cNvSpPr>
          <p:nvPr/>
        </p:nvSpPr>
        <p:spPr bwMode="auto">
          <a:xfrm>
            <a:off x="3416846" y="5003701"/>
            <a:ext cx="309937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分段</a:t>
            </a:r>
            <a:endParaRPr lang="en-US" altLang="zh-CN" sz="2800" dirty="0">
              <a:latin typeface="+mn-ea"/>
              <a:ea typeface="+mn-ea"/>
            </a:endParaRPr>
          </a:p>
        </p:txBody>
      </p:sp>
    </p:spTree>
    <p:extLst>
      <p:ext uri="{BB962C8B-B14F-4D97-AF65-F5344CB8AC3E}">
        <p14:creationId xmlns:p14="http://schemas.microsoft.com/office/powerpoint/2010/main" val="3309752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48C8E-0C08-C94B-9AC6-628CF2C2A592}"/>
              </a:ext>
            </a:extLst>
          </p:cNvPr>
          <p:cNvSpPr>
            <a:spLocks noGrp="1"/>
          </p:cNvSpPr>
          <p:nvPr>
            <p:ph type="title"/>
          </p:nvPr>
        </p:nvSpPr>
        <p:spPr/>
        <p:txBody>
          <a:bodyPr/>
          <a:lstStyle/>
          <a:p>
            <a:r>
              <a:rPr kumimoji="1" lang="en-US" altLang="zh-CN" dirty="0"/>
              <a:t>3.2</a:t>
            </a:r>
            <a:r>
              <a:rPr kumimoji="1" lang="zh-CN" altLang="en-US" dirty="0"/>
              <a:t> 内存管理的需求</a:t>
            </a:r>
          </a:p>
        </p:txBody>
      </p:sp>
      <p:sp>
        <p:nvSpPr>
          <p:cNvPr id="3" name="内容占位符 2">
            <a:extLst>
              <a:ext uri="{FF2B5EF4-FFF2-40B4-BE49-F238E27FC236}">
                <a16:creationId xmlns:a16="http://schemas.microsoft.com/office/drawing/2014/main" id="{8DFBECF1-AB2D-9E46-AB39-11DB33EDC64F}"/>
              </a:ext>
            </a:extLst>
          </p:cNvPr>
          <p:cNvSpPr>
            <a:spLocks noGrp="1"/>
          </p:cNvSpPr>
          <p:nvPr>
            <p:ph idx="1"/>
          </p:nvPr>
        </p:nvSpPr>
        <p:spPr>
          <a:xfrm>
            <a:off x="179512" y="842910"/>
            <a:ext cx="8229600" cy="576064"/>
          </a:xfrm>
        </p:spPr>
        <p:txBody>
          <a:bodyPr/>
          <a:lstStyle/>
          <a:p>
            <a:r>
              <a:rPr kumimoji="1" lang="zh-CN" altLang="en-US" dirty="0">
                <a:latin typeface="+mn-ea"/>
              </a:rPr>
              <a:t>物理组织</a:t>
            </a:r>
            <a:endParaRPr kumimoji="1" lang="en-US" altLang="zh-CN" dirty="0">
              <a:latin typeface="+mn-ea"/>
            </a:endParaRPr>
          </a:p>
          <a:p>
            <a:pPr lvl="1"/>
            <a:r>
              <a:rPr kumimoji="1" lang="zh-CN" altLang="en-US" dirty="0">
                <a:latin typeface="+mn-ea"/>
                <a:ea typeface="+mn-ea"/>
              </a:rPr>
              <a:t>在内存和外存之间完成移动信息的任务应该交给</a:t>
            </a:r>
            <a:r>
              <a:rPr kumimoji="1" lang="en-US" altLang="zh-CN" dirty="0">
                <a:latin typeface="+mn-ea"/>
                <a:ea typeface="+mn-ea"/>
              </a:rPr>
              <a:t>OS</a:t>
            </a:r>
            <a:r>
              <a:rPr kumimoji="1" lang="zh-CN" altLang="en-US" dirty="0">
                <a:latin typeface="+mn-ea"/>
                <a:ea typeface="+mn-ea"/>
              </a:rPr>
              <a:t>而不是程序员，因为：</a:t>
            </a:r>
          </a:p>
        </p:txBody>
      </p:sp>
      <p:graphicFrame>
        <p:nvGraphicFramePr>
          <p:cNvPr id="4" name="Content Placeholder 4">
            <a:extLst>
              <a:ext uri="{FF2B5EF4-FFF2-40B4-BE49-F238E27FC236}">
                <a16:creationId xmlns:a16="http://schemas.microsoft.com/office/drawing/2014/main" id="{1D0C4AA0-83B9-1D4D-8219-DE71B80A53D1}"/>
              </a:ext>
            </a:extLst>
          </p:cNvPr>
          <p:cNvGraphicFramePr>
            <a:graphicFrameLocks/>
          </p:cNvGraphicFramePr>
          <p:nvPr>
            <p:extLst>
              <p:ext uri="{D42A27DB-BD31-4B8C-83A1-F6EECF244321}">
                <p14:modId xmlns:p14="http://schemas.microsoft.com/office/powerpoint/2010/main" val="3610539113"/>
              </p:ext>
            </p:extLst>
          </p:nvPr>
        </p:nvGraphicFramePr>
        <p:xfrm>
          <a:off x="467544" y="1844824"/>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753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52F5B-E246-7349-8746-96AC72EB630B}"/>
              </a:ext>
            </a:extLst>
          </p:cNvPr>
          <p:cNvSpPr>
            <a:spLocks noGrp="1"/>
          </p:cNvSpPr>
          <p:nvPr>
            <p:ph type="title"/>
          </p:nvPr>
        </p:nvSpPr>
        <p:spPr/>
        <p:txBody>
          <a:bodyPr/>
          <a:lstStyle/>
          <a:p>
            <a:r>
              <a:rPr kumimoji="1" lang="en-US" altLang="zh-CN" dirty="0"/>
              <a:t>3.3</a:t>
            </a:r>
            <a:r>
              <a:rPr kumimoji="1" lang="zh-CN" altLang="en-US" dirty="0"/>
              <a:t> 内存分区</a:t>
            </a:r>
          </a:p>
        </p:txBody>
      </p:sp>
      <p:sp>
        <p:nvSpPr>
          <p:cNvPr id="3" name="内容占位符 2">
            <a:extLst>
              <a:ext uri="{FF2B5EF4-FFF2-40B4-BE49-F238E27FC236}">
                <a16:creationId xmlns:a16="http://schemas.microsoft.com/office/drawing/2014/main" id="{354244EA-982E-8943-9681-D2E78AC40424}"/>
              </a:ext>
            </a:extLst>
          </p:cNvPr>
          <p:cNvSpPr>
            <a:spLocks noGrp="1"/>
          </p:cNvSpPr>
          <p:nvPr>
            <p:ph idx="1"/>
          </p:nvPr>
        </p:nvSpPr>
        <p:spPr>
          <a:xfrm>
            <a:off x="0" y="980728"/>
            <a:ext cx="8892480" cy="792088"/>
          </a:xfrm>
        </p:spPr>
        <p:txBody>
          <a:bodyPr/>
          <a:lstStyle/>
          <a:p>
            <a:r>
              <a:rPr lang="zh-CN" altLang="en-US" dirty="0"/>
              <a:t>内存管理的主要操作是处理器把程序加载内存中执行</a:t>
            </a:r>
            <a:endParaRPr lang="en-US" altLang="zh-CN" dirty="0"/>
          </a:p>
          <a:p>
            <a:pPr lvl="1"/>
            <a:endParaRPr lang="en-US" altLang="zh-CN" dirty="0">
              <a:latin typeface="+mn-ea"/>
            </a:endParaRPr>
          </a:p>
          <a:p>
            <a:pPr lvl="1"/>
            <a:endParaRPr lang="en-US" altLang="zh-CN" dirty="0">
              <a:latin typeface="+mn-ea"/>
            </a:endParaRPr>
          </a:p>
          <a:p>
            <a:pPr lvl="1"/>
            <a:endParaRPr lang="en-US" altLang="zh-CN" dirty="0">
              <a:latin typeface="+mn-ea"/>
            </a:endParaRPr>
          </a:p>
          <a:p>
            <a:pPr lvl="1"/>
            <a:endParaRPr lang="en-US" altLang="zh-CN" dirty="0">
              <a:latin typeface="+mn-ea"/>
            </a:endParaRPr>
          </a:p>
          <a:p>
            <a:pPr lvl="1"/>
            <a:endParaRPr lang="en-US" altLang="zh-CN" dirty="0">
              <a:latin typeface="+mn-ea"/>
            </a:endParaRPr>
          </a:p>
          <a:p>
            <a:pPr lvl="1"/>
            <a:endParaRPr lang="en-US" altLang="zh-CN" dirty="0">
              <a:latin typeface="+mn-ea"/>
            </a:endParaRPr>
          </a:p>
          <a:p>
            <a:pPr lvl="1"/>
            <a:endParaRPr lang="en-US" altLang="zh-CN" dirty="0">
              <a:latin typeface="+mn-ea"/>
            </a:endParaRPr>
          </a:p>
          <a:p>
            <a:pPr lvl="1"/>
            <a:r>
              <a:rPr lang="zh-CN" altLang="en-US" dirty="0">
                <a:latin typeface="+mn-ea"/>
              </a:rPr>
              <a:t>内存管理包含虚拟内存的复杂方案</a:t>
            </a:r>
            <a:endParaRPr lang="en-US" altLang="zh-CN" dirty="0">
              <a:latin typeface="+mn-ea"/>
            </a:endParaRPr>
          </a:p>
          <a:p>
            <a:pPr lvl="1"/>
            <a:r>
              <a:rPr lang="zh-CN" altLang="en-US" dirty="0">
                <a:latin typeface="+mn-ea"/>
              </a:rPr>
              <a:t>基于分段和分页两种基本技术</a:t>
            </a:r>
            <a:endParaRPr lang="en-US" altLang="zh-CN" dirty="0">
              <a:latin typeface="+mn-ea"/>
            </a:endParaRPr>
          </a:p>
          <a:p>
            <a:endParaRPr kumimoji="1" lang="zh-CN" altLang="en-US" dirty="0"/>
          </a:p>
        </p:txBody>
      </p:sp>
      <p:pic>
        <p:nvPicPr>
          <p:cNvPr id="4" name="Picture 6">
            <a:extLst>
              <a:ext uri="{FF2B5EF4-FFF2-40B4-BE49-F238E27FC236}">
                <a16:creationId xmlns:a16="http://schemas.microsoft.com/office/drawing/2014/main" id="{56235369-A3B1-EF4E-8AF8-676772A62539}"/>
              </a:ext>
            </a:extLst>
          </p:cNvPr>
          <p:cNvPicPr>
            <a:picLocks noChangeAspect="1"/>
          </p:cNvPicPr>
          <p:nvPr/>
        </p:nvPicPr>
        <p:blipFill>
          <a:blip r:embed="rId2"/>
          <a:stretch>
            <a:fillRect/>
          </a:stretch>
        </p:blipFill>
        <p:spPr>
          <a:xfrm>
            <a:off x="7531100" y="5376540"/>
            <a:ext cx="1612900" cy="1612900"/>
          </a:xfrm>
          <a:prstGeom prst="rect">
            <a:avLst/>
          </a:prstGeom>
        </p:spPr>
      </p:pic>
      <p:graphicFrame>
        <p:nvGraphicFramePr>
          <p:cNvPr id="5" name="表格 4">
            <a:extLst>
              <a:ext uri="{FF2B5EF4-FFF2-40B4-BE49-F238E27FC236}">
                <a16:creationId xmlns:a16="http://schemas.microsoft.com/office/drawing/2014/main" id="{5F08B334-24FC-E145-BEFA-5D3C5570FF39}"/>
              </a:ext>
            </a:extLst>
          </p:cNvPr>
          <p:cNvGraphicFramePr>
            <a:graphicFrameLocks noGrp="1"/>
          </p:cNvGraphicFramePr>
          <p:nvPr>
            <p:extLst>
              <p:ext uri="{D42A27DB-BD31-4B8C-83A1-F6EECF244321}">
                <p14:modId xmlns:p14="http://schemas.microsoft.com/office/powerpoint/2010/main" val="2571908572"/>
              </p:ext>
            </p:extLst>
          </p:nvPr>
        </p:nvGraphicFramePr>
        <p:xfrm>
          <a:off x="611560" y="1628800"/>
          <a:ext cx="7162800" cy="3200400"/>
        </p:xfrm>
        <a:graphic>
          <a:graphicData uri="http://schemas.openxmlformats.org/drawingml/2006/table">
            <a:tbl>
              <a:tblPr firstRow="1" bandRow="1">
                <a:tableStyleId>{5C22544A-7EE6-4342-B048-85BDC9FD1C3A}</a:tableStyleId>
              </a:tblPr>
              <a:tblGrid>
                <a:gridCol w="2622891">
                  <a:extLst>
                    <a:ext uri="{9D8B030D-6E8A-4147-A177-3AD203B41FA5}">
                      <a16:colId xmlns:a16="http://schemas.microsoft.com/office/drawing/2014/main" val="2372179640"/>
                    </a:ext>
                  </a:extLst>
                </a:gridCol>
                <a:gridCol w="4539909">
                  <a:extLst>
                    <a:ext uri="{9D8B030D-6E8A-4147-A177-3AD203B41FA5}">
                      <a16:colId xmlns:a16="http://schemas.microsoft.com/office/drawing/2014/main" val="2884092995"/>
                    </a:ext>
                  </a:extLst>
                </a:gridCol>
              </a:tblGrid>
              <a:tr h="370840">
                <a:tc>
                  <a:txBody>
                    <a:bodyPr/>
                    <a:lstStyle/>
                    <a:p>
                      <a:r>
                        <a:rPr lang="zh-CN" altLang="en-US" sz="2400" dirty="0">
                          <a:latin typeface="+mn-lt"/>
                          <a:ea typeface="+mn-ea"/>
                        </a:rPr>
                        <a:t>内存管理技术</a:t>
                      </a:r>
                    </a:p>
                  </a:txBody>
                  <a:tcPr/>
                </a:tc>
                <a:tc>
                  <a:txBody>
                    <a:bodyPr/>
                    <a:lstStyle/>
                    <a:p>
                      <a:r>
                        <a:rPr lang="zh-CN" altLang="en-US" sz="2400" dirty="0">
                          <a:latin typeface="+mn-lt"/>
                          <a:ea typeface="+mn-ea"/>
                        </a:rPr>
                        <a:t>使用</a:t>
                      </a:r>
                    </a:p>
                  </a:txBody>
                  <a:tcPr/>
                </a:tc>
                <a:extLst>
                  <a:ext uri="{0D108BD9-81ED-4DB2-BD59-A6C34878D82A}">
                    <a16:rowId xmlns:a16="http://schemas.microsoft.com/office/drawing/2014/main" val="4185597919"/>
                  </a:ext>
                </a:extLst>
              </a:tr>
              <a:tr h="370840">
                <a:tc>
                  <a:txBody>
                    <a:bodyPr/>
                    <a:lstStyle/>
                    <a:p>
                      <a:r>
                        <a:rPr lang="zh-CN" altLang="en-US" sz="2400" dirty="0">
                          <a:latin typeface="+mn-lt"/>
                          <a:ea typeface="+mn-ea"/>
                        </a:rPr>
                        <a:t>固定分区</a:t>
                      </a:r>
                    </a:p>
                  </a:txBody>
                  <a:tcPr/>
                </a:tc>
                <a:tc>
                  <a:txBody>
                    <a:bodyPr/>
                    <a:lstStyle/>
                    <a:p>
                      <a:r>
                        <a:rPr lang="en-US" altLang="zh-CN" sz="2400" dirty="0">
                          <a:latin typeface="+mn-lt"/>
                          <a:ea typeface="+mn-ea"/>
                        </a:rPr>
                        <a:t>IBM</a:t>
                      </a:r>
                      <a:r>
                        <a:rPr lang="zh-CN" altLang="en-US" sz="2400" dirty="0">
                          <a:latin typeface="+mn-lt"/>
                          <a:ea typeface="+mn-ea"/>
                        </a:rPr>
                        <a:t> </a:t>
                      </a:r>
                      <a:r>
                        <a:rPr lang="en-US" altLang="zh-CN" sz="2400" dirty="0">
                          <a:latin typeface="+mn-lt"/>
                          <a:ea typeface="+mn-ea"/>
                        </a:rPr>
                        <a:t>MFT</a:t>
                      </a:r>
                      <a:endParaRPr lang="zh-CN" altLang="en-US" sz="2400" dirty="0">
                        <a:latin typeface="+mn-lt"/>
                        <a:ea typeface="+mn-ea"/>
                      </a:endParaRPr>
                    </a:p>
                  </a:txBody>
                  <a:tcPr/>
                </a:tc>
                <a:extLst>
                  <a:ext uri="{0D108BD9-81ED-4DB2-BD59-A6C34878D82A}">
                    <a16:rowId xmlns:a16="http://schemas.microsoft.com/office/drawing/2014/main" val="610596547"/>
                  </a:ext>
                </a:extLst>
              </a:tr>
              <a:tr h="370840">
                <a:tc>
                  <a:txBody>
                    <a:bodyPr/>
                    <a:lstStyle/>
                    <a:p>
                      <a:r>
                        <a:rPr lang="zh-CN" altLang="en-US" sz="2400" dirty="0">
                          <a:latin typeface="+mn-lt"/>
                          <a:ea typeface="+mn-ea"/>
                        </a:rPr>
                        <a:t>动态分区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mn-lt"/>
                          <a:ea typeface="+mn-ea"/>
                        </a:rPr>
                        <a:t>IBM</a:t>
                      </a:r>
                      <a:r>
                        <a:rPr lang="zh-CN" altLang="en-US" sz="2400" dirty="0">
                          <a:latin typeface="+mn-lt"/>
                          <a:ea typeface="+mn-ea"/>
                        </a:rPr>
                        <a:t> </a:t>
                      </a:r>
                      <a:r>
                        <a:rPr lang="en-US" altLang="zh-CN" sz="2400" dirty="0">
                          <a:latin typeface="+mn-lt"/>
                          <a:ea typeface="+mn-ea"/>
                        </a:rPr>
                        <a:t>MVT</a:t>
                      </a:r>
                      <a:endParaRPr lang="zh-CN" altLang="en-US" sz="2400" dirty="0">
                        <a:latin typeface="+mn-lt"/>
                        <a:ea typeface="+mn-ea"/>
                      </a:endParaRPr>
                    </a:p>
                  </a:txBody>
                  <a:tcPr/>
                </a:tc>
                <a:extLst>
                  <a:ext uri="{0D108BD9-81ED-4DB2-BD59-A6C34878D82A}">
                    <a16:rowId xmlns:a16="http://schemas.microsoft.com/office/drawing/2014/main" val="1621354728"/>
                  </a:ext>
                </a:extLst>
              </a:tr>
              <a:tr h="370840">
                <a:tc>
                  <a:txBody>
                    <a:bodyPr/>
                    <a:lstStyle/>
                    <a:p>
                      <a:r>
                        <a:rPr lang="zh-CN" altLang="en-US" sz="2400" dirty="0">
                          <a:latin typeface="+mn-lt"/>
                          <a:ea typeface="+mn-ea"/>
                        </a:rPr>
                        <a:t>简单分页</a:t>
                      </a:r>
                    </a:p>
                  </a:txBody>
                  <a:tcPr/>
                </a:tc>
                <a:tc>
                  <a:txBody>
                    <a:bodyPr/>
                    <a:lstStyle/>
                    <a:p>
                      <a:r>
                        <a:rPr lang="zh-CN" altLang="en-US" sz="2400" dirty="0">
                          <a:latin typeface="+mn-lt"/>
                          <a:ea typeface="+mn-ea"/>
                        </a:rPr>
                        <a:t>没有使用，但为虚存分页的基础</a:t>
                      </a:r>
                    </a:p>
                  </a:txBody>
                  <a:tcPr/>
                </a:tc>
                <a:extLst>
                  <a:ext uri="{0D108BD9-81ED-4DB2-BD59-A6C34878D82A}">
                    <a16:rowId xmlns:a16="http://schemas.microsoft.com/office/drawing/2014/main" val="3285184900"/>
                  </a:ext>
                </a:extLst>
              </a:tr>
              <a:tr h="370840">
                <a:tc>
                  <a:txBody>
                    <a:bodyPr/>
                    <a:lstStyle/>
                    <a:p>
                      <a:r>
                        <a:rPr lang="zh-CN" altLang="en-US" sz="2400" dirty="0">
                          <a:latin typeface="+mn-lt"/>
                          <a:ea typeface="+mn-ea"/>
                        </a:rPr>
                        <a:t>简单分段</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mn-lt"/>
                          <a:ea typeface="+mn-ea"/>
                        </a:rPr>
                        <a:t>没有使用，但为虚存分段的基础</a:t>
                      </a:r>
                    </a:p>
                  </a:txBody>
                  <a:tcPr/>
                </a:tc>
                <a:extLst>
                  <a:ext uri="{0D108BD9-81ED-4DB2-BD59-A6C34878D82A}">
                    <a16:rowId xmlns:a16="http://schemas.microsoft.com/office/drawing/2014/main" val="2652256971"/>
                  </a:ext>
                </a:extLst>
              </a:tr>
              <a:tr h="370840">
                <a:tc>
                  <a:txBody>
                    <a:bodyPr/>
                    <a:lstStyle/>
                    <a:p>
                      <a:r>
                        <a:rPr lang="zh-CN" altLang="en-US" sz="2400" dirty="0">
                          <a:latin typeface="+mn-lt"/>
                          <a:ea typeface="+mn-ea"/>
                        </a:rPr>
                        <a:t>虚存分页</a:t>
                      </a:r>
                    </a:p>
                  </a:txBody>
                  <a:tcPr/>
                </a:tc>
                <a:tc>
                  <a:txBody>
                    <a:bodyPr/>
                    <a:lstStyle/>
                    <a:p>
                      <a:r>
                        <a:rPr lang="zh-CN" altLang="en-US" sz="2400" dirty="0">
                          <a:latin typeface="+mn-lt"/>
                          <a:ea typeface="+mn-ea"/>
                        </a:rPr>
                        <a:t>现代操作系统广泛实际使用</a:t>
                      </a:r>
                    </a:p>
                  </a:txBody>
                  <a:tcPr/>
                </a:tc>
                <a:extLst>
                  <a:ext uri="{0D108BD9-81ED-4DB2-BD59-A6C34878D82A}">
                    <a16:rowId xmlns:a16="http://schemas.microsoft.com/office/drawing/2014/main" val="4199939907"/>
                  </a:ext>
                </a:extLst>
              </a:tr>
              <a:tr h="370840">
                <a:tc>
                  <a:txBody>
                    <a:bodyPr/>
                    <a:lstStyle/>
                    <a:p>
                      <a:r>
                        <a:rPr lang="zh-CN" altLang="en-US" sz="2400" dirty="0">
                          <a:latin typeface="+mn-lt"/>
                          <a:ea typeface="+mn-ea"/>
                        </a:rPr>
                        <a:t>虚存分段</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latin typeface="+mn-lt"/>
                          <a:ea typeface="+mn-ea"/>
                        </a:rPr>
                        <a:t>现代操作系统广泛实际使用</a:t>
                      </a:r>
                    </a:p>
                  </a:txBody>
                  <a:tcPr/>
                </a:tc>
                <a:extLst>
                  <a:ext uri="{0D108BD9-81ED-4DB2-BD59-A6C34878D82A}">
                    <a16:rowId xmlns:a16="http://schemas.microsoft.com/office/drawing/2014/main" val="984433343"/>
                  </a:ext>
                </a:extLst>
              </a:tr>
            </a:tbl>
          </a:graphicData>
        </a:graphic>
      </p:graphicFrame>
    </p:spTree>
    <p:extLst>
      <p:ext uri="{BB962C8B-B14F-4D97-AF65-F5344CB8AC3E}">
        <p14:creationId xmlns:p14="http://schemas.microsoft.com/office/powerpoint/2010/main" val="1000872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D46B-927B-024E-BDAA-A245BCD54721}"/>
              </a:ext>
            </a:extLst>
          </p:cNvPr>
          <p:cNvSpPr>
            <a:spLocks noGrp="1"/>
          </p:cNvSpPr>
          <p:nvPr>
            <p:ph type="title"/>
          </p:nvPr>
        </p:nvSpPr>
        <p:spPr/>
        <p:txBody>
          <a:bodyPr/>
          <a:lstStyle/>
          <a:p>
            <a:r>
              <a:rPr kumimoji="1" lang="en-US" altLang="zh-CN" dirty="0"/>
              <a:t>3.3.1</a:t>
            </a:r>
            <a:r>
              <a:rPr kumimoji="1" lang="zh-CN" altLang="en-US" dirty="0"/>
              <a:t> 固定分区</a:t>
            </a:r>
          </a:p>
        </p:txBody>
      </p:sp>
      <p:sp>
        <p:nvSpPr>
          <p:cNvPr id="3" name="内容占位符 2">
            <a:extLst>
              <a:ext uri="{FF2B5EF4-FFF2-40B4-BE49-F238E27FC236}">
                <a16:creationId xmlns:a16="http://schemas.microsoft.com/office/drawing/2014/main" id="{8152AFE3-0635-DD48-A5CC-1AE465F746CB}"/>
              </a:ext>
            </a:extLst>
          </p:cNvPr>
          <p:cNvSpPr>
            <a:spLocks noGrp="1"/>
          </p:cNvSpPr>
          <p:nvPr>
            <p:ph idx="1"/>
          </p:nvPr>
        </p:nvSpPr>
        <p:spPr>
          <a:xfrm>
            <a:off x="0" y="839259"/>
            <a:ext cx="5220072" cy="409600"/>
          </a:xfrm>
        </p:spPr>
        <p:txBody>
          <a:bodyPr/>
          <a:lstStyle/>
          <a:p>
            <a:r>
              <a:rPr lang="zh-CN" altLang="en-US" b="0" dirty="0">
                <a:latin typeface="+mn-ea"/>
              </a:rPr>
              <a:t>固定分区</a:t>
            </a:r>
            <a:endParaRPr lang="en-US" altLang="zh-CN" b="0" dirty="0">
              <a:latin typeface="+mn-ea"/>
            </a:endParaRPr>
          </a:p>
          <a:p>
            <a:pPr lvl="1"/>
            <a:r>
              <a:rPr lang="zh-CN" altLang="en-US" dirty="0">
                <a:latin typeface="+mn-ea"/>
                <a:ea typeface="+mn-ea"/>
              </a:rPr>
              <a:t>操作系统占据内存中某些固定部分，用户进程使用其余部分</a:t>
            </a:r>
            <a:endParaRPr lang="en-US" altLang="zh-CN" dirty="0">
              <a:latin typeface="+mn-ea"/>
              <a:ea typeface="+mn-ea"/>
            </a:endParaRPr>
          </a:p>
          <a:p>
            <a:pPr lvl="1"/>
            <a:r>
              <a:rPr lang="zh-CN" altLang="en-US" dirty="0">
                <a:latin typeface="+mn-ea"/>
                <a:ea typeface="+mn-ea"/>
              </a:rPr>
              <a:t>分区数量固定</a:t>
            </a:r>
            <a:endParaRPr lang="en-US" altLang="zh-CN" dirty="0">
              <a:latin typeface="+mn-ea"/>
              <a:ea typeface="+mn-ea"/>
            </a:endParaRPr>
          </a:p>
          <a:p>
            <a:pPr lvl="1"/>
            <a:r>
              <a:rPr lang="zh-CN" altLang="en-US" dirty="0">
                <a:latin typeface="+mn-ea"/>
                <a:ea typeface="+mn-ea"/>
              </a:rPr>
              <a:t>每个分区装入一个进程</a:t>
            </a:r>
            <a:endParaRPr lang="en-US" altLang="zh-CN" dirty="0">
              <a:latin typeface="+mn-ea"/>
              <a:ea typeface="+mn-ea"/>
            </a:endParaRPr>
          </a:p>
          <a:p>
            <a:endParaRPr kumimoji="1" lang="en-US" altLang="zh-CN" b="0" dirty="0">
              <a:latin typeface="+mn-ea"/>
            </a:endParaRPr>
          </a:p>
          <a:p>
            <a:r>
              <a:rPr kumimoji="1" lang="zh-CN" altLang="en-US" b="0" dirty="0">
                <a:latin typeface="+mn-ea"/>
              </a:rPr>
              <a:t>两种划分方式</a:t>
            </a:r>
            <a:endParaRPr kumimoji="1" lang="en-US" altLang="zh-CN" b="0" dirty="0">
              <a:latin typeface="+mn-ea"/>
            </a:endParaRPr>
          </a:p>
          <a:p>
            <a:pPr lvl="1"/>
            <a:r>
              <a:rPr kumimoji="1" lang="zh-CN" altLang="en-US" dirty="0">
                <a:latin typeface="+mn-ea"/>
                <a:ea typeface="+mn-ea"/>
              </a:rPr>
              <a:t>分区大小相等</a:t>
            </a:r>
            <a:endParaRPr kumimoji="1" lang="en-US" altLang="zh-CN" dirty="0">
              <a:latin typeface="+mn-ea"/>
              <a:ea typeface="+mn-ea"/>
            </a:endParaRPr>
          </a:p>
          <a:p>
            <a:pPr lvl="1"/>
            <a:r>
              <a:rPr kumimoji="1" lang="zh-CN" altLang="en-US" dirty="0">
                <a:latin typeface="+mn-ea"/>
                <a:ea typeface="+mn-ea"/>
              </a:rPr>
              <a:t>分区大小不等</a:t>
            </a:r>
          </a:p>
        </p:txBody>
      </p:sp>
      <p:pic>
        <p:nvPicPr>
          <p:cNvPr id="4" name="Picture 4" descr="f2.pdf">
            <a:extLst>
              <a:ext uri="{FF2B5EF4-FFF2-40B4-BE49-F238E27FC236}">
                <a16:creationId xmlns:a16="http://schemas.microsoft.com/office/drawing/2014/main" id="{A4059626-3056-794C-B452-8B533D51541C}"/>
              </a:ext>
            </a:extLst>
          </p:cNvPr>
          <p:cNvPicPr>
            <a:picLocks noChangeAspect="1"/>
          </p:cNvPicPr>
          <p:nvPr/>
        </p:nvPicPr>
        <p:blipFill rotWithShape="1">
          <a:blip r:embed="rId2"/>
          <a:srcRect t="5961" b="11709"/>
          <a:stretch/>
        </p:blipFill>
        <p:spPr>
          <a:xfrm>
            <a:off x="4419600" y="1355726"/>
            <a:ext cx="5164282" cy="5502274"/>
          </a:xfrm>
          <a:prstGeom prst="rect">
            <a:avLst/>
          </a:prstGeom>
        </p:spPr>
      </p:pic>
    </p:spTree>
    <p:extLst>
      <p:ext uri="{BB962C8B-B14F-4D97-AF65-F5344CB8AC3E}">
        <p14:creationId xmlns:p14="http://schemas.microsoft.com/office/powerpoint/2010/main" val="1424829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16815-C671-0441-8BCF-657023DBD53C}"/>
              </a:ext>
            </a:extLst>
          </p:cNvPr>
          <p:cNvSpPr>
            <a:spLocks noGrp="1"/>
          </p:cNvSpPr>
          <p:nvPr>
            <p:ph type="title"/>
          </p:nvPr>
        </p:nvSpPr>
        <p:spPr/>
        <p:txBody>
          <a:bodyPr/>
          <a:lstStyle/>
          <a:p>
            <a:r>
              <a:rPr kumimoji="1" lang="en-US" altLang="zh-CN" dirty="0"/>
              <a:t>3.3.1</a:t>
            </a:r>
            <a:r>
              <a:rPr kumimoji="1" lang="zh-CN" altLang="en-US" dirty="0"/>
              <a:t> 固定分区</a:t>
            </a:r>
          </a:p>
        </p:txBody>
      </p:sp>
      <p:sp>
        <p:nvSpPr>
          <p:cNvPr id="3" name="内容占位符 2">
            <a:extLst>
              <a:ext uri="{FF2B5EF4-FFF2-40B4-BE49-F238E27FC236}">
                <a16:creationId xmlns:a16="http://schemas.microsoft.com/office/drawing/2014/main" id="{9F2B1B23-2C16-D04D-97B7-399FB2A315D6}"/>
              </a:ext>
            </a:extLst>
          </p:cNvPr>
          <p:cNvSpPr>
            <a:spLocks noGrp="1"/>
          </p:cNvSpPr>
          <p:nvPr>
            <p:ph idx="1"/>
          </p:nvPr>
        </p:nvSpPr>
        <p:spPr>
          <a:xfrm>
            <a:off x="107504" y="980728"/>
            <a:ext cx="8803043" cy="5400600"/>
          </a:xfrm>
        </p:spPr>
        <p:txBody>
          <a:bodyPr/>
          <a:lstStyle/>
          <a:p>
            <a:pPr marL="0" indent="0">
              <a:buNone/>
            </a:pPr>
            <a:r>
              <a:rPr kumimoji="1" lang="zh-CN" altLang="en-US" b="0" dirty="0"/>
              <a:t>分区大小相等存在问题</a:t>
            </a:r>
            <a:endParaRPr kumimoji="1" lang="en-US" altLang="zh-CN" b="0" dirty="0"/>
          </a:p>
          <a:p>
            <a:pPr lvl="1"/>
            <a:r>
              <a:rPr lang="zh-CN" altLang="en-US" dirty="0">
                <a:latin typeface="+mn-lt"/>
                <a:ea typeface="+mn-ea"/>
              </a:rPr>
              <a:t>程序可能太大而不能放到一个分区中</a:t>
            </a:r>
            <a:endParaRPr lang="en-US" altLang="zh-CN" dirty="0">
              <a:latin typeface="+mn-lt"/>
              <a:ea typeface="+mn-ea"/>
            </a:endParaRPr>
          </a:p>
          <a:p>
            <a:pPr lvl="2"/>
            <a:r>
              <a:rPr lang="zh-CN" altLang="en-US" dirty="0">
                <a:latin typeface="+mn-lt"/>
                <a:ea typeface="+mn-ea"/>
              </a:rPr>
              <a:t>程序员必须使用覆盖技术设计程序，任何时候程序只有一部分放入内存</a:t>
            </a:r>
            <a:endParaRPr lang="en-US" altLang="zh-CN" dirty="0">
              <a:latin typeface="+mn-lt"/>
              <a:ea typeface="+mn-ea"/>
            </a:endParaRPr>
          </a:p>
          <a:p>
            <a:pPr lvl="1"/>
            <a:r>
              <a:rPr lang="zh-CN" altLang="en-US" dirty="0">
                <a:latin typeface="+mn-lt"/>
                <a:ea typeface="+mn-ea"/>
              </a:rPr>
              <a:t>内存的利用率非常低</a:t>
            </a:r>
          </a:p>
          <a:p>
            <a:pPr lvl="2">
              <a:lnSpc>
                <a:spcPct val="120000"/>
              </a:lnSpc>
            </a:pPr>
            <a:r>
              <a:rPr lang="zh-CN" altLang="en-US" sz="2400" dirty="0">
                <a:solidFill>
                  <a:prstClr val="black"/>
                </a:solidFill>
                <a:latin typeface="+mn-lt"/>
                <a:ea typeface="+mn-ea"/>
              </a:rPr>
              <a:t>很小的程序也必须占据一个完整分区</a:t>
            </a:r>
            <a:endParaRPr lang="en-US" altLang="zh-CN" sz="2400" dirty="0">
              <a:solidFill>
                <a:prstClr val="black"/>
              </a:solidFill>
              <a:latin typeface="+mn-lt"/>
              <a:ea typeface="+mn-ea"/>
            </a:endParaRPr>
          </a:p>
          <a:p>
            <a:pPr lvl="2">
              <a:lnSpc>
                <a:spcPct val="120000"/>
              </a:lnSpc>
            </a:pPr>
            <a:r>
              <a:rPr lang="zh-CN" altLang="en-US" sz="2400" dirty="0">
                <a:solidFill>
                  <a:srgbClr val="FF0000"/>
                </a:solidFill>
                <a:latin typeface="+mn-lt"/>
                <a:ea typeface="+mn-ea"/>
              </a:rPr>
              <a:t>内部碎片（</a:t>
            </a:r>
            <a:r>
              <a:rPr lang="en-US" altLang="zh-CN" sz="2400" dirty="0">
                <a:solidFill>
                  <a:srgbClr val="FF0000"/>
                </a:solidFill>
                <a:latin typeface="+mn-lt"/>
                <a:ea typeface="+mn-ea"/>
              </a:rPr>
              <a:t>internal fragmentation</a:t>
            </a:r>
            <a:r>
              <a:rPr lang="zh-CN" altLang="en-US" sz="2400" dirty="0">
                <a:solidFill>
                  <a:srgbClr val="FF0000"/>
                </a:solidFill>
                <a:latin typeface="+mn-lt"/>
                <a:ea typeface="+mn-ea"/>
              </a:rPr>
              <a:t>）</a:t>
            </a:r>
            <a:endParaRPr lang="en-US" altLang="zh-CN" sz="2400" dirty="0">
              <a:solidFill>
                <a:srgbClr val="FF0000"/>
              </a:solidFill>
              <a:latin typeface="+mn-lt"/>
              <a:ea typeface="+mn-ea"/>
            </a:endParaRPr>
          </a:p>
          <a:p>
            <a:pPr lvl="3">
              <a:lnSpc>
                <a:spcPct val="120000"/>
              </a:lnSpc>
            </a:pPr>
            <a:r>
              <a:rPr lang="zh-CN" altLang="en-US" sz="2200" dirty="0">
                <a:solidFill>
                  <a:prstClr val="black"/>
                </a:solidFill>
                <a:latin typeface="+mn-lt"/>
                <a:ea typeface="+mn-ea"/>
              </a:rPr>
              <a:t>由于装入的数据块小于分区大小，分区内部存在空间浪费</a:t>
            </a:r>
            <a:endParaRPr kumimoji="1" lang="en-US" altLang="zh-CN" dirty="0">
              <a:latin typeface="+mn-lt"/>
              <a:ea typeface="+mn-ea"/>
            </a:endParaRPr>
          </a:p>
          <a:p>
            <a:pPr marL="0" indent="0">
              <a:buNone/>
            </a:pPr>
            <a:r>
              <a:rPr kumimoji="1" lang="zh-CN" altLang="en-US" b="0" dirty="0"/>
              <a:t>分区大小不等</a:t>
            </a:r>
            <a:endParaRPr kumimoji="1" lang="en-US" altLang="zh-CN" b="0" dirty="0"/>
          </a:p>
          <a:p>
            <a:pPr lvl="1"/>
            <a:r>
              <a:rPr lang="zh-CN" altLang="en-US" dirty="0">
                <a:latin typeface="+mn-lt"/>
                <a:ea typeface="+mn-ea"/>
              </a:rPr>
              <a:t>可以缓解上述问题，使内部碎片更小</a:t>
            </a:r>
            <a:endParaRPr lang="en-US" altLang="zh-CN" dirty="0">
              <a:latin typeface="+mn-lt"/>
              <a:ea typeface="+mn-ea"/>
            </a:endParaRPr>
          </a:p>
          <a:p>
            <a:pPr marL="457200" lvl="1" indent="0">
              <a:buNone/>
            </a:pPr>
            <a:endParaRPr lang="zh-CN" altLang="en-US" dirty="0">
              <a:latin typeface="+mn-lt"/>
              <a:ea typeface="+mn-ea"/>
            </a:endParaRPr>
          </a:p>
          <a:p>
            <a:endParaRPr kumimoji="1" lang="zh-CN" altLang="en-US" b="0" dirty="0"/>
          </a:p>
        </p:txBody>
      </p:sp>
    </p:spTree>
    <p:extLst>
      <p:ext uri="{BB962C8B-B14F-4D97-AF65-F5344CB8AC3E}">
        <p14:creationId xmlns:p14="http://schemas.microsoft.com/office/powerpoint/2010/main" val="1491522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734C-5DB4-8945-A90D-3F60B79F7FCA}"/>
              </a:ext>
            </a:extLst>
          </p:cNvPr>
          <p:cNvSpPr>
            <a:spLocks noGrp="1"/>
          </p:cNvSpPr>
          <p:nvPr>
            <p:ph type="title"/>
          </p:nvPr>
        </p:nvSpPr>
        <p:spPr/>
        <p:txBody>
          <a:bodyPr/>
          <a:lstStyle/>
          <a:p>
            <a:r>
              <a:rPr kumimoji="1" lang="en-US" altLang="zh-CN" dirty="0"/>
              <a:t>3.3.1</a:t>
            </a:r>
            <a:r>
              <a:rPr kumimoji="1" lang="zh-CN" altLang="en-US" dirty="0"/>
              <a:t> 固定分区</a:t>
            </a:r>
          </a:p>
        </p:txBody>
      </p:sp>
      <p:sp>
        <p:nvSpPr>
          <p:cNvPr id="3" name="内容占位符 2">
            <a:extLst>
              <a:ext uri="{FF2B5EF4-FFF2-40B4-BE49-F238E27FC236}">
                <a16:creationId xmlns:a16="http://schemas.microsoft.com/office/drawing/2014/main" id="{EE13E14E-CE6B-D447-B7CE-AE23504B6C1D}"/>
              </a:ext>
            </a:extLst>
          </p:cNvPr>
          <p:cNvSpPr>
            <a:spLocks noGrp="1"/>
          </p:cNvSpPr>
          <p:nvPr>
            <p:ph idx="1"/>
          </p:nvPr>
        </p:nvSpPr>
        <p:spPr>
          <a:xfrm>
            <a:off x="11997" y="803582"/>
            <a:ext cx="8229600" cy="1113250"/>
          </a:xfrm>
        </p:spPr>
        <p:txBody>
          <a:bodyPr/>
          <a:lstStyle/>
          <a:p>
            <a:r>
              <a:rPr lang="zh-CN" altLang="en-US" b="0" dirty="0">
                <a:latin typeface="+mn-ea"/>
              </a:rPr>
              <a:t>分区大小不等时的放置算法</a:t>
            </a:r>
          </a:p>
          <a:p>
            <a:endParaRPr kumimoji="1" lang="zh-CN" altLang="en-US" dirty="0"/>
          </a:p>
        </p:txBody>
      </p:sp>
      <p:pic>
        <p:nvPicPr>
          <p:cNvPr id="4" name="Picture 2">
            <a:extLst>
              <a:ext uri="{FF2B5EF4-FFF2-40B4-BE49-F238E27FC236}">
                <a16:creationId xmlns:a16="http://schemas.microsoft.com/office/drawing/2014/main" id="{EC21427C-1EB5-2D44-8C21-E2141AA70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539558"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217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DC66C-727B-3840-AC87-345CD3ED4E79}"/>
              </a:ext>
            </a:extLst>
          </p:cNvPr>
          <p:cNvSpPr>
            <a:spLocks noGrp="1"/>
          </p:cNvSpPr>
          <p:nvPr>
            <p:ph type="title"/>
          </p:nvPr>
        </p:nvSpPr>
        <p:spPr/>
        <p:txBody>
          <a:bodyPr/>
          <a:lstStyle/>
          <a:p>
            <a:r>
              <a:rPr kumimoji="1" lang="en-US" altLang="zh-CN" dirty="0"/>
              <a:t>3.3.1</a:t>
            </a:r>
            <a:r>
              <a:rPr kumimoji="1" lang="zh-CN" altLang="en-US" dirty="0"/>
              <a:t> 固定分区</a:t>
            </a:r>
          </a:p>
        </p:txBody>
      </p:sp>
      <p:sp>
        <p:nvSpPr>
          <p:cNvPr id="3" name="内容占位符 2">
            <a:extLst>
              <a:ext uri="{FF2B5EF4-FFF2-40B4-BE49-F238E27FC236}">
                <a16:creationId xmlns:a16="http://schemas.microsoft.com/office/drawing/2014/main" id="{F3238AD7-4804-D449-8798-56E31219ADBE}"/>
              </a:ext>
            </a:extLst>
          </p:cNvPr>
          <p:cNvSpPr>
            <a:spLocks noGrp="1"/>
          </p:cNvSpPr>
          <p:nvPr>
            <p:ph idx="1"/>
          </p:nvPr>
        </p:nvSpPr>
        <p:spPr>
          <a:xfrm>
            <a:off x="304800" y="1117848"/>
            <a:ext cx="8229600" cy="4953000"/>
          </a:xfrm>
        </p:spPr>
        <p:txBody>
          <a:bodyPr/>
          <a:lstStyle/>
          <a:p>
            <a:r>
              <a:rPr kumimoji="1" lang="zh-CN" altLang="en-US" b="0" dirty="0"/>
              <a:t>固定分区存在的问题</a:t>
            </a:r>
            <a:endParaRPr kumimoji="1" lang="en-US" altLang="zh-CN" b="0" dirty="0"/>
          </a:p>
          <a:p>
            <a:pPr lvl="1"/>
            <a:r>
              <a:rPr lang="zh-CN" altLang="en-US" dirty="0">
                <a:latin typeface="+mn-ea"/>
              </a:rPr>
              <a:t>分区的数量在系统生成阶段已经确定，因而限制了系统活动（未挂起）进程的数量</a:t>
            </a:r>
            <a:endParaRPr lang="en-US" altLang="zh-CN" dirty="0">
              <a:latin typeface="+mn-ea"/>
            </a:endParaRPr>
          </a:p>
          <a:p>
            <a:pPr lvl="1"/>
            <a:r>
              <a:rPr lang="zh-CN" altLang="en-US" dirty="0">
                <a:latin typeface="+mn-ea"/>
              </a:rPr>
              <a:t>小作业不能有效地利用分区空间</a:t>
            </a:r>
            <a:endParaRPr lang="en-US" altLang="zh-CN" dirty="0">
              <a:latin typeface="+mn-ea"/>
            </a:endParaRPr>
          </a:p>
          <a:p>
            <a:pPr lvl="1"/>
            <a:endParaRPr lang="en-US" altLang="zh-CN" dirty="0">
              <a:latin typeface="+mn-ea"/>
            </a:endParaRPr>
          </a:p>
          <a:p>
            <a:r>
              <a:rPr kumimoji="1" lang="zh-CN" altLang="en-US" b="0" dirty="0">
                <a:latin typeface="Arial" charset="0"/>
              </a:rPr>
              <a:t>使用情况</a:t>
            </a:r>
            <a:endParaRPr kumimoji="1" lang="en-US" altLang="zh-CN" b="0" dirty="0">
              <a:latin typeface="Arial" charset="0"/>
            </a:endParaRPr>
          </a:p>
          <a:p>
            <a:pPr lvl="1"/>
            <a:r>
              <a:rPr kumimoji="1" lang="zh-CN" altLang="en-US" dirty="0"/>
              <a:t>早期</a:t>
            </a:r>
            <a:r>
              <a:rPr kumimoji="1" lang="en-US" altLang="zh-CN" dirty="0"/>
              <a:t>IBM</a:t>
            </a:r>
            <a:r>
              <a:rPr kumimoji="1" lang="zh-CN" altLang="en-US" dirty="0"/>
              <a:t> </a:t>
            </a:r>
            <a:r>
              <a:rPr kumimoji="1" lang="en-US" altLang="zh-CN" dirty="0"/>
              <a:t>OS/MFT</a:t>
            </a:r>
          </a:p>
          <a:p>
            <a:pPr lvl="1"/>
            <a:endParaRPr lang="zh-CN" altLang="en-US" dirty="0">
              <a:latin typeface="+mn-ea"/>
            </a:endParaRPr>
          </a:p>
          <a:p>
            <a:endParaRPr kumimoji="1" lang="zh-CN" altLang="en-US" b="0" dirty="0"/>
          </a:p>
        </p:txBody>
      </p:sp>
      <p:pic>
        <p:nvPicPr>
          <p:cNvPr id="4" name="Picture 9">
            <a:extLst>
              <a:ext uri="{FF2B5EF4-FFF2-40B4-BE49-F238E27FC236}">
                <a16:creationId xmlns:a16="http://schemas.microsoft.com/office/drawing/2014/main" id="{4443DFB5-26E4-2144-B455-4F8253C47313}"/>
              </a:ext>
            </a:extLst>
          </p:cNvPr>
          <p:cNvPicPr>
            <a:picLocks noChangeAspect="1"/>
          </p:cNvPicPr>
          <p:nvPr/>
        </p:nvPicPr>
        <p:blipFill>
          <a:blip r:embed="rId2"/>
          <a:stretch>
            <a:fillRect/>
          </a:stretch>
        </p:blipFill>
        <p:spPr>
          <a:xfrm>
            <a:off x="7524328" y="4597005"/>
            <a:ext cx="1371600" cy="1496291"/>
          </a:xfrm>
          <a:prstGeom prst="rect">
            <a:avLst/>
          </a:prstGeom>
        </p:spPr>
      </p:pic>
    </p:spTree>
    <p:extLst>
      <p:ext uri="{BB962C8B-B14F-4D97-AF65-F5344CB8AC3E}">
        <p14:creationId xmlns:p14="http://schemas.microsoft.com/office/powerpoint/2010/main" val="4175079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F6A62-D3F7-FF4F-872F-865236A7B41A}"/>
              </a:ext>
            </a:extLst>
          </p:cNvPr>
          <p:cNvSpPr>
            <a:spLocks noGrp="1"/>
          </p:cNvSpPr>
          <p:nvPr>
            <p:ph type="title"/>
          </p:nvPr>
        </p:nvSpPr>
        <p:spPr/>
        <p:txBody>
          <a:bodyPr/>
          <a:lstStyle/>
          <a:p>
            <a:r>
              <a:rPr kumimoji="1" lang="en-US" altLang="zh-CN" dirty="0"/>
              <a:t>3.3.2</a:t>
            </a:r>
            <a:r>
              <a:rPr kumimoji="1" lang="zh-CN" altLang="en-US" dirty="0"/>
              <a:t> 动态分区</a:t>
            </a:r>
          </a:p>
        </p:txBody>
      </p:sp>
      <p:sp>
        <p:nvSpPr>
          <p:cNvPr id="3" name="内容占位符 2">
            <a:extLst>
              <a:ext uri="{FF2B5EF4-FFF2-40B4-BE49-F238E27FC236}">
                <a16:creationId xmlns:a16="http://schemas.microsoft.com/office/drawing/2014/main" id="{7F28932A-5FC6-3B47-8D96-E4E745955519}"/>
              </a:ext>
            </a:extLst>
          </p:cNvPr>
          <p:cNvSpPr>
            <a:spLocks noGrp="1"/>
          </p:cNvSpPr>
          <p:nvPr>
            <p:ph idx="1"/>
          </p:nvPr>
        </p:nvSpPr>
        <p:spPr>
          <a:xfrm>
            <a:off x="457200" y="1219200"/>
            <a:ext cx="8229600" cy="3505944"/>
          </a:xfrm>
        </p:spPr>
        <p:txBody>
          <a:bodyPr/>
          <a:lstStyle/>
          <a:p>
            <a:r>
              <a:rPr kumimoji="1" lang="zh-CN" altLang="en-US" b="0" dirty="0"/>
              <a:t>分区大小和数量不固定</a:t>
            </a:r>
            <a:endParaRPr kumimoji="1" lang="en-US" altLang="zh-CN" b="0" dirty="0"/>
          </a:p>
          <a:p>
            <a:endParaRPr kumimoji="1" lang="en-US" altLang="zh-CN" b="0" dirty="0"/>
          </a:p>
          <a:p>
            <a:r>
              <a:rPr kumimoji="1" lang="zh-CN" altLang="en-US" b="0" dirty="0"/>
              <a:t>分配与进程需求完全一致的空闲内存空间</a:t>
            </a:r>
            <a:endParaRPr kumimoji="1" lang="en-US" altLang="zh-CN" b="0" dirty="0"/>
          </a:p>
          <a:p>
            <a:endParaRPr kumimoji="1" lang="en-US" altLang="zh-CN" b="0" dirty="0"/>
          </a:p>
          <a:p>
            <a:r>
              <a:rPr kumimoji="1" lang="zh-CN" altLang="en-US" b="0" dirty="0"/>
              <a:t>在早期的</a:t>
            </a:r>
            <a:r>
              <a:rPr kumimoji="1" lang="en-US" altLang="zh-CN" b="0" dirty="0"/>
              <a:t>IBM</a:t>
            </a:r>
            <a:r>
              <a:rPr kumimoji="1" lang="zh-CN" altLang="en-US" b="0" dirty="0"/>
              <a:t>主机操作系统 </a:t>
            </a:r>
            <a:r>
              <a:rPr kumimoji="1" lang="en-US" altLang="zh-CN" b="0" dirty="0"/>
              <a:t>OS/MVT</a:t>
            </a:r>
            <a:r>
              <a:rPr kumimoji="1" lang="zh-CN" altLang="en-US" b="0" dirty="0"/>
              <a:t> 所使用</a:t>
            </a:r>
          </a:p>
        </p:txBody>
      </p:sp>
      <p:pic>
        <p:nvPicPr>
          <p:cNvPr id="4" name="Picture 3">
            <a:extLst>
              <a:ext uri="{FF2B5EF4-FFF2-40B4-BE49-F238E27FC236}">
                <a16:creationId xmlns:a16="http://schemas.microsoft.com/office/drawing/2014/main" id="{58929837-DF7F-D146-8556-6503260E243F}"/>
              </a:ext>
            </a:extLst>
          </p:cNvPr>
          <p:cNvPicPr>
            <a:picLocks noChangeAspect="1"/>
          </p:cNvPicPr>
          <p:nvPr/>
        </p:nvPicPr>
        <p:blipFill>
          <a:blip r:embed="rId2"/>
          <a:stretch>
            <a:fillRect/>
          </a:stretch>
        </p:blipFill>
        <p:spPr>
          <a:xfrm>
            <a:off x="3886200" y="4800600"/>
            <a:ext cx="2082800" cy="1485900"/>
          </a:xfrm>
          <a:prstGeom prst="rect">
            <a:avLst/>
          </a:prstGeom>
        </p:spPr>
      </p:pic>
    </p:spTree>
    <p:extLst>
      <p:ext uri="{BB962C8B-B14F-4D97-AF65-F5344CB8AC3E}">
        <p14:creationId xmlns:p14="http://schemas.microsoft.com/office/powerpoint/2010/main" val="1738255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47888-B04B-2448-B76D-ABD151CA72CA}"/>
              </a:ext>
            </a:extLst>
          </p:cNvPr>
          <p:cNvSpPr>
            <a:spLocks noGrp="1"/>
          </p:cNvSpPr>
          <p:nvPr>
            <p:ph type="title"/>
          </p:nvPr>
        </p:nvSpPr>
        <p:spPr/>
        <p:txBody>
          <a:bodyPr/>
          <a:lstStyle/>
          <a:p>
            <a:r>
              <a:rPr kumimoji="1" lang="en-US" altLang="zh-CN" dirty="0"/>
              <a:t>3.3.2</a:t>
            </a:r>
            <a:r>
              <a:rPr kumimoji="1" lang="zh-CN" altLang="en-US" dirty="0"/>
              <a:t> 动态分区</a:t>
            </a:r>
          </a:p>
        </p:txBody>
      </p:sp>
      <p:sp>
        <p:nvSpPr>
          <p:cNvPr id="3" name="内容占位符 2">
            <a:extLst>
              <a:ext uri="{FF2B5EF4-FFF2-40B4-BE49-F238E27FC236}">
                <a16:creationId xmlns:a16="http://schemas.microsoft.com/office/drawing/2014/main" id="{915672C3-5220-8845-9E7F-D437D6124257}"/>
              </a:ext>
            </a:extLst>
          </p:cNvPr>
          <p:cNvSpPr>
            <a:spLocks noGrp="1"/>
          </p:cNvSpPr>
          <p:nvPr>
            <p:ph idx="1"/>
          </p:nvPr>
        </p:nvSpPr>
        <p:spPr>
          <a:xfrm>
            <a:off x="-5597" y="822333"/>
            <a:ext cx="1481253" cy="620613"/>
          </a:xfrm>
        </p:spPr>
        <p:txBody>
          <a:bodyPr/>
          <a:lstStyle/>
          <a:p>
            <a:pPr marL="0" indent="0">
              <a:buNone/>
            </a:pPr>
            <a:r>
              <a:rPr lang="zh-CN" altLang="en-US" sz="2400" b="0" dirty="0">
                <a:latin typeface="+mn-ea"/>
              </a:rPr>
              <a:t>动态分区的效果</a:t>
            </a:r>
          </a:p>
          <a:p>
            <a:endParaRPr kumimoji="1" lang="zh-CN" altLang="en-US" dirty="0"/>
          </a:p>
        </p:txBody>
      </p:sp>
      <p:pic>
        <p:nvPicPr>
          <p:cNvPr id="5" name="Picture 5" descr="f4.pdf">
            <a:extLst>
              <a:ext uri="{FF2B5EF4-FFF2-40B4-BE49-F238E27FC236}">
                <a16:creationId xmlns:a16="http://schemas.microsoft.com/office/drawing/2014/main" id="{09A467A0-5AA4-9942-8A1C-195D916FECD4}"/>
              </a:ext>
            </a:extLst>
          </p:cNvPr>
          <p:cNvPicPr>
            <a:picLocks noChangeAspect="1"/>
          </p:cNvPicPr>
          <p:nvPr/>
        </p:nvPicPr>
        <p:blipFill rotWithShape="1">
          <a:blip r:embed="rId2"/>
          <a:srcRect l="8355" t="7919" r="6355" b="30198"/>
          <a:stretch/>
        </p:blipFill>
        <p:spPr>
          <a:xfrm>
            <a:off x="1475656" y="817314"/>
            <a:ext cx="7416824" cy="6035667"/>
          </a:xfrm>
          <a:prstGeom prst="rect">
            <a:avLst/>
          </a:prstGeom>
          <a:solidFill>
            <a:schemeClr val="bg1"/>
          </a:solidFill>
        </p:spPr>
      </p:pic>
    </p:spTree>
    <p:extLst>
      <p:ext uri="{BB962C8B-B14F-4D97-AF65-F5344CB8AC3E}">
        <p14:creationId xmlns:p14="http://schemas.microsoft.com/office/powerpoint/2010/main" val="2107371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397EF-F26C-B647-8E08-6F79B245C845}"/>
              </a:ext>
            </a:extLst>
          </p:cNvPr>
          <p:cNvSpPr>
            <a:spLocks noGrp="1"/>
          </p:cNvSpPr>
          <p:nvPr>
            <p:ph type="title"/>
          </p:nvPr>
        </p:nvSpPr>
        <p:spPr/>
        <p:txBody>
          <a:bodyPr/>
          <a:lstStyle/>
          <a:p>
            <a:r>
              <a:rPr kumimoji="1" lang="en-US" altLang="zh-CN" dirty="0"/>
              <a:t>3.3.2</a:t>
            </a:r>
            <a:r>
              <a:rPr kumimoji="1" lang="zh-CN" altLang="en-US" dirty="0"/>
              <a:t> 动态分区</a:t>
            </a:r>
          </a:p>
        </p:txBody>
      </p:sp>
      <p:graphicFrame>
        <p:nvGraphicFramePr>
          <p:cNvPr id="4" name="Diagram 3">
            <a:extLst>
              <a:ext uri="{FF2B5EF4-FFF2-40B4-BE49-F238E27FC236}">
                <a16:creationId xmlns:a16="http://schemas.microsoft.com/office/drawing/2014/main" id="{2141C35B-90E9-164A-8327-C3342AAC8C69}"/>
              </a:ext>
            </a:extLst>
          </p:cNvPr>
          <p:cNvGraphicFramePr/>
          <p:nvPr>
            <p:extLst>
              <p:ext uri="{D42A27DB-BD31-4B8C-83A1-F6EECF244321}">
                <p14:modId xmlns:p14="http://schemas.microsoft.com/office/powerpoint/2010/main" val="3942179390"/>
              </p:ext>
            </p:extLst>
          </p:nvPr>
        </p:nvGraphicFramePr>
        <p:xfrm>
          <a:off x="444707" y="1412776"/>
          <a:ext cx="8077200" cy="4640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6180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C384F-6D3F-0743-9989-DD8024129AF7}"/>
              </a:ext>
            </a:extLst>
          </p:cNvPr>
          <p:cNvSpPr>
            <a:spLocks noGrp="1"/>
          </p:cNvSpPr>
          <p:nvPr>
            <p:ph type="title"/>
          </p:nvPr>
        </p:nvSpPr>
        <p:spPr/>
        <p:txBody>
          <a:bodyPr/>
          <a:lstStyle/>
          <a:p>
            <a:r>
              <a:rPr kumimoji="1" lang="en-US" altLang="zh-CN" dirty="0"/>
              <a:t>3.3.2</a:t>
            </a:r>
            <a:r>
              <a:rPr kumimoji="1" lang="zh-CN" altLang="en-US" dirty="0"/>
              <a:t> 动态分区</a:t>
            </a:r>
          </a:p>
        </p:txBody>
      </p:sp>
      <p:sp>
        <p:nvSpPr>
          <p:cNvPr id="3" name="内容占位符 2">
            <a:extLst>
              <a:ext uri="{FF2B5EF4-FFF2-40B4-BE49-F238E27FC236}">
                <a16:creationId xmlns:a16="http://schemas.microsoft.com/office/drawing/2014/main" id="{ED9BEA04-4FCA-154B-8765-66DD194999AA}"/>
              </a:ext>
            </a:extLst>
          </p:cNvPr>
          <p:cNvSpPr>
            <a:spLocks noGrp="1"/>
          </p:cNvSpPr>
          <p:nvPr>
            <p:ph idx="1"/>
          </p:nvPr>
        </p:nvSpPr>
        <p:spPr>
          <a:xfrm>
            <a:off x="11501" y="980748"/>
            <a:ext cx="8229600" cy="1867439"/>
          </a:xfrm>
        </p:spPr>
        <p:txBody>
          <a:bodyPr/>
          <a:lstStyle/>
          <a:p>
            <a:r>
              <a:rPr kumimoji="1" lang="zh-CN" altLang="en-US" dirty="0"/>
              <a:t>动态分区分配算法</a:t>
            </a:r>
            <a:endParaRPr kumimoji="1" lang="en-US" altLang="zh-CN" dirty="0">
              <a:latin typeface="Arial" charset="0"/>
            </a:endParaRPr>
          </a:p>
          <a:p>
            <a:pPr lvl="1"/>
            <a:endParaRPr lang="en-US" altLang="zh-CN" dirty="0">
              <a:latin typeface="楷体_GB2312" pitchFamily="49" charset="-122"/>
              <a:ea typeface="楷体_GB2312" pitchFamily="49" charset="-122"/>
            </a:endParaRPr>
          </a:p>
          <a:p>
            <a:pPr lvl="2"/>
            <a:endParaRPr lang="en-US" altLang="zh-CN" dirty="0">
              <a:latin typeface="楷体_GB2312" pitchFamily="49" charset="-122"/>
              <a:ea typeface="楷体_GB2312" pitchFamily="49" charset="-122"/>
            </a:endParaRPr>
          </a:p>
          <a:p>
            <a:endParaRPr kumimoji="1" lang="zh-CN" altLang="en-US" dirty="0"/>
          </a:p>
        </p:txBody>
      </p:sp>
      <p:grpSp>
        <p:nvGrpSpPr>
          <p:cNvPr id="27" name="组合 26">
            <a:extLst>
              <a:ext uri="{FF2B5EF4-FFF2-40B4-BE49-F238E27FC236}">
                <a16:creationId xmlns:a16="http://schemas.microsoft.com/office/drawing/2014/main" id="{EC201475-77F7-324D-BA3E-EE3A436B0C5B}"/>
              </a:ext>
            </a:extLst>
          </p:cNvPr>
          <p:cNvGrpSpPr/>
          <p:nvPr/>
        </p:nvGrpSpPr>
        <p:grpSpPr>
          <a:xfrm>
            <a:off x="569631" y="2780928"/>
            <a:ext cx="5941992" cy="627597"/>
            <a:chOff x="424428" y="2880318"/>
            <a:chExt cx="5941992" cy="619920"/>
          </a:xfrm>
          <a:solidFill>
            <a:schemeClr val="accent1"/>
          </a:solidFill>
        </p:grpSpPr>
        <p:sp>
          <p:nvSpPr>
            <p:cNvPr id="28" name="圆角矩形 27">
              <a:extLst>
                <a:ext uri="{FF2B5EF4-FFF2-40B4-BE49-F238E27FC236}">
                  <a16:creationId xmlns:a16="http://schemas.microsoft.com/office/drawing/2014/main" id="{8C6F230E-130F-DE40-ABC3-647265F38440}"/>
                </a:ext>
              </a:extLst>
            </p:cNvPr>
            <p:cNvSpPr/>
            <p:nvPr/>
          </p:nvSpPr>
          <p:spPr>
            <a:xfrm>
              <a:off x="424428" y="2880318"/>
              <a:ext cx="5941992" cy="619920"/>
            </a:xfrm>
            <a:prstGeom prst="roundRect">
              <a:avLst/>
            </a:prstGeom>
            <a:gr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9" name="圆角矩形 6">
              <a:extLst>
                <a:ext uri="{FF2B5EF4-FFF2-40B4-BE49-F238E27FC236}">
                  <a16:creationId xmlns:a16="http://schemas.microsoft.com/office/drawing/2014/main" id="{D937599C-65BA-6A49-B396-3DF575C52D3E}"/>
                </a:ext>
              </a:extLst>
            </p:cNvPr>
            <p:cNvSpPr txBox="1"/>
            <p:nvPr/>
          </p:nvSpPr>
          <p:spPr>
            <a:xfrm>
              <a:off x="454690" y="2910580"/>
              <a:ext cx="5881468" cy="55939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24593" tIns="0" rIns="224593" bIns="0" numCol="1" spcCol="1270" anchor="ctr" anchorCtr="0">
              <a:noAutofit/>
            </a:bodyPr>
            <a:lstStyle/>
            <a:p>
              <a:pPr marL="0" lvl="0" indent="0" algn="l" defTabSz="933450">
                <a:lnSpc>
                  <a:spcPct val="90000"/>
                </a:lnSpc>
                <a:spcBef>
                  <a:spcPct val="0"/>
                </a:spcBef>
                <a:spcAft>
                  <a:spcPct val="35000"/>
                </a:spcAft>
                <a:buNone/>
              </a:pPr>
              <a:r>
                <a:rPr lang="zh-CN" altLang="en-US" kern="1200" dirty="0"/>
                <a:t>下次匹配</a:t>
              </a:r>
              <a:r>
                <a:rPr lang="en-US" altLang="zh-CN" kern="1200" dirty="0"/>
                <a:t>/</a:t>
              </a:r>
              <a:r>
                <a:rPr lang="zh-CN" altLang="en-US" kern="1200" dirty="0"/>
                <a:t>循环匹配（</a:t>
              </a:r>
              <a:r>
                <a:rPr lang="en-US" altLang="zh-CN" dirty="0"/>
                <a:t>N</a:t>
              </a:r>
              <a:r>
                <a:rPr lang="en-US" altLang="zh-CN" kern="1200" dirty="0"/>
                <a:t>ext Fit</a:t>
              </a:r>
              <a:r>
                <a:rPr lang="zh-CN" altLang="en-US" kern="1200" dirty="0"/>
                <a:t>）</a:t>
              </a:r>
              <a:endParaRPr lang="en-US" b="1" kern="1200" dirty="0"/>
            </a:p>
          </p:txBody>
        </p:sp>
      </p:grpSp>
      <p:grpSp>
        <p:nvGrpSpPr>
          <p:cNvPr id="33" name="组合 32">
            <a:extLst>
              <a:ext uri="{FF2B5EF4-FFF2-40B4-BE49-F238E27FC236}">
                <a16:creationId xmlns:a16="http://schemas.microsoft.com/office/drawing/2014/main" id="{58D12196-F1BA-1849-8503-1F76A5B1E190}"/>
              </a:ext>
            </a:extLst>
          </p:cNvPr>
          <p:cNvGrpSpPr/>
          <p:nvPr/>
        </p:nvGrpSpPr>
        <p:grpSpPr>
          <a:xfrm>
            <a:off x="569631" y="4941168"/>
            <a:ext cx="5941992" cy="627597"/>
            <a:chOff x="424428" y="2880318"/>
            <a:chExt cx="5941992" cy="619920"/>
          </a:xfrm>
          <a:solidFill>
            <a:schemeClr val="accent1"/>
          </a:solidFill>
        </p:grpSpPr>
        <p:sp>
          <p:nvSpPr>
            <p:cNvPr id="34" name="圆角矩形 33">
              <a:extLst>
                <a:ext uri="{FF2B5EF4-FFF2-40B4-BE49-F238E27FC236}">
                  <a16:creationId xmlns:a16="http://schemas.microsoft.com/office/drawing/2014/main" id="{E9F1B2D0-0AE0-0F46-9ADA-AAE80AEE8C64}"/>
                </a:ext>
              </a:extLst>
            </p:cNvPr>
            <p:cNvSpPr/>
            <p:nvPr/>
          </p:nvSpPr>
          <p:spPr>
            <a:xfrm>
              <a:off x="424428" y="2880318"/>
              <a:ext cx="5941992" cy="619920"/>
            </a:xfrm>
            <a:prstGeom prst="roundRect">
              <a:avLst/>
            </a:prstGeom>
            <a:gr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5" name="圆角矩形 6">
              <a:extLst>
                <a:ext uri="{FF2B5EF4-FFF2-40B4-BE49-F238E27FC236}">
                  <a16:creationId xmlns:a16="http://schemas.microsoft.com/office/drawing/2014/main" id="{2ACDBB70-A439-7F4A-8DCD-F4B8F1E84A7A}"/>
                </a:ext>
              </a:extLst>
            </p:cNvPr>
            <p:cNvSpPr txBox="1"/>
            <p:nvPr/>
          </p:nvSpPr>
          <p:spPr>
            <a:xfrm>
              <a:off x="454690" y="2910580"/>
              <a:ext cx="5881468" cy="55939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24593" tIns="0" rIns="224593" bIns="0" numCol="1" spcCol="1270" anchor="ctr" anchorCtr="0">
              <a:noAutofit/>
            </a:bodyPr>
            <a:lstStyle/>
            <a:p>
              <a:pPr marL="0" lvl="0" indent="0" algn="l" defTabSz="933450">
                <a:lnSpc>
                  <a:spcPct val="90000"/>
                </a:lnSpc>
                <a:spcBef>
                  <a:spcPct val="0"/>
                </a:spcBef>
                <a:spcAft>
                  <a:spcPct val="35000"/>
                </a:spcAft>
                <a:buNone/>
              </a:pPr>
              <a:r>
                <a:rPr lang="zh-CN" altLang="en-US" kern="1200" dirty="0"/>
                <a:t>最差匹配（</a:t>
              </a:r>
              <a:r>
                <a:rPr lang="en-US" altLang="zh-CN" kern="1200" dirty="0"/>
                <a:t>Worst Fit</a:t>
              </a:r>
              <a:r>
                <a:rPr lang="zh-CN" altLang="en-US" kern="1200" dirty="0"/>
                <a:t>）</a:t>
              </a:r>
              <a:endParaRPr lang="en-US" b="1" kern="1200" dirty="0"/>
            </a:p>
          </p:txBody>
        </p:sp>
      </p:grpSp>
      <p:grpSp>
        <p:nvGrpSpPr>
          <p:cNvPr id="36" name="组合 35">
            <a:extLst>
              <a:ext uri="{FF2B5EF4-FFF2-40B4-BE49-F238E27FC236}">
                <a16:creationId xmlns:a16="http://schemas.microsoft.com/office/drawing/2014/main" id="{A59FE076-8C17-954C-9ADE-D00BEC9E4208}"/>
              </a:ext>
            </a:extLst>
          </p:cNvPr>
          <p:cNvGrpSpPr/>
          <p:nvPr/>
        </p:nvGrpSpPr>
        <p:grpSpPr>
          <a:xfrm>
            <a:off x="569631" y="3781718"/>
            <a:ext cx="5941992" cy="627597"/>
            <a:chOff x="424428" y="2880318"/>
            <a:chExt cx="5941992" cy="619920"/>
          </a:xfrm>
        </p:grpSpPr>
        <p:sp>
          <p:nvSpPr>
            <p:cNvPr id="37" name="圆角矩形 36">
              <a:extLst>
                <a:ext uri="{FF2B5EF4-FFF2-40B4-BE49-F238E27FC236}">
                  <a16:creationId xmlns:a16="http://schemas.microsoft.com/office/drawing/2014/main" id="{47CD7D07-3788-544E-ACC3-C5F1E505913A}"/>
                </a:ext>
              </a:extLst>
            </p:cNvPr>
            <p:cNvSpPr/>
            <p:nvPr/>
          </p:nvSpPr>
          <p:spPr>
            <a:xfrm>
              <a:off x="424428" y="2880318"/>
              <a:ext cx="5941992" cy="619920"/>
            </a:xfrm>
            <a:prstGeom prst="roundRect">
              <a:avLst/>
            </a:pr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8" name="圆角矩形 6">
              <a:extLst>
                <a:ext uri="{FF2B5EF4-FFF2-40B4-BE49-F238E27FC236}">
                  <a16:creationId xmlns:a16="http://schemas.microsoft.com/office/drawing/2014/main" id="{7691C656-C393-4845-8CC8-FDC06BAC4079}"/>
                </a:ext>
              </a:extLst>
            </p:cNvPr>
            <p:cNvSpPr txBox="1"/>
            <p:nvPr/>
          </p:nvSpPr>
          <p:spPr>
            <a:xfrm>
              <a:off x="454690" y="2910580"/>
              <a:ext cx="5881468" cy="559396"/>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224593" tIns="0" rIns="224593" bIns="0" numCol="1" spcCol="1270" anchor="ctr" anchorCtr="0">
              <a:noAutofit/>
            </a:bodyPr>
            <a:lstStyle/>
            <a:p>
              <a:pPr marL="0" lvl="0" indent="0" algn="l" defTabSz="933450">
                <a:lnSpc>
                  <a:spcPct val="90000"/>
                </a:lnSpc>
                <a:spcBef>
                  <a:spcPct val="0"/>
                </a:spcBef>
                <a:spcAft>
                  <a:spcPct val="35000"/>
                </a:spcAft>
                <a:buNone/>
              </a:pPr>
              <a:r>
                <a:rPr lang="zh-CN" altLang="en-US" kern="1200" dirty="0"/>
                <a:t>最</a:t>
              </a:r>
              <a:r>
                <a:rPr lang="zh-CN" altLang="en-US" dirty="0"/>
                <a:t>佳</a:t>
              </a:r>
              <a:r>
                <a:rPr lang="zh-CN" altLang="en-US" kern="1200" dirty="0"/>
                <a:t>匹配（</a:t>
              </a:r>
              <a:r>
                <a:rPr lang="en-US" altLang="zh-CN" kern="1200" dirty="0"/>
                <a:t>Best Fit</a:t>
              </a:r>
              <a:r>
                <a:rPr lang="zh-CN" altLang="en-US" kern="1200" dirty="0"/>
                <a:t>）</a:t>
              </a:r>
              <a:endParaRPr lang="en-US" b="1" kern="1200" dirty="0"/>
            </a:p>
          </p:txBody>
        </p:sp>
      </p:grpSp>
      <p:grpSp>
        <p:nvGrpSpPr>
          <p:cNvPr id="39" name="组合 38">
            <a:extLst>
              <a:ext uri="{FF2B5EF4-FFF2-40B4-BE49-F238E27FC236}">
                <a16:creationId xmlns:a16="http://schemas.microsoft.com/office/drawing/2014/main" id="{CE44A910-1070-5847-BF4B-E8AE30DAC54B}"/>
              </a:ext>
            </a:extLst>
          </p:cNvPr>
          <p:cNvGrpSpPr/>
          <p:nvPr/>
        </p:nvGrpSpPr>
        <p:grpSpPr>
          <a:xfrm>
            <a:off x="534947" y="1813744"/>
            <a:ext cx="5941992" cy="627597"/>
            <a:chOff x="424428" y="2880318"/>
            <a:chExt cx="5941992" cy="619920"/>
          </a:xfrm>
        </p:grpSpPr>
        <p:sp>
          <p:nvSpPr>
            <p:cNvPr id="40" name="圆角矩形 39">
              <a:extLst>
                <a:ext uri="{FF2B5EF4-FFF2-40B4-BE49-F238E27FC236}">
                  <a16:creationId xmlns:a16="http://schemas.microsoft.com/office/drawing/2014/main" id="{7D191C10-2F05-0849-ADEB-E04B9C9326A5}"/>
                </a:ext>
              </a:extLst>
            </p:cNvPr>
            <p:cNvSpPr/>
            <p:nvPr/>
          </p:nvSpPr>
          <p:spPr>
            <a:xfrm>
              <a:off x="424428" y="2880318"/>
              <a:ext cx="5941992" cy="619920"/>
            </a:xfrm>
            <a:prstGeom prst="roundRect">
              <a:avLst/>
            </a:pr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41" name="圆角矩形 6">
              <a:extLst>
                <a:ext uri="{FF2B5EF4-FFF2-40B4-BE49-F238E27FC236}">
                  <a16:creationId xmlns:a16="http://schemas.microsoft.com/office/drawing/2014/main" id="{68790D0D-9C6F-0745-99E0-B9FE81382831}"/>
                </a:ext>
              </a:extLst>
            </p:cNvPr>
            <p:cNvSpPr txBox="1"/>
            <p:nvPr/>
          </p:nvSpPr>
          <p:spPr>
            <a:xfrm>
              <a:off x="454690" y="2910580"/>
              <a:ext cx="5881468" cy="559396"/>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224593" tIns="0" rIns="224593" bIns="0" numCol="1" spcCol="1270" anchor="ctr" anchorCtr="0">
              <a:noAutofit/>
            </a:bodyPr>
            <a:lstStyle/>
            <a:p>
              <a:pPr marL="0" lvl="0" indent="0" algn="l" defTabSz="933450">
                <a:lnSpc>
                  <a:spcPct val="90000"/>
                </a:lnSpc>
                <a:spcBef>
                  <a:spcPct val="0"/>
                </a:spcBef>
                <a:spcAft>
                  <a:spcPct val="35000"/>
                </a:spcAft>
                <a:buNone/>
              </a:pPr>
              <a:r>
                <a:rPr lang="zh-CN" altLang="en-US" dirty="0"/>
                <a:t>首次</a:t>
              </a:r>
              <a:r>
                <a:rPr lang="zh-CN" altLang="en-US" kern="1200" dirty="0"/>
                <a:t>匹配（</a:t>
              </a:r>
              <a:r>
                <a:rPr lang="en-US" altLang="zh-CN" kern="1200" dirty="0"/>
                <a:t>First Fit</a:t>
              </a:r>
              <a:r>
                <a:rPr lang="zh-CN" altLang="en-US" kern="1200" dirty="0"/>
                <a:t>）</a:t>
              </a:r>
              <a:endParaRPr lang="en-US" b="1" kern="1200" dirty="0"/>
            </a:p>
          </p:txBody>
        </p:sp>
      </p:grpSp>
    </p:spTree>
    <p:extLst>
      <p:ext uri="{BB962C8B-B14F-4D97-AF65-F5344CB8AC3E}">
        <p14:creationId xmlns:p14="http://schemas.microsoft.com/office/powerpoint/2010/main" val="5021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E5574-EB77-9D4F-958C-DAD4BCFF0CD9}"/>
              </a:ext>
            </a:extLst>
          </p:cNvPr>
          <p:cNvSpPr>
            <a:spLocks noGrp="1"/>
          </p:cNvSpPr>
          <p:nvPr>
            <p:ph type="title"/>
          </p:nvPr>
        </p:nvSpPr>
        <p:spPr/>
        <p:txBody>
          <a:bodyPr/>
          <a:lstStyle/>
          <a:p>
            <a:r>
              <a:rPr kumimoji="1" lang="zh-CN" altLang="en-US" dirty="0"/>
              <a:t>存储体系 </a:t>
            </a:r>
          </a:p>
        </p:txBody>
      </p:sp>
      <p:sp>
        <p:nvSpPr>
          <p:cNvPr id="3" name="内容占位符 2">
            <a:extLst>
              <a:ext uri="{FF2B5EF4-FFF2-40B4-BE49-F238E27FC236}">
                <a16:creationId xmlns:a16="http://schemas.microsoft.com/office/drawing/2014/main" id="{C155768E-4A94-B443-BCDD-91E620D327E5}"/>
              </a:ext>
            </a:extLst>
          </p:cNvPr>
          <p:cNvSpPr>
            <a:spLocks noGrp="1"/>
          </p:cNvSpPr>
          <p:nvPr>
            <p:ph idx="1"/>
          </p:nvPr>
        </p:nvSpPr>
        <p:spPr>
          <a:xfrm>
            <a:off x="30223" y="908894"/>
            <a:ext cx="8229600" cy="193576"/>
          </a:xfrm>
        </p:spPr>
        <p:txBody>
          <a:bodyPr/>
          <a:lstStyle/>
          <a:p>
            <a:r>
              <a:rPr kumimoji="1" lang="zh-CN" altLang="en-US" dirty="0"/>
              <a:t>计算机存储体系</a:t>
            </a:r>
            <a:endParaRPr kumimoji="1" lang="en-US" altLang="zh-CN" dirty="0"/>
          </a:p>
          <a:p>
            <a:pPr lvl="1"/>
            <a:r>
              <a:rPr kumimoji="1" lang="zh-CN" altLang="en-US" dirty="0">
                <a:latin typeface="+mn-lt"/>
                <a:ea typeface="+mn-ea"/>
              </a:rPr>
              <a:t>从上往下</a:t>
            </a:r>
            <a:endParaRPr kumimoji="1" lang="en-US" altLang="zh-CN" dirty="0">
              <a:latin typeface="+mn-lt"/>
              <a:ea typeface="+mn-ea"/>
            </a:endParaRPr>
          </a:p>
          <a:p>
            <a:pPr lvl="2"/>
            <a:r>
              <a:rPr lang="zh-CN" altLang="en-NZ" sz="2400" dirty="0">
                <a:latin typeface="+mn-lt"/>
                <a:ea typeface="+mn-ea"/>
              </a:rPr>
              <a:t>每</a:t>
            </a:r>
            <a:r>
              <a:rPr lang="en-US" altLang="zh-CN" sz="2400" dirty="0">
                <a:latin typeface="+mn-lt"/>
                <a:ea typeface="+mn-ea"/>
              </a:rPr>
              <a:t>”bit”</a:t>
            </a:r>
            <a:r>
              <a:rPr lang="zh-CN" altLang="en-US" sz="2400" dirty="0">
                <a:latin typeface="+mn-lt"/>
                <a:ea typeface="+mn-ea"/>
              </a:rPr>
              <a:t>的存储价格递减</a:t>
            </a:r>
            <a:endParaRPr lang="en-NZ" altLang="zh-CN" sz="2400" dirty="0">
              <a:latin typeface="+mn-lt"/>
              <a:ea typeface="+mn-ea"/>
            </a:endParaRPr>
          </a:p>
          <a:p>
            <a:pPr lvl="2"/>
            <a:r>
              <a:rPr lang="zh-CN" altLang="en-NZ" sz="2400" dirty="0">
                <a:latin typeface="+mn-lt"/>
                <a:ea typeface="+mn-ea"/>
              </a:rPr>
              <a:t>容量</a:t>
            </a:r>
            <a:r>
              <a:rPr lang="zh-CN" altLang="en-US" sz="2400" dirty="0">
                <a:latin typeface="+mn-lt"/>
                <a:ea typeface="+mn-ea"/>
              </a:rPr>
              <a:t>递增</a:t>
            </a:r>
            <a:endParaRPr lang="en-NZ" altLang="zh-CN" sz="2400" dirty="0">
              <a:latin typeface="+mn-lt"/>
              <a:ea typeface="+mn-ea"/>
            </a:endParaRPr>
          </a:p>
          <a:p>
            <a:pPr lvl="2"/>
            <a:r>
              <a:rPr lang="zh-CN" altLang="en-NZ" sz="2400" dirty="0">
                <a:latin typeface="+mn-lt"/>
                <a:ea typeface="+mn-ea"/>
              </a:rPr>
              <a:t>存储</a:t>
            </a:r>
            <a:r>
              <a:rPr lang="zh-CN" altLang="en-US" sz="2400" dirty="0">
                <a:latin typeface="+mn-lt"/>
                <a:ea typeface="+mn-ea"/>
              </a:rPr>
              <a:t>时间递增</a:t>
            </a:r>
            <a:endParaRPr lang="en-NZ" altLang="zh-CN" sz="2400" dirty="0">
              <a:latin typeface="+mn-lt"/>
              <a:ea typeface="+mn-ea"/>
            </a:endParaRPr>
          </a:p>
          <a:p>
            <a:pPr lvl="2"/>
            <a:r>
              <a:rPr lang="zh-CN" altLang="en-NZ" sz="2400" dirty="0">
                <a:latin typeface="+mn-lt"/>
                <a:ea typeface="+mn-ea"/>
              </a:rPr>
              <a:t>处理器</a:t>
            </a:r>
            <a:r>
              <a:rPr lang="zh-CN" altLang="en-US" sz="2400" dirty="0">
                <a:latin typeface="+mn-lt"/>
                <a:ea typeface="+mn-ea"/>
              </a:rPr>
              <a:t>访问存储器的频率下降</a:t>
            </a:r>
            <a:endParaRPr lang="en-NZ" altLang="zh-CN" sz="2400" dirty="0">
              <a:latin typeface="+mn-lt"/>
              <a:ea typeface="+mn-ea"/>
            </a:endParaRPr>
          </a:p>
          <a:p>
            <a:endParaRPr kumimoji="1" lang="en-US" altLang="zh-CN" dirty="0"/>
          </a:p>
          <a:p>
            <a:endParaRPr kumimoji="1" lang="en-US" altLang="zh-CN" dirty="0"/>
          </a:p>
          <a:p>
            <a:r>
              <a:rPr kumimoji="1" lang="zh-CN" altLang="en-US" dirty="0"/>
              <a:t>内存管理</a:t>
            </a:r>
            <a:endParaRPr kumimoji="1" lang="en-US" altLang="zh-CN" dirty="0"/>
          </a:p>
          <a:p>
            <a:pPr lvl="1"/>
            <a:r>
              <a:rPr kumimoji="1" lang="zh-CN" altLang="en-US" dirty="0">
                <a:latin typeface="+mn-lt"/>
                <a:ea typeface="+mn-ea"/>
              </a:rPr>
              <a:t>关注内存和外存之间的信息流的组织</a:t>
            </a:r>
            <a:endParaRPr kumimoji="1" lang="en-US" altLang="zh-CN" dirty="0">
              <a:latin typeface="+mn-lt"/>
              <a:ea typeface="+mn-ea"/>
            </a:endParaRPr>
          </a:p>
          <a:p>
            <a:pPr lvl="1"/>
            <a:endParaRPr kumimoji="1" lang="zh-CN" altLang="en-US" dirty="0">
              <a:latin typeface="+mn-lt"/>
              <a:ea typeface="+mn-ea"/>
            </a:endParaRPr>
          </a:p>
        </p:txBody>
      </p:sp>
      <p:pic>
        <p:nvPicPr>
          <p:cNvPr id="15" name="Picture 5" descr="f14.pdf">
            <a:extLst>
              <a:ext uri="{FF2B5EF4-FFF2-40B4-BE49-F238E27FC236}">
                <a16:creationId xmlns:a16="http://schemas.microsoft.com/office/drawing/2014/main" id="{55C47714-6A57-FC44-9E3C-D32A03D7F2E3}"/>
              </a:ext>
            </a:extLst>
          </p:cNvPr>
          <p:cNvPicPr>
            <a:picLocks noChangeAspect="1"/>
          </p:cNvPicPr>
          <p:nvPr/>
        </p:nvPicPr>
        <p:blipFill>
          <a:blip r:embed="rId2"/>
          <a:srcRect l="7059" t="14545" r="7059" b="10909"/>
          <a:stretch>
            <a:fillRect/>
          </a:stretch>
        </p:blipFill>
        <p:spPr>
          <a:xfrm>
            <a:off x="4644008" y="1412776"/>
            <a:ext cx="4590525" cy="5156560"/>
          </a:xfrm>
          <a:prstGeom prst="rect">
            <a:avLst/>
          </a:prstGeom>
        </p:spPr>
      </p:pic>
    </p:spTree>
    <p:extLst>
      <p:ext uri="{BB962C8B-B14F-4D97-AF65-F5344CB8AC3E}">
        <p14:creationId xmlns:p14="http://schemas.microsoft.com/office/powerpoint/2010/main" val="2915682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AEDF4-1C87-F94C-8A8B-786BE5A3C086}"/>
              </a:ext>
            </a:extLst>
          </p:cNvPr>
          <p:cNvSpPr>
            <a:spLocks noGrp="1"/>
          </p:cNvSpPr>
          <p:nvPr>
            <p:ph type="title"/>
          </p:nvPr>
        </p:nvSpPr>
        <p:spPr/>
        <p:txBody>
          <a:bodyPr/>
          <a:lstStyle/>
          <a:p>
            <a:r>
              <a:rPr kumimoji="1" lang="en-US" altLang="zh-CN" dirty="0"/>
              <a:t>3.3.2</a:t>
            </a:r>
            <a:r>
              <a:rPr kumimoji="1" lang="zh-CN" altLang="en-US" dirty="0"/>
              <a:t> 动态分区</a:t>
            </a:r>
          </a:p>
        </p:txBody>
      </p:sp>
      <p:sp>
        <p:nvSpPr>
          <p:cNvPr id="3" name="内容占位符 2">
            <a:extLst>
              <a:ext uri="{FF2B5EF4-FFF2-40B4-BE49-F238E27FC236}">
                <a16:creationId xmlns:a16="http://schemas.microsoft.com/office/drawing/2014/main" id="{0434771B-BE13-7D40-9DC1-AABF68E4C503}"/>
              </a:ext>
            </a:extLst>
          </p:cNvPr>
          <p:cNvSpPr>
            <a:spLocks noGrp="1"/>
          </p:cNvSpPr>
          <p:nvPr>
            <p:ph idx="1"/>
          </p:nvPr>
        </p:nvSpPr>
        <p:spPr>
          <a:xfrm>
            <a:off x="32212" y="820515"/>
            <a:ext cx="9111787" cy="4953000"/>
          </a:xfrm>
        </p:spPr>
        <p:txBody>
          <a:bodyPr/>
          <a:lstStyle/>
          <a:p>
            <a:r>
              <a:rPr kumimoji="1" lang="zh-CN" altLang="en-US" dirty="0"/>
              <a:t>首次匹配（</a:t>
            </a:r>
            <a:r>
              <a:rPr kumimoji="1" lang="en-US" altLang="zh-CN" dirty="0"/>
              <a:t>First Fit</a:t>
            </a:r>
            <a:r>
              <a:rPr kumimoji="1" lang="zh-CN" altLang="en-US" dirty="0"/>
              <a:t>）</a:t>
            </a:r>
            <a:endParaRPr kumimoji="1" lang="en-US" altLang="zh-CN" dirty="0"/>
          </a:p>
          <a:p>
            <a:pPr lvl="1"/>
            <a:r>
              <a:rPr kumimoji="1" lang="zh-CN" altLang="en-US" dirty="0">
                <a:latin typeface="+mn-lt"/>
                <a:ea typeface="+mn-ea"/>
              </a:rPr>
              <a:t>思想</a:t>
            </a:r>
            <a:endParaRPr kumimoji="1" lang="en-US" altLang="zh-CN" dirty="0">
              <a:latin typeface="+mn-lt"/>
              <a:ea typeface="+mn-ea"/>
            </a:endParaRPr>
          </a:p>
          <a:p>
            <a:pPr lvl="2"/>
            <a:r>
              <a:rPr kumimoji="1" lang="zh-CN" altLang="en-US" sz="2400" dirty="0">
                <a:latin typeface="+mn-lt"/>
                <a:ea typeface="+mn-ea"/>
              </a:rPr>
              <a:t>从头开始扫描内存，选择大小足够的第一个可用块</a:t>
            </a:r>
            <a:endParaRPr lang="en-US" altLang="zh-CN" sz="2400" dirty="0">
              <a:latin typeface="+mn-lt"/>
              <a:ea typeface="+mn-ea"/>
            </a:endParaRPr>
          </a:p>
          <a:p>
            <a:pPr marL="914400" lvl="2" indent="0">
              <a:buNone/>
            </a:pPr>
            <a:endParaRPr kumimoji="1" lang="en-US" altLang="zh-CN" sz="2400" dirty="0">
              <a:latin typeface="+mn-lt"/>
              <a:ea typeface="+mn-ea"/>
            </a:endParaRPr>
          </a:p>
          <a:p>
            <a:pPr lvl="1"/>
            <a:r>
              <a:rPr kumimoji="1" lang="zh-CN" altLang="en-US" dirty="0">
                <a:latin typeface="+mn-lt"/>
                <a:ea typeface="+mn-ea"/>
              </a:rPr>
              <a:t>实现</a:t>
            </a:r>
            <a:endParaRPr kumimoji="1" lang="en-US" altLang="zh-CN" dirty="0">
              <a:latin typeface="+mn-lt"/>
              <a:ea typeface="+mn-ea"/>
            </a:endParaRPr>
          </a:p>
          <a:p>
            <a:pPr lvl="2"/>
            <a:r>
              <a:rPr kumimoji="1" lang="zh-CN" altLang="en-US" sz="2400" dirty="0">
                <a:latin typeface="+mn-lt"/>
                <a:ea typeface="+mn-ea"/>
              </a:rPr>
              <a:t>要求空闲分区以地址递增的顺序链接，从链首开始查找</a:t>
            </a:r>
            <a:endParaRPr kumimoji="1" lang="en-US" altLang="zh-CN" sz="2400" dirty="0">
              <a:latin typeface="+mn-lt"/>
              <a:ea typeface="+mn-ea"/>
            </a:endParaRPr>
          </a:p>
          <a:p>
            <a:pPr lvl="2"/>
            <a:endParaRPr kumimoji="1" lang="en-US" altLang="zh-CN" sz="2400" dirty="0">
              <a:latin typeface="+mn-lt"/>
              <a:ea typeface="+mn-ea"/>
            </a:endParaRPr>
          </a:p>
          <a:p>
            <a:pPr lvl="1"/>
            <a:r>
              <a:rPr kumimoji="1" lang="zh-CN" altLang="en-US" dirty="0">
                <a:latin typeface="+mn-lt"/>
                <a:ea typeface="+mn-ea"/>
              </a:rPr>
              <a:t>评价</a:t>
            </a:r>
            <a:endParaRPr kumimoji="1" lang="en-US" altLang="zh-CN" dirty="0">
              <a:latin typeface="+mn-lt"/>
              <a:ea typeface="+mn-ea"/>
            </a:endParaRPr>
          </a:p>
          <a:p>
            <a:pPr lvl="2"/>
            <a:r>
              <a:rPr kumimoji="1" lang="zh-CN" altLang="en-US" sz="2400" dirty="0">
                <a:latin typeface="+mn-lt"/>
                <a:ea typeface="+mn-ea"/>
              </a:rPr>
              <a:t>简单，快速</a:t>
            </a:r>
            <a:endParaRPr kumimoji="1" lang="en-US" altLang="zh-CN" sz="2400" dirty="0">
              <a:latin typeface="+mn-lt"/>
              <a:ea typeface="+mn-ea"/>
            </a:endParaRPr>
          </a:p>
          <a:p>
            <a:pPr lvl="2"/>
            <a:r>
              <a:rPr kumimoji="1" lang="zh-CN" altLang="en-US" sz="2400" dirty="0">
                <a:latin typeface="+mn-lt"/>
                <a:ea typeface="+mn-ea"/>
              </a:rPr>
              <a:t>为大作业分配大的内存空间创造条件</a:t>
            </a:r>
            <a:endParaRPr kumimoji="1" lang="en-US" altLang="zh-CN" sz="2400" dirty="0">
              <a:latin typeface="+mn-lt"/>
              <a:ea typeface="+mn-ea"/>
            </a:endParaRPr>
          </a:p>
          <a:p>
            <a:pPr lvl="2"/>
            <a:r>
              <a:rPr kumimoji="1" lang="zh-CN" altLang="en-US" sz="2400" dirty="0">
                <a:latin typeface="+mn-lt"/>
                <a:ea typeface="+mn-ea"/>
              </a:rPr>
              <a:t>内存前端出现很多小的空闲分区，且每次查找都要经过这些分区</a:t>
            </a:r>
            <a:endParaRPr kumimoji="1" lang="en-US" altLang="zh-CN" sz="2400" dirty="0">
              <a:latin typeface="+mn-lt"/>
              <a:ea typeface="+mn-ea"/>
            </a:endParaRPr>
          </a:p>
          <a:p>
            <a:pPr marL="914400" lvl="2" indent="0">
              <a:buNone/>
            </a:pPr>
            <a:endParaRPr kumimoji="1" lang="zh-CN" altLang="en-US" sz="2000" dirty="0">
              <a:latin typeface="+mn-lt"/>
              <a:ea typeface="+mn-ea"/>
            </a:endParaRPr>
          </a:p>
          <a:p>
            <a:pPr lvl="1"/>
            <a:endParaRPr kumimoji="1" lang="en-US" altLang="zh-CN" dirty="0">
              <a:latin typeface="+mn-lt"/>
              <a:ea typeface="+mn-ea"/>
            </a:endParaRPr>
          </a:p>
        </p:txBody>
      </p:sp>
    </p:spTree>
    <p:extLst>
      <p:ext uri="{BB962C8B-B14F-4D97-AF65-F5344CB8AC3E}">
        <p14:creationId xmlns:p14="http://schemas.microsoft.com/office/powerpoint/2010/main" val="96420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blinds(horizontal)">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AE00-A41C-6F4B-9D49-CD672491A630}"/>
              </a:ext>
            </a:extLst>
          </p:cNvPr>
          <p:cNvSpPr>
            <a:spLocks noGrp="1"/>
          </p:cNvSpPr>
          <p:nvPr>
            <p:ph type="title"/>
          </p:nvPr>
        </p:nvSpPr>
        <p:spPr/>
        <p:txBody>
          <a:bodyPr/>
          <a:lstStyle/>
          <a:p>
            <a:r>
              <a:rPr kumimoji="1" lang="en-US" altLang="zh-CN" dirty="0"/>
              <a:t>3.3.2</a:t>
            </a:r>
            <a:r>
              <a:rPr kumimoji="1" lang="zh-CN" altLang="en-US" dirty="0"/>
              <a:t> 动态分区</a:t>
            </a:r>
          </a:p>
        </p:txBody>
      </p:sp>
      <p:sp>
        <p:nvSpPr>
          <p:cNvPr id="3" name="内容占位符 2">
            <a:extLst>
              <a:ext uri="{FF2B5EF4-FFF2-40B4-BE49-F238E27FC236}">
                <a16:creationId xmlns:a16="http://schemas.microsoft.com/office/drawing/2014/main" id="{BE350DE8-D503-6C45-B733-3442B056F65F}"/>
              </a:ext>
            </a:extLst>
          </p:cNvPr>
          <p:cNvSpPr>
            <a:spLocks noGrp="1"/>
          </p:cNvSpPr>
          <p:nvPr>
            <p:ph idx="1"/>
          </p:nvPr>
        </p:nvSpPr>
        <p:spPr>
          <a:xfrm>
            <a:off x="0" y="809096"/>
            <a:ext cx="9036496" cy="4953000"/>
          </a:xfrm>
        </p:spPr>
        <p:txBody>
          <a:bodyPr/>
          <a:lstStyle/>
          <a:p>
            <a:r>
              <a:rPr kumimoji="1" lang="zh-CN" altLang="en-US" dirty="0"/>
              <a:t>循环匹配</a:t>
            </a:r>
            <a:r>
              <a:rPr kumimoji="1" lang="en-US" altLang="zh-CN" dirty="0"/>
              <a:t>/</a:t>
            </a:r>
            <a:r>
              <a:rPr kumimoji="1" lang="zh-CN" altLang="en-US" dirty="0"/>
              <a:t>下次匹配</a:t>
            </a:r>
            <a:r>
              <a:rPr kumimoji="1" lang="en-US" altLang="zh-CN" dirty="0"/>
              <a:t>(Next Fit)</a:t>
            </a:r>
          </a:p>
          <a:p>
            <a:pPr lvl="1"/>
            <a:r>
              <a:rPr kumimoji="1" lang="zh-CN" altLang="en-US" dirty="0">
                <a:latin typeface="+mn-lt"/>
                <a:ea typeface="+mn-ea"/>
              </a:rPr>
              <a:t>思想</a:t>
            </a:r>
            <a:endParaRPr kumimoji="1" lang="en-US" altLang="zh-CN" dirty="0">
              <a:latin typeface="+mn-lt"/>
              <a:ea typeface="+mn-ea"/>
            </a:endParaRPr>
          </a:p>
          <a:p>
            <a:pPr lvl="2"/>
            <a:r>
              <a:rPr kumimoji="1" lang="zh-CN" altLang="en-US" sz="2400" dirty="0">
                <a:latin typeface="+mn-lt"/>
                <a:ea typeface="+mn-ea"/>
              </a:rPr>
              <a:t>从上一次放置的位置开始扫描内存，选择下一个大小足够的可用块</a:t>
            </a:r>
            <a:endParaRPr lang="en-US" altLang="zh-CN" sz="2400" dirty="0">
              <a:latin typeface="+mn-lt"/>
              <a:ea typeface="+mn-ea"/>
            </a:endParaRPr>
          </a:p>
          <a:p>
            <a:pPr lvl="1"/>
            <a:endParaRPr kumimoji="1" lang="en-US" altLang="zh-CN" dirty="0">
              <a:latin typeface="+mn-lt"/>
              <a:ea typeface="+mn-ea"/>
            </a:endParaRPr>
          </a:p>
          <a:p>
            <a:pPr lvl="1"/>
            <a:r>
              <a:rPr kumimoji="1" lang="zh-CN" altLang="en-US" dirty="0">
                <a:latin typeface="+mn-lt"/>
                <a:ea typeface="+mn-ea"/>
              </a:rPr>
              <a:t>实现</a:t>
            </a:r>
            <a:endParaRPr kumimoji="1" lang="en-US" altLang="zh-CN" dirty="0">
              <a:latin typeface="+mn-lt"/>
              <a:ea typeface="+mn-ea"/>
            </a:endParaRPr>
          </a:p>
          <a:p>
            <a:pPr lvl="2"/>
            <a:r>
              <a:rPr kumimoji="1" lang="zh-CN" altLang="en-US" sz="2400" dirty="0">
                <a:latin typeface="+mn-lt"/>
                <a:ea typeface="+mn-ea"/>
              </a:rPr>
              <a:t>空闲分区按地址从低到高排列（链接）</a:t>
            </a:r>
            <a:endParaRPr kumimoji="1" lang="en-US" altLang="zh-CN" sz="2400" dirty="0">
              <a:latin typeface="+mn-lt"/>
              <a:ea typeface="+mn-ea"/>
            </a:endParaRPr>
          </a:p>
          <a:p>
            <a:pPr lvl="2"/>
            <a:endParaRPr kumimoji="1" lang="en-US" altLang="zh-CN" sz="2400" dirty="0">
              <a:latin typeface="+mn-lt"/>
              <a:ea typeface="+mn-ea"/>
            </a:endParaRPr>
          </a:p>
          <a:p>
            <a:pPr lvl="1"/>
            <a:r>
              <a:rPr kumimoji="1" lang="zh-CN" altLang="en-US" dirty="0">
                <a:latin typeface="+mn-lt"/>
                <a:ea typeface="+mn-ea"/>
              </a:rPr>
              <a:t>评价</a:t>
            </a:r>
            <a:endParaRPr kumimoji="1" lang="en-US" altLang="zh-CN" dirty="0">
              <a:latin typeface="+mn-lt"/>
              <a:ea typeface="+mn-ea"/>
            </a:endParaRPr>
          </a:p>
          <a:p>
            <a:pPr lvl="2"/>
            <a:r>
              <a:rPr kumimoji="1" lang="zh-CN" altLang="en-US" sz="2400" dirty="0">
                <a:latin typeface="+mn-lt"/>
                <a:ea typeface="+mn-ea"/>
              </a:rPr>
              <a:t>比首次匹配性能差，常常在内存末尾分配空间，导致空闲的分区分布均匀</a:t>
            </a:r>
            <a:endParaRPr kumimoji="1" lang="en-US" altLang="zh-CN" sz="2400" dirty="0">
              <a:latin typeface="+mn-lt"/>
              <a:ea typeface="+mn-ea"/>
            </a:endParaRPr>
          </a:p>
          <a:p>
            <a:pPr lvl="2"/>
            <a:r>
              <a:rPr kumimoji="1" lang="zh-CN" altLang="en-US" sz="2400" dirty="0">
                <a:latin typeface="+mn-lt"/>
                <a:ea typeface="+mn-ea"/>
              </a:rPr>
              <a:t>缺少大的空闲块，需要更多次数紧凑</a:t>
            </a:r>
            <a:r>
              <a:rPr kumimoji="1" lang="en-US" altLang="zh-CN" sz="2400" dirty="0">
                <a:latin typeface="+mn-lt"/>
                <a:ea typeface="+mn-ea"/>
              </a:rPr>
              <a:t>(compaction</a:t>
            </a:r>
            <a:r>
              <a:rPr kumimoji="1" lang="zh-CN" altLang="en-US" sz="2400" dirty="0">
                <a:latin typeface="+mn-lt"/>
                <a:ea typeface="+mn-ea"/>
              </a:rPr>
              <a:t>）</a:t>
            </a:r>
            <a:endParaRPr kumimoji="1" lang="en-US" altLang="zh-CN" sz="2400" dirty="0">
              <a:latin typeface="+mn-lt"/>
              <a:ea typeface="+mn-ea"/>
            </a:endParaRPr>
          </a:p>
          <a:p>
            <a:pPr lvl="2"/>
            <a:endParaRPr kumimoji="1" lang="en-US" altLang="zh-CN" dirty="0">
              <a:latin typeface="+mn-lt"/>
              <a:ea typeface="+mn-ea"/>
            </a:endParaRPr>
          </a:p>
          <a:p>
            <a:pPr lvl="2"/>
            <a:endParaRPr kumimoji="1" lang="zh-CN" altLang="en-US" dirty="0">
              <a:latin typeface="+mn-lt"/>
              <a:ea typeface="+mn-ea"/>
            </a:endParaRPr>
          </a:p>
        </p:txBody>
      </p:sp>
    </p:spTree>
    <p:extLst>
      <p:ext uri="{BB962C8B-B14F-4D97-AF65-F5344CB8AC3E}">
        <p14:creationId xmlns:p14="http://schemas.microsoft.com/office/powerpoint/2010/main" val="32793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DE442-1264-044B-9E5C-7E4AE264DC7A}"/>
              </a:ext>
            </a:extLst>
          </p:cNvPr>
          <p:cNvSpPr>
            <a:spLocks noGrp="1"/>
          </p:cNvSpPr>
          <p:nvPr>
            <p:ph type="title"/>
          </p:nvPr>
        </p:nvSpPr>
        <p:spPr/>
        <p:txBody>
          <a:bodyPr/>
          <a:lstStyle/>
          <a:p>
            <a:r>
              <a:rPr kumimoji="1" lang="en-US" altLang="zh-CN" dirty="0"/>
              <a:t>3.3.2</a:t>
            </a:r>
            <a:r>
              <a:rPr kumimoji="1" lang="zh-CN" altLang="en-US" dirty="0"/>
              <a:t> 动态分区</a:t>
            </a:r>
          </a:p>
        </p:txBody>
      </p:sp>
      <p:sp>
        <p:nvSpPr>
          <p:cNvPr id="3" name="内容占位符 2">
            <a:extLst>
              <a:ext uri="{FF2B5EF4-FFF2-40B4-BE49-F238E27FC236}">
                <a16:creationId xmlns:a16="http://schemas.microsoft.com/office/drawing/2014/main" id="{9026C27A-7D3E-D440-B98D-50D4BF02C4C0}"/>
              </a:ext>
            </a:extLst>
          </p:cNvPr>
          <p:cNvSpPr>
            <a:spLocks noGrp="1"/>
          </p:cNvSpPr>
          <p:nvPr>
            <p:ph idx="1"/>
          </p:nvPr>
        </p:nvSpPr>
        <p:spPr>
          <a:xfrm>
            <a:off x="251520" y="980728"/>
            <a:ext cx="8587680" cy="4953000"/>
          </a:xfrm>
        </p:spPr>
        <p:txBody>
          <a:bodyPr/>
          <a:lstStyle/>
          <a:p>
            <a:r>
              <a:rPr kumimoji="1" lang="zh-CN" altLang="en-US" dirty="0">
                <a:latin typeface="+mn-ea"/>
              </a:rPr>
              <a:t>最佳匹配</a:t>
            </a:r>
            <a:r>
              <a:rPr kumimoji="1" lang="en-US" altLang="zh-CN" dirty="0"/>
              <a:t>(Best Fit)</a:t>
            </a:r>
          </a:p>
          <a:p>
            <a:pPr lvl="1"/>
            <a:r>
              <a:rPr kumimoji="1" lang="zh-CN" altLang="en-US" dirty="0">
                <a:latin typeface="+mn-ea"/>
                <a:ea typeface="+mn-ea"/>
              </a:rPr>
              <a:t>思想</a:t>
            </a:r>
            <a:endParaRPr kumimoji="1" lang="en-US" altLang="zh-CN" dirty="0">
              <a:latin typeface="+mn-ea"/>
              <a:ea typeface="+mn-ea"/>
            </a:endParaRPr>
          </a:p>
          <a:p>
            <a:pPr lvl="2"/>
            <a:r>
              <a:rPr kumimoji="1" lang="zh-CN" altLang="en-US" sz="2400" dirty="0">
                <a:latin typeface="+mn-ea"/>
                <a:ea typeface="+mn-ea"/>
              </a:rPr>
              <a:t>选择空间大小与需求最接近的空闲块分配</a:t>
            </a:r>
            <a:endParaRPr kumimoji="1" lang="en-US" altLang="zh-CN" sz="2400" dirty="0">
              <a:latin typeface="+mn-ea"/>
              <a:ea typeface="+mn-ea"/>
            </a:endParaRPr>
          </a:p>
          <a:p>
            <a:endParaRPr kumimoji="1" lang="en-US" altLang="zh-CN" sz="2400" dirty="0">
              <a:latin typeface="+mn-ea"/>
            </a:endParaRPr>
          </a:p>
          <a:p>
            <a:pPr lvl="1"/>
            <a:r>
              <a:rPr kumimoji="1" lang="zh-CN" altLang="en-US" dirty="0">
                <a:latin typeface="+mn-ea"/>
                <a:ea typeface="+mn-ea"/>
              </a:rPr>
              <a:t>实现</a:t>
            </a:r>
            <a:endParaRPr kumimoji="1" lang="en-US" altLang="zh-CN" dirty="0">
              <a:latin typeface="+mn-ea"/>
              <a:ea typeface="+mn-ea"/>
            </a:endParaRPr>
          </a:p>
          <a:p>
            <a:pPr lvl="2"/>
            <a:r>
              <a:rPr kumimoji="1" lang="zh-CN" altLang="en-US" sz="2400" dirty="0">
                <a:latin typeface="+mn-ea"/>
                <a:ea typeface="+mn-ea"/>
              </a:rPr>
              <a:t>空闲分区按容量大小</a:t>
            </a:r>
            <a:r>
              <a:rPr kumimoji="1" lang="zh-CN" altLang="en-US" sz="2400" dirty="0">
                <a:solidFill>
                  <a:srgbClr val="FF0000"/>
                </a:solidFill>
                <a:latin typeface="+mn-ea"/>
                <a:ea typeface="+mn-ea"/>
              </a:rPr>
              <a:t>从小到大</a:t>
            </a:r>
            <a:r>
              <a:rPr kumimoji="1" lang="zh-CN" altLang="en-US" sz="2400" dirty="0">
                <a:latin typeface="+mn-ea"/>
                <a:ea typeface="+mn-ea"/>
              </a:rPr>
              <a:t>链接</a:t>
            </a:r>
            <a:endParaRPr kumimoji="1" lang="en-US" altLang="zh-CN" sz="2400" dirty="0">
              <a:latin typeface="+mn-ea"/>
              <a:ea typeface="+mn-ea"/>
            </a:endParaRPr>
          </a:p>
          <a:p>
            <a:pPr marL="914400" lvl="2" indent="0">
              <a:buNone/>
            </a:pPr>
            <a:endParaRPr kumimoji="1" lang="en-US" altLang="zh-CN" sz="2400" dirty="0">
              <a:latin typeface="+mn-ea"/>
              <a:ea typeface="+mn-ea"/>
            </a:endParaRPr>
          </a:p>
          <a:p>
            <a:pPr lvl="1"/>
            <a:r>
              <a:rPr kumimoji="1" lang="zh-CN" altLang="en-US" dirty="0">
                <a:latin typeface="+mn-ea"/>
                <a:ea typeface="+mn-ea"/>
              </a:rPr>
              <a:t>评价</a:t>
            </a:r>
            <a:endParaRPr kumimoji="1" lang="en-US" altLang="zh-CN" dirty="0">
              <a:latin typeface="+mn-ea"/>
              <a:ea typeface="+mn-ea"/>
            </a:endParaRPr>
          </a:p>
          <a:p>
            <a:pPr lvl="2"/>
            <a:r>
              <a:rPr lang="zh-CN" altLang="en-US" sz="2400" dirty="0">
                <a:latin typeface="+mn-ea"/>
                <a:ea typeface="+mn-ea"/>
              </a:rPr>
              <a:t>产生的外部碎片都很小</a:t>
            </a:r>
            <a:endParaRPr lang="en-US" altLang="zh-CN" sz="2400" dirty="0">
              <a:latin typeface="+mn-ea"/>
              <a:ea typeface="+mn-ea"/>
            </a:endParaRPr>
          </a:p>
          <a:p>
            <a:pPr lvl="2"/>
            <a:r>
              <a:rPr kumimoji="1" lang="zh-CN" altLang="en-US" sz="2400" dirty="0">
                <a:latin typeface="+mn-ea"/>
                <a:ea typeface="+mn-ea"/>
              </a:rPr>
              <a:t>内存中形成很多小到无法满足任何分配需求的块</a:t>
            </a:r>
            <a:endParaRPr kumimoji="1" lang="en-US" altLang="zh-CN" sz="2400" dirty="0">
              <a:latin typeface="+mn-ea"/>
              <a:ea typeface="+mn-ea"/>
            </a:endParaRPr>
          </a:p>
          <a:p>
            <a:pPr lvl="2"/>
            <a:r>
              <a:rPr kumimoji="1" lang="zh-CN" altLang="en-US" sz="2400" dirty="0">
                <a:latin typeface="+mn-ea"/>
                <a:ea typeface="+mn-ea"/>
              </a:rPr>
              <a:t>需要更频繁的进行内存压缩（紧凑）</a:t>
            </a:r>
            <a:endParaRPr kumimoji="1" lang="en-US" altLang="zh-CN" sz="2400" dirty="0">
              <a:latin typeface="+mn-ea"/>
              <a:ea typeface="+mn-ea"/>
            </a:endParaRPr>
          </a:p>
          <a:p>
            <a:pPr marL="914400" lvl="2" indent="0">
              <a:buNone/>
            </a:pPr>
            <a:endParaRPr kumimoji="1" lang="en-US" altLang="zh-CN" dirty="0">
              <a:latin typeface="+mn-ea"/>
              <a:ea typeface="+mn-ea"/>
            </a:endParaRPr>
          </a:p>
        </p:txBody>
      </p:sp>
    </p:spTree>
    <p:extLst>
      <p:ext uri="{BB962C8B-B14F-4D97-AF65-F5344CB8AC3E}">
        <p14:creationId xmlns:p14="http://schemas.microsoft.com/office/powerpoint/2010/main" val="217615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blinds(horizontal)">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B0CC2-1D1D-BF4C-8E90-B693851775F1}"/>
              </a:ext>
            </a:extLst>
          </p:cNvPr>
          <p:cNvSpPr>
            <a:spLocks noGrp="1"/>
          </p:cNvSpPr>
          <p:nvPr>
            <p:ph type="title"/>
          </p:nvPr>
        </p:nvSpPr>
        <p:spPr/>
        <p:txBody>
          <a:bodyPr/>
          <a:lstStyle/>
          <a:p>
            <a:r>
              <a:rPr kumimoji="1" lang="en-US" altLang="zh-CN" dirty="0"/>
              <a:t>3.3.2</a:t>
            </a:r>
            <a:r>
              <a:rPr kumimoji="1" lang="zh-CN" altLang="en-US" dirty="0"/>
              <a:t> 动态分区</a:t>
            </a:r>
          </a:p>
        </p:txBody>
      </p:sp>
      <p:sp>
        <p:nvSpPr>
          <p:cNvPr id="3" name="内容占位符 2">
            <a:extLst>
              <a:ext uri="{FF2B5EF4-FFF2-40B4-BE49-F238E27FC236}">
                <a16:creationId xmlns:a16="http://schemas.microsoft.com/office/drawing/2014/main" id="{8C9EB645-5A07-5E4B-B5EA-8C93EB1070DD}"/>
              </a:ext>
            </a:extLst>
          </p:cNvPr>
          <p:cNvSpPr>
            <a:spLocks noGrp="1"/>
          </p:cNvSpPr>
          <p:nvPr>
            <p:ph idx="1"/>
          </p:nvPr>
        </p:nvSpPr>
        <p:spPr>
          <a:xfrm>
            <a:off x="304800" y="980728"/>
            <a:ext cx="8229600" cy="4953000"/>
          </a:xfrm>
        </p:spPr>
        <p:txBody>
          <a:bodyPr/>
          <a:lstStyle/>
          <a:p>
            <a:r>
              <a:rPr kumimoji="1" lang="zh-CN" altLang="en-US" dirty="0"/>
              <a:t>最坏（差）匹配</a:t>
            </a:r>
            <a:r>
              <a:rPr kumimoji="1" lang="en-US" altLang="zh-CN" dirty="0"/>
              <a:t>(Worst Fit)</a:t>
            </a:r>
          </a:p>
          <a:p>
            <a:pPr lvl="1"/>
            <a:r>
              <a:rPr kumimoji="1" lang="zh-CN" altLang="en-US" dirty="0">
                <a:latin typeface="+mn-lt"/>
                <a:ea typeface="+mn-ea"/>
              </a:rPr>
              <a:t>思想</a:t>
            </a:r>
            <a:endParaRPr kumimoji="1" lang="en-US" altLang="zh-CN" dirty="0">
              <a:latin typeface="+mn-lt"/>
              <a:ea typeface="+mn-ea"/>
            </a:endParaRPr>
          </a:p>
          <a:p>
            <a:pPr lvl="2"/>
            <a:r>
              <a:rPr kumimoji="1" lang="zh-CN" altLang="en-US" sz="2400" dirty="0">
                <a:latin typeface="+mn-lt"/>
                <a:ea typeface="+mn-ea"/>
              </a:rPr>
              <a:t>选择满足需求的最大的空闲分区分配</a:t>
            </a:r>
            <a:endParaRPr kumimoji="1" lang="en-US" altLang="zh-CN" sz="2400" dirty="0">
              <a:latin typeface="+mn-lt"/>
              <a:ea typeface="+mn-ea"/>
            </a:endParaRPr>
          </a:p>
          <a:p>
            <a:pPr lvl="2"/>
            <a:endParaRPr kumimoji="1" lang="en-US" altLang="zh-CN" sz="2400" dirty="0">
              <a:latin typeface="+mn-lt"/>
              <a:ea typeface="+mn-ea"/>
            </a:endParaRPr>
          </a:p>
          <a:p>
            <a:pPr lvl="1"/>
            <a:r>
              <a:rPr kumimoji="1" lang="zh-CN" altLang="en-US" dirty="0">
                <a:latin typeface="+mn-lt"/>
                <a:ea typeface="+mn-ea"/>
              </a:rPr>
              <a:t>实现</a:t>
            </a:r>
            <a:endParaRPr kumimoji="1" lang="en-US" altLang="zh-CN" dirty="0">
              <a:latin typeface="+mn-lt"/>
              <a:ea typeface="+mn-ea"/>
            </a:endParaRPr>
          </a:p>
          <a:p>
            <a:pPr lvl="2"/>
            <a:r>
              <a:rPr kumimoji="1" lang="zh-CN" altLang="en-US" sz="2400" dirty="0">
                <a:latin typeface="+mn-lt"/>
                <a:ea typeface="+mn-ea"/>
              </a:rPr>
              <a:t>空闲分区按容量</a:t>
            </a:r>
            <a:r>
              <a:rPr kumimoji="1" lang="zh-CN" altLang="en-US" sz="2400" dirty="0">
                <a:solidFill>
                  <a:srgbClr val="FF0000"/>
                </a:solidFill>
                <a:latin typeface="+mn-lt"/>
                <a:ea typeface="+mn-ea"/>
              </a:rPr>
              <a:t>从大到小</a:t>
            </a:r>
            <a:r>
              <a:rPr kumimoji="1" lang="zh-CN" altLang="en-US" sz="2400" dirty="0">
                <a:latin typeface="+mn-lt"/>
                <a:ea typeface="+mn-ea"/>
              </a:rPr>
              <a:t>链接</a:t>
            </a:r>
            <a:endParaRPr kumimoji="1" lang="en-US" altLang="zh-CN" sz="2400" dirty="0">
              <a:latin typeface="+mn-lt"/>
              <a:ea typeface="+mn-ea"/>
            </a:endParaRPr>
          </a:p>
          <a:p>
            <a:pPr marL="914400" lvl="2" indent="0">
              <a:buNone/>
            </a:pPr>
            <a:endParaRPr kumimoji="1" lang="en-US" altLang="zh-CN" sz="2400" dirty="0">
              <a:latin typeface="+mn-lt"/>
              <a:ea typeface="+mn-ea"/>
            </a:endParaRPr>
          </a:p>
          <a:p>
            <a:pPr lvl="1"/>
            <a:r>
              <a:rPr kumimoji="1" lang="zh-CN" altLang="en-US" dirty="0">
                <a:latin typeface="+mn-lt"/>
                <a:ea typeface="+mn-ea"/>
              </a:rPr>
              <a:t>评价</a:t>
            </a:r>
            <a:endParaRPr kumimoji="1" lang="en-US" altLang="zh-CN" dirty="0">
              <a:latin typeface="+mn-lt"/>
              <a:ea typeface="+mn-ea"/>
            </a:endParaRPr>
          </a:p>
          <a:p>
            <a:pPr lvl="2"/>
            <a:r>
              <a:rPr kumimoji="1" lang="zh-CN" altLang="en-US" sz="2400" dirty="0">
                <a:latin typeface="+mn-lt"/>
                <a:ea typeface="+mn-ea"/>
              </a:rPr>
              <a:t>每次分配留下的空闲空间较大，便于再次利用</a:t>
            </a:r>
            <a:endParaRPr kumimoji="1" lang="en-US" altLang="zh-CN" sz="2400" dirty="0">
              <a:latin typeface="+mn-lt"/>
              <a:ea typeface="+mn-ea"/>
            </a:endParaRPr>
          </a:p>
          <a:p>
            <a:pPr lvl="2"/>
            <a:r>
              <a:rPr kumimoji="1" lang="zh-CN" altLang="en-US" sz="2400" dirty="0">
                <a:latin typeface="+mn-lt"/>
                <a:ea typeface="+mn-ea"/>
              </a:rPr>
              <a:t>大的空间不容易保留，对大作业不利 </a:t>
            </a:r>
            <a:endParaRPr kumimoji="1" lang="en-US" altLang="zh-CN" sz="2400" dirty="0">
              <a:latin typeface="+mn-lt"/>
              <a:ea typeface="+mn-ea"/>
            </a:endParaRPr>
          </a:p>
          <a:p>
            <a:pPr marL="914400" lvl="2" indent="0">
              <a:buNone/>
            </a:pPr>
            <a:endParaRPr kumimoji="1" lang="en-US" altLang="zh-CN" dirty="0">
              <a:latin typeface="+mn-lt"/>
              <a:ea typeface="+mn-ea"/>
            </a:endParaRPr>
          </a:p>
          <a:p>
            <a:pPr lvl="2"/>
            <a:endParaRPr kumimoji="1" lang="en-US" altLang="zh-CN" dirty="0">
              <a:latin typeface="+mn-lt"/>
              <a:ea typeface="+mn-ea"/>
            </a:endParaRPr>
          </a:p>
          <a:p>
            <a:pPr lvl="1"/>
            <a:endParaRPr kumimoji="1" lang="en-US" altLang="zh-CN" dirty="0">
              <a:latin typeface="+mn-lt"/>
              <a:ea typeface="+mn-ea"/>
            </a:endParaRPr>
          </a:p>
          <a:p>
            <a:endParaRPr kumimoji="1" lang="zh-CN" altLang="en-US" dirty="0"/>
          </a:p>
        </p:txBody>
      </p:sp>
    </p:spTree>
    <p:extLst>
      <p:ext uri="{BB962C8B-B14F-4D97-AF65-F5344CB8AC3E}">
        <p14:creationId xmlns:p14="http://schemas.microsoft.com/office/powerpoint/2010/main" val="123904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A572E-9C5E-2B4D-A743-75CF42371AAD}"/>
              </a:ext>
            </a:extLst>
          </p:cNvPr>
          <p:cNvSpPr>
            <a:spLocks noGrp="1"/>
          </p:cNvSpPr>
          <p:nvPr>
            <p:ph type="title"/>
          </p:nvPr>
        </p:nvSpPr>
        <p:spPr/>
        <p:txBody>
          <a:bodyPr/>
          <a:lstStyle/>
          <a:p>
            <a:r>
              <a:rPr kumimoji="1" lang="en-US" altLang="zh-CN" dirty="0"/>
              <a:t>3.3.2</a:t>
            </a:r>
            <a:r>
              <a:rPr kumimoji="1" lang="zh-CN" altLang="en-US" dirty="0"/>
              <a:t> 动态分区</a:t>
            </a:r>
          </a:p>
        </p:txBody>
      </p:sp>
      <p:pic>
        <p:nvPicPr>
          <p:cNvPr id="4" name="Picture 4" descr="f5.pdf">
            <a:extLst>
              <a:ext uri="{FF2B5EF4-FFF2-40B4-BE49-F238E27FC236}">
                <a16:creationId xmlns:a16="http://schemas.microsoft.com/office/drawing/2014/main" id="{AA8419B0-23F4-434B-ACA7-BAB84FE7C738}"/>
              </a:ext>
            </a:extLst>
          </p:cNvPr>
          <p:cNvPicPr>
            <a:picLocks noChangeAspect="1"/>
          </p:cNvPicPr>
          <p:nvPr/>
        </p:nvPicPr>
        <p:blipFill rotWithShape="1">
          <a:blip r:embed="rId3"/>
          <a:srcRect t="13687" b="24396"/>
          <a:stretch/>
        </p:blipFill>
        <p:spPr>
          <a:xfrm>
            <a:off x="2194006" y="1027872"/>
            <a:ext cx="6611849" cy="5805016"/>
          </a:xfrm>
          <a:prstGeom prst="rect">
            <a:avLst/>
          </a:prstGeom>
          <a:solidFill>
            <a:schemeClr val="bg1"/>
          </a:solidFill>
        </p:spPr>
      </p:pic>
      <p:cxnSp>
        <p:nvCxnSpPr>
          <p:cNvPr id="6" name="肘形连接符 5">
            <a:extLst>
              <a:ext uri="{FF2B5EF4-FFF2-40B4-BE49-F238E27FC236}">
                <a16:creationId xmlns:a16="http://schemas.microsoft.com/office/drawing/2014/main" id="{87C71B5D-6D17-5D41-BE2B-1C269307F3F8}"/>
              </a:ext>
            </a:extLst>
          </p:cNvPr>
          <p:cNvCxnSpPr/>
          <p:nvPr/>
        </p:nvCxnSpPr>
        <p:spPr>
          <a:xfrm rot="10800000" flipV="1">
            <a:off x="6876256" y="5661248"/>
            <a:ext cx="504056" cy="288032"/>
          </a:xfrm>
          <a:prstGeom prst="bentConnector3">
            <a:avLst>
              <a:gd name="adj1" fmla="val -39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E7B0D39-F79B-824C-85DA-92D3B20B3320}"/>
              </a:ext>
            </a:extLst>
          </p:cNvPr>
          <p:cNvSpPr txBox="1"/>
          <p:nvPr/>
        </p:nvSpPr>
        <p:spPr>
          <a:xfrm>
            <a:off x="7236296" y="5301208"/>
            <a:ext cx="1512168" cy="307777"/>
          </a:xfrm>
          <a:prstGeom prst="rect">
            <a:avLst/>
          </a:prstGeom>
          <a:noFill/>
        </p:spPr>
        <p:txBody>
          <a:bodyPr wrap="square" rtlCol="0">
            <a:spAutoFit/>
          </a:bodyPr>
          <a:lstStyle/>
          <a:p>
            <a:r>
              <a:rPr kumimoji="1" lang="en-US" altLang="zh-CN" sz="1400" dirty="0"/>
              <a:t>Worst Fit</a:t>
            </a:r>
            <a:endParaRPr kumimoji="1" lang="zh-CN" altLang="en-US" sz="1400" dirty="0"/>
          </a:p>
        </p:txBody>
      </p:sp>
      <p:sp>
        <p:nvSpPr>
          <p:cNvPr id="3" name="内容占位符 2">
            <a:extLst>
              <a:ext uri="{FF2B5EF4-FFF2-40B4-BE49-F238E27FC236}">
                <a16:creationId xmlns:a16="http://schemas.microsoft.com/office/drawing/2014/main" id="{C681A95C-D4C0-7940-B65D-951818DF01D1}"/>
              </a:ext>
            </a:extLst>
          </p:cNvPr>
          <p:cNvSpPr>
            <a:spLocks noGrp="1"/>
          </p:cNvSpPr>
          <p:nvPr>
            <p:ph idx="1"/>
          </p:nvPr>
        </p:nvSpPr>
        <p:spPr>
          <a:xfrm>
            <a:off x="0" y="792163"/>
            <a:ext cx="2987824" cy="841648"/>
          </a:xfrm>
        </p:spPr>
        <p:txBody>
          <a:bodyPr/>
          <a:lstStyle/>
          <a:p>
            <a:r>
              <a:rPr kumimoji="1" lang="zh-CN" altLang="en-US" dirty="0"/>
              <a:t>固定分区中的内存分配示例</a:t>
            </a:r>
            <a:endParaRPr kumimoji="1" lang="en-US" altLang="zh-CN" dirty="0"/>
          </a:p>
        </p:txBody>
      </p:sp>
      <p:sp>
        <p:nvSpPr>
          <p:cNvPr id="9" name="内容占位符 2">
            <a:extLst>
              <a:ext uri="{FF2B5EF4-FFF2-40B4-BE49-F238E27FC236}">
                <a16:creationId xmlns:a16="http://schemas.microsoft.com/office/drawing/2014/main" id="{45C4F366-4BEB-A94B-BF5A-3C289CF99750}"/>
              </a:ext>
            </a:extLst>
          </p:cNvPr>
          <p:cNvSpPr txBox="1">
            <a:spLocks/>
          </p:cNvSpPr>
          <p:nvPr/>
        </p:nvSpPr>
        <p:spPr bwMode="auto">
          <a:xfrm>
            <a:off x="-358391" y="5661248"/>
            <a:ext cx="3995936" cy="84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57200" lvl="1" indent="0">
              <a:buFont typeface="Wingdings" pitchFamily="2" charset="2"/>
              <a:buNone/>
            </a:pPr>
            <a:r>
              <a:rPr kumimoji="1" lang="zh-CN" altLang="en-US" sz="2000" kern="0" dirty="0">
                <a:latin typeface="+mn-lt"/>
                <a:ea typeface="+mn-ea"/>
              </a:rPr>
              <a:t>分配</a:t>
            </a:r>
            <a:r>
              <a:rPr kumimoji="1" lang="en-US" altLang="zh-CN" sz="2000" kern="0" dirty="0">
                <a:latin typeface="+mn-lt"/>
                <a:ea typeface="+mn-ea"/>
              </a:rPr>
              <a:t>16M</a:t>
            </a:r>
            <a:r>
              <a:rPr kumimoji="1" lang="zh-CN" altLang="en-US" sz="2000" kern="0" dirty="0">
                <a:latin typeface="+mn-lt"/>
                <a:ea typeface="+mn-ea"/>
              </a:rPr>
              <a:t>块前后的内存情况</a:t>
            </a:r>
          </a:p>
        </p:txBody>
      </p:sp>
    </p:spTree>
    <p:extLst>
      <p:ext uri="{BB962C8B-B14F-4D97-AF65-F5344CB8AC3E}">
        <p14:creationId xmlns:p14="http://schemas.microsoft.com/office/powerpoint/2010/main" val="1762018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7CE0C-3291-FC4E-91DD-3A20ACAB64CC}"/>
              </a:ext>
            </a:extLst>
          </p:cNvPr>
          <p:cNvSpPr>
            <a:spLocks noGrp="1"/>
          </p:cNvSpPr>
          <p:nvPr>
            <p:ph type="title"/>
          </p:nvPr>
        </p:nvSpPr>
        <p:spPr/>
        <p:txBody>
          <a:bodyPr/>
          <a:lstStyle/>
          <a:p>
            <a:r>
              <a:rPr kumimoji="1" lang="en-US" altLang="zh-CN" dirty="0"/>
              <a:t>3.3.2</a:t>
            </a:r>
            <a:r>
              <a:rPr kumimoji="1" lang="zh-CN" altLang="en-US" dirty="0"/>
              <a:t> 动态分区</a:t>
            </a:r>
          </a:p>
        </p:txBody>
      </p:sp>
      <p:sp>
        <p:nvSpPr>
          <p:cNvPr id="4" name="Rectangle 2">
            <a:extLst>
              <a:ext uri="{FF2B5EF4-FFF2-40B4-BE49-F238E27FC236}">
                <a16:creationId xmlns:a16="http://schemas.microsoft.com/office/drawing/2014/main" id="{2F660CF3-A371-F04F-AD13-A768296A2C50}"/>
              </a:ext>
            </a:extLst>
          </p:cNvPr>
          <p:cNvSpPr>
            <a:spLocks noGrp="1"/>
          </p:cNvSpPr>
          <p:nvPr>
            <p:ph idx="1"/>
          </p:nvPr>
        </p:nvSpPr>
        <p:spPr>
          <a:xfrm>
            <a:off x="179512" y="792163"/>
            <a:ext cx="8784976" cy="3284909"/>
          </a:xfrm>
          <a:solidFill>
            <a:schemeClr val="accent2">
              <a:lumMod val="20000"/>
              <a:lumOff val="80000"/>
            </a:schemeClr>
          </a:solidFill>
        </p:spPr>
        <p:txBody>
          <a:bodyPr/>
          <a:lstStyle/>
          <a:p>
            <a:pPr marL="0" indent="0">
              <a:spcAft>
                <a:spcPct val="10000"/>
              </a:spcAft>
              <a:buNone/>
            </a:pPr>
            <a:r>
              <a:rPr lang="zh-CN" altLang="en-US" b="0" dirty="0">
                <a:ea typeface="黑体" pitchFamily="49" charset="-122"/>
              </a:rPr>
              <a:t>分区分配算法示例</a:t>
            </a:r>
          </a:p>
          <a:p>
            <a:pPr>
              <a:spcBef>
                <a:spcPct val="15000"/>
              </a:spcBef>
              <a:buFont typeface="Wingdings" pitchFamily="2" charset="2"/>
              <a:buNone/>
            </a:pPr>
            <a:r>
              <a:rPr lang="zh-CN" altLang="en-US" sz="2400" b="0" dirty="0">
                <a:latin typeface="楷体_GB2312" pitchFamily="49" charset="-122"/>
                <a:ea typeface="楷体_GB2312" pitchFamily="49" charset="-122"/>
              </a:rPr>
              <a:t>    </a:t>
            </a:r>
            <a:r>
              <a:rPr lang="zh-CN" altLang="en-US" sz="2400" b="0" dirty="0">
                <a:solidFill>
                  <a:schemeClr val="tx1"/>
                </a:solidFill>
                <a:latin typeface="+mn-ea"/>
              </a:rPr>
              <a:t>某操作系统采用动态分区存储管理技术。操作系统在低地址占用了</a:t>
            </a:r>
            <a:r>
              <a:rPr lang="en-US" altLang="zh-CN" sz="2400" b="0" dirty="0">
                <a:solidFill>
                  <a:schemeClr val="tx1"/>
                </a:solidFill>
                <a:latin typeface="+mn-ea"/>
              </a:rPr>
              <a:t>100KB</a:t>
            </a:r>
            <a:r>
              <a:rPr lang="zh-CN" altLang="en-US" sz="2400" b="0" dirty="0">
                <a:solidFill>
                  <a:schemeClr val="tx1"/>
                </a:solidFill>
                <a:latin typeface="+mn-ea"/>
              </a:rPr>
              <a:t>的空间，用户区主存从</a:t>
            </a:r>
            <a:r>
              <a:rPr lang="en-US" altLang="zh-CN" sz="2400" b="0" dirty="0">
                <a:solidFill>
                  <a:schemeClr val="tx1"/>
                </a:solidFill>
                <a:latin typeface="+mn-ea"/>
              </a:rPr>
              <a:t>100KB</a:t>
            </a:r>
            <a:r>
              <a:rPr lang="zh-CN" altLang="en-US" sz="2400" b="0" dirty="0">
                <a:solidFill>
                  <a:schemeClr val="tx1"/>
                </a:solidFill>
                <a:latin typeface="+mn-ea"/>
              </a:rPr>
              <a:t>处开始占用</a:t>
            </a:r>
            <a:r>
              <a:rPr lang="en-US" altLang="zh-CN" sz="2400" b="0" dirty="0">
                <a:solidFill>
                  <a:schemeClr val="tx1"/>
                </a:solidFill>
                <a:latin typeface="+mn-ea"/>
              </a:rPr>
              <a:t>512KB</a:t>
            </a:r>
            <a:r>
              <a:rPr lang="zh-CN" altLang="en-US" sz="2400" b="0" dirty="0">
                <a:solidFill>
                  <a:schemeClr val="tx1"/>
                </a:solidFill>
                <a:latin typeface="+mn-ea"/>
              </a:rPr>
              <a:t>。初始时，用户区全部为空闲，分配时截取空闲分区的低地址部分作为分配区。在执行以下申请、释放操作序列后：请求</a:t>
            </a:r>
            <a:r>
              <a:rPr lang="en-US" altLang="zh-CN" sz="2400" b="0" dirty="0">
                <a:solidFill>
                  <a:schemeClr val="tx1"/>
                </a:solidFill>
                <a:latin typeface="+mn-ea"/>
              </a:rPr>
              <a:t>300KB</a:t>
            </a:r>
            <a:r>
              <a:rPr lang="zh-CN" altLang="en-US" sz="2400" b="0" dirty="0">
                <a:solidFill>
                  <a:schemeClr val="tx1"/>
                </a:solidFill>
                <a:latin typeface="+mn-ea"/>
              </a:rPr>
              <a:t>、请求</a:t>
            </a:r>
            <a:r>
              <a:rPr lang="en-US" altLang="zh-CN" sz="2400" b="0" dirty="0">
                <a:solidFill>
                  <a:schemeClr val="tx1"/>
                </a:solidFill>
                <a:latin typeface="+mn-ea"/>
              </a:rPr>
              <a:t>100KB</a:t>
            </a:r>
            <a:r>
              <a:rPr lang="zh-CN" altLang="en-US" sz="2400" b="0" dirty="0">
                <a:solidFill>
                  <a:schemeClr val="tx1"/>
                </a:solidFill>
                <a:latin typeface="+mn-ea"/>
              </a:rPr>
              <a:t>、释放</a:t>
            </a:r>
            <a:r>
              <a:rPr lang="en-US" altLang="zh-CN" sz="2400" b="0" dirty="0">
                <a:solidFill>
                  <a:schemeClr val="tx1"/>
                </a:solidFill>
                <a:latin typeface="+mn-ea"/>
              </a:rPr>
              <a:t>300KB</a:t>
            </a:r>
            <a:r>
              <a:rPr lang="zh-CN" altLang="en-US" sz="2400" b="0" dirty="0">
                <a:solidFill>
                  <a:schemeClr val="tx1"/>
                </a:solidFill>
                <a:latin typeface="+mn-ea"/>
              </a:rPr>
              <a:t>、请求</a:t>
            </a:r>
            <a:r>
              <a:rPr lang="en-US" altLang="zh-CN" sz="2400" b="0" dirty="0">
                <a:solidFill>
                  <a:schemeClr val="tx1"/>
                </a:solidFill>
                <a:latin typeface="+mn-ea"/>
              </a:rPr>
              <a:t>150KB</a:t>
            </a:r>
            <a:r>
              <a:rPr lang="zh-CN" altLang="en-US" sz="2400" b="0" dirty="0">
                <a:solidFill>
                  <a:schemeClr val="tx1"/>
                </a:solidFill>
                <a:latin typeface="+mn-ea"/>
              </a:rPr>
              <a:t>、请求</a:t>
            </a:r>
            <a:r>
              <a:rPr lang="en-US" altLang="zh-CN" sz="2400" b="0" dirty="0">
                <a:solidFill>
                  <a:schemeClr val="tx1"/>
                </a:solidFill>
                <a:latin typeface="+mn-ea"/>
              </a:rPr>
              <a:t>50KB</a:t>
            </a:r>
            <a:r>
              <a:rPr lang="zh-CN" altLang="en-US" sz="2400" b="0" dirty="0">
                <a:solidFill>
                  <a:schemeClr val="tx1"/>
                </a:solidFill>
                <a:latin typeface="+mn-ea"/>
              </a:rPr>
              <a:t>、请求</a:t>
            </a:r>
            <a:r>
              <a:rPr lang="en-US" altLang="zh-CN" sz="2400" b="0" dirty="0">
                <a:solidFill>
                  <a:schemeClr val="tx1"/>
                </a:solidFill>
                <a:latin typeface="+mn-ea"/>
              </a:rPr>
              <a:t>90KB</a:t>
            </a:r>
            <a:r>
              <a:rPr lang="zh-CN" altLang="en-US" sz="2400" b="0" dirty="0">
                <a:solidFill>
                  <a:schemeClr val="tx1"/>
                </a:solidFill>
                <a:latin typeface="+mn-ea"/>
              </a:rPr>
              <a:t>，请回答</a:t>
            </a:r>
          </a:p>
          <a:p>
            <a:pPr>
              <a:spcBef>
                <a:spcPct val="15000"/>
              </a:spcBef>
              <a:buFont typeface="Wingdings" pitchFamily="2" charset="2"/>
              <a:buNone/>
            </a:pPr>
            <a:r>
              <a:rPr lang="zh-CN" altLang="en-US" sz="2400" b="0" dirty="0">
                <a:latin typeface="楷体_GB2312" pitchFamily="49" charset="-122"/>
                <a:ea typeface="楷体_GB2312" pitchFamily="49" charset="-122"/>
              </a:rPr>
              <a:t>  ①</a:t>
            </a:r>
            <a:r>
              <a:rPr lang="zh-CN" altLang="en-US" sz="2000" b="0" dirty="0">
                <a:latin typeface="+mn-ea"/>
              </a:rPr>
              <a:t>采用首次适应算法时，主存中有哪些空闲分区？画出主存分布图，并指出空闲分区的首地址和大小。</a:t>
            </a:r>
          </a:p>
          <a:p>
            <a:pPr>
              <a:spcBef>
                <a:spcPct val="15000"/>
              </a:spcBef>
              <a:buFont typeface="Wingdings" pitchFamily="2" charset="2"/>
              <a:buNone/>
            </a:pPr>
            <a:r>
              <a:rPr lang="zh-CN" altLang="en-US" sz="2000" b="0" dirty="0">
                <a:latin typeface="+mn-ea"/>
              </a:rPr>
              <a:t>  ②采用最佳适应算法时，主存中有哪些空闲分区？画出主存分布图，并指出空闲分区的首地址和大小。</a:t>
            </a:r>
          </a:p>
          <a:p>
            <a:pPr>
              <a:spcBef>
                <a:spcPct val="15000"/>
              </a:spcBef>
              <a:buFont typeface="Wingdings" pitchFamily="2" charset="2"/>
              <a:buNone/>
            </a:pPr>
            <a:r>
              <a:rPr lang="zh-CN" altLang="en-US" sz="2000" b="0" dirty="0">
                <a:latin typeface="+mn-ea"/>
              </a:rPr>
              <a:t>  ③若随后又申请</a:t>
            </a:r>
            <a:r>
              <a:rPr lang="en-US" altLang="zh-CN" sz="2000" b="0" dirty="0">
                <a:latin typeface="+mn-ea"/>
              </a:rPr>
              <a:t>80KB</a:t>
            </a:r>
            <a:r>
              <a:rPr lang="zh-CN" altLang="en-US" sz="2000" b="0" dirty="0">
                <a:latin typeface="+mn-ea"/>
              </a:rPr>
              <a:t>，针对上述两种情况产生什么后果？说明了什么问题？</a:t>
            </a:r>
          </a:p>
        </p:txBody>
      </p:sp>
    </p:spTree>
    <p:extLst>
      <p:ext uri="{BB962C8B-B14F-4D97-AF65-F5344CB8AC3E}">
        <p14:creationId xmlns:p14="http://schemas.microsoft.com/office/powerpoint/2010/main" val="167475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ircle(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ircle(in)">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ircle(in)">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ircle(in)">
                                      <p:cBhvr>
                                        <p:cTn id="22"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5DF36-E346-8E4A-B6EF-D015FD9AEABB}"/>
              </a:ext>
            </a:extLst>
          </p:cNvPr>
          <p:cNvSpPr>
            <a:spLocks noGrp="1"/>
          </p:cNvSpPr>
          <p:nvPr>
            <p:ph type="title"/>
          </p:nvPr>
        </p:nvSpPr>
        <p:spPr/>
        <p:txBody>
          <a:bodyPr/>
          <a:lstStyle/>
          <a:p>
            <a:r>
              <a:rPr kumimoji="1" lang="en-US" altLang="zh-CN" dirty="0"/>
              <a:t>3.3.2</a:t>
            </a:r>
            <a:r>
              <a:rPr kumimoji="1" lang="zh-CN" altLang="en-US" dirty="0"/>
              <a:t> 动态分区</a:t>
            </a:r>
          </a:p>
        </p:txBody>
      </p:sp>
      <p:sp>
        <p:nvSpPr>
          <p:cNvPr id="5" name="Rectangle 2">
            <a:extLst>
              <a:ext uri="{FF2B5EF4-FFF2-40B4-BE49-F238E27FC236}">
                <a16:creationId xmlns:a16="http://schemas.microsoft.com/office/drawing/2014/main" id="{C8A6821D-4FE8-8240-B479-602D6511EF5E}"/>
              </a:ext>
            </a:extLst>
          </p:cNvPr>
          <p:cNvSpPr txBox="1">
            <a:spLocks/>
          </p:cNvSpPr>
          <p:nvPr/>
        </p:nvSpPr>
        <p:spPr bwMode="auto">
          <a:xfrm>
            <a:off x="143405" y="943769"/>
            <a:ext cx="8893175" cy="5113337"/>
          </a:xfrm>
          <a:prstGeom prst="rect">
            <a:avLst/>
          </a:prstGeom>
          <a:solidFill>
            <a:schemeClr val="accent2">
              <a:lumMod val="20000"/>
              <a:lumOff val="8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spcAft>
                <a:spcPct val="10000"/>
              </a:spcAft>
              <a:buNone/>
            </a:pPr>
            <a:r>
              <a:rPr kumimoji="0" lang="zh-CN" altLang="en-US" sz="2400" b="0" kern="0" dirty="0">
                <a:latin typeface="+mn-ea"/>
              </a:rPr>
              <a:t>分区分配算法示例（续）</a:t>
            </a:r>
          </a:p>
          <a:p>
            <a:pPr>
              <a:spcBef>
                <a:spcPct val="15000"/>
              </a:spcBef>
              <a:buFont typeface="Wingdings" pitchFamily="2" charset="2"/>
              <a:buNone/>
            </a:pPr>
            <a:r>
              <a:rPr kumimoji="0" lang="zh-CN" altLang="en-US" sz="2400" b="0" kern="0" dirty="0">
                <a:latin typeface="+mn-ea"/>
              </a:rPr>
              <a:t>  ①采用首次适应算法              ②最佳适应算法</a:t>
            </a:r>
          </a:p>
          <a:p>
            <a:pPr>
              <a:spcBef>
                <a:spcPct val="15000"/>
              </a:spcBef>
              <a:buFont typeface="Wingdings" pitchFamily="2" charset="2"/>
              <a:buNone/>
            </a:pPr>
            <a:endParaRPr kumimoji="0" lang="zh-CN" altLang="en-US" sz="2400" b="0" kern="0" dirty="0">
              <a:latin typeface="+mn-ea"/>
            </a:endParaRPr>
          </a:p>
          <a:p>
            <a:pPr>
              <a:spcBef>
                <a:spcPct val="15000"/>
              </a:spcBef>
              <a:buFont typeface="Wingdings" pitchFamily="2" charset="2"/>
              <a:buNone/>
            </a:pPr>
            <a:endParaRPr kumimoji="0" lang="zh-CN" altLang="en-US" sz="2000" b="0" kern="0" dirty="0">
              <a:latin typeface="+mn-ea"/>
            </a:endParaRPr>
          </a:p>
          <a:p>
            <a:pPr>
              <a:spcBef>
                <a:spcPct val="15000"/>
              </a:spcBef>
              <a:buFont typeface="Wingdings" pitchFamily="2" charset="2"/>
              <a:buNone/>
            </a:pPr>
            <a:endParaRPr kumimoji="0" lang="zh-CN" altLang="en-US" sz="2000" b="0" kern="0" dirty="0">
              <a:latin typeface="+mn-ea"/>
            </a:endParaRPr>
          </a:p>
          <a:p>
            <a:pPr>
              <a:spcBef>
                <a:spcPct val="15000"/>
              </a:spcBef>
              <a:buFont typeface="Wingdings" pitchFamily="2" charset="2"/>
              <a:buNone/>
            </a:pPr>
            <a:endParaRPr kumimoji="0" lang="zh-CN" altLang="en-US" sz="2000" b="0" kern="0" dirty="0">
              <a:latin typeface="+mn-ea"/>
            </a:endParaRPr>
          </a:p>
          <a:p>
            <a:pPr>
              <a:spcBef>
                <a:spcPct val="15000"/>
              </a:spcBef>
              <a:buFont typeface="Wingdings" pitchFamily="2" charset="2"/>
              <a:buNone/>
            </a:pPr>
            <a:endParaRPr kumimoji="0" lang="zh-CN" altLang="en-US" sz="2000" b="0" kern="0" dirty="0">
              <a:latin typeface="+mn-ea"/>
            </a:endParaRPr>
          </a:p>
          <a:p>
            <a:pPr>
              <a:spcBef>
                <a:spcPct val="15000"/>
              </a:spcBef>
              <a:buFont typeface="Wingdings" pitchFamily="2" charset="2"/>
              <a:buNone/>
            </a:pPr>
            <a:endParaRPr kumimoji="0" lang="zh-CN" altLang="en-US" sz="2000" b="0" kern="0" dirty="0">
              <a:latin typeface="+mn-ea"/>
            </a:endParaRPr>
          </a:p>
          <a:p>
            <a:pPr>
              <a:spcBef>
                <a:spcPct val="15000"/>
              </a:spcBef>
              <a:buFont typeface="Wingdings" pitchFamily="2" charset="2"/>
              <a:buNone/>
            </a:pPr>
            <a:endParaRPr kumimoji="0" lang="zh-CN" altLang="en-US" sz="2000" b="0" kern="0" dirty="0">
              <a:latin typeface="+mn-ea"/>
            </a:endParaRPr>
          </a:p>
          <a:p>
            <a:pPr>
              <a:spcBef>
                <a:spcPct val="15000"/>
              </a:spcBef>
              <a:buFont typeface="Wingdings" pitchFamily="2" charset="2"/>
              <a:buNone/>
            </a:pPr>
            <a:endParaRPr kumimoji="0" lang="zh-CN" altLang="en-US" sz="2000" b="0" kern="0" dirty="0">
              <a:latin typeface="+mn-ea"/>
            </a:endParaRPr>
          </a:p>
          <a:p>
            <a:pPr>
              <a:spcBef>
                <a:spcPct val="15000"/>
              </a:spcBef>
              <a:buFont typeface="Wingdings" pitchFamily="2" charset="2"/>
              <a:buNone/>
            </a:pPr>
            <a:endParaRPr kumimoji="0" lang="zh-CN" altLang="en-US" sz="2000" b="0" kern="0" dirty="0">
              <a:latin typeface="+mn-ea"/>
            </a:endParaRPr>
          </a:p>
          <a:p>
            <a:pPr>
              <a:spcBef>
                <a:spcPct val="15000"/>
              </a:spcBef>
              <a:buFont typeface="Wingdings" pitchFamily="2" charset="2"/>
              <a:buNone/>
            </a:pPr>
            <a:r>
              <a:rPr kumimoji="0" lang="zh-CN" altLang="en-US" sz="2400" b="0" kern="0" dirty="0">
                <a:latin typeface="+mn-ea"/>
              </a:rPr>
              <a:t>  ③首次适应算法的优点在于</a:t>
            </a:r>
            <a:r>
              <a:rPr kumimoji="0" lang="zh-CN" altLang="en-US" sz="2400" kern="0" dirty="0">
                <a:solidFill>
                  <a:srgbClr val="FF0000"/>
                </a:solidFill>
                <a:latin typeface="+mn-ea"/>
              </a:rPr>
              <a:t>优先分配低地址部分的空闲分区</a:t>
            </a:r>
            <a:r>
              <a:rPr kumimoji="0" lang="zh-CN" altLang="en-US" sz="2400" b="0" kern="0" dirty="0">
                <a:latin typeface="+mn-ea"/>
              </a:rPr>
              <a:t>，保留高地址部分的空闲分区，使得当需要大分区时可以找到。</a:t>
            </a:r>
          </a:p>
        </p:txBody>
      </p:sp>
      <p:sp>
        <p:nvSpPr>
          <p:cNvPr id="6" name="Text Box 32">
            <a:extLst>
              <a:ext uri="{FF2B5EF4-FFF2-40B4-BE49-F238E27FC236}">
                <a16:creationId xmlns:a16="http://schemas.microsoft.com/office/drawing/2014/main" id="{1C4F1CA3-538F-7F41-8062-7275A9FF4BE4}"/>
              </a:ext>
            </a:extLst>
          </p:cNvPr>
          <p:cNvSpPr txBox="1">
            <a:spLocks noChangeArrowheads="1"/>
          </p:cNvSpPr>
          <p:nvPr/>
        </p:nvSpPr>
        <p:spPr bwMode="auto">
          <a:xfrm>
            <a:off x="5651500" y="41497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500KB</a:t>
            </a:r>
          </a:p>
        </p:txBody>
      </p:sp>
      <p:sp>
        <p:nvSpPr>
          <p:cNvPr id="7" name="Rectangle 4">
            <a:extLst>
              <a:ext uri="{FF2B5EF4-FFF2-40B4-BE49-F238E27FC236}">
                <a16:creationId xmlns:a16="http://schemas.microsoft.com/office/drawing/2014/main" id="{72A151CD-9E4D-3743-8E00-3B75A6608F80}"/>
              </a:ext>
            </a:extLst>
          </p:cNvPr>
          <p:cNvSpPr>
            <a:spLocks noChangeArrowheads="1"/>
          </p:cNvSpPr>
          <p:nvPr/>
        </p:nvSpPr>
        <p:spPr bwMode="auto">
          <a:xfrm>
            <a:off x="1692275" y="2205038"/>
            <a:ext cx="863600" cy="26638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5" descr="浅色上对角线">
            <a:extLst>
              <a:ext uri="{FF2B5EF4-FFF2-40B4-BE49-F238E27FC236}">
                <a16:creationId xmlns:a16="http://schemas.microsoft.com/office/drawing/2014/main" id="{BD3439D9-1BBF-1F4D-AABB-6EF68206F6D5}"/>
              </a:ext>
            </a:extLst>
          </p:cNvPr>
          <p:cNvSpPr>
            <a:spLocks noChangeArrowheads="1"/>
          </p:cNvSpPr>
          <p:nvPr/>
        </p:nvSpPr>
        <p:spPr bwMode="auto">
          <a:xfrm>
            <a:off x="1692275" y="2205038"/>
            <a:ext cx="863600" cy="4318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8">
            <a:extLst>
              <a:ext uri="{FF2B5EF4-FFF2-40B4-BE49-F238E27FC236}">
                <a16:creationId xmlns:a16="http://schemas.microsoft.com/office/drawing/2014/main" id="{15910F46-13C0-8544-A759-3AE7581E4922}"/>
              </a:ext>
            </a:extLst>
          </p:cNvPr>
          <p:cNvSpPr>
            <a:spLocks noChangeArrowheads="1"/>
          </p:cNvSpPr>
          <p:nvPr/>
        </p:nvSpPr>
        <p:spPr bwMode="auto">
          <a:xfrm>
            <a:off x="1692275" y="2636838"/>
            <a:ext cx="863600" cy="647700"/>
          </a:xfrm>
          <a:prstGeom prst="rect">
            <a:avLst/>
          </a:prstGeom>
          <a:pattFill prst="ltDn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descr="浅色上对角线">
            <a:extLst>
              <a:ext uri="{FF2B5EF4-FFF2-40B4-BE49-F238E27FC236}">
                <a16:creationId xmlns:a16="http://schemas.microsoft.com/office/drawing/2014/main" id="{305ACD6C-7116-B045-8846-5D4F77A60261}"/>
              </a:ext>
            </a:extLst>
          </p:cNvPr>
          <p:cNvSpPr>
            <a:spLocks noChangeArrowheads="1"/>
          </p:cNvSpPr>
          <p:nvPr/>
        </p:nvSpPr>
        <p:spPr bwMode="auto">
          <a:xfrm>
            <a:off x="1692275" y="3284538"/>
            <a:ext cx="863600" cy="2159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0">
            <a:extLst>
              <a:ext uri="{FF2B5EF4-FFF2-40B4-BE49-F238E27FC236}">
                <a16:creationId xmlns:a16="http://schemas.microsoft.com/office/drawing/2014/main" id="{092D928E-BFA3-384A-B0C0-8AF02386D8ED}"/>
              </a:ext>
            </a:extLst>
          </p:cNvPr>
          <p:cNvSpPr>
            <a:spLocks noChangeArrowheads="1"/>
          </p:cNvSpPr>
          <p:nvPr/>
        </p:nvSpPr>
        <p:spPr bwMode="auto">
          <a:xfrm>
            <a:off x="1692275" y="3500438"/>
            <a:ext cx="863600" cy="431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1" descr="浅色上对角线">
            <a:extLst>
              <a:ext uri="{FF2B5EF4-FFF2-40B4-BE49-F238E27FC236}">
                <a16:creationId xmlns:a16="http://schemas.microsoft.com/office/drawing/2014/main" id="{6BCA2236-42E5-4F47-934B-8BB03F3965B0}"/>
              </a:ext>
            </a:extLst>
          </p:cNvPr>
          <p:cNvSpPr>
            <a:spLocks noChangeArrowheads="1"/>
          </p:cNvSpPr>
          <p:nvPr/>
        </p:nvSpPr>
        <p:spPr bwMode="auto">
          <a:xfrm>
            <a:off x="1692275" y="3932238"/>
            <a:ext cx="863600" cy="4318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2">
            <a:extLst>
              <a:ext uri="{FF2B5EF4-FFF2-40B4-BE49-F238E27FC236}">
                <a16:creationId xmlns:a16="http://schemas.microsoft.com/office/drawing/2014/main" id="{087328F1-3CDD-8844-AC94-9CF8EA6495AF}"/>
              </a:ext>
            </a:extLst>
          </p:cNvPr>
          <p:cNvSpPr>
            <a:spLocks noChangeArrowheads="1"/>
          </p:cNvSpPr>
          <p:nvPr/>
        </p:nvSpPr>
        <p:spPr bwMode="auto">
          <a:xfrm>
            <a:off x="1692275" y="4364038"/>
            <a:ext cx="863600" cy="5048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3">
            <a:extLst>
              <a:ext uri="{FF2B5EF4-FFF2-40B4-BE49-F238E27FC236}">
                <a16:creationId xmlns:a16="http://schemas.microsoft.com/office/drawing/2014/main" id="{D3180067-DAD6-814B-A884-EC4AEA2FB8A4}"/>
              </a:ext>
            </a:extLst>
          </p:cNvPr>
          <p:cNvSpPr txBox="1">
            <a:spLocks noChangeArrowheads="1"/>
          </p:cNvSpPr>
          <p:nvPr/>
        </p:nvSpPr>
        <p:spPr bwMode="auto">
          <a:xfrm>
            <a:off x="1331913" y="1989138"/>
            <a:ext cx="360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0</a:t>
            </a:r>
          </a:p>
        </p:txBody>
      </p:sp>
      <p:sp>
        <p:nvSpPr>
          <p:cNvPr id="15" name="Text Box 14">
            <a:extLst>
              <a:ext uri="{FF2B5EF4-FFF2-40B4-BE49-F238E27FC236}">
                <a16:creationId xmlns:a16="http://schemas.microsoft.com/office/drawing/2014/main" id="{965450C9-9941-DE42-AACC-60CBC27E41B1}"/>
              </a:ext>
            </a:extLst>
          </p:cNvPr>
          <p:cNvSpPr txBox="1">
            <a:spLocks noChangeArrowheads="1"/>
          </p:cNvSpPr>
          <p:nvPr/>
        </p:nvSpPr>
        <p:spPr bwMode="auto">
          <a:xfrm>
            <a:off x="855663" y="24352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100KB</a:t>
            </a:r>
          </a:p>
        </p:txBody>
      </p:sp>
      <p:sp>
        <p:nvSpPr>
          <p:cNvPr id="16" name="Text Box 15">
            <a:extLst>
              <a:ext uri="{FF2B5EF4-FFF2-40B4-BE49-F238E27FC236}">
                <a16:creationId xmlns:a16="http://schemas.microsoft.com/office/drawing/2014/main" id="{88CF5C81-D8EF-0E4F-BA35-443B964A2A2B}"/>
              </a:ext>
            </a:extLst>
          </p:cNvPr>
          <p:cNvSpPr txBox="1">
            <a:spLocks noChangeArrowheads="1"/>
          </p:cNvSpPr>
          <p:nvPr/>
        </p:nvSpPr>
        <p:spPr bwMode="auto">
          <a:xfrm>
            <a:off x="827088" y="30622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250KB</a:t>
            </a:r>
          </a:p>
        </p:txBody>
      </p:sp>
      <p:sp>
        <p:nvSpPr>
          <p:cNvPr id="17" name="Text Box 16">
            <a:extLst>
              <a:ext uri="{FF2B5EF4-FFF2-40B4-BE49-F238E27FC236}">
                <a16:creationId xmlns:a16="http://schemas.microsoft.com/office/drawing/2014/main" id="{32E9BB66-3786-7B48-8E7D-7ECD0C148267}"/>
              </a:ext>
            </a:extLst>
          </p:cNvPr>
          <p:cNvSpPr txBox="1">
            <a:spLocks noChangeArrowheads="1"/>
          </p:cNvSpPr>
          <p:nvPr/>
        </p:nvSpPr>
        <p:spPr bwMode="auto">
          <a:xfrm>
            <a:off x="827088" y="32781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300KB</a:t>
            </a:r>
          </a:p>
        </p:txBody>
      </p:sp>
      <p:sp>
        <p:nvSpPr>
          <p:cNvPr id="18" name="Text Box 17">
            <a:extLst>
              <a:ext uri="{FF2B5EF4-FFF2-40B4-BE49-F238E27FC236}">
                <a16:creationId xmlns:a16="http://schemas.microsoft.com/office/drawing/2014/main" id="{E1C05A68-A7D1-E345-96DE-ED95DE2CFA63}"/>
              </a:ext>
            </a:extLst>
          </p:cNvPr>
          <p:cNvSpPr txBox="1">
            <a:spLocks noChangeArrowheads="1"/>
          </p:cNvSpPr>
          <p:nvPr/>
        </p:nvSpPr>
        <p:spPr bwMode="auto">
          <a:xfrm>
            <a:off x="842963" y="3744913"/>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400KB</a:t>
            </a:r>
          </a:p>
        </p:txBody>
      </p:sp>
      <p:sp>
        <p:nvSpPr>
          <p:cNvPr id="19" name="Text Box 18">
            <a:extLst>
              <a:ext uri="{FF2B5EF4-FFF2-40B4-BE49-F238E27FC236}">
                <a16:creationId xmlns:a16="http://schemas.microsoft.com/office/drawing/2014/main" id="{5087DD5F-BCC4-7241-836F-5FA0A953B606}"/>
              </a:ext>
            </a:extLst>
          </p:cNvPr>
          <p:cNvSpPr txBox="1">
            <a:spLocks noChangeArrowheads="1"/>
          </p:cNvSpPr>
          <p:nvPr/>
        </p:nvSpPr>
        <p:spPr bwMode="auto">
          <a:xfrm>
            <a:off x="884238" y="41783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500KB</a:t>
            </a:r>
          </a:p>
        </p:txBody>
      </p:sp>
      <p:sp>
        <p:nvSpPr>
          <p:cNvPr id="20" name="Text Box 19">
            <a:extLst>
              <a:ext uri="{FF2B5EF4-FFF2-40B4-BE49-F238E27FC236}">
                <a16:creationId xmlns:a16="http://schemas.microsoft.com/office/drawing/2014/main" id="{07F8F5E4-0005-5449-878F-34954EB86A69}"/>
              </a:ext>
            </a:extLst>
          </p:cNvPr>
          <p:cNvSpPr txBox="1">
            <a:spLocks noChangeArrowheads="1"/>
          </p:cNvSpPr>
          <p:nvPr/>
        </p:nvSpPr>
        <p:spPr bwMode="auto">
          <a:xfrm>
            <a:off x="684213" y="4652963"/>
            <a:ext cx="1141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612KB-1</a:t>
            </a:r>
          </a:p>
        </p:txBody>
      </p:sp>
      <p:sp>
        <p:nvSpPr>
          <p:cNvPr id="21" name="Rectangle 20">
            <a:extLst>
              <a:ext uri="{FF2B5EF4-FFF2-40B4-BE49-F238E27FC236}">
                <a16:creationId xmlns:a16="http://schemas.microsoft.com/office/drawing/2014/main" id="{9127EA20-6135-D447-9589-D74698FA693C}"/>
              </a:ext>
            </a:extLst>
          </p:cNvPr>
          <p:cNvSpPr>
            <a:spLocks noChangeArrowheads="1"/>
          </p:cNvSpPr>
          <p:nvPr/>
        </p:nvSpPr>
        <p:spPr bwMode="auto">
          <a:xfrm>
            <a:off x="6434138" y="2205038"/>
            <a:ext cx="863600" cy="26638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21" descr="浅色上对角线">
            <a:extLst>
              <a:ext uri="{FF2B5EF4-FFF2-40B4-BE49-F238E27FC236}">
                <a16:creationId xmlns:a16="http://schemas.microsoft.com/office/drawing/2014/main" id="{2B0F24C0-EAED-4340-96B1-D0C280C62A13}"/>
              </a:ext>
            </a:extLst>
          </p:cNvPr>
          <p:cNvSpPr>
            <a:spLocks noChangeArrowheads="1"/>
          </p:cNvSpPr>
          <p:nvPr/>
        </p:nvSpPr>
        <p:spPr bwMode="auto">
          <a:xfrm>
            <a:off x="6434138" y="2205038"/>
            <a:ext cx="863600" cy="4318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22">
            <a:extLst>
              <a:ext uri="{FF2B5EF4-FFF2-40B4-BE49-F238E27FC236}">
                <a16:creationId xmlns:a16="http://schemas.microsoft.com/office/drawing/2014/main" id="{F27A7852-38DC-CE48-9D77-D54A1A582F15}"/>
              </a:ext>
            </a:extLst>
          </p:cNvPr>
          <p:cNvSpPr>
            <a:spLocks noChangeArrowheads="1"/>
          </p:cNvSpPr>
          <p:nvPr/>
        </p:nvSpPr>
        <p:spPr bwMode="auto">
          <a:xfrm>
            <a:off x="6434138" y="2636838"/>
            <a:ext cx="863600" cy="647700"/>
          </a:xfrm>
          <a:prstGeom prst="rect">
            <a:avLst/>
          </a:prstGeom>
          <a:pattFill prst="ltDn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3" descr="浅色上对角线">
            <a:extLst>
              <a:ext uri="{FF2B5EF4-FFF2-40B4-BE49-F238E27FC236}">
                <a16:creationId xmlns:a16="http://schemas.microsoft.com/office/drawing/2014/main" id="{3880227A-C355-8041-A1D4-BFE37B685AFB}"/>
              </a:ext>
            </a:extLst>
          </p:cNvPr>
          <p:cNvSpPr>
            <a:spLocks noChangeArrowheads="1"/>
          </p:cNvSpPr>
          <p:nvPr/>
        </p:nvSpPr>
        <p:spPr bwMode="auto">
          <a:xfrm>
            <a:off x="6443663" y="4365625"/>
            <a:ext cx="846000" cy="2159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25" descr="浅色上对角线">
            <a:extLst>
              <a:ext uri="{FF2B5EF4-FFF2-40B4-BE49-F238E27FC236}">
                <a16:creationId xmlns:a16="http://schemas.microsoft.com/office/drawing/2014/main" id="{39EF16A9-18F8-6543-840A-561E465A3C97}"/>
              </a:ext>
            </a:extLst>
          </p:cNvPr>
          <p:cNvSpPr>
            <a:spLocks noChangeArrowheads="1"/>
          </p:cNvSpPr>
          <p:nvPr/>
        </p:nvSpPr>
        <p:spPr bwMode="auto">
          <a:xfrm>
            <a:off x="6434138" y="3932238"/>
            <a:ext cx="863600" cy="431800"/>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6">
            <a:extLst>
              <a:ext uri="{FF2B5EF4-FFF2-40B4-BE49-F238E27FC236}">
                <a16:creationId xmlns:a16="http://schemas.microsoft.com/office/drawing/2014/main" id="{5FD9AE17-3C12-2740-ADF8-5A7C72D15F4B}"/>
              </a:ext>
            </a:extLst>
          </p:cNvPr>
          <p:cNvSpPr>
            <a:spLocks noChangeArrowheads="1"/>
          </p:cNvSpPr>
          <p:nvPr/>
        </p:nvSpPr>
        <p:spPr bwMode="auto">
          <a:xfrm>
            <a:off x="6434138" y="4364038"/>
            <a:ext cx="863600" cy="5048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Text Box 27">
            <a:extLst>
              <a:ext uri="{FF2B5EF4-FFF2-40B4-BE49-F238E27FC236}">
                <a16:creationId xmlns:a16="http://schemas.microsoft.com/office/drawing/2014/main" id="{F61EB9E8-1CB5-304B-9F5B-88BB02D95551}"/>
              </a:ext>
            </a:extLst>
          </p:cNvPr>
          <p:cNvSpPr txBox="1">
            <a:spLocks noChangeArrowheads="1"/>
          </p:cNvSpPr>
          <p:nvPr/>
        </p:nvSpPr>
        <p:spPr bwMode="auto">
          <a:xfrm>
            <a:off x="6073775" y="1989138"/>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0</a:t>
            </a:r>
          </a:p>
        </p:txBody>
      </p:sp>
      <p:sp>
        <p:nvSpPr>
          <p:cNvPr id="28" name="Text Box 28">
            <a:extLst>
              <a:ext uri="{FF2B5EF4-FFF2-40B4-BE49-F238E27FC236}">
                <a16:creationId xmlns:a16="http://schemas.microsoft.com/office/drawing/2014/main" id="{DBD07BDD-00F3-6242-AA35-F845FCC8B6F8}"/>
              </a:ext>
            </a:extLst>
          </p:cNvPr>
          <p:cNvSpPr txBox="1">
            <a:spLocks noChangeArrowheads="1"/>
          </p:cNvSpPr>
          <p:nvPr/>
        </p:nvSpPr>
        <p:spPr bwMode="auto">
          <a:xfrm>
            <a:off x="5597525" y="24352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100KB</a:t>
            </a:r>
          </a:p>
        </p:txBody>
      </p:sp>
      <p:sp>
        <p:nvSpPr>
          <p:cNvPr id="29" name="Text Box 29">
            <a:extLst>
              <a:ext uri="{FF2B5EF4-FFF2-40B4-BE49-F238E27FC236}">
                <a16:creationId xmlns:a16="http://schemas.microsoft.com/office/drawing/2014/main" id="{B90C2E2B-9751-9B40-B4A7-C33D03CC3330}"/>
              </a:ext>
            </a:extLst>
          </p:cNvPr>
          <p:cNvSpPr txBox="1">
            <a:spLocks noChangeArrowheads="1"/>
          </p:cNvSpPr>
          <p:nvPr/>
        </p:nvSpPr>
        <p:spPr bwMode="auto">
          <a:xfrm>
            <a:off x="5568950" y="306228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250KB</a:t>
            </a:r>
          </a:p>
        </p:txBody>
      </p:sp>
      <p:sp>
        <p:nvSpPr>
          <p:cNvPr id="30" name="Text Box 30">
            <a:extLst>
              <a:ext uri="{FF2B5EF4-FFF2-40B4-BE49-F238E27FC236}">
                <a16:creationId xmlns:a16="http://schemas.microsoft.com/office/drawing/2014/main" id="{D212B616-F066-C94E-A587-F4F8EECB08FB}"/>
              </a:ext>
            </a:extLst>
          </p:cNvPr>
          <p:cNvSpPr txBox="1">
            <a:spLocks noChangeArrowheads="1"/>
          </p:cNvSpPr>
          <p:nvPr/>
        </p:nvSpPr>
        <p:spPr bwMode="auto">
          <a:xfrm>
            <a:off x="5622925" y="43942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550KB</a:t>
            </a:r>
          </a:p>
        </p:txBody>
      </p:sp>
      <p:sp>
        <p:nvSpPr>
          <p:cNvPr id="31" name="Text Box 31">
            <a:extLst>
              <a:ext uri="{FF2B5EF4-FFF2-40B4-BE49-F238E27FC236}">
                <a16:creationId xmlns:a16="http://schemas.microsoft.com/office/drawing/2014/main" id="{62389266-8D62-6041-A4D0-85AA1751938B}"/>
              </a:ext>
            </a:extLst>
          </p:cNvPr>
          <p:cNvSpPr txBox="1">
            <a:spLocks noChangeArrowheads="1"/>
          </p:cNvSpPr>
          <p:nvPr/>
        </p:nvSpPr>
        <p:spPr bwMode="auto">
          <a:xfrm>
            <a:off x="5584825" y="3730625"/>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400KB</a:t>
            </a:r>
          </a:p>
        </p:txBody>
      </p:sp>
      <p:sp>
        <p:nvSpPr>
          <p:cNvPr id="32" name="Text Box 33">
            <a:extLst>
              <a:ext uri="{FF2B5EF4-FFF2-40B4-BE49-F238E27FC236}">
                <a16:creationId xmlns:a16="http://schemas.microsoft.com/office/drawing/2014/main" id="{E4972ED8-71AB-2747-BD0C-7A40A953064C}"/>
              </a:ext>
            </a:extLst>
          </p:cNvPr>
          <p:cNvSpPr txBox="1">
            <a:spLocks noChangeArrowheads="1"/>
          </p:cNvSpPr>
          <p:nvPr/>
        </p:nvSpPr>
        <p:spPr bwMode="auto">
          <a:xfrm>
            <a:off x="5435600" y="4652963"/>
            <a:ext cx="11414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612KB-1</a:t>
            </a:r>
          </a:p>
        </p:txBody>
      </p:sp>
      <p:sp>
        <p:nvSpPr>
          <p:cNvPr id="33" name="Rectangle 34" descr="浅色上对角线">
            <a:extLst>
              <a:ext uri="{FF2B5EF4-FFF2-40B4-BE49-F238E27FC236}">
                <a16:creationId xmlns:a16="http://schemas.microsoft.com/office/drawing/2014/main" id="{95BAB129-84A5-BD48-94E5-BCFF3B5A5A82}"/>
              </a:ext>
            </a:extLst>
          </p:cNvPr>
          <p:cNvSpPr>
            <a:spLocks noChangeArrowheads="1"/>
          </p:cNvSpPr>
          <p:nvPr/>
        </p:nvSpPr>
        <p:spPr bwMode="auto">
          <a:xfrm>
            <a:off x="1692275" y="3500438"/>
            <a:ext cx="863600" cy="288925"/>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35" descr="浅色上对角线">
            <a:extLst>
              <a:ext uri="{FF2B5EF4-FFF2-40B4-BE49-F238E27FC236}">
                <a16:creationId xmlns:a16="http://schemas.microsoft.com/office/drawing/2014/main" id="{72125897-7FD1-7E49-A008-ECB08645B632}"/>
              </a:ext>
            </a:extLst>
          </p:cNvPr>
          <p:cNvSpPr>
            <a:spLocks noChangeArrowheads="1"/>
          </p:cNvSpPr>
          <p:nvPr/>
        </p:nvSpPr>
        <p:spPr bwMode="auto">
          <a:xfrm>
            <a:off x="6444704" y="3284538"/>
            <a:ext cx="846000" cy="360362"/>
          </a:xfrm>
          <a:prstGeom prst="rect">
            <a:avLst/>
          </a:prstGeom>
          <a:pattFill prst="ltUpDiag">
            <a:fgClr>
              <a:schemeClr val="accent1"/>
            </a:fgClr>
            <a:bgClr>
              <a:schemeClr val="bg1"/>
            </a:bgClr>
          </a:patt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Text Box 36">
            <a:extLst>
              <a:ext uri="{FF2B5EF4-FFF2-40B4-BE49-F238E27FC236}">
                <a16:creationId xmlns:a16="http://schemas.microsoft.com/office/drawing/2014/main" id="{DFB6BFBC-1098-1F47-A044-092EB5CAB807}"/>
              </a:ext>
            </a:extLst>
          </p:cNvPr>
          <p:cNvSpPr txBox="1">
            <a:spLocks noChangeArrowheads="1"/>
          </p:cNvSpPr>
          <p:nvPr/>
        </p:nvSpPr>
        <p:spPr bwMode="auto">
          <a:xfrm>
            <a:off x="5580063" y="3436938"/>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a:t>340KB</a:t>
            </a:r>
          </a:p>
        </p:txBody>
      </p:sp>
    </p:spTree>
    <p:extLst>
      <p:ext uri="{BB962C8B-B14F-4D97-AF65-F5344CB8AC3E}">
        <p14:creationId xmlns:p14="http://schemas.microsoft.com/office/powerpoint/2010/main" val="19704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10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0-#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1000" fill="hold"/>
                                        <p:tgtEl>
                                          <p:spTgt spid="9"/>
                                        </p:tgtEl>
                                        <p:attrNameLst>
                                          <p:attrName>ppt_x</p:attrName>
                                        </p:attrNameLst>
                                      </p:cBhvr>
                                      <p:tavLst>
                                        <p:tav tm="0">
                                          <p:val>
                                            <p:strVal val="0-#ppt_w/2"/>
                                          </p:val>
                                        </p:tav>
                                        <p:tav tm="100000">
                                          <p:val>
                                            <p:strVal val="#ppt_x"/>
                                          </p:val>
                                        </p:tav>
                                      </p:tavLst>
                                    </p:anim>
                                    <p:anim calcmode="lin" valueType="num">
                                      <p:cBhvr additive="base">
                                        <p:cTn id="28" dur="10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000" fill="hold"/>
                                        <p:tgtEl>
                                          <p:spTgt spid="10"/>
                                        </p:tgtEl>
                                        <p:attrNameLst>
                                          <p:attrName>ppt_x</p:attrName>
                                        </p:attrNameLst>
                                      </p:cBhvr>
                                      <p:tavLst>
                                        <p:tav tm="0">
                                          <p:val>
                                            <p:strVal val="0-#ppt_w/2"/>
                                          </p:val>
                                        </p:tav>
                                        <p:tav tm="100000">
                                          <p:val>
                                            <p:strVal val="#ppt_x"/>
                                          </p:val>
                                        </p:tav>
                                      </p:tavLst>
                                    </p:anim>
                                    <p:anim calcmode="lin" valueType="num">
                                      <p:cBhvr additive="base">
                                        <p:cTn id="32" dur="1000" fill="hold"/>
                                        <p:tgtEl>
                                          <p:spTgt spid="1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1000" fill="hold"/>
                                        <p:tgtEl>
                                          <p:spTgt spid="11"/>
                                        </p:tgtEl>
                                        <p:attrNameLst>
                                          <p:attrName>ppt_x</p:attrName>
                                        </p:attrNameLst>
                                      </p:cBhvr>
                                      <p:tavLst>
                                        <p:tav tm="0">
                                          <p:val>
                                            <p:strVal val="0-#ppt_w/2"/>
                                          </p:val>
                                        </p:tav>
                                        <p:tav tm="100000">
                                          <p:val>
                                            <p:strVal val="#ppt_x"/>
                                          </p:val>
                                        </p:tav>
                                      </p:tavLst>
                                    </p:anim>
                                    <p:anim calcmode="lin" valueType="num">
                                      <p:cBhvr additive="base">
                                        <p:cTn id="36" dur="100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1000" fill="hold"/>
                                        <p:tgtEl>
                                          <p:spTgt spid="12"/>
                                        </p:tgtEl>
                                        <p:attrNameLst>
                                          <p:attrName>ppt_x</p:attrName>
                                        </p:attrNameLst>
                                      </p:cBhvr>
                                      <p:tavLst>
                                        <p:tav tm="0">
                                          <p:val>
                                            <p:strVal val="0-#ppt_w/2"/>
                                          </p:val>
                                        </p:tav>
                                        <p:tav tm="100000">
                                          <p:val>
                                            <p:strVal val="#ppt_x"/>
                                          </p:val>
                                        </p:tav>
                                      </p:tavLst>
                                    </p:anim>
                                    <p:anim calcmode="lin" valueType="num">
                                      <p:cBhvr additive="base">
                                        <p:cTn id="40" dur="100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1000" fill="hold"/>
                                        <p:tgtEl>
                                          <p:spTgt spid="13"/>
                                        </p:tgtEl>
                                        <p:attrNameLst>
                                          <p:attrName>ppt_x</p:attrName>
                                        </p:attrNameLst>
                                      </p:cBhvr>
                                      <p:tavLst>
                                        <p:tav tm="0">
                                          <p:val>
                                            <p:strVal val="0-#ppt_w/2"/>
                                          </p:val>
                                        </p:tav>
                                        <p:tav tm="100000">
                                          <p:val>
                                            <p:strVal val="#ppt_x"/>
                                          </p:val>
                                        </p:tav>
                                      </p:tavLst>
                                    </p:anim>
                                    <p:anim calcmode="lin" valueType="num">
                                      <p:cBhvr additive="base">
                                        <p:cTn id="44" dur="1000" fill="hold"/>
                                        <p:tgtEl>
                                          <p:spTgt spid="13"/>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1000" fill="hold"/>
                                        <p:tgtEl>
                                          <p:spTgt spid="14"/>
                                        </p:tgtEl>
                                        <p:attrNameLst>
                                          <p:attrName>ppt_x</p:attrName>
                                        </p:attrNameLst>
                                      </p:cBhvr>
                                      <p:tavLst>
                                        <p:tav tm="0">
                                          <p:val>
                                            <p:strVal val="0-#ppt_w/2"/>
                                          </p:val>
                                        </p:tav>
                                        <p:tav tm="100000">
                                          <p:val>
                                            <p:strVal val="#ppt_x"/>
                                          </p:val>
                                        </p:tav>
                                      </p:tavLst>
                                    </p:anim>
                                    <p:anim calcmode="lin" valueType="num">
                                      <p:cBhvr additive="base">
                                        <p:cTn id="48" dur="1000" fill="hold"/>
                                        <p:tgtEl>
                                          <p:spTgt spid="14"/>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1000" fill="hold"/>
                                        <p:tgtEl>
                                          <p:spTgt spid="15"/>
                                        </p:tgtEl>
                                        <p:attrNameLst>
                                          <p:attrName>ppt_x</p:attrName>
                                        </p:attrNameLst>
                                      </p:cBhvr>
                                      <p:tavLst>
                                        <p:tav tm="0">
                                          <p:val>
                                            <p:strVal val="0-#ppt_w/2"/>
                                          </p:val>
                                        </p:tav>
                                        <p:tav tm="100000">
                                          <p:val>
                                            <p:strVal val="#ppt_x"/>
                                          </p:val>
                                        </p:tav>
                                      </p:tavLst>
                                    </p:anim>
                                    <p:anim calcmode="lin" valueType="num">
                                      <p:cBhvr additive="base">
                                        <p:cTn id="52" dur="1000" fill="hold"/>
                                        <p:tgtEl>
                                          <p:spTgt spid="15"/>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1000" fill="hold"/>
                                        <p:tgtEl>
                                          <p:spTgt spid="16"/>
                                        </p:tgtEl>
                                        <p:attrNameLst>
                                          <p:attrName>ppt_x</p:attrName>
                                        </p:attrNameLst>
                                      </p:cBhvr>
                                      <p:tavLst>
                                        <p:tav tm="0">
                                          <p:val>
                                            <p:strVal val="0-#ppt_w/2"/>
                                          </p:val>
                                        </p:tav>
                                        <p:tav tm="100000">
                                          <p:val>
                                            <p:strVal val="#ppt_x"/>
                                          </p:val>
                                        </p:tav>
                                      </p:tavLst>
                                    </p:anim>
                                    <p:anim calcmode="lin" valueType="num">
                                      <p:cBhvr additive="base">
                                        <p:cTn id="56" dur="1000" fill="hold"/>
                                        <p:tgtEl>
                                          <p:spTgt spid="16"/>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1000" fill="hold"/>
                                        <p:tgtEl>
                                          <p:spTgt spid="17"/>
                                        </p:tgtEl>
                                        <p:attrNameLst>
                                          <p:attrName>ppt_x</p:attrName>
                                        </p:attrNameLst>
                                      </p:cBhvr>
                                      <p:tavLst>
                                        <p:tav tm="0">
                                          <p:val>
                                            <p:strVal val="0-#ppt_w/2"/>
                                          </p:val>
                                        </p:tav>
                                        <p:tav tm="100000">
                                          <p:val>
                                            <p:strVal val="#ppt_x"/>
                                          </p:val>
                                        </p:tav>
                                      </p:tavLst>
                                    </p:anim>
                                    <p:anim calcmode="lin" valueType="num">
                                      <p:cBhvr additive="base">
                                        <p:cTn id="60" dur="1000" fill="hold"/>
                                        <p:tgtEl>
                                          <p:spTgt spid="17"/>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1000" fill="hold"/>
                                        <p:tgtEl>
                                          <p:spTgt spid="18"/>
                                        </p:tgtEl>
                                        <p:attrNameLst>
                                          <p:attrName>ppt_x</p:attrName>
                                        </p:attrNameLst>
                                      </p:cBhvr>
                                      <p:tavLst>
                                        <p:tav tm="0">
                                          <p:val>
                                            <p:strVal val="0-#ppt_w/2"/>
                                          </p:val>
                                        </p:tav>
                                        <p:tav tm="100000">
                                          <p:val>
                                            <p:strVal val="#ppt_x"/>
                                          </p:val>
                                        </p:tav>
                                      </p:tavLst>
                                    </p:anim>
                                    <p:anim calcmode="lin" valueType="num">
                                      <p:cBhvr additive="base">
                                        <p:cTn id="64" dur="1000" fill="hold"/>
                                        <p:tgtEl>
                                          <p:spTgt spid="18"/>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1000" fill="hold"/>
                                        <p:tgtEl>
                                          <p:spTgt spid="19"/>
                                        </p:tgtEl>
                                        <p:attrNameLst>
                                          <p:attrName>ppt_x</p:attrName>
                                        </p:attrNameLst>
                                      </p:cBhvr>
                                      <p:tavLst>
                                        <p:tav tm="0">
                                          <p:val>
                                            <p:strVal val="0-#ppt_w/2"/>
                                          </p:val>
                                        </p:tav>
                                        <p:tav tm="100000">
                                          <p:val>
                                            <p:strVal val="#ppt_x"/>
                                          </p:val>
                                        </p:tav>
                                      </p:tavLst>
                                    </p:anim>
                                    <p:anim calcmode="lin" valueType="num">
                                      <p:cBhvr additive="base">
                                        <p:cTn id="68" dur="1000" fill="hold"/>
                                        <p:tgtEl>
                                          <p:spTgt spid="19"/>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1000" fill="hold"/>
                                        <p:tgtEl>
                                          <p:spTgt spid="20"/>
                                        </p:tgtEl>
                                        <p:attrNameLst>
                                          <p:attrName>ppt_x</p:attrName>
                                        </p:attrNameLst>
                                      </p:cBhvr>
                                      <p:tavLst>
                                        <p:tav tm="0">
                                          <p:val>
                                            <p:strVal val="0-#ppt_w/2"/>
                                          </p:val>
                                        </p:tav>
                                        <p:tav tm="100000">
                                          <p:val>
                                            <p:strVal val="#ppt_x"/>
                                          </p:val>
                                        </p:tav>
                                      </p:tavLst>
                                    </p:anim>
                                    <p:anim calcmode="lin" valueType="num">
                                      <p:cBhvr additive="base">
                                        <p:cTn id="72" dur="1000" fill="hold"/>
                                        <p:tgtEl>
                                          <p:spTgt spid="20"/>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000" fill="hold"/>
                                        <p:tgtEl>
                                          <p:spTgt spid="33"/>
                                        </p:tgtEl>
                                        <p:attrNameLst>
                                          <p:attrName>ppt_x</p:attrName>
                                        </p:attrNameLst>
                                      </p:cBhvr>
                                      <p:tavLst>
                                        <p:tav tm="0">
                                          <p:val>
                                            <p:strVal val="0-#ppt_w/2"/>
                                          </p:val>
                                        </p:tav>
                                        <p:tav tm="100000">
                                          <p:val>
                                            <p:strVal val="#ppt_x"/>
                                          </p:val>
                                        </p:tav>
                                      </p:tavLst>
                                    </p:anim>
                                    <p:anim calcmode="lin" valueType="num">
                                      <p:cBhvr additive="base">
                                        <p:cTn id="76" dur="10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1000" fill="hold"/>
                                        <p:tgtEl>
                                          <p:spTgt spid="6"/>
                                        </p:tgtEl>
                                        <p:attrNameLst>
                                          <p:attrName>ppt_x</p:attrName>
                                        </p:attrNameLst>
                                      </p:cBhvr>
                                      <p:tavLst>
                                        <p:tav tm="0">
                                          <p:val>
                                            <p:strVal val="1+#ppt_w/2"/>
                                          </p:val>
                                        </p:tav>
                                        <p:tav tm="100000">
                                          <p:val>
                                            <p:strVal val="#ppt_x"/>
                                          </p:val>
                                        </p:tav>
                                      </p:tavLst>
                                    </p:anim>
                                    <p:anim calcmode="lin" valueType="num">
                                      <p:cBhvr additive="base">
                                        <p:cTn id="82" dur="1000" fill="hold"/>
                                        <p:tgtEl>
                                          <p:spTgt spid="6"/>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1000" fill="hold"/>
                                        <p:tgtEl>
                                          <p:spTgt spid="21"/>
                                        </p:tgtEl>
                                        <p:attrNameLst>
                                          <p:attrName>ppt_x</p:attrName>
                                        </p:attrNameLst>
                                      </p:cBhvr>
                                      <p:tavLst>
                                        <p:tav tm="0">
                                          <p:val>
                                            <p:strVal val="1+#ppt_w/2"/>
                                          </p:val>
                                        </p:tav>
                                        <p:tav tm="100000">
                                          <p:val>
                                            <p:strVal val="#ppt_x"/>
                                          </p:val>
                                        </p:tav>
                                      </p:tavLst>
                                    </p:anim>
                                    <p:anim calcmode="lin" valueType="num">
                                      <p:cBhvr additive="base">
                                        <p:cTn id="86" dur="1000" fill="hold"/>
                                        <p:tgtEl>
                                          <p:spTgt spid="21"/>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1000" fill="hold"/>
                                        <p:tgtEl>
                                          <p:spTgt spid="22"/>
                                        </p:tgtEl>
                                        <p:attrNameLst>
                                          <p:attrName>ppt_x</p:attrName>
                                        </p:attrNameLst>
                                      </p:cBhvr>
                                      <p:tavLst>
                                        <p:tav tm="0">
                                          <p:val>
                                            <p:strVal val="1+#ppt_w/2"/>
                                          </p:val>
                                        </p:tav>
                                        <p:tav tm="100000">
                                          <p:val>
                                            <p:strVal val="#ppt_x"/>
                                          </p:val>
                                        </p:tav>
                                      </p:tavLst>
                                    </p:anim>
                                    <p:anim calcmode="lin" valueType="num">
                                      <p:cBhvr additive="base">
                                        <p:cTn id="90" dur="1000" fill="hold"/>
                                        <p:tgtEl>
                                          <p:spTgt spid="22"/>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1000" fill="hold"/>
                                        <p:tgtEl>
                                          <p:spTgt spid="23"/>
                                        </p:tgtEl>
                                        <p:attrNameLst>
                                          <p:attrName>ppt_x</p:attrName>
                                        </p:attrNameLst>
                                      </p:cBhvr>
                                      <p:tavLst>
                                        <p:tav tm="0">
                                          <p:val>
                                            <p:strVal val="1+#ppt_w/2"/>
                                          </p:val>
                                        </p:tav>
                                        <p:tav tm="100000">
                                          <p:val>
                                            <p:strVal val="#ppt_x"/>
                                          </p:val>
                                        </p:tav>
                                      </p:tavLst>
                                    </p:anim>
                                    <p:anim calcmode="lin" valueType="num">
                                      <p:cBhvr additive="base">
                                        <p:cTn id="94" dur="1000" fill="hold"/>
                                        <p:tgtEl>
                                          <p:spTgt spid="23"/>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1000" fill="hold"/>
                                        <p:tgtEl>
                                          <p:spTgt spid="24"/>
                                        </p:tgtEl>
                                        <p:attrNameLst>
                                          <p:attrName>ppt_x</p:attrName>
                                        </p:attrNameLst>
                                      </p:cBhvr>
                                      <p:tavLst>
                                        <p:tav tm="0">
                                          <p:val>
                                            <p:strVal val="1+#ppt_w/2"/>
                                          </p:val>
                                        </p:tav>
                                        <p:tav tm="100000">
                                          <p:val>
                                            <p:strVal val="#ppt_x"/>
                                          </p:val>
                                        </p:tav>
                                      </p:tavLst>
                                    </p:anim>
                                    <p:anim calcmode="lin" valueType="num">
                                      <p:cBhvr additive="base">
                                        <p:cTn id="98" dur="1000" fill="hold"/>
                                        <p:tgtEl>
                                          <p:spTgt spid="24"/>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1000" fill="hold"/>
                                        <p:tgtEl>
                                          <p:spTgt spid="25"/>
                                        </p:tgtEl>
                                        <p:attrNameLst>
                                          <p:attrName>ppt_x</p:attrName>
                                        </p:attrNameLst>
                                      </p:cBhvr>
                                      <p:tavLst>
                                        <p:tav tm="0">
                                          <p:val>
                                            <p:strVal val="1+#ppt_w/2"/>
                                          </p:val>
                                        </p:tav>
                                        <p:tav tm="100000">
                                          <p:val>
                                            <p:strVal val="#ppt_x"/>
                                          </p:val>
                                        </p:tav>
                                      </p:tavLst>
                                    </p:anim>
                                    <p:anim calcmode="lin" valueType="num">
                                      <p:cBhvr additive="base">
                                        <p:cTn id="102" dur="1000" fill="hold"/>
                                        <p:tgtEl>
                                          <p:spTgt spid="25"/>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1000" fill="hold"/>
                                        <p:tgtEl>
                                          <p:spTgt spid="26"/>
                                        </p:tgtEl>
                                        <p:attrNameLst>
                                          <p:attrName>ppt_x</p:attrName>
                                        </p:attrNameLst>
                                      </p:cBhvr>
                                      <p:tavLst>
                                        <p:tav tm="0">
                                          <p:val>
                                            <p:strVal val="1+#ppt_w/2"/>
                                          </p:val>
                                        </p:tav>
                                        <p:tav tm="100000">
                                          <p:val>
                                            <p:strVal val="#ppt_x"/>
                                          </p:val>
                                        </p:tav>
                                      </p:tavLst>
                                    </p:anim>
                                    <p:anim calcmode="lin" valueType="num">
                                      <p:cBhvr additive="base">
                                        <p:cTn id="106" dur="1000" fill="hold"/>
                                        <p:tgtEl>
                                          <p:spTgt spid="26"/>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7"/>
                                        </p:tgtEl>
                                        <p:attrNameLst>
                                          <p:attrName>style.visibility</p:attrName>
                                        </p:attrNameLst>
                                      </p:cBhvr>
                                      <p:to>
                                        <p:strVal val="visible"/>
                                      </p:to>
                                    </p:set>
                                    <p:anim calcmode="lin" valueType="num">
                                      <p:cBhvr additive="base">
                                        <p:cTn id="109" dur="1000" fill="hold"/>
                                        <p:tgtEl>
                                          <p:spTgt spid="27"/>
                                        </p:tgtEl>
                                        <p:attrNameLst>
                                          <p:attrName>ppt_x</p:attrName>
                                        </p:attrNameLst>
                                      </p:cBhvr>
                                      <p:tavLst>
                                        <p:tav tm="0">
                                          <p:val>
                                            <p:strVal val="1+#ppt_w/2"/>
                                          </p:val>
                                        </p:tav>
                                        <p:tav tm="100000">
                                          <p:val>
                                            <p:strVal val="#ppt_x"/>
                                          </p:val>
                                        </p:tav>
                                      </p:tavLst>
                                    </p:anim>
                                    <p:anim calcmode="lin" valueType="num">
                                      <p:cBhvr additive="base">
                                        <p:cTn id="110" dur="1000" fill="hold"/>
                                        <p:tgtEl>
                                          <p:spTgt spid="27"/>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8"/>
                                        </p:tgtEl>
                                        <p:attrNameLst>
                                          <p:attrName>style.visibility</p:attrName>
                                        </p:attrNameLst>
                                      </p:cBhvr>
                                      <p:to>
                                        <p:strVal val="visible"/>
                                      </p:to>
                                    </p:set>
                                    <p:anim calcmode="lin" valueType="num">
                                      <p:cBhvr additive="base">
                                        <p:cTn id="113" dur="1000" fill="hold"/>
                                        <p:tgtEl>
                                          <p:spTgt spid="28"/>
                                        </p:tgtEl>
                                        <p:attrNameLst>
                                          <p:attrName>ppt_x</p:attrName>
                                        </p:attrNameLst>
                                      </p:cBhvr>
                                      <p:tavLst>
                                        <p:tav tm="0">
                                          <p:val>
                                            <p:strVal val="1+#ppt_w/2"/>
                                          </p:val>
                                        </p:tav>
                                        <p:tav tm="100000">
                                          <p:val>
                                            <p:strVal val="#ppt_x"/>
                                          </p:val>
                                        </p:tav>
                                      </p:tavLst>
                                    </p:anim>
                                    <p:anim calcmode="lin" valueType="num">
                                      <p:cBhvr additive="base">
                                        <p:cTn id="114" dur="1000" fill="hold"/>
                                        <p:tgtEl>
                                          <p:spTgt spid="28"/>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1000" fill="hold"/>
                                        <p:tgtEl>
                                          <p:spTgt spid="29"/>
                                        </p:tgtEl>
                                        <p:attrNameLst>
                                          <p:attrName>ppt_x</p:attrName>
                                        </p:attrNameLst>
                                      </p:cBhvr>
                                      <p:tavLst>
                                        <p:tav tm="0">
                                          <p:val>
                                            <p:strVal val="1+#ppt_w/2"/>
                                          </p:val>
                                        </p:tav>
                                        <p:tav tm="100000">
                                          <p:val>
                                            <p:strVal val="#ppt_x"/>
                                          </p:val>
                                        </p:tav>
                                      </p:tavLst>
                                    </p:anim>
                                    <p:anim calcmode="lin" valueType="num">
                                      <p:cBhvr additive="base">
                                        <p:cTn id="118" dur="1000" fill="hold"/>
                                        <p:tgtEl>
                                          <p:spTgt spid="29"/>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1000" fill="hold"/>
                                        <p:tgtEl>
                                          <p:spTgt spid="30"/>
                                        </p:tgtEl>
                                        <p:attrNameLst>
                                          <p:attrName>ppt_x</p:attrName>
                                        </p:attrNameLst>
                                      </p:cBhvr>
                                      <p:tavLst>
                                        <p:tav tm="0">
                                          <p:val>
                                            <p:strVal val="1+#ppt_w/2"/>
                                          </p:val>
                                        </p:tav>
                                        <p:tav tm="100000">
                                          <p:val>
                                            <p:strVal val="#ppt_x"/>
                                          </p:val>
                                        </p:tav>
                                      </p:tavLst>
                                    </p:anim>
                                    <p:anim calcmode="lin" valueType="num">
                                      <p:cBhvr additive="base">
                                        <p:cTn id="122" dur="1000" fill="hold"/>
                                        <p:tgtEl>
                                          <p:spTgt spid="30"/>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31"/>
                                        </p:tgtEl>
                                        <p:attrNameLst>
                                          <p:attrName>style.visibility</p:attrName>
                                        </p:attrNameLst>
                                      </p:cBhvr>
                                      <p:to>
                                        <p:strVal val="visible"/>
                                      </p:to>
                                    </p:set>
                                    <p:anim calcmode="lin" valueType="num">
                                      <p:cBhvr additive="base">
                                        <p:cTn id="125" dur="1000" fill="hold"/>
                                        <p:tgtEl>
                                          <p:spTgt spid="31"/>
                                        </p:tgtEl>
                                        <p:attrNameLst>
                                          <p:attrName>ppt_x</p:attrName>
                                        </p:attrNameLst>
                                      </p:cBhvr>
                                      <p:tavLst>
                                        <p:tav tm="0">
                                          <p:val>
                                            <p:strVal val="1+#ppt_w/2"/>
                                          </p:val>
                                        </p:tav>
                                        <p:tav tm="100000">
                                          <p:val>
                                            <p:strVal val="#ppt_x"/>
                                          </p:val>
                                        </p:tav>
                                      </p:tavLst>
                                    </p:anim>
                                    <p:anim calcmode="lin" valueType="num">
                                      <p:cBhvr additive="base">
                                        <p:cTn id="126" dur="1000" fill="hold"/>
                                        <p:tgtEl>
                                          <p:spTgt spid="31"/>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cBhvr additive="base">
                                        <p:cTn id="129" dur="1000" fill="hold"/>
                                        <p:tgtEl>
                                          <p:spTgt spid="32"/>
                                        </p:tgtEl>
                                        <p:attrNameLst>
                                          <p:attrName>ppt_x</p:attrName>
                                        </p:attrNameLst>
                                      </p:cBhvr>
                                      <p:tavLst>
                                        <p:tav tm="0">
                                          <p:val>
                                            <p:strVal val="1+#ppt_w/2"/>
                                          </p:val>
                                        </p:tav>
                                        <p:tav tm="100000">
                                          <p:val>
                                            <p:strVal val="#ppt_x"/>
                                          </p:val>
                                        </p:tav>
                                      </p:tavLst>
                                    </p:anim>
                                    <p:anim calcmode="lin" valueType="num">
                                      <p:cBhvr additive="base">
                                        <p:cTn id="130" dur="1000" fill="hold"/>
                                        <p:tgtEl>
                                          <p:spTgt spid="32"/>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 calcmode="lin" valueType="num">
                                      <p:cBhvr additive="base">
                                        <p:cTn id="133" dur="1000" fill="hold"/>
                                        <p:tgtEl>
                                          <p:spTgt spid="34"/>
                                        </p:tgtEl>
                                        <p:attrNameLst>
                                          <p:attrName>ppt_x</p:attrName>
                                        </p:attrNameLst>
                                      </p:cBhvr>
                                      <p:tavLst>
                                        <p:tav tm="0">
                                          <p:val>
                                            <p:strVal val="1+#ppt_w/2"/>
                                          </p:val>
                                        </p:tav>
                                        <p:tav tm="100000">
                                          <p:val>
                                            <p:strVal val="#ppt_x"/>
                                          </p:val>
                                        </p:tav>
                                      </p:tavLst>
                                    </p:anim>
                                    <p:anim calcmode="lin" valueType="num">
                                      <p:cBhvr additive="base">
                                        <p:cTn id="134" dur="1000" fill="hold"/>
                                        <p:tgtEl>
                                          <p:spTgt spid="34"/>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35"/>
                                        </p:tgtEl>
                                        <p:attrNameLst>
                                          <p:attrName>style.visibility</p:attrName>
                                        </p:attrNameLst>
                                      </p:cBhvr>
                                      <p:to>
                                        <p:strVal val="visible"/>
                                      </p:to>
                                    </p:set>
                                    <p:anim calcmode="lin" valueType="num">
                                      <p:cBhvr additive="base">
                                        <p:cTn id="137" dur="1000" fill="hold"/>
                                        <p:tgtEl>
                                          <p:spTgt spid="35"/>
                                        </p:tgtEl>
                                        <p:attrNameLst>
                                          <p:attrName>ppt_x</p:attrName>
                                        </p:attrNameLst>
                                      </p:cBhvr>
                                      <p:tavLst>
                                        <p:tav tm="0">
                                          <p:val>
                                            <p:strVal val="1+#ppt_w/2"/>
                                          </p:val>
                                        </p:tav>
                                        <p:tav tm="100000">
                                          <p:val>
                                            <p:strVal val="#ppt_x"/>
                                          </p:val>
                                        </p:tav>
                                      </p:tavLst>
                                    </p:anim>
                                    <p:anim calcmode="lin" valueType="num">
                                      <p:cBhvr additive="base">
                                        <p:cTn id="138" dur="10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6" presetClass="entr" presetSubtype="16" fill="hold" nodeType="clickEffect">
                                  <p:stCondLst>
                                    <p:cond delay="0"/>
                                  </p:stCondLst>
                                  <p:childTnLst>
                                    <p:set>
                                      <p:cBhvr>
                                        <p:cTn id="142" dur="1" fill="hold">
                                          <p:stCondLst>
                                            <p:cond delay="0"/>
                                          </p:stCondLst>
                                        </p:cTn>
                                        <p:tgtEl>
                                          <p:spTgt spid="5">
                                            <p:txEl>
                                              <p:pRg st="11" end="11"/>
                                            </p:txEl>
                                          </p:spTgt>
                                        </p:tgtEl>
                                        <p:attrNameLst>
                                          <p:attrName>style.visibility</p:attrName>
                                        </p:attrNameLst>
                                      </p:cBhvr>
                                      <p:to>
                                        <p:strVal val="visible"/>
                                      </p:to>
                                    </p:set>
                                    <p:animEffect transition="in" filter="circle(in)">
                                      <p:cBhvr>
                                        <p:cTn id="143" dur="20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2" grpId="0" animBg="1"/>
      <p:bldP spid="13" grpId="0" animBg="1"/>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P spid="33" grpId="0" animBg="1"/>
      <p:bldP spid="34" grpId="0" animBg="1"/>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AB324-61A3-4341-A3AB-11DDD531CA43}"/>
              </a:ext>
            </a:extLst>
          </p:cNvPr>
          <p:cNvSpPr>
            <a:spLocks noGrp="1"/>
          </p:cNvSpPr>
          <p:nvPr>
            <p:ph type="title"/>
          </p:nvPr>
        </p:nvSpPr>
        <p:spPr/>
        <p:txBody>
          <a:bodyPr/>
          <a:lstStyle/>
          <a:p>
            <a:r>
              <a:rPr kumimoji="1" lang="en-US" altLang="zh-CN" dirty="0"/>
              <a:t>3.3.3</a:t>
            </a:r>
            <a:r>
              <a:rPr kumimoji="1" lang="zh-CN" altLang="en-US" dirty="0"/>
              <a:t> 伙伴系统</a:t>
            </a:r>
          </a:p>
        </p:txBody>
      </p:sp>
      <p:sp>
        <p:nvSpPr>
          <p:cNvPr id="3" name="内容占位符 2">
            <a:extLst>
              <a:ext uri="{FF2B5EF4-FFF2-40B4-BE49-F238E27FC236}">
                <a16:creationId xmlns:a16="http://schemas.microsoft.com/office/drawing/2014/main" id="{1A800C1F-8AFB-7343-BF5E-BEB253674FFD}"/>
              </a:ext>
            </a:extLst>
          </p:cNvPr>
          <p:cNvSpPr>
            <a:spLocks noGrp="1"/>
          </p:cNvSpPr>
          <p:nvPr>
            <p:ph idx="1"/>
          </p:nvPr>
        </p:nvSpPr>
        <p:spPr>
          <a:xfrm>
            <a:off x="304800" y="1052736"/>
            <a:ext cx="8515672" cy="4953000"/>
          </a:xfrm>
        </p:spPr>
        <p:txBody>
          <a:bodyPr/>
          <a:lstStyle/>
          <a:p>
            <a:r>
              <a:rPr lang="zh-CN" altLang="en-US" b="0" dirty="0"/>
              <a:t>固定分区方案限制了活跃进程的数量。并且，如果分区大小与进程大小不匹配，则内存空间的利用率非常低。</a:t>
            </a:r>
            <a:endParaRPr lang="en-US" altLang="zh-CN" b="0" dirty="0"/>
          </a:p>
          <a:p>
            <a:endParaRPr lang="en-US" altLang="zh-CN" b="0" dirty="0"/>
          </a:p>
          <a:p>
            <a:r>
              <a:rPr lang="zh-CN" altLang="en-US" b="0" dirty="0"/>
              <a:t>动态分区方案维护复杂，并且引入了</a:t>
            </a:r>
            <a:r>
              <a:rPr lang="zh-CN" altLang="en-US" b="0" dirty="0">
                <a:solidFill>
                  <a:srgbClr val="FF0000"/>
                </a:solidFill>
              </a:rPr>
              <a:t>紧凑</a:t>
            </a:r>
            <a:r>
              <a:rPr lang="zh-CN" altLang="en-US" b="0" dirty="0"/>
              <a:t>的额外开销</a:t>
            </a:r>
            <a:endParaRPr lang="en-US" altLang="zh-CN" b="0" dirty="0"/>
          </a:p>
          <a:p>
            <a:endParaRPr lang="en-US" altLang="zh-CN" b="0" dirty="0"/>
          </a:p>
          <a:p>
            <a:r>
              <a:rPr lang="zh-CN" altLang="en-US" b="0" dirty="0"/>
              <a:t>折中方案：</a:t>
            </a:r>
            <a:r>
              <a:rPr lang="zh-CN" altLang="en-US" dirty="0">
                <a:solidFill>
                  <a:srgbClr val="FF0000"/>
                </a:solidFill>
              </a:rPr>
              <a:t>伙伴系统</a:t>
            </a:r>
            <a:r>
              <a:rPr lang="zh-CN" altLang="en-US" b="0" dirty="0"/>
              <a:t>（</a:t>
            </a:r>
            <a:r>
              <a:rPr lang="en-US" altLang="zh-CN" b="0" dirty="0"/>
              <a:t>Buddy System</a:t>
            </a:r>
            <a:r>
              <a:rPr lang="zh-CN" altLang="en-US" b="0" dirty="0"/>
              <a:t>）</a:t>
            </a:r>
            <a:endParaRPr lang="en-US" altLang="zh-CN" b="0" dirty="0"/>
          </a:p>
          <a:p>
            <a:endParaRPr lang="en-US" altLang="zh-CN" b="0" dirty="0"/>
          </a:p>
          <a:p>
            <a:endParaRPr kumimoji="1" lang="zh-CN" altLang="en-US" dirty="0"/>
          </a:p>
        </p:txBody>
      </p:sp>
    </p:spTree>
    <p:extLst>
      <p:ext uri="{BB962C8B-B14F-4D97-AF65-F5344CB8AC3E}">
        <p14:creationId xmlns:p14="http://schemas.microsoft.com/office/powerpoint/2010/main" val="1549841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AE796-7E9A-224B-942B-A30EE5D72F17}"/>
              </a:ext>
            </a:extLst>
          </p:cNvPr>
          <p:cNvSpPr>
            <a:spLocks noGrp="1"/>
          </p:cNvSpPr>
          <p:nvPr>
            <p:ph type="title"/>
          </p:nvPr>
        </p:nvSpPr>
        <p:spPr/>
        <p:txBody>
          <a:bodyPr/>
          <a:lstStyle/>
          <a:p>
            <a:r>
              <a:rPr kumimoji="1" lang="en-US" altLang="zh-CN" dirty="0"/>
              <a:t>3.3.3</a:t>
            </a:r>
            <a:r>
              <a:rPr kumimoji="1" lang="zh-CN" altLang="en-US" dirty="0"/>
              <a:t> 伙伴系统</a:t>
            </a:r>
          </a:p>
        </p:txBody>
      </p:sp>
      <p:sp>
        <p:nvSpPr>
          <p:cNvPr id="4" name="矩形 7">
            <a:extLst>
              <a:ext uri="{FF2B5EF4-FFF2-40B4-BE49-F238E27FC236}">
                <a16:creationId xmlns:a16="http://schemas.microsoft.com/office/drawing/2014/main" id="{A137AB94-0553-2C4D-9EA3-FDD2C06654F6}"/>
              </a:ext>
            </a:extLst>
          </p:cNvPr>
          <p:cNvSpPr>
            <a:spLocks noChangeArrowheads="1"/>
          </p:cNvSpPr>
          <p:nvPr/>
        </p:nvSpPr>
        <p:spPr bwMode="auto">
          <a:xfrm>
            <a:off x="252413" y="3273425"/>
            <a:ext cx="2597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sz="1800" dirty="0">
                <a:latin typeface="Arial" charset="0"/>
                <a:ea typeface="华文细黑" pitchFamily="2" charset="-122"/>
              </a:rPr>
              <a:t>Donald E. Knuth,</a:t>
            </a:r>
            <a:r>
              <a:rPr kumimoji="0" lang="zh-CN" altLang="en-US" sz="1800" dirty="0">
                <a:latin typeface="Arial" charset="0"/>
                <a:ea typeface="华文细黑" pitchFamily="2" charset="-122"/>
              </a:rPr>
              <a:t>高德纳</a:t>
            </a:r>
          </a:p>
          <a:p>
            <a:r>
              <a:rPr kumimoji="0" lang="en-US" altLang="zh-CN" sz="1800" dirty="0">
                <a:latin typeface="Arial" charset="0"/>
                <a:ea typeface="华文细黑" pitchFamily="2" charset="-122"/>
              </a:rPr>
              <a:t>(January 10, 1938-)</a:t>
            </a:r>
          </a:p>
          <a:p>
            <a:r>
              <a:rPr kumimoji="0" lang="en-US" altLang="zh-CN" sz="1800" dirty="0">
                <a:latin typeface="Arial" charset="0"/>
                <a:ea typeface="华文细黑" pitchFamily="2" charset="-122"/>
              </a:rPr>
              <a:t>1974, Turning Award</a:t>
            </a:r>
          </a:p>
          <a:p>
            <a:endParaRPr kumimoji="0" lang="en-US" altLang="zh-CN" sz="1800" dirty="0">
              <a:latin typeface="Arial" charset="0"/>
              <a:ea typeface="华文细黑" pitchFamily="2" charset="-122"/>
            </a:endParaRPr>
          </a:p>
        </p:txBody>
      </p:sp>
      <p:sp>
        <p:nvSpPr>
          <p:cNvPr id="5" name="矩形 8">
            <a:extLst>
              <a:ext uri="{FF2B5EF4-FFF2-40B4-BE49-F238E27FC236}">
                <a16:creationId xmlns:a16="http://schemas.microsoft.com/office/drawing/2014/main" id="{55BC05EF-C82F-6C4C-8A0E-E9E2CCBFB436}"/>
              </a:ext>
            </a:extLst>
          </p:cNvPr>
          <p:cNvSpPr>
            <a:spLocks noChangeArrowheads="1"/>
          </p:cNvSpPr>
          <p:nvPr/>
        </p:nvSpPr>
        <p:spPr bwMode="auto">
          <a:xfrm>
            <a:off x="5473700" y="1484313"/>
            <a:ext cx="3240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en-US" altLang="zh-CN" sz="2000">
                <a:solidFill>
                  <a:schemeClr val="accent2"/>
                </a:solidFill>
                <a:latin typeface="Georgia" pitchFamily="18" charset="0"/>
                <a:ea typeface="华文细黑" pitchFamily="2" charset="-122"/>
              </a:rPr>
              <a:t>The Art of Computer Programming (TAOCP)</a:t>
            </a:r>
          </a:p>
        </p:txBody>
      </p:sp>
      <p:pic>
        <p:nvPicPr>
          <p:cNvPr id="6" name="Picture 4" descr="The cover of the third edition of volume 1">
            <a:extLst>
              <a:ext uri="{FF2B5EF4-FFF2-40B4-BE49-F238E27FC236}">
                <a16:creationId xmlns:a16="http://schemas.microsoft.com/office/drawing/2014/main" id="{45178E13-F371-3647-9FA0-C001457C2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575" y="1484313"/>
            <a:ext cx="2016125"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9">
            <a:extLst>
              <a:ext uri="{FF2B5EF4-FFF2-40B4-BE49-F238E27FC236}">
                <a16:creationId xmlns:a16="http://schemas.microsoft.com/office/drawing/2014/main" id="{45671E41-0E24-6D42-82E2-96713E34B1A8}"/>
              </a:ext>
            </a:extLst>
          </p:cNvPr>
          <p:cNvSpPr>
            <a:spLocks noChangeArrowheads="1"/>
          </p:cNvSpPr>
          <p:nvPr/>
        </p:nvSpPr>
        <p:spPr bwMode="auto">
          <a:xfrm>
            <a:off x="5473700" y="2292350"/>
            <a:ext cx="3419475"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0" lang="en-US" altLang="zh-CN" sz="1800">
                <a:ea typeface="华文细黑" pitchFamily="2" charset="-122"/>
                <a:cs typeface="Times New Roman" pitchFamily="18" charset="0"/>
              </a:rPr>
              <a:t>If you think you're a really good programmer… read (Knuth's) Art of Computer Programming… You should definitely send me a résumé if you can read the whole thing. </a:t>
            </a:r>
          </a:p>
          <a:p>
            <a:pPr algn="r"/>
            <a:r>
              <a:rPr kumimoji="0" lang="en-US" altLang="zh-CN" sz="1800">
                <a:ea typeface="华文细黑" pitchFamily="2" charset="-122"/>
                <a:cs typeface="Times New Roman" pitchFamily="18" charset="0"/>
              </a:rPr>
              <a:t>-- </a:t>
            </a:r>
            <a:r>
              <a:rPr kumimoji="0" lang="en-US" altLang="zh-CN" sz="2000" b="1">
                <a:ea typeface="华文细黑" pitchFamily="2" charset="-122"/>
                <a:cs typeface="Times New Roman" pitchFamily="18" charset="0"/>
              </a:rPr>
              <a:t>Bill Gates</a:t>
            </a:r>
          </a:p>
        </p:txBody>
      </p:sp>
      <p:pic>
        <p:nvPicPr>
          <p:cNvPr id="8" name="Picture 8" descr="http://slow-media.net/wp-content/uploads/tex12.png">
            <a:extLst>
              <a:ext uri="{FF2B5EF4-FFF2-40B4-BE49-F238E27FC236}">
                <a16:creationId xmlns:a16="http://schemas.microsoft.com/office/drawing/2014/main" id="{E7FFDA40-9C00-C64E-A348-E6EDEA738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4581525"/>
            <a:ext cx="2376488"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http://www.lnds.net/images/metafont.gif">
            <a:extLst>
              <a:ext uri="{FF2B5EF4-FFF2-40B4-BE49-F238E27FC236}">
                <a16:creationId xmlns:a16="http://schemas.microsoft.com/office/drawing/2014/main" id="{9206EA2E-B41A-304B-AC21-D64153FC4F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0925" y="5022850"/>
            <a:ext cx="37655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唐纳德·克努特">
            <a:extLst>
              <a:ext uri="{FF2B5EF4-FFF2-40B4-BE49-F238E27FC236}">
                <a16:creationId xmlns:a16="http://schemas.microsoft.com/office/drawing/2014/main" id="{BBEED774-710A-024B-BCA1-94C3850A2F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629" y="1454090"/>
            <a:ext cx="1487059" cy="17588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唐纳德">
            <a:extLst>
              <a:ext uri="{FF2B5EF4-FFF2-40B4-BE49-F238E27FC236}">
                <a16:creationId xmlns:a16="http://schemas.microsoft.com/office/drawing/2014/main" id="{31F3D013-49DF-5B44-8720-A563AB2113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1384176"/>
            <a:ext cx="13335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3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par>
                                <p:cTn id="17" presetID="6" presetClass="entr" presetSubtype="16"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6" presetClass="entr" presetSubtype="16"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par>
                                <p:cTn id="26" presetID="6" presetClass="entr" presetSubtype="16"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ircle(in)">
                                      <p:cBhvr>
                                        <p:cTn id="2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4C8BE-5528-A341-B512-B9327C42AAAC}"/>
              </a:ext>
            </a:extLst>
          </p:cNvPr>
          <p:cNvSpPr>
            <a:spLocks noGrp="1"/>
          </p:cNvSpPr>
          <p:nvPr>
            <p:ph type="title"/>
          </p:nvPr>
        </p:nvSpPr>
        <p:spPr/>
        <p:txBody>
          <a:bodyPr/>
          <a:lstStyle/>
          <a:p>
            <a:r>
              <a:rPr kumimoji="1" lang="en-US" altLang="zh-CN" dirty="0"/>
              <a:t>3.3.3</a:t>
            </a:r>
            <a:r>
              <a:rPr kumimoji="1" lang="zh-CN" altLang="en-US" dirty="0"/>
              <a:t> 伙伴系统</a:t>
            </a:r>
          </a:p>
        </p:txBody>
      </p:sp>
      <p:sp>
        <p:nvSpPr>
          <p:cNvPr id="3" name="内容占位符 2">
            <a:extLst>
              <a:ext uri="{FF2B5EF4-FFF2-40B4-BE49-F238E27FC236}">
                <a16:creationId xmlns:a16="http://schemas.microsoft.com/office/drawing/2014/main" id="{7185EEAA-3503-0F44-8877-F94BFD741E39}"/>
              </a:ext>
            </a:extLst>
          </p:cNvPr>
          <p:cNvSpPr>
            <a:spLocks noGrp="1"/>
          </p:cNvSpPr>
          <p:nvPr>
            <p:ph idx="1"/>
          </p:nvPr>
        </p:nvSpPr>
        <p:spPr>
          <a:xfrm>
            <a:off x="304800" y="908720"/>
            <a:ext cx="8587680" cy="4953000"/>
          </a:xfrm>
        </p:spPr>
        <p:txBody>
          <a:bodyPr/>
          <a:lstStyle/>
          <a:p>
            <a:r>
              <a:rPr lang="zh-CN" altLang="en-US" dirty="0"/>
              <a:t>固定分区和动态分区的折中方案</a:t>
            </a:r>
            <a:endParaRPr lang="en-US" altLang="zh-CN" dirty="0"/>
          </a:p>
          <a:p>
            <a:endParaRPr lang="en-US" altLang="zh-CN" dirty="0"/>
          </a:p>
          <a:p>
            <a:r>
              <a:rPr lang="zh-CN" altLang="en-US" dirty="0"/>
              <a:t>最初，可用于分配的空间被视为一个大小为</a:t>
            </a:r>
            <a:r>
              <a:rPr lang="en-US" altLang="zh-CN" dirty="0"/>
              <a:t>2</a:t>
            </a:r>
            <a:r>
              <a:rPr lang="en-US" altLang="zh-CN" i="1" baseline="30000" dirty="0"/>
              <a:t>U</a:t>
            </a:r>
            <a:r>
              <a:rPr lang="zh-CN" altLang="en-US" dirty="0"/>
              <a:t>的块</a:t>
            </a:r>
            <a:endParaRPr lang="en-US" altLang="zh-CN" dirty="0"/>
          </a:p>
          <a:p>
            <a:endParaRPr lang="en-US" altLang="zh-CN" dirty="0"/>
          </a:p>
          <a:p>
            <a:r>
              <a:rPr lang="zh-CN" altLang="en-US" dirty="0"/>
              <a:t>每次分配的块的大小为</a:t>
            </a:r>
            <a:r>
              <a:rPr lang="en-US" altLang="zh-CN" dirty="0"/>
              <a:t>2</a:t>
            </a:r>
            <a:r>
              <a:rPr lang="en-US" altLang="zh-CN" i="1" baseline="30000" dirty="0"/>
              <a:t>K </a:t>
            </a:r>
            <a:r>
              <a:rPr lang="zh-CN" altLang="en-US" i="1" dirty="0"/>
              <a:t>，</a:t>
            </a:r>
            <a:r>
              <a:rPr lang="en-US" altLang="zh-CN" i="1" dirty="0"/>
              <a:t>L ≤ K ≤ U, </a:t>
            </a:r>
            <a:r>
              <a:rPr lang="zh-CN" altLang="en-US" dirty="0"/>
              <a:t> 且</a:t>
            </a:r>
            <a:endParaRPr lang="en-US" altLang="zh-CN" dirty="0"/>
          </a:p>
          <a:p>
            <a:pPr lvl="2"/>
            <a:r>
              <a:rPr lang="en-US" altLang="zh-CN" sz="2400" dirty="0">
                <a:latin typeface="+mn-lt"/>
                <a:ea typeface="+mn-ea"/>
              </a:rPr>
              <a:t>2</a:t>
            </a:r>
            <a:r>
              <a:rPr lang="en-US" altLang="zh-CN" sz="2400" i="1" baseline="30000" dirty="0">
                <a:latin typeface="+mn-lt"/>
                <a:ea typeface="+mn-ea"/>
              </a:rPr>
              <a:t>L</a:t>
            </a:r>
            <a:r>
              <a:rPr lang="en-US" altLang="zh-CN" sz="2400" i="1" dirty="0">
                <a:latin typeface="+mn-lt"/>
                <a:ea typeface="+mn-ea"/>
              </a:rPr>
              <a:t> = </a:t>
            </a:r>
            <a:r>
              <a:rPr lang="zh-CN" altLang="en-US" sz="2400" dirty="0">
                <a:latin typeface="+mn-lt"/>
                <a:ea typeface="+mn-ea"/>
              </a:rPr>
              <a:t>分配的最小块的大小</a:t>
            </a:r>
            <a:endParaRPr lang="en-US" altLang="zh-CN" sz="2400" dirty="0">
              <a:latin typeface="+mn-lt"/>
              <a:ea typeface="+mn-ea"/>
            </a:endParaRPr>
          </a:p>
          <a:p>
            <a:pPr lvl="2"/>
            <a:r>
              <a:rPr lang="en-US" altLang="zh-CN" sz="2400" dirty="0">
                <a:latin typeface="+mn-lt"/>
                <a:ea typeface="+mn-ea"/>
              </a:rPr>
              <a:t>2</a:t>
            </a:r>
            <a:r>
              <a:rPr lang="en-US" altLang="zh-CN" sz="2400" baseline="30000" dirty="0">
                <a:latin typeface="+mn-lt"/>
                <a:ea typeface="+mn-ea"/>
              </a:rPr>
              <a:t>U</a:t>
            </a:r>
            <a:r>
              <a:rPr lang="en-US" altLang="zh-CN" sz="2400" dirty="0">
                <a:latin typeface="+mn-lt"/>
                <a:ea typeface="+mn-ea"/>
              </a:rPr>
              <a:t> =</a:t>
            </a:r>
            <a:r>
              <a:rPr lang="zh-CN" altLang="en-US" sz="2400" dirty="0">
                <a:latin typeface="+mn-lt"/>
                <a:ea typeface="+mn-ea"/>
              </a:rPr>
              <a:t>分配的最大块的大小</a:t>
            </a:r>
            <a:endParaRPr lang="en-US" altLang="zh-CN" sz="2400" dirty="0">
              <a:latin typeface="+mn-lt"/>
              <a:ea typeface="+mn-ea"/>
            </a:endParaRPr>
          </a:p>
          <a:p>
            <a:pPr lvl="2"/>
            <a:r>
              <a:rPr lang="zh-CN" altLang="en-US" sz="2400" dirty="0">
                <a:latin typeface="+mn-lt"/>
                <a:ea typeface="+mn-ea"/>
              </a:rPr>
              <a:t>通常，</a:t>
            </a:r>
            <a:r>
              <a:rPr lang="en-US" altLang="zh-CN" sz="2400" dirty="0">
                <a:latin typeface="+mn-lt"/>
                <a:ea typeface="+mn-ea"/>
              </a:rPr>
              <a:t> 2</a:t>
            </a:r>
            <a:r>
              <a:rPr lang="en-US" altLang="zh-CN" sz="2400" baseline="30000" dirty="0">
                <a:latin typeface="+mn-lt"/>
                <a:ea typeface="+mn-ea"/>
              </a:rPr>
              <a:t>U</a:t>
            </a:r>
            <a:r>
              <a:rPr lang="zh-CN" altLang="en-US" sz="2400" dirty="0">
                <a:latin typeface="+mn-lt"/>
                <a:ea typeface="+mn-ea"/>
              </a:rPr>
              <a:t>是内存中整个可分配空间的大小</a:t>
            </a:r>
            <a:endParaRPr kumimoji="1" lang="zh-CN" altLang="en-US" sz="2400" dirty="0">
              <a:latin typeface="+mn-lt"/>
              <a:ea typeface="+mn-ea"/>
            </a:endParaRPr>
          </a:p>
        </p:txBody>
      </p:sp>
      <p:pic>
        <p:nvPicPr>
          <p:cNvPr id="4" name="Picture 6">
            <a:extLst>
              <a:ext uri="{FF2B5EF4-FFF2-40B4-BE49-F238E27FC236}">
                <a16:creationId xmlns:a16="http://schemas.microsoft.com/office/drawing/2014/main" id="{96D084B7-E9AB-B945-A498-0A946D8429C8}"/>
              </a:ext>
            </a:extLst>
          </p:cNvPr>
          <p:cNvPicPr>
            <a:picLocks noChangeAspect="1"/>
          </p:cNvPicPr>
          <p:nvPr/>
        </p:nvPicPr>
        <p:blipFill>
          <a:blip r:embed="rId2"/>
          <a:stretch>
            <a:fillRect/>
          </a:stretch>
        </p:blipFill>
        <p:spPr>
          <a:xfrm rot="198040">
            <a:off x="7460780" y="5364877"/>
            <a:ext cx="1080438" cy="993688"/>
          </a:xfrm>
          <a:prstGeom prst="rect">
            <a:avLst/>
          </a:prstGeom>
        </p:spPr>
      </p:pic>
    </p:spTree>
    <p:extLst>
      <p:ext uri="{BB962C8B-B14F-4D97-AF65-F5344CB8AC3E}">
        <p14:creationId xmlns:p14="http://schemas.microsoft.com/office/powerpoint/2010/main" val="268109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E203B-46E0-BD41-9B72-FB41F403A7EA}"/>
              </a:ext>
            </a:extLst>
          </p:cNvPr>
          <p:cNvSpPr>
            <a:spLocks noGrp="1"/>
          </p:cNvSpPr>
          <p:nvPr>
            <p:ph type="title"/>
          </p:nvPr>
        </p:nvSpPr>
        <p:spPr/>
        <p:txBody>
          <a:bodyPr/>
          <a:lstStyle/>
          <a:p>
            <a:r>
              <a:rPr kumimoji="1" lang="en-US" altLang="zh-CN" dirty="0"/>
              <a:t>3.1</a:t>
            </a:r>
            <a:r>
              <a:rPr kumimoji="1" lang="zh-CN" altLang="en-US" dirty="0"/>
              <a:t> 程序的加载与链接</a:t>
            </a:r>
          </a:p>
        </p:txBody>
      </p:sp>
      <p:sp>
        <p:nvSpPr>
          <p:cNvPr id="3" name="内容占位符 2">
            <a:extLst>
              <a:ext uri="{FF2B5EF4-FFF2-40B4-BE49-F238E27FC236}">
                <a16:creationId xmlns:a16="http://schemas.microsoft.com/office/drawing/2014/main" id="{0E92C153-EF0A-634F-8ECC-3AE421831BE3}"/>
              </a:ext>
            </a:extLst>
          </p:cNvPr>
          <p:cNvSpPr>
            <a:spLocks noGrp="1"/>
          </p:cNvSpPr>
          <p:nvPr>
            <p:ph idx="1"/>
          </p:nvPr>
        </p:nvSpPr>
        <p:spPr>
          <a:xfrm>
            <a:off x="27112" y="908720"/>
            <a:ext cx="8865368" cy="4953000"/>
          </a:xfrm>
        </p:spPr>
        <p:txBody>
          <a:bodyPr/>
          <a:lstStyle/>
          <a:p>
            <a:r>
              <a:rPr lang="zh-CN" altLang="en-US" b="0" dirty="0">
                <a:solidFill>
                  <a:srgbClr val="000000"/>
                </a:solidFill>
              </a:rPr>
              <a:t>高级语言的源代码转化为进程的</a:t>
            </a:r>
            <a:r>
              <a:rPr lang="en-US" altLang="zh-CN" b="0" dirty="0">
                <a:solidFill>
                  <a:srgbClr val="000000"/>
                </a:solidFill>
              </a:rPr>
              <a:t>3</a:t>
            </a:r>
            <a:r>
              <a:rPr lang="zh-CN" altLang="en-US" b="0" dirty="0">
                <a:solidFill>
                  <a:srgbClr val="000000"/>
                </a:solidFill>
              </a:rPr>
              <a:t>个基本步骤</a:t>
            </a:r>
          </a:p>
          <a:p>
            <a:pPr marL="914400" lvl="1" indent="-457200">
              <a:spcAft>
                <a:spcPct val="20000"/>
              </a:spcAft>
              <a:buFont typeface="Wingdings" pitchFamily="2" charset="2"/>
              <a:buChar char="Ø"/>
            </a:pPr>
            <a:r>
              <a:rPr lang="zh-CN" altLang="en-US" b="1" dirty="0">
                <a:solidFill>
                  <a:schemeClr val="tx2">
                    <a:lumMod val="75000"/>
                  </a:schemeClr>
                </a:solidFill>
                <a:latin typeface="+mn-lt"/>
                <a:ea typeface="+mn-ea"/>
              </a:rPr>
              <a:t>编译</a:t>
            </a:r>
          </a:p>
          <a:p>
            <a:pPr marL="914400" lvl="1" indent="-457200">
              <a:spcAft>
                <a:spcPct val="20000"/>
              </a:spcAft>
              <a:buNone/>
            </a:pPr>
            <a:r>
              <a:rPr lang="zh-CN" altLang="en-US" dirty="0">
                <a:solidFill>
                  <a:srgbClr val="000000"/>
                </a:solidFill>
                <a:latin typeface="+mn-lt"/>
                <a:ea typeface="+mn-ea"/>
              </a:rPr>
              <a:t>   由</a:t>
            </a:r>
            <a:r>
              <a:rPr lang="zh-CN" altLang="en-US" dirty="0">
                <a:solidFill>
                  <a:srgbClr val="FF0000"/>
                </a:solidFill>
                <a:latin typeface="+mn-lt"/>
                <a:ea typeface="+mn-ea"/>
              </a:rPr>
              <a:t>编译程序</a:t>
            </a:r>
            <a:r>
              <a:rPr lang="zh-CN" altLang="en-US" dirty="0">
                <a:solidFill>
                  <a:srgbClr val="000000"/>
                </a:solidFill>
                <a:latin typeface="+mn-lt"/>
                <a:ea typeface="+mn-ea"/>
              </a:rPr>
              <a:t>（</a:t>
            </a:r>
            <a:r>
              <a:rPr lang="en-US" altLang="zh-CN" dirty="0">
                <a:solidFill>
                  <a:srgbClr val="000000"/>
                </a:solidFill>
                <a:latin typeface="+mn-lt"/>
                <a:ea typeface="+mn-ea"/>
              </a:rPr>
              <a:t>Compiler</a:t>
            </a:r>
            <a:r>
              <a:rPr lang="zh-CN" altLang="en-US" dirty="0">
                <a:solidFill>
                  <a:srgbClr val="000000"/>
                </a:solidFill>
                <a:latin typeface="+mn-lt"/>
                <a:ea typeface="+mn-ea"/>
              </a:rPr>
              <a:t>）将用户源代码编译成若个目标模块。</a:t>
            </a:r>
          </a:p>
          <a:p>
            <a:pPr marL="914400" lvl="1" indent="-457200">
              <a:spcAft>
                <a:spcPct val="20000"/>
              </a:spcAft>
              <a:buFont typeface="Wingdings" pitchFamily="2" charset="2"/>
              <a:buChar char="Ø"/>
            </a:pPr>
            <a:r>
              <a:rPr lang="zh-CN" altLang="en-US" b="1" dirty="0">
                <a:solidFill>
                  <a:schemeClr val="tx2">
                    <a:lumMod val="75000"/>
                  </a:schemeClr>
                </a:solidFill>
                <a:latin typeface="+mn-lt"/>
                <a:ea typeface="+mn-ea"/>
              </a:rPr>
              <a:t>链接</a:t>
            </a:r>
          </a:p>
          <a:p>
            <a:pPr marL="914400" lvl="1" indent="-457200">
              <a:spcAft>
                <a:spcPct val="20000"/>
              </a:spcAft>
              <a:buNone/>
            </a:pPr>
            <a:r>
              <a:rPr lang="zh-CN" altLang="en-US" dirty="0">
                <a:solidFill>
                  <a:srgbClr val="000000"/>
                </a:solidFill>
                <a:latin typeface="+mn-lt"/>
                <a:ea typeface="+mn-ea"/>
              </a:rPr>
              <a:t>   由</a:t>
            </a:r>
            <a:r>
              <a:rPr lang="zh-CN" altLang="en-US" dirty="0">
                <a:solidFill>
                  <a:srgbClr val="FF0000"/>
                </a:solidFill>
                <a:latin typeface="+mn-lt"/>
                <a:ea typeface="+mn-ea"/>
              </a:rPr>
              <a:t>链接程序</a:t>
            </a:r>
            <a:r>
              <a:rPr lang="zh-CN" altLang="en-US" dirty="0">
                <a:solidFill>
                  <a:srgbClr val="000000"/>
                </a:solidFill>
                <a:latin typeface="+mn-lt"/>
                <a:ea typeface="+mn-ea"/>
              </a:rPr>
              <a:t>（</a:t>
            </a:r>
            <a:r>
              <a:rPr lang="en-US" altLang="zh-CN" dirty="0">
                <a:solidFill>
                  <a:srgbClr val="000000"/>
                </a:solidFill>
                <a:latin typeface="+mn-lt"/>
                <a:ea typeface="+mn-ea"/>
              </a:rPr>
              <a:t>Linker</a:t>
            </a:r>
            <a:r>
              <a:rPr lang="zh-CN" altLang="en-US" dirty="0">
                <a:solidFill>
                  <a:srgbClr val="000000"/>
                </a:solidFill>
                <a:latin typeface="+mn-lt"/>
                <a:ea typeface="+mn-ea"/>
              </a:rPr>
              <a:t>）将编译后形成的一组目标模块，以及它们所需要的库函数链接在一起，形成一个完整的加载模块。</a:t>
            </a:r>
          </a:p>
          <a:p>
            <a:pPr marL="914400" lvl="1" indent="-457200">
              <a:spcAft>
                <a:spcPct val="20000"/>
              </a:spcAft>
              <a:buFont typeface="Wingdings" pitchFamily="2" charset="2"/>
              <a:buChar char="Ø"/>
            </a:pPr>
            <a:r>
              <a:rPr lang="zh-CN" altLang="en-US" b="1" dirty="0">
                <a:solidFill>
                  <a:schemeClr val="tx2"/>
                </a:solidFill>
                <a:latin typeface="+mn-lt"/>
                <a:ea typeface="+mn-ea"/>
              </a:rPr>
              <a:t>加载（装入）</a:t>
            </a:r>
            <a:endParaRPr lang="en-US" altLang="zh-CN" b="1" dirty="0">
              <a:solidFill>
                <a:schemeClr val="tx2"/>
              </a:solidFill>
              <a:latin typeface="+mn-lt"/>
              <a:ea typeface="+mn-ea"/>
            </a:endParaRPr>
          </a:p>
          <a:p>
            <a:pPr marL="457200" lvl="1" indent="0">
              <a:spcAft>
                <a:spcPct val="20000"/>
              </a:spcAft>
              <a:buNone/>
            </a:pPr>
            <a:r>
              <a:rPr lang="en-US" altLang="zh-CN" dirty="0">
                <a:solidFill>
                  <a:srgbClr val="000000"/>
                </a:solidFill>
                <a:latin typeface="+mn-lt"/>
                <a:ea typeface="+mn-ea"/>
              </a:rPr>
              <a:t>	</a:t>
            </a:r>
            <a:r>
              <a:rPr lang="zh-CN" altLang="en-US" dirty="0">
                <a:solidFill>
                  <a:srgbClr val="000000"/>
                </a:solidFill>
                <a:latin typeface="+mn-lt"/>
                <a:ea typeface="+mn-ea"/>
              </a:rPr>
              <a:t>由</a:t>
            </a:r>
            <a:r>
              <a:rPr lang="zh-CN" altLang="en-US" dirty="0">
                <a:solidFill>
                  <a:srgbClr val="FF0000"/>
                </a:solidFill>
                <a:latin typeface="+mn-lt"/>
                <a:ea typeface="+mn-ea"/>
              </a:rPr>
              <a:t>加载程序</a:t>
            </a:r>
            <a:r>
              <a:rPr lang="zh-CN" altLang="en-US" dirty="0">
                <a:solidFill>
                  <a:srgbClr val="000000"/>
                </a:solidFill>
                <a:latin typeface="+mn-lt"/>
                <a:ea typeface="+mn-ea"/>
              </a:rPr>
              <a:t>（</a:t>
            </a:r>
            <a:r>
              <a:rPr lang="en-US" altLang="zh-CN" dirty="0">
                <a:solidFill>
                  <a:srgbClr val="000000"/>
                </a:solidFill>
                <a:latin typeface="+mn-lt"/>
                <a:ea typeface="+mn-ea"/>
              </a:rPr>
              <a:t>Loader</a:t>
            </a:r>
            <a:r>
              <a:rPr lang="zh-CN" altLang="en-US" dirty="0">
                <a:solidFill>
                  <a:srgbClr val="000000"/>
                </a:solidFill>
                <a:latin typeface="+mn-lt"/>
                <a:ea typeface="+mn-ea"/>
              </a:rPr>
              <a:t>）将加载模块装入内存。</a:t>
            </a:r>
          </a:p>
          <a:p>
            <a:endParaRPr kumimoji="1" lang="zh-CN" altLang="en-US" dirty="0"/>
          </a:p>
        </p:txBody>
      </p:sp>
    </p:spTree>
    <p:extLst>
      <p:ext uri="{BB962C8B-B14F-4D97-AF65-F5344CB8AC3E}">
        <p14:creationId xmlns:p14="http://schemas.microsoft.com/office/powerpoint/2010/main" val="3442192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3693C-79B0-FB44-92A5-E5E77335183F}"/>
              </a:ext>
            </a:extLst>
          </p:cNvPr>
          <p:cNvSpPr>
            <a:spLocks noGrp="1"/>
          </p:cNvSpPr>
          <p:nvPr>
            <p:ph type="title"/>
          </p:nvPr>
        </p:nvSpPr>
        <p:spPr/>
        <p:txBody>
          <a:bodyPr/>
          <a:lstStyle/>
          <a:p>
            <a:r>
              <a:rPr kumimoji="1" lang="en-US" altLang="zh-CN" dirty="0"/>
              <a:t>3.3.3</a:t>
            </a:r>
            <a:r>
              <a:rPr kumimoji="1" lang="zh-CN" altLang="en-US" dirty="0"/>
              <a:t> 伙伴系统</a:t>
            </a:r>
          </a:p>
        </p:txBody>
      </p:sp>
      <p:sp>
        <p:nvSpPr>
          <p:cNvPr id="3" name="内容占位符 2">
            <a:extLst>
              <a:ext uri="{FF2B5EF4-FFF2-40B4-BE49-F238E27FC236}">
                <a16:creationId xmlns:a16="http://schemas.microsoft.com/office/drawing/2014/main" id="{4A5A446C-32C8-9F43-89E8-020CC26FD98F}"/>
              </a:ext>
            </a:extLst>
          </p:cNvPr>
          <p:cNvSpPr>
            <a:spLocks noGrp="1"/>
          </p:cNvSpPr>
          <p:nvPr>
            <p:ph idx="1"/>
          </p:nvPr>
        </p:nvSpPr>
        <p:spPr>
          <a:xfrm>
            <a:off x="0" y="792163"/>
            <a:ext cx="8229600" cy="625624"/>
          </a:xfrm>
        </p:spPr>
        <p:txBody>
          <a:bodyPr/>
          <a:lstStyle/>
          <a:p>
            <a:r>
              <a:rPr kumimoji="1" lang="zh-CN" altLang="en-US" dirty="0"/>
              <a:t>伙伴系统示例</a:t>
            </a:r>
          </a:p>
        </p:txBody>
      </p:sp>
      <p:pic>
        <p:nvPicPr>
          <p:cNvPr id="4" name="Picture 4" descr="f6.pdf">
            <a:extLst>
              <a:ext uri="{FF2B5EF4-FFF2-40B4-BE49-F238E27FC236}">
                <a16:creationId xmlns:a16="http://schemas.microsoft.com/office/drawing/2014/main" id="{9A76C7C9-0941-0642-A948-AEF9297186F6}"/>
              </a:ext>
            </a:extLst>
          </p:cNvPr>
          <p:cNvPicPr>
            <a:picLocks noChangeAspect="1"/>
          </p:cNvPicPr>
          <p:nvPr/>
        </p:nvPicPr>
        <p:blipFill rotWithShape="1">
          <a:blip r:embed="rId2"/>
          <a:srcRect t="12489" b="21479"/>
          <a:stretch/>
        </p:blipFill>
        <p:spPr>
          <a:xfrm>
            <a:off x="-180528" y="1355726"/>
            <a:ext cx="9466730" cy="5086995"/>
          </a:xfrm>
          <a:prstGeom prst="rect">
            <a:avLst/>
          </a:prstGeom>
        </p:spPr>
      </p:pic>
    </p:spTree>
    <p:extLst>
      <p:ext uri="{BB962C8B-B14F-4D97-AF65-F5344CB8AC3E}">
        <p14:creationId xmlns:p14="http://schemas.microsoft.com/office/powerpoint/2010/main" val="730717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80446-20BF-0543-A254-9E266C1B6CB6}"/>
              </a:ext>
            </a:extLst>
          </p:cNvPr>
          <p:cNvSpPr>
            <a:spLocks noGrp="1"/>
          </p:cNvSpPr>
          <p:nvPr>
            <p:ph type="title"/>
          </p:nvPr>
        </p:nvSpPr>
        <p:spPr/>
        <p:txBody>
          <a:bodyPr/>
          <a:lstStyle/>
          <a:p>
            <a:r>
              <a:rPr kumimoji="1" lang="en-US" altLang="zh-CN" dirty="0"/>
              <a:t>3.3.3</a:t>
            </a:r>
            <a:r>
              <a:rPr kumimoji="1" lang="zh-CN" altLang="en-US" dirty="0"/>
              <a:t> 伙伴系统</a:t>
            </a:r>
          </a:p>
        </p:txBody>
      </p:sp>
      <p:sp>
        <p:nvSpPr>
          <p:cNvPr id="3" name="内容占位符 2">
            <a:extLst>
              <a:ext uri="{FF2B5EF4-FFF2-40B4-BE49-F238E27FC236}">
                <a16:creationId xmlns:a16="http://schemas.microsoft.com/office/drawing/2014/main" id="{03D93FCA-886A-0745-B5BD-CA59EAECEEB8}"/>
              </a:ext>
            </a:extLst>
          </p:cNvPr>
          <p:cNvSpPr>
            <a:spLocks noGrp="1"/>
          </p:cNvSpPr>
          <p:nvPr>
            <p:ph idx="1"/>
          </p:nvPr>
        </p:nvSpPr>
        <p:spPr>
          <a:xfrm>
            <a:off x="0" y="980728"/>
            <a:ext cx="8229600" cy="576064"/>
          </a:xfrm>
        </p:spPr>
        <p:txBody>
          <a:bodyPr/>
          <a:lstStyle/>
          <a:p>
            <a:r>
              <a:rPr kumimoji="1" lang="zh-CN" altLang="en-US" dirty="0"/>
              <a:t>伙伴系统的树状表示</a:t>
            </a:r>
          </a:p>
        </p:txBody>
      </p:sp>
      <p:pic>
        <p:nvPicPr>
          <p:cNvPr id="4" name="Picture 3" descr="f7.pdf">
            <a:extLst>
              <a:ext uri="{FF2B5EF4-FFF2-40B4-BE49-F238E27FC236}">
                <a16:creationId xmlns:a16="http://schemas.microsoft.com/office/drawing/2014/main" id="{BEC90BF2-833F-6B4E-9634-9B38ABCFC37E}"/>
              </a:ext>
            </a:extLst>
          </p:cNvPr>
          <p:cNvPicPr>
            <a:picLocks noChangeAspect="1"/>
          </p:cNvPicPr>
          <p:nvPr/>
        </p:nvPicPr>
        <p:blipFill rotWithShape="1">
          <a:blip r:embed="rId2"/>
          <a:srcRect t="17273" b="19775"/>
          <a:stretch/>
        </p:blipFill>
        <p:spPr>
          <a:xfrm>
            <a:off x="1034067" y="1302709"/>
            <a:ext cx="7200800" cy="5338712"/>
          </a:xfrm>
          <a:prstGeom prst="rect">
            <a:avLst/>
          </a:prstGeom>
        </p:spPr>
      </p:pic>
    </p:spTree>
    <p:extLst>
      <p:ext uri="{BB962C8B-B14F-4D97-AF65-F5344CB8AC3E}">
        <p14:creationId xmlns:p14="http://schemas.microsoft.com/office/powerpoint/2010/main" val="1346495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B4FE2-8E7F-894C-959B-B0DDB85E42A1}"/>
              </a:ext>
            </a:extLst>
          </p:cNvPr>
          <p:cNvSpPr>
            <a:spLocks noGrp="1"/>
          </p:cNvSpPr>
          <p:nvPr>
            <p:ph type="title"/>
          </p:nvPr>
        </p:nvSpPr>
        <p:spPr/>
        <p:txBody>
          <a:bodyPr/>
          <a:lstStyle/>
          <a:p>
            <a:r>
              <a:rPr kumimoji="1" lang="en-US" altLang="zh-CN" dirty="0"/>
              <a:t>3.3.3</a:t>
            </a:r>
            <a:r>
              <a:rPr kumimoji="1" lang="zh-CN" altLang="en-US" dirty="0"/>
              <a:t> 伙伴系统</a:t>
            </a:r>
          </a:p>
        </p:txBody>
      </p:sp>
      <p:sp>
        <p:nvSpPr>
          <p:cNvPr id="3" name="内容占位符 2">
            <a:extLst>
              <a:ext uri="{FF2B5EF4-FFF2-40B4-BE49-F238E27FC236}">
                <a16:creationId xmlns:a16="http://schemas.microsoft.com/office/drawing/2014/main" id="{899A4946-4A0A-434F-9181-E15D74FE5C6E}"/>
              </a:ext>
            </a:extLst>
          </p:cNvPr>
          <p:cNvSpPr>
            <a:spLocks noGrp="1"/>
          </p:cNvSpPr>
          <p:nvPr>
            <p:ph idx="1"/>
          </p:nvPr>
        </p:nvSpPr>
        <p:spPr>
          <a:xfrm>
            <a:off x="304800" y="1052736"/>
            <a:ext cx="8229600" cy="4953000"/>
          </a:xfrm>
        </p:spPr>
        <p:txBody>
          <a:bodyPr/>
          <a:lstStyle/>
          <a:p>
            <a:r>
              <a:rPr kumimoji="1" lang="zh-CN" altLang="en-US" dirty="0">
                <a:latin typeface="+mn-ea"/>
              </a:rPr>
              <a:t>伙伴系统评价</a:t>
            </a:r>
            <a:endParaRPr kumimoji="1" lang="en-US" altLang="zh-CN" dirty="0">
              <a:latin typeface="+mn-ea"/>
            </a:endParaRPr>
          </a:p>
          <a:p>
            <a:pPr lvl="1">
              <a:spcAft>
                <a:spcPct val="20000"/>
              </a:spcAft>
              <a:buFont typeface="Wingdings" pitchFamily="2" charset="2"/>
              <a:buChar char="Ø"/>
            </a:pPr>
            <a:r>
              <a:rPr lang="zh-CN" altLang="en-US" dirty="0">
                <a:solidFill>
                  <a:prstClr val="black"/>
                </a:solidFill>
                <a:latin typeface="+mn-ea"/>
                <a:ea typeface="+mn-ea"/>
              </a:rPr>
              <a:t>较为合理的折中方案，一定程度上克服了固定分区和动态分区的缺陷</a:t>
            </a:r>
          </a:p>
          <a:p>
            <a:pPr lvl="1">
              <a:spcAft>
                <a:spcPct val="20000"/>
              </a:spcAft>
              <a:buFont typeface="Wingdings" pitchFamily="2" charset="2"/>
              <a:buChar char="Ø"/>
            </a:pPr>
            <a:r>
              <a:rPr lang="zh-CN" altLang="en-US" dirty="0">
                <a:solidFill>
                  <a:prstClr val="black"/>
                </a:solidFill>
                <a:latin typeface="+mn-ea"/>
                <a:ea typeface="+mn-ea"/>
              </a:rPr>
              <a:t>是并行程序分配和释放的一种有效方案</a:t>
            </a:r>
            <a:endParaRPr lang="en-US" altLang="zh-CN" dirty="0">
              <a:solidFill>
                <a:prstClr val="black"/>
              </a:solidFill>
              <a:latin typeface="+mn-ea"/>
              <a:ea typeface="+mn-ea"/>
            </a:endParaRPr>
          </a:p>
          <a:p>
            <a:pPr lvl="1">
              <a:spcAft>
                <a:spcPct val="20000"/>
              </a:spcAft>
              <a:buFont typeface="Wingdings" pitchFamily="2" charset="2"/>
              <a:buChar char="Ø"/>
            </a:pPr>
            <a:r>
              <a:rPr lang="en-US" altLang="zh-CN" dirty="0">
                <a:solidFill>
                  <a:prstClr val="black"/>
                </a:solidFill>
                <a:latin typeface="+mn-ea"/>
                <a:ea typeface="+mn-ea"/>
              </a:rPr>
              <a:t>UNIX</a:t>
            </a:r>
            <a:r>
              <a:rPr lang="zh-CN" altLang="en-US" dirty="0">
                <a:solidFill>
                  <a:prstClr val="black"/>
                </a:solidFill>
                <a:latin typeface="+mn-ea"/>
                <a:ea typeface="+mn-ea"/>
              </a:rPr>
              <a:t>内核存储分配中使用了一种经过改进的伙伴系统</a:t>
            </a:r>
          </a:p>
          <a:p>
            <a:endParaRPr kumimoji="1" lang="zh-CN" altLang="en-US" dirty="0">
              <a:latin typeface="+mn-ea"/>
            </a:endParaRPr>
          </a:p>
        </p:txBody>
      </p:sp>
    </p:spTree>
    <p:extLst>
      <p:ext uri="{BB962C8B-B14F-4D97-AF65-F5344CB8AC3E}">
        <p14:creationId xmlns:p14="http://schemas.microsoft.com/office/powerpoint/2010/main" val="2652397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4F0C2-D985-EE40-8CBA-25EAF190804B}"/>
              </a:ext>
            </a:extLst>
          </p:cNvPr>
          <p:cNvSpPr>
            <a:spLocks noGrp="1"/>
          </p:cNvSpPr>
          <p:nvPr>
            <p:ph type="title"/>
          </p:nvPr>
        </p:nvSpPr>
        <p:spPr/>
        <p:txBody>
          <a:bodyPr/>
          <a:lstStyle/>
          <a:p>
            <a:r>
              <a:rPr kumimoji="1" lang="en-US" altLang="zh-CN" dirty="0"/>
              <a:t>3.3.4 </a:t>
            </a:r>
            <a:r>
              <a:rPr kumimoji="1" lang="zh-CN" altLang="en-US" dirty="0"/>
              <a:t>重定位</a:t>
            </a:r>
          </a:p>
        </p:txBody>
      </p:sp>
      <p:sp>
        <p:nvSpPr>
          <p:cNvPr id="3" name="内容占位符 2">
            <a:extLst>
              <a:ext uri="{FF2B5EF4-FFF2-40B4-BE49-F238E27FC236}">
                <a16:creationId xmlns:a16="http://schemas.microsoft.com/office/drawing/2014/main" id="{3482D34A-9DE4-1B49-B0FF-88E021D13574}"/>
              </a:ext>
            </a:extLst>
          </p:cNvPr>
          <p:cNvSpPr>
            <a:spLocks noGrp="1"/>
          </p:cNvSpPr>
          <p:nvPr>
            <p:ph idx="1"/>
          </p:nvPr>
        </p:nvSpPr>
        <p:spPr>
          <a:xfrm>
            <a:off x="304800" y="807856"/>
            <a:ext cx="8229600" cy="553616"/>
          </a:xfrm>
        </p:spPr>
        <p:txBody>
          <a:bodyPr/>
          <a:lstStyle/>
          <a:p>
            <a:r>
              <a:rPr kumimoji="1" lang="zh-CN" altLang="en-US" dirty="0"/>
              <a:t>地址类型</a:t>
            </a:r>
          </a:p>
        </p:txBody>
      </p:sp>
      <p:graphicFrame>
        <p:nvGraphicFramePr>
          <p:cNvPr id="4" name="Diagram 3">
            <a:extLst>
              <a:ext uri="{FF2B5EF4-FFF2-40B4-BE49-F238E27FC236}">
                <a16:creationId xmlns:a16="http://schemas.microsoft.com/office/drawing/2014/main" id="{490726BE-9F14-794D-B118-F53129C57A5C}"/>
              </a:ext>
            </a:extLst>
          </p:cNvPr>
          <p:cNvGraphicFramePr/>
          <p:nvPr>
            <p:extLst>
              <p:ext uri="{D42A27DB-BD31-4B8C-83A1-F6EECF244321}">
                <p14:modId xmlns:p14="http://schemas.microsoft.com/office/powerpoint/2010/main" val="1149491164"/>
              </p:ext>
            </p:extLst>
          </p:nvPr>
        </p:nvGraphicFramePr>
        <p:xfrm>
          <a:off x="457200" y="1628800"/>
          <a:ext cx="79248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9821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AA4ED-A9B9-3547-A8B5-6DA95DBEB663}"/>
              </a:ext>
            </a:extLst>
          </p:cNvPr>
          <p:cNvSpPr>
            <a:spLocks noGrp="1"/>
          </p:cNvSpPr>
          <p:nvPr>
            <p:ph type="title"/>
          </p:nvPr>
        </p:nvSpPr>
        <p:spPr/>
        <p:txBody>
          <a:bodyPr/>
          <a:lstStyle/>
          <a:p>
            <a:r>
              <a:rPr kumimoji="1" lang="en-US" altLang="zh-CN" dirty="0"/>
              <a:t>3.3.4</a:t>
            </a:r>
            <a:r>
              <a:rPr kumimoji="1" lang="zh-CN" altLang="en-US" dirty="0"/>
              <a:t> 重定位</a:t>
            </a:r>
          </a:p>
        </p:txBody>
      </p:sp>
      <p:sp>
        <p:nvSpPr>
          <p:cNvPr id="3" name="内容占位符 2">
            <a:extLst>
              <a:ext uri="{FF2B5EF4-FFF2-40B4-BE49-F238E27FC236}">
                <a16:creationId xmlns:a16="http://schemas.microsoft.com/office/drawing/2014/main" id="{A46CAA7D-FFFF-3D47-B169-8AEAA36AF39A}"/>
              </a:ext>
            </a:extLst>
          </p:cNvPr>
          <p:cNvSpPr>
            <a:spLocks noGrp="1"/>
          </p:cNvSpPr>
          <p:nvPr>
            <p:ph idx="1"/>
          </p:nvPr>
        </p:nvSpPr>
        <p:spPr>
          <a:xfrm>
            <a:off x="-180528" y="792163"/>
            <a:ext cx="5328592" cy="692621"/>
          </a:xfrm>
        </p:spPr>
        <p:txBody>
          <a:bodyPr/>
          <a:lstStyle/>
          <a:p>
            <a:r>
              <a:rPr kumimoji="1" lang="zh-CN" altLang="en-US" dirty="0">
                <a:latin typeface="+mn-ea"/>
              </a:rPr>
              <a:t>重定位的硬件支持</a:t>
            </a:r>
            <a:endParaRPr kumimoji="1" lang="en-US" altLang="zh-CN" dirty="0">
              <a:latin typeface="+mn-ea"/>
            </a:endParaRPr>
          </a:p>
          <a:p>
            <a:pPr lvl="1"/>
            <a:r>
              <a:rPr kumimoji="1" lang="zh-CN" altLang="en-US" dirty="0">
                <a:latin typeface="+mn-ea"/>
                <a:ea typeface="+mn-ea"/>
              </a:rPr>
              <a:t>基地址寄存器</a:t>
            </a:r>
            <a:endParaRPr kumimoji="1" lang="en-US" altLang="zh-CN" sz="2200" dirty="0">
              <a:latin typeface="+mn-ea"/>
              <a:ea typeface="+mn-ea"/>
            </a:endParaRPr>
          </a:p>
          <a:p>
            <a:pPr lvl="2"/>
            <a:r>
              <a:rPr lang="zh-CN" altLang="en-US" sz="1800" dirty="0">
                <a:latin typeface="+mn-ea"/>
                <a:ea typeface="+mn-ea"/>
              </a:rPr>
              <a:t>存放作业的起始地址</a:t>
            </a:r>
            <a:endParaRPr kumimoji="1" lang="en-US" altLang="zh-CN" dirty="0">
              <a:latin typeface="+mn-ea"/>
              <a:ea typeface="+mn-ea"/>
            </a:endParaRPr>
          </a:p>
          <a:p>
            <a:pPr lvl="1"/>
            <a:r>
              <a:rPr kumimoji="1" lang="zh-CN" altLang="en-US" dirty="0">
                <a:latin typeface="+mn-ea"/>
                <a:ea typeface="+mn-ea"/>
              </a:rPr>
              <a:t>界限寄存器</a:t>
            </a:r>
            <a:endParaRPr kumimoji="1" lang="en-US" altLang="zh-CN" dirty="0">
              <a:latin typeface="+mn-ea"/>
              <a:ea typeface="+mn-ea"/>
            </a:endParaRPr>
          </a:p>
          <a:p>
            <a:pPr lvl="2"/>
            <a:r>
              <a:rPr kumimoji="1" lang="zh-CN" altLang="en-US" sz="2000" dirty="0">
                <a:latin typeface="+mn-ea"/>
                <a:ea typeface="+mn-ea"/>
              </a:rPr>
              <a:t>存放作业界限地址</a:t>
            </a:r>
            <a:endParaRPr kumimoji="1" lang="en-US" altLang="zh-CN" sz="2000" dirty="0">
              <a:latin typeface="+mn-ea"/>
              <a:ea typeface="+mn-ea"/>
            </a:endParaRPr>
          </a:p>
          <a:p>
            <a:pPr lvl="1"/>
            <a:endParaRPr kumimoji="1" lang="en-US" altLang="zh-CN" dirty="0">
              <a:latin typeface="+mn-ea"/>
              <a:ea typeface="+mn-ea"/>
            </a:endParaRPr>
          </a:p>
        </p:txBody>
      </p:sp>
      <p:pic>
        <p:nvPicPr>
          <p:cNvPr id="4" name="Picture 6" descr="f8.pdf">
            <a:extLst>
              <a:ext uri="{FF2B5EF4-FFF2-40B4-BE49-F238E27FC236}">
                <a16:creationId xmlns:a16="http://schemas.microsoft.com/office/drawing/2014/main" id="{1FA4DF9A-5895-A641-80ED-388764FBD2E4}"/>
              </a:ext>
            </a:extLst>
          </p:cNvPr>
          <p:cNvPicPr>
            <a:picLocks noChangeAspect="1"/>
          </p:cNvPicPr>
          <p:nvPr/>
        </p:nvPicPr>
        <p:blipFill rotWithShape="1">
          <a:blip r:embed="rId2"/>
          <a:srcRect t="11818" r="12325" b="33662"/>
          <a:stretch/>
        </p:blipFill>
        <p:spPr>
          <a:xfrm>
            <a:off x="2227011" y="792163"/>
            <a:ext cx="6881493" cy="6065837"/>
          </a:xfrm>
          <a:prstGeom prst="rect">
            <a:avLst/>
          </a:prstGeom>
        </p:spPr>
      </p:pic>
    </p:spTree>
    <p:extLst>
      <p:ext uri="{BB962C8B-B14F-4D97-AF65-F5344CB8AC3E}">
        <p14:creationId xmlns:p14="http://schemas.microsoft.com/office/powerpoint/2010/main" val="13010696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1A5D0-C920-8E4B-BD9D-B1905E74230D}"/>
              </a:ext>
            </a:extLst>
          </p:cNvPr>
          <p:cNvSpPr>
            <a:spLocks noGrp="1"/>
          </p:cNvSpPr>
          <p:nvPr>
            <p:ph type="title"/>
          </p:nvPr>
        </p:nvSpPr>
        <p:spPr/>
        <p:txBody>
          <a:bodyPr/>
          <a:lstStyle/>
          <a:p>
            <a:r>
              <a:rPr kumimoji="1" lang="en-US" altLang="zh-CN" dirty="0"/>
              <a:t>3.4</a:t>
            </a:r>
            <a:r>
              <a:rPr kumimoji="1" lang="zh-CN" altLang="en-US" dirty="0"/>
              <a:t> 分页</a:t>
            </a:r>
          </a:p>
        </p:txBody>
      </p:sp>
      <p:sp>
        <p:nvSpPr>
          <p:cNvPr id="3" name="内容占位符 2">
            <a:extLst>
              <a:ext uri="{FF2B5EF4-FFF2-40B4-BE49-F238E27FC236}">
                <a16:creationId xmlns:a16="http://schemas.microsoft.com/office/drawing/2014/main" id="{0A04B7F3-2096-FE4B-8411-6AFB61EA2C59}"/>
              </a:ext>
            </a:extLst>
          </p:cNvPr>
          <p:cNvSpPr>
            <a:spLocks noGrp="1"/>
          </p:cNvSpPr>
          <p:nvPr>
            <p:ph idx="1"/>
          </p:nvPr>
        </p:nvSpPr>
        <p:spPr>
          <a:xfrm>
            <a:off x="395536" y="980728"/>
            <a:ext cx="8496944" cy="2160240"/>
          </a:xfrm>
        </p:spPr>
        <p:txBody>
          <a:bodyPr/>
          <a:lstStyle/>
          <a:p>
            <a:r>
              <a:rPr kumimoji="1" lang="zh-CN" altLang="en-US" dirty="0">
                <a:latin typeface="+mn-ea"/>
              </a:rPr>
              <a:t>将内存划分成大小固定、相等的</a:t>
            </a:r>
            <a:r>
              <a:rPr kumimoji="1" lang="zh-CN" altLang="en-US" dirty="0">
                <a:solidFill>
                  <a:srgbClr val="FF0000"/>
                </a:solidFill>
                <a:latin typeface="+mn-ea"/>
              </a:rPr>
              <a:t>块</a:t>
            </a:r>
            <a:r>
              <a:rPr kumimoji="1" lang="zh-CN" altLang="en-US" dirty="0">
                <a:latin typeface="+mn-ea"/>
              </a:rPr>
              <a:t>，且块相对较小</a:t>
            </a:r>
            <a:endParaRPr kumimoji="1" lang="en-US" altLang="zh-CN" dirty="0">
              <a:latin typeface="+mn-ea"/>
            </a:endParaRPr>
          </a:p>
          <a:p>
            <a:r>
              <a:rPr kumimoji="1" lang="zh-CN" altLang="en-US" dirty="0">
                <a:latin typeface="+mn-ea"/>
              </a:rPr>
              <a:t>进程也划分成同样大小的</a:t>
            </a:r>
            <a:r>
              <a:rPr kumimoji="1" lang="zh-CN" altLang="en-US" dirty="0">
                <a:solidFill>
                  <a:srgbClr val="FF0000"/>
                </a:solidFill>
                <a:latin typeface="+mn-ea"/>
              </a:rPr>
              <a:t>块</a:t>
            </a:r>
          </a:p>
        </p:txBody>
      </p:sp>
      <p:graphicFrame>
        <p:nvGraphicFramePr>
          <p:cNvPr id="4" name="Diagram 3">
            <a:extLst>
              <a:ext uri="{FF2B5EF4-FFF2-40B4-BE49-F238E27FC236}">
                <a16:creationId xmlns:a16="http://schemas.microsoft.com/office/drawing/2014/main" id="{87214045-B03E-0847-9508-696624CFDBC4}"/>
              </a:ext>
            </a:extLst>
          </p:cNvPr>
          <p:cNvGraphicFramePr/>
          <p:nvPr>
            <p:extLst>
              <p:ext uri="{D42A27DB-BD31-4B8C-83A1-F6EECF244321}">
                <p14:modId xmlns:p14="http://schemas.microsoft.com/office/powerpoint/2010/main" val="2495455314"/>
              </p:ext>
            </p:extLst>
          </p:nvPr>
        </p:nvGraphicFramePr>
        <p:xfrm>
          <a:off x="1547664" y="2852936"/>
          <a:ext cx="54102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4891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2954C-2145-1649-AB20-9168340C262D}"/>
              </a:ext>
            </a:extLst>
          </p:cNvPr>
          <p:cNvSpPr>
            <a:spLocks noGrp="1"/>
          </p:cNvSpPr>
          <p:nvPr>
            <p:ph type="title"/>
          </p:nvPr>
        </p:nvSpPr>
        <p:spPr/>
        <p:txBody>
          <a:bodyPr/>
          <a:lstStyle/>
          <a:p>
            <a:r>
              <a:rPr kumimoji="1" lang="en-US" altLang="zh-CN" dirty="0"/>
              <a:t>3.4</a:t>
            </a:r>
            <a:r>
              <a:rPr kumimoji="1" lang="zh-CN" altLang="en-US" dirty="0"/>
              <a:t> 分页</a:t>
            </a:r>
          </a:p>
        </p:txBody>
      </p:sp>
      <p:pic>
        <p:nvPicPr>
          <p:cNvPr id="4" name="Picture 3" descr="f9.pdf">
            <a:extLst>
              <a:ext uri="{FF2B5EF4-FFF2-40B4-BE49-F238E27FC236}">
                <a16:creationId xmlns:a16="http://schemas.microsoft.com/office/drawing/2014/main" id="{E85A82B8-9BAE-A045-8660-DFA2936BD146}"/>
              </a:ext>
            </a:extLst>
          </p:cNvPr>
          <p:cNvPicPr>
            <a:picLocks noChangeAspect="1"/>
          </p:cNvPicPr>
          <p:nvPr/>
        </p:nvPicPr>
        <p:blipFill rotWithShape="1">
          <a:blip r:embed="rId2"/>
          <a:srcRect t="11552" b="9051"/>
          <a:stretch/>
        </p:blipFill>
        <p:spPr>
          <a:xfrm>
            <a:off x="2771800" y="772244"/>
            <a:ext cx="6372200" cy="5993105"/>
          </a:xfrm>
          <a:prstGeom prst="rect">
            <a:avLst/>
          </a:prstGeom>
          <a:solidFill>
            <a:schemeClr val="bg1"/>
          </a:solidFill>
        </p:spPr>
      </p:pic>
      <p:sp>
        <p:nvSpPr>
          <p:cNvPr id="3" name="内容占位符 2">
            <a:extLst>
              <a:ext uri="{FF2B5EF4-FFF2-40B4-BE49-F238E27FC236}">
                <a16:creationId xmlns:a16="http://schemas.microsoft.com/office/drawing/2014/main" id="{4D68B287-2CBE-1142-A307-A2DA0BDC5957}"/>
              </a:ext>
            </a:extLst>
          </p:cNvPr>
          <p:cNvSpPr>
            <a:spLocks noGrp="1"/>
          </p:cNvSpPr>
          <p:nvPr>
            <p:ph idx="1"/>
          </p:nvPr>
        </p:nvSpPr>
        <p:spPr>
          <a:xfrm>
            <a:off x="179512" y="803582"/>
            <a:ext cx="2808312" cy="625624"/>
          </a:xfrm>
        </p:spPr>
        <p:txBody>
          <a:bodyPr/>
          <a:lstStyle/>
          <a:p>
            <a:r>
              <a:rPr kumimoji="1" lang="zh-CN" altLang="en-US" dirty="0"/>
              <a:t>将进程的页装入内存的页框</a:t>
            </a:r>
            <a:endParaRPr kumimoji="1" lang="en-US" altLang="zh-CN" dirty="0"/>
          </a:p>
          <a:p>
            <a:r>
              <a:rPr kumimoji="1" lang="zh-CN" altLang="en-US" dirty="0"/>
              <a:t>问题：</a:t>
            </a:r>
            <a:endParaRPr kumimoji="1" lang="en-US" altLang="zh-CN" dirty="0"/>
          </a:p>
          <a:p>
            <a:pPr lvl="1"/>
            <a:r>
              <a:rPr kumimoji="1" lang="zh-CN" altLang="en-US" dirty="0"/>
              <a:t>图</a:t>
            </a:r>
            <a:r>
              <a:rPr kumimoji="1" lang="en-US" altLang="zh-CN" dirty="0"/>
              <a:t>(e)</a:t>
            </a:r>
            <a:r>
              <a:rPr kumimoji="1" lang="zh-CN" altLang="en-US" dirty="0"/>
              <a:t>进程</a:t>
            </a:r>
            <a:r>
              <a:rPr kumimoji="1" lang="en-US" altLang="zh-CN" dirty="0"/>
              <a:t>B</a:t>
            </a:r>
            <a:r>
              <a:rPr kumimoji="1" lang="zh-CN" altLang="en-US" dirty="0"/>
              <a:t>被挂起，之后加载进程</a:t>
            </a:r>
            <a:r>
              <a:rPr kumimoji="1" lang="en-US" altLang="zh-CN" dirty="0"/>
              <a:t>D</a:t>
            </a:r>
            <a:r>
              <a:rPr kumimoji="1" lang="zh-CN" altLang="en-US" dirty="0"/>
              <a:t>，需要</a:t>
            </a:r>
            <a:r>
              <a:rPr kumimoji="1" lang="en-US" altLang="zh-CN" dirty="0"/>
              <a:t>5</a:t>
            </a:r>
            <a:r>
              <a:rPr kumimoji="1" lang="zh-CN" altLang="en-US" dirty="0"/>
              <a:t>个页框，如何加载？</a:t>
            </a:r>
            <a:endParaRPr kumimoji="1" lang="en-US" altLang="zh-CN" dirty="0"/>
          </a:p>
          <a:p>
            <a:pPr lvl="1"/>
            <a:r>
              <a:rPr kumimoji="1" lang="zh-CN" altLang="en-US" dirty="0"/>
              <a:t>地址转换需要操作系统提供页表支持</a:t>
            </a:r>
          </a:p>
        </p:txBody>
      </p:sp>
    </p:spTree>
    <p:extLst>
      <p:ext uri="{BB962C8B-B14F-4D97-AF65-F5344CB8AC3E}">
        <p14:creationId xmlns:p14="http://schemas.microsoft.com/office/powerpoint/2010/main" val="715379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7608B-E414-3442-9705-EC602D954A35}"/>
              </a:ext>
            </a:extLst>
          </p:cNvPr>
          <p:cNvSpPr>
            <a:spLocks noGrp="1"/>
          </p:cNvSpPr>
          <p:nvPr>
            <p:ph type="title"/>
          </p:nvPr>
        </p:nvSpPr>
        <p:spPr/>
        <p:txBody>
          <a:bodyPr/>
          <a:lstStyle/>
          <a:p>
            <a:r>
              <a:rPr kumimoji="1" lang="en-US" altLang="zh-CN" dirty="0"/>
              <a:t>3.4</a:t>
            </a:r>
            <a:r>
              <a:rPr kumimoji="1" lang="zh-CN" altLang="en-US" dirty="0"/>
              <a:t> 分页</a:t>
            </a:r>
          </a:p>
        </p:txBody>
      </p:sp>
      <p:sp>
        <p:nvSpPr>
          <p:cNvPr id="3" name="内容占位符 2">
            <a:extLst>
              <a:ext uri="{FF2B5EF4-FFF2-40B4-BE49-F238E27FC236}">
                <a16:creationId xmlns:a16="http://schemas.microsoft.com/office/drawing/2014/main" id="{880A7CFF-FCF7-7B40-9219-6D3D785CC1CE}"/>
              </a:ext>
            </a:extLst>
          </p:cNvPr>
          <p:cNvSpPr>
            <a:spLocks noGrp="1"/>
          </p:cNvSpPr>
          <p:nvPr>
            <p:ph idx="1"/>
          </p:nvPr>
        </p:nvSpPr>
        <p:spPr>
          <a:xfrm>
            <a:off x="179512" y="980728"/>
            <a:ext cx="8229600" cy="3744416"/>
          </a:xfrm>
        </p:spPr>
        <p:txBody>
          <a:bodyPr/>
          <a:lstStyle/>
          <a:p>
            <a:r>
              <a:rPr kumimoji="1" lang="zh-CN" altLang="en-US" dirty="0">
                <a:latin typeface="+mn-ea"/>
              </a:rPr>
              <a:t>页表</a:t>
            </a:r>
            <a:endParaRPr kumimoji="1" lang="en-US" altLang="zh-CN" dirty="0">
              <a:latin typeface="+mn-ea"/>
            </a:endParaRPr>
          </a:p>
          <a:p>
            <a:pPr lvl="1"/>
            <a:r>
              <a:rPr lang="zh-CN" altLang="en-US" dirty="0">
                <a:latin typeface="+mn-ea"/>
                <a:ea typeface="+mn-ea"/>
              </a:rPr>
              <a:t>操作系统为每个进程维护一个页表</a:t>
            </a:r>
            <a:endParaRPr lang="en-US" altLang="zh-CN" dirty="0">
              <a:latin typeface="+mn-ea"/>
              <a:ea typeface="+mn-ea"/>
            </a:endParaRPr>
          </a:p>
          <a:p>
            <a:pPr lvl="1"/>
            <a:r>
              <a:rPr lang="zh-CN" altLang="en-US" dirty="0">
                <a:latin typeface="+mn-ea"/>
                <a:ea typeface="+mn-ea"/>
              </a:rPr>
              <a:t>包括进程中每个页对应的页框位置</a:t>
            </a:r>
            <a:endParaRPr lang="en-US" altLang="zh-CN" dirty="0">
              <a:latin typeface="+mn-ea"/>
              <a:ea typeface="+mn-ea"/>
            </a:endParaRPr>
          </a:p>
          <a:p>
            <a:pPr lvl="1"/>
            <a:r>
              <a:rPr lang="zh-CN" altLang="en-US" dirty="0">
                <a:latin typeface="+mn-ea"/>
                <a:ea typeface="+mn-ea"/>
              </a:rPr>
              <a:t>处理器需要知道如何访问当前进程的页表</a:t>
            </a:r>
            <a:endParaRPr lang="en-US" altLang="zh-CN" dirty="0">
              <a:latin typeface="+mn-ea"/>
              <a:ea typeface="+mn-ea"/>
            </a:endParaRPr>
          </a:p>
          <a:p>
            <a:pPr lvl="1"/>
            <a:r>
              <a:rPr lang="zh-CN" altLang="en-US" dirty="0">
                <a:latin typeface="+mn-ea"/>
                <a:ea typeface="+mn-ea"/>
              </a:rPr>
              <a:t>处理器使用页表来生成一个物理地址</a:t>
            </a:r>
            <a:endParaRPr lang="en-US" altLang="zh-CN" dirty="0">
              <a:latin typeface="+mn-ea"/>
              <a:ea typeface="+mn-ea"/>
            </a:endParaRPr>
          </a:p>
          <a:p>
            <a:endParaRPr kumimoji="1" lang="zh-CN" altLang="en-US" dirty="0">
              <a:latin typeface="+mn-ea"/>
            </a:endParaRPr>
          </a:p>
        </p:txBody>
      </p:sp>
      <p:pic>
        <p:nvPicPr>
          <p:cNvPr id="4" name="Picture 5">
            <a:extLst>
              <a:ext uri="{FF2B5EF4-FFF2-40B4-BE49-F238E27FC236}">
                <a16:creationId xmlns:a16="http://schemas.microsoft.com/office/drawing/2014/main" id="{BE9927CE-2E69-D941-B638-4BF3682318A0}"/>
              </a:ext>
            </a:extLst>
          </p:cNvPr>
          <p:cNvPicPr>
            <a:picLocks noChangeAspect="1"/>
          </p:cNvPicPr>
          <p:nvPr/>
        </p:nvPicPr>
        <p:blipFill>
          <a:blip r:embed="rId2"/>
          <a:stretch>
            <a:fillRect/>
          </a:stretch>
        </p:blipFill>
        <p:spPr>
          <a:xfrm>
            <a:off x="6553200" y="4038600"/>
            <a:ext cx="2282215" cy="2401546"/>
          </a:xfrm>
          <a:prstGeom prst="rect">
            <a:avLst/>
          </a:prstGeom>
        </p:spPr>
      </p:pic>
    </p:spTree>
    <p:extLst>
      <p:ext uri="{BB962C8B-B14F-4D97-AF65-F5344CB8AC3E}">
        <p14:creationId xmlns:p14="http://schemas.microsoft.com/office/powerpoint/2010/main" val="11365388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D1C18-4CA5-1642-BCB9-56A31C5583B2}"/>
              </a:ext>
            </a:extLst>
          </p:cNvPr>
          <p:cNvSpPr>
            <a:spLocks noGrp="1"/>
          </p:cNvSpPr>
          <p:nvPr>
            <p:ph type="title"/>
          </p:nvPr>
        </p:nvSpPr>
        <p:spPr/>
        <p:txBody>
          <a:bodyPr/>
          <a:lstStyle/>
          <a:p>
            <a:r>
              <a:rPr kumimoji="1" lang="en-US" altLang="zh-CN" dirty="0"/>
              <a:t>3.4</a:t>
            </a:r>
            <a:r>
              <a:rPr kumimoji="1" lang="zh-CN" altLang="en-US" dirty="0"/>
              <a:t> 分页</a:t>
            </a:r>
          </a:p>
        </p:txBody>
      </p:sp>
      <p:sp>
        <p:nvSpPr>
          <p:cNvPr id="3" name="内容占位符 2">
            <a:extLst>
              <a:ext uri="{FF2B5EF4-FFF2-40B4-BE49-F238E27FC236}">
                <a16:creationId xmlns:a16="http://schemas.microsoft.com/office/drawing/2014/main" id="{D8A0CC86-AF88-5E42-AA5D-3B3D873E1F1C}"/>
              </a:ext>
            </a:extLst>
          </p:cNvPr>
          <p:cNvSpPr>
            <a:spLocks noGrp="1"/>
          </p:cNvSpPr>
          <p:nvPr>
            <p:ph idx="1"/>
          </p:nvPr>
        </p:nvSpPr>
        <p:spPr>
          <a:xfrm>
            <a:off x="287040" y="910952"/>
            <a:ext cx="8229600" cy="841648"/>
          </a:xfrm>
        </p:spPr>
        <p:txBody>
          <a:bodyPr/>
          <a:lstStyle/>
          <a:p>
            <a:r>
              <a:rPr kumimoji="1" lang="zh-CN" altLang="en-US" dirty="0"/>
              <a:t>页表示例</a:t>
            </a:r>
          </a:p>
        </p:txBody>
      </p:sp>
      <p:pic>
        <p:nvPicPr>
          <p:cNvPr id="4" name="Picture 4" descr="f10.pdf">
            <a:extLst>
              <a:ext uri="{FF2B5EF4-FFF2-40B4-BE49-F238E27FC236}">
                <a16:creationId xmlns:a16="http://schemas.microsoft.com/office/drawing/2014/main" id="{51A7AA9E-93D4-6142-8A3D-802BF05A8516}"/>
              </a:ext>
            </a:extLst>
          </p:cNvPr>
          <p:cNvPicPr>
            <a:picLocks noChangeAspect="1"/>
          </p:cNvPicPr>
          <p:nvPr/>
        </p:nvPicPr>
        <p:blipFill>
          <a:blip r:embed="rId2"/>
          <a:srcRect l="9091" t="14118" r="4545" b="35294"/>
          <a:stretch>
            <a:fillRect/>
          </a:stretch>
        </p:blipFill>
        <p:spPr>
          <a:xfrm>
            <a:off x="304800" y="1752600"/>
            <a:ext cx="8455628" cy="3827215"/>
          </a:xfrm>
          <a:prstGeom prst="rect">
            <a:avLst/>
          </a:prstGeom>
        </p:spPr>
      </p:pic>
    </p:spTree>
    <p:extLst>
      <p:ext uri="{BB962C8B-B14F-4D97-AF65-F5344CB8AC3E}">
        <p14:creationId xmlns:p14="http://schemas.microsoft.com/office/powerpoint/2010/main" val="6551137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3D9E1-E961-2345-BFBD-6600EAF05C7F}"/>
              </a:ext>
            </a:extLst>
          </p:cNvPr>
          <p:cNvSpPr>
            <a:spLocks noGrp="1"/>
          </p:cNvSpPr>
          <p:nvPr>
            <p:ph type="title"/>
          </p:nvPr>
        </p:nvSpPr>
        <p:spPr/>
        <p:txBody>
          <a:bodyPr/>
          <a:lstStyle/>
          <a:p>
            <a:r>
              <a:rPr kumimoji="1" lang="en-US" altLang="zh-CN" dirty="0"/>
              <a:t>3.4</a:t>
            </a:r>
            <a:r>
              <a:rPr kumimoji="1" lang="zh-CN" altLang="en-US" dirty="0"/>
              <a:t> 分页</a:t>
            </a:r>
          </a:p>
        </p:txBody>
      </p:sp>
      <p:sp>
        <p:nvSpPr>
          <p:cNvPr id="3" name="内容占位符 2">
            <a:extLst>
              <a:ext uri="{FF2B5EF4-FFF2-40B4-BE49-F238E27FC236}">
                <a16:creationId xmlns:a16="http://schemas.microsoft.com/office/drawing/2014/main" id="{1DFCC622-554B-E944-B86B-49B65047692D}"/>
              </a:ext>
            </a:extLst>
          </p:cNvPr>
          <p:cNvSpPr>
            <a:spLocks noGrp="1"/>
          </p:cNvSpPr>
          <p:nvPr>
            <p:ph idx="1"/>
          </p:nvPr>
        </p:nvSpPr>
        <p:spPr>
          <a:xfrm>
            <a:off x="457200" y="1219200"/>
            <a:ext cx="8229600" cy="1489720"/>
          </a:xfrm>
        </p:spPr>
        <p:txBody>
          <a:bodyPr/>
          <a:lstStyle/>
          <a:p>
            <a:r>
              <a:rPr kumimoji="1" lang="zh-CN" altLang="en-US" dirty="0"/>
              <a:t>分页的逻辑地址 </a:t>
            </a:r>
            <a:r>
              <a:rPr kumimoji="1" lang="en-US" altLang="zh-CN" dirty="0"/>
              <a:t>=</a:t>
            </a:r>
            <a:r>
              <a:rPr kumimoji="1" lang="zh-CN" altLang="en-US" dirty="0"/>
              <a:t> 页号 </a:t>
            </a:r>
            <a:r>
              <a:rPr kumimoji="1" lang="en-US" altLang="zh-CN" dirty="0"/>
              <a:t>+</a:t>
            </a:r>
            <a:r>
              <a:rPr kumimoji="1" lang="zh-CN" altLang="en-US" dirty="0"/>
              <a:t> 页内偏移 </a:t>
            </a:r>
            <a:endParaRPr kumimoji="1" lang="en-US" altLang="zh-CN" dirty="0"/>
          </a:p>
          <a:p>
            <a:endParaRPr kumimoji="1" lang="zh-CN" altLang="en-US" dirty="0"/>
          </a:p>
        </p:txBody>
      </p:sp>
      <p:graphicFrame>
        <p:nvGraphicFramePr>
          <p:cNvPr id="6" name="Group 97">
            <a:extLst>
              <a:ext uri="{FF2B5EF4-FFF2-40B4-BE49-F238E27FC236}">
                <a16:creationId xmlns:a16="http://schemas.microsoft.com/office/drawing/2014/main" id="{A7D592E1-36C0-CC4E-92ED-370D66BC56EB}"/>
              </a:ext>
            </a:extLst>
          </p:cNvPr>
          <p:cNvGraphicFramePr>
            <a:graphicFrameLocks noGrp="1"/>
          </p:cNvGraphicFramePr>
          <p:nvPr/>
        </p:nvGraphicFramePr>
        <p:xfrm>
          <a:off x="1835150" y="3357563"/>
          <a:ext cx="5473700" cy="576263"/>
        </p:xfrm>
        <a:graphic>
          <a:graphicData uri="http://schemas.openxmlformats.org/drawingml/2006/table">
            <a:tbl>
              <a:tblPr/>
              <a:tblGrid>
                <a:gridCol w="3673475">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0" i="0" u="none" strike="noStrike" cap="none" normalizeH="0" baseline="0" dirty="0">
                          <a:ln>
                            <a:noFill/>
                          </a:ln>
                          <a:solidFill>
                            <a:schemeClr val="tx1"/>
                          </a:solidFill>
                          <a:effectLst/>
                          <a:latin typeface="楷体_GB2312" pitchFamily="49" charset="-122"/>
                          <a:ea typeface="楷体_GB2312" pitchFamily="49" charset="-122"/>
                        </a:rPr>
                        <a:t>页号</a:t>
                      </a:r>
                      <a:r>
                        <a:rPr kumimoji="0" lang="en-US" altLang="zh-CN" sz="2000" b="0" i="0" u="none" strike="noStrike" cap="none" normalizeH="0" baseline="0" dirty="0">
                          <a:ln>
                            <a:noFill/>
                          </a:ln>
                          <a:solidFill>
                            <a:schemeClr val="tx1"/>
                          </a:solidFill>
                          <a:effectLst/>
                          <a:latin typeface="楷体_GB2312" pitchFamily="49" charset="-122"/>
                          <a:ea typeface="楷体_GB2312" pitchFamily="49" charset="-122"/>
                        </a:rPr>
                        <a:t>P</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0" i="0" u="none" strike="noStrike" cap="none" normalizeH="0" baseline="0" dirty="0">
                          <a:ln>
                            <a:noFill/>
                          </a:ln>
                          <a:solidFill>
                            <a:schemeClr val="tx1"/>
                          </a:solidFill>
                          <a:effectLst/>
                          <a:latin typeface="楷体_GB2312" pitchFamily="49" charset="-122"/>
                          <a:ea typeface="楷体_GB2312" pitchFamily="49" charset="-122"/>
                        </a:rPr>
                        <a:t>页内偏移量</a:t>
                      </a:r>
                      <a:r>
                        <a:rPr kumimoji="0" lang="en-US" altLang="zh-CN" sz="2000" b="0" i="0" u="none" strike="noStrike" cap="none" normalizeH="0" baseline="0" dirty="0">
                          <a:ln>
                            <a:noFill/>
                          </a:ln>
                          <a:solidFill>
                            <a:schemeClr val="tx1"/>
                          </a:solidFill>
                          <a:effectLst/>
                          <a:latin typeface="楷体_GB2312" pitchFamily="49" charset="-122"/>
                          <a:ea typeface="楷体_GB2312" pitchFamily="49" charset="-122"/>
                        </a:rPr>
                        <a:t>W</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 name="Text Box 98">
            <a:extLst>
              <a:ext uri="{FF2B5EF4-FFF2-40B4-BE49-F238E27FC236}">
                <a16:creationId xmlns:a16="http://schemas.microsoft.com/office/drawing/2014/main" id="{1B90E67E-2BD6-2640-944C-A766FE5C8920}"/>
              </a:ext>
            </a:extLst>
          </p:cNvPr>
          <p:cNvSpPr txBox="1">
            <a:spLocks noChangeArrowheads="1"/>
          </p:cNvSpPr>
          <p:nvPr/>
        </p:nvSpPr>
        <p:spPr bwMode="auto">
          <a:xfrm>
            <a:off x="1619250" y="29257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31</a:t>
            </a:r>
          </a:p>
        </p:txBody>
      </p:sp>
      <p:sp>
        <p:nvSpPr>
          <p:cNvPr id="8" name="Text Box 99">
            <a:extLst>
              <a:ext uri="{FF2B5EF4-FFF2-40B4-BE49-F238E27FC236}">
                <a16:creationId xmlns:a16="http://schemas.microsoft.com/office/drawing/2014/main" id="{CB09F828-43C8-EF44-83CE-3E909CE9F242}"/>
              </a:ext>
            </a:extLst>
          </p:cNvPr>
          <p:cNvSpPr txBox="1">
            <a:spLocks noChangeArrowheads="1"/>
          </p:cNvSpPr>
          <p:nvPr/>
        </p:nvSpPr>
        <p:spPr bwMode="auto">
          <a:xfrm>
            <a:off x="5076825" y="2960688"/>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12</a:t>
            </a:r>
          </a:p>
        </p:txBody>
      </p:sp>
      <p:sp>
        <p:nvSpPr>
          <p:cNvPr id="9" name="Text Box 100">
            <a:extLst>
              <a:ext uri="{FF2B5EF4-FFF2-40B4-BE49-F238E27FC236}">
                <a16:creationId xmlns:a16="http://schemas.microsoft.com/office/drawing/2014/main" id="{A52DF710-31F7-9E41-AFF3-048B076706B9}"/>
              </a:ext>
            </a:extLst>
          </p:cNvPr>
          <p:cNvSpPr txBox="1">
            <a:spLocks noChangeArrowheads="1"/>
          </p:cNvSpPr>
          <p:nvPr/>
        </p:nvSpPr>
        <p:spPr bwMode="auto">
          <a:xfrm>
            <a:off x="5508625" y="2960688"/>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11</a:t>
            </a:r>
          </a:p>
        </p:txBody>
      </p:sp>
      <p:sp>
        <p:nvSpPr>
          <p:cNvPr id="10" name="Text Box 101">
            <a:extLst>
              <a:ext uri="{FF2B5EF4-FFF2-40B4-BE49-F238E27FC236}">
                <a16:creationId xmlns:a16="http://schemas.microsoft.com/office/drawing/2014/main" id="{1AB888B5-ABA7-9F40-BB99-413F12C37DFB}"/>
              </a:ext>
            </a:extLst>
          </p:cNvPr>
          <p:cNvSpPr txBox="1">
            <a:spLocks noChangeArrowheads="1"/>
          </p:cNvSpPr>
          <p:nvPr/>
        </p:nvSpPr>
        <p:spPr bwMode="auto">
          <a:xfrm>
            <a:off x="7091363" y="29972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0</a:t>
            </a:r>
          </a:p>
        </p:txBody>
      </p:sp>
      <p:sp>
        <p:nvSpPr>
          <p:cNvPr id="11" name="Text Box 102">
            <a:extLst>
              <a:ext uri="{FF2B5EF4-FFF2-40B4-BE49-F238E27FC236}">
                <a16:creationId xmlns:a16="http://schemas.microsoft.com/office/drawing/2014/main" id="{CEA7391B-7AA8-CB4A-A3B0-6E7F204816F7}"/>
              </a:ext>
            </a:extLst>
          </p:cNvPr>
          <p:cNvSpPr txBox="1">
            <a:spLocks noChangeArrowheads="1"/>
          </p:cNvSpPr>
          <p:nvPr/>
        </p:nvSpPr>
        <p:spPr bwMode="auto">
          <a:xfrm>
            <a:off x="1692275" y="4724400"/>
            <a:ext cx="626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mn-ea"/>
                <a:ea typeface="+mn-ea"/>
              </a:rPr>
              <a:t>32</a:t>
            </a:r>
            <a:r>
              <a:rPr lang="zh-CN" altLang="en-US" dirty="0">
                <a:latin typeface="+mn-ea"/>
                <a:ea typeface="+mn-ea"/>
              </a:rPr>
              <a:t>位机的分页存储系统逻辑地址结构示意图</a:t>
            </a:r>
          </a:p>
        </p:txBody>
      </p:sp>
    </p:spTree>
    <p:extLst>
      <p:ext uri="{BB962C8B-B14F-4D97-AF65-F5344CB8AC3E}">
        <p14:creationId xmlns:p14="http://schemas.microsoft.com/office/powerpoint/2010/main" val="23367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129EA-3ED2-B540-B15C-7A85BEB6C6BD}"/>
              </a:ext>
            </a:extLst>
          </p:cNvPr>
          <p:cNvSpPr>
            <a:spLocks noGrp="1"/>
          </p:cNvSpPr>
          <p:nvPr>
            <p:ph type="title"/>
          </p:nvPr>
        </p:nvSpPr>
        <p:spPr/>
        <p:txBody>
          <a:bodyPr/>
          <a:lstStyle/>
          <a:p>
            <a:r>
              <a:rPr kumimoji="1" lang="en-US" altLang="zh-CN" dirty="0"/>
              <a:t>3.1</a:t>
            </a:r>
            <a:r>
              <a:rPr kumimoji="1" lang="zh-CN" altLang="en-US" dirty="0"/>
              <a:t> 程序的加载与链接</a:t>
            </a:r>
          </a:p>
        </p:txBody>
      </p:sp>
      <p:sp>
        <p:nvSpPr>
          <p:cNvPr id="3" name="内容占位符 2">
            <a:extLst>
              <a:ext uri="{FF2B5EF4-FFF2-40B4-BE49-F238E27FC236}">
                <a16:creationId xmlns:a16="http://schemas.microsoft.com/office/drawing/2014/main" id="{4869A624-635E-7047-9C1F-CE1D3CD69334}"/>
              </a:ext>
            </a:extLst>
          </p:cNvPr>
          <p:cNvSpPr>
            <a:spLocks noGrp="1"/>
          </p:cNvSpPr>
          <p:nvPr>
            <p:ph idx="1"/>
          </p:nvPr>
        </p:nvSpPr>
        <p:spPr>
          <a:xfrm>
            <a:off x="107504" y="907356"/>
            <a:ext cx="8229600" cy="576064"/>
          </a:xfrm>
        </p:spPr>
        <p:txBody>
          <a:bodyPr/>
          <a:lstStyle/>
          <a:p>
            <a:r>
              <a:rPr kumimoji="1" lang="zh-CN" altLang="en-US" dirty="0"/>
              <a:t>高级语言转化为进程的基本流程</a:t>
            </a:r>
            <a:endParaRPr kumimoji="1" lang="en-US" altLang="zh-CN" dirty="0"/>
          </a:p>
          <a:p>
            <a:pPr marL="457200" lvl="1" indent="0">
              <a:buNone/>
            </a:pPr>
            <a:endParaRPr kumimoji="1" lang="zh-CN" altLang="en-US" dirty="0"/>
          </a:p>
        </p:txBody>
      </p:sp>
      <p:graphicFrame>
        <p:nvGraphicFramePr>
          <p:cNvPr id="4" name="Object 41">
            <a:extLst>
              <a:ext uri="{FF2B5EF4-FFF2-40B4-BE49-F238E27FC236}">
                <a16:creationId xmlns:a16="http://schemas.microsoft.com/office/drawing/2014/main" id="{C26A7C53-2A3F-4E4A-AD80-19D222D129A3}"/>
              </a:ext>
            </a:extLst>
          </p:cNvPr>
          <p:cNvGraphicFramePr>
            <a:graphicFrameLocks noGrp="1" noChangeAspect="1"/>
          </p:cNvGraphicFramePr>
          <p:nvPr>
            <p:extLst>
              <p:ext uri="{D42A27DB-BD31-4B8C-83A1-F6EECF244321}">
                <p14:modId xmlns:p14="http://schemas.microsoft.com/office/powerpoint/2010/main" val="1858941317"/>
              </p:ext>
            </p:extLst>
          </p:nvPr>
        </p:nvGraphicFramePr>
        <p:xfrm>
          <a:off x="250825" y="1195388"/>
          <a:ext cx="8496300" cy="4032250"/>
        </p:xfrm>
        <a:graphic>
          <a:graphicData uri="http://schemas.openxmlformats.org/presentationml/2006/ole">
            <mc:AlternateContent xmlns:mc="http://schemas.openxmlformats.org/markup-compatibility/2006">
              <mc:Choice xmlns:v="urn:schemas-microsoft-com:vml" Requires="v">
                <p:oleObj spid="_x0000_s1347639" name="Visio" r:id="rId3" imgW="5312976" imgH="2746844" progId="Visio.Drawing.11">
                  <p:embed/>
                </p:oleObj>
              </mc:Choice>
              <mc:Fallback>
                <p:oleObj name="Visio" r:id="rId3" imgW="5312976" imgH="2746844" progId="Visio.Drawing.11">
                  <p:embed/>
                  <p:pic>
                    <p:nvPicPr>
                      <p:cNvPr id="251945" name="Object 4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195388"/>
                        <a:ext cx="8496300" cy="4032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5707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7E391-0361-C740-937C-50078291AE70}"/>
              </a:ext>
            </a:extLst>
          </p:cNvPr>
          <p:cNvSpPr>
            <a:spLocks noGrp="1"/>
          </p:cNvSpPr>
          <p:nvPr>
            <p:ph type="title"/>
          </p:nvPr>
        </p:nvSpPr>
        <p:spPr/>
        <p:txBody>
          <a:bodyPr/>
          <a:lstStyle/>
          <a:p>
            <a:r>
              <a:rPr kumimoji="1" lang="en-US" altLang="zh-CN" dirty="0"/>
              <a:t>3.4</a:t>
            </a:r>
            <a:r>
              <a:rPr kumimoji="1" lang="zh-CN" altLang="en-US" dirty="0"/>
              <a:t> 分页</a:t>
            </a:r>
          </a:p>
        </p:txBody>
      </p:sp>
      <p:sp>
        <p:nvSpPr>
          <p:cNvPr id="3" name="内容占位符 2">
            <a:extLst>
              <a:ext uri="{FF2B5EF4-FFF2-40B4-BE49-F238E27FC236}">
                <a16:creationId xmlns:a16="http://schemas.microsoft.com/office/drawing/2014/main" id="{1BCCCC46-CB08-AA44-962D-088EED114CDF}"/>
              </a:ext>
            </a:extLst>
          </p:cNvPr>
          <p:cNvSpPr>
            <a:spLocks noGrp="1"/>
          </p:cNvSpPr>
          <p:nvPr>
            <p:ph idx="1"/>
          </p:nvPr>
        </p:nvSpPr>
        <p:spPr>
          <a:xfrm>
            <a:off x="161437" y="850441"/>
            <a:ext cx="9321246" cy="648072"/>
          </a:xfrm>
        </p:spPr>
        <p:txBody>
          <a:bodyPr/>
          <a:lstStyle/>
          <a:p>
            <a:pPr marL="0" indent="0">
              <a:buNone/>
            </a:pPr>
            <a:r>
              <a:rPr kumimoji="1" lang="zh-CN" altLang="en-US" dirty="0"/>
              <a:t>逻辑地址示例</a:t>
            </a:r>
          </a:p>
        </p:txBody>
      </p:sp>
      <p:pic>
        <p:nvPicPr>
          <p:cNvPr id="4" name="Picture 6" descr="f11.pdf">
            <a:extLst>
              <a:ext uri="{FF2B5EF4-FFF2-40B4-BE49-F238E27FC236}">
                <a16:creationId xmlns:a16="http://schemas.microsoft.com/office/drawing/2014/main" id="{8AE0D2B0-E809-0B4C-8455-DADF8656D52B}"/>
              </a:ext>
            </a:extLst>
          </p:cNvPr>
          <p:cNvPicPr>
            <a:picLocks noChangeAspect="1"/>
          </p:cNvPicPr>
          <p:nvPr/>
        </p:nvPicPr>
        <p:blipFill rotWithShape="1">
          <a:blip r:embed="rId2"/>
          <a:srcRect t="6300" b="16584"/>
          <a:stretch/>
        </p:blipFill>
        <p:spPr>
          <a:xfrm>
            <a:off x="161437" y="1556792"/>
            <a:ext cx="8875059" cy="5288632"/>
          </a:xfrm>
          <a:prstGeom prst="rect">
            <a:avLst/>
          </a:prstGeom>
          <a:solidFill>
            <a:schemeClr val="bg1"/>
          </a:solidFill>
        </p:spPr>
      </p:pic>
    </p:spTree>
    <p:extLst>
      <p:ext uri="{BB962C8B-B14F-4D97-AF65-F5344CB8AC3E}">
        <p14:creationId xmlns:p14="http://schemas.microsoft.com/office/powerpoint/2010/main" val="79661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45378-EE89-F041-B367-5F6B965A29B1}"/>
              </a:ext>
            </a:extLst>
          </p:cNvPr>
          <p:cNvSpPr>
            <a:spLocks noGrp="1"/>
          </p:cNvSpPr>
          <p:nvPr>
            <p:ph type="title"/>
          </p:nvPr>
        </p:nvSpPr>
        <p:spPr/>
        <p:txBody>
          <a:bodyPr/>
          <a:lstStyle/>
          <a:p>
            <a:r>
              <a:rPr kumimoji="1" lang="en-US" altLang="zh-CN" dirty="0"/>
              <a:t>3.4</a:t>
            </a:r>
            <a:r>
              <a:rPr kumimoji="1" lang="zh-CN" altLang="en-US" dirty="0"/>
              <a:t> 分页</a:t>
            </a:r>
          </a:p>
        </p:txBody>
      </p:sp>
      <p:sp>
        <p:nvSpPr>
          <p:cNvPr id="3" name="内容占位符 2">
            <a:extLst>
              <a:ext uri="{FF2B5EF4-FFF2-40B4-BE49-F238E27FC236}">
                <a16:creationId xmlns:a16="http://schemas.microsoft.com/office/drawing/2014/main" id="{C713DDCF-CF86-6A44-A7B2-9A6BB5805099}"/>
              </a:ext>
            </a:extLst>
          </p:cNvPr>
          <p:cNvSpPr>
            <a:spLocks noGrp="1"/>
          </p:cNvSpPr>
          <p:nvPr>
            <p:ph idx="1"/>
          </p:nvPr>
        </p:nvSpPr>
        <p:spPr>
          <a:xfrm>
            <a:off x="107504" y="980728"/>
            <a:ext cx="8928992" cy="2160240"/>
          </a:xfrm>
        </p:spPr>
        <p:txBody>
          <a:bodyPr/>
          <a:lstStyle/>
          <a:p>
            <a:r>
              <a:rPr lang="zh-CN" altLang="en-US" b="0" dirty="0">
                <a:latin typeface="+mn-ea"/>
              </a:rPr>
              <a:t>页号与页内地址的计算</a:t>
            </a:r>
            <a:endParaRPr lang="en-US" altLang="zh-CN" b="0" dirty="0">
              <a:latin typeface="+mn-ea"/>
            </a:endParaRPr>
          </a:p>
          <a:p>
            <a:pPr lvl="1"/>
            <a:r>
              <a:rPr lang="zh-CN" altLang="en-US" b="0" dirty="0">
                <a:latin typeface="+mn-ea"/>
                <a:ea typeface="+mn-ea"/>
              </a:rPr>
              <a:t>对于某特定机器，其地址结构是一定的。若给定一个逻辑地址空间中的地址为</a:t>
            </a:r>
            <a:r>
              <a:rPr lang="en-US" altLang="zh-CN" b="0" dirty="0">
                <a:latin typeface="+mn-ea"/>
                <a:ea typeface="+mn-ea"/>
              </a:rPr>
              <a:t>A</a:t>
            </a:r>
            <a:r>
              <a:rPr lang="zh-CN" altLang="en-US" b="0" dirty="0">
                <a:latin typeface="+mn-ea"/>
                <a:ea typeface="+mn-ea"/>
              </a:rPr>
              <a:t>，页面的大小为</a:t>
            </a:r>
            <a:r>
              <a:rPr lang="en-US" altLang="zh-CN" b="0" dirty="0">
                <a:latin typeface="+mn-ea"/>
                <a:ea typeface="+mn-ea"/>
              </a:rPr>
              <a:t>L</a:t>
            </a:r>
            <a:r>
              <a:rPr lang="zh-CN" altLang="en-US" b="0" dirty="0">
                <a:latin typeface="+mn-ea"/>
                <a:ea typeface="+mn-ea"/>
              </a:rPr>
              <a:t>，则页号</a:t>
            </a:r>
            <a:r>
              <a:rPr lang="en-US" altLang="zh-CN" b="0" dirty="0">
                <a:latin typeface="+mn-ea"/>
                <a:ea typeface="+mn-ea"/>
              </a:rPr>
              <a:t>P</a:t>
            </a:r>
            <a:r>
              <a:rPr lang="zh-CN" altLang="en-US" b="0" dirty="0">
                <a:latin typeface="+mn-ea"/>
                <a:ea typeface="+mn-ea"/>
              </a:rPr>
              <a:t>和页内地址</a:t>
            </a:r>
            <a:r>
              <a:rPr lang="en-US" altLang="zh-CN" b="0" dirty="0">
                <a:latin typeface="+mn-ea"/>
                <a:ea typeface="+mn-ea"/>
              </a:rPr>
              <a:t>d</a:t>
            </a:r>
            <a:r>
              <a:rPr lang="zh-CN" altLang="en-US" b="0" dirty="0">
                <a:latin typeface="+mn-ea"/>
                <a:ea typeface="+mn-ea"/>
              </a:rPr>
              <a:t>可按下式：</a:t>
            </a:r>
            <a:endParaRPr lang="en-US" altLang="zh-CN" b="0" dirty="0">
              <a:latin typeface="+mn-ea"/>
              <a:ea typeface="+mn-ea"/>
            </a:endParaRPr>
          </a:p>
          <a:p>
            <a:pPr lvl="1"/>
            <a:endParaRPr lang="en-US" altLang="zh-CN" dirty="0">
              <a:latin typeface="+mn-ea"/>
              <a:ea typeface="+mn-ea"/>
            </a:endParaRPr>
          </a:p>
          <a:p>
            <a:pPr marL="0" indent="0">
              <a:buNone/>
            </a:pPr>
            <a:endParaRPr lang="en-US" altLang="zh-CN" b="0" dirty="0">
              <a:latin typeface="+mn-ea"/>
            </a:endParaRPr>
          </a:p>
        </p:txBody>
      </p:sp>
      <p:graphicFrame>
        <p:nvGraphicFramePr>
          <p:cNvPr id="4" name="Object 17">
            <a:extLst>
              <a:ext uri="{FF2B5EF4-FFF2-40B4-BE49-F238E27FC236}">
                <a16:creationId xmlns:a16="http://schemas.microsoft.com/office/drawing/2014/main" id="{EB37F670-57D9-B545-90FC-413C3CC4DCF6}"/>
              </a:ext>
            </a:extLst>
          </p:cNvPr>
          <p:cNvGraphicFramePr>
            <a:graphicFrameLocks noChangeAspect="1"/>
          </p:cNvGraphicFramePr>
          <p:nvPr>
            <p:extLst/>
          </p:nvPr>
        </p:nvGraphicFramePr>
        <p:xfrm>
          <a:off x="2483768" y="3068960"/>
          <a:ext cx="3600450" cy="981075"/>
        </p:xfrm>
        <a:graphic>
          <a:graphicData uri="http://schemas.openxmlformats.org/presentationml/2006/ole">
            <mc:AlternateContent xmlns:mc="http://schemas.openxmlformats.org/markup-compatibility/2006">
              <mc:Choice xmlns:v="urn:schemas-microsoft-com:vml" Requires="v">
                <p:oleObj spid="_x0000_s1345594" name="公式" r:id="rId3" imgW="1587240" imgH="431640" progId="Equation.3">
                  <p:embed/>
                </p:oleObj>
              </mc:Choice>
              <mc:Fallback>
                <p:oleObj name="公式" r:id="rId3" imgW="1587240" imgH="431640" progId="Equation.3">
                  <p:embed/>
                  <p:pic>
                    <p:nvPicPr>
                      <p:cNvPr id="4" name="Object 17">
                        <a:extLst>
                          <a:ext uri="{FF2B5EF4-FFF2-40B4-BE49-F238E27FC236}">
                            <a16:creationId xmlns:a16="http://schemas.microsoft.com/office/drawing/2014/main" id="{EB37F670-57D9-B545-90FC-413C3CC4D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068960"/>
                        <a:ext cx="360045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内容占位符 2">
            <a:extLst>
              <a:ext uri="{FF2B5EF4-FFF2-40B4-BE49-F238E27FC236}">
                <a16:creationId xmlns:a16="http://schemas.microsoft.com/office/drawing/2014/main" id="{CD9DBCF3-AC2C-AB45-911A-BBBF88C2D75A}"/>
              </a:ext>
            </a:extLst>
          </p:cNvPr>
          <p:cNvSpPr txBox="1">
            <a:spLocks/>
          </p:cNvSpPr>
          <p:nvPr/>
        </p:nvSpPr>
        <p:spPr bwMode="auto">
          <a:xfrm>
            <a:off x="215008" y="3329533"/>
            <a:ext cx="8928992" cy="21602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Font typeface="Wingdings" pitchFamily="2" charset="2"/>
              <a:buNone/>
            </a:pPr>
            <a:endParaRPr kumimoji="0" lang="en-US" altLang="zh-CN" b="0" kern="0" dirty="0">
              <a:latin typeface="+mn-ea"/>
            </a:endParaRPr>
          </a:p>
          <a:p>
            <a:r>
              <a:rPr kumimoji="0" lang="zh-CN" altLang="en-US" b="0" kern="0" dirty="0">
                <a:latin typeface="+mn-ea"/>
              </a:rPr>
              <a:t>示例</a:t>
            </a:r>
            <a:endParaRPr kumimoji="0" lang="en-US" altLang="zh-CN" b="0" kern="0" dirty="0">
              <a:latin typeface="+mn-ea"/>
            </a:endParaRPr>
          </a:p>
          <a:p>
            <a:pPr lvl="1"/>
            <a:r>
              <a:rPr kumimoji="0" lang="zh-CN" altLang="en-US" kern="0" dirty="0">
                <a:latin typeface="+mn-ea"/>
                <a:ea typeface="+mn-ea"/>
              </a:rPr>
              <a:t>某系统的页面大小为</a:t>
            </a:r>
            <a:r>
              <a:rPr kumimoji="0" lang="en-US" altLang="zh-CN" kern="0" dirty="0">
                <a:latin typeface="+mn-ea"/>
                <a:ea typeface="+mn-ea"/>
              </a:rPr>
              <a:t>1 KB</a:t>
            </a:r>
            <a:r>
              <a:rPr kumimoji="0" lang="zh-CN" altLang="en-US" kern="0" dirty="0">
                <a:latin typeface="+mn-ea"/>
                <a:ea typeface="+mn-ea"/>
              </a:rPr>
              <a:t>，设</a:t>
            </a:r>
            <a:r>
              <a:rPr kumimoji="0" lang="en-US" altLang="zh-CN" kern="0" dirty="0">
                <a:latin typeface="+mn-ea"/>
                <a:ea typeface="+mn-ea"/>
              </a:rPr>
              <a:t>A = 2170 B</a:t>
            </a:r>
            <a:r>
              <a:rPr kumimoji="0" lang="zh-CN" altLang="en-US" kern="0" dirty="0">
                <a:latin typeface="+mn-ea"/>
                <a:ea typeface="+mn-ea"/>
              </a:rPr>
              <a:t>，试计算其页号 </a:t>
            </a:r>
            <a:r>
              <a:rPr kumimoji="0" lang="en-US" altLang="zh-CN" kern="0" dirty="0">
                <a:latin typeface="+mn-ea"/>
                <a:ea typeface="+mn-ea"/>
              </a:rPr>
              <a:t>P</a:t>
            </a:r>
            <a:r>
              <a:rPr kumimoji="0" lang="zh-CN" altLang="en-US" kern="0" dirty="0">
                <a:latin typeface="+mn-ea"/>
                <a:ea typeface="+mn-ea"/>
              </a:rPr>
              <a:t>与页内地址</a:t>
            </a:r>
            <a:r>
              <a:rPr kumimoji="0" lang="en-US" altLang="zh-CN" kern="0" dirty="0">
                <a:latin typeface="+mn-ea"/>
                <a:ea typeface="+mn-ea"/>
              </a:rPr>
              <a:t>d</a:t>
            </a:r>
            <a:r>
              <a:rPr kumimoji="0" lang="zh-CN" altLang="en-US" kern="0" dirty="0">
                <a:latin typeface="+mn-ea"/>
                <a:ea typeface="+mn-ea"/>
              </a:rPr>
              <a:t>。</a:t>
            </a:r>
          </a:p>
        </p:txBody>
      </p:sp>
      <p:sp>
        <p:nvSpPr>
          <p:cNvPr id="6" name="内容占位符 2">
            <a:extLst>
              <a:ext uri="{FF2B5EF4-FFF2-40B4-BE49-F238E27FC236}">
                <a16:creationId xmlns:a16="http://schemas.microsoft.com/office/drawing/2014/main" id="{9C778C53-C440-E743-A1E0-0DE90ED27A88}"/>
              </a:ext>
            </a:extLst>
          </p:cNvPr>
          <p:cNvSpPr txBox="1">
            <a:spLocks/>
          </p:cNvSpPr>
          <p:nvPr/>
        </p:nvSpPr>
        <p:spPr bwMode="auto">
          <a:xfrm>
            <a:off x="2493731" y="4959102"/>
            <a:ext cx="3960440" cy="11791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Font typeface="Wingdings" pitchFamily="2" charset="2"/>
              <a:buNone/>
            </a:pPr>
            <a:endParaRPr kumimoji="0" lang="en-US" altLang="zh-CN" b="0" kern="0" dirty="0">
              <a:latin typeface="+mn-ea"/>
            </a:endParaRPr>
          </a:p>
          <a:p>
            <a:pPr marL="0" indent="0">
              <a:buNone/>
            </a:pPr>
            <a:r>
              <a:rPr kumimoji="0" lang="en-US" altLang="zh-CN" b="0" kern="0" dirty="0">
                <a:latin typeface="+mn-ea"/>
              </a:rPr>
              <a:t>P = 2</a:t>
            </a:r>
            <a:r>
              <a:rPr kumimoji="0" lang="zh-CN" altLang="en-US" b="0" kern="0" dirty="0">
                <a:latin typeface="+mn-ea"/>
              </a:rPr>
              <a:t>，</a:t>
            </a:r>
            <a:r>
              <a:rPr kumimoji="0" lang="en-US" altLang="zh-CN" b="0" kern="0" dirty="0">
                <a:latin typeface="+mn-ea"/>
              </a:rPr>
              <a:t>d = 122</a:t>
            </a:r>
            <a:endParaRPr kumimoji="1" lang="zh-CN" altLang="en-US" kern="0" dirty="0">
              <a:latin typeface="+mn-ea"/>
            </a:endParaRPr>
          </a:p>
        </p:txBody>
      </p:sp>
    </p:spTree>
    <p:extLst>
      <p:ext uri="{BB962C8B-B14F-4D97-AF65-F5344CB8AC3E}">
        <p14:creationId xmlns:p14="http://schemas.microsoft.com/office/powerpoint/2010/main" val="55492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b="53636"/>
          <a:stretch>
            <a:fillRect/>
          </a:stretch>
        </p:blipFill>
        <p:spPr>
          <a:xfrm>
            <a:off x="-83207" y="792163"/>
            <a:ext cx="9194798" cy="5516880"/>
          </a:xfrm>
          <a:prstGeom prst="rect">
            <a:avLst/>
          </a:prstGeom>
        </p:spPr>
      </p:pic>
      <p:sp>
        <p:nvSpPr>
          <p:cNvPr id="6" name="标题 1">
            <a:extLst>
              <a:ext uri="{FF2B5EF4-FFF2-40B4-BE49-F238E27FC236}">
                <a16:creationId xmlns:a16="http://schemas.microsoft.com/office/drawing/2014/main" id="{D03DC4AB-76EE-B547-848F-60110DE5C5D0}"/>
              </a:ext>
            </a:extLst>
          </p:cNvPr>
          <p:cNvSpPr txBox="1">
            <a:spLocks/>
          </p:cNvSpPr>
          <p:nvPr/>
        </p:nvSpPr>
        <p:spPr>
          <a:xfrm>
            <a:off x="838200" y="228600"/>
            <a:ext cx="71628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kumimoji="1" lang="en-US" altLang="zh-CN" kern="0"/>
              <a:t>3.4</a:t>
            </a:r>
            <a:r>
              <a:rPr kumimoji="1" lang="zh-CN" altLang="en-US" kern="0"/>
              <a:t> 分页</a:t>
            </a:r>
            <a:endParaRPr kumimoji="1" lang="zh-CN" altLang="en-US" kern="0" dirty="0"/>
          </a:p>
        </p:txBody>
      </p:sp>
      <p:sp>
        <p:nvSpPr>
          <p:cNvPr id="7" name="内容占位符 2">
            <a:extLst>
              <a:ext uri="{FF2B5EF4-FFF2-40B4-BE49-F238E27FC236}">
                <a16:creationId xmlns:a16="http://schemas.microsoft.com/office/drawing/2014/main" id="{61A45F22-2064-FE48-A757-35CF02D6E9F3}"/>
              </a:ext>
            </a:extLst>
          </p:cNvPr>
          <p:cNvSpPr txBox="1">
            <a:spLocks/>
          </p:cNvSpPr>
          <p:nvPr/>
        </p:nvSpPr>
        <p:spPr>
          <a:xfrm>
            <a:off x="3995936" y="2861632"/>
            <a:ext cx="3096344" cy="688971"/>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57200" lvl="1" indent="0">
              <a:buNone/>
            </a:pPr>
            <a:r>
              <a:rPr kumimoji="0" lang="zh-CN" altLang="en-US" sz="2000" b="0" kern="0" dirty="0">
                <a:latin typeface="+mn-ea"/>
                <a:ea typeface="+mn-ea"/>
              </a:rPr>
              <a:t>逻辑地址页内偏移 </a:t>
            </a:r>
            <a:endParaRPr kumimoji="0" lang="en-US" altLang="zh-CN" sz="2000" b="0" kern="0" dirty="0">
              <a:latin typeface="+mn-ea"/>
              <a:ea typeface="+mn-ea"/>
            </a:endParaRPr>
          </a:p>
          <a:p>
            <a:pPr marL="457200" lvl="1" indent="0">
              <a:buNone/>
            </a:pPr>
            <a:r>
              <a:rPr kumimoji="0" lang="en-US" altLang="zh-CN" sz="2000" b="0" kern="0" dirty="0">
                <a:latin typeface="+mn-ea"/>
                <a:ea typeface="+mn-ea"/>
              </a:rPr>
              <a:t>=</a:t>
            </a:r>
            <a:r>
              <a:rPr kumimoji="0" lang="zh-CN" altLang="en-US" sz="2000" b="0" kern="0" dirty="0">
                <a:latin typeface="+mn-ea"/>
                <a:ea typeface="+mn-ea"/>
              </a:rPr>
              <a:t> 物理地址页内偏移</a:t>
            </a:r>
            <a:endParaRPr kumimoji="0" lang="en-US" altLang="zh-CN" sz="2000" b="0" kern="0" dirty="0">
              <a:latin typeface="+mn-ea"/>
              <a:ea typeface="+mn-ea"/>
            </a:endParaRPr>
          </a:p>
        </p:txBody>
      </p:sp>
      <p:sp>
        <p:nvSpPr>
          <p:cNvPr id="8" name="内容占位符 2">
            <a:extLst>
              <a:ext uri="{FF2B5EF4-FFF2-40B4-BE49-F238E27FC236}">
                <a16:creationId xmlns:a16="http://schemas.microsoft.com/office/drawing/2014/main" id="{A6CE8B42-8E9C-CA40-BE93-877D16D8AC63}"/>
              </a:ext>
            </a:extLst>
          </p:cNvPr>
          <p:cNvSpPr txBox="1">
            <a:spLocks/>
          </p:cNvSpPr>
          <p:nvPr/>
        </p:nvSpPr>
        <p:spPr>
          <a:xfrm>
            <a:off x="-83207" y="3933056"/>
            <a:ext cx="2494967" cy="2160240"/>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r>
              <a:rPr kumimoji="0" lang="zh-CN" altLang="en-US" sz="2000" b="0" kern="0" dirty="0">
                <a:latin typeface="+mn-ea"/>
                <a:ea typeface="+mn-ea"/>
              </a:rPr>
              <a:t>根据逻辑地址页号查页表，得到对应的页框号，放入物理地址高位部分</a:t>
            </a:r>
            <a:endParaRPr kumimoji="0" lang="en-US" altLang="zh-CN" sz="2000" b="0" kern="0" dirty="0">
              <a:latin typeface="+mn-ea"/>
              <a:ea typeface="+mn-ea"/>
            </a:endParaRPr>
          </a:p>
        </p:txBody>
      </p:sp>
      <p:sp>
        <p:nvSpPr>
          <p:cNvPr id="9" name="内容占位符 2">
            <a:extLst>
              <a:ext uri="{FF2B5EF4-FFF2-40B4-BE49-F238E27FC236}">
                <a16:creationId xmlns:a16="http://schemas.microsoft.com/office/drawing/2014/main" id="{1813CCC5-80E6-3842-9E4B-60E365B47AA5}"/>
              </a:ext>
            </a:extLst>
          </p:cNvPr>
          <p:cNvSpPr txBox="1">
            <a:spLocks/>
          </p:cNvSpPr>
          <p:nvPr/>
        </p:nvSpPr>
        <p:spPr>
          <a:xfrm>
            <a:off x="0" y="792163"/>
            <a:ext cx="8229600" cy="563563"/>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kumimoji="1" lang="zh-CN" altLang="en-US" kern="0" dirty="0"/>
              <a:t>分页的逻辑地址到物理地址的转换</a:t>
            </a:r>
            <a:endParaRPr kumimoji="1" lang="en-US" altLang="zh-CN" kern="0" dirty="0"/>
          </a:p>
          <a:p>
            <a:endParaRPr kumimoji="1" lang="zh-CN" altLang="en-US" kern="0" dirty="0"/>
          </a:p>
        </p:txBody>
      </p:sp>
    </p:spTree>
    <p:extLst>
      <p:ext uri="{BB962C8B-B14F-4D97-AF65-F5344CB8AC3E}">
        <p14:creationId xmlns:p14="http://schemas.microsoft.com/office/powerpoint/2010/main" val="14959855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C239F6-607E-4741-9A32-4697E0B88483}"/>
              </a:ext>
            </a:extLst>
          </p:cNvPr>
          <p:cNvSpPr>
            <a:spLocks noGrp="1"/>
          </p:cNvSpPr>
          <p:nvPr>
            <p:ph idx="1"/>
          </p:nvPr>
        </p:nvSpPr>
        <p:spPr>
          <a:xfrm>
            <a:off x="179512" y="908720"/>
            <a:ext cx="8229600" cy="4953000"/>
          </a:xfrm>
        </p:spPr>
        <p:txBody>
          <a:bodyPr/>
          <a:lstStyle/>
          <a:p>
            <a:r>
              <a:rPr kumimoji="1" lang="zh-CN" altLang="en-US" dirty="0"/>
              <a:t>页表的存储</a:t>
            </a:r>
            <a:endParaRPr kumimoji="1" lang="en-US" altLang="zh-CN" dirty="0"/>
          </a:p>
          <a:p>
            <a:pPr lvl="1"/>
            <a:r>
              <a:rPr lang="zh-CN" altLang="en-US" dirty="0">
                <a:ea typeface="楷体_GB2312" pitchFamily="49" charset="-122"/>
              </a:rPr>
              <a:t>页表存放在内存</a:t>
            </a:r>
            <a:endParaRPr lang="en-US" altLang="zh-CN" dirty="0">
              <a:ea typeface="楷体_GB2312" pitchFamily="49" charset="-122"/>
            </a:endParaRPr>
          </a:p>
          <a:p>
            <a:pPr lvl="1"/>
            <a:r>
              <a:rPr lang="en-US" altLang="zh-CN" dirty="0">
                <a:solidFill>
                  <a:srgbClr val="FF0000"/>
                </a:solidFill>
                <a:ea typeface="楷体_GB2312" pitchFamily="49" charset="-122"/>
              </a:rPr>
              <a:t>PCB</a:t>
            </a:r>
            <a:r>
              <a:rPr lang="zh-CN" altLang="en-US" dirty="0">
                <a:ea typeface="楷体_GB2312" pitchFamily="49" charset="-122"/>
              </a:rPr>
              <a:t>保存有页表的起始地址</a:t>
            </a:r>
            <a:endParaRPr lang="en-US" altLang="zh-CN" dirty="0">
              <a:ea typeface="楷体_GB2312" pitchFamily="49" charset="-122"/>
            </a:endParaRPr>
          </a:p>
          <a:p>
            <a:pPr lvl="1"/>
            <a:r>
              <a:rPr lang="zh-CN" altLang="en-US" dirty="0">
                <a:solidFill>
                  <a:srgbClr val="FF0000"/>
                </a:solidFill>
                <a:ea typeface="楷体_GB2312" pitchFamily="49" charset="-122"/>
              </a:rPr>
              <a:t>页表寄存器</a:t>
            </a:r>
            <a:r>
              <a:rPr lang="zh-CN" altLang="en-US" dirty="0">
                <a:ea typeface="楷体_GB2312" pitchFamily="49" charset="-122"/>
              </a:rPr>
              <a:t>存放当前运行进程的页表的起始地址</a:t>
            </a:r>
          </a:p>
          <a:p>
            <a:endParaRPr kumimoji="1" lang="zh-CN" altLang="en-US" dirty="0"/>
          </a:p>
        </p:txBody>
      </p:sp>
      <p:sp>
        <p:nvSpPr>
          <p:cNvPr id="4" name="标题 1">
            <a:extLst>
              <a:ext uri="{FF2B5EF4-FFF2-40B4-BE49-F238E27FC236}">
                <a16:creationId xmlns:a16="http://schemas.microsoft.com/office/drawing/2014/main" id="{746650D4-B9A1-724A-A51F-0C60A03194BF}"/>
              </a:ext>
            </a:extLst>
          </p:cNvPr>
          <p:cNvSpPr>
            <a:spLocks noGrp="1"/>
          </p:cNvSpPr>
          <p:nvPr>
            <p:ph type="title"/>
          </p:nvPr>
        </p:nvSpPr>
        <p:spPr/>
        <p:txBody>
          <a:bodyPr/>
          <a:lstStyle/>
          <a:p>
            <a:r>
              <a:rPr kumimoji="1" lang="en-US" altLang="zh-CN" dirty="0"/>
              <a:t>3.4</a:t>
            </a:r>
            <a:r>
              <a:rPr kumimoji="1" lang="zh-CN" altLang="en-US" dirty="0"/>
              <a:t> 分页</a:t>
            </a:r>
          </a:p>
        </p:txBody>
      </p:sp>
    </p:spTree>
    <p:extLst>
      <p:ext uri="{BB962C8B-B14F-4D97-AF65-F5344CB8AC3E}">
        <p14:creationId xmlns:p14="http://schemas.microsoft.com/office/powerpoint/2010/main" val="8444647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CD2919-6D08-D648-BB76-EE9A5FB9355B}"/>
              </a:ext>
            </a:extLst>
          </p:cNvPr>
          <p:cNvSpPr>
            <a:spLocks noGrp="1"/>
          </p:cNvSpPr>
          <p:nvPr>
            <p:ph idx="1"/>
          </p:nvPr>
        </p:nvSpPr>
        <p:spPr>
          <a:xfrm>
            <a:off x="304800" y="1052736"/>
            <a:ext cx="8229600" cy="4953000"/>
          </a:xfrm>
        </p:spPr>
        <p:txBody>
          <a:bodyPr/>
          <a:lstStyle/>
          <a:p>
            <a:r>
              <a:rPr lang="zh-CN" altLang="en-US" b="0" dirty="0">
                <a:latin typeface="+mn-ea"/>
              </a:rPr>
              <a:t>普通分页系统地址转换示例</a:t>
            </a:r>
            <a:endParaRPr lang="en-US" altLang="zh-CN" b="0" dirty="0">
              <a:latin typeface="+mn-ea"/>
            </a:endParaRPr>
          </a:p>
          <a:p>
            <a:pPr lvl="1">
              <a:spcAft>
                <a:spcPct val="20000"/>
              </a:spcAft>
              <a:buFont typeface="Wingdings" pitchFamily="2" charset="2"/>
              <a:buChar char="Ø"/>
            </a:pPr>
            <a:r>
              <a:rPr lang="zh-CN" altLang="en-US" dirty="0">
                <a:latin typeface="+mn-ea"/>
                <a:ea typeface="+mn-ea"/>
              </a:rPr>
              <a:t>一个系统，内存容量共</a:t>
            </a:r>
            <a:r>
              <a:rPr lang="en-US" altLang="zh-CN" dirty="0">
                <a:latin typeface="+mn-ea"/>
                <a:ea typeface="+mn-ea"/>
              </a:rPr>
              <a:t>256K</a:t>
            </a:r>
            <a:r>
              <a:rPr lang="zh-CN" altLang="en-US" dirty="0">
                <a:latin typeface="+mn-ea"/>
                <a:ea typeface="+mn-ea"/>
              </a:rPr>
              <a:t>，存储块的大小为</a:t>
            </a:r>
            <a:r>
              <a:rPr lang="en-US" altLang="zh-CN" dirty="0">
                <a:latin typeface="+mn-ea"/>
                <a:ea typeface="+mn-ea"/>
              </a:rPr>
              <a:t>1K</a:t>
            </a:r>
            <a:r>
              <a:rPr lang="zh-CN" altLang="en-US" dirty="0">
                <a:latin typeface="+mn-ea"/>
                <a:ea typeface="+mn-ea"/>
              </a:rPr>
              <a:t>，共</a:t>
            </a:r>
            <a:r>
              <a:rPr lang="en-US" altLang="zh-CN" dirty="0">
                <a:latin typeface="+mn-ea"/>
                <a:ea typeface="+mn-ea"/>
              </a:rPr>
              <a:t>256</a:t>
            </a:r>
            <a:r>
              <a:rPr lang="zh-CN" altLang="en-US" dirty="0">
                <a:latin typeface="+mn-ea"/>
                <a:ea typeface="+mn-ea"/>
              </a:rPr>
              <a:t>块，编号为</a:t>
            </a:r>
            <a:r>
              <a:rPr lang="en-US" altLang="zh-CN" dirty="0">
                <a:latin typeface="+mn-ea"/>
                <a:ea typeface="+mn-ea"/>
              </a:rPr>
              <a:t>0</a:t>
            </a:r>
            <a:r>
              <a:rPr lang="zh-CN" altLang="en-US" dirty="0">
                <a:latin typeface="+mn-ea"/>
                <a:ea typeface="+mn-ea"/>
              </a:rPr>
              <a:t>～</a:t>
            </a:r>
            <a:r>
              <a:rPr lang="en-US" altLang="zh-CN" dirty="0">
                <a:latin typeface="+mn-ea"/>
                <a:ea typeface="+mn-ea"/>
              </a:rPr>
              <a:t>255</a:t>
            </a:r>
            <a:r>
              <a:rPr lang="zh-CN" altLang="en-US" dirty="0">
                <a:latin typeface="+mn-ea"/>
                <a:ea typeface="+mn-ea"/>
              </a:rPr>
              <a:t>。</a:t>
            </a:r>
          </a:p>
          <a:p>
            <a:pPr lvl="1">
              <a:spcAft>
                <a:spcPct val="20000"/>
              </a:spcAft>
              <a:buFont typeface="Wingdings" pitchFamily="2" charset="2"/>
              <a:buChar char="Ø"/>
            </a:pPr>
            <a:r>
              <a:rPr lang="zh-CN" altLang="en-US" dirty="0">
                <a:latin typeface="+mn-ea"/>
                <a:ea typeface="+mn-ea"/>
              </a:rPr>
              <a:t>第</a:t>
            </a:r>
            <a:r>
              <a:rPr lang="en-US" altLang="zh-CN" dirty="0">
                <a:latin typeface="+mn-ea"/>
                <a:ea typeface="+mn-ea"/>
              </a:rPr>
              <a:t>0</a:t>
            </a:r>
            <a:r>
              <a:rPr lang="zh-CN" altLang="en-US" dirty="0">
                <a:latin typeface="+mn-ea"/>
                <a:ea typeface="+mn-ea"/>
              </a:rPr>
              <a:t>～</a:t>
            </a:r>
            <a:r>
              <a:rPr lang="en-US" altLang="zh-CN" dirty="0">
                <a:latin typeface="+mn-ea"/>
                <a:ea typeface="+mn-ea"/>
              </a:rPr>
              <a:t>4</a:t>
            </a:r>
            <a:r>
              <a:rPr lang="zh-CN" altLang="en-US" dirty="0">
                <a:latin typeface="+mn-ea"/>
                <a:ea typeface="+mn-ea"/>
              </a:rPr>
              <a:t>块为操作系统所使用；</a:t>
            </a:r>
          </a:p>
          <a:p>
            <a:pPr lvl="1">
              <a:spcAft>
                <a:spcPct val="20000"/>
              </a:spcAft>
              <a:buFont typeface="Wingdings" pitchFamily="2" charset="2"/>
              <a:buChar char="Ø"/>
            </a:pPr>
            <a:r>
              <a:rPr lang="zh-CN" altLang="en-US" dirty="0">
                <a:latin typeface="+mn-ea"/>
                <a:ea typeface="+mn-ea"/>
              </a:rPr>
              <a:t>现有</a:t>
            </a:r>
            <a:r>
              <a:rPr lang="en-US" altLang="zh-CN" dirty="0">
                <a:latin typeface="+mn-ea"/>
                <a:ea typeface="+mn-ea"/>
              </a:rPr>
              <a:t>2</a:t>
            </a:r>
            <a:r>
              <a:rPr lang="zh-CN" altLang="en-US" dirty="0">
                <a:latin typeface="+mn-ea"/>
                <a:ea typeface="+mn-ea"/>
              </a:rPr>
              <a:t>个用户作业，作业</a:t>
            </a:r>
            <a:r>
              <a:rPr lang="en-US" altLang="zh-CN" dirty="0">
                <a:latin typeface="+mn-ea"/>
                <a:ea typeface="+mn-ea"/>
              </a:rPr>
              <a:t>1</a:t>
            </a:r>
            <a:r>
              <a:rPr lang="zh-CN" altLang="en-US" dirty="0">
                <a:latin typeface="+mn-ea"/>
                <a:ea typeface="+mn-ea"/>
              </a:rPr>
              <a:t>和作业</a:t>
            </a:r>
            <a:r>
              <a:rPr lang="en-US" altLang="zh-CN" dirty="0">
                <a:latin typeface="+mn-ea"/>
                <a:ea typeface="+mn-ea"/>
              </a:rPr>
              <a:t>2</a:t>
            </a:r>
            <a:r>
              <a:rPr lang="zh-CN" altLang="en-US" dirty="0">
                <a:latin typeface="+mn-ea"/>
                <a:ea typeface="+mn-ea"/>
              </a:rPr>
              <a:t>，其逻辑地址空间分别占</a:t>
            </a:r>
            <a:r>
              <a:rPr lang="en-US" altLang="zh-CN" dirty="0">
                <a:latin typeface="+mn-ea"/>
                <a:ea typeface="+mn-ea"/>
              </a:rPr>
              <a:t>2k</a:t>
            </a:r>
            <a:r>
              <a:rPr lang="zh-CN" altLang="en-US" dirty="0">
                <a:latin typeface="+mn-ea"/>
                <a:ea typeface="+mn-ea"/>
              </a:rPr>
              <a:t>和</a:t>
            </a:r>
            <a:r>
              <a:rPr lang="en-US" altLang="zh-CN" dirty="0">
                <a:latin typeface="+mn-ea"/>
                <a:ea typeface="+mn-ea"/>
              </a:rPr>
              <a:t>2.5k</a:t>
            </a:r>
            <a:r>
              <a:rPr lang="zh-CN" altLang="en-US" dirty="0">
                <a:latin typeface="+mn-ea"/>
                <a:ea typeface="+mn-ea"/>
              </a:rPr>
              <a:t>；</a:t>
            </a:r>
          </a:p>
          <a:p>
            <a:pPr lvl="1">
              <a:spcAft>
                <a:spcPct val="20000"/>
              </a:spcAft>
              <a:buFont typeface="Wingdings" pitchFamily="2" charset="2"/>
              <a:buChar char="Ø"/>
            </a:pPr>
            <a:r>
              <a:rPr lang="zh-CN" altLang="en-US" dirty="0">
                <a:latin typeface="+mn-ea"/>
                <a:ea typeface="+mn-ea"/>
              </a:rPr>
              <a:t>进入系统后，按块的大小划分分别占</a:t>
            </a:r>
            <a:r>
              <a:rPr lang="en-US" altLang="zh-CN" dirty="0">
                <a:latin typeface="+mn-ea"/>
                <a:ea typeface="+mn-ea"/>
              </a:rPr>
              <a:t>2</a:t>
            </a:r>
            <a:r>
              <a:rPr lang="zh-CN" altLang="en-US" dirty="0">
                <a:latin typeface="+mn-ea"/>
                <a:ea typeface="+mn-ea"/>
              </a:rPr>
              <a:t>页和</a:t>
            </a:r>
            <a:r>
              <a:rPr lang="en-US" altLang="zh-CN" dirty="0">
                <a:latin typeface="+mn-ea"/>
                <a:ea typeface="+mn-ea"/>
              </a:rPr>
              <a:t>3</a:t>
            </a:r>
            <a:r>
              <a:rPr lang="zh-CN" altLang="en-US" dirty="0">
                <a:latin typeface="+mn-ea"/>
                <a:ea typeface="+mn-ea"/>
              </a:rPr>
              <a:t>页。</a:t>
            </a:r>
          </a:p>
          <a:p>
            <a:endParaRPr kumimoji="1" lang="zh-CN" altLang="en-US" dirty="0">
              <a:latin typeface="+mn-ea"/>
            </a:endParaRPr>
          </a:p>
        </p:txBody>
      </p:sp>
      <p:sp>
        <p:nvSpPr>
          <p:cNvPr id="4" name="标题 1">
            <a:extLst>
              <a:ext uri="{FF2B5EF4-FFF2-40B4-BE49-F238E27FC236}">
                <a16:creationId xmlns:a16="http://schemas.microsoft.com/office/drawing/2014/main" id="{BA34C684-1100-EC43-8BD0-6FBDC92ED919}"/>
              </a:ext>
            </a:extLst>
          </p:cNvPr>
          <p:cNvSpPr>
            <a:spLocks noGrp="1"/>
          </p:cNvSpPr>
          <p:nvPr>
            <p:ph type="title"/>
          </p:nvPr>
        </p:nvSpPr>
        <p:spPr/>
        <p:txBody>
          <a:bodyPr/>
          <a:lstStyle/>
          <a:p>
            <a:r>
              <a:rPr kumimoji="1" lang="en-US" altLang="zh-CN" dirty="0"/>
              <a:t>3.4</a:t>
            </a:r>
            <a:r>
              <a:rPr kumimoji="1" lang="zh-CN" altLang="en-US" dirty="0"/>
              <a:t> 分页</a:t>
            </a:r>
          </a:p>
        </p:txBody>
      </p:sp>
    </p:spTree>
    <p:extLst>
      <p:ext uri="{BB962C8B-B14F-4D97-AF65-F5344CB8AC3E}">
        <p14:creationId xmlns:p14="http://schemas.microsoft.com/office/powerpoint/2010/main" val="38633792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a:extLst>
              <a:ext uri="{FF2B5EF4-FFF2-40B4-BE49-F238E27FC236}">
                <a16:creationId xmlns:a16="http://schemas.microsoft.com/office/drawing/2014/main" id="{EF7B8F94-63CE-0145-A9F3-D29E7F9DFA3A}"/>
              </a:ext>
            </a:extLst>
          </p:cNvPr>
          <p:cNvGraphicFramePr>
            <a:graphicFrameLocks noGrp="1"/>
          </p:cNvGraphicFramePr>
          <p:nvPr>
            <p:extLst>
              <p:ext uri="{D42A27DB-BD31-4B8C-83A1-F6EECF244321}">
                <p14:modId xmlns:p14="http://schemas.microsoft.com/office/powerpoint/2010/main" val="1816362384"/>
              </p:ext>
            </p:extLst>
          </p:nvPr>
        </p:nvGraphicFramePr>
        <p:xfrm>
          <a:off x="3193192" y="980728"/>
          <a:ext cx="1018768" cy="1097280"/>
        </p:xfrm>
        <a:graphic>
          <a:graphicData uri="http://schemas.openxmlformats.org/drawingml/2006/table">
            <a:tbl>
              <a:tblPr firstRow="1" bandRow="1">
                <a:tableStyleId>{F5AB1C69-6EDB-4FF4-983F-18BD219EF322}</a:tableStyleId>
              </a:tblPr>
              <a:tblGrid>
                <a:gridCol w="1018768">
                  <a:extLst>
                    <a:ext uri="{9D8B030D-6E8A-4147-A177-3AD203B41FA5}">
                      <a16:colId xmlns:a16="http://schemas.microsoft.com/office/drawing/2014/main" val="4257913837"/>
                    </a:ext>
                  </a:extLst>
                </a:gridCol>
              </a:tblGrid>
              <a:tr h="331924">
                <a:tc>
                  <a:txBody>
                    <a:bodyPr/>
                    <a:lstStyle/>
                    <a:p>
                      <a:pPr algn="ctr"/>
                      <a:r>
                        <a:rPr lang="zh-CN" altLang="en-US" dirty="0">
                          <a:solidFill>
                            <a:schemeClr val="tx1"/>
                          </a:solidFill>
                        </a:rPr>
                        <a:t>页号</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69679"/>
                  </a:ext>
                </a:extLst>
              </a:tr>
              <a:tr h="331924">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1582258"/>
                  </a:ext>
                </a:extLst>
              </a:tr>
              <a:tr h="331924">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031197"/>
                  </a:ext>
                </a:extLst>
              </a:tr>
            </a:tbl>
          </a:graphicData>
        </a:graphic>
      </p:graphicFrame>
      <p:sp>
        <p:nvSpPr>
          <p:cNvPr id="2" name="标题 1">
            <a:extLst>
              <a:ext uri="{FF2B5EF4-FFF2-40B4-BE49-F238E27FC236}">
                <a16:creationId xmlns:a16="http://schemas.microsoft.com/office/drawing/2014/main" id="{7F4FD36D-01E1-E345-99B2-2958EFC0EC15}"/>
              </a:ext>
            </a:extLst>
          </p:cNvPr>
          <p:cNvSpPr>
            <a:spLocks noGrp="1"/>
          </p:cNvSpPr>
          <p:nvPr>
            <p:ph type="title"/>
          </p:nvPr>
        </p:nvSpPr>
        <p:spPr/>
        <p:txBody>
          <a:bodyPr/>
          <a:lstStyle/>
          <a:p>
            <a:r>
              <a:rPr kumimoji="1" lang="en-US" altLang="zh-CN" dirty="0"/>
              <a:t>3.4</a:t>
            </a:r>
            <a:r>
              <a:rPr kumimoji="1" lang="zh-CN" altLang="en-US" dirty="0"/>
              <a:t> 分页</a:t>
            </a:r>
          </a:p>
        </p:txBody>
      </p:sp>
      <p:graphicFrame>
        <p:nvGraphicFramePr>
          <p:cNvPr id="4" name="表格 3">
            <a:extLst>
              <a:ext uri="{FF2B5EF4-FFF2-40B4-BE49-F238E27FC236}">
                <a16:creationId xmlns:a16="http://schemas.microsoft.com/office/drawing/2014/main" id="{575D26A4-2450-F946-80EA-B6F9FC47F0B3}"/>
              </a:ext>
            </a:extLst>
          </p:cNvPr>
          <p:cNvGraphicFramePr>
            <a:graphicFrameLocks noGrp="1"/>
          </p:cNvGraphicFramePr>
          <p:nvPr>
            <p:extLst>
              <p:ext uri="{D42A27DB-BD31-4B8C-83A1-F6EECF244321}">
                <p14:modId xmlns:p14="http://schemas.microsoft.com/office/powerpoint/2010/main" val="1268181814"/>
              </p:ext>
            </p:extLst>
          </p:nvPr>
        </p:nvGraphicFramePr>
        <p:xfrm>
          <a:off x="1524000" y="980728"/>
          <a:ext cx="815752" cy="1097280"/>
        </p:xfrm>
        <a:graphic>
          <a:graphicData uri="http://schemas.openxmlformats.org/drawingml/2006/table">
            <a:tbl>
              <a:tblPr firstRow="1" bandRow="1">
                <a:tableStyleId>{F5AB1C69-6EDB-4FF4-983F-18BD219EF322}</a:tableStyleId>
              </a:tblPr>
              <a:tblGrid>
                <a:gridCol w="815752">
                  <a:extLst>
                    <a:ext uri="{9D8B030D-6E8A-4147-A177-3AD203B41FA5}">
                      <a16:colId xmlns:a16="http://schemas.microsoft.com/office/drawing/2014/main" val="4257913837"/>
                    </a:ext>
                  </a:extLst>
                </a:gridCol>
              </a:tblGrid>
              <a:tr h="331924">
                <a:tc>
                  <a:txBody>
                    <a:bodyPr/>
                    <a:lstStyle/>
                    <a:p>
                      <a:r>
                        <a:rPr lang="zh-CN" altLang="en-US" dirty="0">
                          <a:solidFill>
                            <a:schemeClr val="tx1"/>
                          </a:solidFill>
                        </a:rPr>
                        <a:t>作业</a:t>
                      </a:r>
                      <a:r>
                        <a:rPr lang="en-US" altLang="zh-CN" dirty="0">
                          <a:solidFill>
                            <a:schemeClr val="tx1"/>
                          </a:solidFill>
                        </a:rPr>
                        <a:t>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69679"/>
                  </a:ext>
                </a:extLst>
              </a:tr>
              <a:tr h="331924">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6274086"/>
                  </a:ext>
                </a:extLst>
              </a:tr>
              <a:tr h="331924">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1031197"/>
                  </a:ext>
                </a:extLst>
              </a:tr>
            </a:tbl>
          </a:graphicData>
        </a:graphic>
      </p:graphicFrame>
      <p:graphicFrame>
        <p:nvGraphicFramePr>
          <p:cNvPr id="8" name="表格 7">
            <a:extLst>
              <a:ext uri="{FF2B5EF4-FFF2-40B4-BE49-F238E27FC236}">
                <a16:creationId xmlns:a16="http://schemas.microsoft.com/office/drawing/2014/main" id="{3359837C-C01F-F148-8680-A5EBFF0E0B74}"/>
              </a:ext>
            </a:extLst>
          </p:cNvPr>
          <p:cNvGraphicFramePr>
            <a:graphicFrameLocks noGrp="1"/>
          </p:cNvGraphicFramePr>
          <p:nvPr>
            <p:extLst>
              <p:ext uri="{D42A27DB-BD31-4B8C-83A1-F6EECF244321}">
                <p14:modId xmlns:p14="http://schemas.microsoft.com/office/powerpoint/2010/main" val="1456640685"/>
              </p:ext>
            </p:extLst>
          </p:nvPr>
        </p:nvGraphicFramePr>
        <p:xfrm>
          <a:off x="6178450" y="980728"/>
          <a:ext cx="1752778" cy="5170872"/>
        </p:xfrm>
        <a:graphic>
          <a:graphicData uri="http://schemas.openxmlformats.org/drawingml/2006/table">
            <a:tbl>
              <a:tblPr firstRow="1" bandRow="1">
                <a:tableStyleId>{5C22544A-7EE6-4342-B048-85BDC9FD1C3A}</a:tableStyleId>
              </a:tblPr>
              <a:tblGrid>
                <a:gridCol w="1752778">
                  <a:extLst>
                    <a:ext uri="{9D8B030D-6E8A-4147-A177-3AD203B41FA5}">
                      <a16:colId xmlns:a16="http://schemas.microsoft.com/office/drawing/2014/main" val="1998559027"/>
                    </a:ext>
                  </a:extLst>
                </a:gridCol>
              </a:tblGrid>
              <a:tr h="432048">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748893595"/>
                  </a:ext>
                </a:extLst>
              </a:tr>
              <a:tr h="432048">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44171658"/>
                  </a:ext>
                </a:extLst>
              </a:tr>
              <a:tr h="2906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操作系统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2459079208"/>
                  </a:ext>
                </a:extLst>
              </a:tr>
              <a:tr h="284884">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2848090031"/>
                  </a:ext>
                </a:extLst>
              </a:tr>
              <a:tr h="279164">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771950777"/>
                  </a:ext>
                </a:extLst>
              </a:tr>
              <a:tr h="401187">
                <a:tc>
                  <a:txBody>
                    <a:bodyPr/>
                    <a:lstStyle/>
                    <a:p>
                      <a:r>
                        <a:rPr lang="zh-CN" altLang="en-US" dirty="0"/>
                        <a:t>作业</a:t>
                      </a:r>
                      <a:r>
                        <a:rPr lang="en-US" altLang="zh-CN" dirty="0"/>
                        <a:t>1</a:t>
                      </a:r>
                      <a:r>
                        <a:rPr lang="zh-CN" altLang="en-US" dirty="0"/>
                        <a:t>（</a:t>
                      </a:r>
                      <a:r>
                        <a:rPr lang="en-US" altLang="zh-CN" dirty="0"/>
                        <a:t>0</a:t>
                      </a:r>
                      <a:r>
                        <a:rPr lang="zh-CN" altLang="en-US" dirty="0"/>
                        <a:t>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157948545"/>
                  </a:ext>
                </a:extLst>
              </a:tr>
              <a:tr h="401187">
                <a:tc>
                  <a:txBody>
                    <a:bodyPr/>
                    <a:lstStyle/>
                    <a:p>
                      <a:r>
                        <a:rPr lang="zh-CN" altLang="en-US" dirty="0"/>
                        <a:t>作业</a:t>
                      </a:r>
                      <a:r>
                        <a:rPr lang="en-US" altLang="zh-CN" dirty="0"/>
                        <a:t>2</a:t>
                      </a:r>
                      <a:r>
                        <a:rPr lang="zh-CN" altLang="en-US" dirty="0"/>
                        <a:t>（</a:t>
                      </a:r>
                      <a:r>
                        <a:rPr lang="en-US" altLang="zh-CN" dirty="0"/>
                        <a:t>0</a:t>
                      </a:r>
                      <a:r>
                        <a:rPr lang="zh-CN" altLang="en-US" dirty="0"/>
                        <a:t>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48135645"/>
                  </a:ext>
                </a:extLst>
              </a:tr>
              <a:tr h="401187">
                <a:tc>
                  <a:txBody>
                    <a:bodyPr/>
                    <a:lstStyle/>
                    <a:p>
                      <a:r>
                        <a:rPr lang="zh-CN" altLang="en-US" dirty="0"/>
                        <a:t>作业</a:t>
                      </a:r>
                      <a:r>
                        <a:rPr lang="en-US" altLang="zh-CN" dirty="0"/>
                        <a:t>2</a:t>
                      </a:r>
                      <a:r>
                        <a:rPr lang="zh-CN" altLang="en-US" dirty="0"/>
                        <a:t>（</a:t>
                      </a:r>
                      <a:r>
                        <a:rPr lang="en-US" altLang="zh-CN" dirty="0"/>
                        <a:t>1</a:t>
                      </a:r>
                      <a:r>
                        <a:rPr lang="zh-CN" altLang="en-US" dirty="0"/>
                        <a:t>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013410177"/>
                  </a:ext>
                </a:extLst>
              </a:tr>
              <a:tr h="401187">
                <a:tc>
                  <a:txBody>
                    <a:bodyPr/>
                    <a:lstStyle/>
                    <a:p>
                      <a:r>
                        <a:rPr lang="zh-CN" altLang="en-US" dirty="0"/>
                        <a:t>作业</a:t>
                      </a:r>
                      <a:r>
                        <a:rPr lang="en-US" altLang="zh-CN" dirty="0"/>
                        <a:t>1</a:t>
                      </a:r>
                      <a:r>
                        <a:rPr lang="zh-CN" altLang="en-US" dirty="0"/>
                        <a:t>（</a:t>
                      </a:r>
                      <a:r>
                        <a:rPr lang="en-US" altLang="zh-CN" dirty="0"/>
                        <a:t>1</a:t>
                      </a:r>
                      <a:r>
                        <a:rPr lang="zh-CN" altLang="en-US" dirty="0"/>
                        <a:t>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98661223"/>
                  </a:ext>
                </a:extLst>
              </a:tr>
              <a:tr h="401187">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7046187"/>
                  </a:ext>
                </a:extLst>
              </a:tr>
              <a:tr h="401187">
                <a:tc>
                  <a:txBody>
                    <a:bodyPr/>
                    <a:lstStyle/>
                    <a:p>
                      <a:r>
                        <a:rPr lang="zh-CN" altLang="en-US" dirty="0"/>
                        <a:t>作业</a:t>
                      </a:r>
                      <a:r>
                        <a:rPr lang="en-US" altLang="zh-CN" dirty="0"/>
                        <a:t>2</a:t>
                      </a:r>
                      <a:r>
                        <a:rPr lang="zh-CN" altLang="en-US" dirty="0"/>
                        <a:t>（</a:t>
                      </a:r>
                      <a:r>
                        <a:rPr lang="en-US" altLang="zh-CN" dirty="0"/>
                        <a:t>2</a:t>
                      </a:r>
                      <a:r>
                        <a:rPr lang="zh-CN" altLang="en-US" dirty="0"/>
                        <a:t>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792716431"/>
                  </a:ext>
                </a:extLst>
              </a:tr>
              <a:tr h="401187">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8656624"/>
                  </a:ext>
                </a:extLst>
              </a:tr>
              <a:tr h="401187">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4866621"/>
                  </a:ext>
                </a:extLst>
              </a:tr>
            </a:tbl>
          </a:graphicData>
        </a:graphic>
      </p:graphicFrame>
      <p:graphicFrame>
        <p:nvGraphicFramePr>
          <p:cNvPr id="9" name="表格 8">
            <a:extLst>
              <a:ext uri="{FF2B5EF4-FFF2-40B4-BE49-F238E27FC236}">
                <a16:creationId xmlns:a16="http://schemas.microsoft.com/office/drawing/2014/main" id="{C1F353A8-7689-EB4F-999C-7434B3691FEF}"/>
              </a:ext>
            </a:extLst>
          </p:cNvPr>
          <p:cNvGraphicFramePr>
            <a:graphicFrameLocks noGrp="1"/>
          </p:cNvGraphicFramePr>
          <p:nvPr>
            <p:extLst>
              <p:ext uri="{D42A27DB-BD31-4B8C-83A1-F6EECF244321}">
                <p14:modId xmlns:p14="http://schemas.microsoft.com/office/powerpoint/2010/main" val="641406365"/>
              </p:ext>
            </p:extLst>
          </p:nvPr>
        </p:nvGraphicFramePr>
        <p:xfrm>
          <a:off x="467544" y="1179592"/>
          <a:ext cx="1018768" cy="1097280"/>
        </p:xfrm>
        <a:graphic>
          <a:graphicData uri="http://schemas.openxmlformats.org/drawingml/2006/table">
            <a:tbl>
              <a:tblPr firstRow="1" bandRow="1">
                <a:tableStyleId>{F5AB1C69-6EDB-4FF4-983F-18BD219EF322}</a:tableStyleId>
              </a:tblPr>
              <a:tblGrid>
                <a:gridCol w="1018768">
                  <a:extLst>
                    <a:ext uri="{9D8B030D-6E8A-4147-A177-3AD203B41FA5}">
                      <a16:colId xmlns:a16="http://schemas.microsoft.com/office/drawing/2014/main" val="4257913837"/>
                    </a:ext>
                  </a:extLst>
                </a:gridCol>
              </a:tblGrid>
              <a:tr h="331924">
                <a:tc>
                  <a:txBody>
                    <a:bodyPr/>
                    <a:lstStyle/>
                    <a:p>
                      <a:pPr algn="r"/>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69679"/>
                  </a:ext>
                </a:extLst>
              </a:tr>
              <a:tr h="331924">
                <a:tc>
                  <a:txBody>
                    <a:bodyPr/>
                    <a:lstStyle/>
                    <a:p>
                      <a:pPr algn="r"/>
                      <a:r>
                        <a:rPr lang="en-US" altLang="zh-CN" dirty="0">
                          <a:solidFill>
                            <a:schemeClr val="tx1"/>
                          </a:solidFill>
                        </a:rPr>
                        <a:t>1KB</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1582258"/>
                  </a:ext>
                </a:extLst>
              </a:tr>
              <a:tr h="331924">
                <a:tc>
                  <a:txBody>
                    <a:bodyPr/>
                    <a:lstStyle/>
                    <a:p>
                      <a:pPr algn="r"/>
                      <a:r>
                        <a:rPr lang="en-US" altLang="zh-CN" dirty="0">
                          <a:solidFill>
                            <a:schemeClr val="tx1"/>
                          </a:solidFill>
                        </a:rPr>
                        <a:t>2KB-1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031197"/>
                  </a:ext>
                </a:extLst>
              </a:tr>
            </a:tbl>
          </a:graphicData>
        </a:graphic>
      </p:graphicFrame>
      <p:graphicFrame>
        <p:nvGraphicFramePr>
          <p:cNvPr id="10" name="表格 9">
            <a:extLst>
              <a:ext uri="{FF2B5EF4-FFF2-40B4-BE49-F238E27FC236}">
                <a16:creationId xmlns:a16="http://schemas.microsoft.com/office/drawing/2014/main" id="{759645E7-8079-A04C-B35B-2A5CDB6C4C10}"/>
              </a:ext>
            </a:extLst>
          </p:cNvPr>
          <p:cNvGraphicFramePr>
            <a:graphicFrameLocks noGrp="1"/>
          </p:cNvGraphicFramePr>
          <p:nvPr>
            <p:extLst>
              <p:ext uri="{D42A27DB-BD31-4B8C-83A1-F6EECF244321}">
                <p14:modId xmlns:p14="http://schemas.microsoft.com/office/powerpoint/2010/main" val="3322541040"/>
              </p:ext>
            </p:extLst>
          </p:nvPr>
        </p:nvGraphicFramePr>
        <p:xfrm>
          <a:off x="505232" y="3770114"/>
          <a:ext cx="1018768" cy="1463040"/>
        </p:xfrm>
        <a:graphic>
          <a:graphicData uri="http://schemas.openxmlformats.org/drawingml/2006/table">
            <a:tbl>
              <a:tblPr firstRow="1" bandRow="1">
                <a:tableStyleId>{F5AB1C69-6EDB-4FF4-983F-18BD219EF322}</a:tableStyleId>
              </a:tblPr>
              <a:tblGrid>
                <a:gridCol w="1018768">
                  <a:extLst>
                    <a:ext uri="{9D8B030D-6E8A-4147-A177-3AD203B41FA5}">
                      <a16:colId xmlns:a16="http://schemas.microsoft.com/office/drawing/2014/main" val="4257913837"/>
                    </a:ext>
                  </a:extLst>
                </a:gridCol>
              </a:tblGrid>
              <a:tr h="331924">
                <a:tc>
                  <a:txBody>
                    <a:bodyPr/>
                    <a:lstStyle/>
                    <a:p>
                      <a:pPr algn="r"/>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69679"/>
                  </a:ext>
                </a:extLst>
              </a:tr>
              <a:tr h="331924">
                <a:tc>
                  <a:txBody>
                    <a:bodyPr/>
                    <a:lstStyle/>
                    <a:p>
                      <a:pPr algn="r"/>
                      <a:r>
                        <a:rPr lang="en-US" altLang="zh-CN" dirty="0">
                          <a:solidFill>
                            <a:schemeClr val="tx1"/>
                          </a:solidFill>
                        </a:rPr>
                        <a:t>1KB</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1582258"/>
                  </a:ext>
                </a:extLst>
              </a:tr>
              <a:tr h="331924">
                <a:tc>
                  <a:txBody>
                    <a:bodyPr/>
                    <a:lstStyle/>
                    <a:p>
                      <a:pPr algn="r"/>
                      <a:r>
                        <a:rPr lang="en-US" altLang="zh-CN" dirty="0">
                          <a:solidFill>
                            <a:schemeClr val="tx1"/>
                          </a:solidFill>
                        </a:rPr>
                        <a:t>2KB</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031197"/>
                  </a:ext>
                </a:extLst>
              </a:tr>
              <a:tr h="331924">
                <a:tc>
                  <a:txBody>
                    <a:bodyPr/>
                    <a:lstStyle/>
                    <a:p>
                      <a:pPr algn="r"/>
                      <a:r>
                        <a:rPr lang="en-US" altLang="zh-CN" dirty="0">
                          <a:solidFill>
                            <a:schemeClr val="tx1"/>
                          </a:solidFill>
                        </a:rPr>
                        <a:t>3KB-1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9623079"/>
                  </a:ext>
                </a:extLst>
              </a:tr>
            </a:tbl>
          </a:graphicData>
        </a:graphic>
      </p:graphicFrame>
      <p:graphicFrame>
        <p:nvGraphicFramePr>
          <p:cNvPr id="11" name="表格 10">
            <a:extLst>
              <a:ext uri="{FF2B5EF4-FFF2-40B4-BE49-F238E27FC236}">
                <a16:creationId xmlns:a16="http://schemas.microsoft.com/office/drawing/2014/main" id="{C39BF942-BBD1-1B44-9769-52F66F6AFF12}"/>
              </a:ext>
            </a:extLst>
          </p:cNvPr>
          <p:cNvGraphicFramePr>
            <a:graphicFrameLocks noGrp="1"/>
          </p:cNvGraphicFramePr>
          <p:nvPr>
            <p:extLst>
              <p:ext uri="{D42A27DB-BD31-4B8C-83A1-F6EECF244321}">
                <p14:modId xmlns:p14="http://schemas.microsoft.com/office/powerpoint/2010/main" val="3074957962"/>
              </p:ext>
            </p:extLst>
          </p:nvPr>
        </p:nvGraphicFramePr>
        <p:xfrm>
          <a:off x="1547664" y="3622144"/>
          <a:ext cx="815752" cy="1463040"/>
        </p:xfrm>
        <a:graphic>
          <a:graphicData uri="http://schemas.openxmlformats.org/drawingml/2006/table">
            <a:tbl>
              <a:tblPr firstRow="1" bandRow="1">
                <a:tableStyleId>{F5AB1C69-6EDB-4FF4-983F-18BD219EF322}</a:tableStyleId>
              </a:tblPr>
              <a:tblGrid>
                <a:gridCol w="815752">
                  <a:extLst>
                    <a:ext uri="{9D8B030D-6E8A-4147-A177-3AD203B41FA5}">
                      <a16:colId xmlns:a16="http://schemas.microsoft.com/office/drawing/2014/main" val="4257913837"/>
                    </a:ext>
                  </a:extLst>
                </a:gridCol>
              </a:tblGrid>
              <a:tr h="331924">
                <a:tc>
                  <a:txBody>
                    <a:bodyPr/>
                    <a:lstStyle/>
                    <a:p>
                      <a:r>
                        <a:rPr lang="zh-CN" altLang="en-US" dirty="0">
                          <a:solidFill>
                            <a:schemeClr val="tx1"/>
                          </a:solidFill>
                        </a:rPr>
                        <a:t>作业</a:t>
                      </a:r>
                      <a:r>
                        <a:rPr lang="en-US" altLang="zh-CN" dirty="0">
                          <a:solidFill>
                            <a:schemeClr val="tx1"/>
                          </a:solidFill>
                        </a:rPr>
                        <a:t>2</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69679"/>
                  </a:ext>
                </a:extLst>
              </a:tr>
              <a:tr h="331924">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6274086"/>
                  </a:ext>
                </a:extLst>
              </a:tr>
              <a:tr h="331924">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1031197"/>
                  </a:ext>
                </a:extLst>
              </a:tr>
              <a:tr h="331924">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312902"/>
                  </a:ext>
                </a:extLst>
              </a:tr>
            </a:tbl>
          </a:graphicData>
        </a:graphic>
      </p:graphicFrame>
      <p:graphicFrame>
        <p:nvGraphicFramePr>
          <p:cNvPr id="12" name="表格 11">
            <a:extLst>
              <a:ext uri="{FF2B5EF4-FFF2-40B4-BE49-F238E27FC236}">
                <a16:creationId xmlns:a16="http://schemas.microsoft.com/office/drawing/2014/main" id="{C4B711CF-AA02-8546-BE46-4BBE57A81BD5}"/>
              </a:ext>
            </a:extLst>
          </p:cNvPr>
          <p:cNvGraphicFramePr>
            <a:graphicFrameLocks noGrp="1"/>
          </p:cNvGraphicFramePr>
          <p:nvPr>
            <p:extLst>
              <p:ext uri="{D42A27DB-BD31-4B8C-83A1-F6EECF244321}">
                <p14:modId xmlns:p14="http://schemas.microsoft.com/office/powerpoint/2010/main" val="2685660502"/>
              </p:ext>
            </p:extLst>
          </p:nvPr>
        </p:nvGraphicFramePr>
        <p:xfrm>
          <a:off x="4080623" y="980728"/>
          <a:ext cx="815752" cy="1097280"/>
        </p:xfrm>
        <a:graphic>
          <a:graphicData uri="http://schemas.openxmlformats.org/drawingml/2006/table">
            <a:tbl>
              <a:tblPr firstRow="1" bandRow="1">
                <a:tableStyleId>{F5AB1C69-6EDB-4FF4-983F-18BD219EF322}</a:tableStyleId>
              </a:tblPr>
              <a:tblGrid>
                <a:gridCol w="815752">
                  <a:extLst>
                    <a:ext uri="{9D8B030D-6E8A-4147-A177-3AD203B41FA5}">
                      <a16:colId xmlns:a16="http://schemas.microsoft.com/office/drawing/2014/main" val="4257913837"/>
                    </a:ext>
                  </a:extLst>
                </a:gridCol>
              </a:tblGrid>
              <a:tr h="331924">
                <a:tc>
                  <a:txBody>
                    <a:bodyPr/>
                    <a:lstStyle/>
                    <a:p>
                      <a:pPr algn="ctr"/>
                      <a:r>
                        <a:rPr lang="zh-CN" altLang="en-US" dirty="0">
                          <a:solidFill>
                            <a:schemeClr val="tx1"/>
                          </a:solidFill>
                        </a:rPr>
                        <a:t>块号</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69679"/>
                  </a:ext>
                </a:extLst>
              </a:tr>
              <a:tr h="331924">
                <a:tc>
                  <a:txBody>
                    <a:bodyPr/>
                    <a:lstStyle/>
                    <a:p>
                      <a:pPr algn="ctr"/>
                      <a:r>
                        <a:rPr lang="en-US" altLang="zh-CN" dirty="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6274086"/>
                  </a:ext>
                </a:extLst>
              </a:tr>
              <a:tr h="331924">
                <a:tc>
                  <a:txBody>
                    <a:bodyPr/>
                    <a:lstStyle/>
                    <a:p>
                      <a:pPr algn="ctr"/>
                      <a:r>
                        <a:rPr lang="en-US" altLang="zh-CN" dirty="0">
                          <a:solidFill>
                            <a:schemeClr val="tx1"/>
                          </a:solidFill>
                        </a:rPr>
                        <a:t>8</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1031197"/>
                  </a:ext>
                </a:extLst>
              </a:tr>
            </a:tbl>
          </a:graphicData>
        </a:graphic>
      </p:graphicFrame>
      <p:graphicFrame>
        <p:nvGraphicFramePr>
          <p:cNvPr id="14" name="表格 13">
            <a:extLst>
              <a:ext uri="{FF2B5EF4-FFF2-40B4-BE49-F238E27FC236}">
                <a16:creationId xmlns:a16="http://schemas.microsoft.com/office/drawing/2014/main" id="{96BAB331-F38E-914F-AAE1-5470055626F4}"/>
              </a:ext>
            </a:extLst>
          </p:cNvPr>
          <p:cNvGraphicFramePr>
            <a:graphicFrameLocks noGrp="1"/>
          </p:cNvGraphicFramePr>
          <p:nvPr>
            <p:extLst>
              <p:ext uri="{D42A27DB-BD31-4B8C-83A1-F6EECF244321}">
                <p14:modId xmlns:p14="http://schemas.microsoft.com/office/powerpoint/2010/main" val="1751145811"/>
              </p:ext>
            </p:extLst>
          </p:nvPr>
        </p:nvGraphicFramePr>
        <p:xfrm>
          <a:off x="3090882" y="3622144"/>
          <a:ext cx="1018768" cy="1463040"/>
        </p:xfrm>
        <a:graphic>
          <a:graphicData uri="http://schemas.openxmlformats.org/drawingml/2006/table">
            <a:tbl>
              <a:tblPr firstRow="1" bandRow="1">
                <a:tableStyleId>{F5AB1C69-6EDB-4FF4-983F-18BD219EF322}</a:tableStyleId>
              </a:tblPr>
              <a:tblGrid>
                <a:gridCol w="1018768">
                  <a:extLst>
                    <a:ext uri="{9D8B030D-6E8A-4147-A177-3AD203B41FA5}">
                      <a16:colId xmlns:a16="http://schemas.microsoft.com/office/drawing/2014/main" val="4257913837"/>
                    </a:ext>
                  </a:extLst>
                </a:gridCol>
              </a:tblGrid>
              <a:tr h="331924">
                <a:tc>
                  <a:txBody>
                    <a:bodyPr/>
                    <a:lstStyle/>
                    <a:p>
                      <a:pPr algn="ctr"/>
                      <a:r>
                        <a:rPr lang="zh-CN" altLang="en-US" dirty="0">
                          <a:solidFill>
                            <a:schemeClr val="tx1"/>
                          </a:solidFill>
                        </a:rPr>
                        <a:t>页号</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69679"/>
                  </a:ext>
                </a:extLst>
              </a:tr>
              <a:tr h="331924">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1582258"/>
                  </a:ext>
                </a:extLst>
              </a:tr>
              <a:tr h="331924">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031197"/>
                  </a:ext>
                </a:extLst>
              </a:tr>
              <a:tr h="331924">
                <a:tc>
                  <a:txBody>
                    <a:bodyPr/>
                    <a:lstStyle/>
                    <a:p>
                      <a:pPr algn="ctr"/>
                      <a:r>
                        <a:rPr lang="en-US" altLang="zh-CN" dirty="0">
                          <a:solidFill>
                            <a:schemeClr val="tx1"/>
                          </a:solidFill>
                        </a:rPr>
                        <a:t>2</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579264"/>
                  </a:ext>
                </a:extLst>
              </a:tr>
            </a:tbl>
          </a:graphicData>
        </a:graphic>
      </p:graphicFrame>
      <p:graphicFrame>
        <p:nvGraphicFramePr>
          <p:cNvPr id="15" name="表格 14">
            <a:extLst>
              <a:ext uri="{FF2B5EF4-FFF2-40B4-BE49-F238E27FC236}">
                <a16:creationId xmlns:a16="http://schemas.microsoft.com/office/drawing/2014/main" id="{F2053670-4156-6443-ABEF-189853C3D3FA}"/>
              </a:ext>
            </a:extLst>
          </p:cNvPr>
          <p:cNvGraphicFramePr>
            <a:graphicFrameLocks noGrp="1"/>
          </p:cNvGraphicFramePr>
          <p:nvPr>
            <p:extLst>
              <p:ext uri="{D42A27DB-BD31-4B8C-83A1-F6EECF244321}">
                <p14:modId xmlns:p14="http://schemas.microsoft.com/office/powerpoint/2010/main" val="2809338940"/>
              </p:ext>
            </p:extLst>
          </p:nvPr>
        </p:nvGraphicFramePr>
        <p:xfrm>
          <a:off x="3978313" y="3622144"/>
          <a:ext cx="815752" cy="1463040"/>
        </p:xfrm>
        <a:graphic>
          <a:graphicData uri="http://schemas.openxmlformats.org/drawingml/2006/table">
            <a:tbl>
              <a:tblPr firstRow="1" bandRow="1">
                <a:tableStyleId>{F5AB1C69-6EDB-4FF4-983F-18BD219EF322}</a:tableStyleId>
              </a:tblPr>
              <a:tblGrid>
                <a:gridCol w="815752">
                  <a:extLst>
                    <a:ext uri="{9D8B030D-6E8A-4147-A177-3AD203B41FA5}">
                      <a16:colId xmlns:a16="http://schemas.microsoft.com/office/drawing/2014/main" val="4257913837"/>
                    </a:ext>
                  </a:extLst>
                </a:gridCol>
              </a:tblGrid>
              <a:tr h="331924">
                <a:tc>
                  <a:txBody>
                    <a:bodyPr/>
                    <a:lstStyle/>
                    <a:p>
                      <a:pPr algn="ctr"/>
                      <a:r>
                        <a:rPr lang="zh-CN" altLang="en-US" dirty="0">
                          <a:solidFill>
                            <a:schemeClr val="tx1"/>
                          </a:solidFill>
                        </a:rPr>
                        <a:t>块号</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69679"/>
                  </a:ext>
                </a:extLst>
              </a:tr>
              <a:tr h="331924">
                <a:tc>
                  <a:txBody>
                    <a:bodyPr/>
                    <a:lstStyle/>
                    <a:p>
                      <a:pPr algn="ctr"/>
                      <a:r>
                        <a:rPr lang="en-US" altLang="zh-CN" dirty="0">
                          <a:solidFill>
                            <a:schemeClr val="tx1"/>
                          </a:solidFill>
                        </a:rPr>
                        <a:t>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6274086"/>
                  </a:ext>
                </a:extLst>
              </a:tr>
              <a:tr h="331924">
                <a:tc>
                  <a:txBody>
                    <a:bodyPr/>
                    <a:lstStyle/>
                    <a:p>
                      <a:pPr algn="ctr"/>
                      <a:r>
                        <a:rPr lang="en-US" altLang="zh-CN" dirty="0">
                          <a:solidFill>
                            <a:schemeClr val="tx1"/>
                          </a:solidFill>
                        </a:rPr>
                        <a:t>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1031197"/>
                  </a:ext>
                </a:extLst>
              </a:tr>
              <a:tr h="331924">
                <a:tc>
                  <a:txBody>
                    <a:bodyPr/>
                    <a:lstStyle/>
                    <a:p>
                      <a:pPr algn="ctr"/>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746016"/>
                  </a:ext>
                </a:extLst>
              </a:tr>
            </a:tbl>
          </a:graphicData>
        </a:graphic>
      </p:graphicFrame>
      <p:graphicFrame>
        <p:nvGraphicFramePr>
          <p:cNvPr id="18" name="表格 17">
            <a:extLst>
              <a:ext uri="{FF2B5EF4-FFF2-40B4-BE49-F238E27FC236}">
                <a16:creationId xmlns:a16="http://schemas.microsoft.com/office/drawing/2014/main" id="{E9E62B81-CBB7-C74E-93F1-EAB2F6C3BBEB}"/>
              </a:ext>
            </a:extLst>
          </p:cNvPr>
          <p:cNvGraphicFramePr>
            <a:graphicFrameLocks noGrp="1"/>
          </p:cNvGraphicFramePr>
          <p:nvPr>
            <p:extLst>
              <p:ext uri="{D42A27DB-BD31-4B8C-83A1-F6EECF244321}">
                <p14:modId xmlns:p14="http://schemas.microsoft.com/office/powerpoint/2010/main" val="3008628215"/>
              </p:ext>
            </p:extLst>
          </p:nvPr>
        </p:nvGraphicFramePr>
        <p:xfrm>
          <a:off x="5580112" y="980728"/>
          <a:ext cx="558900" cy="5170872"/>
        </p:xfrm>
        <a:graphic>
          <a:graphicData uri="http://schemas.openxmlformats.org/drawingml/2006/table">
            <a:tbl>
              <a:tblPr firstRow="1" bandRow="1">
                <a:tableStyleId>{5C22544A-7EE6-4342-B048-85BDC9FD1C3A}</a:tableStyleId>
              </a:tblPr>
              <a:tblGrid>
                <a:gridCol w="558900">
                  <a:extLst>
                    <a:ext uri="{9D8B030D-6E8A-4147-A177-3AD203B41FA5}">
                      <a16:colId xmlns:a16="http://schemas.microsoft.com/office/drawing/2014/main" val="1998559027"/>
                    </a:ext>
                  </a:extLst>
                </a:gridCol>
              </a:tblGrid>
              <a:tr h="432048">
                <a:tc>
                  <a:txBody>
                    <a:bodyPr/>
                    <a:lstStyle/>
                    <a:p>
                      <a:pPr algn="r"/>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8893595"/>
                  </a:ext>
                </a:extLst>
              </a:tr>
              <a:tr h="432048">
                <a:tc>
                  <a:txBody>
                    <a:bodyPr/>
                    <a:lstStyle/>
                    <a:p>
                      <a:pPr algn="r"/>
                      <a:r>
                        <a:rPr lang="en-US" altLang="zh-CN" dirty="0">
                          <a:solidFill>
                            <a:schemeClr val="tx1"/>
                          </a:solidFill>
                        </a:rPr>
                        <a:t>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171658"/>
                  </a:ext>
                </a:extLst>
              </a:tr>
              <a:tr h="290604">
                <a:tc>
                  <a:txBody>
                    <a:bodyPr/>
                    <a:lstStyle/>
                    <a:p>
                      <a:pPr algn="r"/>
                      <a:r>
                        <a:rPr lang="en-US" altLang="zh-CN" dirty="0">
                          <a:solidFill>
                            <a:schemeClr val="tx1"/>
                          </a:solidFill>
                        </a:rPr>
                        <a:t>2</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9079208"/>
                  </a:ext>
                </a:extLst>
              </a:tr>
              <a:tr h="284884">
                <a:tc>
                  <a:txBody>
                    <a:bodyPr/>
                    <a:lstStyle/>
                    <a:p>
                      <a:pPr algn="r"/>
                      <a:r>
                        <a:rPr lang="en-US" altLang="zh-CN" dirty="0">
                          <a:solidFill>
                            <a:schemeClr val="tx1"/>
                          </a:solidFill>
                        </a:rPr>
                        <a:t>3</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8090031"/>
                  </a:ext>
                </a:extLst>
              </a:tr>
              <a:tr h="279164">
                <a:tc>
                  <a:txBody>
                    <a:bodyPr/>
                    <a:lstStyle/>
                    <a:p>
                      <a:pPr algn="r"/>
                      <a:r>
                        <a:rPr lang="en-US" altLang="zh-CN" dirty="0">
                          <a:solidFill>
                            <a:schemeClr val="tx1"/>
                          </a:solidFill>
                        </a:rPr>
                        <a:t>4</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1950777"/>
                  </a:ext>
                </a:extLst>
              </a:tr>
              <a:tr h="401187">
                <a:tc>
                  <a:txBody>
                    <a:bodyPr/>
                    <a:lstStyle/>
                    <a:p>
                      <a:pPr algn="r"/>
                      <a:r>
                        <a:rPr lang="en-US" altLang="zh-CN" dirty="0"/>
                        <a:t>5</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7948545"/>
                  </a:ext>
                </a:extLst>
              </a:tr>
              <a:tr h="401187">
                <a:tc>
                  <a:txBody>
                    <a:bodyPr/>
                    <a:lstStyle/>
                    <a:p>
                      <a:pPr algn="r"/>
                      <a:r>
                        <a:rPr lang="en-US" altLang="zh-CN" dirty="0"/>
                        <a:t>6</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135645"/>
                  </a:ext>
                </a:extLst>
              </a:tr>
              <a:tr h="401187">
                <a:tc>
                  <a:txBody>
                    <a:bodyPr/>
                    <a:lstStyle/>
                    <a:p>
                      <a:pPr algn="r"/>
                      <a:r>
                        <a:rPr lang="en-US" altLang="zh-CN" dirty="0"/>
                        <a:t>7</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3410177"/>
                  </a:ext>
                </a:extLst>
              </a:tr>
              <a:tr h="401187">
                <a:tc>
                  <a:txBody>
                    <a:bodyPr/>
                    <a:lstStyle/>
                    <a:p>
                      <a:pPr algn="r"/>
                      <a:r>
                        <a:rPr lang="en-US" altLang="zh-CN" dirty="0"/>
                        <a:t>8</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8661223"/>
                  </a:ext>
                </a:extLst>
              </a:tr>
              <a:tr h="401187">
                <a:tc>
                  <a:txBody>
                    <a:bodyPr/>
                    <a:lstStyle/>
                    <a:p>
                      <a:pPr algn="r"/>
                      <a:r>
                        <a:rPr lang="en-US" altLang="zh-CN" dirty="0"/>
                        <a:t>9</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7046187"/>
                  </a:ext>
                </a:extLst>
              </a:tr>
              <a:tr h="401187">
                <a:tc>
                  <a:txBody>
                    <a:bodyPr/>
                    <a:lstStyle/>
                    <a:p>
                      <a:pPr algn="r"/>
                      <a:r>
                        <a:rPr lang="en-US" altLang="zh-CN" dirty="0"/>
                        <a:t>10</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2716431"/>
                  </a:ext>
                </a:extLst>
              </a:tr>
              <a:tr h="401187">
                <a:tc>
                  <a:txBody>
                    <a:bodyPr/>
                    <a:lstStyle/>
                    <a:p>
                      <a:pPr algn="r"/>
                      <a:r>
                        <a:rPr lang="en-US" altLang="zh-CN" dirty="0"/>
                        <a:t>11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8656624"/>
                  </a:ext>
                </a:extLst>
              </a:tr>
              <a:tr h="401187">
                <a:tc>
                  <a:txBody>
                    <a:bodyPr/>
                    <a:lstStyle/>
                    <a:p>
                      <a:pPr algn="r"/>
                      <a:r>
                        <a:rPr lang="en-US" altLang="zh-CN" dirty="0"/>
                        <a:t>…</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4866621"/>
                  </a:ext>
                </a:extLst>
              </a:tr>
            </a:tbl>
          </a:graphicData>
        </a:graphic>
      </p:graphicFrame>
      <p:sp>
        <p:nvSpPr>
          <p:cNvPr id="19" name="文本框 18">
            <a:extLst>
              <a:ext uri="{FF2B5EF4-FFF2-40B4-BE49-F238E27FC236}">
                <a16:creationId xmlns:a16="http://schemas.microsoft.com/office/drawing/2014/main" id="{9C9EF714-E61C-0047-97D5-027C7827C762}"/>
              </a:ext>
            </a:extLst>
          </p:cNvPr>
          <p:cNvSpPr txBox="1"/>
          <p:nvPr/>
        </p:nvSpPr>
        <p:spPr>
          <a:xfrm>
            <a:off x="3573590" y="2066518"/>
            <a:ext cx="1810856" cy="400110"/>
          </a:xfrm>
          <a:prstGeom prst="rect">
            <a:avLst/>
          </a:prstGeom>
          <a:noFill/>
        </p:spPr>
        <p:txBody>
          <a:bodyPr wrap="square" rtlCol="0">
            <a:spAutoFit/>
          </a:bodyPr>
          <a:lstStyle/>
          <a:p>
            <a:r>
              <a:rPr lang="zh-CN" altLang="en-US" sz="2000" dirty="0">
                <a:solidFill>
                  <a:schemeClr val="tx2"/>
                </a:solidFill>
                <a:latin typeface="+mn-ea"/>
                <a:ea typeface="+mn-ea"/>
              </a:rPr>
              <a:t>作业</a:t>
            </a:r>
            <a:r>
              <a:rPr lang="en-US" altLang="zh-CN" sz="2000" dirty="0">
                <a:solidFill>
                  <a:schemeClr val="tx2"/>
                </a:solidFill>
                <a:latin typeface="+mn-ea"/>
                <a:ea typeface="+mn-ea"/>
              </a:rPr>
              <a:t>1</a:t>
            </a:r>
            <a:r>
              <a:rPr lang="zh-CN" altLang="en-US" sz="2000" dirty="0">
                <a:solidFill>
                  <a:schemeClr val="tx2"/>
                </a:solidFill>
                <a:latin typeface="+mn-ea"/>
                <a:ea typeface="+mn-ea"/>
              </a:rPr>
              <a:t>页表</a:t>
            </a:r>
            <a:endParaRPr kumimoji="1" lang="zh-CN" altLang="en-US" sz="2000" dirty="0">
              <a:solidFill>
                <a:schemeClr val="tx2"/>
              </a:solidFill>
              <a:latin typeface="+mn-ea"/>
              <a:ea typeface="+mn-ea"/>
            </a:endParaRPr>
          </a:p>
        </p:txBody>
      </p:sp>
      <p:sp>
        <p:nvSpPr>
          <p:cNvPr id="20" name="文本框 19">
            <a:extLst>
              <a:ext uri="{FF2B5EF4-FFF2-40B4-BE49-F238E27FC236}">
                <a16:creationId xmlns:a16="http://schemas.microsoft.com/office/drawing/2014/main" id="{3A6A29AD-AC6A-B34A-AC95-E168DD90DB9C}"/>
              </a:ext>
            </a:extLst>
          </p:cNvPr>
          <p:cNvSpPr txBox="1"/>
          <p:nvPr/>
        </p:nvSpPr>
        <p:spPr>
          <a:xfrm>
            <a:off x="3427388" y="5096554"/>
            <a:ext cx="1810856" cy="400110"/>
          </a:xfrm>
          <a:prstGeom prst="rect">
            <a:avLst/>
          </a:prstGeom>
          <a:noFill/>
        </p:spPr>
        <p:txBody>
          <a:bodyPr wrap="square" rtlCol="0">
            <a:spAutoFit/>
          </a:bodyPr>
          <a:lstStyle/>
          <a:p>
            <a:r>
              <a:rPr lang="zh-CN" altLang="en-US" sz="2000" dirty="0">
                <a:solidFill>
                  <a:schemeClr val="tx2"/>
                </a:solidFill>
                <a:latin typeface="+mn-ea"/>
                <a:ea typeface="+mn-ea"/>
              </a:rPr>
              <a:t>作业</a:t>
            </a:r>
            <a:r>
              <a:rPr lang="en-US" altLang="zh-CN" sz="2000" dirty="0">
                <a:solidFill>
                  <a:schemeClr val="tx2"/>
                </a:solidFill>
                <a:latin typeface="+mn-ea"/>
                <a:ea typeface="+mn-ea"/>
              </a:rPr>
              <a:t>2</a:t>
            </a:r>
            <a:r>
              <a:rPr lang="zh-CN" altLang="en-US" sz="2000" dirty="0">
                <a:solidFill>
                  <a:schemeClr val="tx2"/>
                </a:solidFill>
                <a:latin typeface="+mn-ea"/>
                <a:ea typeface="+mn-ea"/>
              </a:rPr>
              <a:t>页表</a:t>
            </a:r>
            <a:endParaRPr kumimoji="1" lang="zh-CN" altLang="en-US" sz="2000" dirty="0">
              <a:solidFill>
                <a:schemeClr val="tx2"/>
              </a:solidFill>
              <a:latin typeface="+mn-ea"/>
              <a:ea typeface="+mn-ea"/>
            </a:endParaRPr>
          </a:p>
        </p:txBody>
      </p:sp>
    </p:spTree>
    <p:extLst>
      <p:ext uri="{BB962C8B-B14F-4D97-AF65-F5344CB8AC3E}">
        <p14:creationId xmlns:p14="http://schemas.microsoft.com/office/powerpoint/2010/main" val="162946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A9AAC4-BDE2-A44E-A09E-E33BD4BE1017}"/>
              </a:ext>
            </a:extLst>
          </p:cNvPr>
          <p:cNvSpPr>
            <a:spLocks noGrp="1"/>
          </p:cNvSpPr>
          <p:nvPr>
            <p:ph idx="1"/>
          </p:nvPr>
        </p:nvSpPr>
        <p:spPr>
          <a:xfrm>
            <a:off x="304800" y="980728"/>
            <a:ext cx="8587680" cy="2088232"/>
          </a:xfrm>
          <a:solidFill>
            <a:schemeClr val="accent2">
              <a:lumMod val="40000"/>
              <a:lumOff val="60000"/>
            </a:schemeClr>
          </a:solidFill>
        </p:spPr>
        <p:txBody>
          <a:bodyPr/>
          <a:lstStyle/>
          <a:p>
            <a:r>
              <a:rPr lang="zh-CN" altLang="en-US" b="0" dirty="0"/>
              <a:t>普通分页系统地址转换示例（续）</a:t>
            </a:r>
            <a:endParaRPr lang="en-US" altLang="zh-CN" b="0" dirty="0"/>
          </a:p>
          <a:p>
            <a:pPr marL="457200" lvl="1" indent="0">
              <a:buNone/>
            </a:pPr>
            <a:r>
              <a:rPr lang="zh-CN" altLang="en-US" dirty="0">
                <a:latin typeface="+mn-lt"/>
                <a:ea typeface="+mn-ea"/>
              </a:rPr>
              <a:t>假设作业</a:t>
            </a:r>
            <a:r>
              <a:rPr lang="en-US" altLang="zh-CN" dirty="0">
                <a:latin typeface="+mn-lt"/>
                <a:ea typeface="+mn-ea"/>
              </a:rPr>
              <a:t>2</a:t>
            </a:r>
            <a:r>
              <a:rPr lang="zh-CN" altLang="en-US" dirty="0">
                <a:latin typeface="+mn-lt"/>
                <a:ea typeface="+mn-ea"/>
              </a:rPr>
              <a:t>正在运行，在第</a:t>
            </a:r>
            <a:r>
              <a:rPr lang="en-US" altLang="zh-CN" dirty="0">
                <a:latin typeface="+mn-lt"/>
                <a:ea typeface="+mn-ea"/>
              </a:rPr>
              <a:t>0</a:t>
            </a:r>
            <a:r>
              <a:rPr lang="zh-CN" altLang="en-US" dirty="0">
                <a:latin typeface="+mn-lt"/>
                <a:ea typeface="+mn-ea"/>
              </a:rPr>
              <a:t>页某单元处有一条指令：</a:t>
            </a:r>
            <a:br>
              <a:rPr lang="zh-CN" altLang="en-US" dirty="0">
                <a:latin typeface="+mn-lt"/>
                <a:ea typeface="+mn-ea"/>
              </a:rPr>
            </a:br>
            <a:r>
              <a:rPr lang="en-US" altLang="zh-CN" dirty="0">
                <a:latin typeface="+mn-lt"/>
                <a:ea typeface="+mn-ea"/>
              </a:rPr>
              <a:t>MOV R1</a:t>
            </a:r>
            <a:r>
              <a:rPr lang="zh-CN" altLang="en-US" dirty="0">
                <a:latin typeface="+mn-lt"/>
                <a:ea typeface="+mn-ea"/>
              </a:rPr>
              <a:t>，</a:t>
            </a:r>
            <a:r>
              <a:rPr lang="en-US" altLang="zh-CN" dirty="0">
                <a:latin typeface="+mn-lt"/>
                <a:ea typeface="+mn-ea"/>
              </a:rPr>
              <a:t>[2500]</a:t>
            </a:r>
          </a:p>
          <a:p>
            <a:pPr marL="457200" lvl="1" indent="0">
              <a:buNone/>
            </a:pPr>
            <a:r>
              <a:rPr lang="zh-CN" altLang="en-US" dirty="0">
                <a:latin typeface="+mn-lt"/>
                <a:ea typeface="+mn-ea"/>
              </a:rPr>
              <a:t>试将</a:t>
            </a:r>
            <a:r>
              <a:rPr lang="en-US" altLang="zh-CN" dirty="0">
                <a:latin typeface="+mn-lt"/>
                <a:ea typeface="+mn-ea"/>
              </a:rPr>
              <a:t>2500</a:t>
            </a:r>
            <a:r>
              <a:rPr lang="zh-CN" altLang="en-US" dirty="0">
                <a:latin typeface="+mn-lt"/>
                <a:ea typeface="+mn-ea"/>
              </a:rPr>
              <a:t>转换成物理地址</a:t>
            </a:r>
            <a:endParaRPr lang="en-US" altLang="zh-CN" dirty="0">
              <a:latin typeface="+mn-lt"/>
              <a:ea typeface="+mn-ea"/>
            </a:endParaRPr>
          </a:p>
          <a:p>
            <a:pPr lvl="1">
              <a:spcAft>
                <a:spcPct val="20000"/>
              </a:spcAft>
              <a:buFont typeface="Wingdings" pitchFamily="2" charset="2"/>
              <a:buChar char="Ø"/>
            </a:pPr>
            <a:r>
              <a:rPr lang="en-US" altLang="zh-CN" sz="2200" dirty="0">
                <a:latin typeface="+mn-lt"/>
                <a:ea typeface="+mn-ea"/>
              </a:rPr>
              <a:t>2500</a:t>
            </a:r>
            <a:r>
              <a:rPr lang="en-US" altLang="zh-CN" sz="2200" dirty="0">
                <a:latin typeface="+mn-lt"/>
                <a:ea typeface="+mn-ea"/>
                <a:sym typeface="Wingdings" pitchFamily="2" charset="2"/>
              </a:rPr>
              <a:t> </a:t>
            </a:r>
            <a:r>
              <a:rPr lang="zh-CN" altLang="en-US" sz="2200" dirty="0">
                <a:latin typeface="+mn-lt"/>
                <a:ea typeface="+mn-ea"/>
              </a:rPr>
              <a:t>转化为十六进制为</a:t>
            </a:r>
            <a:r>
              <a:rPr lang="en-US" altLang="zh-CN" sz="2200" dirty="0">
                <a:latin typeface="+mn-lt"/>
                <a:ea typeface="+mn-ea"/>
              </a:rPr>
              <a:t>09C4H</a:t>
            </a:r>
          </a:p>
          <a:p>
            <a:pPr lvl="1">
              <a:spcAft>
                <a:spcPct val="20000"/>
              </a:spcAft>
              <a:buNone/>
            </a:pPr>
            <a:r>
              <a:rPr lang="en-US" altLang="zh-CN" sz="2200" dirty="0">
                <a:latin typeface="+mn-lt"/>
                <a:ea typeface="+mn-ea"/>
              </a:rPr>
              <a:t>  </a:t>
            </a:r>
            <a:r>
              <a:rPr lang="zh-CN" altLang="en-US" sz="2200" dirty="0">
                <a:latin typeface="+mn-lt"/>
                <a:ea typeface="+mn-ea"/>
              </a:rPr>
              <a:t>（二进制为</a:t>
            </a:r>
            <a:r>
              <a:rPr lang="en-US" altLang="zh-CN" sz="2200" dirty="0">
                <a:solidFill>
                  <a:srgbClr val="0070C0"/>
                </a:solidFill>
                <a:latin typeface="+mn-lt"/>
                <a:ea typeface="+mn-ea"/>
              </a:rPr>
              <a:t>0000 10</a:t>
            </a:r>
            <a:r>
              <a:rPr lang="en-US" altLang="zh-CN" sz="2200" dirty="0">
                <a:solidFill>
                  <a:srgbClr val="FF0000"/>
                </a:solidFill>
                <a:latin typeface="+mn-lt"/>
                <a:ea typeface="+mn-ea"/>
              </a:rPr>
              <a:t>01 1100 0100</a:t>
            </a:r>
            <a:r>
              <a:rPr lang="zh-CN" altLang="en-US" sz="2200" dirty="0">
                <a:latin typeface="+mn-lt"/>
                <a:ea typeface="+mn-ea"/>
              </a:rPr>
              <a:t>）；</a:t>
            </a:r>
          </a:p>
          <a:p>
            <a:pPr lvl="1">
              <a:spcAft>
                <a:spcPct val="20000"/>
              </a:spcAft>
              <a:buFont typeface="Wingdings" pitchFamily="2" charset="2"/>
              <a:buChar char="Ø"/>
            </a:pPr>
            <a:r>
              <a:rPr lang="zh-CN" altLang="en-US" sz="2200" dirty="0">
                <a:latin typeface="+mn-lt"/>
                <a:ea typeface="+mn-ea"/>
              </a:rPr>
              <a:t>每页长度为</a:t>
            </a:r>
            <a:r>
              <a:rPr lang="en-US" altLang="zh-CN" sz="2200" dirty="0">
                <a:latin typeface="+mn-lt"/>
                <a:ea typeface="+mn-ea"/>
              </a:rPr>
              <a:t>1k</a:t>
            </a:r>
            <a:r>
              <a:rPr lang="zh-CN" altLang="en-US" sz="2200" dirty="0">
                <a:latin typeface="+mn-lt"/>
                <a:ea typeface="+mn-ea"/>
              </a:rPr>
              <a:t>，逻辑地址低</a:t>
            </a:r>
            <a:r>
              <a:rPr lang="en-US" altLang="zh-CN" sz="2200" dirty="0">
                <a:latin typeface="+mn-lt"/>
                <a:ea typeface="+mn-ea"/>
              </a:rPr>
              <a:t>10</a:t>
            </a:r>
            <a:r>
              <a:rPr lang="zh-CN" altLang="en-US" sz="2200" dirty="0">
                <a:latin typeface="+mn-lt"/>
                <a:ea typeface="+mn-ea"/>
              </a:rPr>
              <a:t>位构成页内地址：</a:t>
            </a:r>
            <a:r>
              <a:rPr lang="en-US" altLang="zh-CN" sz="2200" dirty="0">
                <a:latin typeface="+mn-lt"/>
                <a:ea typeface="+mn-ea"/>
              </a:rPr>
              <a:t>1C4H</a:t>
            </a:r>
          </a:p>
          <a:p>
            <a:pPr lvl="1">
              <a:spcAft>
                <a:spcPct val="20000"/>
              </a:spcAft>
              <a:buFont typeface="Wingdings" pitchFamily="2" charset="2"/>
              <a:buChar char="Ø"/>
            </a:pPr>
            <a:r>
              <a:rPr lang="zh-CN" altLang="en-US" sz="2200" dirty="0">
                <a:latin typeface="+mn-lt"/>
                <a:ea typeface="+mn-ea"/>
              </a:rPr>
              <a:t>高</a:t>
            </a:r>
            <a:r>
              <a:rPr lang="en-US" altLang="zh-CN" sz="2200" dirty="0">
                <a:latin typeface="+mn-lt"/>
                <a:ea typeface="+mn-ea"/>
              </a:rPr>
              <a:t>6</a:t>
            </a:r>
            <a:r>
              <a:rPr lang="zh-CN" altLang="en-US" sz="2200" dirty="0">
                <a:latin typeface="+mn-lt"/>
                <a:ea typeface="+mn-ea"/>
              </a:rPr>
              <a:t>位为</a:t>
            </a:r>
            <a:r>
              <a:rPr lang="en-US" altLang="zh-CN" sz="2200" dirty="0">
                <a:latin typeface="+mn-lt"/>
                <a:ea typeface="+mn-ea"/>
              </a:rPr>
              <a:t>2</a:t>
            </a:r>
            <a:r>
              <a:rPr lang="zh-CN" altLang="en-US" sz="2200" dirty="0">
                <a:latin typeface="+mn-lt"/>
                <a:ea typeface="+mn-ea"/>
              </a:rPr>
              <a:t>，形成页号</a:t>
            </a:r>
            <a:r>
              <a:rPr lang="en-US" altLang="zh-CN" sz="2200" dirty="0">
                <a:latin typeface="+mn-lt"/>
                <a:ea typeface="+mn-ea"/>
              </a:rPr>
              <a:t>p</a:t>
            </a:r>
            <a:r>
              <a:rPr lang="zh-CN" altLang="en-US" sz="2200" dirty="0">
                <a:latin typeface="+mn-lt"/>
                <a:ea typeface="+mn-ea"/>
              </a:rPr>
              <a:t>；</a:t>
            </a:r>
          </a:p>
          <a:p>
            <a:pPr lvl="1">
              <a:spcAft>
                <a:spcPct val="20000"/>
              </a:spcAft>
              <a:buFont typeface="Wingdings" pitchFamily="2" charset="2"/>
              <a:buChar char="Ø"/>
            </a:pPr>
            <a:r>
              <a:rPr lang="zh-CN" altLang="en-US" sz="2200" dirty="0">
                <a:latin typeface="+mn-lt"/>
                <a:ea typeface="+mn-ea"/>
              </a:rPr>
              <a:t>查页表知第</a:t>
            </a:r>
            <a:r>
              <a:rPr lang="en-US" altLang="zh-CN" sz="2200" dirty="0">
                <a:latin typeface="+mn-lt"/>
                <a:ea typeface="+mn-ea"/>
              </a:rPr>
              <a:t>2</a:t>
            </a:r>
            <a:r>
              <a:rPr lang="zh-CN" altLang="en-US" sz="2200" dirty="0">
                <a:latin typeface="+mn-lt"/>
                <a:ea typeface="+mn-ea"/>
              </a:rPr>
              <a:t>页在内存第</a:t>
            </a:r>
            <a:r>
              <a:rPr lang="en-US" altLang="zh-CN" sz="2200" dirty="0">
                <a:latin typeface="+mn-lt"/>
                <a:ea typeface="+mn-ea"/>
              </a:rPr>
              <a:t>10</a:t>
            </a:r>
            <a:r>
              <a:rPr lang="zh-CN" altLang="en-US" sz="2200" dirty="0">
                <a:latin typeface="+mn-lt"/>
                <a:ea typeface="+mn-ea"/>
              </a:rPr>
              <a:t>块，与页内地址一起构成新的物理地址为：</a:t>
            </a:r>
            <a:r>
              <a:rPr lang="en-US" altLang="zh-CN" sz="2200" dirty="0">
                <a:latin typeface="+mn-lt"/>
                <a:ea typeface="+mn-ea"/>
              </a:rPr>
              <a:t>29C4H</a:t>
            </a:r>
            <a:r>
              <a:rPr lang="zh-CN" altLang="en-US" sz="2200" dirty="0">
                <a:latin typeface="+mn-lt"/>
                <a:ea typeface="+mn-ea"/>
              </a:rPr>
              <a:t> （二进制为</a:t>
            </a:r>
            <a:r>
              <a:rPr lang="en-US" altLang="zh-CN" sz="2200" dirty="0">
                <a:solidFill>
                  <a:srgbClr val="0070C0"/>
                </a:solidFill>
                <a:latin typeface="+mn-lt"/>
                <a:ea typeface="+mn-ea"/>
              </a:rPr>
              <a:t>0010 10</a:t>
            </a:r>
            <a:r>
              <a:rPr lang="en-US" altLang="zh-CN" sz="2200" dirty="0">
                <a:solidFill>
                  <a:srgbClr val="FF0000"/>
                </a:solidFill>
                <a:latin typeface="+mn-lt"/>
                <a:ea typeface="+mn-ea"/>
              </a:rPr>
              <a:t>01 1100 0100</a:t>
            </a:r>
            <a:r>
              <a:rPr lang="zh-CN" altLang="en-US" sz="2200" dirty="0">
                <a:latin typeface="+mn-lt"/>
                <a:ea typeface="+mn-ea"/>
              </a:rPr>
              <a:t>）</a:t>
            </a:r>
            <a:endParaRPr lang="en-US" altLang="zh-CN" sz="2200" dirty="0">
              <a:latin typeface="+mn-lt"/>
              <a:ea typeface="+mn-ea"/>
            </a:endParaRPr>
          </a:p>
          <a:p>
            <a:pPr lvl="1">
              <a:spcAft>
                <a:spcPct val="20000"/>
              </a:spcAft>
              <a:buFont typeface="Wingdings" pitchFamily="2" charset="2"/>
              <a:buChar char="Ø"/>
            </a:pPr>
            <a:r>
              <a:rPr lang="zh-CN" altLang="en-US" sz="2200" dirty="0">
                <a:latin typeface="+mn-lt"/>
                <a:ea typeface="+mn-ea"/>
              </a:rPr>
              <a:t>访问该单元，把其中的数据送入</a:t>
            </a:r>
            <a:r>
              <a:rPr lang="en-US" altLang="zh-CN" sz="2200" dirty="0">
                <a:latin typeface="+mn-lt"/>
                <a:ea typeface="+mn-ea"/>
              </a:rPr>
              <a:t>R1</a:t>
            </a:r>
            <a:r>
              <a:rPr lang="zh-CN" altLang="en-US" sz="2200" dirty="0">
                <a:latin typeface="+mn-lt"/>
                <a:ea typeface="+mn-ea"/>
              </a:rPr>
              <a:t>寄存器</a:t>
            </a:r>
          </a:p>
          <a:p>
            <a:endParaRPr kumimoji="1" lang="zh-CN" altLang="en-US" dirty="0"/>
          </a:p>
        </p:txBody>
      </p:sp>
      <p:sp>
        <p:nvSpPr>
          <p:cNvPr id="4" name="标题 1">
            <a:extLst>
              <a:ext uri="{FF2B5EF4-FFF2-40B4-BE49-F238E27FC236}">
                <a16:creationId xmlns:a16="http://schemas.microsoft.com/office/drawing/2014/main" id="{285A1870-90E7-4740-9933-1E5CED9ED0E7}"/>
              </a:ext>
            </a:extLst>
          </p:cNvPr>
          <p:cNvSpPr>
            <a:spLocks noGrp="1"/>
          </p:cNvSpPr>
          <p:nvPr>
            <p:ph type="title"/>
          </p:nvPr>
        </p:nvSpPr>
        <p:spPr/>
        <p:txBody>
          <a:bodyPr/>
          <a:lstStyle/>
          <a:p>
            <a:r>
              <a:rPr kumimoji="1" lang="en-US" altLang="zh-CN" dirty="0"/>
              <a:t>3.4</a:t>
            </a:r>
            <a:r>
              <a:rPr kumimoji="1" lang="zh-CN" altLang="en-US" dirty="0"/>
              <a:t> 分页</a:t>
            </a:r>
          </a:p>
        </p:txBody>
      </p:sp>
    </p:spTree>
    <p:extLst>
      <p:ext uri="{BB962C8B-B14F-4D97-AF65-F5344CB8AC3E}">
        <p14:creationId xmlns:p14="http://schemas.microsoft.com/office/powerpoint/2010/main" val="19981098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a:extLst>
              <a:ext uri="{FF2B5EF4-FFF2-40B4-BE49-F238E27FC236}">
                <a16:creationId xmlns:a16="http://schemas.microsoft.com/office/drawing/2014/main" id="{B16AF1BB-85F8-2F46-B43D-D11C5CF55F08}"/>
              </a:ext>
            </a:extLst>
          </p:cNvPr>
          <p:cNvGraphicFramePr>
            <a:graphicFrameLocks noGrp="1"/>
          </p:cNvGraphicFramePr>
          <p:nvPr>
            <p:extLst>
              <p:ext uri="{D42A27DB-BD31-4B8C-83A1-F6EECF244321}">
                <p14:modId xmlns:p14="http://schemas.microsoft.com/office/powerpoint/2010/main" val="3595481673"/>
              </p:ext>
            </p:extLst>
          </p:nvPr>
        </p:nvGraphicFramePr>
        <p:xfrm>
          <a:off x="2774950" y="1145704"/>
          <a:ext cx="2743200" cy="381000"/>
        </p:xfrm>
        <a:graphic>
          <a:graphicData uri="http://schemas.openxmlformats.org/drawingml/2006/table">
            <a:tbl>
              <a:tblPr/>
              <a:tblGrid>
                <a:gridCol w="973138">
                  <a:extLst>
                    <a:ext uri="{9D8B030D-6E8A-4147-A177-3AD203B41FA5}">
                      <a16:colId xmlns:a16="http://schemas.microsoft.com/office/drawing/2014/main" val="20000"/>
                    </a:ext>
                  </a:extLst>
                </a:gridCol>
                <a:gridCol w="1770062">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accent1"/>
                          </a:solidFill>
                          <a:effectLst/>
                          <a:latin typeface="Arial" charset="0"/>
                          <a:ea typeface="宋体" charset="-122"/>
                        </a:rPr>
                        <a:t>0000 10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Arial" charset="0"/>
                          <a:ea typeface="宋体" charset="-122"/>
                        </a:rPr>
                        <a:t>01 1100 0100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 name="Group 10">
            <a:extLst>
              <a:ext uri="{FF2B5EF4-FFF2-40B4-BE49-F238E27FC236}">
                <a16:creationId xmlns:a16="http://schemas.microsoft.com/office/drawing/2014/main" id="{B8A957E5-F716-5E40-8950-03AB1FE587D3}"/>
              </a:ext>
            </a:extLst>
          </p:cNvPr>
          <p:cNvGraphicFramePr>
            <a:graphicFrameLocks noGrp="1"/>
          </p:cNvGraphicFramePr>
          <p:nvPr>
            <p:extLst>
              <p:ext uri="{D42A27DB-BD31-4B8C-83A1-F6EECF244321}">
                <p14:modId xmlns:p14="http://schemas.microsoft.com/office/powerpoint/2010/main" val="2571683000"/>
              </p:ext>
            </p:extLst>
          </p:nvPr>
        </p:nvGraphicFramePr>
        <p:xfrm>
          <a:off x="793750" y="2593504"/>
          <a:ext cx="1524000" cy="2438400"/>
        </p:xfrm>
        <a:graphic>
          <a:graphicData uri="http://schemas.openxmlformats.org/drawingml/2006/table">
            <a:tbl>
              <a:tblPr/>
              <a:tblGrid>
                <a:gridCol w="1524000">
                  <a:extLst>
                    <a:ext uri="{9D8B030D-6E8A-4147-A177-3AD203B41FA5}">
                      <a16:colId xmlns:a16="http://schemas.microsoft.com/office/drawing/2014/main" val="20000"/>
                    </a:ext>
                  </a:extLst>
                </a:gridCol>
              </a:tblGrid>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err="1">
                          <a:ln>
                            <a:noFill/>
                          </a:ln>
                          <a:solidFill>
                            <a:srgbClr val="FFFFFF"/>
                          </a:solidFill>
                          <a:effectLst/>
                          <a:latin typeface="Arial" charset="0"/>
                          <a:ea typeface="宋体" charset="-122"/>
                        </a:rPr>
                        <a:t>mov</a:t>
                      </a:r>
                      <a:r>
                        <a:rPr kumimoji="0" lang="en-US" altLang="zh-CN" sz="1600" b="0" i="0" u="none" strike="noStrike" cap="none" normalizeH="0" baseline="0" dirty="0">
                          <a:ln>
                            <a:noFill/>
                          </a:ln>
                          <a:solidFill>
                            <a:srgbClr val="FFFFFF"/>
                          </a:solidFill>
                          <a:effectLst/>
                          <a:latin typeface="Arial" charset="0"/>
                          <a:ea typeface="宋体" charset="-122"/>
                        </a:rPr>
                        <a:t> R1,[2500]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958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rgbClr val="FF0000"/>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8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rgbClr val="FFFFFF"/>
                          </a:solidFill>
                          <a:effectLst/>
                          <a:latin typeface="Arial" charset="0"/>
                          <a:ea typeface="宋体" charset="-122"/>
                        </a:rPr>
                        <a:t>016817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2"/>
                  </a:ext>
                </a:extLst>
              </a:tr>
            </a:tbl>
          </a:graphicData>
        </a:graphic>
      </p:graphicFrame>
      <p:graphicFrame>
        <p:nvGraphicFramePr>
          <p:cNvPr id="6" name="Group 20">
            <a:extLst>
              <a:ext uri="{FF2B5EF4-FFF2-40B4-BE49-F238E27FC236}">
                <a16:creationId xmlns:a16="http://schemas.microsoft.com/office/drawing/2014/main" id="{4D23EA31-89DB-D949-B87A-EF2D05F0588E}"/>
              </a:ext>
            </a:extLst>
          </p:cNvPr>
          <p:cNvGraphicFramePr>
            <a:graphicFrameLocks noGrp="1"/>
          </p:cNvGraphicFramePr>
          <p:nvPr>
            <p:extLst>
              <p:ext uri="{D42A27DB-BD31-4B8C-83A1-F6EECF244321}">
                <p14:modId xmlns:p14="http://schemas.microsoft.com/office/powerpoint/2010/main" val="882514613"/>
              </p:ext>
            </p:extLst>
          </p:nvPr>
        </p:nvGraphicFramePr>
        <p:xfrm>
          <a:off x="2470150" y="2822104"/>
          <a:ext cx="762000" cy="335280"/>
        </p:xfrm>
        <a:graphic>
          <a:graphicData uri="http://schemas.openxmlformats.org/drawingml/2006/table">
            <a:tbl>
              <a:tblPr/>
              <a:tblGrid>
                <a:gridCol w="762000">
                  <a:extLst>
                    <a:ext uri="{9D8B030D-6E8A-4147-A177-3AD203B41FA5}">
                      <a16:colId xmlns:a16="http://schemas.microsoft.com/office/drawing/2014/main" val="20000"/>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00"/>
                          </a:solidFill>
                          <a:effectLst/>
                          <a:latin typeface="Arial" charset="0"/>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40">
            <a:extLst>
              <a:ext uri="{FF2B5EF4-FFF2-40B4-BE49-F238E27FC236}">
                <a16:creationId xmlns:a16="http://schemas.microsoft.com/office/drawing/2014/main" id="{8116316F-4B2B-2E46-99B6-CE3E7CDAE996}"/>
              </a:ext>
            </a:extLst>
          </p:cNvPr>
          <p:cNvGraphicFramePr>
            <a:graphicFrameLocks noGrp="1"/>
          </p:cNvGraphicFramePr>
          <p:nvPr>
            <p:extLst>
              <p:ext uri="{D42A27DB-BD31-4B8C-83A1-F6EECF244321}">
                <p14:modId xmlns:p14="http://schemas.microsoft.com/office/powerpoint/2010/main" val="3470309834"/>
              </p:ext>
            </p:extLst>
          </p:nvPr>
        </p:nvGraphicFramePr>
        <p:xfrm>
          <a:off x="7042150" y="1907704"/>
          <a:ext cx="1066800" cy="4533267"/>
        </p:xfrm>
        <a:graphic>
          <a:graphicData uri="http://schemas.openxmlformats.org/drawingml/2006/table">
            <a:tbl>
              <a:tblPr/>
              <a:tblGrid>
                <a:gridCol w="1066800">
                  <a:extLst>
                    <a:ext uri="{9D8B030D-6E8A-4147-A177-3AD203B41FA5}">
                      <a16:colId xmlns:a16="http://schemas.microsoft.com/office/drawing/2014/main" val="20000"/>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Arial" charset="0"/>
                          <a:ea typeface="宋体" charset="-122"/>
                        </a:rPr>
                        <a:t>016817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4"/>
                  </a:ext>
                </a:extLst>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9" name="Group 303">
            <a:extLst>
              <a:ext uri="{FF2B5EF4-FFF2-40B4-BE49-F238E27FC236}">
                <a16:creationId xmlns:a16="http://schemas.microsoft.com/office/drawing/2014/main" id="{99807B1D-3D1B-6147-A797-3762B0BA6B8C}"/>
              </a:ext>
            </a:extLst>
          </p:cNvPr>
          <p:cNvGraphicFramePr>
            <a:graphicFrameLocks noGrp="1"/>
          </p:cNvGraphicFramePr>
          <p:nvPr>
            <p:extLst>
              <p:ext uri="{D42A27DB-BD31-4B8C-83A1-F6EECF244321}">
                <p14:modId xmlns:p14="http://schemas.microsoft.com/office/powerpoint/2010/main" val="4129279921"/>
              </p:ext>
            </p:extLst>
          </p:nvPr>
        </p:nvGraphicFramePr>
        <p:xfrm>
          <a:off x="4643438" y="3507904"/>
          <a:ext cx="2268537" cy="304800"/>
        </p:xfrm>
        <a:graphic>
          <a:graphicData uri="http://schemas.openxmlformats.org/drawingml/2006/table">
            <a:tbl>
              <a:tblPr/>
              <a:tblGrid>
                <a:gridCol w="958850">
                  <a:extLst>
                    <a:ext uri="{9D8B030D-6E8A-4147-A177-3AD203B41FA5}">
                      <a16:colId xmlns:a16="http://schemas.microsoft.com/office/drawing/2014/main" val="20000"/>
                    </a:ext>
                  </a:extLst>
                </a:gridCol>
                <a:gridCol w="1309687">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dirty="0">
                          <a:ln>
                            <a:noFill/>
                          </a:ln>
                          <a:solidFill>
                            <a:srgbClr val="F30BD7"/>
                          </a:solidFill>
                          <a:effectLst/>
                          <a:latin typeface="Arial" charset="0"/>
                          <a:ea typeface="宋体" charset="-122"/>
                        </a:rPr>
                        <a:t>0010 10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dirty="0">
                          <a:ln>
                            <a:noFill/>
                          </a:ln>
                          <a:solidFill>
                            <a:srgbClr val="FF0000"/>
                          </a:solidFill>
                          <a:effectLst/>
                          <a:latin typeface="Arial" charset="0"/>
                          <a:ea typeface="宋体" charset="-122"/>
                        </a:rPr>
                        <a:t>01 1100 0100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Text Box 70">
            <a:extLst>
              <a:ext uri="{FF2B5EF4-FFF2-40B4-BE49-F238E27FC236}">
                <a16:creationId xmlns:a16="http://schemas.microsoft.com/office/drawing/2014/main" id="{6305D2B8-89AB-8349-8199-CCFD3C4EC4A2}"/>
              </a:ext>
            </a:extLst>
          </p:cNvPr>
          <p:cNvSpPr txBox="1">
            <a:spLocks noChangeArrowheads="1"/>
          </p:cNvSpPr>
          <p:nvPr/>
        </p:nvSpPr>
        <p:spPr bwMode="auto">
          <a:xfrm>
            <a:off x="2317750" y="2136304"/>
            <a:ext cx="1143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pPr>
            <a:r>
              <a:rPr kumimoji="0" lang="zh-CN" altLang="en-US" sz="1400">
                <a:solidFill>
                  <a:srgbClr val="C0504D"/>
                </a:solidFill>
                <a:latin typeface="Arial" charset="0"/>
                <a:ea typeface="华文细黑" pitchFamily="2" charset="-122"/>
              </a:rPr>
              <a:t>页表起始</a:t>
            </a:r>
          </a:p>
          <a:p>
            <a:pPr algn="ctr">
              <a:spcBef>
                <a:spcPct val="50000"/>
              </a:spcBef>
            </a:pPr>
            <a:r>
              <a:rPr kumimoji="0" lang="zh-CN" altLang="en-US" sz="1400">
                <a:solidFill>
                  <a:srgbClr val="C0504D"/>
                </a:solidFill>
                <a:latin typeface="Arial" charset="0"/>
                <a:ea typeface="华文细黑" pitchFamily="2" charset="-122"/>
              </a:rPr>
              <a:t>地址寄存器</a:t>
            </a:r>
          </a:p>
        </p:txBody>
      </p:sp>
      <p:sp>
        <p:nvSpPr>
          <p:cNvPr id="11" name="Text Box 71">
            <a:extLst>
              <a:ext uri="{FF2B5EF4-FFF2-40B4-BE49-F238E27FC236}">
                <a16:creationId xmlns:a16="http://schemas.microsoft.com/office/drawing/2014/main" id="{00C35DEF-0D4A-4146-BDFE-98DA890617A1}"/>
              </a:ext>
            </a:extLst>
          </p:cNvPr>
          <p:cNvSpPr txBox="1">
            <a:spLocks noChangeArrowheads="1"/>
          </p:cNvSpPr>
          <p:nvPr/>
        </p:nvSpPr>
        <p:spPr bwMode="auto">
          <a:xfrm>
            <a:off x="3079750" y="764704"/>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dirty="0">
                <a:solidFill>
                  <a:srgbClr val="C0504D"/>
                </a:solidFill>
                <a:latin typeface="Arial" charset="0"/>
                <a:ea typeface="华文细黑" pitchFamily="2" charset="-122"/>
              </a:rPr>
              <a:t>页号ｐ</a:t>
            </a:r>
          </a:p>
        </p:txBody>
      </p:sp>
      <p:sp>
        <p:nvSpPr>
          <p:cNvPr id="12" name="Text Box 72">
            <a:extLst>
              <a:ext uri="{FF2B5EF4-FFF2-40B4-BE49-F238E27FC236}">
                <a16:creationId xmlns:a16="http://schemas.microsoft.com/office/drawing/2014/main" id="{05CCD55D-81B2-5648-ACE7-1113F7E98ED3}"/>
              </a:ext>
            </a:extLst>
          </p:cNvPr>
          <p:cNvSpPr txBox="1">
            <a:spLocks noChangeArrowheads="1"/>
          </p:cNvSpPr>
          <p:nvPr/>
        </p:nvSpPr>
        <p:spPr bwMode="auto">
          <a:xfrm>
            <a:off x="3994150" y="764704"/>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dirty="0">
                <a:solidFill>
                  <a:srgbClr val="C0504D"/>
                </a:solidFill>
                <a:latin typeface="Arial" charset="0"/>
                <a:ea typeface="华文细黑" pitchFamily="2" charset="-122"/>
              </a:rPr>
              <a:t>页内地址ｗ</a:t>
            </a:r>
          </a:p>
        </p:txBody>
      </p:sp>
      <p:sp>
        <p:nvSpPr>
          <p:cNvPr id="13" name="Text Box 73">
            <a:extLst>
              <a:ext uri="{FF2B5EF4-FFF2-40B4-BE49-F238E27FC236}">
                <a16:creationId xmlns:a16="http://schemas.microsoft.com/office/drawing/2014/main" id="{B7B5590D-15EA-0E4B-A0AD-480AA2FFDC92}"/>
              </a:ext>
            </a:extLst>
          </p:cNvPr>
          <p:cNvSpPr txBox="1">
            <a:spLocks noChangeArrowheads="1"/>
          </p:cNvSpPr>
          <p:nvPr/>
        </p:nvSpPr>
        <p:spPr bwMode="auto">
          <a:xfrm>
            <a:off x="4832350" y="3126904"/>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dirty="0">
                <a:solidFill>
                  <a:srgbClr val="C0504D"/>
                </a:solidFill>
                <a:latin typeface="Arial" charset="0"/>
                <a:ea typeface="华文细黑" pitchFamily="2" charset="-122"/>
              </a:rPr>
              <a:t>块号ｂ</a:t>
            </a:r>
          </a:p>
        </p:txBody>
      </p:sp>
      <p:sp>
        <p:nvSpPr>
          <p:cNvPr id="14" name="Text Box 74">
            <a:extLst>
              <a:ext uri="{FF2B5EF4-FFF2-40B4-BE49-F238E27FC236}">
                <a16:creationId xmlns:a16="http://schemas.microsoft.com/office/drawing/2014/main" id="{9F2C7E2B-35EF-9F4D-8517-F344300DBEDA}"/>
              </a:ext>
            </a:extLst>
          </p:cNvPr>
          <p:cNvSpPr txBox="1">
            <a:spLocks noChangeArrowheads="1"/>
          </p:cNvSpPr>
          <p:nvPr/>
        </p:nvSpPr>
        <p:spPr bwMode="auto">
          <a:xfrm>
            <a:off x="5670550" y="3126904"/>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dirty="0">
                <a:solidFill>
                  <a:srgbClr val="C0504D"/>
                </a:solidFill>
                <a:latin typeface="Arial" charset="0"/>
                <a:ea typeface="华文细黑" pitchFamily="2" charset="-122"/>
              </a:rPr>
              <a:t>块内地址ｗ</a:t>
            </a:r>
          </a:p>
        </p:txBody>
      </p:sp>
      <p:sp>
        <p:nvSpPr>
          <p:cNvPr id="15" name="Text Box 75">
            <a:extLst>
              <a:ext uri="{FF2B5EF4-FFF2-40B4-BE49-F238E27FC236}">
                <a16:creationId xmlns:a16="http://schemas.microsoft.com/office/drawing/2014/main" id="{899C965D-B07C-FC41-90BB-CB78E814C259}"/>
              </a:ext>
            </a:extLst>
          </p:cNvPr>
          <p:cNvSpPr txBox="1">
            <a:spLocks noChangeArrowheads="1"/>
          </p:cNvSpPr>
          <p:nvPr/>
        </p:nvSpPr>
        <p:spPr bwMode="auto">
          <a:xfrm>
            <a:off x="3994150" y="5870104"/>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400" dirty="0">
                <a:solidFill>
                  <a:srgbClr val="C0504D"/>
                </a:solidFill>
                <a:latin typeface="Arial" charset="0"/>
                <a:ea typeface="华文细黑" pitchFamily="2" charset="-122"/>
              </a:rPr>
              <a:t>页号块号</a:t>
            </a:r>
          </a:p>
        </p:txBody>
      </p:sp>
      <p:sp>
        <p:nvSpPr>
          <p:cNvPr id="16" name="Text Box 76">
            <a:extLst>
              <a:ext uri="{FF2B5EF4-FFF2-40B4-BE49-F238E27FC236}">
                <a16:creationId xmlns:a16="http://schemas.microsoft.com/office/drawing/2014/main" id="{63ECFB5B-9F38-084D-B0D7-D07780651436}"/>
              </a:ext>
            </a:extLst>
          </p:cNvPr>
          <p:cNvSpPr txBox="1">
            <a:spLocks noChangeArrowheads="1"/>
          </p:cNvSpPr>
          <p:nvPr/>
        </p:nvSpPr>
        <p:spPr bwMode="auto">
          <a:xfrm>
            <a:off x="4146550" y="2136304"/>
            <a:ext cx="1181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600">
                <a:solidFill>
                  <a:srgbClr val="C0504D"/>
                </a:solidFill>
                <a:latin typeface="Arial" charset="0"/>
                <a:ea typeface="华文细黑" pitchFamily="2" charset="-122"/>
              </a:rPr>
              <a:t>ｗ</a:t>
            </a:r>
            <a:r>
              <a:rPr kumimoji="0" lang="en-US" altLang="zh-CN" sz="1600">
                <a:solidFill>
                  <a:srgbClr val="C0504D"/>
                </a:solidFill>
                <a:latin typeface="Arial" charset="0"/>
                <a:ea typeface="华文细黑" pitchFamily="2" charset="-122"/>
              </a:rPr>
              <a:t>=1C4H</a:t>
            </a:r>
          </a:p>
        </p:txBody>
      </p:sp>
      <p:sp>
        <p:nvSpPr>
          <p:cNvPr id="17" name="Line 77">
            <a:extLst>
              <a:ext uri="{FF2B5EF4-FFF2-40B4-BE49-F238E27FC236}">
                <a16:creationId xmlns:a16="http://schemas.microsoft.com/office/drawing/2014/main" id="{555FE83F-73E1-1A40-945F-6214CDDF315C}"/>
              </a:ext>
            </a:extLst>
          </p:cNvPr>
          <p:cNvSpPr>
            <a:spLocks noChangeShapeType="1"/>
          </p:cNvSpPr>
          <p:nvPr/>
        </p:nvSpPr>
        <p:spPr bwMode="auto">
          <a:xfrm>
            <a:off x="4679950" y="1526704"/>
            <a:ext cx="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78">
            <a:extLst>
              <a:ext uri="{FF2B5EF4-FFF2-40B4-BE49-F238E27FC236}">
                <a16:creationId xmlns:a16="http://schemas.microsoft.com/office/drawing/2014/main" id="{A8F56370-8BF3-6644-A1EC-E8A373DDBFFE}"/>
              </a:ext>
            </a:extLst>
          </p:cNvPr>
          <p:cNvSpPr>
            <a:spLocks noChangeShapeType="1"/>
          </p:cNvSpPr>
          <p:nvPr/>
        </p:nvSpPr>
        <p:spPr bwMode="auto">
          <a:xfrm>
            <a:off x="5441950" y="2288704"/>
            <a:ext cx="762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79">
            <a:extLst>
              <a:ext uri="{FF2B5EF4-FFF2-40B4-BE49-F238E27FC236}">
                <a16:creationId xmlns:a16="http://schemas.microsoft.com/office/drawing/2014/main" id="{91B5CB5E-DA3E-DC40-B069-96ADF33AB5CC}"/>
              </a:ext>
            </a:extLst>
          </p:cNvPr>
          <p:cNvSpPr>
            <a:spLocks noChangeShapeType="1"/>
          </p:cNvSpPr>
          <p:nvPr/>
        </p:nvSpPr>
        <p:spPr bwMode="auto">
          <a:xfrm>
            <a:off x="6203950" y="2288704"/>
            <a:ext cx="0" cy="838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80">
            <a:extLst>
              <a:ext uri="{FF2B5EF4-FFF2-40B4-BE49-F238E27FC236}">
                <a16:creationId xmlns:a16="http://schemas.microsoft.com/office/drawing/2014/main" id="{CE26E84C-268D-C949-99A3-DA3E52D80E3D}"/>
              </a:ext>
            </a:extLst>
          </p:cNvPr>
          <p:cNvSpPr txBox="1">
            <a:spLocks noChangeArrowheads="1"/>
          </p:cNvSpPr>
          <p:nvPr/>
        </p:nvSpPr>
        <p:spPr bwMode="auto">
          <a:xfrm>
            <a:off x="7042150" y="1450504"/>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800" dirty="0">
                <a:solidFill>
                  <a:srgbClr val="000000"/>
                </a:solidFill>
                <a:latin typeface="Arial" charset="0"/>
                <a:ea typeface="华文细黑" pitchFamily="2" charset="-122"/>
              </a:rPr>
              <a:t>　</a:t>
            </a:r>
            <a:r>
              <a:rPr kumimoji="0" lang="zh-CN" altLang="en-US" sz="1800" dirty="0">
                <a:solidFill>
                  <a:srgbClr val="C0504D"/>
                </a:solidFill>
                <a:latin typeface="Arial" charset="0"/>
                <a:ea typeface="华文细黑" pitchFamily="2" charset="-122"/>
              </a:rPr>
              <a:t>内存</a:t>
            </a:r>
          </a:p>
        </p:txBody>
      </p:sp>
      <p:sp>
        <p:nvSpPr>
          <p:cNvPr id="21" name="Line 81">
            <a:extLst>
              <a:ext uri="{FF2B5EF4-FFF2-40B4-BE49-F238E27FC236}">
                <a16:creationId xmlns:a16="http://schemas.microsoft.com/office/drawing/2014/main" id="{3BBF83FF-AA08-EF4D-8A7E-866607F856A9}"/>
              </a:ext>
            </a:extLst>
          </p:cNvPr>
          <p:cNvSpPr>
            <a:spLocks noChangeShapeType="1"/>
          </p:cNvSpPr>
          <p:nvPr/>
        </p:nvSpPr>
        <p:spPr bwMode="auto">
          <a:xfrm>
            <a:off x="4832350" y="5641504"/>
            <a:ext cx="228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82">
            <a:extLst>
              <a:ext uri="{FF2B5EF4-FFF2-40B4-BE49-F238E27FC236}">
                <a16:creationId xmlns:a16="http://schemas.microsoft.com/office/drawing/2014/main" id="{99646839-1C69-9C4F-9B08-7082F5971E49}"/>
              </a:ext>
            </a:extLst>
          </p:cNvPr>
          <p:cNvSpPr>
            <a:spLocks noChangeShapeType="1"/>
          </p:cNvSpPr>
          <p:nvPr/>
        </p:nvSpPr>
        <p:spPr bwMode="auto">
          <a:xfrm flipV="1">
            <a:off x="5060950" y="4041304"/>
            <a:ext cx="0" cy="160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AutoShape 83">
            <a:extLst>
              <a:ext uri="{FF2B5EF4-FFF2-40B4-BE49-F238E27FC236}">
                <a16:creationId xmlns:a16="http://schemas.microsoft.com/office/drawing/2014/main" id="{7FB3F6E2-3F5B-8247-AEF6-3CE1B2AAFE2B}"/>
              </a:ext>
            </a:extLst>
          </p:cNvPr>
          <p:cNvSpPr>
            <a:spLocks noChangeArrowheads="1"/>
          </p:cNvSpPr>
          <p:nvPr/>
        </p:nvSpPr>
        <p:spPr bwMode="auto">
          <a:xfrm>
            <a:off x="3308350" y="4498504"/>
            <a:ext cx="457200" cy="457200"/>
          </a:xfrm>
          <a:prstGeom prst="flowChartOr">
            <a:avLst/>
          </a:prstGeom>
          <a:solidFill>
            <a:schemeClr val="accent2">
              <a:lumMod val="60000"/>
              <a:lumOff val="40000"/>
            </a:schemeClr>
          </a:solidFill>
          <a:ln w="9525">
            <a:solidFill>
              <a:srgbClr val="000000"/>
            </a:solidFill>
            <a:round/>
            <a:headEnd/>
            <a:tailEnd/>
          </a:ln>
        </p:spPr>
        <p:txBody>
          <a:bodyPr wrap="none" anchor="ctr"/>
          <a:lstStyle/>
          <a:p>
            <a:endParaRPr kumimoji="0" lang="zh-CN" altLang="zh-CN" sz="1800">
              <a:latin typeface="Arial" charset="0"/>
              <a:ea typeface="华文细黑" pitchFamily="2" charset="-122"/>
            </a:endParaRPr>
          </a:p>
        </p:txBody>
      </p:sp>
      <p:sp>
        <p:nvSpPr>
          <p:cNvPr id="24" name="Line 84">
            <a:extLst>
              <a:ext uri="{FF2B5EF4-FFF2-40B4-BE49-F238E27FC236}">
                <a16:creationId xmlns:a16="http://schemas.microsoft.com/office/drawing/2014/main" id="{B6CACF2E-7B55-B745-A785-B8682DC8BD4B}"/>
              </a:ext>
            </a:extLst>
          </p:cNvPr>
          <p:cNvSpPr>
            <a:spLocks noChangeShapeType="1"/>
          </p:cNvSpPr>
          <p:nvPr/>
        </p:nvSpPr>
        <p:spPr bwMode="auto">
          <a:xfrm>
            <a:off x="3536950" y="5641504"/>
            <a:ext cx="457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85">
            <a:extLst>
              <a:ext uri="{FF2B5EF4-FFF2-40B4-BE49-F238E27FC236}">
                <a16:creationId xmlns:a16="http://schemas.microsoft.com/office/drawing/2014/main" id="{ADE7BDA2-BE42-724F-B35A-C1C902479DE8}"/>
              </a:ext>
            </a:extLst>
          </p:cNvPr>
          <p:cNvSpPr>
            <a:spLocks noChangeShapeType="1"/>
          </p:cNvSpPr>
          <p:nvPr/>
        </p:nvSpPr>
        <p:spPr bwMode="auto">
          <a:xfrm flipH="1">
            <a:off x="3536950" y="4955704"/>
            <a:ext cx="0" cy="762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86">
            <a:extLst>
              <a:ext uri="{FF2B5EF4-FFF2-40B4-BE49-F238E27FC236}">
                <a16:creationId xmlns:a16="http://schemas.microsoft.com/office/drawing/2014/main" id="{9C3E5BE1-500A-B342-97D1-E8B0702F77A7}"/>
              </a:ext>
            </a:extLst>
          </p:cNvPr>
          <p:cNvSpPr>
            <a:spLocks noChangeShapeType="1"/>
          </p:cNvSpPr>
          <p:nvPr/>
        </p:nvSpPr>
        <p:spPr bwMode="auto">
          <a:xfrm>
            <a:off x="3536950" y="1526704"/>
            <a:ext cx="0" cy="1828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Text Box 87">
            <a:extLst>
              <a:ext uri="{FF2B5EF4-FFF2-40B4-BE49-F238E27FC236}">
                <a16:creationId xmlns:a16="http://schemas.microsoft.com/office/drawing/2014/main" id="{26FDD081-B9C0-454B-B673-02E18E43F400}"/>
              </a:ext>
            </a:extLst>
          </p:cNvPr>
          <p:cNvSpPr txBox="1">
            <a:spLocks noChangeArrowheads="1"/>
          </p:cNvSpPr>
          <p:nvPr/>
        </p:nvSpPr>
        <p:spPr bwMode="auto">
          <a:xfrm>
            <a:off x="3232150" y="3355504"/>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C0504D"/>
                </a:solidFill>
                <a:latin typeface="Arial" charset="0"/>
                <a:ea typeface="华文细黑" pitchFamily="2" charset="-122"/>
              </a:rPr>
              <a:t>p=2</a:t>
            </a:r>
          </a:p>
        </p:txBody>
      </p:sp>
      <p:sp>
        <p:nvSpPr>
          <p:cNvPr id="28" name="Line 88">
            <a:extLst>
              <a:ext uri="{FF2B5EF4-FFF2-40B4-BE49-F238E27FC236}">
                <a16:creationId xmlns:a16="http://schemas.microsoft.com/office/drawing/2014/main" id="{DF18F0EA-7187-9646-A169-E8123C26CE80}"/>
              </a:ext>
            </a:extLst>
          </p:cNvPr>
          <p:cNvSpPr>
            <a:spLocks noChangeShapeType="1"/>
          </p:cNvSpPr>
          <p:nvPr/>
        </p:nvSpPr>
        <p:spPr bwMode="auto">
          <a:xfrm>
            <a:off x="3536950" y="3736504"/>
            <a:ext cx="0" cy="762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89">
            <a:extLst>
              <a:ext uri="{FF2B5EF4-FFF2-40B4-BE49-F238E27FC236}">
                <a16:creationId xmlns:a16="http://schemas.microsoft.com/office/drawing/2014/main" id="{794ED620-0D0E-BE41-993E-704DF7687C2C}"/>
              </a:ext>
            </a:extLst>
          </p:cNvPr>
          <p:cNvSpPr>
            <a:spLocks noChangeShapeType="1"/>
          </p:cNvSpPr>
          <p:nvPr/>
        </p:nvSpPr>
        <p:spPr bwMode="auto">
          <a:xfrm>
            <a:off x="2774950" y="3126904"/>
            <a:ext cx="0" cy="160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90">
            <a:extLst>
              <a:ext uri="{FF2B5EF4-FFF2-40B4-BE49-F238E27FC236}">
                <a16:creationId xmlns:a16="http://schemas.microsoft.com/office/drawing/2014/main" id="{7ECB6B8B-0FBC-6B4E-A225-D3A2030A3CB6}"/>
              </a:ext>
            </a:extLst>
          </p:cNvPr>
          <p:cNvSpPr>
            <a:spLocks noChangeShapeType="1"/>
          </p:cNvSpPr>
          <p:nvPr/>
        </p:nvSpPr>
        <p:spPr bwMode="auto">
          <a:xfrm>
            <a:off x="2774950" y="4727104"/>
            <a:ext cx="533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Text Box 91">
            <a:extLst>
              <a:ext uri="{FF2B5EF4-FFF2-40B4-BE49-F238E27FC236}">
                <a16:creationId xmlns:a16="http://schemas.microsoft.com/office/drawing/2014/main" id="{42D1A976-5D7D-BE46-B1BA-BAAE7D69F139}"/>
              </a:ext>
            </a:extLst>
          </p:cNvPr>
          <p:cNvSpPr txBox="1">
            <a:spLocks noChangeArrowheads="1"/>
          </p:cNvSpPr>
          <p:nvPr/>
        </p:nvSpPr>
        <p:spPr bwMode="auto">
          <a:xfrm>
            <a:off x="1098550" y="221250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zh-CN" altLang="en-US" sz="1800">
                <a:solidFill>
                  <a:srgbClr val="C0504D"/>
                </a:solidFill>
                <a:latin typeface="Arial" charset="0"/>
                <a:ea typeface="华文细黑" pitchFamily="2" charset="-122"/>
              </a:rPr>
              <a:t>作业</a:t>
            </a:r>
            <a:r>
              <a:rPr kumimoji="0" lang="en-US" altLang="zh-CN" sz="1800">
                <a:solidFill>
                  <a:srgbClr val="C0504D"/>
                </a:solidFill>
                <a:latin typeface="Arial" charset="0"/>
                <a:ea typeface="华文细黑" pitchFamily="2" charset="-122"/>
              </a:rPr>
              <a:t>2</a:t>
            </a:r>
          </a:p>
        </p:txBody>
      </p:sp>
      <p:sp>
        <p:nvSpPr>
          <p:cNvPr id="32" name="Text Box 92">
            <a:extLst>
              <a:ext uri="{FF2B5EF4-FFF2-40B4-BE49-F238E27FC236}">
                <a16:creationId xmlns:a16="http://schemas.microsoft.com/office/drawing/2014/main" id="{67AE4C4A-87D9-BF4C-8340-29B3C4F55A1A}"/>
              </a:ext>
            </a:extLst>
          </p:cNvPr>
          <p:cNvSpPr txBox="1">
            <a:spLocks noChangeArrowheads="1"/>
          </p:cNvSpPr>
          <p:nvPr/>
        </p:nvSpPr>
        <p:spPr bwMode="auto">
          <a:xfrm>
            <a:off x="8185150" y="6314728"/>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a:solidFill>
                  <a:srgbClr val="000000"/>
                </a:solidFill>
                <a:latin typeface="Arial" charset="0"/>
                <a:ea typeface="华文细黑" pitchFamily="2" charset="-122"/>
              </a:rPr>
              <a:t>256KB-1</a:t>
            </a:r>
          </a:p>
        </p:txBody>
      </p:sp>
      <p:sp>
        <p:nvSpPr>
          <p:cNvPr id="33" name="Text Box 93">
            <a:extLst>
              <a:ext uri="{FF2B5EF4-FFF2-40B4-BE49-F238E27FC236}">
                <a16:creationId xmlns:a16="http://schemas.microsoft.com/office/drawing/2014/main" id="{D111B62F-0EF4-2046-8955-F3D96CECBB67}"/>
              </a:ext>
            </a:extLst>
          </p:cNvPr>
          <p:cNvSpPr txBox="1">
            <a:spLocks noChangeArrowheads="1"/>
          </p:cNvSpPr>
          <p:nvPr/>
        </p:nvSpPr>
        <p:spPr bwMode="auto">
          <a:xfrm>
            <a:off x="8185150" y="3736504"/>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10KB</a:t>
            </a:r>
          </a:p>
        </p:txBody>
      </p:sp>
      <p:sp>
        <p:nvSpPr>
          <p:cNvPr id="34" name="Text Box 94">
            <a:extLst>
              <a:ext uri="{FF2B5EF4-FFF2-40B4-BE49-F238E27FC236}">
                <a16:creationId xmlns:a16="http://schemas.microsoft.com/office/drawing/2014/main" id="{90B0EA5C-16A9-844C-B86A-D35181CEE2F6}"/>
              </a:ext>
            </a:extLst>
          </p:cNvPr>
          <p:cNvSpPr txBox="1">
            <a:spLocks noChangeArrowheads="1"/>
          </p:cNvSpPr>
          <p:nvPr/>
        </p:nvSpPr>
        <p:spPr bwMode="auto">
          <a:xfrm>
            <a:off x="5441950" y="3965104"/>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b="1">
                <a:solidFill>
                  <a:srgbClr val="C0504D"/>
                </a:solidFill>
                <a:latin typeface="Arial" charset="0"/>
                <a:ea typeface="华文细黑" pitchFamily="2" charset="-122"/>
              </a:rPr>
              <a:t>29C4H</a:t>
            </a:r>
          </a:p>
        </p:txBody>
      </p:sp>
      <p:sp>
        <p:nvSpPr>
          <p:cNvPr id="35" name="Line 95">
            <a:extLst>
              <a:ext uri="{FF2B5EF4-FFF2-40B4-BE49-F238E27FC236}">
                <a16:creationId xmlns:a16="http://schemas.microsoft.com/office/drawing/2014/main" id="{53B17A6C-AB10-C648-AD27-F27688FA8D5D}"/>
              </a:ext>
            </a:extLst>
          </p:cNvPr>
          <p:cNvSpPr>
            <a:spLocks noChangeShapeType="1"/>
          </p:cNvSpPr>
          <p:nvPr/>
        </p:nvSpPr>
        <p:spPr bwMode="auto">
          <a:xfrm>
            <a:off x="6356350" y="4117504"/>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96">
            <a:extLst>
              <a:ext uri="{FF2B5EF4-FFF2-40B4-BE49-F238E27FC236}">
                <a16:creationId xmlns:a16="http://schemas.microsoft.com/office/drawing/2014/main" id="{D1DB4CD8-2313-8C40-BB01-F5310966240B}"/>
              </a:ext>
            </a:extLst>
          </p:cNvPr>
          <p:cNvSpPr txBox="1">
            <a:spLocks noChangeArrowheads="1"/>
          </p:cNvSpPr>
          <p:nvPr/>
        </p:nvSpPr>
        <p:spPr bwMode="auto">
          <a:xfrm>
            <a:off x="8261350" y="175530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a:solidFill>
                  <a:srgbClr val="000000"/>
                </a:solidFill>
                <a:latin typeface="Arial" charset="0"/>
                <a:ea typeface="华文细黑" pitchFamily="2" charset="-122"/>
              </a:rPr>
              <a:t>0</a:t>
            </a:r>
          </a:p>
        </p:txBody>
      </p:sp>
      <p:sp>
        <p:nvSpPr>
          <p:cNvPr id="37" name="Text Box 97">
            <a:extLst>
              <a:ext uri="{FF2B5EF4-FFF2-40B4-BE49-F238E27FC236}">
                <a16:creationId xmlns:a16="http://schemas.microsoft.com/office/drawing/2014/main" id="{2A40F70E-2A2D-344A-B2C2-D6029BBD2CD6}"/>
              </a:ext>
            </a:extLst>
          </p:cNvPr>
          <p:cNvSpPr txBox="1">
            <a:spLocks noChangeArrowheads="1"/>
          </p:cNvSpPr>
          <p:nvPr/>
        </p:nvSpPr>
        <p:spPr bwMode="auto">
          <a:xfrm>
            <a:off x="336550" y="2486223"/>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a:solidFill>
                  <a:srgbClr val="000000"/>
                </a:solidFill>
                <a:latin typeface="Arial" charset="0"/>
                <a:ea typeface="华文细黑" pitchFamily="2" charset="-122"/>
              </a:rPr>
              <a:t>0</a:t>
            </a:r>
          </a:p>
        </p:txBody>
      </p:sp>
      <p:sp>
        <p:nvSpPr>
          <p:cNvPr id="38" name="Text Box 98">
            <a:extLst>
              <a:ext uri="{FF2B5EF4-FFF2-40B4-BE49-F238E27FC236}">
                <a16:creationId xmlns:a16="http://schemas.microsoft.com/office/drawing/2014/main" id="{A67CD3D6-DC8B-9841-B1C9-9D6345977E4C}"/>
              </a:ext>
            </a:extLst>
          </p:cNvPr>
          <p:cNvSpPr txBox="1">
            <a:spLocks noChangeArrowheads="1"/>
          </p:cNvSpPr>
          <p:nvPr/>
        </p:nvSpPr>
        <p:spPr bwMode="auto">
          <a:xfrm>
            <a:off x="107950" y="3062287"/>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dirty="0">
                <a:solidFill>
                  <a:srgbClr val="000000"/>
                </a:solidFill>
                <a:latin typeface="Arial" charset="0"/>
                <a:ea typeface="华文细黑" pitchFamily="2" charset="-122"/>
              </a:rPr>
              <a:t>1KB</a:t>
            </a:r>
          </a:p>
        </p:txBody>
      </p:sp>
      <p:sp>
        <p:nvSpPr>
          <p:cNvPr id="39" name="Text Box 99">
            <a:extLst>
              <a:ext uri="{FF2B5EF4-FFF2-40B4-BE49-F238E27FC236}">
                <a16:creationId xmlns:a16="http://schemas.microsoft.com/office/drawing/2014/main" id="{31E346DF-5B6E-594A-A57C-FB54440A2E57}"/>
              </a:ext>
            </a:extLst>
          </p:cNvPr>
          <p:cNvSpPr txBox="1">
            <a:spLocks noChangeArrowheads="1"/>
          </p:cNvSpPr>
          <p:nvPr/>
        </p:nvSpPr>
        <p:spPr bwMode="auto">
          <a:xfrm>
            <a:off x="107950" y="399839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800" dirty="0">
                <a:solidFill>
                  <a:srgbClr val="000000"/>
                </a:solidFill>
                <a:latin typeface="Arial" charset="0"/>
                <a:ea typeface="华文细黑" pitchFamily="2" charset="-122"/>
              </a:rPr>
              <a:t>2KB</a:t>
            </a:r>
          </a:p>
        </p:txBody>
      </p:sp>
      <p:sp>
        <p:nvSpPr>
          <p:cNvPr id="40" name="Text Box 100">
            <a:extLst>
              <a:ext uri="{FF2B5EF4-FFF2-40B4-BE49-F238E27FC236}">
                <a16:creationId xmlns:a16="http://schemas.microsoft.com/office/drawing/2014/main" id="{9B35F49C-722E-4943-B8E3-72DCBB3AB6E4}"/>
              </a:ext>
            </a:extLst>
          </p:cNvPr>
          <p:cNvSpPr txBox="1">
            <a:spLocks noChangeArrowheads="1"/>
          </p:cNvSpPr>
          <p:nvPr/>
        </p:nvSpPr>
        <p:spPr bwMode="auto">
          <a:xfrm>
            <a:off x="107950" y="4819054"/>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r>
              <a:rPr kumimoji="0" lang="en-US" altLang="zh-CN" sz="1600" dirty="0">
                <a:solidFill>
                  <a:srgbClr val="000000"/>
                </a:solidFill>
                <a:latin typeface="Arial" charset="0"/>
                <a:ea typeface="华文细黑" pitchFamily="2" charset="-122"/>
              </a:rPr>
              <a:t>3KB-1</a:t>
            </a:r>
          </a:p>
        </p:txBody>
      </p:sp>
      <p:sp>
        <p:nvSpPr>
          <p:cNvPr id="41" name="Text Box 101">
            <a:extLst>
              <a:ext uri="{FF2B5EF4-FFF2-40B4-BE49-F238E27FC236}">
                <a16:creationId xmlns:a16="http://schemas.microsoft.com/office/drawing/2014/main" id="{8F989259-3416-BB47-A6BB-2AFA45CB072A}"/>
              </a:ext>
            </a:extLst>
          </p:cNvPr>
          <p:cNvSpPr txBox="1">
            <a:spLocks noChangeArrowheads="1"/>
          </p:cNvSpPr>
          <p:nvPr/>
        </p:nvSpPr>
        <p:spPr bwMode="auto">
          <a:xfrm>
            <a:off x="5594350" y="1145704"/>
            <a:ext cx="990600" cy="366713"/>
          </a:xfrm>
          <a:prstGeom prst="rect">
            <a:avLst/>
          </a:prstGeom>
          <a:noFill/>
          <a:ln>
            <a:noFill/>
          </a:ln>
          <a:effectLst/>
          <a:extLst/>
        </p:spPr>
        <p:txBody>
          <a:bodyPr>
            <a:spAutoFit/>
          </a:bodyPr>
          <a:lstStyle/>
          <a:p>
            <a:pPr fontAlgn="auto">
              <a:spcBef>
                <a:spcPct val="50000"/>
              </a:spcBef>
              <a:spcAft>
                <a:spcPts val="0"/>
              </a:spcAft>
              <a:defRPr/>
            </a:pPr>
            <a:r>
              <a:rPr kumimoji="0" lang="en-US" altLang="zh-CN" sz="1800" dirty="0">
                <a:solidFill>
                  <a:schemeClr val="accent4"/>
                </a:solidFill>
                <a:latin typeface="+mn-lt"/>
                <a:ea typeface="+mn-ea"/>
              </a:rPr>
              <a:t>09C4H</a:t>
            </a:r>
          </a:p>
        </p:txBody>
      </p:sp>
      <p:sp>
        <p:nvSpPr>
          <p:cNvPr id="42" name="Text Box 102">
            <a:extLst>
              <a:ext uri="{FF2B5EF4-FFF2-40B4-BE49-F238E27FC236}">
                <a16:creationId xmlns:a16="http://schemas.microsoft.com/office/drawing/2014/main" id="{9D55BB3D-D256-7642-9353-4CE8857B2587}"/>
              </a:ext>
            </a:extLst>
          </p:cNvPr>
          <p:cNvSpPr txBox="1">
            <a:spLocks noChangeArrowheads="1"/>
          </p:cNvSpPr>
          <p:nvPr/>
        </p:nvSpPr>
        <p:spPr bwMode="auto">
          <a:xfrm>
            <a:off x="2317750" y="6555904"/>
            <a:ext cx="495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pPr>
            <a:endParaRPr kumimoji="0" lang="zh-CN" altLang="zh-CN" sz="1800">
              <a:latin typeface="Arial" charset="0"/>
              <a:ea typeface="华文细黑" pitchFamily="2" charset="-122"/>
            </a:endParaRPr>
          </a:p>
        </p:txBody>
      </p:sp>
      <p:sp>
        <p:nvSpPr>
          <p:cNvPr id="43" name="标题 1">
            <a:extLst>
              <a:ext uri="{FF2B5EF4-FFF2-40B4-BE49-F238E27FC236}">
                <a16:creationId xmlns:a16="http://schemas.microsoft.com/office/drawing/2014/main" id="{22B2BADA-04E6-554D-9368-D5504CBBC539}"/>
              </a:ext>
            </a:extLst>
          </p:cNvPr>
          <p:cNvSpPr>
            <a:spLocks noGrp="1"/>
          </p:cNvSpPr>
          <p:nvPr>
            <p:ph type="title"/>
          </p:nvPr>
        </p:nvSpPr>
        <p:spPr/>
        <p:txBody>
          <a:bodyPr/>
          <a:lstStyle/>
          <a:p>
            <a:r>
              <a:rPr kumimoji="1" lang="en-US" altLang="zh-CN" dirty="0"/>
              <a:t>3.4</a:t>
            </a:r>
            <a:r>
              <a:rPr kumimoji="1" lang="zh-CN" altLang="en-US" dirty="0"/>
              <a:t> 分页</a:t>
            </a:r>
          </a:p>
        </p:txBody>
      </p:sp>
      <p:graphicFrame>
        <p:nvGraphicFramePr>
          <p:cNvPr id="44" name="表格 43">
            <a:extLst>
              <a:ext uri="{FF2B5EF4-FFF2-40B4-BE49-F238E27FC236}">
                <a16:creationId xmlns:a16="http://schemas.microsoft.com/office/drawing/2014/main" id="{974FAE7F-6422-8B4A-A284-C88EB4007CB2}"/>
              </a:ext>
            </a:extLst>
          </p:cNvPr>
          <p:cNvGraphicFramePr>
            <a:graphicFrameLocks noGrp="1"/>
          </p:cNvGraphicFramePr>
          <p:nvPr>
            <p:extLst>
              <p:ext uri="{D42A27DB-BD31-4B8C-83A1-F6EECF244321}">
                <p14:modId xmlns:p14="http://schemas.microsoft.com/office/powerpoint/2010/main" val="3045081623"/>
              </p:ext>
            </p:extLst>
          </p:nvPr>
        </p:nvGraphicFramePr>
        <p:xfrm>
          <a:off x="3917949" y="4421848"/>
          <a:ext cx="457199" cy="1341120"/>
        </p:xfrm>
        <a:graphic>
          <a:graphicData uri="http://schemas.openxmlformats.org/drawingml/2006/table">
            <a:tbl>
              <a:tblPr firstRow="1" bandRow="1">
                <a:tableStyleId>{F5AB1C69-6EDB-4FF4-983F-18BD219EF322}</a:tableStyleId>
              </a:tblPr>
              <a:tblGrid>
                <a:gridCol w="457199">
                  <a:extLst>
                    <a:ext uri="{9D8B030D-6E8A-4147-A177-3AD203B41FA5}">
                      <a16:colId xmlns:a16="http://schemas.microsoft.com/office/drawing/2014/main" val="4257913837"/>
                    </a:ext>
                  </a:extLst>
                </a:gridCol>
              </a:tblGrid>
              <a:tr h="331924">
                <a:tc>
                  <a:txBody>
                    <a:bodyPr/>
                    <a:lstStyle/>
                    <a:p>
                      <a:pPr algn="ct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69679"/>
                  </a:ext>
                </a:extLst>
              </a:tr>
              <a:tr h="331924">
                <a:tc>
                  <a:txBody>
                    <a:bodyPr/>
                    <a:lstStyle/>
                    <a:p>
                      <a:pPr algn="ctr"/>
                      <a:r>
                        <a:rPr lang="en-US" altLang="zh-CN" sz="1600" dirty="0">
                          <a:solidFill>
                            <a:schemeClr val="tx1"/>
                          </a:solidFill>
                        </a:rPr>
                        <a:t>0</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1582258"/>
                  </a:ext>
                </a:extLst>
              </a:tr>
              <a:tr h="331924">
                <a:tc>
                  <a:txBody>
                    <a:bodyPr/>
                    <a:lstStyle/>
                    <a:p>
                      <a:pPr algn="ctr"/>
                      <a:r>
                        <a:rPr lang="en-US" altLang="zh-CN" sz="1600" dirty="0">
                          <a:solidFill>
                            <a:schemeClr val="tx1"/>
                          </a:solidFill>
                        </a:rPr>
                        <a:t>1</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031197"/>
                  </a:ext>
                </a:extLst>
              </a:tr>
              <a:tr h="331924">
                <a:tc>
                  <a:txBody>
                    <a:bodyPr/>
                    <a:lstStyle/>
                    <a:p>
                      <a:pPr algn="ctr"/>
                      <a:r>
                        <a:rPr lang="en-US" altLang="zh-CN" sz="1600" dirty="0">
                          <a:solidFill>
                            <a:schemeClr val="tx1"/>
                          </a:solidFill>
                        </a:rPr>
                        <a:t>2</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9579264"/>
                  </a:ext>
                </a:extLst>
              </a:tr>
            </a:tbl>
          </a:graphicData>
        </a:graphic>
      </p:graphicFrame>
      <p:graphicFrame>
        <p:nvGraphicFramePr>
          <p:cNvPr id="45" name="表格 44">
            <a:extLst>
              <a:ext uri="{FF2B5EF4-FFF2-40B4-BE49-F238E27FC236}">
                <a16:creationId xmlns:a16="http://schemas.microsoft.com/office/drawing/2014/main" id="{A8264C06-716F-B341-BE7C-297272C2A306}"/>
              </a:ext>
            </a:extLst>
          </p:cNvPr>
          <p:cNvGraphicFramePr>
            <a:graphicFrameLocks noGrp="1"/>
          </p:cNvGraphicFramePr>
          <p:nvPr>
            <p:extLst>
              <p:ext uri="{D42A27DB-BD31-4B8C-83A1-F6EECF244321}">
                <p14:modId xmlns:p14="http://schemas.microsoft.com/office/powerpoint/2010/main" val="1476049066"/>
              </p:ext>
            </p:extLst>
          </p:nvPr>
        </p:nvGraphicFramePr>
        <p:xfrm>
          <a:off x="4245198" y="4727416"/>
          <a:ext cx="587151" cy="1005840"/>
        </p:xfrm>
        <a:graphic>
          <a:graphicData uri="http://schemas.openxmlformats.org/drawingml/2006/table">
            <a:tbl>
              <a:tblPr firstRow="1" bandRow="1">
                <a:tableStyleId>{F5AB1C69-6EDB-4FF4-983F-18BD219EF322}</a:tableStyleId>
              </a:tblPr>
              <a:tblGrid>
                <a:gridCol w="587151">
                  <a:extLst>
                    <a:ext uri="{9D8B030D-6E8A-4147-A177-3AD203B41FA5}">
                      <a16:colId xmlns:a16="http://schemas.microsoft.com/office/drawing/2014/main" val="4257913837"/>
                    </a:ext>
                  </a:extLst>
                </a:gridCol>
              </a:tblGrid>
              <a:tr h="331924">
                <a:tc>
                  <a:txBody>
                    <a:bodyPr/>
                    <a:lstStyle/>
                    <a:p>
                      <a:pPr algn="ctr"/>
                      <a:r>
                        <a:rPr lang="en-US" altLang="zh-CN" sz="1600" dirty="0">
                          <a:solidFill>
                            <a:schemeClr val="tx1"/>
                          </a:solidFill>
                        </a:rPr>
                        <a:t>6</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6274086"/>
                  </a:ext>
                </a:extLst>
              </a:tr>
              <a:tr h="331924">
                <a:tc>
                  <a:txBody>
                    <a:bodyPr/>
                    <a:lstStyle/>
                    <a:p>
                      <a:pPr algn="ctr"/>
                      <a:r>
                        <a:rPr lang="en-US" altLang="zh-CN" sz="1600" dirty="0">
                          <a:solidFill>
                            <a:schemeClr val="tx1"/>
                          </a:solidFill>
                        </a:rPr>
                        <a:t>7</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1031197"/>
                  </a:ext>
                </a:extLst>
              </a:tr>
              <a:tr h="331924">
                <a:tc>
                  <a:txBody>
                    <a:bodyPr/>
                    <a:lstStyle/>
                    <a:p>
                      <a:pPr algn="ctr"/>
                      <a:r>
                        <a:rPr lang="en-US" altLang="zh-CN" sz="1600" dirty="0">
                          <a:solidFill>
                            <a:schemeClr val="tx1"/>
                          </a:solidFill>
                        </a:rPr>
                        <a:t>10</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746016"/>
                  </a:ext>
                </a:extLst>
              </a:tr>
            </a:tbl>
          </a:graphicData>
        </a:graphic>
      </p:graphicFrame>
    </p:spTree>
    <p:extLst>
      <p:ext uri="{BB962C8B-B14F-4D97-AF65-F5344CB8AC3E}">
        <p14:creationId xmlns:p14="http://schemas.microsoft.com/office/powerpoint/2010/main" val="183570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linds(horizontal)">
                                      <p:cBhvr>
                                        <p:cTn id="13" dur="500"/>
                                        <p:tgtEl>
                                          <p:spTgt spid="3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linds(horizontal)">
                                      <p:cBhvr>
                                        <p:cTn id="16" dur="500"/>
                                        <p:tgtEl>
                                          <p:spTgt spid="3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linds(horizontal)">
                                      <p:cBhvr>
                                        <p:cTn id="19" dur="500"/>
                                        <p:tgtEl>
                                          <p:spTgt spid="3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blinds(horizontal)">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linds(horizontal)">
                                      <p:cBhvr>
                                        <p:cTn id="41" dur="500"/>
                                        <p:tgtEl>
                                          <p:spTgt spid="2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blinds(horizontal)">
                                      <p:cBhvr>
                                        <p:cTn id="44" dur="500"/>
                                        <p:tgtEl>
                                          <p:spTgt spid="27"/>
                                        </p:tgtEl>
                                      </p:cBhvr>
                                    </p:animEffect>
                                  </p:childTnLst>
                                </p:cTn>
                              </p:par>
                              <p:par>
                                <p:cTn id="45" presetID="3" presetClass="entr" presetSubtype="1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linds(horizontal)">
                                      <p:cBhvr>
                                        <p:cTn id="50" dur="500"/>
                                        <p:tgtEl>
                                          <p:spTgt spid="10"/>
                                        </p:tgtEl>
                                      </p:cBhvr>
                                    </p:animEffect>
                                  </p:childTnLst>
                                </p:cTn>
                              </p:par>
                              <p:par>
                                <p:cTn id="51" presetID="3" presetClass="entr" presetSubtype="1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linds(horizontal)">
                                      <p:cBhvr>
                                        <p:cTn id="53" dur="500"/>
                                        <p:tgtEl>
                                          <p:spTgt spid="2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blinds(horizontal)">
                                      <p:cBhvr>
                                        <p:cTn id="56" dur="500"/>
                                        <p:tgtEl>
                                          <p:spTgt spid="2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blinds(horizontal)">
                                      <p:cBhvr>
                                        <p:cTn id="59" dur="500"/>
                                        <p:tgtEl>
                                          <p:spTgt spid="3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linds(horizontal)">
                                      <p:cBhvr>
                                        <p:cTn id="62" dur="500"/>
                                        <p:tgtEl>
                                          <p:spTgt spid="23"/>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blinds(horizontal)">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linds(horizontal)">
                                      <p:cBhvr>
                                        <p:cTn id="70" dur="500"/>
                                        <p:tgtEl>
                                          <p:spTgt spid="15"/>
                                        </p:tgtEl>
                                      </p:cBhvr>
                                    </p:animEffect>
                                  </p:childTnLst>
                                </p:cTn>
                              </p:par>
                              <p:par>
                                <p:cTn id="71" presetID="3" presetClass="entr" presetSubtype="1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blinds(horizontal)">
                                      <p:cBhvr>
                                        <p:cTn id="73" dur="500"/>
                                        <p:tgtEl>
                                          <p:spTgt spid="4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blinds(horizontal)">
                                      <p:cBhvr>
                                        <p:cTn id="76" dur="500"/>
                                        <p:tgtEl>
                                          <p:spTgt spid="24"/>
                                        </p:tgtEl>
                                      </p:cBhvr>
                                    </p:animEffect>
                                  </p:childTnLst>
                                </p:cTn>
                              </p:par>
                              <p:par>
                                <p:cTn id="77" presetID="3" presetClass="entr" presetSubtype="1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blinds(horizontal)">
                                      <p:cBhvr>
                                        <p:cTn id="79" dur="500"/>
                                        <p:tgtEl>
                                          <p:spTgt spid="45"/>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blinds(horizontal)">
                                      <p:cBhvr>
                                        <p:cTn id="84" dur="500"/>
                                        <p:tgtEl>
                                          <p:spTgt spid="2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linds(horizontal)">
                                      <p:cBhvr>
                                        <p:cTn id="87" dur="500"/>
                                        <p:tgtEl>
                                          <p:spTgt spid="22"/>
                                        </p:tgtEl>
                                      </p:cBhvr>
                                    </p:animEffect>
                                  </p:childTnLst>
                                </p:cTn>
                              </p:par>
                              <p:par>
                                <p:cTn id="88" presetID="3" presetClass="entr" presetSubtype="10" fill="hold" nodeType="with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blinds(horizontal)">
                                      <p:cBhvr>
                                        <p:cTn id="90" dur="500"/>
                                        <p:tgtEl>
                                          <p:spTgt spid="9"/>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blinds(horizontal)">
                                      <p:cBhvr>
                                        <p:cTn id="93" dur="500"/>
                                        <p:tgtEl>
                                          <p:spTgt spid="13"/>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blinds(horizontal)">
                                      <p:cBhvr>
                                        <p:cTn id="98" dur="500"/>
                                        <p:tgtEl>
                                          <p:spTgt spid="1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blinds(horizontal)">
                                      <p:cBhvr>
                                        <p:cTn id="101" dur="500"/>
                                        <p:tgtEl>
                                          <p:spTgt spid="16"/>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blinds(horizontal)">
                                      <p:cBhvr>
                                        <p:cTn id="104" dur="500"/>
                                        <p:tgtEl>
                                          <p:spTgt spid="18"/>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19"/>
                                        </p:tgtEl>
                                        <p:attrNameLst>
                                          <p:attrName>style.visibility</p:attrName>
                                        </p:attrNameLst>
                                      </p:cBhvr>
                                      <p:to>
                                        <p:strVal val="visible"/>
                                      </p:to>
                                    </p:set>
                                    <p:animEffect transition="in" filter="blinds(horizontal)">
                                      <p:cBhvr>
                                        <p:cTn id="107" dur="500"/>
                                        <p:tgtEl>
                                          <p:spTgt spid="19"/>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4"/>
                                        </p:tgtEl>
                                        <p:attrNameLst>
                                          <p:attrName>style.visibility</p:attrName>
                                        </p:attrNameLst>
                                      </p:cBhvr>
                                      <p:to>
                                        <p:strVal val="visible"/>
                                      </p:to>
                                    </p:set>
                                    <p:animEffect transition="in" filter="blinds(horizontal)">
                                      <p:cBhvr>
                                        <p:cTn id="110" dur="500"/>
                                        <p:tgtEl>
                                          <p:spTgt spid="14"/>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8"/>
                                        </p:tgtEl>
                                        <p:attrNameLst>
                                          <p:attrName>style.visibility</p:attrName>
                                        </p:attrNameLst>
                                      </p:cBhvr>
                                      <p:to>
                                        <p:strVal val="visible"/>
                                      </p:to>
                                    </p:set>
                                    <p:animEffect transition="in" filter="blinds(horizontal)">
                                      <p:cBhvr>
                                        <p:cTn id="115" dur="500"/>
                                        <p:tgtEl>
                                          <p:spTgt spid="8"/>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0"/>
                                        </p:tgtEl>
                                        <p:attrNameLst>
                                          <p:attrName>style.visibility</p:attrName>
                                        </p:attrNameLst>
                                      </p:cBhvr>
                                      <p:to>
                                        <p:strVal val="visible"/>
                                      </p:to>
                                    </p:set>
                                    <p:animEffect transition="in" filter="blinds(horizontal)">
                                      <p:cBhvr>
                                        <p:cTn id="118" dur="500"/>
                                        <p:tgtEl>
                                          <p:spTgt spid="20"/>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blinds(horizontal)">
                                      <p:cBhvr>
                                        <p:cTn id="121" dur="500"/>
                                        <p:tgtEl>
                                          <p:spTgt spid="32"/>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blinds(horizontal)">
                                      <p:cBhvr>
                                        <p:cTn id="124" dur="500"/>
                                        <p:tgtEl>
                                          <p:spTgt spid="33"/>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blinds(horizontal)">
                                      <p:cBhvr>
                                        <p:cTn id="127" dur="500"/>
                                        <p:tgtEl>
                                          <p:spTgt spid="36"/>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blinds(horizontal)">
                                      <p:cBhvr>
                                        <p:cTn id="132" dur="500"/>
                                        <p:tgtEl>
                                          <p:spTgt spid="35"/>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34"/>
                                        </p:tgtEl>
                                        <p:attrNameLst>
                                          <p:attrName>style.visibility</p:attrName>
                                        </p:attrNameLst>
                                      </p:cBhvr>
                                      <p:to>
                                        <p:strVal val="visible"/>
                                      </p:to>
                                    </p:set>
                                    <p:animEffect transition="in" filter="blinds(horizontal)">
                                      <p:cBhvr>
                                        <p:cTn id="1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animBg="1"/>
      <p:bldP spid="18" grpId="0" animBg="1"/>
      <p:bldP spid="19" grpId="0" animBg="1"/>
      <p:bldP spid="20" grpId="0"/>
      <p:bldP spid="21" grpId="0" animBg="1"/>
      <p:bldP spid="22" grpId="0" animBg="1"/>
      <p:bldP spid="23" grpId="0" animBg="1"/>
      <p:bldP spid="24" grpId="0" animBg="1"/>
      <p:bldP spid="25" grpId="0" animBg="1"/>
      <p:bldP spid="26" grpId="0" animBg="1"/>
      <p:bldP spid="27" grpId="0"/>
      <p:bldP spid="28" grpId="0" animBg="1"/>
      <p:bldP spid="29" grpId="1" animBg="1"/>
      <p:bldP spid="30" grpId="0" animBg="1"/>
      <p:bldP spid="31" grpId="0"/>
      <p:bldP spid="32" grpId="0"/>
      <p:bldP spid="33" grpId="0"/>
      <p:bldP spid="34" grpId="0"/>
      <p:bldP spid="35" grpId="0" animBg="1"/>
      <p:bldP spid="36" grpId="0"/>
      <p:bldP spid="37" grpId="0"/>
      <p:bldP spid="38" grpId="0"/>
      <p:bldP spid="39" grpId="0"/>
      <p:bldP spid="40" grpId="0"/>
      <p:bldP spid="4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62D6F2BF-FC48-B74F-9288-0AB3E2F0319E}"/>
              </a:ext>
            </a:extLst>
          </p:cNvPr>
          <p:cNvSpPr>
            <a:spLocks noGrp="1"/>
          </p:cNvSpPr>
          <p:nvPr>
            <p:ph idx="1"/>
          </p:nvPr>
        </p:nvSpPr>
        <p:spPr>
          <a:xfrm>
            <a:off x="155020" y="792163"/>
            <a:ext cx="8881476" cy="2348805"/>
          </a:xfrm>
          <a:solidFill>
            <a:schemeClr val="accent2">
              <a:lumMod val="40000"/>
              <a:lumOff val="60000"/>
            </a:schemeClr>
          </a:solidFill>
        </p:spPr>
        <p:txBody>
          <a:bodyPr/>
          <a:lstStyle/>
          <a:p>
            <a:r>
              <a:rPr lang="zh-CN" altLang="en-US" sz="2400" b="0" dirty="0">
                <a:latin typeface="+mn-ea"/>
              </a:rPr>
              <a:t>普通分页系统地址转换示例</a:t>
            </a:r>
            <a:r>
              <a:rPr lang="en-US" altLang="zh-CN" sz="2400" b="0" dirty="0">
                <a:latin typeface="+mn-ea"/>
              </a:rPr>
              <a:t>2</a:t>
            </a:r>
          </a:p>
          <a:p>
            <a:pPr>
              <a:spcAft>
                <a:spcPct val="10000"/>
              </a:spcAft>
              <a:buNone/>
            </a:pPr>
            <a:r>
              <a:rPr lang="en-US" altLang="zh-CN" sz="2400" b="0" dirty="0">
                <a:latin typeface="+mn-ea"/>
              </a:rPr>
              <a:t>  </a:t>
            </a:r>
            <a:r>
              <a:rPr lang="zh-CN" altLang="en-US" sz="2200" b="0" dirty="0">
                <a:latin typeface="+mn-ea"/>
              </a:rPr>
              <a:t>在普通分页存储管理系统中，逻辑地址的结构长度为</a:t>
            </a:r>
            <a:r>
              <a:rPr lang="en-US" altLang="zh-CN" sz="2200" b="0" dirty="0">
                <a:latin typeface="+mn-ea"/>
              </a:rPr>
              <a:t>18</a:t>
            </a:r>
            <a:r>
              <a:rPr lang="zh-CN" altLang="en-US" sz="2200" b="0" dirty="0">
                <a:latin typeface="+mn-ea"/>
              </a:rPr>
              <a:t>位，其中</a:t>
            </a:r>
            <a:r>
              <a:rPr lang="en-US" altLang="zh-CN" sz="2200" b="0" dirty="0">
                <a:latin typeface="+mn-ea"/>
              </a:rPr>
              <a:t>11~17</a:t>
            </a:r>
            <a:r>
              <a:rPr lang="zh-CN" altLang="en-US" sz="2200" b="0" dirty="0">
                <a:latin typeface="+mn-ea"/>
              </a:rPr>
              <a:t>表示页号，</a:t>
            </a:r>
            <a:r>
              <a:rPr lang="en-US" altLang="zh-CN" sz="2200" b="0" dirty="0">
                <a:latin typeface="+mn-ea"/>
              </a:rPr>
              <a:t>0~10</a:t>
            </a:r>
            <a:r>
              <a:rPr lang="zh-CN" altLang="en-US" sz="2200" b="0" dirty="0">
                <a:latin typeface="+mn-ea"/>
              </a:rPr>
              <a:t>位表示页内偏移量。若有一个作业的各页依次放入</a:t>
            </a:r>
            <a:r>
              <a:rPr lang="en-US" altLang="zh-CN" sz="2200" b="0" dirty="0">
                <a:latin typeface="+mn-ea"/>
              </a:rPr>
              <a:t>2</a:t>
            </a:r>
            <a:r>
              <a:rPr lang="zh-CN" altLang="en-US" sz="2200" b="0" dirty="0">
                <a:latin typeface="+mn-ea"/>
              </a:rPr>
              <a:t>、</a:t>
            </a:r>
            <a:r>
              <a:rPr lang="en-US" altLang="zh-CN" sz="2200" b="0" dirty="0">
                <a:latin typeface="+mn-ea"/>
              </a:rPr>
              <a:t>3</a:t>
            </a:r>
            <a:r>
              <a:rPr lang="zh-CN" altLang="en-US" sz="2200" b="0" dirty="0">
                <a:latin typeface="+mn-ea"/>
              </a:rPr>
              <a:t>、</a:t>
            </a:r>
            <a:r>
              <a:rPr lang="en-US" altLang="zh-CN" sz="2200" b="0" dirty="0">
                <a:latin typeface="+mn-ea"/>
              </a:rPr>
              <a:t>7</a:t>
            </a:r>
            <a:r>
              <a:rPr lang="zh-CN" altLang="en-US" sz="2200" b="0" dirty="0">
                <a:latin typeface="+mn-ea"/>
              </a:rPr>
              <a:t>号物理块，试问：逻辑地址</a:t>
            </a:r>
            <a:r>
              <a:rPr lang="en-US" altLang="zh-CN" sz="2200" b="0" dirty="0">
                <a:latin typeface="+mn-ea"/>
              </a:rPr>
              <a:t>1500</a:t>
            </a:r>
            <a:r>
              <a:rPr lang="zh-CN" altLang="en-US" sz="2200" b="0" dirty="0">
                <a:latin typeface="+mn-ea"/>
              </a:rPr>
              <a:t>应在几号页内</a:t>
            </a:r>
            <a:r>
              <a:rPr lang="en-US" altLang="zh-CN" sz="2200" b="0" dirty="0">
                <a:latin typeface="+mn-ea"/>
              </a:rPr>
              <a:t>?</a:t>
            </a:r>
            <a:r>
              <a:rPr lang="zh-CN" altLang="en-US" sz="2200" b="0" dirty="0">
                <a:latin typeface="+mn-ea"/>
              </a:rPr>
              <a:t>对应的物理地址是多少</a:t>
            </a:r>
            <a:r>
              <a:rPr lang="en-US" altLang="zh-CN" sz="2200" b="0" dirty="0">
                <a:latin typeface="+mn-ea"/>
              </a:rPr>
              <a:t>?</a:t>
            </a:r>
          </a:p>
          <a:p>
            <a:pPr>
              <a:spcAft>
                <a:spcPct val="10000"/>
              </a:spcAft>
              <a:buNone/>
            </a:pPr>
            <a:r>
              <a:rPr lang="en-US" altLang="zh-CN" sz="2200" b="0" dirty="0">
                <a:latin typeface="+mn-ea"/>
              </a:rPr>
              <a:t>     </a:t>
            </a:r>
          </a:p>
          <a:p>
            <a:pPr>
              <a:spcAft>
                <a:spcPct val="10000"/>
              </a:spcAft>
              <a:buNone/>
            </a:pPr>
            <a:r>
              <a:rPr lang="zh-CN" altLang="en-US" sz="2200" b="0" dirty="0">
                <a:latin typeface="+mn-ea"/>
              </a:rPr>
              <a:t>解：在页表中，有</a:t>
            </a:r>
            <a:r>
              <a:rPr lang="en-US" altLang="zh-CN" sz="2200" b="0" dirty="0">
                <a:latin typeface="+mn-ea"/>
              </a:rPr>
              <a:t>3</a:t>
            </a:r>
            <a:r>
              <a:rPr lang="zh-CN" altLang="en-US" sz="2200" b="0" dirty="0">
                <a:latin typeface="+mn-ea"/>
              </a:rPr>
              <a:t>个页表项，分别为</a:t>
            </a:r>
            <a:r>
              <a:rPr lang="en-US" altLang="zh-CN" sz="2200" b="0" dirty="0">
                <a:latin typeface="+mn-ea"/>
              </a:rPr>
              <a:t>(0,2)</a:t>
            </a:r>
            <a:r>
              <a:rPr lang="zh-CN" altLang="en-US" sz="2200" b="0" dirty="0">
                <a:latin typeface="+mn-ea"/>
              </a:rPr>
              <a:t>、</a:t>
            </a:r>
            <a:r>
              <a:rPr lang="en-US" altLang="zh-CN" sz="2200" b="0" dirty="0">
                <a:latin typeface="+mn-ea"/>
              </a:rPr>
              <a:t>(1,3)</a:t>
            </a:r>
            <a:r>
              <a:rPr lang="zh-CN" altLang="en-US" sz="2200" b="0" dirty="0">
                <a:latin typeface="+mn-ea"/>
              </a:rPr>
              <a:t>、</a:t>
            </a:r>
            <a:r>
              <a:rPr lang="en-US" altLang="zh-CN" sz="2200" b="0" dirty="0">
                <a:latin typeface="+mn-ea"/>
              </a:rPr>
              <a:t>(2,7)</a:t>
            </a:r>
          </a:p>
          <a:p>
            <a:pPr>
              <a:spcAft>
                <a:spcPct val="10000"/>
              </a:spcAft>
              <a:buNone/>
            </a:pPr>
            <a:r>
              <a:rPr lang="en-US" altLang="zh-CN" sz="2200" b="0" dirty="0">
                <a:latin typeface="+mn-ea"/>
              </a:rPr>
              <a:t>     </a:t>
            </a:r>
            <a:r>
              <a:rPr lang="zh-CN" altLang="en-US" sz="2200" b="0" dirty="0">
                <a:latin typeface="+mn-ea"/>
              </a:rPr>
              <a:t>页号</a:t>
            </a:r>
            <a:r>
              <a:rPr lang="en-US" altLang="zh-CN" sz="2200" b="0" dirty="0">
                <a:latin typeface="+mn-ea"/>
              </a:rPr>
              <a:t>=</a:t>
            </a:r>
            <a:r>
              <a:rPr lang="en-US" altLang="zh-CN" sz="2200" b="0" dirty="0" err="1">
                <a:latin typeface="+mn-ea"/>
              </a:rPr>
              <a:t>int</a:t>
            </a:r>
            <a:r>
              <a:rPr lang="en-US" altLang="zh-CN" sz="2200" b="0" dirty="0">
                <a:latin typeface="+mn-ea"/>
              </a:rPr>
              <a:t>(1500/2</a:t>
            </a:r>
            <a:r>
              <a:rPr lang="en-US" altLang="zh-CN" sz="2200" b="0" baseline="30000" dirty="0">
                <a:latin typeface="+mn-ea"/>
              </a:rPr>
              <a:t>11</a:t>
            </a:r>
            <a:r>
              <a:rPr lang="en-US" altLang="zh-CN" sz="2200" b="0" dirty="0">
                <a:latin typeface="+mn-ea"/>
              </a:rPr>
              <a:t>)=0</a:t>
            </a:r>
            <a:r>
              <a:rPr lang="zh-CN" altLang="en-US" sz="2200" b="0" dirty="0">
                <a:latin typeface="+mn-ea"/>
              </a:rPr>
              <a:t>，页内偏移量</a:t>
            </a:r>
            <a:r>
              <a:rPr lang="en-US" altLang="zh-CN" sz="2200" b="0" dirty="0">
                <a:latin typeface="+mn-ea"/>
              </a:rPr>
              <a:t>=1500 mod 2</a:t>
            </a:r>
            <a:r>
              <a:rPr lang="en-US" altLang="zh-CN" sz="2200" b="0" baseline="30000" dirty="0">
                <a:latin typeface="+mn-ea"/>
              </a:rPr>
              <a:t>11</a:t>
            </a:r>
            <a:r>
              <a:rPr lang="en-US" altLang="zh-CN" sz="2200" b="0" dirty="0">
                <a:latin typeface="+mn-ea"/>
              </a:rPr>
              <a:t> = 1500</a:t>
            </a:r>
          </a:p>
          <a:p>
            <a:pPr>
              <a:spcAft>
                <a:spcPct val="10000"/>
              </a:spcAft>
              <a:buNone/>
            </a:pPr>
            <a:r>
              <a:rPr lang="en-US" altLang="zh-CN" sz="2200" b="0" dirty="0">
                <a:latin typeface="+mn-ea"/>
              </a:rPr>
              <a:t>          </a:t>
            </a:r>
            <a:r>
              <a:rPr lang="zh-CN" altLang="en-US" sz="2200" b="0" dirty="0">
                <a:latin typeface="+mn-ea"/>
              </a:rPr>
              <a:t>物理地址</a:t>
            </a:r>
            <a:r>
              <a:rPr lang="en-US" altLang="zh-CN" sz="2200" b="0" dirty="0">
                <a:latin typeface="+mn-ea"/>
              </a:rPr>
              <a:t>=2*2</a:t>
            </a:r>
            <a:r>
              <a:rPr lang="en-US" altLang="zh-CN" sz="2200" b="0" baseline="30000" dirty="0">
                <a:latin typeface="+mn-ea"/>
              </a:rPr>
              <a:t>11</a:t>
            </a:r>
            <a:r>
              <a:rPr lang="en-US" altLang="zh-CN" sz="2200" b="0" dirty="0">
                <a:latin typeface="+mn-ea"/>
              </a:rPr>
              <a:t>+1500=5596</a:t>
            </a:r>
          </a:p>
          <a:p>
            <a:endParaRPr lang="en-US" altLang="zh-CN" sz="2400" dirty="0">
              <a:latin typeface="+mn-ea"/>
            </a:endParaRPr>
          </a:p>
        </p:txBody>
      </p:sp>
      <p:sp>
        <p:nvSpPr>
          <p:cNvPr id="6" name="标题 1">
            <a:extLst>
              <a:ext uri="{FF2B5EF4-FFF2-40B4-BE49-F238E27FC236}">
                <a16:creationId xmlns:a16="http://schemas.microsoft.com/office/drawing/2014/main" id="{3A5600F2-5170-6947-AC2A-BC4E08770CE6}"/>
              </a:ext>
            </a:extLst>
          </p:cNvPr>
          <p:cNvSpPr>
            <a:spLocks noGrp="1"/>
          </p:cNvSpPr>
          <p:nvPr>
            <p:ph type="title"/>
          </p:nvPr>
        </p:nvSpPr>
        <p:spPr/>
        <p:txBody>
          <a:bodyPr/>
          <a:lstStyle/>
          <a:p>
            <a:r>
              <a:rPr kumimoji="1" lang="en-US" altLang="zh-CN" dirty="0"/>
              <a:t>3.4</a:t>
            </a:r>
            <a:r>
              <a:rPr kumimoji="1" lang="zh-CN" altLang="en-US" dirty="0"/>
              <a:t> 分页</a:t>
            </a:r>
          </a:p>
        </p:txBody>
      </p:sp>
    </p:spTree>
    <p:extLst>
      <p:ext uri="{BB962C8B-B14F-4D97-AF65-F5344CB8AC3E}">
        <p14:creationId xmlns:p14="http://schemas.microsoft.com/office/powerpoint/2010/main" val="110283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checkerboard(across)">
                                      <p:cBhvr>
                                        <p:cTn id="7" dur="500"/>
                                        <p:tgtEl>
                                          <p:spTgt spid="5">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checkerboard(across)">
                                      <p:cBhvr>
                                        <p:cTn id="10" dur="500"/>
                                        <p:tgtEl>
                                          <p:spTgt spid="5">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checkerboard(across)">
                                      <p:cBhvr>
                                        <p:cTn id="1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F23F7-4025-0548-A7DE-5125E687EF92}"/>
              </a:ext>
            </a:extLst>
          </p:cNvPr>
          <p:cNvSpPr>
            <a:spLocks noGrp="1"/>
          </p:cNvSpPr>
          <p:nvPr>
            <p:ph type="title"/>
          </p:nvPr>
        </p:nvSpPr>
        <p:spPr/>
        <p:txBody>
          <a:bodyPr/>
          <a:lstStyle/>
          <a:p>
            <a:r>
              <a:rPr kumimoji="1" lang="en-US" altLang="zh-CN" dirty="0"/>
              <a:t>3.4</a:t>
            </a:r>
            <a:r>
              <a:rPr kumimoji="1" lang="zh-CN" altLang="en-US" dirty="0"/>
              <a:t> 分页</a:t>
            </a:r>
          </a:p>
        </p:txBody>
      </p:sp>
      <p:sp>
        <p:nvSpPr>
          <p:cNvPr id="3" name="内容占位符 2">
            <a:extLst>
              <a:ext uri="{FF2B5EF4-FFF2-40B4-BE49-F238E27FC236}">
                <a16:creationId xmlns:a16="http://schemas.microsoft.com/office/drawing/2014/main" id="{39420AAD-29A5-9149-8B48-EB9C2E28BD9F}"/>
              </a:ext>
            </a:extLst>
          </p:cNvPr>
          <p:cNvSpPr>
            <a:spLocks noGrp="1"/>
          </p:cNvSpPr>
          <p:nvPr>
            <p:ph idx="1"/>
          </p:nvPr>
        </p:nvSpPr>
        <p:spPr>
          <a:xfrm>
            <a:off x="304800" y="1052736"/>
            <a:ext cx="8229600" cy="4953000"/>
          </a:xfrm>
        </p:spPr>
        <p:txBody>
          <a:bodyPr/>
          <a:lstStyle/>
          <a:p>
            <a:r>
              <a:rPr lang="zh-CN" altLang="en-US" b="0" dirty="0"/>
              <a:t>分页存储管理的优点</a:t>
            </a:r>
            <a:endParaRPr lang="en-US" altLang="zh-CN" b="0" dirty="0"/>
          </a:p>
          <a:p>
            <a:pPr lvl="1">
              <a:spcAft>
                <a:spcPct val="20000"/>
              </a:spcAft>
              <a:buFont typeface="Wingdings" pitchFamily="2" charset="2"/>
              <a:buChar char="Ø"/>
            </a:pPr>
            <a:r>
              <a:rPr lang="zh-CN" altLang="en-US" dirty="0">
                <a:latin typeface="楷体_GB2312" pitchFamily="49" charset="-122"/>
                <a:ea typeface="楷体_GB2312" pitchFamily="49" charset="-122"/>
              </a:rPr>
              <a:t>存在页内碎片，但碎片相对较小，内存</a:t>
            </a:r>
            <a:r>
              <a:rPr lang="zh-CN" altLang="en-US" dirty="0">
                <a:solidFill>
                  <a:srgbClr val="FF0000"/>
                </a:solidFill>
                <a:latin typeface="楷体_GB2312" pitchFamily="49" charset="-122"/>
                <a:ea typeface="楷体_GB2312" pitchFamily="49" charset="-122"/>
              </a:rPr>
              <a:t>利用率</a:t>
            </a:r>
            <a:r>
              <a:rPr lang="zh-CN" altLang="en-US" dirty="0">
                <a:latin typeface="楷体_GB2312" pitchFamily="49" charset="-122"/>
                <a:ea typeface="楷体_GB2312" pitchFamily="49" charset="-122"/>
              </a:rPr>
              <a:t>较高。</a:t>
            </a:r>
          </a:p>
          <a:p>
            <a:pPr lvl="1">
              <a:spcAft>
                <a:spcPct val="20000"/>
              </a:spcAft>
              <a:buFont typeface="Wingdings" pitchFamily="2" charset="2"/>
              <a:buChar char="Ø"/>
            </a:pPr>
            <a:r>
              <a:rPr lang="zh-CN" altLang="en-US" dirty="0">
                <a:latin typeface="楷体_GB2312" pitchFamily="49" charset="-122"/>
                <a:ea typeface="楷体_GB2312" pitchFamily="49" charset="-122"/>
              </a:rPr>
              <a:t>实现了</a:t>
            </a:r>
            <a:r>
              <a:rPr lang="zh-CN" altLang="en-US" dirty="0">
                <a:solidFill>
                  <a:srgbClr val="FF0000"/>
                </a:solidFill>
                <a:latin typeface="楷体_GB2312" pitchFamily="49" charset="-122"/>
                <a:ea typeface="楷体_GB2312" pitchFamily="49" charset="-122"/>
              </a:rPr>
              <a:t>离散分配</a:t>
            </a:r>
          </a:p>
          <a:p>
            <a:pPr lvl="1">
              <a:spcAft>
                <a:spcPct val="20000"/>
              </a:spcAft>
              <a:buFont typeface="Wingdings" pitchFamily="2" charset="2"/>
              <a:buChar char="Ø"/>
            </a:pPr>
            <a:r>
              <a:rPr lang="zh-CN" altLang="en-US" dirty="0">
                <a:latin typeface="楷体_GB2312" pitchFamily="49" charset="-122"/>
                <a:ea typeface="楷体_GB2312" pitchFamily="49" charset="-122"/>
              </a:rPr>
              <a:t>无外部碎片</a:t>
            </a:r>
          </a:p>
          <a:p>
            <a:pPr marL="0" indent="0">
              <a:buNone/>
            </a:pPr>
            <a:endParaRPr lang="en-US" altLang="zh-CN" b="0" dirty="0"/>
          </a:p>
          <a:p>
            <a:r>
              <a:rPr lang="zh-CN" altLang="en-US" b="0" dirty="0"/>
              <a:t>分页存储管理的缺点</a:t>
            </a:r>
          </a:p>
          <a:p>
            <a:pPr lvl="1">
              <a:spcAft>
                <a:spcPct val="20000"/>
              </a:spcAft>
              <a:buFont typeface="Wingdings" pitchFamily="2" charset="2"/>
              <a:buChar char="Ø"/>
            </a:pPr>
            <a:r>
              <a:rPr lang="zh-CN" altLang="en-US" dirty="0">
                <a:latin typeface="楷体_GB2312" pitchFamily="49" charset="-122"/>
                <a:ea typeface="楷体_GB2312" pitchFamily="49" charset="-122"/>
              </a:rPr>
              <a:t>需要专门的</a:t>
            </a:r>
            <a:r>
              <a:rPr lang="zh-CN" altLang="en-US" dirty="0">
                <a:solidFill>
                  <a:srgbClr val="FF0000"/>
                </a:solidFill>
                <a:latin typeface="楷体_GB2312" pitchFamily="49" charset="-122"/>
                <a:ea typeface="楷体_GB2312" pitchFamily="49" charset="-122"/>
              </a:rPr>
              <a:t>硬件</a:t>
            </a:r>
            <a:r>
              <a:rPr lang="zh-CN" altLang="en-US" dirty="0">
                <a:latin typeface="楷体_GB2312" pitchFamily="49" charset="-122"/>
                <a:ea typeface="楷体_GB2312" pitchFamily="49" charset="-122"/>
              </a:rPr>
              <a:t>支持，尤其是快表。</a:t>
            </a:r>
          </a:p>
          <a:p>
            <a:pPr lvl="1">
              <a:spcAft>
                <a:spcPct val="20000"/>
              </a:spcAft>
              <a:buFont typeface="Wingdings" pitchFamily="2" charset="2"/>
              <a:buChar char="Ø"/>
            </a:pPr>
            <a:r>
              <a:rPr lang="zh-CN" altLang="en-US" dirty="0">
                <a:latin typeface="楷体_GB2312" pitchFamily="49" charset="-122"/>
                <a:ea typeface="楷体_GB2312" pitchFamily="49" charset="-122"/>
              </a:rPr>
              <a:t>不支持动态链接，不易实现</a:t>
            </a:r>
            <a:r>
              <a:rPr lang="zh-CN" altLang="en-US" dirty="0">
                <a:solidFill>
                  <a:srgbClr val="FF0000"/>
                </a:solidFill>
                <a:latin typeface="楷体_GB2312" pitchFamily="49" charset="-122"/>
                <a:ea typeface="楷体_GB2312" pitchFamily="49" charset="-122"/>
              </a:rPr>
              <a:t>共享</a:t>
            </a:r>
            <a:r>
              <a:rPr lang="zh-CN" altLang="en-US" dirty="0">
                <a:latin typeface="楷体_GB2312" pitchFamily="49" charset="-122"/>
                <a:ea typeface="楷体_GB2312" pitchFamily="49" charset="-122"/>
              </a:rPr>
              <a:t>。</a:t>
            </a:r>
          </a:p>
          <a:p>
            <a:endParaRPr kumimoji="1" lang="zh-CN" altLang="en-US" dirty="0"/>
          </a:p>
        </p:txBody>
      </p:sp>
    </p:spTree>
    <p:extLst>
      <p:ext uri="{BB962C8B-B14F-4D97-AF65-F5344CB8AC3E}">
        <p14:creationId xmlns:p14="http://schemas.microsoft.com/office/powerpoint/2010/main" val="281886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CA94A-CFAF-E34D-8231-585CCD156297}"/>
              </a:ext>
            </a:extLst>
          </p:cNvPr>
          <p:cNvSpPr>
            <a:spLocks noGrp="1"/>
          </p:cNvSpPr>
          <p:nvPr>
            <p:ph type="title"/>
          </p:nvPr>
        </p:nvSpPr>
        <p:spPr/>
        <p:txBody>
          <a:bodyPr/>
          <a:lstStyle/>
          <a:p>
            <a:r>
              <a:rPr kumimoji="1" lang="en-US" altLang="zh-CN" dirty="0"/>
              <a:t>3.1.1</a:t>
            </a:r>
            <a:r>
              <a:rPr kumimoji="1" lang="zh-CN" altLang="en-US" dirty="0"/>
              <a:t> 程序的加载</a:t>
            </a:r>
          </a:p>
        </p:txBody>
      </p:sp>
      <p:sp>
        <p:nvSpPr>
          <p:cNvPr id="3" name="内容占位符 2">
            <a:extLst>
              <a:ext uri="{FF2B5EF4-FFF2-40B4-BE49-F238E27FC236}">
                <a16:creationId xmlns:a16="http://schemas.microsoft.com/office/drawing/2014/main" id="{8BB4414D-B031-FB41-A139-128B859AAFA0}"/>
              </a:ext>
            </a:extLst>
          </p:cNvPr>
          <p:cNvSpPr>
            <a:spLocks noGrp="1"/>
          </p:cNvSpPr>
          <p:nvPr>
            <p:ph idx="1"/>
          </p:nvPr>
        </p:nvSpPr>
        <p:spPr>
          <a:xfrm>
            <a:off x="304800" y="980728"/>
            <a:ext cx="8229600" cy="4953000"/>
          </a:xfrm>
        </p:spPr>
        <p:txBody>
          <a:bodyPr/>
          <a:lstStyle/>
          <a:p>
            <a:r>
              <a:rPr lang="zh-CN" altLang="en-US" b="0" dirty="0">
                <a:latin typeface="+mn-ea"/>
              </a:rPr>
              <a:t>加载的任务</a:t>
            </a:r>
            <a:endParaRPr lang="en-US" altLang="zh-CN" b="0" dirty="0">
              <a:latin typeface="+mn-ea"/>
            </a:endParaRPr>
          </a:p>
          <a:p>
            <a:pPr lvl="1"/>
            <a:r>
              <a:rPr lang="zh-CN" altLang="en-US" dirty="0">
                <a:latin typeface="+mn-ea"/>
                <a:ea typeface="+mn-ea"/>
              </a:rPr>
              <a:t>将可加载模块装入内存</a:t>
            </a:r>
            <a:endParaRPr lang="en-US" altLang="zh-CN" dirty="0">
              <a:latin typeface="+mn-ea"/>
              <a:ea typeface="+mn-ea"/>
            </a:endParaRPr>
          </a:p>
          <a:p>
            <a:pPr lvl="1"/>
            <a:r>
              <a:rPr lang="zh-CN" altLang="en-US" dirty="0">
                <a:latin typeface="+mn-ea"/>
                <a:ea typeface="+mn-ea"/>
              </a:rPr>
              <a:t>地址</a:t>
            </a:r>
            <a:r>
              <a:rPr lang="zh-CN" altLang="en-US" dirty="0">
                <a:solidFill>
                  <a:srgbClr val="FF0000"/>
                </a:solidFill>
                <a:latin typeface="+mn-ea"/>
                <a:ea typeface="+mn-ea"/>
              </a:rPr>
              <a:t>重定位</a:t>
            </a:r>
            <a:endParaRPr lang="en-US" altLang="zh-CN" dirty="0">
              <a:solidFill>
                <a:srgbClr val="FF0000"/>
              </a:solidFill>
              <a:latin typeface="+mn-ea"/>
              <a:ea typeface="+mn-ea"/>
            </a:endParaRPr>
          </a:p>
          <a:p>
            <a:pPr lvl="2"/>
            <a:r>
              <a:rPr lang="zh-CN" altLang="en-US" dirty="0">
                <a:latin typeface="+mn-ea"/>
                <a:ea typeface="+mn-ea"/>
              </a:rPr>
              <a:t>将执行文件中的逻辑地址转化为内存物理地址的过程。</a:t>
            </a:r>
            <a:endParaRPr lang="en-US" altLang="zh-CN" dirty="0">
              <a:latin typeface="+mn-ea"/>
              <a:ea typeface="+mn-ea"/>
            </a:endParaRPr>
          </a:p>
          <a:p>
            <a:pPr marL="0" indent="0">
              <a:buNone/>
            </a:pPr>
            <a:endParaRPr lang="en-US" altLang="zh-CN" b="0" dirty="0">
              <a:latin typeface="+mn-ea"/>
            </a:endParaRPr>
          </a:p>
          <a:p>
            <a:r>
              <a:rPr lang="zh-CN" altLang="en-US" b="0" dirty="0">
                <a:latin typeface="+mn-ea"/>
              </a:rPr>
              <a:t>加载方式分类（地址映射建立方式）</a:t>
            </a:r>
            <a:endParaRPr lang="en-US" altLang="zh-CN" b="0" dirty="0">
              <a:latin typeface="+mn-ea"/>
            </a:endParaRPr>
          </a:p>
          <a:p>
            <a:pPr lvl="1"/>
            <a:r>
              <a:rPr lang="zh-CN" altLang="en-US" dirty="0">
                <a:latin typeface="+mn-ea"/>
                <a:ea typeface="+mn-ea"/>
              </a:rPr>
              <a:t>绝对加载方式</a:t>
            </a:r>
            <a:endParaRPr lang="en-US" altLang="zh-CN" dirty="0">
              <a:latin typeface="+mn-ea"/>
              <a:ea typeface="+mn-ea"/>
            </a:endParaRPr>
          </a:p>
          <a:p>
            <a:pPr lvl="1"/>
            <a:r>
              <a:rPr lang="zh-CN" altLang="en-US" dirty="0">
                <a:latin typeface="+mn-ea"/>
                <a:ea typeface="+mn-ea"/>
              </a:rPr>
              <a:t>可重定位加载（静态重定位）方式</a:t>
            </a:r>
            <a:endParaRPr lang="en-US" altLang="zh-CN" dirty="0">
              <a:latin typeface="+mn-ea"/>
              <a:ea typeface="+mn-ea"/>
            </a:endParaRPr>
          </a:p>
          <a:p>
            <a:pPr lvl="1"/>
            <a:r>
              <a:rPr lang="zh-CN" altLang="en-US" dirty="0">
                <a:latin typeface="+mn-ea"/>
                <a:ea typeface="+mn-ea"/>
              </a:rPr>
              <a:t>运行时加载（动态重定位）方式</a:t>
            </a:r>
          </a:p>
          <a:p>
            <a:endParaRPr kumimoji="1" lang="zh-CN" altLang="en-US" dirty="0">
              <a:latin typeface="+mn-ea"/>
            </a:endParaRPr>
          </a:p>
        </p:txBody>
      </p:sp>
    </p:spTree>
    <p:extLst>
      <p:ext uri="{BB962C8B-B14F-4D97-AF65-F5344CB8AC3E}">
        <p14:creationId xmlns:p14="http://schemas.microsoft.com/office/powerpoint/2010/main" val="27324661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C9106-0F31-7747-B07E-FF8810FF08D3}"/>
              </a:ext>
            </a:extLst>
          </p:cNvPr>
          <p:cNvSpPr>
            <a:spLocks noGrp="1"/>
          </p:cNvSpPr>
          <p:nvPr>
            <p:ph type="title"/>
          </p:nvPr>
        </p:nvSpPr>
        <p:spPr/>
        <p:txBody>
          <a:bodyPr/>
          <a:lstStyle/>
          <a:p>
            <a:r>
              <a:rPr kumimoji="1" lang="en-US" altLang="zh-CN" dirty="0"/>
              <a:t>3.5</a:t>
            </a:r>
            <a:r>
              <a:rPr kumimoji="1" lang="zh-CN" altLang="en-US" dirty="0"/>
              <a:t> 分段</a:t>
            </a:r>
          </a:p>
        </p:txBody>
      </p:sp>
      <p:sp>
        <p:nvSpPr>
          <p:cNvPr id="3" name="内容占位符 2">
            <a:extLst>
              <a:ext uri="{FF2B5EF4-FFF2-40B4-BE49-F238E27FC236}">
                <a16:creationId xmlns:a16="http://schemas.microsoft.com/office/drawing/2014/main" id="{D559EC23-65AA-EC4B-A0C9-3B6463761953}"/>
              </a:ext>
            </a:extLst>
          </p:cNvPr>
          <p:cNvSpPr>
            <a:spLocks noGrp="1"/>
          </p:cNvSpPr>
          <p:nvPr>
            <p:ph idx="1"/>
          </p:nvPr>
        </p:nvSpPr>
        <p:spPr>
          <a:xfrm>
            <a:off x="161764" y="807691"/>
            <a:ext cx="8515672" cy="4953000"/>
          </a:xfrm>
        </p:spPr>
        <p:txBody>
          <a:bodyPr/>
          <a:lstStyle/>
          <a:p>
            <a:r>
              <a:rPr kumimoji="1" lang="zh-CN" altLang="en-US" dirty="0"/>
              <a:t>一个程序可以划分成几个段（</a:t>
            </a:r>
            <a:r>
              <a:rPr lang="en-US" altLang="zh-CN" dirty="0"/>
              <a:t>segments</a:t>
            </a:r>
            <a:r>
              <a:rPr lang="zh-CN" altLang="en-US" dirty="0"/>
              <a:t>）</a:t>
            </a:r>
            <a:endParaRPr lang="en-US" altLang="zh-CN" dirty="0"/>
          </a:p>
          <a:p>
            <a:pPr lvl="1"/>
            <a:r>
              <a:rPr lang="zh-CN" altLang="en-US" sz="2000" dirty="0"/>
              <a:t>段长度可以不等 </a:t>
            </a:r>
            <a:endParaRPr lang="en-US" altLang="zh-CN" sz="2000" dirty="0"/>
          </a:p>
          <a:p>
            <a:pPr lvl="1"/>
            <a:r>
              <a:rPr lang="zh-CN" altLang="en-US" sz="2000" dirty="0">
                <a:latin typeface="楷体_GB2312" pitchFamily="49" charset="-122"/>
                <a:ea typeface="楷体_GB2312" pitchFamily="49" charset="-122"/>
              </a:rPr>
              <a:t>每个段都从</a:t>
            </a:r>
            <a:r>
              <a:rPr lang="en-US" altLang="zh-CN" sz="2000" dirty="0">
                <a:solidFill>
                  <a:srgbClr val="FF0000"/>
                </a:solidFill>
                <a:latin typeface="楷体_GB2312" pitchFamily="49" charset="-122"/>
                <a:ea typeface="楷体_GB2312" pitchFamily="49" charset="-122"/>
              </a:rPr>
              <a:t>0</a:t>
            </a:r>
            <a:r>
              <a:rPr lang="zh-CN" altLang="en-US" sz="2000" dirty="0">
                <a:latin typeface="楷体_GB2312" pitchFamily="49" charset="-122"/>
                <a:ea typeface="楷体_GB2312" pitchFamily="49" charset="-122"/>
              </a:rPr>
              <a:t>开始编址，并占用一段连续的地址空间</a:t>
            </a:r>
            <a:endParaRPr lang="en-US" altLang="zh-CN" sz="2000" dirty="0">
              <a:latin typeface="楷体_GB2312" pitchFamily="49" charset="-122"/>
              <a:ea typeface="楷体_GB2312" pitchFamily="49" charset="-122"/>
            </a:endParaRPr>
          </a:p>
          <a:p>
            <a:pPr lvl="1"/>
            <a:r>
              <a:rPr lang="zh-CN" altLang="en-US" sz="2000" dirty="0"/>
              <a:t>有最大段长限制</a:t>
            </a:r>
            <a:endParaRPr lang="en-US" altLang="zh-CN" sz="2000" dirty="0"/>
          </a:p>
          <a:p>
            <a:r>
              <a:rPr lang="zh-CN" altLang="en-US" dirty="0"/>
              <a:t>逻辑地址两部分组成</a:t>
            </a:r>
            <a:endParaRPr lang="en-US" altLang="zh-CN" dirty="0"/>
          </a:p>
          <a:p>
            <a:pPr lvl="1"/>
            <a:r>
              <a:rPr lang="zh-CN" altLang="en-US" sz="2000" dirty="0"/>
              <a:t>段号 </a:t>
            </a:r>
            <a:endParaRPr lang="en-US" altLang="zh-CN" sz="2000" dirty="0"/>
          </a:p>
          <a:p>
            <a:pPr lvl="1"/>
            <a:r>
              <a:rPr lang="zh-CN" altLang="en-US" sz="2000" dirty="0"/>
              <a:t>段内偏移量 </a:t>
            </a:r>
            <a:endParaRPr lang="en-US" altLang="zh-CN" sz="2000" dirty="0"/>
          </a:p>
          <a:p>
            <a:r>
              <a:rPr lang="zh-CN" altLang="en-US" dirty="0"/>
              <a:t>分段类似动态分区</a:t>
            </a:r>
            <a:endParaRPr lang="en-US" altLang="zh-CN" dirty="0"/>
          </a:p>
          <a:p>
            <a:pPr lvl="1"/>
            <a:r>
              <a:rPr lang="zh-CN" altLang="en-US" sz="2000" dirty="0"/>
              <a:t>分段使一个程序可以占据多个分区，且不必连续</a:t>
            </a:r>
            <a:endParaRPr lang="en-US" altLang="zh-CN" sz="2000" dirty="0"/>
          </a:p>
          <a:p>
            <a:r>
              <a:rPr lang="zh-CN" altLang="en-US" dirty="0"/>
              <a:t>消除了内部碎片</a:t>
            </a:r>
            <a:endParaRPr lang="en-US" altLang="zh-CN" dirty="0"/>
          </a:p>
          <a:p>
            <a:endParaRPr kumimoji="1" lang="zh-CN" altLang="en-US" sz="2400" dirty="0"/>
          </a:p>
        </p:txBody>
      </p:sp>
      <p:pic>
        <p:nvPicPr>
          <p:cNvPr id="4" name="Picture 3">
            <a:extLst>
              <a:ext uri="{FF2B5EF4-FFF2-40B4-BE49-F238E27FC236}">
                <a16:creationId xmlns:a16="http://schemas.microsoft.com/office/drawing/2014/main" id="{D71D814B-4A7F-5740-B985-480846B5B7DA}"/>
              </a:ext>
            </a:extLst>
          </p:cNvPr>
          <p:cNvPicPr>
            <a:picLocks noChangeAspect="1"/>
          </p:cNvPicPr>
          <p:nvPr/>
        </p:nvPicPr>
        <p:blipFill>
          <a:blip r:embed="rId2"/>
          <a:stretch>
            <a:fillRect/>
          </a:stretch>
        </p:blipFill>
        <p:spPr>
          <a:xfrm rot="1052511">
            <a:off x="6683665" y="3579629"/>
            <a:ext cx="2183326" cy="1444634"/>
          </a:xfrm>
          <a:prstGeom prst="rect">
            <a:avLst/>
          </a:prstGeom>
        </p:spPr>
      </p:pic>
    </p:spTree>
    <p:extLst>
      <p:ext uri="{BB962C8B-B14F-4D97-AF65-F5344CB8AC3E}">
        <p14:creationId xmlns:p14="http://schemas.microsoft.com/office/powerpoint/2010/main" val="28388029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9CF72-D74B-344D-8AC8-AE2584060DD4}"/>
              </a:ext>
            </a:extLst>
          </p:cNvPr>
          <p:cNvSpPr>
            <a:spLocks noGrp="1"/>
          </p:cNvSpPr>
          <p:nvPr>
            <p:ph type="title"/>
          </p:nvPr>
        </p:nvSpPr>
        <p:spPr/>
        <p:txBody>
          <a:bodyPr/>
          <a:lstStyle/>
          <a:p>
            <a:r>
              <a:rPr kumimoji="1" lang="en-US" altLang="zh-CN" dirty="0"/>
              <a:t>3.5</a:t>
            </a:r>
            <a:r>
              <a:rPr kumimoji="1" lang="zh-CN" altLang="en-US" dirty="0"/>
              <a:t> 分段</a:t>
            </a:r>
          </a:p>
        </p:txBody>
      </p:sp>
      <p:sp>
        <p:nvSpPr>
          <p:cNvPr id="3" name="内容占位符 2">
            <a:extLst>
              <a:ext uri="{FF2B5EF4-FFF2-40B4-BE49-F238E27FC236}">
                <a16:creationId xmlns:a16="http://schemas.microsoft.com/office/drawing/2014/main" id="{558311A1-2990-0145-BC2C-FDA18D97AD05}"/>
              </a:ext>
            </a:extLst>
          </p:cNvPr>
          <p:cNvSpPr>
            <a:spLocks noGrp="1"/>
          </p:cNvSpPr>
          <p:nvPr>
            <p:ph idx="1"/>
          </p:nvPr>
        </p:nvSpPr>
        <p:spPr>
          <a:xfrm>
            <a:off x="304800" y="980728"/>
            <a:ext cx="8229600" cy="4953000"/>
          </a:xfrm>
        </p:spPr>
        <p:txBody>
          <a:bodyPr/>
          <a:lstStyle/>
          <a:p>
            <a:pPr>
              <a:lnSpc>
                <a:spcPct val="150000"/>
              </a:lnSpc>
            </a:pPr>
            <a:r>
              <a:rPr kumimoji="1" lang="zh-CN" altLang="en-US" dirty="0"/>
              <a:t>分页对用户透明，分段对用户可见</a:t>
            </a:r>
            <a:endParaRPr lang="en-US" altLang="zh-CN" dirty="0"/>
          </a:p>
          <a:p>
            <a:pPr>
              <a:lnSpc>
                <a:spcPct val="150000"/>
              </a:lnSpc>
            </a:pPr>
            <a:r>
              <a:rPr lang="zh-CN" altLang="en-US" dirty="0"/>
              <a:t>给程序员提供了组织程序和数据更方便的手段</a:t>
            </a:r>
            <a:endParaRPr lang="en-US" altLang="zh-CN" dirty="0"/>
          </a:p>
          <a:p>
            <a:pPr>
              <a:lnSpc>
                <a:spcPct val="150000"/>
              </a:lnSpc>
            </a:pPr>
            <a:r>
              <a:rPr lang="zh-CN" altLang="en-US" dirty="0"/>
              <a:t>程序员或编译器将程序和数据划分到不同的段</a:t>
            </a:r>
            <a:endParaRPr lang="en-US" altLang="zh-CN" dirty="0"/>
          </a:p>
          <a:p>
            <a:pPr>
              <a:lnSpc>
                <a:spcPct val="150000"/>
              </a:lnSpc>
            </a:pPr>
            <a:r>
              <a:rPr lang="zh-CN" altLang="en-US" dirty="0"/>
              <a:t>为实现模块化程序设计，程序和数据可能会进一步被划分成多个段</a:t>
            </a:r>
            <a:endParaRPr lang="en-US" altLang="zh-CN" sz="2400" dirty="0"/>
          </a:p>
          <a:p>
            <a:pPr lvl="1">
              <a:lnSpc>
                <a:spcPct val="150000"/>
              </a:lnSpc>
            </a:pPr>
            <a:r>
              <a:rPr lang="zh-CN" altLang="en-US" dirty="0"/>
              <a:t>不便：程序员或编译器需要清楚最大段长的限制</a:t>
            </a:r>
            <a:endParaRPr lang="en-US" altLang="zh-CN" dirty="0"/>
          </a:p>
          <a:p>
            <a:endParaRPr kumimoji="1" lang="zh-CN" altLang="en-US" dirty="0"/>
          </a:p>
        </p:txBody>
      </p:sp>
    </p:spTree>
    <p:extLst>
      <p:ext uri="{BB962C8B-B14F-4D97-AF65-F5344CB8AC3E}">
        <p14:creationId xmlns:p14="http://schemas.microsoft.com/office/powerpoint/2010/main" val="24829919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510FF-D5DE-9540-AABB-263D98B4E823}"/>
              </a:ext>
            </a:extLst>
          </p:cNvPr>
          <p:cNvSpPr>
            <a:spLocks noGrp="1"/>
          </p:cNvSpPr>
          <p:nvPr>
            <p:ph type="title"/>
          </p:nvPr>
        </p:nvSpPr>
        <p:spPr/>
        <p:txBody>
          <a:bodyPr/>
          <a:lstStyle/>
          <a:p>
            <a:r>
              <a:rPr kumimoji="1" lang="en-US" altLang="zh-CN" dirty="0"/>
              <a:t>3.5</a:t>
            </a:r>
            <a:r>
              <a:rPr kumimoji="1" lang="zh-CN" altLang="en-US" dirty="0"/>
              <a:t> 分段</a:t>
            </a:r>
          </a:p>
        </p:txBody>
      </p:sp>
      <p:sp>
        <p:nvSpPr>
          <p:cNvPr id="3" name="内容占位符 2">
            <a:extLst>
              <a:ext uri="{FF2B5EF4-FFF2-40B4-BE49-F238E27FC236}">
                <a16:creationId xmlns:a16="http://schemas.microsoft.com/office/drawing/2014/main" id="{15CF467A-7488-8D43-91AB-4610B657B418}"/>
              </a:ext>
            </a:extLst>
          </p:cNvPr>
          <p:cNvSpPr>
            <a:spLocks noGrp="1"/>
          </p:cNvSpPr>
          <p:nvPr>
            <p:ph idx="1"/>
          </p:nvPr>
        </p:nvSpPr>
        <p:spPr/>
        <p:txBody>
          <a:bodyPr/>
          <a:lstStyle/>
          <a:p>
            <a:r>
              <a:rPr kumimoji="1" lang="zh-CN" altLang="en-US" dirty="0"/>
              <a:t>分段的逻辑地址结构</a:t>
            </a:r>
            <a:endParaRPr kumimoji="1" lang="en-US" altLang="zh-CN" dirty="0"/>
          </a:p>
          <a:p>
            <a:pPr lvl="1"/>
            <a:r>
              <a:rPr kumimoji="1" lang="zh-CN" altLang="en-US" dirty="0"/>
              <a:t>逻辑地址</a:t>
            </a:r>
            <a:r>
              <a:rPr kumimoji="1" lang="en-US" altLang="zh-CN" dirty="0"/>
              <a:t>=</a:t>
            </a:r>
            <a:r>
              <a:rPr kumimoji="1" lang="zh-CN" altLang="en-US" dirty="0"/>
              <a:t>段号</a:t>
            </a:r>
            <a:r>
              <a:rPr kumimoji="1" lang="en-US" altLang="zh-CN" dirty="0"/>
              <a:t>+</a:t>
            </a:r>
            <a:r>
              <a:rPr kumimoji="1" lang="zh-CN" altLang="en-US" dirty="0"/>
              <a:t>段内偏移</a:t>
            </a:r>
            <a:endParaRPr kumimoji="1" lang="en-US" altLang="zh-CN" dirty="0"/>
          </a:p>
          <a:p>
            <a:pPr lvl="1"/>
            <a:endParaRPr kumimoji="1" lang="en-US" altLang="zh-CN" dirty="0"/>
          </a:p>
          <a:p>
            <a:pPr lvl="1"/>
            <a:endParaRPr kumimoji="1" lang="en-US" altLang="zh-CN" dirty="0"/>
          </a:p>
          <a:p>
            <a:pPr lvl="1"/>
            <a:endParaRPr kumimoji="1" lang="en-US" altLang="zh-CN" dirty="0"/>
          </a:p>
          <a:p>
            <a:pPr lvl="1"/>
            <a:r>
              <a:rPr lang="zh-CN" altLang="en-US" dirty="0"/>
              <a:t>一个分段存储管理系统中，地址长度为</a:t>
            </a:r>
            <a:r>
              <a:rPr lang="en-US" altLang="zh-CN" dirty="0"/>
              <a:t>32</a:t>
            </a:r>
            <a:r>
              <a:rPr lang="zh-CN" altLang="en-US" dirty="0"/>
              <a:t>位，其中段号占</a:t>
            </a:r>
            <a:r>
              <a:rPr lang="en-US" altLang="zh-CN" dirty="0"/>
              <a:t>8</a:t>
            </a:r>
            <a:r>
              <a:rPr lang="zh-CN" altLang="en-US" dirty="0"/>
              <a:t>位，则最大段长是多少字节？</a:t>
            </a:r>
            <a:endParaRPr kumimoji="1" lang="zh-CN" altLang="en-US" dirty="0"/>
          </a:p>
        </p:txBody>
      </p:sp>
      <p:graphicFrame>
        <p:nvGraphicFramePr>
          <p:cNvPr id="4" name="Group 17">
            <a:extLst>
              <a:ext uri="{FF2B5EF4-FFF2-40B4-BE49-F238E27FC236}">
                <a16:creationId xmlns:a16="http://schemas.microsoft.com/office/drawing/2014/main" id="{1822E4B4-307E-174B-A479-E74232F2E14F}"/>
              </a:ext>
            </a:extLst>
          </p:cNvPr>
          <p:cNvGraphicFramePr>
            <a:graphicFrameLocks noGrp="1"/>
          </p:cNvGraphicFramePr>
          <p:nvPr/>
        </p:nvGraphicFramePr>
        <p:xfrm>
          <a:off x="1835150" y="2746375"/>
          <a:ext cx="5473700" cy="576263"/>
        </p:xfrm>
        <a:graphic>
          <a:graphicData uri="http://schemas.openxmlformats.org/drawingml/2006/table">
            <a:tbl>
              <a:tblPr/>
              <a:tblGrid>
                <a:gridCol w="1944688">
                  <a:extLst>
                    <a:ext uri="{9D8B030D-6E8A-4147-A177-3AD203B41FA5}">
                      <a16:colId xmlns:a16="http://schemas.microsoft.com/office/drawing/2014/main" val="20000"/>
                    </a:ext>
                  </a:extLst>
                </a:gridCol>
                <a:gridCol w="3529012">
                  <a:extLst>
                    <a:ext uri="{9D8B030D-6E8A-4147-A177-3AD203B41FA5}">
                      <a16:colId xmlns:a16="http://schemas.microsoft.com/office/drawing/2014/main" val="20001"/>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0" i="0" u="none" strike="noStrike" cap="none" normalizeH="0" baseline="0" dirty="0">
                          <a:ln>
                            <a:noFill/>
                          </a:ln>
                          <a:solidFill>
                            <a:schemeClr val="tx1"/>
                          </a:solidFill>
                          <a:effectLst/>
                          <a:latin typeface="楷体_GB2312" pitchFamily="49" charset="-122"/>
                          <a:ea typeface="楷体_GB2312" pitchFamily="49" charset="-122"/>
                        </a:rPr>
                        <a:t>段号</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2000" b="0" i="0" u="none" strike="noStrike" cap="none" normalizeH="0" baseline="0" dirty="0">
                          <a:ln>
                            <a:noFill/>
                          </a:ln>
                          <a:solidFill>
                            <a:schemeClr val="tx1"/>
                          </a:solidFill>
                          <a:effectLst/>
                          <a:latin typeface="楷体_GB2312" pitchFamily="49" charset="-122"/>
                          <a:ea typeface="楷体_GB2312" pitchFamily="49" charset="-122"/>
                        </a:rPr>
                        <a:t>段内偏移量</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Text Box 12">
            <a:extLst>
              <a:ext uri="{FF2B5EF4-FFF2-40B4-BE49-F238E27FC236}">
                <a16:creationId xmlns:a16="http://schemas.microsoft.com/office/drawing/2014/main" id="{1F261E58-911D-4140-810B-040DAE29570C}"/>
              </a:ext>
            </a:extLst>
          </p:cNvPr>
          <p:cNvSpPr txBox="1">
            <a:spLocks noChangeArrowheads="1"/>
          </p:cNvSpPr>
          <p:nvPr/>
        </p:nvSpPr>
        <p:spPr bwMode="auto">
          <a:xfrm>
            <a:off x="1619250" y="23495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31</a:t>
            </a:r>
          </a:p>
        </p:txBody>
      </p:sp>
      <p:sp>
        <p:nvSpPr>
          <p:cNvPr id="6" name="Text Box 13">
            <a:extLst>
              <a:ext uri="{FF2B5EF4-FFF2-40B4-BE49-F238E27FC236}">
                <a16:creationId xmlns:a16="http://schemas.microsoft.com/office/drawing/2014/main" id="{FDFDFF54-265E-DA44-BBF6-C7DE09EC689C}"/>
              </a:ext>
            </a:extLst>
          </p:cNvPr>
          <p:cNvSpPr txBox="1">
            <a:spLocks noChangeArrowheads="1"/>
          </p:cNvSpPr>
          <p:nvPr/>
        </p:nvSpPr>
        <p:spPr bwMode="auto">
          <a:xfrm>
            <a:off x="3779838" y="23495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23</a:t>
            </a:r>
          </a:p>
        </p:txBody>
      </p:sp>
      <p:sp>
        <p:nvSpPr>
          <p:cNvPr id="7" name="Text Box 15">
            <a:extLst>
              <a:ext uri="{FF2B5EF4-FFF2-40B4-BE49-F238E27FC236}">
                <a16:creationId xmlns:a16="http://schemas.microsoft.com/office/drawing/2014/main" id="{6A905A49-4638-364E-9188-086212BD86A1}"/>
              </a:ext>
            </a:extLst>
          </p:cNvPr>
          <p:cNvSpPr txBox="1">
            <a:spLocks noChangeArrowheads="1"/>
          </p:cNvSpPr>
          <p:nvPr/>
        </p:nvSpPr>
        <p:spPr bwMode="auto">
          <a:xfrm>
            <a:off x="7091363" y="238601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0</a:t>
            </a:r>
          </a:p>
        </p:txBody>
      </p:sp>
      <p:sp>
        <p:nvSpPr>
          <p:cNvPr id="8" name="Text Box 18">
            <a:extLst>
              <a:ext uri="{FF2B5EF4-FFF2-40B4-BE49-F238E27FC236}">
                <a16:creationId xmlns:a16="http://schemas.microsoft.com/office/drawing/2014/main" id="{BEC1C0EF-C9AF-444D-9585-83DEC05F5608}"/>
              </a:ext>
            </a:extLst>
          </p:cNvPr>
          <p:cNvSpPr txBox="1">
            <a:spLocks noChangeArrowheads="1"/>
          </p:cNvSpPr>
          <p:nvPr/>
        </p:nvSpPr>
        <p:spPr bwMode="auto">
          <a:xfrm>
            <a:off x="3348038" y="2349500"/>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24</a:t>
            </a:r>
          </a:p>
        </p:txBody>
      </p:sp>
    </p:spTree>
    <p:extLst>
      <p:ext uri="{BB962C8B-B14F-4D97-AF65-F5344CB8AC3E}">
        <p14:creationId xmlns:p14="http://schemas.microsoft.com/office/powerpoint/2010/main" val="204843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CAB30-A4B2-A340-A8E7-A2F321C4A3B6}"/>
              </a:ext>
            </a:extLst>
          </p:cNvPr>
          <p:cNvSpPr>
            <a:spLocks noGrp="1"/>
          </p:cNvSpPr>
          <p:nvPr>
            <p:ph type="title"/>
          </p:nvPr>
        </p:nvSpPr>
        <p:spPr/>
        <p:txBody>
          <a:bodyPr/>
          <a:lstStyle/>
          <a:p>
            <a:r>
              <a:rPr kumimoji="1" lang="en-US" altLang="zh-CN" dirty="0"/>
              <a:t>3.5</a:t>
            </a:r>
            <a:r>
              <a:rPr kumimoji="1" lang="zh-CN" altLang="en-US" dirty="0"/>
              <a:t> 分段</a:t>
            </a:r>
          </a:p>
        </p:txBody>
      </p:sp>
      <p:sp>
        <p:nvSpPr>
          <p:cNvPr id="3" name="内容占位符 2">
            <a:extLst>
              <a:ext uri="{FF2B5EF4-FFF2-40B4-BE49-F238E27FC236}">
                <a16:creationId xmlns:a16="http://schemas.microsoft.com/office/drawing/2014/main" id="{8997C7FC-A17B-FC46-8743-A5FCB26A4E62}"/>
              </a:ext>
            </a:extLst>
          </p:cNvPr>
          <p:cNvSpPr>
            <a:spLocks noGrp="1"/>
          </p:cNvSpPr>
          <p:nvPr>
            <p:ph idx="1"/>
          </p:nvPr>
        </p:nvSpPr>
        <p:spPr>
          <a:xfrm>
            <a:off x="304800" y="980728"/>
            <a:ext cx="8229600" cy="4953000"/>
          </a:xfrm>
        </p:spPr>
        <p:txBody>
          <a:bodyPr/>
          <a:lstStyle/>
          <a:p>
            <a:r>
              <a:rPr kumimoji="1" lang="zh-CN" altLang="en-US" b="0" dirty="0">
                <a:latin typeface="+mn-ea"/>
              </a:rPr>
              <a:t>段表：</a:t>
            </a:r>
            <a:r>
              <a:rPr lang="zh-CN" altLang="en-US" b="0" dirty="0">
                <a:latin typeface="+mn-ea"/>
              </a:rPr>
              <a:t>记录</a:t>
            </a:r>
            <a:r>
              <a:rPr lang="zh-CN" altLang="en-US" b="0" dirty="0">
                <a:solidFill>
                  <a:srgbClr val="FF0000"/>
                </a:solidFill>
                <a:latin typeface="+mn-ea"/>
              </a:rPr>
              <a:t>逻辑段</a:t>
            </a:r>
            <a:r>
              <a:rPr lang="zh-CN" altLang="en-US" b="0" dirty="0">
                <a:latin typeface="+mn-ea"/>
              </a:rPr>
              <a:t>和</a:t>
            </a:r>
            <a:r>
              <a:rPr lang="zh-CN" altLang="en-US" b="0" dirty="0">
                <a:solidFill>
                  <a:srgbClr val="FF0000"/>
                </a:solidFill>
                <a:latin typeface="+mn-ea"/>
              </a:rPr>
              <a:t>物理段</a:t>
            </a:r>
            <a:r>
              <a:rPr lang="zh-CN" altLang="en-US" b="0" dirty="0">
                <a:latin typeface="+mn-ea"/>
              </a:rPr>
              <a:t>的对应情况</a:t>
            </a:r>
          </a:p>
          <a:p>
            <a:endParaRPr kumimoji="1" lang="zh-CN" altLang="en-US" b="0" dirty="0">
              <a:latin typeface="+mn-ea"/>
            </a:endParaRPr>
          </a:p>
        </p:txBody>
      </p:sp>
      <p:graphicFrame>
        <p:nvGraphicFramePr>
          <p:cNvPr id="4" name="Object 16">
            <a:extLst>
              <a:ext uri="{FF2B5EF4-FFF2-40B4-BE49-F238E27FC236}">
                <a16:creationId xmlns:a16="http://schemas.microsoft.com/office/drawing/2014/main" id="{D6B28CF4-86AC-5B48-B3CF-51850968AAE0}"/>
              </a:ext>
            </a:extLst>
          </p:cNvPr>
          <p:cNvGraphicFramePr>
            <a:graphicFrameLocks noChangeAspect="1"/>
          </p:cNvGraphicFramePr>
          <p:nvPr>
            <p:extLst>
              <p:ext uri="{D42A27DB-BD31-4B8C-83A1-F6EECF244321}">
                <p14:modId xmlns:p14="http://schemas.microsoft.com/office/powerpoint/2010/main" val="454125861"/>
              </p:ext>
            </p:extLst>
          </p:nvPr>
        </p:nvGraphicFramePr>
        <p:xfrm>
          <a:off x="1115616" y="1877665"/>
          <a:ext cx="6230937" cy="4056063"/>
        </p:xfrm>
        <a:graphic>
          <a:graphicData uri="http://schemas.openxmlformats.org/presentationml/2006/ole">
            <mc:AlternateContent xmlns:mc="http://schemas.openxmlformats.org/markup-compatibility/2006">
              <mc:Choice xmlns:v="urn:schemas-microsoft-com:vml" Requires="v">
                <p:oleObj spid="_x0000_s1346617" name="Visio" r:id="rId3" imgW="3320003" imgH="2160818" progId="Visio.Drawing.11">
                  <p:embed/>
                </p:oleObj>
              </mc:Choice>
              <mc:Fallback>
                <p:oleObj name="Visio" r:id="rId3" imgW="3320003" imgH="2160818" progId="Visio.Drawing.11">
                  <p:embed/>
                  <p:pic>
                    <p:nvPicPr>
                      <p:cNvPr id="36968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877665"/>
                        <a:ext cx="6230937" cy="405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8355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C72FC-5A21-9B41-9F92-D8B90E0CE013}"/>
              </a:ext>
            </a:extLst>
          </p:cNvPr>
          <p:cNvSpPr>
            <a:spLocks noGrp="1"/>
          </p:cNvSpPr>
          <p:nvPr>
            <p:ph type="title"/>
          </p:nvPr>
        </p:nvSpPr>
        <p:spPr/>
        <p:txBody>
          <a:bodyPr/>
          <a:lstStyle/>
          <a:p>
            <a:r>
              <a:rPr kumimoji="1" lang="en-US" altLang="zh-CN" dirty="0"/>
              <a:t>3.5</a:t>
            </a:r>
            <a:r>
              <a:rPr kumimoji="1" lang="zh-CN" altLang="en-US" dirty="0"/>
              <a:t> 分段</a:t>
            </a:r>
          </a:p>
        </p:txBody>
      </p:sp>
      <p:sp>
        <p:nvSpPr>
          <p:cNvPr id="4" name="Content Placeholder 4">
            <a:extLst>
              <a:ext uri="{FF2B5EF4-FFF2-40B4-BE49-F238E27FC236}">
                <a16:creationId xmlns:a16="http://schemas.microsoft.com/office/drawing/2014/main" id="{ABD05A5D-FB4D-A748-93DB-59EB006CF334}"/>
              </a:ext>
            </a:extLst>
          </p:cNvPr>
          <p:cNvSpPr>
            <a:spLocks noGrp="1"/>
          </p:cNvSpPr>
          <p:nvPr>
            <p:ph idx="1"/>
          </p:nvPr>
        </p:nvSpPr>
        <p:spPr>
          <a:xfrm>
            <a:off x="107504" y="792163"/>
            <a:ext cx="8856984" cy="1633736"/>
          </a:xfrm>
        </p:spPr>
        <p:txBody>
          <a:bodyPr>
            <a:normAutofit lnSpcReduction="10000"/>
          </a:bodyPr>
          <a:lstStyle/>
          <a:p>
            <a:r>
              <a:rPr lang="zh-CN" altLang="en-US" b="0" dirty="0">
                <a:latin typeface="+mn-ea"/>
              </a:rPr>
              <a:t>段的大小不等，导致逻辑地址和物理地址间没有简单的对应关系</a:t>
            </a:r>
            <a:endParaRPr lang="en-US" altLang="zh-CN" b="0" dirty="0">
              <a:latin typeface="+mn-ea"/>
            </a:endParaRPr>
          </a:p>
          <a:p>
            <a:r>
              <a:rPr lang="zh-CN" altLang="en-US" b="0" dirty="0">
                <a:latin typeface="+mn-ea"/>
              </a:rPr>
              <a:t>地址转换需要经历以下步骤：</a:t>
            </a:r>
            <a:endParaRPr lang="en-US" b="0" dirty="0">
              <a:latin typeface="+mn-ea"/>
            </a:endParaRPr>
          </a:p>
        </p:txBody>
      </p:sp>
      <p:graphicFrame>
        <p:nvGraphicFramePr>
          <p:cNvPr id="5" name="Diagram 1">
            <a:extLst>
              <a:ext uri="{FF2B5EF4-FFF2-40B4-BE49-F238E27FC236}">
                <a16:creationId xmlns:a16="http://schemas.microsoft.com/office/drawing/2014/main" id="{B6ACC5ED-294D-8C49-89AA-FA2BB556F25C}"/>
              </a:ext>
            </a:extLst>
          </p:cNvPr>
          <p:cNvGraphicFramePr/>
          <p:nvPr>
            <p:extLst>
              <p:ext uri="{D42A27DB-BD31-4B8C-83A1-F6EECF244321}">
                <p14:modId xmlns:p14="http://schemas.microsoft.com/office/powerpoint/2010/main" val="3558554610"/>
              </p:ext>
            </p:extLst>
          </p:nvPr>
        </p:nvGraphicFramePr>
        <p:xfrm>
          <a:off x="107504" y="2636912"/>
          <a:ext cx="9036496" cy="3559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7148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1DD6B-EC17-134B-9011-82DBE3636CF4}"/>
              </a:ext>
            </a:extLst>
          </p:cNvPr>
          <p:cNvSpPr>
            <a:spLocks noGrp="1"/>
          </p:cNvSpPr>
          <p:nvPr>
            <p:ph type="title"/>
          </p:nvPr>
        </p:nvSpPr>
        <p:spPr/>
        <p:txBody>
          <a:bodyPr/>
          <a:lstStyle/>
          <a:p>
            <a:r>
              <a:rPr kumimoji="1" lang="en-US" altLang="zh-CN" dirty="0"/>
              <a:t>3.5</a:t>
            </a:r>
            <a:r>
              <a:rPr kumimoji="1" lang="zh-CN" altLang="en-US" dirty="0"/>
              <a:t> 分段</a:t>
            </a:r>
          </a:p>
        </p:txBody>
      </p:sp>
      <p:sp>
        <p:nvSpPr>
          <p:cNvPr id="3" name="内容占位符 2">
            <a:extLst>
              <a:ext uri="{FF2B5EF4-FFF2-40B4-BE49-F238E27FC236}">
                <a16:creationId xmlns:a16="http://schemas.microsoft.com/office/drawing/2014/main" id="{1CA1C870-BBBB-CC41-B50A-D5113EB907EE}"/>
              </a:ext>
            </a:extLst>
          </p:cNvPr>
          <p:cNvSpPr>
            <a:spLocks noGrp="1"/>
          </p:cNvSpPr>
          <p:nvPr>
            <p:ph idx="1"/>
          </p:nvPr>
        </p:nvSpPr>
        <p:spPr>
          <a:xfrm>
            <a:off x="28972" y="792163"/>
            <a:ext cx="8229600" cy="548605"/>
          </a:xfrm>
        </p:spPr>
        <p:txBody>
          <a:bodyPr/>
          <a:lstStyle/>
          <a:p>
            <a:r>
              <a:rPr kumimoji="1" lang="zh-CN" altLang="en-US" dirty="0"/>
              <a:t>分段逻辑地址转换为物理地址示例</a:t>
            </a:r>
          </a:p>
        </p:txBody>
      </p:sp>
      <p:pic>
        <p:nvPicPr>
          <p:cNvPr id="4" name="Picture 3" descr="f12.pdf">
            <a:extLst>
              <a:ext uri="{FF2B5EF4-FFF2-40B4-BE49-F238E27FC236}">
                <a16:creationId xmlns:a16="http://schemas.microsoft.com/office/drawing/2014/main" id="{57134872-BFE1-8D4F-A25C-A3F2F39FD3B2}"/>
              </a:ext>
            </a:extLst>
          </p:cNvPr>
          <p:cNvPicPr>
            <a:picLocks noChangeAspect="1"/>
          </p:cNvPicPr>
          <p:nvPr/>
        </p:nvPicPr>
        <p:blipFill rotWithShape="1">
          <a:blip r:embed="rId2"/>
          <a:srcRect t="45455" b="9928"/>
          <a:stretch/>
        </p:blipFill>
        <p:spPr>
          <a:xfrm>
            <a:off x="25069" y="1355726"/>
            <a:ext cx="9131301" cy="5272444"/>
          </a:xfrm>
          <a:prstGeom prst="rect">
            <a:avLst/>
          </a:prstGeom>
        </p:spPr>
      </p:pic>
      <p:grpSp>
        <p:nvGrpSpPr>
          <p:cNvPr id="5" name="组合 4">
            <a:extLst>
              <a:ext uri="{FF2B5EF4-FFF2-40B4-BE49-F238E27FC236}">
                <a16:creationId xmlns:a16="http://schemas.microsoft.com/office/drawing/2014/main" id="{2A00C722-386A-3C43-A03F-7F92C2D1695D}"/>
              </a:ext>
            </a:extLst>
          </p:cNvPr>
          <p:cNvGrpSpPr/>
          <p:nvPr/>
        </p:nvGrpSpPr>
        <p:grpSpPr>
          <a:xfrm>
            <a:off x="-396552" y="2996952"/>
            <a:ext cx="1930071" cy="864096"/>
            <a:chOff x="1001" y="1067838"/>
            <a:chExt cx="1534807" cy="1423784"/>
          </a:xfrm>
        </p:grpSpPr>
        <p:sp>
          <p:nvSpPr>
            <p:cNvPr id="6" name="圆角矩形 5">
              <a:extLst>
                <a:ext uri="{FF2B5EF4-FFF2-40B4-BE49-F238E27FC236}">
                  <a16:creationId xmlns:a16="http://schemas.microsoft.com/office/drawing/2014/main" id="{6CBA0B64-9ED8-3045-B9A7-858877838F7D}"/>
                </a:ext>
              </a:extLst>
            </p:cNvPr>
            <p:cNvSpPr/>
            <p:nvPr/>
          </p:nvSpPr>
          <p:spPr>
            <a:xfrm>
              <a:off x="1001" y="1067838"/>
              <a:ext cx="1534807" cy="1423784"/>
            </a:xfrm>
            <a:prstGeom prst="roundRect">
              <a:avLst/>
            </a:pr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圆角矩形 4">
              <a:extLst>
                <a:ext uri="{FF2B5EF4-FFF2-40B4-BE49-F238E27FC236}">
                  <a16:creationId xmlns:a16="http://schemas.microsoft.com/office/drawing/2014/main" id="{7C5BDF09-C27D-FC42-AAD7-D1CB90961402}"/>
                </a:ext>
              </a:extLst>
            </p:cNvPr>
            <p:cNvSpPr txBox="1"/>
            <p:nvPr/>
          </p:nvSpPr>
          <p:spPr>
            <a:xfrm>
              <a:off x="370386" y="1099532"/>
              <a:ext cx="1004886" cy="13920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600" kern="1200" dirty="0">
                  <a:solidFill>
                    <a:srgbClr val="FF0000"/>
                  </a:solidFill>
                  <a:latin typeface="+mn-ea"/>
                  <a:ea typeface="+mn-ea"/>
                </a:rPr>
                <a:t>1.</a:t>
              </a:r>
              <a:r>
                <a:rPr lang="en-US" sz="1600" kern="1200" dirty="0">
                  <a:solidFill>
                    <a:srgbClr val="FF0000"/>
                  </a:solidFill>
                  <a:latin typeface="+mn-ea"/>
                  <a:ea typeface="+mn-ea"/>
                </a:rPr>
                <a:t>提取段号</a:t>
              </a:r>
              <a:r>
                <a:rPr lang="zh-CN" altLang="en-US" sz="1600" kern="1200" dirty="0">
                  <a:solidFill>
                    <a:srgbClr val="FF0000"/>
                  </a:solidFill>
                  <a:latin typeface="+mn-ea"/>
                  <a:ea typeface="+mn-ea"/>
                </a:rPr>
                <a:t>：逻辑地址最左侧的</a:t>
              </a:r>
              <a:r>
                <a:rPr lang="en-US" altLang="zh-CN" sz="1600" kern="1200" dirty="0">
                  <a:solidFill>
                    <a:srgbClr val="FF0000"/>
                  </a:solidFill>
                  <a:latin typeface="+mn-ea"/>
                  <a:ea typeface="+mn-ea"/>
                </a:rPr>
                <a:t>n</a:t>
              </a:r>
              <a:r>
                <a:rPr lang="zh-CN" altLang="en-US" sz="1600" kern="1200" dirty="0">
                  <a:solidFill>
                    <a:srgbClr val="FF0000"/>
                  </a:solidFill>
                  <a:latin typeface="+mn-ea"/>
                  <a:ea typeface="+mn-ea"/>
                </a:rPr>
                <a:t>位</a:t>
              </a:r>
              <a:endParaRPr lang="en-US" sz="1600" kern="1200" dirty="0">
                <a:solidFill>
                  <a:srgbClr val="FF0000"/>
                </a:solidFill>
                <a:latin typeface="+mn-ea"/>
                <a:ea typeface="+mn-ea"/>
              </a:endParaRPr>
            </a:p>
          </p:txBody>
        </p:sp>
      </p:grpSp>
      <p:grpSp>
        <p:nvGrpSpPr>
          <p:cNvPr id="8" name="组合 7">
            <a:extLst>
              <a:ext uri="{FF2B5EF4-FFF2-40B4-BE49-F238E27FC236}">
                <a16:creationId xmlns:a16="http://schemas.microsoft.com/office/drawing/2014/main" id="{78878D99-2F27-E448-B912-8C077A69EBBC}"/>
              </a:ext>
            </a:extLst>
          </p:cNvPr>
          <p:cNvGrpSpPr/>
          <p:nvPr/>
        </p:nvGrpSpPr>
        <p:grpSpPr>
          <a:xfrm>
            <a:off x="395536" y="4261866"/>
            <a:ext cx="2629761" cy="1721458"/>
            <a:chOff x="1667297" y="770164"/>
            <a:chExt cx="2629761" cy="1721458"/>
          </a:xfrm>
        </p:grpSpPr>
        <p:sp>
          <p:nvSpPr>
            <p:cNvPr id="9" name="圆角矩形 8">
              <a:extLst>
                <a:ext uri="{FF2B5EF4-FFF2-40B4-BE49-F238E27FC236}">
                  <a16:creationId xmlns:a16="http://schemas.microsoft.com/office/drawing/2014/main" id="{CAEDDCBB-671A-C843-9CB8-A8FF06F37064}"/>
                </a:ext>
              </a:extLst>
            </p:cNvPr>
            <p:cNvSpPr/>
            <p:nvPr/>
          </p:nvSpPr>
          <p:spPr>
            <a:xfrm>
              <a:off x="1667297" y="1067838"/>
              <a:ext cx="2629761" cy="1423784"/>
            </a:xfrm>
            <a:prstGeom prst="roundRect">
              <a:avLst/>
            </a:pr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圆角矩形 4">
              <a:extLst>
                <a:ext uri="{FF2B5EF4-FFF2-40B4-BE49-F238E27FC236}">
                  <a16:creationId xmlns:a16="http://schemas.microsoft.com/office/drawing/2014/main" id="{AA92CFD6-88A9-9849-946B-ED5E623151C5}"/>
                </a:ext>
              </a:extLst>
            </p:cNvPr>
            <p:cNvSpPr txBox="1"/>
            <p:nvPr/>
          </p:nvSpPr>
          <p:spPr>
            <a:xfrm>
              <a:off x="1849187" y="770164"/>
              <a:ext cx="1912186" cy="13542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1600" kern="1200" dirty="0">
                  <a:solidFill>
                    <a:srgbClr val="FF0000"/>
                  </a:solidFill>
                  <a:latin typeface="+mn-ea"/>
                  <a:ea typeface="+mn-ea"/>
                </a:rPr>
                <a:t>2.</a:t>
              </a:r>
              <a:r>
                <a:rPr lang="en-US" sz="1600" kern="1200" dirty="0">
                  <a:solidFill>
                    <a:srgbClr val="FF0000"/>
                  </a:solidFill>
                  <a:latin typeface="+mn-ea"/>
                  <a:ea typeface="+mn-ea"/>
                </a:rPr>
                <a:t>以段号为索引</a:t>
              </a:r>
              <a:r>
                <a:rPr lang="zh-CN" altLang="en-US" sz="1600" kern="1200" dirty="0">
                  <a:solidFill>
                    <a:srgbClr val="FF0000"/>
                  </a:solidFill>
                  <a:latin typeface="+mn-ea"/>
                  <a:ea typeface="+mn-ea"/>
                </a:rPr>
                <a:t>，查找段表中该段的起始物理地址</a:t>
              </a:r>
              <a:endParaRPr lang="en-US" sz="1600" kern="1200" dirty="0">
                <a:solidFill>
                  <a:srgbClr val="FF0000"/>
                </a:solidFill>
                <a:latin typeface="+mn-ea"/>
                <a:ea typeface="+mn-ea"/>
              </a:endParaRPr>
            </a:p>
          </p:txBody>
        </p:sp>
      </p:grpSp>
      <p:grpSp>
        <p:nvGrpSpPr>
          <p:cNvPr id="11" name="组合 10">
            <a:extLst>
              <a:ext uri="{FF2B5EF4-FFF2-40B4-BE49-F238E27FC236}">
                <a16:creationId xmlns:a16="http://schemas.microsoft.com/office/drawing/2014/main" id="{E2A3B0D4-F2C5-074F-8F6B-9C532D2BCF0B}"/>
              </a:ext>
            </a:extLst>
          </p:cNvPr>
          <p:cNvGrpSpPr/>
          <p:nvPr/>
        </p:nvGrpSpPr>
        <p:grpSpPr>
          <a:xfrm>
            <a:off x="5105581" y="1592403"/>
            <a:ext cx="3141444" cy="1548565"/>
            <a:chOff x="3916863" y="1067838"/>
            <a:chExt cx="3141444" cy="1548565"/>
          </a:xfrm>
        </p:grpSpPr>
        <p:sp>
          <p:nvSpPr>
            <p:cNvPr id="12" name="圆角矩形 11">
              <a:extLst>
                <a:ext uri="{FF2B5EF4-FFF2-40B4-BE49-F238E27FC236}">
                  <a16:creationId xmlns:a16="http://schemas.microsoft.com/office/drawing/2014/main" id="{1401164F-78E5-6845-807D-31F690D8853E}"/>
                </a:ext>
              </a:extLst>
            </p:cNvPr>
            <p:cNvSpPr/>
            <p:nvPr/>
          </p:nvSpPr>
          <p:spPr>
            <a:xfrm>
              <a:off x="4428546" y="1067838"/>
              <a:ext cx="2629761" cy="1423784"/>
            </a:xfrm>
            <a:prstGeom prst="roundRect">
              <a:avLst/>
            </a:pr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圆角矩形 4">
              <a:extLst>
                <a:ext uri="{FF2B5EF4-FFF2-40B4-BE49-F238E27FC236}">
                  <a16:creationId xmlns:a16="http://schemas.microsoft.com/office/drawing/2014/main" id="{A5FAED9B-6B29-DC41-A6DC-F051ECDFA3AD}"/>
                </a:ext>
              </a:extLst>
            </p:cNvPr>
            <p:cNvSpPr txBox="1"/>
            <p:nvPr/>
          </p:nvSpPr>
          <p:spPr>
            <a:xfrm>
              <a:off x="3916863" y="1331625"/>
              <a:ext cx="2490755" cy="12847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600" kern="1200" dirty="0">
                  <a:solidFill>
                    <a:srgbClr val="FF0000"/>
                  </a:solidFill>
                  <a:latin typeface="+mn-ea"/>
                  <a:ea typeface="+mn-ea"/>
                </a:rPr>
                <a:t>3.</a:t>
              </a:r>
              <a:r>
                <a:rPr lang="zh-CN" altLang="en-US" sz="1600" kern="1200" dirty="0">
                  <a:solidFill>
                    <a:srgbClr val="FF0000"/>
                  </a:solidFill>
                  <a:latin typeface="+mn-ea"/>
                  <a:ea typeface="+mn-ea"/>
                </a:rPr>
                <a:t> </a:t>
              </a:r>
              <a:r>
                <a:rPr lang="en-US" sz="1600" kern="1200" dirty="0" err="1">
                  <a:solidFill>
                    <a:srgbClr val="FF0000"/>
                  </a:solidFill>
                  <a:latin typeface="+mn-ea"/>
                  <a:ea typeface="+mn-ea"/>
                </a:rPr>
                <a:t>逻辑地址最右侧</a:t>
              </a:r>
              <a:r>
                <a:rPr lang="en-US" sz="1600" i="1" kern="1200" dirty="0" err="1">
                  <a:solidFill>
                    <a:srgbClr val="FF0000"/>
                  </a:solidFill>
                  <a:latin typeface="+mn-ea"/>
                  <a:ea typeface="+mn-ea"/>
                </a:rPr>
                <a:t>m</a:t>
              </a:r>
              <a:r>
                <a:rPr lang="en-US" sz="1600" kern="1200" dirty="0" err="1">
                  <a:solidFill>
                    <a:srgbClr val="FF0000"/>
                  </a:solidFill>
                  <a:latin typeface="+mn-ea"/>
                  <a:ea typeface="+mn-ea"/>
                </a:rPr>
                <a:t>位为偏移量</a:t>
              </a:r>
              <a:r>
                <a:rPr lang="zh-CN" altLang="en-US" sz="1600" kern="1200" dirty="0">
                  <a:solidFill>
                    <a:srgbClr val="FF0000"/>
                  </a:solidFill>
                  <a:latin typeface="+mn-ea"/>
                  <a:ea typeface="+mn-ea"/>
                </a:rPr>
                <a:t>，偏移量与段长度比较，若偏移量</a:t>
              </a:r>
              <a:r>
                <a:rPr lang="en-US" altLang="zh-CN" sz="1600" kern="1200" dirty="0">
                  <a:solidFill>
                    <a:srgbClr val="FF0000"/>
                  </a:solidFill>
                  <a:latin typeface="+mn-ea"/>
                  <a:ea typeface="+mn-ea"/>
                </a:rPr>
                <a:t>&gt;</a:t>
              </a:r>
              <a:r>
                <a:rPr lang="zh-CN" altLang="en-US" sz="1600" kern="1200" dirty="0">
                  <a:solidFill>
                    <a:srgbClr val="FF0000"/>
                  </a:solidFill>
                  <a:latin typeface="+mn-ea"/>
                  <a:ea typeface="+mn-ea"/>
                </a:rPr>
                <a:t>段长，则地址无效</a:t>
              </a:r>
              <a:endParaRPr lang="en-US" sz="1600" kern="1200" dirty="0">
                <a:solidFill>
                  <a:srgbClr val="FF0000"/>
                </a:solidFill>
                <a:latin typeface="+mn-ea"/>
                <a:ea typeface="+mn-ea"/>
              </a:endParaRPr>
            </a:p>
          </p:txBody>
        </p:sp>
      </p:grpSp>
      <p:grpSp>
        <p:nvGrpSpPr>
          <p:cNvPr id="14" name="组合 13">
            <a:extLst>
              <a:ext uri="{FF2B5EF4-FFF2-40B4-BE49-F238E27FC236}">
                <a16:creationId xmlns:a16="http://schemas.microsoft.com/office/drawing/2014/main" id="{D4F5BE80-36F9-CF42-9EBC-1438FCBDFE26}"/>
              </a:ext>
            </a:extLst>
          </p:cNvPr>
          <p:cNvGrpSpPr/>
          <p:nvPr/>
        </p:nvGrpSpPr>
        <p:grpSpPr>
          <a:xfrm>
            <a:off x="6367906" y="3475627"/>
            <a:ext cx="2267319" cy="1423784"/>
            <a:chOff x="7189796" y="1067838"/>
            <a:chExt cx="2267319" cy="1423784"/>
          </a:xfrm>
        </p:grpSpPr>
        <p:sp>
          <p:nvSpPr>
            <p:cNvPr id="15" name="圆角矩形 14">
              <a:extLst>
                <a:ext uri="{FF2B5EF4-FFF2-40B4-BE49-F238E27FC236}">
                  <a16:creationId xmlns:a16="http://schemas.microsoft.com/office/drawing/2014/main" id="{E948732F-0389-AB40-8938-62A0406EF884}"/>
                </a:ext>
              </a:extLst>
            </p:cNvPr>
            <p:cNvSpPr/>
            <p:nvPr/>
          </p:nvSpPr>
          <p:spPr>
            <a:xfrm>
              <a:off x="7189796" y="1067838"/>
              <a:ext cx="1845698" cy="1423784"/>
            </a:xfrm>
            <a:prstGeom prst="roundRect">
              <a:avLst/>
            </a:prstGeom>
            <a:no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圆角矩形 4">
              <a:extLst>
                <a:ext uri="{FF2B5EF4-FFF2-40B4-BE49-F238E27FC236}">
                  <a16:creationId xmlns:a16="http://schemas.microsoft.com/office/drawing/2014/main" id="{F9FC2D50-99F7-554F-99EB-0BCA0414BD89}"/>
                </a:ext>
              </a:extLst>
            </p:cNvPr>
            <p:cNvSpPr txBox="1"/>
            <p:nvPr/>
          </p:nvSpPr>
          <p:spPr>
            <a:xfrm>
              <a:off x="7259299" y="1137341"/>
              <a:ext cx="2197816" cy="12847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altLang="zh-CN" sz="1600" kern="1200" dirty="0">
                  <a:solidFill>
                    <a:srgbClr val="FF0000"/>
                  </a:solidFill>
                  <a:latin typeface="+mn-ea"/>
                  <a:ea typeface="+mn-ea"/>
                </a:rPr>
                <a:t>4.</a:t>
              </a:r>
              <a:r>
                <a:rPr lang="zh-CN" altLang="en-US" sz="1600" kern="1200" dirty="0">
                  <a:solidFill>
                    <a:srgbClr val="FF0000"/>
                  </a:solidFill>
                  <a:latin typeface="+mn-ea"/>
                  <a:ea typeface="+mn-ea"/>
                </a:rPr>
                <a:t> </a:t>
              </a:r>
              <a:r>
                <a:rPr lang="en-US" sz="1600" kern="1200" dirty="0" err="1">
                  <a:solidFill>
                    <a:srgbClr val="FF0000"/>
                  </a:solidFill>
                  <a:latin typeface="+mn-ea"/>
                  <a:ea typeface="+mn-ea"/>
                </a:rPr>
                <a:t>该段的起始物理地址</a:t>
              </a:r>
              <a:r>
                <a:rPr lang="en-US" altLang="zh-CN" sz="1600" kern="1200" dirty="0">
                  <a:solidFill>
                    <a:srgbClr val="FF0000"/>
                  </a:solidFill>
                  <a:latin typeface="+mn-ea"/>
                  <a:ea typeface="+mn-ea"/>
                </a:rPr>
                <a:t>+</a:t>
              </a:r>
              <a:r>
                <a:rPr lang="zh-CN" altLang="en-US" sz="1600" kern="1200" dirty="0">
                  <a:solidFill>
                    <a:srgbClr val="FF0000"/>
                  </a:solidFill>
                  <a:latin typeface="+mn-ea"/>
                  <a:ea typeface="+mn-ea"/>
                </a:rPr>
                <a:t>偏移量</a:t>
              </a:r>
              <a:r>
                <a:rPr lang="en-US" altLang="zh-CN" sz="1600" kern="1200" dirty="0">
                  <a:solidFill>
                    <a:srgbClr val="FF0000"/>
                  </a:solidFill>
                  <a:latin typeface="+mn-ea"/>
                  <a:ea typeface="+mn-ea"/>
                </a:rPr>
                <a:t>=</a:t>
              </a:r>
              <a:r>
                <a:rPr lang="zh-CN" altLang="en-US" sz="1600" kern="1200" dirty="0">
                  <a:solidFill>
                    <a:srgbClr val="FF0000"/>
                  </a:solidFill>
                  <a:latin typeface="+mn-ea"/>
                  <a:ea typeface="+mn-ea"/>
                </a:rPr>
                <a:t>物理地址</a:t>
              </a:r>
              <a:endParaRPr lang="en-US" sz="1600" kern="1200" dirty="0">
                <a:solidFill>
                  <a:srgbClr val="FF0000"/>
                </a:solidFill>
                <a:latin typeface="+mn-ea"/>
                <a:ea typeface="+mn-ea"/>
              </a:endParaRPr>
            </a:p>
          </p:txBody>
        </p:sp>
      </p:grpSp>
    </p:spTree>
    <p:extLst>
      <p:ext uri="{BB962C8B-B14F-4D97-AF65-F5344CB8AC3E}">
        <p14:creationId xmlns:p14="http://schemas.microsoft.com/office/powerpoint/2010/main" val="1189129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4425-43E9-9B42-9661-83B4A3673799}"/>
              </a:ext>
            </a:extLst>
          </p:cNvPr>
          <p:cNvSpPr>
            <a:spLocks noGrp="1"/>
          </p:cNvSpPr>
          <p:nvPr>
            <p:ph type="title"/>
          </p:nvPr>
        </p:nvSpPr>
        <p:spPr/>
        <p:txBody>
          <a:bodyPr/>
          <a:lstStyle/>
          <a:p>
            <a:r>
              <a:rPr kumimoji="1" lang="en-US" altLang="zh-CN" dirty="0"/>
              <a:t>3.5</a:t>
            </a:r>
            <a:r>
              <a:rPr kumimoji="1" lang="zh-CN" altLang="en-US" dirty="0"/>
              <a:t> 分段</a:t>
            </a:r>
          </a:p>
        </p:txBody>
      </p:sp>
      <p:sp>
        <p:nvSpPr>
          <p:cNvPr id="3" name="内容占位符 2">
            <a:extLst>
              <a:ext uri="{FF2B5EF4-FFF2-40B4-BE49-F238E27FC236}">
                <a16:creationId xmlns:a16="http://schemas.microsoft.com/office/drawing/2014/main" id="{E8470246-8DBD-4C49-8A47-AD17EB5F8885}"/>
              </a:ext>
            </a:extLst>
          </p:cNvPr>
          <p:cNvSpPr>
            <a:spLocks noGrp="1"/>
          </p:cNvSpPr>
          <p:nvPr>
            <p:ph idx="1"/>
          </p:nvPr>
        </p:nvSpPr>
        <p:spPr>
          <a:xfrm>
            <a:off x="304800" y="980728"/>
            <a:ext cx="8229600" cy="4953000"/>
          </a:xfrm>
        </p:spPr>
        <p:txBody>
          <a:bodyPr/>
          <a:lstStyle/>
          <a:p>
            <a:r>
              <a:rPr lang="zh-CN" altLang="en-US" b="0" dirty="0"/>
              <a:t>分段存储管理的优点</a:t>
            </a:r>
            <a:endParaRPr lang="en-US" altLang="zh-CN" b="0" dirty="0"/>
          </a:p>
          <a:p>
            <a:pPr lvl="1">
              <a:spcAft>
                <a:spcPct val="20000"/>
              </a:spcAft>
              <a:buFont typeface="Wingdings" pitchFamily="2" charset="2"/>
              <a:buChar char="Ø"/>
            </a:pPr>
            <a:r>
              <a:rPr lang="zh-CN" altLang="en-US" dirty="0">
                <a:latin typeface="楷体_GB2312" pitchFamily="49" charset="-122"/>
                <a:ea typeface="楷体_GB2312" pitchFamily="49" charset="-122"/>
              </a:rPr>
              <a:t>便于程序模块化设计</a:t>
            </a:r>
            <a:endParaRPr lang="en-US" altLang="zh-CN" dirty="0">
              <a:latin typeface="楷体_GB2312" pitchFamily="49" charset="-122"/>
              <a:ea typeface="楷体_GB2312" pitchFamily="49" charset="-122"/>
            </a:endParaRPr>
          </a:p>
          <a:p>
            <a:pPr lvl="1">
              <a:spcAft>
                <a:spcPct val="20000"/>
              </a:spcAft>
              <a:buFont typeface="Wingdings" pitchFamily="2" charset="2"/>
              <a:buChar char="Ø"/>
            </a:pPr>
            <a:r>
              <a:rPr lang="zh-CN" altLang="en-US" dirty="0">
                <a:latin typeface="楷体_GB2312" pitchFamily="49" charset="-122"/>
                <a:ea typeface="楷体_GB2312" pitchFamily="49" charset="-122"/>
              </a:rPr>
              <a:t>便于动态链接</a:t>
            </a:r>
            <a:endParaRPr lang="en-US" altLang="zh-CN" dirty="0">
              <a:latin typeface="楷体_GB2312" pitchFamily="49" charset="-122"/>
              <a:ea typeface="楷体_GB2312" pitchFamily="49" charset="-122"/>
            </a:endParaRPr>
          </a:p>
          <a:p>
            <a:pPr lvl="1">
              <a:spcAft>
                <a:spcPct val="20000"/>
              </a:spcAft>
              <a:buFont typeface="Wingdings" pitchFamily="2" charset="2"/>
              <a:buChar char="Ø"/>
            </a:pPr>
            <a:r>
              <a:rPr lang="zh-CN" altLang="en-US" dirty="0">
                <a:latin typeface="楷体_GB2312" pitchFamily="49" charset="-122"/>
                <a:ea typeface="楷体_GB2312" pitchFamily="49" charset="-122"/>
              </a:rPr>
              <a:t>便于保护和共享</a:t>
            </a:r>
            <a:endParaRPr lang="en-US" altLang="zh-CN" dirty="0">
              <a:latin typeface="楷体_GB2312" pitchFamily="49" charset="-122"/>
              <a:ea typeface="楷体_GB2312" pitchFamily="49" charset="-122"/>
            </a:endParaRPr>
          </a:p>
          <a:p>
            <a:pPr lvl="1">
              <a:spcAft>
                <a:spcPct val="20000"/>
              </a:spcAft>
              <a:buFont typeface="Wingdings" pitchFamily="2" charset="2"/>
              <a:buChar char="Ø"/>
            </a:pPr>
            <a:r>
              <a:rPr lang="zh-CN" altLang="en-US" dirty="0">
                <a:latin typeface="楷体_GB2312" pitchFamily="49" charset="-122"/>
                <a:ea typeface="楷体_GB2312" pitchFamily="49" charset="-122"/>
              </a:rPr>
              <a:t>无内部碎片</a:t>
            </a:r>
            <a:endParaRPr lang="en-US" altLang="zh-CN" b="0" dirty="0"/>
          </a:p>
          <a:p>
            <a:r>
              <a:rPr lang="zh-CN" altLang="en-US" b="0" dirty="0"/>
              <a:t>分段存储管理的缺点</a:t>
            </a:r>
          </a:p>
          <a:p>
            <a:pPr lvl="1">
              <a:spcAft>
                <a:spcPct val="20000"/>
              </a:spcAft>
              <a:buFont typeface="Wingdings" pitchFamily="2" charset="2"/>
              <a:buChar char="Ø"/>
            </a:pPr>
            <a:r>
              <a:rPr lang="zh-CN" altLang="en-US" dirty="0">
                <a:latin typeface="楷体_GB2312" pitchFamily="49" charset="-122"/>
                <a:ea typeface="楷体_GB2312" pitchFamily="49" charset="-122"/>
              </a:rPr>
              <a:t>地址转换需要硬件的支持</a:t>
            </a:r>
            <a:r>
              <a:rPr lang="en-US" altLang="zh-CN" dirty="0">
                <a:latin typeface="Arial"/>
                <a:ea typeface="楷体_GB2312" pitchFamily="49" charset="-122"/>
              </a:rPr>
              <a:t>——</a:t>
            </a:r>
            <a:r>
              <a:rPr lang="zh-CN" altLang="en-US" dirty="0">
                <a:latin typeface="楷体_GB2312" pitchFamily="49" charset="-122"/>
                <a:ea typeface="楷体_GB2312" pitchFamily="49" charset="-122"/>
              </a:rPr>
              <a:t>段表寄存器</a:t>
            </a:r>
            <a:endParaRPr lang="en-US" altLang="zh-CN" dirty="0">
              <a:latin typeface="楷体_GB2312" pitchFamily="49" charset="-122"/>
              <a:ea typeface="楷体_GB2312" pitchFamily="49" charset="-122"/>
            </a:endParaRPr>
          </a:p>
          <a:p>
            <a:pPr lvl="1">
              <a:spcAft>
                <a:spcPct val="20000"/>
              </a:spcAft>
              <a:buFont typeface="Wingdings" pitchFamily="2" charset="2"/>
              <a:buChar char="Ø"/>
            </a:pPr>
            <a:r>
              <a:rPr lang="zh-CN" altLang="en-US" dirty="0">
                <a:latin typeface="楷体_GB2312" pitchFamily="49" charset="-122"/>
                <a:ea typeface="楷体_GB2312" pitchFamily="49" charset="-122"/>
              </a:rPr>
              <a:t>分段的最大尺寸受到主存可用空间的限制</a:t>
            </a:r>
            <a:endParaRPr lang="en-US" altLang="zh-CN" dirty="0">
              <a:latin typeface="楷体_GB2312" pitchFamily="49" charset="-122"/>
              <a:ea typeface="楷体_GB2312" pitchFamily="49" charset="-122"/>
            </a:endParaRPr>
          </a:p>
          <a:p>
            <a:pPr lvl="1">
              <a:spcAft>
                <a:spcPct val="20000"/>
              </a:spcAft>
              <a:buFont typeface="Wingdings" pitchFamily="2" charset="2"/>
              <a:buChar char="Ø"/>
            </a:pPr>
            <a:r>
              <a:rPr lang="zh-CN" altLang="en-US" dirty="0">
                <a:latin typeface="楷体_GB2312" pitchFamily="49" charset="-122"/>
                <a:ea typeface="楷体_GB2312" pitchFamily="49" charset="-122"/>
              </a:rPr>
              <a:t>有外部碎片</a:t>
            </a:r>
          </a:p>
          <a:p>
            <a:endParaRPr kumimoji="1" lang="en-US" altLang="zh-CN" dirty="0"/>
          </a:p>
        </p:txBody>
      </p:sp>
    </p:spTree>
    <p:extLst>
      <p:ext uri="{BB962C8B-B14F-4D97-AF65-F5344CB8AC3E}">
        <p14:creationId xmlns:p14="http://schemas.microsoft.com/office/powerpoint/2010/main" val="30679110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5CE80-6F0A-C146-A732-B6E88230A3E2}"/>
              </a:ext>
            </a:extLst>
          </p:cNvPr>
          <p:cNvSpPr>
            <a:spLocks noGrp="1"/>
          </p:cNvSpPr>
          <p:nvPr>
            <p:ph type="title"/>
          </p:nvPr>
        </p:nvSpPr>
        <p:spPr/>
        <p:txBody>
          <a:bodyPr/>
          <a:lstStyle/>
          <a:p>
            <a:r>
              <a:rPr kumimoji="1" lang="en-US" altLang="zh-CN" dirty="0"/>
              <a:t>3.5</a:t>
            </a:r>
            <a:r>
              <a:rPr kumimoji="1" lang="zh-CN" altLang="en-US" dirty="0"/>
              <a:t> 分段</a:t>
            </a:r>
          </a:p>
        </p:txBody>
      </p:sp>
      <p:sp>
        <p:nvSpPr>
          <p:cNvPr id="3" name="内容占位符 2">
            <a:extLst>
              <a:ext uri="{FF2B5EF4-FFF2-40B4-BE49-F238E27FC236}">
                <a16:creationId xmlns:a16="http://schemas.microsoft.com/office/drawing/2014/main" id="{81CCA38D-FECC-AA4C-9F6E-B959189CA5B4}"/>
              </a:ext>
            </a:extLst>
          </p:cNvPr>
          <p:cNvSpPr>
            <a:spLocks noGrp="1"/>
          </p:cNvSpPr>
          <p:nvPr>
            <p:ph idx="1"/>
          </p:nvPr>
        </p:nvSpPr>
        <p:spPr>
          <a:xfrm>
            <a:off x="304800" y="980728"/>
            <a:ext cx="8659688" cy="4953000"/>
          </a:xfrm>
        </p:spPr>
        <p:txBody>
          <a:bodyPr/>
          <a:lstStyle/>
          <a:p>
            <a:r>
              <a:rPr kumimoji="1" lang="zh-CN" altLang="en-US" dirty="0"/>
              <a:t>分页和分段的比较</a:t>
            </a:r>
            <a:endParaRPr kumimoji="1" lang="en-US" altLang="zh-CN" dirty="0"/>
          </a:p>
          <a:p>
            <a:pPr marL="838200" lvl="1" indent="-381000">
              <a:spcAft>
                <a:spcPct val="20000"/>
              </a:spcAft>
              <a:buFont typeface="Wingdings" pitchFamily="2" charset="2"/>
              <a:buAutoNum type="circleNumDbPlain"/>
            </a:pPr>
            <a:r>
              <a:rPr lang="zh-CN" altLang="en-US" dirty="0">
                <a:solidFill>
                  <a:srgbClr val="FF0000"/>
                </a:solidFill>
                <a:latin typeface="+mn-ea"/>
                <a:ea typeface="+mn-ea"/>
              </a:rPr>
              <a:t>页</a:t>
            </a:r>
            <a:r>
              <a:rPr lang="zh-CN" altLang="en-US" dirty="0">
                <a:latin typeface="+mn-ea"/>
                <a:ea typeface="+mn-ea"/>
              </a:rPr>
              <a:t>是信息的</a:t>
            </a:r>
            <a:r>
              <a:rPr lang="zh-CN" altLang="en-US" dirty="0">
                <a:solidFill>
                  <a:srgbClr val="FF0000"/>
                </a:solidFill>
                <a:latin typeface="+mn-ea"/>
                <a:ea typeface="+mn-ea"/>
              </a:rPr>
              <a:t>物理单位</a:t>
            </a:r>
            <a:r>
              <a:rPr lang="zh-CN" altLang="en-US" dirty="0">
                <a:latin typeface="+mn-ea"/>
                <a:ea typeface="+mn-ea"/>
              </a:rPr>
              <a:t>，分页的目的是实现离散分配，减少内存的外部碎片，提高内存的利用率。或者说，分页仅仅是由于</a:t>
            </a:r>
            <a:r>
              <a:rPr lang="zh-CN" altLang="en-US" dirty="0">
                <a:solidFill>
                  <a:srgbClr val="FF0000"/>
                </a:solidFill>
                <a:latin typeface="+mn-ea"/>
                <a:ea typeface="+mn-ea"/>
              </a:rPr>
              <a:t>系统管理</a:t>
            </a:r>
            <a:r>
              <a:rPr lang="zh-CN" altLang="en-US" dirty="0">
                <a:latin typeface="+mn-ea"/>
                <a:ea typeface="+mn-ea"/>
              </a:rPr>
              <a:t>的需要而不是用户的需要。</a:t>
            </a:r>
            <a:r>
              <a:rPr lang="zh-CN" altLang="en-US" dirty="0">
                <a:solidFill>
                  <a:srgbClr val="FF0000"/>
                </a:solidFill>
                <a:latin typeface="+mn-ea"/>
                <a:ea typeface="+mn-ea"/>
              </a:rPr>
              <a:t>段</a:t>
            </a:r>
            <a:r>
              <a:rPr lang="zh-CN" altLang="en-US" dirty="0">
                <a:latin typeface="+mn-ea"/>
                <a:ea typeface="+mn-ea"/>
              </a:rPr>
              <a:t>则是信息的</a:t>
            </a:r>
            <a:r>
              <a:rPr lang="zh-CN" altLang="en-US" dirty="0">
                <a:solidFill>
                  <a:srgbClr val="FF0000"/>
                </a:solidFill>
                <a:latin typeface="+mn-ea"/>
                <a:ea typeface="+mn-ea"/>
              </a:rPr>
              <a:t>逻辑单位</a:t>
            </a:r>
            <a:r>
              <a:rPr lang="zh-CN" altLang="en-US" dirty="0">
                <a:latin typeface="+mn-ea"/>
                <a:ea typeface="+mn-ea"/>
              </a:rPr>
              <a:t>，它含有一组意义相对完整的信息。分段的目的是为了能更好地满足</a:t>
            </a:r>
            <a:r>
              <a:rPr lang="zh-CN" altLang="en-US" dirty="0">
                <a:solidFill>
                  <a:srgbClr val="FF0000"/>
                </a:solidFill>
                <a:latin typeface="+mn-ea"/>
                <a:ea typeface="+mn-ea"/>
              </a:rPr>
              <a:t>用户</a:t>
            </a:r>
            <a:r>
              <a:rPr lang="zh-CN" altLang="en-US" dirty="0">
                <a:latin typeface="+mn-ea"/>
                <a:ea typeface="+mn-ea"/>
              </a:rPr>
              <a:t>的需要。</a:t>
            </a:r>
          </a:p>
          <a:p>
            <a:pPr marL="838200" lvl="1" indent="-381000">
              <a:spcAft>
                <a:spcPct val="20000"/>
              </a:spcAft>
              <a:buFont typeface="Wingdings" pitchFamily="2" charset="2"/>
              <a:buAutoNum type="circleNumDbPlain"/>
            </a:pPr>
            <a:r>
              <a:rPr lang="zh-CN" altLang="en-US" dirty="0">
                <a:solidFill>
                  <a:srgbClr val="FF0000"/>
                </a:solidFill>
                <a:latin typeface="+mn-ea"/>
                <a:ea typeface="+mn-ea"/>
              </a:rPr>
              <a:t>页</a:t>
            </a:r>
            <a:r>
              <a:rPr lang="zh-CN" altLang="en-US" dirty="0">
                <a:latin typeface="+mn-ea"/>
                <a:ea typeface="+mn-ea"/>
              </a:rPr>
              <a:t>的大小</a:t>
            </a:r>
            <a:r>
              <a:rPr lang="zh-CN" altLang="en-US" dirty="0">
                <a:solidFill>
                  <a:srgbClr val="FF0000"/>
                </a:solidFill>
                <a:latin typeface="+mn-ea"/>
                <a:ea typeface="+mn-ea"/>
              </a:rPr>
              <a:t>固定</a:t>
            </a:r>
            <a:r>
              <a:rPr lang="zh-CN" altLang="en-US" dirty="0">
                <a:latin typeface="+mn-ea"/>
                <a:ea typeface="+mn-ea"/>
              </a:rPr>
              <a:t>且由系统决定，由系统把逻辑地址划分为页号和页内地址两部分，是由机器硬件实现的，因而在系统中只能有一种大小的页面；而</a:t>
            </a:r>
            <a:r>
              <a:rPr lang="zh-CN" altLang="en-US" dirty="0">
                <a:solidFill>
                  <a:srgbClr val="FF0000"/>
                </a:solidFill>
                <a:latin typeface="+mn-ea"/>
                <a:ea typeface="+mn-ea"/>
              </a:rPr>
              <a:t>段</a:t>
            </a:r>
            <a:r>
              <a:rPr lang="zh-CN" altLang="en-US" dirty="0">
                <a:latin typeface="+mn-ea"/>
                <a:ea typeface="+mn-ea"/>
              </a:rPr>
              <a:t>的长度却</a:t>
            </a:r>
            <a:r>
              <a:rPr lang="zh-CN" altLang="en-US" dirty="0">
                <a:solidFill>
                  <a:srgbClr val="FF0000"/>
                </a:solidFill>
                <a:latin typeface="+mn-ea"/>
                <a:ea typeface="+mn-ea"/>
              </a:rPr>
              <a:t>不固定</a:t>
            </a:r>
            <a:r>
              <a:rPr lang="zh-CN" altLang="en-US" dirty="0">
                <a:latin typeface="+mn-ea"/>
                <a:ea typeface="+mn-ea"/>
              </a:rPr>
              <a:t>，决定于用户所编写的程序，通常由编译程序在对源程序进行编译时，根据信息的性质来划分。</a:t>
            </a:r>
          </a:p>
          <a:p>
            <a:endParaRPr kumimoji="1" lang="zh-CN" altLang="en-US" dirty="0"/>
          </a:p>
        </p:txBody>
      </p:sp>
    </p:spTree>
    <p:extLst>
      <p:ext uri="{BB962C8B-B14F-4D97-AF65-F5344CB8AC3E}">
        <p14:creationId xmlns:p14="http://schemas.microsoft.com/office/powerpoint/2010/main" val="12025881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A4262-1E87-BE4A-A336-39D61455F148}"/>
              </a:ext>
            </a:extLst>
          </p:cNvPr>
          <p:cNvSpPr>
            <a:spLocks noGrp="1"/>
          </p:cNvSpPr>
          <p:nvPr>
            <p:ph type="title"/>
          </p:nvPr>
        </p:nvSpPr>
        <p:spPr/>
        <p:txBody>
          <a:bodyPr/>
          <a:lstStyle/>
          <a:p>
            <a:r>
              <a:rPr kumimoji="1" lang="en-US" altLang="zh-CN" dirty="0"/>
              <a:t>3.5</a:t>
            </a:r>
            <a:r>
              <a:rPr kumimoji="1" lang="zh-CN" altLang="en-US" dirty="0"/>
              <a:t> 分段</a:t>
            </a:r>
          </a:p>
        </p:txBody>
      </p:sp>
      <p:sp>
        <p:nvSpPr>
          <p:cNvPr id="3" name="内容占位符 2">
            <a:extLst>
              <a:ext uri="{FF2B5EF4-FFF2-40B4-BE49-F238E27FC236}">
                <a16:creationId xmlns:a16="http://schemas.microsoft.com/office/drawing/2014/main" id="{076AADBB-CE0F-B34B-B9C1-A9A44AD03CC7}"/>
              </a:ext>
            </a:extLst>
          </p:cNvPr>
          <p:cNvSpPr>
            <a:spLocks noGrp="1"/>
          </p:cNvSpPr>
          <p:nvPr>
            <p:ph idx="1"/>
          </p:nvPr>
        </p:nvSpPr>
        <p:spPr>
          <a:xfrm>
            <a:off x="304800" y="980728"/>
            <a:ext cx="8229600" cy="4953000"/>
          </a:xfrm>
        </p:spPr>
        <p:txBody>
          <a:bodyPr/>
          <a:lstStyle/>
          <a:p>
            <a:pPr marL="838200" lvl="1" indent="-381000">
              <a:spcAft>
                <a:spcPct val="20000"/>
              </a:spcAft>
              <a:buFont typeface="Wingdings" pitchFamily="2" charset="2"/>
              <a:buAutoNum type="circleNumDbPlain" startAt="3"/>
            </a:pPr>
            <a:r>
              <a:rPr lang="zh-CN" altLang="en-US" dirty="0">
                <a:solidFill>
                  <a:srgbClr val="FF0000"/>
                </a:solidFill>
                <a:latin typeface="+mn-ea"/>
                <a:ea typeface="+mn-ea"/>
              </a:rPr>
              <a:t>分页</a:t>
            </a:r>
            <a:r>
              <a:rPr lang="zh-CN" altLang="en-US" dirty="0">
                <a:latin typeface="+mn-ea"/>
                <a:ea typeface="+mn-ea"/>
              </a:rPr>
              <a:t>的作业地址空间是</a:t>
            </a:r>
            <a:r>
              <a:rPr lang="zh-CN" altLang="en-US" dirty="0">
                <a:solidFill>
                  <a:srgbClr val="FF0000"/>
                </a:solidFill>
                <a:latin typeface="+mn-ea"/>
                <a:ea typeface="+mn-ea"/>
              </a:rPr>
              <a:t>一维</a:t>
            </a:r>
            <a:r>
              <a:rPr lang="zh-CN" altLang="en-US" dirty="0">
                <a:latin typeface="+mn-ea"/>
                <a:ea typeface="+mn-ea"/>
              </a:rPr>
              <a:t>的，即单一的线性地址空间，程序员只需利用一个记忆符，即可表示一个地址；而</a:t>
            </a:r>
            <a:r>
              <a:rPr lang="zh-CN" altLang="en-US" dirty="0">
                <a:solidFill>
                  <a:srgbClr val="FF0000"/>
                </a:solidFill>
                <a:latin typeface="+mn-ea"/>
                <a:ea typeface="+mn-ea"/>
              </a:rPr>
              <a:t>分段</a:t>
            </a:r>
            <a:r>
              <a:rPr lang="zh-CN" altLang="en-US" dirty="0">
                <a:latin typeface="+mn-ea"/>
                <a:ea typeface="+mn-ea"/>
              </a:rPr>
              <a:t>的作业地址空间则是</a:t>
            </a:r>
            <a:r>
              <a:rPr lang="zh-CN" altLang="en-US" dirty="0">
                <a:solidFill>
                  <a:srgbClr val="FF0000"/>
                </a:solidFill>
                <a:latin typeface="+mn-ea"/>
                <a:ea typeface="+mn-ea"/>
              </a:rPr>
              <a:t>二维</a:t>
            </a:r>
            <a:r>
              <a:rPr lang="zh-CN" altLang="en-US" dirty="0">
                <a:latin typeface="+mn-ea"/>
                <a:ea typeface="+mn-ea"/>
              </a:rPr>
              <a:t>的，程序员在标识一个地址时，既需给出段名，又需给出段内地址。</a:t>
            </a:r>
          </a:p>
          <a:p>
            <a:pPr marL="838200" lvl="1" indent="-381000">
              <a:spcAft>
                <a:spcPct val="20000"/>
              </a:spcAft>
              <a:buFont typeface="Wingdings" pitchFamily="2" charset="2"/>
              <a:buAutoNum type="circleNumDbPlain" startAt="3"/>
            </a:pPr>
            <a:r>
              <a:rPr lang="zh-CN" altLang="en-US" dirty="0">
                <a:latin typeface="+mn-ea"/>
                <a:ea typeface="+mn-ea"/>
              </a:rPr>
              <a:t>分页存储管理系统不易实现“共享”和“运行时动态链接”，而分段系统易于实现“共享”。</a:t>
            </a:r>
          </a:p>
          <a:p>
            <a:endParaRPr kumimoji="1" lang="zh-CN" altLang="en-US" dirty="0">
              <a:latin typeface="+mn-ea"/>
            </a:endParaRPr>
          </a:p>
        </p:txBody>
      </p:sp>
    </p:spTree>
    <p:extLst>
      <p:ext uri="{BB962C8B-B14F-4D97-AF65-F5344CB8AC3E}">
        <p14:creationId xmlns:p14="http://schemas.microsoft.com/office/powerpoint/2010/main" val="2577118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a:effectLst>
                  <a:outerShdw blurRad="38100" dist="38100" dir="2700000" algn="tl">
                    <a:srgbClr val="C0C0C0"/>
                  </a:outerShdw>
                </a:effectLst>
                <a:latin typeface="Times New Roman" pitchFamily="18" charset="0"/>
                <a:ea typeface="黑体" pitchFamily="49" charset="-122"/>
                <a:cs typeface="Times New Roman" pitchFamily="18" charset="0"/>
              </a:rPr>
              <a:t>作业</a:t>
            </a:r>
            <a:endParaRPr lang="zh-CN" altLang="en-US" sz="3600" b="1" dirty="0">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42339" name="内容占位符 2"/>
          <p:cNvSpPr>
            <a:spLocks noGrp="1"/>
          </p:cNvSpPr>
          <p:nvPr>
            <p:ph idx="1"/>
          </p:nvPr>
        </p:nvSpPr>
        <p:spPr>
          <a:xfrm>
            <a:off x="251520" y="1052736"/>
            <a:ext cx="8784976" cy="5184576"/>
          </a:xfrm>
        </p:spPr>
        <p:txBody>
          <a:bodyPr/>
          <a:lstStyle/>
          <a:p>
            <a:r>
              <a:rPr lang="zh-CN" altLang="zh-CN" b="0" dirty="0">
                <a:latin typeface="+mn-ea"/>
              </a:rPr>
              <a:t>作业</a:t>
            </a:r>
            <a:r>
              <a:rPr lang="en-US" altLang="zh-CN" dirty="0">
                <a:latin typeface="+mn-ea"/>
              </a:rPr>
              <a:t>6</a:t>
            </a:r>
            <a:endParaRPr lang="zh-CN" altLang="en-US" b="0" dirty="0">
              <a:latin typeface="+mn-ea"/>
            </a:endParaRPr>
          </a:p>
          <a:p>
            <a:pPr>
              <a:buFont typeface="Arial" charset="0"/>
              <a:buNone/>
            </a:pPr>
            <a:r>
              <a:rPr lang="en-US" altLang="zh-CN" dirty="0">
                <a:latin typeface="+mn-ea"/>
              </a:rPr>
              <a:t>     </a:t>
            </a:r>
            <a:r>
              <a:rPr lang="en-US" altLang="zh-CN" sz="2400" dirty="0">
                <a:latin typeface="+mn-ea"/>
              </a:rPr>
              <a:t>1.</a:t>
            </a:r>
            <a:r>
              <a:rPr lang="zh-CN" altLang="en-US" sz="2400" dirty="0">
                <a:latin typeface="+mn-ea"/>
              </a:rPr>
              <a:t>简述存储管理的基本功能？</a:t>
            </a:r>
            <a:endParaRPr lang="en-US" altLang="zh-CN" sz="2400" dirty="0">
              <a:latin typeface="+mn-ea"/>
            </a:endParaRPr>
          </a:p>
          <a:p>
            <a:pPr>
              <a:buFont typeface="Arial" charset="0"/>
              <a:buNone/>
            </a:pPr>
            <a:r>
              <a:rPr lang="en-US" altLang="zh-CN" sz="2400" dirty="0">
                <a:latin typeface="+mn-ea"/>
              </a:rPr>
              <a:t>      2.</a:t>
            </a:r>
            <a:r>
              <a:rPr lang="zh-CN" altLang="en-US" sz="2400" dirty="0">
                <a:latin typeface="+mn-ea"/>
              </a:rPr>
              <a:t>什么是重定位，为什么需要重定位？</a:t>
            </a:r>
            <a:endParaRPr lang="en-US" altLang="zh-CN" sz="2400" dirty="0">
              <a:latin typeface="+mn-ea"/>
            </a:endParaRPr>
          </a:p>
          <a:p>
            <a:pPr>
              <a:buFont typeface="Arial" charset="0"/>
              <a:buNone/>
            </a:pPr>
            <a:r>
              <a:rPr lang="en-US" altLang="zh-CN" sz="2400" dirty="0">
                <a:latin typeface="+mn-ea"/>
              </a:rPr>
              <a:t>      3.</a:t>
            </a:r>
            <a:r>
              <a:rPr lang="zh-CN" altLang="en-US" sz="2400" dirty="0">
                <a:latin typeface="+mn-ea"/>
              </a:rPr>
              <a:t>逻辑地址和物理地址之间有什么区别？</a:t>
            </a:r>
            <a:endParaRPr lang="en-US" altLang="zh-CN" sz="2400" dirty="0">
              <a:latin typeface="+mn-ea"/>
            </a:endParaRPr>
          </a:p>
          <a:p>
            <a:pPr>
              <a:buFont typeface="Arial" charset="0"/>
              <a:buNone/>
            </a:pPr>
            <a:r>
              <a:rPr lang="zh-CN" altLang="en-US" sz="2400" dirty="0">
                <a:latin typeface="+mn-ea"/>
              </a:rPr>
              <a:t>      </a:t>
            </a:r>
            <a:r>
              <a:rPr lang="en-US" altLang="zh-CN" sz="2400" dirty="0">
                <a:latin typeface="+mn-ea"/>
              </a:rPr>
              <a:t>4.</a:t>
            </a:r>
            <a:r>
              <a:rPr lang="zh-CN" altLang="en-US" sz="2400" dirty="0">
                <a:latin typeface="+mn-ea"/>
              </a:rPr>
              <a:t>页和页框之间有什么区别？</a:t>
            </a:r>
            <a:endParaRPr lang="en-US" altLang="zh-CN" sz="2400" dirty="0">
              <a:latin typeface="+mn-ea"/>
            </a:endParaRPr>
          </a:p>
          <a:p>
            <a:pPr>
              <a:buFont typeface="Arial" charset="0"/>
              <a:buNone/>
            </a:pPr>
            <a:r>
              <a:rPr lang="en-US" altLang="zh-CN" sz="2400" dirty="0">
                <a:latin typeface="+mn-ea"/>
              </a:rPr>
              <a:t>      5.</a:t>
            </a:r>
            <a:r>
              <a:rPr lang="zh-CN" altLang="en-US" sz="2400" dirty="0">
                <a:latin typeface="+mn-ea"/>
              </a:rPr>
              <a:t>页和段之间有什么区别？</a:t>
            </a:r>
            <a:endParaRPr lang="en-US" altLang="zh-CN" sz="2400" dirty="0">
              <a:latin typeface="+mn-ea"/>
            </a:endParaRPr>
          </a:p>
          <a:p>
            <a:pPr>
              <a:buFont typeface="Arial" charset="0"/>
              <a:buNone/>
            </a:pPr>
            <a:r>
              <a:rPr lang="en-US" altLang="zh-CN" sz="2400" dirty="0">
                <a:latin typeface="+mn-ea"/>
              </a:rPr>
              <a:t>      6.</a:t>
            </a:r>
            <a:r>
              <a:rPr lang="zh-CN" altLang="en-US" sz="2400" dirty="0">
                <a:latin typeface="+mn-ea"/>
              </a:rPr>
              <a:t>系统使用简单分页，内存大小为</a:t>
            </a:r>
            <a:r>
              <a:rPr lang="en-US" altLang="zh-CN" sz="2400" dirty="0">
                <a:latin typeface="+mn-ea"/>
              </a:rPr>
              <a:t>2</a:t>
            </a:r>
            <a:r>
              <a:rPr lang="en-US" altLang="zh-CN" sz="2400" baseline="30000" dirty="0">
                <a:latin typeface="+mn-ea"/>
              </a:rPr>
              <a:t>32</a:t>
            </a:r>
            <a:r>
              <a:rPr lang="zh-CN" altLang="en-US" sz="2400" dirty="0">
                <a:latin typeface="+mn-ea"/>
              </a:rPr>
              <a:t>字节，页大小为</a:t>
            </a:r>
            <a:r>
              <a:rPr lang="en-US" altLang="zh-CN" sz="2400" dirty="0">
                <a:latin typeface="+mn-ea"/>
              </a:rPr>
              <a:t>2</a:t>
            </a:r>
            <a:r>
              <a:rPr lang="en-US" altLang="zh-CN" sz="2400" baseline="30000" dirty="0">
                <a:latin typeface="+mn-ea"/>
              </a:rPr>
              <a:t>10</a:t>
            </a:r>
            <a:r>
              <a:rPr lang="zh-CN" altLang="en-US" sz="2400" dirty="0">
                <a:latin typeface="+mn-ea"/>
              </a:rPr>
              <a:t>字节，逻辑地址空间包含</a:t>
            </a:r>
            <a:r>
              <a:rPr lang="en-US" altLang="zh-CN" sz="2400" dirty="0">
                <a:latin typeface="+mn-ea"/>
              </a:rPr>
              <a:t>2</a:t>
            </a:r>
            <a:r>
              <a:rPr lang="en-US" altLang="zh-CN" sz="2400" baseline="30000" dirty="0">
                <a:latin typeface="+mn-ea"/>
              </a:rPr>
              <a:t>16</a:t>
            </a:r>
            <a:r>
              <a:rPr lang="zh-CN" altLang="en-US" sz="2400" dirty="0">
                <a:latin typeface="+mn-ea"/>
              </a:rPr>
              <a:t>页。</a:t>
            </a:r>
            <a:endParaRPr lang="en-US" altLang="zh-CN" sz="2400" dirty="0">
              <a:latin typeface="+mn-ea"/>
            </a:endParaRPr>
          </a:p>
          <a:p>
            <a:pPr>
              <a:buFont typeface="Arial" charset="0"/>
              <a:buNone/>
            </a:pPr>
            <a:r>
              <a:rPr lang="en-US" altLang="zh-CN" sz="2400" dirty="0">
                <a:latin typeface="+mn-ea"/>
              </a:rPr>
              <a:t>      a. </a:t>
            </a:r>
            <a:r>
              <a:rPr lang="zh-CN" altLang="en-US" sz="2400" dirty="0">
                <a:latin typeface="+mn-ea"/>
              </a:rPr>
              <a:t>逻辑地址有多少位？</a:t>
            </a:r>
            <a:endParaRPr lang="en-US" altLang="zh-CN" sz="2400" dirty="0">
              <a:latin typeface="+mn-ea"/>
            </a:endParaRPr>
          </a:p>
          <a:p>
            <a:pPr>
              <a:buFont typeface="Arial" charset="0"/>
              <a:buNone/>
            </a:pPr>
            <a:r>
              <a:rPr lang="en-US" altLang="zh-CN" sz="2400" dirty="0">
                <a:latin typeface="+mn-ea"/>
              </a:rPr>
              <a:t>      b. </a:t>
            </a:r>
            <a:r>
              <a:rPr lang="zh-CN" altLang="en-US" sz="2400" dirty="0">
                <a:latin typeface="+mn-ea"/>
              </a:rPr>
              <a:t>一个页框有多少字节</a:t>
            </a:r>
            <a:endParaRPr lang="en-US" altLang="zh-CN" sz="2400" dirty="0">
              <a:latin typeface="+mn-ea"/>
            </a:endParaRPr>
          </a:p>
          <a:p>
            <a:endParaRPr lang="en-US" altLang="zh-CN" dirty="0">
              <a:latin typeface="+mn-ea"/>
            </a:endParaRPr>
          </a:p>
          <a:p>
            <a:endParaRPr lang="en-US" altLang="zh-CN" dirty="0">
              <a:latin typeface="+mn-ea"/>
            </a:endParaRPr>
          </a:p>
        </p:txBody>
      </p:sp>
    </p:spTree>
    <p:extLst>
      <p:ext uri="{BB962C8B-B14F-4D97-AF65-F5344CB8AC3E}">
        <p14:creationId xmlns:p14="http://schemas.microsoft.com/office/powerpoint/2010/main" val="288384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2339">
                                            <p:txEl>
                                              <p:pRg st="4" end="4"/>
                                            </p:txEl>
                                          </p:spTgt>
                                        </p:tgtEl>
                                        <p:attrNameLst>
                                          <p:attrName>style.visibility</p:attrName>
                                        </p:attrNameLst>
                                      </p:cBhvr>
                                      <p:to>
                                        <p:strVal val="visible"/>
                                      </p:to>
                                    </p:set>
                                    <p:anim calcmode="lin" valueType="num">
                                      <p:cBhvr additive="base">
                                        <p:cTn id="31" dur="500" fill="hold"/>
                                        <p:tgtEl>
                                          <p:spTgt spid="142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2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2339">
                                            <p:txEl>
                                              <p:pRg st="5" end="5"/>
                                            </p:txEl>
                                          </p:spTgt>
                                        </p:tgtEl>
                                        <p:attrNameLst>
                                          <p:attrName>style.visibility</p:attrName>
                                        </p:attrNameLst>
                                      </p:cBhvr>
                                      <p:to>
                                        <p:strVal val="visible"/>
                                      </p:to>
                                    </p:set>
                                    <p:anim calcmode="lin" valueType="num">
                                      <p:cBhvr additive="base">
                                        <p:cTn id="37" dur="500" fill="hold"/>
                                        <p:tgtEl>
                                          <p:spTgt spid="1423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23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2339">
                                            <p:txEl>
                                              <p:pRg st="6" end="6"/>
                                            </p:txEl>
                                          </p:spTgt>
                                        </p:tgtEl>
                                        <p:attrNameLst>
                                          <p:attrName>style.visibility</p:attrName>
                                        </p:attrNameLst>
                                      </p:cBhvr>
                                      <p:to>
                                        <p:strVal val="visible"/>
                                      </p:to>
                                    </p:set>
                                    <p:anim calcmode="lin" valueType="num">
                                      <p:cBhvr additive="base">
                                        <p:cTn id="43" dur="500" fill="hold"/>
                                        <p:tgtEl>
                                          <p:spTgt spid="1423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2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42339">
                                            <p:txEl>
                                              <p:pRg st="7" end="7"/>
                                            </p:txEl>
                                          </p:spTgt>
                                        </p:tgtEl>
                                        <p:attrNameLst>
                                          <p:attrName>style.visibility</p:attrName>
                                        </p:attrNameLst>
                                      </p:cBhvr>
                                      <p:to>
                                        <p:strVal val="visible"/>
                                      </p:to>
                                    </p:set>
                                    <p:anim calcmode="lin" valueType="num">
                                      <p:cBhvr additive="base">
                                        <p:cTn id="49" dur="500" fill="hold"/>
                                        <p:tgtEl>
                                          <p:spTgt spid="14233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2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42339">
                                            <p:txEl>
                                              <p:pRg st="8" end="8"/>
                                            </p:txEl>
                                          </p:spTgt>
                                        </p:tgtEl>
                                        <p:attrNameLst>
                                          <p:attrName>style.visibility</p:attrName>
                                        </p:attrNameLst>
                                      </p:cBhvr>
                                      <p:to>
                                        <p:strVal val="visible"/>
                                      </p:to>
                                    </p:set>
                                    <p:anim calcmode="lin" valueType="num">
                                      <p:cBhvr additive="base">
                                        <p:cTn id="55" dur="500" fill="hold"/>
                                        <p:tgtEl>
                                          <p:spTgt spid="14233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233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1BAE-3464-2B48-A1AD-439D8822E5F4}"/>
              </a:ext>
            </a:extLst>
          </p:cNvPr>
          <p:cNvSpPr>
            <a:spLocks noGrp="1"/>
          </p:cNvSpPr>
          <p:nvPr>
            <p:ph type="title"/>
          </p:nvPr>
        </p:nvSpPr>
        <p:spPr/>
        <p:txBody>
          <a:bodyPr/>
          <a:lstStyle/>
          <a:p>
            <a:r>
              <a:rPr kumimoji="1" lang="en-US" altLang="zh-CN" dirty="0"/>
              <a:t>3.1.1</a:t>
            </a:r>
            <a:r>
              <a:rPr kumimoji="1" lang="zh-CN" altLang="en-US" dirty="0"/>
              <a:t> 程序的加载</a:t>
            </a:r>
          </a:p>
        </p:txBody>
      </p:sp>
      <p:sp>
        <p:nvSpPr>
          <p:cNvPr id="3" name="内容占位符 2">
            <a:extLst>
              <a:ext uri="{FF2B5EF4-FFF2-40B4-BE49-F238E27FC236}">
                <a16:creationId xmlns:a16="http://schemas.microsoft.com/office/drawing/2014/main" id="{1E071315-B8AB-7D48-A4A6-BE3536C741AA}"/>
              </a:ext>
            </a:extLst>
          </p:cNvPr>
          <p:cNvSpPr>
            <a:spLocks noGrp="1"/>
          </p:cNvSpPr>
          <p:nvPr>
            <p:ph idx="1"/>
          </p:nvPr>
        </p:nvSpPr>
        <p:spPr>
          <a:xfrm>
            <a:off x="304800" y="1124744"/>
            <a:ext cx="8229600" cy="4953000"/>
          </a:xfrm>
        </p:spPr>
        <p:txBody>
          <a:bodyPr/>
          <a:lstStyle/>
          <a:p>
            <a:r>
              <a:rPr lang="zh-CN" altLang="en-US" b="0" dirty="0">
                <a:latin typeface="+mn-ea"/>
              </a:rPr>
              <a:t>绝对加载方式</a:t>
            </a:r>
            <a:endParaRPr lang="zh-CN" altLang="en-US" b="0" dirty="0">
              <a:solidFill>
                <a:srgbClr val="FF0000"/>
              </a:solidFill>
              <a:effectLst>
                <a:outerShdw blurRad="38100" dist="38100" dir="2700000" algn="tl">
                  <a:srgbClr val="C0C0C0"/>
                </a:outerShdw>
              </a:effectLst>
              <a:latin typeface="+mn-ea"/>
            </a:endParaRPr>
          </a:p>
          <a:p>
            <a:pPr lvl="1">
              <a:lnSpc>
                <a:spcPct val="150000"/>
              </a:lnSpc>
              <a:spcAft>
                <a:spcPct val="20000"/>
              </a:spcAft>
              <a:buFont typeface="Wingdings" pitchFamily="2" charset="2"/>
              <a:buChar char="Ø"/>
            </a:pPr>
            <a:r>
              <a:rPr lang="zh-CN" altLang="en-US" dirty="0">
                <a:solidFill>
                  <a:srgbClr val="FF0000"/>
                </a:solidFill>
                <a:latin typeface="+mn-ea"/>
                <a:ea typeface="+mn-ea"/>
              </a:rPr>
              <a:t>程序中的逻辑地址与实际内存地址完全相同</a:t>
            </a:r>
            <a:r>
              <a:rPr lang="zh-CN" altLang="en-US" dirty="0">
                <a:latin typeface="+mn-ea"/>
                <a:ea typeface="+mn-ea"/>
              </a:rPr>
              <a:t>：不需对程序和数据的地址进行修改。  </a:t>
            </a:r>
            <a:endParaRPr lang="en-US" altLang="zh-CN" dirty="0">
              <a:latin typeface="+mn-ea"/>
              <a:ea typeface="+mn-ea"/>
            </a:endParaRPr>
          </a:p>
          <a:p>
            <a:pPr lvl="1">
              <a:lnSpc>
                <a:spcPct val="150000"/>
              </a:lnSpc>
              <a:spcAft>
                <a:spcPct val="20000"/>
              </a:spcAft>
              <a:buFont typeface="Wingdings" pitchFamily="2" charset="2"/>
              <a:buChar char="Ø"/>
            </a:pPr>
            <a:r>
              <a:rPr lang="zh-CN" altLang="en-US" dirty="0">
                <a:latin typeface="+mn-ea"/>
                <a:ea typeface="+mn-ea"/>
              </a:rPr>
              <a:t>在编译时就知道程序将驻留在内存中的具体位置，</a:t>
            </a:r>
            <a:r>
              <a:rPr lang="zh-CN" altLang="en-US" dirty="0">
                <a:solidFill>
                  <a:srgbClr val="FF0000"/>
                </a:solidFill>
                <a:latin typeface="+mn-ea"/>
                <a:ea typeface="+mn-ea"/>
              </a:rPr>
              <a:t>编译程序</a:t>
            </a:r>
            <a:r>
              <a:rPr lang="zh-CN" altLang="en-US" dirty="0">
                <a:latin typeface="+mn-ea"/>
                <a:ea typeface="+mn-ea"/>
              </a:rPr>
              <a:t>产生绝对地址的目标代码。</a:t>
            </a:r>
          </a:p>
          <a:p>
            <a:pPr lvl="1">
              <a:lnSpc>
                <a:spcPct val="150000"/>
              </a:lnSpc>
              <a:spcAft>
                <a:spcPct val="20000"/>
              </a:spcAft>
              <a:buFont typeface="Wingdings" pitchFamily="2" charset="2"/>
              <a:buChar char="Ø"/>
            </a:pPr>
            <a:r>
              <a:rPr lang="zh-CN" altLang="en-US" dirty="0">
                <a:latin typeface="+mn-ea"/>
                <a:ea typeface="+mn-ea"/>
              </a:rPr>
              <a:t>为了便于程序的修改</a:t>
            </a:r>
            <a:r>
              <a:rPr lang="en-US" altLang="zh-CN" dirty="0">
                <a:latin typeface="+mn-ea"/>
                <a:ea typeface="+mn-ea"/>
              </a:rPr>
              <a:t>,</a:t>
            </a:r>
            <a:r>
              <a:rPr lang="zh-CN" altLang="en-US" dirty="0">
                <a:latin typeface="+mn-ea"/>
                <a:ea typeface="+mn-ea"/>
              </a:rPr>
              <a:t>对程序采用</a:t>
            </a:r>
            <a:r>
              <a:rPr lang="zh-CN" altLang="en-US" dirty="0">
                <a:solidFill>
                  <a:srgbClr val="FF0000"/>
                </a:solidFill>
                <a:latin typeface="+mn-ea"/>
                <a:ea typeface="+mn-ea"/>
              </a:rPr>
              <a:t>符号地址</a:t>
            </a:r>
            <a:r>
              <a:rPr lang="zh-CN" altLang="en-US" dirty="0">
                <a:latin typeface="+mn-ea"/>
                <a:ea typeface="+mn-ea"/>
              </a:rPr>
              <a:t>，然后在编译或汇编时，再将这些符号地址转换为绝对地址。</a:t>
            </a:r>
          </a:p>
          <a:p>
            <a:endParaRPr kumimoji="1" lang="zh-CN" altLang="en-US" dirty="0">
              <a:latin typeface="+mn-ea"/>
            </a:endParaRPr>
          </a:p>
        </p:txBody>
      </p:sp>
    </p:spTree>
    <p:extLst>
      <p:ext uri="{BB962C8B-B14F-4D97-AF65-F5344CB8AC3E}">
        <p14:creationId xmlns:p14="http://schemas.microsoft.com/office/powerpoint/2010/main" val="41478425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a:effectLst>
                  <a:outerShdw blurRad="38100" dist="38100" dir="2700000" algn="tl">
                    <a:srgbClr val="C0C0C0"/>
                  </a:outerShdw>
                </a:effectLst>
                <a:latin typeface="Times New Roman" pitchFamily="18" charset="0"/>
                <a:ea typeface="黑体" pitchFamily="49" charset="-122"/>
                <a:cs typeface="Times New Roman" pitchFamily="18" charset="0"/>
              </a:rPr>
              <a:t>作业</a:t>
            </a:r>
            <a:endParaRPr lang="zh-CN" altLang="en-US" sz="3600" b="1" dirty="0">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42339" name="内容占位符 2"/>
          <p:cNvSpPr>
            <a:spLocks noGrp="1"/>
          </p:cNvSpPr>
          <p:nvPr>
            <p:ph idx="1"/>
          </p:nvPr>
        </p:nvSpPr>
        <p:spPr>
          <a:xfrm>
            <a:off x="251520" y="1052736"/>
            <a:ext cx="8784976" cy="5184576"/>
          </a:xfrm>
        </p:spPr>
        <p:txBody>
          <a:bodyPr/>
          <a:lstStyle/>
          <a:p>
            <a:r>
              <a:rPr lang="zh-CN" altLang="zh-CN" b="0" dirty="0">
                <a:latin typeface="+mn-ea"/>
              </a:rPr>
              <a:t>作业</a:t>
            </a:r>
            <a:r>
              <a:rPr lang="en-US" altLang="zh-CN" dirty="0">
                <a:latin typeface="+mn-ea"/>
              </a:rPr>
              <a:t>6</a:t>
            </a:r>
            <a:r>
              <a:rPr lang="zh-CN" altLang="en-US" dirty="0">
                <a:latin typeface="+mn-ea"/>
              </a:rPr>
              <a:t>（续）</a:t>
            </a:r>
            <a:endParaRPr lang="en-US" altLang="zh-CN" sz="2400" dirty="0">
              <a:latin typeface="+mn-ea"/>
            </a:endParaRPr>
          </a:p>
          <a:p>
            <a:pPr>
              <a:buFont typeface="Arial" charset="0"/>
              <a:buNone/>
            </a:pPr>
            <a:r>
              <a:rPr lang="en-US" altLang="zh-CN" sz="2400" dirty="0">
                <a:latin typeface="+mn-ea"/>
              </a:rPr>
              <a:t>      c. </a:t>
            </a:r>
            <a:r>
              <a:rPr lang="zh-CN" altLang="en-US" sz="2400" dirty="0">
                <a:latin typeface="+mn-ea"/>
              </a:rPr>
              <a:t>物理地址中的多少位是页框号？</a:t>
            </a:r>
            <a:endParaRPr lang="en-US" altLang="zh-CN" sz="2400" dirty="0">
              <a:latin typeface="+mn-ea"/>
            </a:endParaRPr>
          </a:p>
          <a:p>
            <a:pPr>
              <a:buFont typeface="Arial" charset="0"/>
              <a:buNone/>
            </a:pPr>
            <a:r>
              <a:rPr lang="en-US" altLang="zh-CN" sz="2400" dirty="0">
                <a:latin typeface="+mn-ea"/>
              </a:rPr>
              <a:t>      d. </a:t>
            </a:r>
            <a:r>
              <a:rPr lang="zh-CN" altLang="en-US" sz="2400" dirty="0">
                <a:latin typeface="+mn-ea"/>
              </a:rPr>
              <a:t>页表中有多少个表项？</a:t>
            </a:r>
            <a:endParaRPr lang="en-US" altLang="zh-CN" sz="2400" dirty="0">
              <a:latin typeface="+mn-ea"/>
            </a:endParaRPr>
          </a:p>
          <a:p>
            <a:pPr>
              <a:buFont typeface="Arial" charset="0"/>
              <a:buNone/>
            </a:pPr>
            <a:r>
              <a:rPr lang="en-US" altLang="zh-CN" sz="2400" dirty="0">
                <a:latin typeface="+mn-ea"/>
              </a:rPr>
              <a:t>      7. </a:t>
            </a:r>
            <a:r>
              <a:rPr lang="zh-CN" altLang="en-US" sz="2400" dirty="0">
                <a:latin typeface="+mn-ea"/>
              </a:rPr>
              <a:t>在使用下列内存管理方案的情况下，分别写出逻辑地址</a:t>
            </a:r>
            <a:r>
              <a:rPr lang="en-US" altLang="zh-CN" sz="2400" dirty="0">
                <a:latin typeface="+mn-ea"/>
              </a:rPr>
              <a:t>0001010010111010</a:t>
            </a:r>
            <a:r>
              <a:rPr lang="zh-CN" altLang="en-US" sz="2400" dirty="0">
                <a:latin typeface="+mn-ea"/>
              </a:rPr>
              <a:t>转换为物理地址的过程。</a:t>
            </a:r>
            <a:endParaRPr lang="en-US" altLang="zh-CN" sz="2400" dirty="0">
              <a:latin typeface="+mn-ea"/>
            </a:endParaRPr>
          </a:p>
          <a:p>
            <a:pPr>
              <a:buFont typeface="Arial" charset="0"/>
              <a:buNone/>
            </a:pPr>
            <a:r>
              <a:rPr lang="en-US" altLang="zh-CN" sz="2400" dirty="0">
                <a:latin typeface="+mn-ea"/>
              </a:rPr>
              <a:t>      a. </a:t>
            </a:r>
            <a:r>
              <a:rPr lang="zh-CN" altLang="en-US" sz="2400" dirty="0">
                <a:latin typeface="+mn-ea"/>
              </a:rPr>
              <a:t>分页系统，页面大小为</a:t>
            </a:r>
            <a:r>
              <a:rPr lang="en-US" altLang="zh-CN" sz="2400" dirty="0">
                <a:latin typeface="+mn-ea"/>
              </a:rPr>
              <a:t>256</a:t>
            </a:r>
            <a:r>
              <a:rPr lang="zh-CN" altLang="en-US" sz="2400" dirty="0">
                <a:latin typeface="+mn-ea"/>
              </a:rPr>
              <a:t>字节，页表中页框号是页号的四分之一</a:t>
            </a:r>
            <a:endParaRPr lang="en-US" altLang="zh-CN" sz="2400" dirty="0">
              <a:latin typeface="+mn-ea"/>
            </a:endParaRPr>
          </a:p>
          <a:p>
            <a:pPr>
              <a:buFont typeface="Arial" charset="0"/>
              <a:buNone/>
            </a:pPr>
            <a:r>
              <a:rPr lang="en-US" altLang="zh-CN" sz="2400" dirty="0">
                <a:latin typeface="+mn-ea"/>
              </a:rPr>
              <a:t>      b. </a:t>
            </a:r>
            <a:r>
              <a:rPr lang="zh-CN" altLang="en-US" sz="2400" dirty="0">
                <a:latin typeface="+mn-ea"/>
              </a:rPr>
              <a:t>分段系统，分段的大小为</a:t>
            </a:r>
            <a:r>
              <a:rPr lang="en-US" altLang="zh-CN" sz="2400" dirty="0">
                <a:latin typeface="+mn-ea"/>
              </a:rPr>
              <a:t>1K</a:t>
            </a:r>
            <a:r>
              <a:rPr lang="zh-CN" altLang="en-US" sz="2400" dirty="0">
                <a:latin typeface="+mn-ea"/>
              </a:rPr>
              <a:t>，段表中该段的基址 </a:t>
            </a:r>
            <a:r>
              <a:rPr lang="en-US" altLang="zh-CN" sz="2400" dirty="0">
                <a:latin typeface="+mn-ea"/>
              </a:rPr>
              <a:t>= 22 + 4096 * </a:t>
            </a:r>
            <a:r>
              <a:rPr lang="zh-CN" altLang="en-US" sz="2400" dirty="0">
                <a:latin typeface="+mn-ea"/>
              </a:rPr>
              <a:t>段号</a:t>
            </a:r>
            <a:endParaRPr lang="en-US" altLang="zh-CN" sz="2400" dirty="0">
              <a:latin typeface="+mn-ea"/>
            </a:endParaRPr>
          </a:p>
          <a:p>
            <a:endParaRPr lang="en-US" altLang="zh-CN" dirty="0">
              <a:latin typeface="+mn-ea"/>
            </a:endParaRPr>
          </a:p>
          <a:p>
            <a:endParaRPr lang="en-US" altLang="zh-CN" dirty="0">
              <a:latin typeface="+mn-ea"/>
            </a:endParaRPr>
          </a:p>
        </p:txBody>
      </p:sp>
    </p:spTree>
    <p:extLst>
      <p:ext uri="{BB962C8B-B14F-4D97-AF65-F5344CB8AC3E}">
        <p14:creationId xmlns:p14="http://schemas.microsoft.com/office/powerpoint/2010/main" val="349015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2339">
                                            <p:txEl>
                                              <p:pRg st="4" end="4"/>
                                            </p:txEl>
                                          </p:spTgt>
                                        </p:tgtEl>
                                        <p:attrNameLst>
                                          <p:attrName>style.visibility</p:attrName>
                                        </p:attrNameLst>
                                      </p:cBhvr>
                                      <p:to>
                                        <p:strVal val="visible"/>
                                      </p:to>
                                    </p:set>
                                    <p:anim calcmode="lin" valueType="num">
                                      <p:cBhvr additive="base">
                                        <p:cTn id="31" dur="500" fill="hold"/>
                                        <p:tgtEl>
                                          <p:spTgt spid="142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2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2339">
                                            <p:txEl>
                                              <p:pRg st="5" end="5"/>
                                            </p:txEl>
                                          </p:spTgt>
                                        </p:tgtEl>
                                        <p:attrNameLst>
                                          <p:attrName>style.visibility</p:attrName>
                                        </p:attrNameLst>
                                      </p:cBhvr>
                                      <p:to>
                                        <p:strVal val="visible"/>
                                      </p:to>
                                    </p:set>
                                    <p:anim calcmode="lin" valueType="num">
                                      <p:cBhvr additive="base">
                                        <p:cTn id="37" dur="500" fill="hold"/>
                                        <p:tgtEl>
                                          <p:spTgt spid="1423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23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a:effectLst>
                  <a:outerShdw blurRad="38100" dist="38100" dir="2700000" algn="tl">
                    <a:srgbClr val="C0C0C0"/>
                  </a:outerShdw>
                </a:effectLst>
                <a:latin typeface="Times New Roman" pitchFamily="18" charset="0"/>
                <a:ea typeface="黑体" pitchFamily="49" charset="-122"/>
                <a:cs typeface="Times New Roman" pitchFamily="18" charset="0"/>
              </a:rPr>
              <a:t>作业</a:t>
            </a:r>
            <a:endParaRPr lang="zh-CN" altLang="en-US" sz="3600" b="1" dirty="0">
              <a:effectLst>
                <a:outerShdw blurRad="38100" dist="38100" dir="2700000" algn="tl">
                  <a:srgbClr val="C0C0C0"/>
                </a:outerShdw>
              </a:effectLst>
              <a:latin typeface="Times New Roman" pitchFamily="18" charset="0"/>
              <a:ea typeface="黑体" pitchFamily="49" charset="-122"/>
              <a:cs typeface="Times New Roman" pitchFamily="18" charset="0"/>
            </a:endParaRPr>
          </a:p>
        </p:txBody>
      </p:sp>
      <p:sp>
        <p:nvSpPr>
          <p:cNvPr id="142339" name="内容占位符 2"/>
          <p:cNvSpPr>
            <a:spLocks noGrp="1"/>
          </p:cNvSpPr>
          <p:nvPr>
            <p:ph idx="1"/>
          </p:nvPr>
        </p:nvSpPr>
        <p:spPr>
          <a:xfrm>
            <a:off x="179512" y="908720"/>
            <a:ext cx="8784976" cy="5184576"/>
          </a:xfrm>
        </p:spPr>
        <p:txBody>
          <a:bodyPr/>
          <a:lstStyle/>
          <a:p>
            <a:r>
              <a:rPr lang="zh-CN" altLang="zh-CN" b="0" dirty="0">
                <a:latin typeface="+mn-ea"/>
              </a:rPr>
              <a:t>作业</a:t>
            </a:r>
            <a:r>
              <a:rPr lang="en-US" altLang="zh-CN" dirty="0">
                <a:latin typeface="+mn-ea"/>
              </a:rPr>
              <a:t>6</a:t>
            </a:r>
            <a:r>
              <a:rPr lang="zh-CN" altLang="en-US" b="0" dirty="0">
                <a:latin typeface="+mn-ea"/>
              </a:rPr>
              <a:t>（续）</a:t>
            </a:r>
          </a:p>
          <a:p>
            <a:pPr>
              <a:buFont typeface="Arial" charset="0"/>
              <a:buNone/>
            </a:pPr>
            <a:r>
              <a:rPr lang="en-US" altLang="zh-CN" dirty="0">
                <a:latin typeface="+mn-ea"/>
              </a:rPr>
              <a:t>   </a:t>
            </a:r>
            <a:r>
              <a:rPr lang="en-US" altLang="zh-CN" sz="2400" dirty="0">
                <a:latin typeface="+mn-ea"/>
              </a:rPr>
              <a:t>8. </a:t>
            </a:r>
            <a:r>
              <a:rPr lang="zh-CN" altLang="en-US" sz="2400" dirty="0">
                <a:latin typeface="+mn-ea"/>
              </a:rPr>
              <a:t>在一个简单的分段系统中，包括如下段表：</a:t>
            </a:r>
            <a:endParaRPr lang="en-US" altLang="zh-CN" sz="2400" dirty="0">
              <a:latin typeface="+mn-ea"/>
            </a:endParaRPr>
          </a:p>
          <a:p>
            <a:pPr>
              <a:buFont typeface="Arial" charset="0"/>
              <a:buNone/>
            </a:pPr>
            <a:endParaRPr lang="en-US" altLang="zh-CN" sz="2400" dirty="0">
              <a:latin typeface="+mn-ea"/>
            </a:endParaRPr>
          </a:p>
          <a:p>
            <a:pPr>
              <a:buFont typeface="Arial" charset="0"/>
              <a:buNone/>
            </a:pPr>
            <a:endParaRPr lang="en-US" altLang="zh-CN" sz="2400" dirty="0">
              <a:latin typeface="+mn-ea"/>
            </a:endParaRPr>
          </a:p>
          <a:p>
            <a:pPr>
              <a:buFont typeface="Arial" charset="0"/>
              <a:buNone/>
            </a:pPr>
            <a:endParaRPr lang="en-US" altLang="zh-CN" sz="2400" dirty="0">
              <a:latin typeface="+mn-ea"/>
            </a:endParaRPr>
          </a:p>
          <a:p>
            <a:pPr>
              <a:buFont typeface="Arial" charset="0"/>
              <a:buNone/>
            </a:pPr>
            <a:endParaRPr lang="en-US" altLang="zh-CN" sz="2400" dirty="0">
              <a:latin typeface="+mn-ea"/>
            </a:endParaRPr>
          </a:p>
          <a:p>
            <a:pPr>
              <a:buFont typeface="Arial" charset="0"/>
              <a:buNone/>
            </a:pPr>
            <a:r>
              <a:rPr lang="en-US" altLang="zh-CN" sz="2400" dirty="0">
                <a:latin typeface="+mn-ea"/>
              </a:rPr>
              <a:t>      </a:t>
            </a:r>
          </a:p>
          <a:p>
            <a:pPr>
              <a:buFont typeface="Arial" charset="0"/>
              <a:buNone/>
            </a:pPr>
            <a:r>
              <a:rPr lang="zh-CN" altLang="en-US" sz="2400" dirty="0">
                <a:latin typeface="+mn-ea"/>
              </a:rPr>
              <a:t>  对如下的每一个逻辑地址，确定其对应的物理地址或者说明段错误是否发生：</a:t>
            </a:r>
            <a:endParaRPr lang="en-US" altLang="zh-CN" sz="2400" dirty="0">
              <a:latin typeface="+mn-ea"/>
            </a:endParaRPr>
          </a:p>
          <a:p>
            <a:pPr>
              <a:buFont typeface="Arial" charset="0"/>
              <a:buNone/>
            </a:pPr>
            <a:r>
              <a:rPr lang="en-US" altLang="zh-CN" sz="2400" dirty="0">
                <a:latin typeface="+mn-ea"/>
              </a:rPr>
              <a:t>     a.0, 198  b.2, 156  c.1, 530  d.3, 444 e. 0, 222 </a:t>
            </a:r>
          </a:p>
        </p:txBody>
      </p:sp>
      <p:graphicFrame>
        <p:nvGraphicFramePr>
          <p:cNvPr id="3" name="表格 2"/>
          <p:cNvGraphicFramePr>
            <a:graphicFrameLocks noGrp="1"/>
          </p:cNvGraphicFramePr>
          <p:nvPr>
            <p:extLst>
              <p:ext uri="{D42A27DB-BD31-4B8C-83A1-F6EECF244321}">
                <p14:modId xmlns:p14="http://schemas.microsoft.com/office/powerpoint/2010/main" val="2304513650"/>
              </p:ext>
            </p:extLst>
          </p:nvPr>
        </p:nvGraphicFramePr>
        <p:xfrm>
          <a:off x="827584" y="2420888"/>
          <a:ext cx="6744072" cy="1854200"/>
        </p:xfrm>
        <a:graphic>
          <a:graphicData uri="http://schemas.openxmlformats.org/drawingml/2006/table">
            <a:tbl>
              <a:tblPr firstRow="1" bandRow="1">
                <a:tableStyleId>{5C22544A-7EE6-4342-B048-85BDC9FD1C3A}</a:tableStyleId>
              </a:tblPr>
              <a:tblGrid>
                <a:gridCol w="2248024">
                  <a:extLst>
                    <a:ext uri="{9D8B030D-6E8A-4147-A177-3AD203B41FA5}">
                      <a16:colId xmlns:a16="http://schemas.microsoft.com/office/drawing/2014/main" val="20000"/>
                    </a:ext>
                  </a:extLst>
                </a:gridCol>
                <a:gridCol w="2248024">
                  <a:extLst>
                    <a:ext uri="{9D8B030D-6E8A-4147-A177-3AD203B41FA5}">
                      <a16:colId xmlns:a16="http://schemas.microsoft.com/office/drawing/2014/main" val="20001"/>
                    </a:ext>
                  </a:extLst>
                </a:gridCol>
                <a:gridCol w="2248024">
                  <a:extLst>
                    <a:ext uri="{9D8B030D-6E8A-4147-A177-3AD203B41FA5}">
                      <a16:colId xmlns:a16="http://schemas.microsoft.com/office/drawing/2014/main" val="20002"/>
                    </a:ext>
                  </a:extLst>
                </a:gridCol>
              </a:tblGrid>
              <a:tr h="370840">
                <a:tc>
                  <a:txBody>
                    <a:bodyPr/>
                    <a:lstStyle/>
                    <a:p>
                      <a:r>
                        <a:rPr lang="zh-CN" altLang="en-US" dirty="0"/>
                        <a:t>段号</a:t>
                      </a:r>
                    </a:p>
                  </a:txBody>
                  <a:tcPr/>
                </a:tc>
                <a:tc>
                  <a:txBody>
                    <a:bodyPr/>
                    <a:lstStyle/>
                    <a:p>
                      <a:r>
                        <a:rPr lang="zh-CN" altLang="en-US" dirty="0"/>
                        <a:t>起始地址</a:t>
                      </a:r>
                    </a:p>
                  </a:txBody>
                  <a:tcPr/>
                </a:tc>
                <a:tc>
                  <a:txBody>
                    <a:bodyPr/>
                    <a:lstStyle/>
                    <a:p>
                      <a:r>
                        <a:rPr lang="zh-CN" altLang="en-US" dirty="0"/>
                        <a:t>长度（字节）</a:t>
                      </a:r>
                    </a:p>
                  </a:txBody>
                  <a:tcPr/>
                </a:tc>
                <a:extLst>
                  <a:ext uri="{0D108BD9-81ED-4DB2-BD59-A6C34878D82A}">
                    <a16:rowId xmlns:a16="http://schemas.microsoft.com/office/drawing/2014/main" val="10000"/>
                  </a:ext>
                </a:extLst>
              </a:tr>
              <a:tr h="370840">
                <a:tc>
                  <a:txBody>
                    <a:bodyPr/>
                    <a:lstStyle/>
                    <a:p>
                      <a:r>
                        <a:rPr lang="en-US" altLang="zh-CN" dirty="0"/>
                        <a:t>0</a:t>
                      </a:r>
                      <a:endParaRPr lang="zh-CN" altLang="en-US" dirty="0"/>
                    </a:p>
                  </a:txBody>
                  <a:tcPr/>
                </a:tc>
                <a:tc>
                  <a:txBody>
                    <a:bodyPr/>
                    <a:lstStyle/>
                    <a:p>
                      <a:r>
                        <a:rPr lang="en-US" altLang="zh-CN" dirty="0"/>
                        <a:t>660</a:t>
                      </a:r>
                      <a:endParaRPr lang="zh-CN" altLang="en-US" dirty="0"/>
                    </a:p>
                  </a:txBody>
                  <a:tcPr/>
                </a:tc>
                <a:tc>
                  <a:txBody>
                    <a:bodyPr/>
                    <a:lstStyle/>
                    <a:p>
                      <a:r>
                        <a:rPr lang="en-US" altLang="zh-CN" dirty="0"/>
                        <a:t>248</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1</a:t>
                      </a:r>
                      <a:endParaRPr lang="zh-CN" altLang="en-US" dirty="0"/>
                    </a:p>
                  </a:txBody>
                  <a:tcPr/>
                </a:tc>
                <a:tc>
                  <a:txBody>
                    <a:bodyPr/>
                    <a:lstStyle/>
                    <a:p>
                      <a:r>
                        <a:rPr lang="en-US" altLang="zh-CN" dirty="0"/>
                        <a:t>1752</a:t>
                      </a:r>
                      <a:endParaRPr lang="zh-CN" altLang="en-US" dirty="0"/>
                    </a:p>
                  </a:txBody>
                  <a:tcPr/>
                </a:tc>
                <a:tc>
                  <a:txBody>
                    <a:bodyPr/>
                    <a:lstStyle/>
                    <a:p>
                      <a:r>
                        <a:rPr lang="en-US" altLang="zh-CN" dirty="0"/>
                        <a:t>422</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2</a:t>
                      </a:r>
                      <a:endParaRPr lang="zh-CN" altLang="en-US" dirty="0"/>
                    </a:p>
                  </a:txBody>
                  <a:tcPr/>
                </a:tc>
                <a:tc>
                  <a:txBody>
                    <a:bodyPr/>
                    <a:lstStyle/>
                    <a:p>
                      <a:r>
                        <a:rPr lang="en-US" altLang="zh-CN" dirty="0"/>
                        <a:t>222</a:t>
                      </a:r>
                      <a:endParaRPr lang="zh-CN" altLang="en-US" dirty="0"/>
                    </a:p>
                  </a:txBody>
                  <a:tcPr/>
                </a:tc>
                <a:tc>
                  <a:txBody>
                    <a:bodyPr/>
                    <a:lstStyle/>
                    <a:p>
                      <a:r>
                        <a:rPr lang="en-US" altLang="zh-CN" dirty="0"/>
                        <a:t>198</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3</a:t>
                      </a:r>
                      <a:endParaRPr lang="zh-CN" altLang="en-US" dirty="0"/>
                    </a:p>
                  </a:txBody>
                  <a:tcPr/>
                </a:tc>
                <a:tc>
                  <a:txBody>
                    <a:bodyPr/>
                    <a:lstStyle/>
                    <a:p>
                      <a:r>
                        <a:rPr lang="en-US" altLang="zh-CN" dirty="0"/>
                        <a:t>996</a:t>
                      </a:r>
                      <a:endParaRPr lang="zh-CN" altLang="en-US" dirty="0"/>
                    </a:p>
                  </a:txBody>
                  <a:tcPr/>
                </a:tc>
                <a:tc>
                  <a:txBody>
                    <a:bodyPr/>
                    <a:lstStyle/>
                    <a:p>
                      <a:r>
                        <a:rPr lang="en-US" altLang="zh-CN" dirty="0"/>
                        <a:t>604</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307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42339">
                                            <p:txEl>
                                              <p:pRg st="6" end="6"/>
                                            </p:txEl>
                                          </p:spTgt>
                                        </p:tgtEl>
                                        <p:attrNameLst>
                                          <p:attrName>style.visibility</p:attrName>
                                        </p:attrNameLst>
                                      </p:cBhvr>
                                      <p:to>
                                        <p:strVal val="visible"/>
                                      </p:to>
                                    </p:set>
                                    <p:anim calcmode="lin" valueType="num">
                                      <p:cBhvr additive="base">
                                        <p:cTn id="24" dur="500" fill="hold"/>
                                        <p:tgtEl>
                                          <p:spTgt spid="142339">
                                            <p:txEl>
                                              <p:pRg st="6" end="6"/>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42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42339">
                                            <p:txEl>
                                              <p:pRg st="7" end="7"/>
                                            </p:txEl>
                                          </p:spTgt>
                                        </p:tgtEl>
                                        <p:attrNameLst>
                                          <p:attrName>style.visibility</p:attrName>
                                        </p:attrNameLst>
                                      </p:cBhvr>
                                      <p:to>
                                        <p:strVal val="visible"/>
                                      </p:to>
                                    </p:set>
                                    <p:anim calcmode="lin" valueType="num">
                                      <p:cBhvr additive="base">
                                        <p:cTn id="30" dur="500" fill="hold"/>
                                        <p:tgtEl>
                                          <p:spTgt spid="142339">
                                            <p:txEl>
                                              <p:pRg st="7" end="7"/>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42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42339">
                                            <p:txEl>
                                              <p:pRg st="8" end="8"/>
                                            </p:txEl>
                                          </p:spTgt>
                                        </p:tgtEl>
                                        <p:attrNameLst>
                                          <p:attrName>style.visibility</p:attrName>
                                        </p:attrNameLst>
                                      </p:cBhvr>
                                      <p:to>
                                        <p:strVal val="visible"/>
                                      </p:to>
                                    </p:set>
                                    <p:anim calcmode="lin" valueType="num">
                                      <p:cBhvr additive="base">
                                        <p:cTn id="36" dur="500" fill="hold"/>
                                        <p:tgtEl>
                                          <p:spTgt spid="142339">
                                            <p:txEl>
                                              <p:pRg st="8" end="8"/>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4233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5299E-5442-644C-A69D-62B769CEC14F}"/>
              </a:ext>
            </a:extLst>
          </p:cNvPr>
          <p:cNvSpPr>
            <a:spLocks noGrp="1"/>
          </p:cNvSpPr>
          <p:nvPr>
            <p:ph type="title"/>
          </p:nvPr>
        </p:nvSpPr>
        <p:spPr/>
        <p:txBody>
          <a:bodyPr/>
          <a:lstStyle/>
          <a:p>
            <a:r>
              <a:rPr kumimoji="1" lang="en-US" altLang="zh-CN" dirty="0"/>
              <a:t>3.1</a:t>
            </a:r>
            <a:r>
              <a:rPr kumimoji="1" lang="zh-CN" altLang="en-US" dirty="0"/>
              <a:t> 程序的加载</a:t>
            </a:r>
          </a:p>
        </p:txBody>
      </p:sp>
      <p:sp>
        <p:nvSpPr>
          <p:cNvPr id="3" name="内容占位符 2">
            <a:extLst>
              <a:ext uri="{FF2B5EF4-FFF2-40B4-BE49-F238E27FC236}">
                <a16:creationId xmlns:a16="http://schemas.microsoft.com/office/drawing/2014/main" id="{71C1CE8A-3B51-9C4D-B6A9-A8FB5356FE5C}"/>
              </a:ext>
            </a:extLst>
          </p:cNvPr>
          <p:cNvSpPr>
            <a:spLocks noGrp="1"/>
          </p:cNvSpPr>
          <p:nvPr>
            <p:ph idx="1"/>
          </p:nvPr>
        </p:nvSpPr>
        <p:spPr>
          <a:xfrm>
            <a:off x="169863" y="859673"/>
            <a:ext cx="8229600" cy="4953000"/>
          </a:xfrm>
        </p:spPr>
        <p:txBody>
          <a:bodyPr/>
          <a:lstStyle/>
          <a:p>
            <a:r>
              <a:rPr kumimoji="1" lang="zh-CN" altLang="en-US" b="0" dirty="0"/>
              <a:t>绝对</a:t>
            </a:r>
            <a:r>
              <a:rPr lang="zh-CN" altLang="en-US" b="0" dirty="0"/>
              <a:t>加载方式示例</a:t>
            </a:r>
          </a:p>
          <a:p>
            <a:endParaRPr kumimoji="1" lang="zh-CN" altLang="en-US" dirty="0"/>
          </a:p>
        </p:txBody>
      </p:sp>
      <p:grpSp>
        <p:nvGrpSpPr>
          <p:cNvPr id="4" name="Group 38">
            <a:extLst>
              <a:ext uri="{FF2B5EF4-FFF2-40B4-BE49-F238E27FC236}">
                <a16:creationId xmlns:a16="http://schemas.microsoft.com/office/drawing/2014/main" id="{FAA4E44D-7FD3-534F-95D1-0D1D3F9F0EC4}"/>
              </a:ext>
            </a:extLst>
          </p:cNvPr>
          <p:cNvGrpSpPr>
            <a:grpSpLocks/>
          </p:cNvGrpSpPr>
          <p:nvPr/>
        </p:nvGrpSpPr>
        <p:grpSpPr bwMode="auto">
          <a:xfrm>
            <a:off x="1258888" y="1700213"/>
            <a:ext cx="2592387" cy="4460875"/>
            <a:chOff x="793" y="1071"/>
            <a:chExt cx="1633" cy="2810"/>
          </a:xfrm>
        </p:grpSpPr>
        <p:sp>
          <p:nvSpPr>
            <p:cNvPr id="5" name="Text Box 17">
              <a:extLst>
                <a:ext uri="{FF2B5EF4-FFF2-40B4-BE49-F238E27FC236}">
                  <a16:creationId xmlns:a16="http://schemas.microsoft.com/office/drawing/2014/main" id="{32B4E66D-CD9D-934C-9B12-36FDBFC2B60B}"/>
                </a:ext>
              </a:extLst>
            </p:cNvPr>
            <p:cNvSpPr txBox="1">
              <a:spLocks noChangeArrowheads="1"/>
            </p:cNvSpPr>
            <p:nvPr/>
          </p:nvSpPr>
          <p:spPr bwMode="auto">
            <a:xfrm>
              <a:off x="1338" y="3611"/>
              <a:ext cx="1088"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latin typeface="宋体" charset="-122"/>
                </a:rPr>
                <a:t>(a) </a:t>
              </a:r>
              <a:r>
                <a:rPr kumimoji="0" lang="zh-CN" altLang="en-US" sz="1600" b="1">
                  <a:latin typeface="宋体" charset="-122"/>
                </a:rPr>
                <a:t>目标模块</a:t>
              </a:r>
            </a:p>
          </p:txBody>
        </p:sp>
        <p:sp>
          <p:nvSpPr>
            <p:cNvPr id="6" name="Text Box 28">
              <a:extLst>
                <a:ext uri="{FF2B5EF4-FFF2-40B4-BE49-F238E27FC236}">
                  <a16:creationId xmlns:a16="http://schemas.microsoft.com/office/drawing/2014/main" id="{339CC04F-1D07-6E4D-A674-467D1B5AC004}"/>
                </a:ext>
              </a:extLst>
            </p:cNvPr>
            <p:cNvSpPr txBox="1">
              <a:spLocks noChangeArrowheads="1"/>
            </p:cNvSpPr>
            <p:nvPr/>
          </p:nvSpPr>
          <p:spPr bwMode="auto">
            <a:xfrm>
              <a:off x="1383" y="1389"/>
              <a:ext cx="1033" cy="2176"/>
            </a:xfrm>
            <a:prstGeom prst="rect">
              <a:avLst/>
            </a:prstGeom>
            <a:solidFill>
              <a:srgbClr val="FFCC99"/>
            </a:solidFill>
            <a:ln w="9525">
              <a:solidFill>
                <a:srgbClr val="000000"/>
              </a:solidFill>
              <a:miter lim="800000"/>
              <a:headEnd/>
              <a:tailEnd/>
            </a:ln>
          </p:spPr>
          <p:txBody>
            <a:bodyPr/>
            <a:lstStyle/>
            <a:p>
              <a:pPr eaLnBrk="0" hangingPunct="0">
                <a:spcBef>
                  <a:spcPct val="20000"/>
                </a:spcBef>
                <a:spcAft>
                  <a:spcPct val="20000"/>
                </a:spcAft>
              </a:pPr>
              <a:r>
                <a:rPr kumimoji="0" lang="zh-CN" altLang="en-US" sz="1600" b="1" dirty="0"/>
                <a:t>程序</a:t>
              </a:r>
            </a:p>
            <a:p>
              <a:pPr eaLnBrk="0" hangingPunct="0">
                <a:spcBef>
                  <a:spcPct val="20000"/>
                </a:spcBef>
                <a:spcAft>
                  <a:spcPct val="20000"/>
                </a:spcAft>
              </a:pPr>
              <a:r>
                <a:rPr kumimoji="0" lang="en-US" altLang="zh-CN" sz="1600" b="1" dirty="0"/>
                <a:t>JUMP I</a:t>
              </a:r>
            </a:p>
            <a:p>
              <a:pPr eaLnBrk="0" hangingPunct="0">
                <a:spcBef>
                  <a:spcPct val="20000"/>
                </a:spcBef>
                <a:spcAft>
                  <a:spcPct val="20000"/>
                </a:spcAft>
              </a:pPr>
              <a:r>
                <a:rPr kumimoji="0" lang="en-US" altLang="zh-CN" sz="1600" b="1" dirty="0"/>
                <a:t>I:</a:t>
              </a:r>
            </a:p>
            <a:p>
              <a:pPr eaLnBrk="0" hangingPunct="0">
                <a:spcBef>
                  <a:spcPct val="20000"/>
                </a:spcBef>
                <a:spcAft>
                  <a:spcPct val="20000"/>
                </a:spcAft>
              </a:pPr>
              <a:r>
                <a:rPr kumimoji="0" lang="en-US" altLang="zh-CN" sz="1600" b="1" dirty="0"/>
                <a:t>LOAD j</a:t>
              </a:r>
            </a:p>
            <a:p>
              <a:pPr eaLnBrk="0" hangingPunct="0"/>
              <a:endParaRPr kumimoji="0" lang="en-US" altLang="zh-CN" sz="1600" b="1" dirty="0"/>
            </a:p>
          </p:txBody>
        </p:sp>
        <p:sp>
          <p:nvSpPr>
            <p:cNvPr id="7" name="Text Box 29">
              <a:extLst>
                <a:ext uri="{FF2B5EF4-FFF2-40B4-BE49-F238E27FC236}">
                  <a16:creationId xmlns:a16="http://schemas.microsoft.com/office/drawing/2014/main" id="{74A7C6CC-3F86-5740-BC78-6B36DBDF415F}"/>
                </a:ext>
              </a:extLst>
            </p:cNvPr>
            <p:cNvSpPr txBox="1">
              <a:spLocks noChangeArrowheads="1"/>
            </p:cNvSpPr>
            <p:nvPr/>
          </p:nvSpPr>
          <p:spPr bwMode="auto">
            <a:xfrm>
              <a:off x="1382" y="2613"/>
              <a:ext cx="1033" cy="95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1600" b="1"/>
                <a:t>数据</a:t>
              </a:r>
            </a:p>
            <a:p>
              <a:pPr eaLnBrk="0" hangingPunct="0"/>
              <a:endParaRPr kumimoji="0" lang="zh-CN" altLang="en-US" sz="1600" b="1"/>
            </a:p>
            <a:p>
              <a:pPr eaLnBrk="0" hangingPunct="0"/>
              <a:endParaRPr kumimoji="0" lang="zh-CN" altLang="en-US" sz="1600" b="1"/>
            </a:p>
            <a:p>
              <a:pPr eaLnBrk="0" hangingPunct="0"/>
              <a:r>
                <a:rPr kumimoji="0" lang="en-US" altLang="zh-CN" sz="1600" b="1"/>
                <a:t>j</a:t>
              </a:r>
            </a:p>
          </p:txBody>
        </p:sp>
        <p:sp>
          <p:nvSpPr>
            <p:cNvPr id="8" name="Text Box 30">
              <a:extLst>
                <a:ext uri="{FF2B5EF4-FFF2-40B4-BE49-F238E27FC236}">
                  <a16:creationId xmlns:a16="http://schemas.microsoft.com/office/drawing/2014/main" id="{F7E638C5-7197-634A-9E23-C92FC6436268}"/>
                </a:ext>
              </a:extLst>
            </p:cNvPr>
            <p:cNvSpPr txBox="1">
              <a:spLocks noChangeArrowheads="1"/>
            </p:cNvSpPr>
            <p:nvPr/>
          </p:nvSpPr>
          <p:spPr bwMode="auto">
            <a:xfrm>
              <a:off x="793" y="1071"/>
              <a:ext cx="775"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符号地址</a:t>
              </a:r>
            </a:p>
          </p:txBody>
        </p:sp>
      </p:grpSp>
      <p:grpSp>
        <p:nvGrpSpPr>
          <p:cNvPr id="9" name="Group 39">
            <a:extLst>
              <a:ext uri="{FF2B5EF4-FFF2-40B4-BE49-F238E27FC236}">
                <a16:creationId xmlns:a16="http://schemas.microsoft.com/office/drawing/2014/main" id="{2BCC691E-5A94-1148-862A-B3452434BF35}"/>
              </a:ext>
            </a:extLst>
          </p:cNvPr>
          <p:cNvGrpSpPr>
            <a:grpSpLocks/>
          </p:cNvGrpSpPr>
          <p:nvPr/>
        </p:nvGrpSpPr>
        <p:grpSpPr bwMode="auto">
          <a:xfrm>
            <a:off x="4284663" y="1700213"/>
            <a:ext cx="2708275" cy="4462462"/>
            <a:chOff x="2699" y="1071"/>
            <a:chExt cx="1706" cy="2811"/>
          </a:xfrm>
        </p:grpSpPr>
        <p:sp>
          <p:nvSpPr>
            <p:cNvPr id="10" name="Text Box 20">
              <a:extLst>
                <a:ext uri="{FF2B5EF4-FFF2-40B4-BE49-F238E27FC236}">
                  <a16:creationId xmlns:a16="http://schemas.microsoft.com/office/drawing/2014/main" id="{89405639-F75D-9D4D-9DE6-8F8B0AD3019E}"/>
                </a:ext>
              </a:extLst>
            </p:cNvPr>
            <p:cNvSpPr txBox="1">
              <a:spLocks noChangeArrowheads="1"/>
            </p:cNvSpPr>
            <p:nvPr/>
          </p:nvSpPr>
          <p:spPr bwMode="auto">
            <a:xfrm>
              <a:off x="3288" y="1389"/>
              <a:ext cx="1033" cy="2176"/>
            </a:xfrm>
            <a:prstGeom prst="rect">
              <a:avLst/>
            </a:prstGeom>
            <a:solidFill>
              <a:srgbClr val="FFFF99"/>
            </a:solidFill>
            <a:ln w="9525">
              <a:solidFill>
                <a:srgbClr val="000000"/>
              </a:solidFill>
              <a:miter lim="800000"/>
              <a:headEnd/>
              <a:tailEnd/>
            </a:ln>
          </p:spPr>
          <p:txBody>
            <a:bodyPr/>
            <a:lstStyle/>
            <a:p>
              <a:pPr eaLnBrk="0" hangingPunct="0">
                <a:spcBef>
                  <a:spcPct val="20000"/>
                </a:spcBef>
                <a:spcAft>
                  <a:spcPct val="20000"/>
                </a:spcAft>
              </a:pPr>
              <a:r>
                <a:rPr kumimoji="0" lang="zh-CN" altLang="en-US" sz="1600" b="1"/>
                <a:t>程序</a:t>
              </a:r>
            </a:p>
            <a:p>
              <a:pPr eaLnBrk="0" hangingPunct="0">
                <a:spcBef>
                  <a:spcPct val="20000"/>
                </a:spcBef>
                <a:spcAft>
                  <a:spcPct val="20000"/>
                </a:spcAft>
              </a:pPr>
              <a:r>
                <a:rPr kumimoji="0" lang="en-US" altLang="zh-CN" sz="1600" b="1"/>
                <a:t>JUMP 1324</a:t>
              </a:r>
            </a:p>
            <a:p>
              <a:pPr eaLnBrk="0" hangingPunct="0">
                <a:spcBef>
                  <a:spcPct val="20000"/>
                </a:spcBef>
                <a:spcAft>
                  <a:spcPct val="20000"/>
                </a:spcAft>
              </a:pPr>
              <a:r>
                <a:rPr kumimoji="0" lang="en-US" altLang="zh-CN" sz="1600" b="1"/>
                <a:t>I:</a:t>
              </a:r>
            </a:p>
            <a:p>
              <a:pPr eaLnBrk="0" hangingPunct="0">
                <a:spcBef>
                  <a:spcPct val="20000"/>
                </a:spcBef>
                <a:spcAft>
                  <a:spcPct val="20000"/>
                </a:spcAft>
              </a:pPr>
              <a:r>
                <a:rPr kumimoji="0" lang="en-US" altLang="zh-CN" sz="1600" b="1"/>
                <a:t>LOAD 2334</a:t>
              </a:r>
            </a:p>
            <a:p>
              <a:pPr eaLnBrk="0" hangingPunct="0"/>
              <a:endParaRPr kumimoji="0" lang="en-US" altLang="zh-CN" sz="1600" b="1"/>
            </a:p>
          </p:txBody>
        </p:sp>
        <p:sp>
          <p:nvSpPr>
            <p:cNvPr id="11" name="Text Box 22">
              <a:extLst>
                <a:ext uri="{FF2B5EF4-FFF2-40B4-BE49-F238E27FC236}">
                  <a16:creationId xmlns:a16="http://schemas.microsoft.com/office/drawing/2014/main" id="{7654656B-577A-B849-ADFE-09CC13322123}"/>
                </a:ext>
              </a:extLst>
            </p:cNvPr>
            <p:cNvSpPr txBox="1">
              <a:spLocks noChangeArrowheads="1"/>
            </p:cNvSpPr>
            <p:nvPr/>
          </p:nvSpPr>
          <p:spPr bwMode="auto">
            <a:xfrm>
              <a:off x="3288" y="2614"/>
              <a:ext cx="1033" cy="95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eaLnBrk="0" hangingPunct="0"/>
              <a:r>
                <a:rPr kumimoji="0" lang="zh-CN" altLang="en-US" sz="1600" b="1"/>
                <a:t>数据</a:t>
              </a:r>
            </a:p>
            <a:p>
              <a:pPr eaLnBrk="0" hangingPunct="0"/>
              <a:endParaRPr kumimoji="0" lang="zh-CN" altLang="en-US" sz="1600" b="1"/>
            </a:p>
            <a:p>
              <a:pPr eaLnBrk="0" hangingPunct="0"/>
              <a:endParaRPr kumimoji="0" lang="zh-CN" altLang="en-US" sz="1600" b="1"/>
            </a:p>
            <a:p>
              <a:pPr eaLnBrk="0" hangingPunct="0"/>
              <a:r>
                <a:rPr kumimoji="0" lang="en-US" altLang="zh-CN" sz="1600" b="1"/>
                <a:t>j</a:t>
              </a:r>
            </a:p>
          </p:txBody>
        </p:sp>
        <p:sp>
          <p:nvSpPr>
            <p:cNvPr id="12" name="Text Box 23">
              <a:extLst>
                <a:ext uri="{FF2B5EF4-FFF2-40B4-BE49-F238E27FC236}">
                  <a16:creationId xmlns:a16="http://schemas.microsoft.com/office/drawing/2014/main" id="{03B868C0-6E70-AF43-8BC1-5CC6778C4C96}"/>
                </a:ext>
              </a:extLst>
            </p:cNvPr>
            <p:cNvSpPr txBox="1">
              <a:spLocks noChangeArrowheads="1"/>
            </p:cNvSpPr>
            <p:nvPr/>
          </p:nvSpPr>
          <p:spPr bwMode="auto">
            <a:xfrm>
              <a:off x="3243" y="3612"/>
              <a:ext cx="1162"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dirty="0">
                  <a:latin typeface="宋体" charset="-122"/>
                </a:rPr>
                <a:t>(b) </a:t>
              </a:r>
              <a:r>
                <a:rPr kumimoji="0" lang="zh-CN" altLang="en-US" sz="1600" b="1" dirty="0">
                  <a:latin typeface="宋体" charset="-122"/>
                </a:rPr>
                <a:t>加载模块</a:t>
              </a:r>
            </a:p>
          </p:txBody>
        </p:sp>
        <p:sp>
          <p:nvSpPr>
            <p:cNvPr id="13" name="Text Box 24">
              <a:extLst>
                <a:ext uri="{FF2B5EF4-FFF2-40B4-BE49-F238E27FC236}">
                  <a16:creationId xmlns:a16="http://schemas.microsoft.com/office/drawing/2014/main" id="{6DF99D57-69FB-4445-BA60-C4BE8B74175A}"/>
                </a:ext>
              </a:extLst>
            </p:cNvPr>
            <p:cNvSpPr txBox="1">
              <a:spLocks noChangeArrowheads="1"/>
            </p:cNvSpPr>
            <p:nvPr/>
          </p:nvSpPr>
          <p:spPr bwMode="auto">
            <a:xfrm>
              <a:off x="2699" y="1071"/>
              <a:ext cx="775"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zh-CN" altLang="en-US" sz="1600" b="1"/>
                <a:t>绝对地址</a:t>
              </a:r>
            </a:p>
          </p:txBody>
        </p:sp>
        <p:sp>
          <p:nvSpPr>
            <p:cNvPr id="14" name="Text Box 25">
              <a:extLst>
                <a:ext uri="{FF2B5EF4-FFF2-40B4-BE49-F238E27FC236}">
                  <a16:creationId xmlns:a16="http://schemas.microsoft.com/office/drawing/2014/main" id="{9A454F95-F163-2D40-B5AF-0A5252D10A55}"/>
                </a:ext>
              </a:extLst>
            </p:cNvPr>
            <p:cNvSpPr txBox="1">
              <a:spLocks noChangeArrowheads="1"/>
            </p:cNvSpPr>
            <p:nvPr/>
          </p:nvSpPr>
          <p:spPr bwMode="auto">
            <a:xfrm>
              <a:off x="2780" y="1334"/>
              <a:ext cx="544"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1024</a:t>
              </a:r>
            </a:p>
          </p:txBody>
        </p:sp>
        <p:sp>
          <p:nvSpPr>
            <p:cNvPr id="15" name="Text Box 26">
              <a:extLst>
                <a:ext uri="{FF2B5EF4-FFF2-40B4-BE49-F238E27FC236}">
                  <a16:creationId xmlns:a16="http://schemas.microsoft.com/office/drawing/2014/main" id="{B817E33D-9255-2840-8BB3-6C49A0876870}"/>
                </a:ext>
              </a:extLst>
            </p:cNvPr>
            <p:cNvSpPr txBox="1">
              <a:spLocks noChangeArrowheads="1"/>
            </p:cNvSpPr>
            <p:nvPr/>
          </p:nvSpPr>
          <p:spPr bwMode="auto">
            <a:xfrm>
              <a:off x="2808" y="1838"/>
              <a:ext cx="544"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dirty="0"/>
                <a:t>1324</a:t>
              </a:r>
            </a:p>
          </p:txBody>
        </p:sp>
        <p:sp>
          <p:nvSpPr>
            <p:cNvPr id="16" name="Text Box 27">
              <a:extLst>
                <a:ext uri="{FF2B5EF4-FFF2-40B4-BE49-F238E27FC236}">
                  <a16:creationId xmlns:a16="http://schemas.microsoft.com/office/drawing/2014/main" id="{A00A8B72-AC65-804B-86D4-C69ACA98E04F}"/>
                </a:ext>
              </a:extLst>
            </p:cNvPr>
            <p:cNvSpPr txBox="1">
              <a:spLocks noChangeArrowheads="1"/>
            </p:cNvSpPr>
            <p:nvPr/>
          </p:nvSpPr>
          <p:spPr bwMode="auto">
            <a:xfrm>
              <a:off x="2816" y="3095"/>
              <a:ext cx="544"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0" hangingPunct="0"/>
              <a:r>
                <a:rPr kumimoji="0" lang="en-US" altLang="zh-CN" sz="1600" b="1"/>
                <a:t>2334</a:t>
              </a:r>
            </a:p>
          </p:txBody>
        </p:sp>
      </p:grpSp>
    </p:spTree>
    <p:extLst>
      <p:ext uri="{BB962C8B-B14F-4D97-AF65-F5344CB8AC3E}">
        <p14:creationId xmlns:p14="http://schemas.microsoft.com/office/powerpoint/2010/main" val="335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1+#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主题3">
  <a:themeElements>
    <a:clrScheme name="Default Design 3">
      <a:dk1>
        <a:srgbClr val="000000"/>
      </a:dk1>
      <a:lt1>
        <a:srgbClr val="FFFFFF"/>
      </a:lt1>
      <a:dk2>
        <a:srgbClr val="143DA2"/>
      </a:dk2>
      <a:lt2>
        <a:srgbClr val="DDDDDD"/>
      </a:lt2>
      <a:accent1>
        <a:srgbClr val="EB592B"/>
      </a:accent1>
      <a:accent2>
        <a:srgbClr val="2EBAAD"/>
      </a:accent2>
      <a:accent3>
        <a:srgbClr val="FFFFFF"/>
      </a:accent3>
      <a:accent4>
        <a:srgbClr val="000000"/>
      </a:accent4>
      <a:accent5>
        <a:srgbClr val="F3B5AC"/>
      </a:accent5>
      <a:accent6>
        <a:srgbClr val="29A89C"/>
      </a:accent6>
      <a:hlink>
        <a:srgbClr val="AED337"/>
      </a:hlink>
      <a:folHlink>
        <a:srgbClr val="5AB7EA"/>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64040"/>
        </a:dk1>
        <a:lt1>
          <a:srgbClr val="FFFFFF"/>
        </a:lt1>
        <a:dk2>
          <a:srgbClr val="1D548B"/>
        </a:dk2>
        <a:lt2>
          <a:srgbClr val="DDDDDD"/>
        </a:lt2>
        <a:accent1>
          <a:srgbClr val="1A99C6"/>
        </a:accent1>
        <a:accent2>
          <a:srgbClr val="E6693C"/>
        </a:accent2>
        <a:accent3>
          <a:srgbClr val="FFFFFF"/>
        </a:accent3>
        <a:accent4>
          <a:srgbClr val="1F3535"/>
        </a:accent4>
        <a:accent5>
          <a:srgbClr val="ABCADF"/>
        </a:accent5>
        <a:accent6>
          <a:srgbClr val="D05E35"/>
        </a:accent6>
        <a:hlink>
          <a:srgbClr val="D5A317"/>
        </a:hlink>
        <a:folHlink>
          <a:srgbClr val="14AC7D"/>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5533C1"/>
        </a:dk2>
        <a:lt2>
          <a:srgbClr val="DDDDDD"/>
        </a:lt2>
        <a:accent1>
          <a:srgbClr val="CBB61D"/>
        </a:accent1>
        <a:accent2>
          <a:srgbClr val="40ACD2"/>
        </a:accent2>
        <a:accent3>
          <a:srgbClr val="FFFFFF"/>
        </a:accent3>
        <a:accent4>
          <a:srgbClr val="000000"/>
        </a:accent4>
        <a:accent5>
          <a:srgbClr val="E2D7AB"/>
        </a:accent5>
        <a:accent6>
          <a:srgbClr val="399BBE"/>
        </a:accent6>
        <a:hlink>
          <a:srgbClr val="DA7D28"/>
        </a:hlink>
        <a:folHlink>
          <a:srgbClr val="8522A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143DA2"/>
        </a:dk2>
        <a:lt2>
          <a:srgbClr val="DDDDDD"/>
        </a:lt2>
        <a:accent1>
          <a:srgbClr val="EB592B"/>
        </a:accent1>
        <a:accent2>
          <a:srgbClr val="2EBAAD"/>
        </a:accent2>
        <a:accent3>
          <a:srgbClr val="FFFFFF"/>
        </a:accent3>
        <a:accent4>
          <a:srgbClr val="000000"/>
        </a:accent4>
        <a:accent5>
          <a:srgbClr val="F3B5AC"/>
        </a:accent5>
        <a:accent6>
          <a:srgbClr val="29A89C"/>
        </a:accent6>
        <a:hlink>
          <a:srgbClr val="AED337"/>
        </a:hlink>
        <a:folHlink>
          <a:srgbClr val="5AB7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25381</TotalTime>
  <Words>5025</Words>
  <Application>Microsoft Macintosh PowerPoint</Application>
  <PresentationFormat>全屏显示(4:3)</PresentationFormat>
  <Paragraphs>813</Paragraphs>
  <Slides>81</Slides>
  <Notes>4</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81</vt:i4>
      </vt:variant>
    </vt:vector>
  </HeadingPairs>
  <TitlesOfParts>
    <vt:vector size="99" baseType="lpstr">
      <vt:lpstr>仿宋_GB2312</vt:lpstr>
      <vt:lpstr>黑体</vt:lpstr>
      <vt:lpstr>华文细黑</vt:lpstr>
      <vt:lpstr>楷体_GB2312</vt:lpstr>
      <vt:lpstr>宋体</vt:lpstr>
      <vt:lpstr>Arial Unicode MS</vt:lpstr>
      <vt:lpstr>Arial</vt:lpstr>
      <vt:lpstr>Calibri</vt:lpstr>
      <vt:lpstr>Consolas</vt:lpstr>
      <vt:lpstr>Georgia</vt:lpstr>
      <vt:lpstr>Times New Roman</vt:lpstr>
      <vt:lpstr>Verdana</vt:lpstr>
      <vt:lpstr>Wingdings</vt:lpstr>
      <vt:lpstr>自定义设计方案</vt:lpstr>
      <vt:lpstr>主题3</vt:lpstr>
      <vt:lpstr>Image</vt:lpstr>
      <vt:lpstr>Visio</vt:lpstr>
      <vt:lpstr>公式</vt:lpstr>
      <vt:lpstr>   第三章  内存管理                     </vt:lpstr>
      <vt:lpstr>第三章</vt:lpstr>
      <vt:lpstr>基本内存管理主要内容</vt:lpstr>
      <vt:lpstr>存储体系 </vt:lpstr>
      <vt:lpstr>3.1 程序的加载与链接</vt:lpstr>
      <vt:lpstr>3.1 程序的加载与链接</vt:lpstr>
      <vt:lpstr>3.1.1 程序的加载</vt:lpstr>
      <vt:lpstr>3.1.1 程序的加载</vt:lpstr>
      <vt:lpstr>3.1 程序的加载</vt:lpstr>
      <vt:lpstr>3.1.1 程序的加载</vt:lpstr>
      <vt:lpstr>3.1.1 程序的加载</vt:lpstr>
      <vt:lpstr>3.1.1 程序的加载</vt:lpstr>
      <vt:lpstr>3.1.1 程序的加载</vt:lpstr>
      <vt:lpstr>3.1.1 程序的加载</vt:lpstr>
      <vt:lpstr>3.1.1 程序的加载</vt:lpstr>
      <vt:lpstr>3.1.1 程序的加载</vt:lpstr>
      <vt:lpstr>3.1.1 程序的加载</vt:lpstr>
      <vt:lpstr>3.1.2 程序的链接</vt:lpstr>
      <vt:lpstr>3.1.2 程序的链接</vt:lpstr>
      <vt:lpstr>3.1.2 程序的链接</vt:lpstr>
      <vt:lpstr>3.1.2 程序的链接</vt:lpstr>
      <vt:lpstr>3.1.2 程序的链接</vt:lpstr>
      <vt:lpstr>3.1.2 程序的链接</vt:lpstr>
      <vt:lpstr>3.2 内存管理的需求</vt:lpstr>
      <vt:lpstr>3.2 内存管理的需求</vt:lpstr>
      <vt:lpstr>3.2 内存管理的需求</vt:lpstr>
      <vt:lpstr>3.2 内存管理的需求</vt:lpstr>
      <vt:lpstr>3.2 内存管理的需求</vt:lpstr>
      <vt:lpstr>3.2 内存管理的需求</vt:lpstr>
      <vt:lpstr>3.2 内存管理的需求</vt:lpstr>
      <vt:lpstr>3.3 内存分区</vt:lpstr>
      <vt:lpstr>3.3.1 固定分区</vt:lpstr>
      <vt:lpstr>3.3.1 固定分区</vt:lpstr>
      <vt:lpstr>3.3.1 固定分区</vt:lpstr>
      <vt:lpstr>3.3.1 固定分区</vt:lpstr>
      <vt:lpstr>3.3.2 动态分区</vt:lpstr>
      <vt:lpstr>3.3.2 动态分区</vt:lpstr>
      <vt:lpstr>3.3.2 动态分区</vt:lpstr>
      <vt:lpstr>3.3.2 动态分区</vt:lpstr>
      <vt:lpstr>3.3.2 动态分区</vt:lpstr>
      <vt:lpstr>3.3.2 动态分区</vt:lpstr>
      <vt:lpstr>3.3.2 动态分区</vt:lpstr>
      <vt:lpstr>3.3.2 动态分区</vt:lpstr>
      <vt:lpstr>3.3.2 动态分区</vt:lpstr>
      <vt:lpstr>3.3.2 动态分区</vt:lpstr>
      <vt:lpstr>3.3.2 动态分区</vt:lpstr>
      <vt:lpstr>3.3.3 伙伴系统</vt:lpstr>
      <vt:lpstr>3.3.3 伙伴系统</vt:lpstr>
      <vt:lpstr>3.3.3 伙伴系统</vt:lpstr>
      <vt:lpstr>3.3.3 伙伴系统</vt:lpstr>
      <vt:lpstr>3.3.3 伙伴系统</vt:lpstr>
      <vt:lpstr>3.3.3 伙伴系统</vt:lpstr>
      <vt:lpstr>3.3.4 重定位</vt:lpstr>
      <vt:lpstr>3.3.4 重定位</vt:lpstr>
      <vt:lpstr>3.4 分页</vt:lpstr>
      <vt:lpstr>3.4 分页</vt:lpstr>
      <vt:lpstr>3.4 分页</vt:lpstr>
      <vt:lpstr>3.4 分页</vt:lpstr>
      <vt:lpstr>3.4 分页</vt:lpstr>
      <vt:lpstr>3.4 分页</vt:lpstr>
      <vt:lpstr>3.4 分页</vt:lpstr>
      <vt:lpstr>PowerPoint 演示文稿</vt:lpstr>
      <vt:lpstr>3.4 分页</vt:lpstr>
      <vt:lpstr>3.4 分页</vt:lpstr>
      <vt:lpstr>3.4 分页</vt:lpstr>
      <vt:lpstr>3.4 分页</vt:lpstr>
      <vt:lpstr>3.4 分页</vt:lpstr>
      <vt:lpstr>3.4 分页</vt:lpstr>
      <vt:lpstr>3.4 分页</vt:lpstr>
      <vt:lpstr>3.5 分段</vt:lpstr>
      <vt:lpstr>3.5 分段</vt:lpstr>
      <vt:lpstr>3.5 分段</vt:lpstr>
      <vt:lpstr>3.5 分段</vt:lpstr>
      <vt:lpstr>3.5 分段</vt:lpstr>
      <vt:lpstr>3.5 分段</vt:lpstr>
      <vt:lpstr>3.5 分段</vt:lpstr>
      <vt:lpstr>3.5 分段</vt:lpstr>
      <vt:lpstr>3.5 分段</vt:lpstr>
      <vt:lpstr>作业</vt:lpstr>
      <vt:lpstr>作业</vt:lpstr>
      <vt:lpstr>作业</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liujy</dc:creator>
  <cp:lastModifiedBy>liujy</cp:lastModifiedBy>
  <cp:revision>237</cp:revision>
  <cp:lastPrinted>2019-11-04T08:49:39Z</cp:lastPrinted>
  <dcterms:created xsi:type="dcterms:W3CDTF">2003-08-22T01:32:17Z</dcterms:created>
  <dcterms:modified xsi:type="dcterms:W3CDTF">2020-04-23T10:13:10Z</dcterms:modified>
</cp:coreProperties>
</file>