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47"/>
  </p:notesMasterIdLst>
  <p:handoutMasterIdLst>
    <p:handoutMasterId r:id="rId48"/>
  </p:handoutMasterIdLst>
  <p:sldIdLst>
    <p:sldId id="638" r:id="rId2"/>
    <p:sldId id="487" r:id="rId3"/>
    <p:sldId id="557" r:id="rId4"/>
    <p:sldId id="558" r:id="rId5"/>
    <p:sldId id="560" r:id="rId6"/>
    <p:sldId id="561" r:id="rId7"/>
    <p:sldId id="592" r:id="rId8"/>
    <p:sldId id="566" r:id="rId9"/>
    <p:sldId id="570" r:id="rId10"/>
    <p:sldId id="598" r:id="rId11"/>
    <p:sldId id="569" r:id="rId12"/>
    <p:sldId id="524" r:id="rId13"/>
    <p:sldId id="586" r:id="rId14"/>
    <p:sldId id="587" r:id="rId15"/>
    <p:sldId id="571" r:id="rId16"/>
    <p:sldId id="597" r:id="rId17"/>
    <p:sldId id="574" r:id="rId18"/>
    <p:sldId id="577" r:id="rId19"/>
    <p:sldId id="582" r:id="rId20"/>
    <p:sldId id="602" r:id="rId21"/>
    <p:sldId id="603" r:id="rId22"/>
    <p:sldId id="599" r:id="rId23"/>
    <p:sldId id="606" r:id="rId24"/>
    <p:sldId id="527" r:id="rId25"/>
    <p:sldId id="529" r:id="rId26"/>
    <p:sldId id="532" r:id="rId27"/>
    <p:sldId id="548" r:id="rId28"/>
    <p:sldId id="607" r:id="rId29"/>
    <p:sldId id="609" r:id="rId30"/>
    <p:sldId id="608" r:id="rId31"/>
    <p:sldId id="610" r:id="rId32"/>
    <p:sldId id="611" r:id="rId33"/>
    <p:sldId id="612" r:id="rId34"/>
    <p:sldId id="613" r:id="rId35"/>
    <p:sldId id="616" r:id="rId36"/>
    <p:sldId id="617" r:id="rId37"/>
    <p:sldId id="639" r:id="rId38"/>
    <p:sldId id="595" r:id="rId39"/>
    <p:sldId id="605" r:id="rId40"/>
    <p:sldId id="564" r:id="rId41"/>
    <p:sldId id="589" r:id="rId42"/>
    <p:sldId id="590" r:id="rId43"/>
    <p:sldId id="591" r:id="rId44"/>
    <p:sldId id="549" r:id="rId45"/>
    <p:sldId id="550" r:id="rId4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B05"/>
    <a:srgbClr val="D3A600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3"/>
    <p:restoredTop sz="94694"/>
  </p:normalViewPr>
  <p:slideViewPr>
    <p:cSldViewPr>
      <p:cViewPr varScale="1">
        <p:scale>
          <a:sx n="121" d="100"/>
          <a:sy n="121" d="100"/>
        </p:scale>
        <p:origin x="20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83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4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02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54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89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1990D45-ECB8-7D48-BC53-6AE82CC0A61C}" type="slidenum">
              <a:rPr lang="de-DE" altLang="x-none" sz="1300">
                <a:latin typeface="Times New Roman" charset="0"/>
              </a:rPr>
              <a:pPr/>
              <a:t>25</a:t>
            </a:fld>
            <a:endParaRPr lang="de-DE" altLang="x-none" sz="1300">
              <a:latin typeface="Times New Roman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82600">
              <a:spcBef>
                <a:spcPct val="0"/>
              </a:spcBef>
            </a:pPr>
            <a:r>
              <a:rPr lang="en-US" altLang="x-none">
                <a:latin typeface="Times New Roman" charset="0"/>
                <a:ea typeface="ＭＳ Ｐゴシック" charset="-128"/>
              </a:rPr>
              <a:t>Now I</a:t>
            </a:r>
            <a:r>
              <a:rPr lang="en-US" altLang="en-US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>
                <a:latin typeface="Times New Roman" charset="0"/>
                <a:ea typeface="ＭＳ Ｐゴシック" charset="-128"/>
              </a:rPr>
              <a:t>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CB38DDA0-F65C-3F40-AFE7-C77E2CF682DC}" type="slidenum">
              <a:rPr lang="en-US" altLang="x-none" sz="1300">
                <a:latin typeface="Calibri" charset="0"/>
              </a:rPr>
              <a:pPr algn="r"/>
              <a:t>25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71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3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50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4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8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1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5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1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6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05523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4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987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51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01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973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16</a:t>
            </a:r>
          </a:p>
        </p:txBody>
      </p:sp>
    </p:spTree>
    <p:extLst>
      <p:ext uri="{BB962C8B-B14F-4D97-AF65-F5344CB8AC3E}">
        <p14:creationId xmlns:p14="http://schemas.microsoft.com/office/powerpoint/2010/main" val="263182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Patri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ck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Lee,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14: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Software-Defined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Networking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evolution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Vertical integration, closed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Specialized application</a:t>
            </a:r>
          </a:p>
          <a:p>
            <a:r>
              <a:rPr lang="en-US" sz="2400" dirty="0"/>
              <a:t>Specialized operating system</a:t>
            </a:r>
          </a:p>
          <a:p>
            <a:r>
              <a:rPr lang="en-US" sz="2400" dirty="0"/>
              <a:t>Specialized hardware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Open interfaces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Arbitrary applications</a:t>
            </a:r>
          </a:p>
          <a:p>
            <a:r>
              <a:rPr lang="en-US" sz="2400" dirty="0"/>
              <a:t>Commodity operating systems</a:t>
            </a:r>
          </a:p>
          <a:p>
            <a:r>
              <a:rPr lang="en-US" sz="2400" dirty="0"/>
              <a:t>Microprocessor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516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want the same for networking!</a:t>
            </a:r>
          </a:p>
        </p:txBody>
      </p:sp>
    </p:spTree>
    <p:extLst>
      <p:ext uri="{BB962C8B-B14F-4D97-AF65-F5344CB8AC3E}">
        <p14:creationId xmlns:p14="http://schemas.microsoft.com/office/powerpoint/2010/main" val="18979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Many control plane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goals, no modularity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: distributed routing algorithms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Isolation</a:t>
            </a:r>
            <a:r>
              <a:rPr lang="en-US" dirty="0"/>
              <a:t>: ACLs, Firewalls,…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Traffic engineering</a:t>
            </a:r>
            <a:r>
              <a:rPr lang="en-US" dirty="0"/>
              <a:t>: adjusting weights,…</a:t>
            </a:r>
          </a:p>
          <a:p>
            <a:r>
              <a:rPr lang="en-US" dirty="0"/>
              <a:t>Control Plane: mechanism without abstraction</a:t>
            </a:r>
          </a:p>
          <a:p>
            <a:pPr lvl="1"/>
            <a:r>
              <a:rPr lang="en-US" dirty="0"/>
              <a:t>Too many mechanisms, not enough functionality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6882"/>
              </p:ext>
            </p:extLst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7216"/>
              </p:ext>
            </p:extLst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86525"/>
              </p:ext>
            </p:extLst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19763"/>
              </p:ext>
            </p:extLst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42739"/>
              </p:ext>
            </p:extLst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77033"/>
              </p:ext>
            </p:extLst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</p:spTree>
    <p:extLst>
      <p:ext uri="{BB962C8B-B14F-4D97-AF65-F5344CB8AC3E}">
        <p14:creationId xmlns:p14="http://schemas.microsoft.com/office/powerpoint/2010/main" val="13252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418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  <a:p>
            <a:r>
              <a:rPr lang="en-US" dirty="0"/>
              <a:t>Each router contains a </a:t>
            </a:r>
            <a:r>
              <a:rPr lang="en-US" dirty="0">
                <a:solidFill>
                  <a:srgbClr val="0000FF"/>
                </a:solidFill>
              </a:rPr>
              <a:t>flow table</a:t>
            </a:r>
          </a:p>
          <a:p>
            <a:r>
              <a:rPr lang="en-US" dirty="0"/>
              <a:t>Each entry of the flow table defines a </a:t>
            </a:r>
            <a:r>
              <a:rPr lang="en-US" dirty="0">
                <a:solidFill>
                  <a:srgbClr val="0000FF"/>
                </a:solidFill>
              </a:rPr>
              <a:t>match-action</a:t>
            </a:r>
            <a:r>
              <a:rPr lang="en-US" dirty="0"/>
              <a:t> rule</a:t>
            </a:r>
          </a:p>
          <a:p>
            <a:r>
              <a:rPr lang="en-US" dirty="0"/>
              <a:t>Entries of the flow table is computed and distributed by the (logically) centralized controller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Compute forwarding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with low-level hardware/software</a:t>
            </a:r>
          </a:p>
          <a:p>
            <a:pPr lvl="1"/>
            <a:r>
              <a:rPr lang="en-US" dirty="0"/>
              <a:t>Which might depend on vendor</a:t>
            </a:r>
          </a:p>
          <a:p>
            <a:r>
              <a:rPr lang="en-US" dirty="0"/>
              <a:t>Based on entire network topology</a:t>
            </a:r>
          </a:p>
          <a:p>
            <a:pPr lvl="1"/>
            <a:r>
              <a:rPr lang="en-US" dirty="0"/>
              <a:t>Because many control decisions depend on topology</a:t>
            </a:r>
          </a:p>
          <a:p>
            <a:r>
              <a:rPr lang="en-US" dirty="0"/>
              <a:t>For all routers/switches in network</a:t>
            </a:r>
          </a:p>
          <a:p>
            <a:pPr lvl="1"/>
            <a:r>
              <a:rPr lang="en-US" dirty="0"/>
              <a:t>Every router/switch needs forwarding state</a:t>
            </a:r>
          </a:p>
          <a:p>
            <a:pPr marL="3201987" lvl="8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7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Forwarding abstraction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Network state abstraction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Specification abstraction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5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intent independent of implementation</a:t>
            </a:r>
          </a:p>
          <a:p>
            <a:pPr lvl="1"/>
            <a:r>
              <a:rPr lang="en-US" dirty="0"/>
              <a:t>Don’t want to deal with proprietary HW and SW</a:t>
            </a:r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actions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0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#2: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Abstraction: </a:t>
            </a:r>
            <a:r>
              <a:rPr lang="en-US" dirty="0">
                <a:solidFill>
                  <a:srgbClr val="0000FF"/>
                </a:solidFill>
              </a:rPr>
              <a:t>global network view</a:t>
            </a:r>
          </a:p>
          <a:p>
            <a:pPr lvl="1"/>
            <a:r>
              <a:rPr lang="en-US" dirty="0"/>
              <a:t>Annotated network graph provided through an API</a:t>
            </a:r>
          </a:p>
          <a:p>
            <a:r>
              <a:rPr lang="en-US" dirty="0"/>
              <a:t>Creates a logically centralized view of the network (Network Operating System)</a:t>
            </a:r>
          </a:p>
          <a:p>
            <a:pPr lvl="1"/>
            <a:r>
              <a:rPr lang="en-US" dirty="0"/>
              <a:t>Runs on replicated servers in network (“controllers”)</a:t>
            </a:r>
          </a:p>
          <a:p>
            <a:r>
              <a:rPr lang="en-US" dirty="0"/>
              <a:t>Information flows both ways</a:t>
            </a:r>
          </a:p>
          <a:p>
            <a:pPr lvl="1"/>
            <a:r>
              <a:rPr lang="en-US" dirty="0"/>
              <a:t>Information </a:t>
            </a:r>
            <a:r>
              <a:rPr lang="en-US" i="1" u="sng" dirty="0"/>
              <a:t>from</a:t>
            </a:r>
            <a:r>
              <a:rPr lang="en-US" dirty="0"/>
              <a:t> routers/switches to form “view”</a:t>
            </a:r>
          </a:p>
          <a:p>
            <a:pPr lvl="1"/>
            <a:r>
              <a:rPr lang="en-US" dirty="0"/>
              <a:t>Configurations </a:t>
            </a:r>
            <a:r>
              <a:rPr lang="en-US" i="1" u="sng" dirty="0"/>
              <a:t>to</a:t>
            </a:r>
            <a:r>
              <a:rPr lang="en-US" dirty="0"/>
              <a:t> routers/switches to control forwarding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7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#3: Specification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mechanism expresses desired behavior</a:t>
            </a:r>
          </a:p>
          <a:p>
            <a:pPr lvl="1"/>
            <a:r>
              <a:rPr lang="en-US" dirty="0"/>
              <a:t>Whether it be isolation, access control, or QoS</a:t>
            </a:r>
          </a:p>
          <a:p>
            <a:r>
              <a:rPr lang="en-US" dirty="0"/>
              <a:t>It should not be responsible for implementing that behavior on physical network infrastructure</a:t>
            </a:r>
          </a:p>
          <a:p>
            <a:pPr lvl="1"/>
            <a:r>
              <a:rPr lang="en-US" dirty="0"/>
              <a:t>Requires configuring the forwarding tables in each switch</a:t>
            </a:r>
          </a:p>
          <a:p>
            <a:r>
              <a:rPr lang="en-US" dirty="0">
                <a:solidFill>
                  <a:srgbClr val="0000FF"/>
                </a:solidFill>
              </a:rPr>
              <a:t>Abstract view</a:t>
            </a:r>
            <a:r>
              <a:rPr lang="en-US" dirty="0"/>
              <a:t> of network</a:t>
            </a:r>
          </a:p>
          <a:p>
            <a:pPr lvl="1"/>
            <a:r>
              <a:rPr lang="en-US" dirty="0"/>
              <a:t>Models only enough detail to specify goals</a:t>
            </a:r>
          </a:p>
          <a:p>
            <a:pPr lvl="1"/>
            <a:r>
              <a:rPr lang="en-US" dirty="0"/>
              <a:t>Will depend on task semantics</a:t>
            </a:r>
          </a:p>
          <a:p>
            <a:pPr lvl="6"/>
            <a:endParaRPr lang="en-US" dirty="0"/>
          </a:p>
          <a:p>
            <a:pPr lvl="8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4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Software-defined networking</a:t>
            </a:r>
          </a:p>
          <a:p>
            <a:r>
              <a:rPr lang="en-US" dirty="0"/>
              <a:t>Programmable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goal is an app via specification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an operator wants X?</a:t>
            </a:r>
          </a:p>
          <a:p>
            <a:r>
              <a:rPr lang="en-US" dirty="0"/>
              <a:t>What if a customer wants to do weighted traffic splitting?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There is an app for it!</a:t>
            </a:r>
          </a:p>
          <a:p>
            <a:pPr lvl="1"/>
            <a:r>
              <a:rPr lang="en-US" dirty="0"/>
              <a:t>Write your own routing protocol, load balancing algorithm, access control policies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about each app via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network is not distributed anymore and is a simple graph, we can </a:t>
            </a:r>
            <a:r>
              <a:rPr lang="en-US" dirty="0">
                <a:solidFill>
                  <a:srgbClr val="0000FF"/>
                </a:solidFill>
              </a:rPr>
              <a:t>verify</a:t>
            </a:r>
            <a:r>
              <a:rPr lang="en-US" dirty="0"/>
              <a:t> the correctness of whatever we specified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dirty="0"/>
              <a:t>rogress </a:t>
            </a:r>
            <a:r>
              <a:rPr lang="en-US"/>
              <a:t>in wide-area network</a:t>
            </a:r>
            <a:r>
              <a:rPr lang="en-US" altLang="zh-CN"/>
              <a:t>s</a:t>
            </a:r>
            <a:r>
              <a:rPr lang="en-US"/>
              <a:t> </a:t>
            </a:r>
            <a:r>
              <a:rPr lang="en-US" dirty="0"/>
              <a:t>(WAN)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and Microsoft use SDN to manage traffic between datacenters</a:t>
            </a:r>
          </a:p>
          <a:p>
            <a:r>
              <a:rPr lang="en-US" dirty="0"/>
              <a:t>One centralized controller to rule the entire world (well, their world)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60F6077D-AE94-5043-8302-B7C4FB212F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0"/>
            <a:ext cx="3886200" cy="2120900"/>
          </a:xfrm>
        </p:spPr>
      </p:pic>
    </p:spTree>
    <p:extLst>
      <p:ext uri="{BB962C8B-B14F-4D97-AF65-F5344CB8AC3E}">
        <p14:creationId xmlns:p14="http://schemas.microsoft.com/office/powerpoint/2010/main" val="512928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data plane abstraction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Flow is </a:t>
            </a:r>
            <a:r>
              <a:rPr lang="en-US" altLang="x-none" dirty="0"/>
              <a:t>defined by header fields</a:t>
            </a:r>
          </a:p>
          <a:p>
            <a:r>
              <a:rPr lang="en-US" altLang="x-none" dirty="0"/>
              <a:t>Generalized forwarding: simple packet-handling rules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Pattern</a:t>
            </a:r>
            <a:r>
              <a:rPr lang="en-US" altLang="x-none" dirty="0"/>
              <a:t>: match values in packet header fields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Actions</a:t>
            </a:r>
            <a:r>
              <a:rPr lang="en-US" altLang="x-none" dirty="0"/>
              <a:t>: for matched packet: drop, forward, modify, matched packet or send matched packet to controller 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Priority</a:t>
            </a:r>
            <a:r>
              <a:rPr lang="en-US" altLang="x-none" dirty="0"/>
              <a:t>: disambiguate overlapping patterns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Counters</a:t>
            </a:r>
            <a:r>
              <a:rPr lang="en-US" altLang="x-none" dirty="0"/>
              <a:t>: #bytes and #packets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DDA3-9C7F-9040-AF4D-24524893D1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09650" y="5257800"/>
            <a:ext cx="7124700" cy="1200329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</a:rPr>
              <a:t>src=1.2.*.*, dest=3.4.5.* </a:t>
            </a: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src = *.*.*.*, dest=3.4.*.*  forward(2)</a:t>
            </a:r>
          </a:p>
          <a:p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3.  src=10.1.2.3, dest=*.*.*.*  send to controller</a:t>
            </a:r>
            <a:endParaRPr lang="en-US" altLang="x-none" b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OpenFlow: Flow table </a:t>
            </a:r>
            <a:r>
              <a:rPr lang="en-US" altLang="x-none" dirty="0"/>
              <a:t>e</a:t>
            </a:r>
            <a:r>
              <a:rPr lang="en-US" altLang="x-none" dirty="0">
                <a:ea typeface="ＭＳ Ｐゴシック" charset="-128"/>
              </a:rPr>
              <a:t>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808D7-CA4F-3246-B3F7-BBA2593D01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54964"/>
            <a:ext cx="64280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Switch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54964"/>
            <a:ext cx="41357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Eth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54964"/>
            <a:ext cx="59311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VLAN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54964"/>
            <a:ext cx="40075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Prot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54964"/>
            <a:ext cx="485710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54964"/>
            <a:ext cx="498534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dport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1119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ea typeface="Arial" charset="0"/>
                <a:cs typeface="Arial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D3A600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1119"/>
            <a:ext cx="7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ea typeface="Arial" charset="0"/>
                <a:cs typeface="Arial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1119"/>
            <a:ext cx="56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solidFill>
                  <a:schemeClr val="bg1"/>
                </a:solidFill>
                <a:ea typeface="Arial" charset="0"/>
                <a:cs typeface="Arial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D3A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1217613" y="2438400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332162" cy="3841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742"/>
            <a:ext cx="3087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200" dirty="0">
                <a:solidFill>
                  <a:schemeClr val="bg1"/>
                </a:solidFill>
                <a:ea typeface="Arial" charset="0"/>
                <a:cs typeface="Arial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61894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Link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61894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Network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61616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5558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86200" cy="2971800"/>
          </a:xfrm>
        </p:spPr>
        <p:txBody>
          <a:bodyPr/>
          <a:lstStyle/>
          <a:p>
            <a:r>
              <a:rPr lang="en-US" sz="2400" dirty="0"/>
              <a:t>Router</a:t>
            </a:r>
          </a:p>
          <a:p>
            <a:pPr lvl="1"/>
            <a:r>
              <a:rPr lang="en-US" sz="2000" dirty="0"/>
              <a:t>Match: longest destination IP prefix</a:t>
            </a:r>
          </a:p>
          <a:p>
            <a:pPr lvl="1"/>
            <a:r>
              <a:rPr lang="en-US" sz="2000" dirty="0"/>
              <a:t>Action: forward out a link</a:t>
            </a:r>
          </a:p>
          <a:p>
            <a:r>
              <a:rPr lang="en-US" sz="2400" dirty="0"/>
              <a:t>Switch</a:t>
            </a:r>
          </a:p>
          <a:p>
            <a:pPr lvl="1"/>
            <a:r>
              <a:rPr lang="en-US" sz="2000" dirty="0"/>
              <a:t>Match: destination MAC address</a:t>
            </a:r>
          </a:p>
          <a:p>
            <a:pPr lvl="1"/>
            <a:r>
              <a:rPr lang="en-US" sz="2000" dirty="0"/>
              <a:t>Action: forward or flood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286000"/>
            <a:ext cx="3886200" cy="2971800"/>
          </a:xfrm>
        </p:spPr>
        <p:txBody>
          <a:bodyPr/>
          <a:lstStyle/>
          <a:p>
            <a:r>
              <a:rPr lang="en-US" sz="2400" dirty="0"/>
              <a:t>Firewall</a:t>
            </a:r>
          </a:p>
          <a:p>
            <a:pPr lvl="1"/>
            <a:r>
              <a:rPr lang="en-US" sz="2000" dirty="0"/>
              <a:t>Match: IP addresses and TCP/UDP port numbers</a:t>
            </a:r>
          </a:p>
          <a:p>
            <a:pPr lvl="1"/>
            <a:r>
              <a:rPr lang="en-US" sz="2000" dirty="0"/>
              <a:t>Action: permit or deny </a:t>
            </a:r>
          </a:p>
          <a:p>
            <a:r>
              <a:rPr lang="en-US" sz="2400" dirty="0"/>
              <a:t>NAT</a:t>
            </a:r>
          </a:p>
          <a:p>
            <a:pPr lvl="1"/>
            <a:r>
              <a:rPr lang="en-US" sz="2000" dirty="0"/>
              <a:t>Match: IP address and port</a:t>
            </a:r>
          </a:p>
          <a:p>
            <a:pPr lvl="1"/>
            <a:r>
              <a:rPr lang="en-US" sz="2000" dirty="0"/>
              <a:t>Action: rewrite address and port</a:t>
            </a:r>
          </a:p>
          <a:p>
            <a:endParaRPr lang="en-US" sz="24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660545" y="1458913"/>
            <a:ext cx="7822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ctr">
              <a:buClr>
                <a:srgbClr val="000090"/>
              </a:buClr>
              <a:buSzPct val="100000"/>
            </a:pPr>
            <a:r>
              <a:rPr lang="en-US" altLang="x-none" sz="2800" b="0" dirty="0">
                <a:solidFill>
                  <a:srgbClr val="0000FF"/>
                </a:solidFill>
                <a:ea typeface="Arial" charset="0"/>
                <a:cs typeface="Arial" charset="0"/>
              </a:rPr>
              <a:t>Match + Action:</a:t>
            </a:r>
            <a:r>
              <a:rPr lang="en-US" altLang="x-none" sz="2800" b="0" dirty="0">
                <a:solidFill>
                  <a:schemeClr val="accent2"/>
                </a:solidFill>
                <a:ea typeface="Arial" charset="0"/>
                <a:cs typeface="Arial" charset="0"/>
              </a:rPr>
              <a:t> unifies different kinds of devices</a:t>
            </a:r>
          </a:p>
        </p:txBody>
      </p:sp>
    </p:spTree>
    <p:extLst>
      <p:ext uri="{BB962C8B-B14F-4D97-AF65-F5344CB8AC3E}">
        <p14:creationId xmlns:p14="http://schemas.microsoft.com/office/powerpoint/2010/main" val="171988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 protocol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724400" y="1447800"/>
            <a:ext cx="3886200" cy="4419600"/>
          </a:xfrm>
        </p:spPr>
        <p:txBody>
          <a:bodyPr/>
          <a:lstStyle/>
          <a:p>
            <a:r>
              <a:rPr lang="en-US" dirty="0"/>
              <a:t>Operates between controller, switch</a:t>
            </a:r>
          </a:p>
          <a:p>
            <a:r>
              <a:rPr lang="en-US" dirty="0"/>
              <a:t>TCP used to exchange messages</a:t>
            </a:r>
          </a:p>
          <a:p>
            <a:pPr lvl="1"/>
            <a:r>
              <a:rPr lang="en-US" dirty="0"/>
              <a:t>Optional encryption</a:t>
            </a:r>
          </a:p>
          <a:p>
            <a:r>
              <a:rPr lang="en-US" dirty="0"/>
              <a:t>Three classes of OpenFlow messages:</a:t>
            </a:r>
          </a:p>
          <a:p>
            <a:pPr lvl="1"/>
            <a:r>
              <a:rPr lang="en-US" dirty="0"/>
              <a:t>Controller-to-switch</a:t>
            </a:r>
          </a:p>
          <a:p>
            <a:pPr lvl="1"/>
            <a:r>
              <a:rPr lang="en-US" dirty="0"/>
              <a:t>Asynchronous (switch to controller)</a:t>
            </a:r>
          </a:p>
          <a:p>
            <a:pPr lvl="1"/>
            <a:r>
              <a:rPr lang="en-US" dirty="0"/>
              <a:t>Symmetric (misc.)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60628" y="1609563"/>
            <a:ext cx="3899341" cy="4096074"/>
            <a:chOff x="460628" y="2266890"/>
            <a:chExt cx="3899341" cy="4096074"/>
          </a:xfrm>
        </p:grpSpPr>
        <p:sp>
          <p:nvSpPr>
            <p:cNvPr id="105" name="Cloud 104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15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994856" y="2266890"/>
              <a:ext cx="2719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OpenFlow Controller</a:t>
              </a:r>
            </a:p>
          </p:txBody>
        </p:sp>
        <p:grpSp>
          <p:nvGrpSpPr>
            <p:cNvPr id="113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148" name="Oval 14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5" name="Straight Connector 154"/>
              <p:cNvCxnSpPr>
                <a:endCxn id="16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139" name="Oval 13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6" name="Straight Connector 145"/>
              <p:cNvCxnSpPr>
                <a:endCxn id="17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7" name="Straight Connector 136"/>
              <p:cNvCxnSpPr>
                <a:endCxn id="18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121" name="Oval 12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Up-Down Arrow 116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8" name="Up-Down Arrow 117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9" name="Up-Down Arrow 118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0" name="Up-Down Arrow 119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326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9756-2E16-534A-97B9-9EFF1EE8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Fixed-function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1E66-D3BB-B242-A1B5-D84DF239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switches are fixed-function</a:t>
            </a:r>
          </a:p>
          <a:p>
            <a:pPr lvl="1"/>
            <a:r>
              <a:rPr lang="en-US" dirty="0"/>
              <a:t>They can do whatever they can do at birth, but they cannot change!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Bottom-up design</a:t>
            </a:r>
          </a:p>
          <a:p>
            <a:endParaRPr lang="en-US" dirty="0"/>
          </a:p>
          <a:p>
            <a:r>
              <a:rPr lang="en-US" dirty="0"/>
              <a:t>Even OpenFlow was designed to be a fixed protocol</a:t>
            </a:r>
          </a:p>
          <a:p>
            <a:pPr lvl="1"/>
            <a:r>
              <a:rPr lang="en-US" dirty="0"/>
              <a:t>With a fixed table format</a:t>
            </a:r>
          </a:p>
          <a:p>
            <a:pPr lvl="1"/>
            <a:r>
              <a:rPr lang="en-US" dirty="0"/>
              <a:t>Capable of doing limited things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D87E-2533-7048-ABBB-EEBB384CA8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9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34">
            <a:extLst>
              <a:ext uri="{FF2B5EF4-FFF2-40B4-BE49-F238E27FC236}">
                <a16:creationId xmlns:a16="http://schemas.microsoft.com/office/drawing/2014/main" id="{D6B7F458-5F94-204A-AE0B-2B95035A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Takes forever to get a feature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7EB2-71EF-CD41-931E-145B29AC0A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E31F04D-7FBC-6D4C-856A-826969CC426B}"/>
              </a:ext>
            </a:extLst>
          </p:cNvPr>
          <p:cNvSpPr/>
          <p:nvPr/>
        </p:nvSpPr>
        <p:spPr>
          <a:xfrm>
            <a:off x="4014751" y="3264052"/>
            <a:ext cx="1886857" cy="124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FF"/>
                </a:solidFill>
              </a:rPr>
              <a:t>Network Equipment Vendor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AA5006-E56C-9D4B-8404-1B2DE53B51A7}"/>
              </a:ext>
            </a:extLst>
          </p:cNvPr>
          <p:cNvSpPr/>
          <p:nvPr/>
        </p:nvSpPr>
        <p:spPr>
          <a:xfrm>
            <a:off x="655320" y="3264052"/>
            <a:ext cx="1886857" cy="124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Network Owner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656E019-3A3A-D246-B49F-D54CE7E47437}"/>
              </a:ext>
            </a:extLst>
          </p:cNvPr>
          <p:cNvSpPr/>
          <p:nvPr/>
        </p:nvSpPr>
        <p:spPr>
          <a:xfrm>
            <a:off x="7018893" y="4564842"/>
            <a:ext cx="1444172" cy="86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ASIC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Team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0043E7-4D25-4A48-A2BA-E3082FB578F4}"/>
              </a:ext>
            </a:extLst>
          </p:cNvPr>
          <p:cNvSpPr/>
          <p:nvPr/>
        </p:nvSpPr>
        <p:spPr>
          <a:xfrm>
            <a:off x="6982303" y="2395493"/>
            <a:ext cx="1480762" cy="86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Software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Team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19D8A33-53B7-E741-9FEE-6BA43E58E80D}"/>
              </a:ext>
            </a:extLst>
          </p:cNvPr>
          <p:cNvGrpSpPr/>
          <p:nvPr/>
        </p:nvGrpSpPr>
        <p:grpSpPr>
          <a:xfrm>
            <a:off x="2406307" y="2494915"/>
            <a:ext cx="1735106" cy="1548990"/>
            <a:chOff x="3790869" y="2373528"/>
            <a:chExt cx="1735106" cy="1548990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C1CA37F1-67A8-FD40-83FF-4165A20DEBFA}"/>
                </a:ext>
              </a:extLst>
            </p:cNvPr>
            <p:cNvSpPr/>
            <p:nvPr/>
          </p:nvSpPr>
          <p:spPr>
            <a:xfrm>
              <a:off x="3790869" y="2906297"/>
              <a:ext cx="1735106" cy="1016221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94D3342-0FE4-5C4B-AAF0-CDD5AC63DAD0}"/>
                </a:ext>
              </a:extLst>
            </p:cNvPr>
            <p:cNvSpPr txBox="1"/>
            <p:nvPr/>
          </p:nvSpPr>
          <p:spPr>
            <a:xfrm>
              <a:off x="4137794" y="2373528"/>
              <a:ext cx="11418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</a:rPr>
                <a:t>Feature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FFC2E10-264D-6640-873D-810242EA8042}"/>
              </a:ext>
            </a:extLst>
          </p:cNvPr>
          <p:cNvGrpSpPr/>
          <p:nvPr/>
        </p:nvGrpSpPr>
        <p:grpSpPr>
          <a:xfrm>
            <a:off x="5421518" y="2283459"/>
            <a:ext cx="1706897" cy="1324697"/>
            <a:chOff x="6806080" y="2162072"/>
            <a:chExt cx="1706897" cy="1324697"/>
          </a:xfrm>
        </p:grpSpPr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2D1E0499-5F62-5742-8AC4-4205E0FC4277}"/>
                </a:ext>
              </a:extLst>
            </p:cNvPr>
            <p:cNvSpPr/>
            <p:nvPr/>
          </p:nvSpPr>
          <p:spPr>
            <a:xfrm rot="19849303" flipH="1" flipV="1">
              <a:off x="6806080" y="2162072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CC992C8-16C7-1F42-8C7B-99B7224EA7BD}"/>
                </a:ext>
              </a:extLst>
            </p:cNvPr>
            <p:cNvSpPr txBox="1"/>
            <p:nvPr/>
          </p:nvSpPr>
          <p:spPr>
            <a:xfrm rot="19402923">
              <a:off x="7531825" y="3005896"/>
              <a:ext cx="804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Weeks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3421D2D-6C99-1844-8119-1466588A38D2}"/>
              </a:ext>
            </a:extLst>
          </p:cNvPr>
          <p:cNvGrpSpPr/>
          <p:nvPr/>
        </p:nvGrpSpPr>
        <p:grpSpPr>
          <a:xfrm>
            <a:off x="5679786" y="3865783"/>
            <a:ext cx="1706897" cy="1324697"/>
            <a:chOff x="7064348" y="3744396"/>
            <a:chExt cx="1706897" cy="1324697"/>
          </a:xfrm>
        </p:grpSpPr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618D8F80-EE0F-E843-895E-CA12C4F66342}"/>
                </a:ext>
              </a:extLst>
            </p:cNvPr>
            <p:cNvSpPr/>
            <p:nvPr/>
          </p:nvSpPr>
          <p:spPr>
            <a:xfrm rot="1546502" flipH="1" flipV="1">
              <a:off x="7064348" y="3744396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CBC653C-D23A-0443-9ECE-B08A694E5540}"/>
                </a:ext>
              </a:extLst>
            </p:cNvPr>
            <p:cNvSpPr txBox="1"/>
            <p:nvPr/>
          </p:nvSpPr>
          <p:spPr>
            <a:xfrm rot="1921114">
              <a:off x="7297391" y="4586856"/>
              <a:ext cx="7295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Years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46E6CA0-8104-8047-BC68-D301BA1EECA4}"/>
              </a:ext>
            </a:extLst>
          </p:cNvPr>
          <p:cNvGrpSpPr/>
          <p:nvPr/>
        </p:nvGrpSpPr>
        <p:grpSpPr>
          <a:xfrm>
            <a:off x="2427603" y="3732428"/>
            <a:ext cx="1735106" cy="1516536"/>
            <a:chOff x="3812165" y="3611041"/>
            <a:chExt cx="1735106" cy="1516536"/>
          </a:xfrm>
        </p:grpSpPr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974A4766-191F-794E-BC0C-A1A985DE0676}"/>
                </a:ext>
              </a:extLst>
            </p:cNvPr>
            <p:cNvSpPr/>
            <p:nvPr/>
          </p:nvSpPr>
          <p:spPr>
            <a:xfrm rot="10800000">
              <a:off x="3812165" y="3611041"/>
              <a:ext cx="1735106" cy="1016221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061FEEE-0A73-DD44-9391-C388B8909298}"/>
                </a:ext>
              </a:extLst>
            </p:cNvPr>
            <p:cNvSpPr txBox="1"/>
            <p:nvPr/>
          </p:nvSpPr>
          <p:spPr>
            <a:xfrm>
              <a:off x="4239953" y="4665912"/>
              <a:ext cx="837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</a:rPr>
                <a:t>Years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6F3AA3C-1E4F-0640-9D70-890E600D579D}"/>
              </a:ext>
            </a:extLst>
          </p:cNvPr>
          <p:cNvGrpSpPr/>
          <p:nvPr/>
        </p:nvGrpSpPr>
        <p:grpSpPr>
          <a:xfrm>
            <a:off x="5668304" y="2350882"/>
            <a:ext cx="1758286" cy="1555448"/>
            <a:chOff x="7052866" y="2229495"/>
            <a:chExt cx="1758286" cy="1555448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44F3D523-B6C2-894A-8382-929896C51725}"/>
                </a:ext>
              </a:extLst>
            </p:cNvPr>
            <p:cNvSpPr/>
            <p:nvPr/>
          </p:nvSpPr>
          <p:spPr>
            <a:xfrm rot="19844001">
              <a:off x="7104255" y="2460246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A55E4BA-37D5-F24E-8FE6-D28231C9D987}"/>
                </a:ext>
              </a:extLst>
            </p:cNvPr>
            <p:cNvSpPr txBox="1"/>
            <p:nvPr/>
          </p:nvSpPr>
          <p:spPr>
            <a:xfrm rot="19598848">
              <a:off x="7052866" y="2229495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Feature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305D4EC-10EA-0F47-A3AD-0E07F7128A01}"/>
              </a:ext>
            </a:extLst>
          </p:cNvPr>
          <p:cNvGrpSpPr/>
          <p:nvPr/>
        </p:nvGrpSpPr>
        <p:grpSpPr>
          <a:xfrm>
            <a:off x="5447454" y="3999621"/>
            <a:ext cx="1715503" cy="1571413"/>
            <a:chOff x="6832016" y="3878234"/>
            <a:chExt cx="1715503" cy="1571413"/>
          </a:xfrm>
        </p:grpSpPr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529B00D7-689A-E440-A962-836E6DB6EEE9}"/>
                </a:ext>
              </a:extLst>
            </p:cNvPr>
            <p:cNvSpPr/>
            <p:nvPr/>
          </p:nvSpPr>
          <p:spPr>
            <a:xfrm rot="1546502">
              <a:off x="6832016" y="4124950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3EE1E7C-E9AD-ED4D-B019-A5A3E6A862BA}"/>
                </a:ext>
              </a:extLst>
            </p:cNvPr>
            <p:cNvSpPr txBox="1"/>
            <p:nvPr/>
          </p:nvSpPr>
          <p:spPr>
            <a:xfrm rot="1800574">
              <a:off x="7644964" y="3878234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04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10" grpId="0" animBg="1"/>
      <p:bldP spid="1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field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en-US" dirty="0"/>
              <a:t>etworking today is largely the study of the Internet</a:t>
            </a:r>
          </a:p>
          <a:p>
            <a:pPr lvl="1"/>
            <a:r>
              <a:rPr lang="en-US" dirty="0"/>
              <a:t>Perhaps the only history class many will take in CS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C67F-C08E-914D-B688-0C8C9BE6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B49C-2C42-6541-853A-8774DCB6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What if we could tell switches exactly what we want?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table to keep?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rules to use?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data to keep track of?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5DB9-F3EC-1149-93FF-34E0354CE8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2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42370A-C6EB-F24D-80DF-7E5999F7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Top-down approach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016BA5-CB0E-6347-A7BB-7B54A2DE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Precisely specify</a:t>
            </a:r>
            <a:r>
              <a:rPr lang="en-US" dirty="0"/>
              <a:t> what you want to do and how you want a packet to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FAEAE-2D39-6D4A-B996-879CD32FDA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9507A418-0CEB-9E4A-BA45-3B7D3D133EB9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FD667-F1AB-A240-A85F-068C433E862D}"/>
              </a:ext>
            </a:extLst>
          </p:cNvPr>
          <p:cNvSpPr txBox="1"/>
          <p:nvPr/>
        </p:nvSpPr>
        <p:spPr>
          <a:xfrm>
            <a:off x="457200" y="3124200"/>
            <a:ext cx="241604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table 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int_table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 reads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ip.protocol</a:t>
            </a:r>
            <a:endParaRPr lang="en-US" sz="1200" b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 actions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export_queue_latency</a:t>
            </a:r>
            <a:endParaRPr lang="en-US" sz="1200" b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836B0-E51A-824B-87B1-9F75209DB9C2}"/>
              </a:ext>
            </a:extLst>
          </p:cNvPr>
          <p:cNvSpPr txBox="1"/>
          <p:nvPr/>
        </p:nvSpPr>
        <p:spPr>
          <a:xfrm>
            <a:off x="3219381" y="3120390"/>
            <a:ext cx="539121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action 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export_queue_latency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sw_id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) 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add_header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int_header.kind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TCP_OPTION_INT);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int_header.len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TCP_OPTION_INT_LEN);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int_header.sw_id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</a:t>
            </a:r>
            <a:r>
              <a:rPr lang="en-US" sz="12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sw_id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int_header.q_latency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                  </a:t>
            </a:r>
            <a:r>
              <a:rPr lang="en-US" sz="12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intrinsic_metadata.deq_timedelta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add_to_field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tcp.dataOffset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2);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add_to_field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(ipv4.totalLen, 8);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subtract_from_field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ingress_metadata.tcpLength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12);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883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DE58FB-A462-0349-BF59-C59C66FF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left?</a:t>
            </a:r>
          </a:p>
        </p:txBody>
      </p:sp>
      <p:sp>
        <p:nvSpPr>
          <p:cNvPr id="161" name="Content Placeholder 160">
            <a:extLst>
              <a:ext uri="{FF2B5EF4-FFF2-40B4-BE49-F238E27FC236}">
                <a16:creationId xmlns:a16="http://schemas.microsoft.com/office/drawing/2014/main" id="{8BB385C9-10DF-F649-B61B-8D5AD12C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it down to be something runnable on a programmable switch</a:t>
            </a:r>
          </a:p>
          <a:p>
            <a:pPr lvl="1"/>
            <a:r>
              <a:rPr lang="en-US" dirty="0"/>
              <a:t>Similar to other high-level languages we use to run code on hardware like CPU, GPU, FPGA etc.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P4</a:t>
            </a:r>
            <a:r>
              <a:rPr lang="en-US" dirty="0"/>
              <a:t> for programmable switches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which switch?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A7AF6-0B1C-2F4F-85BC-96A10402D0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3D20-AFA4-2342-B863-27B85AFF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PISA: Protocol Independent Switch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D27F-4CB7-3849-8C55-9F311916E5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581CF4A-FEDA-F64A-BE84-4ACB4C92F601}"/>
              </a:ext>
            </a:extLst>
          </p:cNvPr>
          <p:cNvGrpSpPr/>
          <p:nvPr/>
        </p:nvGrpSpPr>
        <p:grpSpPr>
          <a:xfrm>
            <a:off x="7515907" y="3240058"/>
            <a:ext cx="552334" cy="519142"/>
            <a:chOff x="8131589" y="4009362"/>
            <a:chExt cx="552334" cy="692189"/>
          </a:xfrm>
        </p:grpSpPr>
        <p:grpSp>
          <p:nvGrpSpPr>
            <p:cNvPr id="266" name="Group 65">
              <a:extLst>
                <a:ext uri="{FF2B5EF4-FFF2-40B4-BE49-F238E27FC236}">
                  <a16:creationId xmlns:a16="http://schemas.microsoft.com/office/drawing/2014/main" id="{7939DBD5-C532-104B-8C23-A45920E79A3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AB1DE14-6A37-9940-9FB0-558F0DE59D6C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364A080-2EB8-0D46-91A3-41FCEE1B2286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1C1A9DA-7685-334B-8438-71E724F1C059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67" name="Group 70">
              <a:extLst>
                <a:ext uri="{FF2B5EF4-FFF2-40B4-BE49-F238E27FC236}">
                  <a16:creationId xmlns:a16="http://schemas.microsoft.com/office/drawing/2014/main" id="{414E6434-D0E4-E54E-9713-130260358E1E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E41BC9F9-5D2B-FB41-92B3-958E88A7F58B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31BD52F4-BFEC-AA44-868D-3B7FB95D3BF3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31113B9-3EB0-114A-A5D7-558AF2BD9CD7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AC22D4B-8EFD-8144-84C5-5F34E5AC9871}"/>
              </a:ext>
            </a:extLst>
          </p:cNvPr>
          <p:cNvGrpSpPr/>
          <p:nvPr/>
        </p:nvGrpSpPr>
        <p:grpSpPr>
          <a:xfrm>
            <a:off x="8097638" y="3246874"/>
            <a:ext cx="512735" cy="1191971"/>
            <a:chOff x="2488822" y="2403406"/>
            <a:chExt cx="529093" cy="1589294"/>
          </a:xfrm>
        </p:grpSpPr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5AAEF7B5-9BEB-A844-8B8C-F7A9B9E83F84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B9D66C66-12AF-F641-B184-2F4EF61DAC8B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66F41F8-E497-3447-8261-3352DE0D5F7B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B5B7A1F-B11B-7146-882C-256A77BE4E46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43F3EC19-C38A-B743-9E65-CA41BFA6AD3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58C96AE8-3B4B-8F4E-849D-73E50AF59C95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7A3A57FD-961B-474D-B711-EBA4FA9025E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4CE5B4A6-84C2-434F-8224-DEBF4314B327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57E44E6-D626-A148-A6C9-BE9D1E42C721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4FC816EF-FBA0-3C4A-8028-6C4C16A3ECD4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962BF2A-E1BF-D846-99C3-F552EEC4CD1F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C0ECB59-933D-A840-8C2D-2A6A82B9952A}"/>
              </a:ext>
            </a:extLst>
          </p:cNvPr>
          <p:cNvGrpSpPr/>
          <p:nvPr/>
        </p:nvGrpSpPr>
        <p:grpSpPr>
          <a:xfrm>
            <a:off x="557347" y="3204129"/>
            <a:ext cx="381108" cy="1191971"/>
            <a:chOff x="2488822" y="2403406"/>
            <a:chExt cx="529093" cy="1589294"/>
          </a:xfrm>
        </p:grpSpPr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BFAE8607-CDA8-2E4D-8EB8-7A8A64F0F707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AF780E3-7340-A249-80DA-11B1DEDCDE19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8CE68E0C-414B-EC4E-AC83-C4F4B5E684DF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B27322BA-6D56-A84E-81E8-F2E6C4E8A532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523FFC-FF75-6E44-9722-3F966014EBF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EF6F981-4641-2B44-8393-93423E7FB990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CD50277-FFFD-BA41-8E4C-0001865F15B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AA100D99-1CD1-1644-8E37-459B990C68E5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446386D3-CF2B-F24C-A713-B6DF39901CA0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5D4F3344-912F-8243-9E53-6A7A206F26C0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82C482A-51C0-A047-9B65-CDB0D4C5CB8C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A7AAA9BB-3B2A-3140-AD48-52F2A09480ED}"/>
              </a:ext>
            </a:extLst>
          </p:cNvPr>
          <p:cNvGrpSpPr/>
          <p:nvPr/>
        </p:nvGrpSpPr>
        <p:grpSpPr>
          <a:xfrm>
            <a:off x="1761235" y="3002385"/>
            <a:ext cx="1124342" cy="1626876"/>
            <a:chOff x="1908358" y="3002385"/>
            <a:chExt cx="1124342" cy="1626876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44C7BA8-894B-C341-8D17-13E4BB23179D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F368233-0518-D34E-9ADD-666E3FDEE62A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E1F675E-3C11-2C44-8778-15C0D93F5474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89CEA699-8429-EA42-8986-8FD6EE6A3813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477AE534-107A-5B40-8CD1-C2241E2093D9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FB23DE5-71BA-A846-86CB-8D6AA310E357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D5468401-3F85-2E4A-9271-B0C636D26DFD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713AE27E-8545-834C-9986-E55C6FB925AA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A4E8FBB3-708C-7A42-8F6C-A67D2D92E188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6CA6866A-E19D-1847-B4D9-D82999A377C0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5" name="Trapezoid 304">
                <a:extLst>
                  <a:ext uri="{FF2B5EF4-FFF2-40B4-BE49-F238E27FC236}">
                    <a16:creationId xmlns:a16="http://schemas.microsoft.com/office/drawing/2014/main" id="{FB3E3F58-0025-2E4A-B215-5F9EF7C4AA7F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6" name="Trapezoid 305">
                <a:extLst>
                  <a:ext uri="{FF2B5EF4-FFF2-40B4-BE49-F238E27FC236}">
                    <a16:creationId xmlns:a16="http://schemas.microsoft.com/office/drawing/2014/main" id="{6DD38230-54D2-E14B-B4AB-0C741D526199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7" name="Trapezoid 306">
                <a:extLst>
                  <a:ext uri="{FF2B5EF4-FFF2-40B4-BE49-F238E27FC236}">
                    <a16:creationId xmlns:a16="http://schemas.microsoft.com/office/drawing/2014/main" id="{CEADC2D8-0230-1C43-A58D-1BADADBF2648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8" name="Trapezoid 307">
                <a:extLst>
                  <a:ext uri="{FF2B5EF4-FFF2-40B4-BE49-F238E27FC236}">
                    <a16:creationId xmlns:a16="http://schemas.microsoft.com/office/drawing/2014/main" id="{572165D4-0F0D-A842-B62F-8DFDF7E43605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9" name="Trapezoid 308">
                <a:extLst>
                  <a:ext uri="{FF2B5EF4-FFF2-40B4-BE49-F238E27FC236}">
                    <a16:creationId xmlns:a16="http://schemas.microsoft.com/office/drawing/2014/main" id="{41F932B5-A8D8-8444-938E-701067D2E175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0" name="Trapezoid 309">
                <a:extLst>
                  <a:ext uri="{FF2B5EF4-FFF2-40B4-BE49-F238E27FC236}">
                    <a16:creationId xmlns:a16="http://schemas.microsoft.com/office/drawing/2014/main" id="{6D4E9633-2C74-1C4D-AB4D-BCC5338DB090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61820246-221C-7147-9056-9DD64E32C96F}"/>
              </a:ext>
            </a:extLst>
          </p:cNvPr>
          <p:cNvSpPr txBox="1"/>
          <p:nvPr/>
        </p:nvSpPr>
        <p:spPr>
          <a:xfrm>
            <a:off x="1704028" y="2733446"/>
            <a:ext cx="2008004" cy="313270"/>
          </a:xfrm>
          <a:prstGeom prst="rect">
            <a:avLst/>
          </a:prstGeom>
          <a:noFill/>
        </p:spPr>
        <p:txBody>
          <a:bodyPr wrap="square" lIns="81639" tIns="40820" rIns="81639" bIns="4082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+ Action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CB720349-39CE-A04E-A7B7-2BE20C4A7684}"/>
              </a:ext>
            </a:extLst>
          </p:cNvPr>
          <p:cNvGrpSpPr/>
          <p:nvPr/>
        </p:nvGrpSpPr>
        <p:grpSpPr>
          <a:xfrm>
            <a:off x="7516650" y="3935632"/>
            <a:ext cx="552334" cy="519142"/>
            <a:chOff x="8131589" y="4009362"/>
            <a:chExt cx="552334" cy="692189"/>
          </a:xfrm>
        </p:grpSpPr>
        <p:grpSp>
          <p:nvGrpSpPr>
            <p:cNvPr id="352" name="Group 65">
              <a:extLst>
                <a:ext uri="{FF2B5EF4-FFF2-40B4-BE49-F238E27FC236}">
                  <a16:creationId xmlns:a16="http://schemas.microsoft.com/office/drawing/2014/main" id="{581BE93C-8E42-4647-AF4B-3CE1CBFEC96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85C49E7B-A01D-954D-9E6E-A7DC0B98A36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0FBC95AF-DA67-3845-9C0E-06F8D0EF9FC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1D65A84-7D19-4D44-995A-60D1C49A44F5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53" name="Group 70">
              <a:extLst>
                <a:ext uri="{FF2B5EF4-FFF2-40B4-BE49-F238E27FC236}">
                  <a16:creationId xmlns:a16="http://schemas.microsoft.com/office/drawing/2014/main" id="{6F1BA334-B1C7-F74E-B2C7-C0EC66D8F6B0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3D3161CF-CDD9-9349-9713-2F9EC7DD65A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2A39C8-DA71-8440-82A6-1F90F2A5D37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0ABAA2D-B713-8946-BDD2-B86C6087AA76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ECCE64D5-2FDA-2944-B52B-E15D99B92470}"/>
              </a:ext>
            </a:extLst>
          </p:cNvPr>
          <p:cNvCxnSpPr>
            <a:cxnSpLocks/>
            <a:endCxn id="255" idx="1"/>
          </p:cNvCxnSpPr>
          <p:nvPr/>
        </p:nvCxnSpPr>
        <p:spPr>
          <a:xfrm>
            <a:off x="1354116" y="3807275"/>
            <a:ext cx="407120" cy="424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5DF6251-F7CA-554F-84CA-24AC74DF4D07}"/>
              </a:ext>
            </a:extLst>
          </p:cNvPr>
          <p:cNvCxnSpPr>
            <a:cxnSpLocks/>
          </p:cNvCxnSpPr>
          <p:nvPr/>
        </p:nvCxnSpPr>
        <p:spPr>
          <a:xfrm flipV="1">
            <a:off x="4301677" y="3822995"/>
            <a:ext cx="275612" cy="2418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F3DF7373-78AD-8A42-BCA7-FFAF2AD53FE7}"/>
              </a:ext>
            </a:extLst>
          </p:cNvPr>
          <p:cNvCxnSpPr>
            <a:cxnSpLocks/>
          </p:cNvCxnSpPr>
          <p:nvPr/>
        </p:nvCxnSpPr>
        <p:spPr>
          <a:xfrm>
            <a:off x="5701630" y="3831612"/>
            <a:ext cx="280639" cy="344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936E5FFB-5127-F141-B59C-EF58293B439B}"/>
              </a:ext>
            </a:extLst>
          </p:cNvPr>
          <p:cNvCxnSpPr>
            <a:cxnSpLocks/>
          </p:cNvCxnSpPr>
          <p:nvPr/>
        </p:nvCxnSpPr>
        <p:spPr>
          <a:xfrm>
            <a:off x="7106610" y="3831956"/>
            <a:ext cx="409297" cy="4765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AA8C0C8D-BCF3-ED48-8FC7-6007DA070790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2885577" y="3801949"/>
            <a:ext cx="291760" cy="5282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E3781C4A-BFD2-5A4F-A50C-47C3D9254E9F}"/>
              </a:ext>
            </a:extLst>
          </p:cNvPr>
          <p:cNvSpPr txBox="1"/>
          <p:nvPr/>
        </p:nvSpPr>
        <p:spPr>
          <a:xfrm>
            <a:off x="1802578" y="3047438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2C8030E-5F82-F64B-B8EB-44BC4DFDA52C}"/>
              </a:ext>
            </a:extLst>
          </p:cNvPr>
          <p:cNvSpPr txBox="1"/>
          <p:nvPr/>
        </p:nvSpPr>
        <p:spPr>
          <a:xfrm>
            <a:off x="2412647" y="3061185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7479213-F216-3D40-BCC7-2B22D01BC952}"/>
              </a:ext>
            </a:extLst>
          </p:cNvPr>
          <p:cNvSpPr/>
          <p:nvPr/>
        </p:nvSpPr>
        <p:spPr>
          <a:xfrm rot="16200000">
            <a:off x="276364" y="3591605"/>
            <a:ext cx="1745942" cy="420688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116621" tIns="58311" rIns="116621" bIns="58311" rtlCol="0" anchor="ctr"/>
          <a:lstStyle/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Programmable</a:t>
            </a:r>
          </a:p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Parser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CBBE7F0-419A-BC40-908F-72D60054A639}"/>
              </a:ext>
            </a:extLst>
          </p:cNvPr>
          <p:cNvGrpSpPr/>
          <p:nvPr/>
        </p:nvGrpSpPr>
        <p:grpSpPr>
          <a:xfrm>
            <a:off x="-76200" y="1868446"/>
            <a:ext cx="2462534" cy="1250655"/>
            <a:chOff x="-151249" y="1086858"/>
            <a:chExt cx="3283379" cy="1667540"/>
          </a:xfrm>
        </p:grpSpPr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1EAC51B5-1895-4B45-A19B-97DDBDBB3BAE}"/>
                </a:ext>
              </a:extLst>
            </p:cNvPr>
            <p:cNvSpPr txBox="1"/>
            <p:nvPr/>
          </p:nvSpPr>
          <p:spPr>
            <a:xfrm>
              <a:off x="-151249" y="1086858"/>
              <a:ext cx="328337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which 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headers are recognized</a:t>
              </a:r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5D8D58C7-902A-D34A-B060-02551196B73D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490441" y="1784485"/>
              <a:ext cx="115107" cy="96991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40918D2-5EAE-9D4B-A398-263E0E5B3B85}"/>
              </a:ext>
            </a:extLst>
          </p:cNvPr>
          <p:cNvGrpSpPr/>
          <p:nvPr/>
        </p:nvGrpSpPr>
        <p:grpSpPr>
          <a:xfrm>
            <a:off x="1761244" y="1752600"/>
            <a:ext cx="5345375" cy="1066799"/>
            <a:chOff x="2298675" y="932397"/>
            <a:chExt cx="7127166" cy="1422399"/>
          </a:xfrm>
        </p:grpSpPr>
        <p:sp>
          <p:nvSpPr>
            <p:cNvPr id="372" name="Right Brace 371">
              <a:extLst>
                <a:ext uri="{FF2B5EF4-FFF2-40B4-BE49-F238E27FC236}">
                  <a16:creationId xmlns:a16="http://schemas.microsoft.com/office/drawing/2014/main" id="{AB4450D3-CA45-CE41-8C00-B295A6595E27}"/>
                </a:ext>
              </a:extLst>
            </p:cNvPr>
            <p:cNvSpPr/>
            <p:nvPr/>
          </p:nvSpPr>
          <p:spPr>
            <a:xfrm rot="16200000">
              <a:off x="5668154" y="-1402891"/>
              <a:ext cx="388208" cy="7127166"/>
            </a:xfrm>
            <a:prstGeom prst="rightBrace">
              <a:avLst>
                <a:gd name="adj1" fmla="val 109281"/>
                <a:gd name="adj2" fmla="val 48982"/>
              </a:avLst>
            </a:prstGeom>
            <a:noFill/>
            <a:ln w="1270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DF9CDB5-08FB-1441-8D69-E50E977DD21F}"/>
                </a:ext>
              </a:extLst>
            </p:cNvPr>
            <p:cNvSpPr txBox="1"/>
            <p:nvPr/>
          </p:nvSpPr>
          <p:spPr>
            <a:xfrm>
              <a:off x="2990578" y="932397"/>
              <a:ext cx="558956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what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tables are needed and how packets are processed</a:t>
              </a:r>
            </a:p>
          </p:txBody>
        </p: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1556FE78-6372-D541-8994-5708C3D36D91}"/>
                </a:ext>
              </a:extLst>
            </p:cNvPr>
            <p:cNvCxnSpPr>
              <a:stCxn id="373" idx="2"/>
              <a:endCxn id="372" idx="1"/>
            </p:cNvCxnSpPr>
            <p:nvPr/>
          </p:nvCxnSpPr>
          <p:spPr>
            <a:xfrm>
              <a:off x="5785360" y="1630024"/>
              <a:ext cx="4345" cy="33656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375" name="TextBox 374">
            <a:extLst>
              <a:ext uri="{FF2B5EF4-FFF2-40B4-BE49-F238E27FC236}">
                <a16:creationId xmlns:a16="http://schemas.microsoft.com/office/drawing/2014/main" id="{1B75A47D-B5E7-9E42-AF50-DE313BB2B5BC}"/>
              </a:ext>
            </a:extLst>
          </p:cNvPr>
          <p:cNvSpPr txBox="1"/>
          <p:nvPr/>
        </p:nvSpPr>
        <p:spPr>
          <a:xfrm>
            <a:off x="481970" y="5296240"/>
            <a:ext cx="8180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stages </a:t>
            </a:r>
            <a:r>
              <a:rPr lang="en-US" sz="21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identical – makes PISA a good “compiler target”</a:t>
            </a: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B1F38EF-72E9-A64F-9252-D55671487842}"/>
              </a:ext>
            </a:extLst>
          </p:cNvPr>
          <p:cNvGrpSpPr/>
          <p:nvPr/>
        </p:nvGrpSpPr>
        <p:grpSpPr>
          <a:xfrm>
            <a:off x="3156893" y="2994713"/>
            <a:ext cx="1124342" cy="1626876"/>
            <a:chOff x="1908358" y="3002385"/>
            <a:chExt cx="1124342" cy="1626876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2D0D6C45-5EB4-9646-B764-8A0A3E58B82E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2634C318-DCD5-A245-A57B-662CD258A3B4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45977883-DD27-E74B-9161-3828E5062E7B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AFA2340D-8F97-5448-BEF4-6B3D906B93C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66213FE3-583C-1249-94EA-1B9BCE0F3F42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69732217-70CC-9F41-B5A4-1D0705F5EE22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4A4C1D1-0AE3-BE41-AB55-D376EAA09CE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4E00C405-C950-1D46-A22E-C139EDF82E52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1D05405C-3054-C24B-BCE8-8FAD5CB7DD56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416C83FC-98BB-A14A-BB53-28120BB904DF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9" name="Trapezoid 388">
                <a:extLst>
                  <a:ext uri="{FF2B5EF4-FFF2-40B4-BE49-F238E27FC236}">
                    <a16:creationId xmlns:a16="http://schemas.microsoft.com/office/drawing/2014/main" id="{0260F25A-E0DE-D748-92E1-82D75269212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0" name="Trapezoid 389">
                <a:extLst>
                  <a:ext uri="{FF2B5EF4-FFF2-40B4-BE49-F238E27FC236}">
                    <a16:creationId xmlns:a16="http://schemas.microsoft.com/office/drawing/2014/main" id="{41F6E46A-6D49-7A45-9F49-765386EB1206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1" name="Trapezoid 390">
                <a:extLst>
                  <a:ext uri="{FF2B5EF4-FFF2-40B4-BE49-F238E27FC236}">
                    <a16:creationId xmlns:a16="http://schemas.microsoft.com/office/drawing/2014/main" id="{13A27BC4-DC66-F545-8B8C-5A5C3EE3CB4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2" name="Trapezoid 391">
                <a:extLst>
                  <a:ext uri="{FF2B5EF4-FFF2-40B4-BE49-F238E27FC236}">
                    <a16:creationId xmlns:a16="http://schemas.microsoft.com/office/drawing/2014/main" id="{01E0F7CF-8D66-AA43-A4C1-1BABD4213500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" name="Trapezoid 392">
                <a:extLst>
                  <a:ext uri="{FF2B5EF4-FFF2-40B4-BE49-F238E27FC236}">
                    <a16:creationId xmlns:a16="http://schemas.microsoft.com/office/drawing/2014/main" id="{4CEF48A4-ADFD-7544-98C0-143EA4447E5A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3DC5273D-81F4-804B-955F-7E6504CB57F2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21ACFE1-61B7-6348-801E-57AE443AD4EA}"/>
              </a:ext>
            </a:extLst>
          </p:cNvPr>
          <p:cNvGrpSpPr/>
          <p:nvPr/>
        </p:nvGrpSpPr>
        <p:grpSpPr>
          <a:xfrm>
            <a:off x="4568036" y="2982689"/>
            <a:ext cx="1124342" cy="1626876"/>
            <a:chOff x="1908358" y="3002385"/>
            <a:chExt cx="1124342" cy="1626876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7DECBC4-B4DE-6B45-A74D-D1A797EFBE85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05772F61-4438-4E4C-93A2-54D060FABF65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481C7B6B-7017-C94E-A58E-4D08869C8F9A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71A345F-4B03-2D4B-8C1B-1B37FD4FA691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E6A43E5E-DA8C-0E4A-A9CD-0D1274B8038B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4A2DE725-DE5F-C548-9968-C7C6497467A5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9750A9E0-CB9C-3146-A442-97EF2084199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22E28DA6-1E31-454E-8637-0283A0DA227D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4BC69B4C-DD0F-5E4A-A6FA-29B3DA2C7A3A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FB0359FA-ECC8-6549-BE7E-223528115C11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6" name="Trapezoid 405">
                <a:extLst>
                  <a:ext uri="{FF2B5EF4-FFF2-40B4-BE49-F238E27FC236}">
                    <a16:creationId xmlns:a16="http://schemas.microsoft.com/office/drawing/2014/main" id="{BAA17843-2D6E-B64D-BBC7-3F62AF78315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7" name="Trapezoid 406">
                <a:extLst>
                  <a:ext uri="{FF2B5EF4-FFF2-40B4-BE49-F238E27FC236}">
                    <a16:creationId xmlns:a16="http://schemas.microsoft.com/office/drawing/2014/main" id="{59919433-5B66-C74F-B1D4-3017BDE2EC4F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8" name="Trapezoid 407">
                <a:extLst>
                  <a:ext uri="{FF2B5EF4-FFF2-40B4-BE49-F238E27FC236}">
                    <a16:creationId xmlns:a16="http://schemas.microsoft.com/office/drawing/2014/main" id="{ADC641F2-03C4-634C-9CF6-8E4CBBAD513A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9" name="Trapezoid 408">
                <a:extLst>
                  <a:ext uri="{FF2B5EF4-FFF2-40B4-BE49-F238E27FC236}">
                    <a16:creationId xmlns:a16="http://schemas.microsoft.com/office/drawing/2014/main" id="{A3E65B3A-49ED-964F-8AAF-9F2AB91AD581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0" name="Trapezoid 409">
                <a:extLst>
                  <a:ext uri="{FF2B5EF4-FFF2-40B4-BE49-F238E27FC236}">
                    <a16:creationId xmlns:a16="http://schemas.microsoft.com/office/drawing/2014/main" id="{8334A7A6-D014-CD47-9F8E-C36E9F46C5A6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1" name="Trapezoid 410">
                <a:extLst>
                  <a:ext uri="{FF2B5EF4-FFF2-40B4-BE49-F238E27FC236}">
                    <a16:creationId xmlns:a16="http://schemas.microsoft.com/office/drawing/2014/main" id="{53B7947B-ED5E-C649-B8BD-E5F596A796D3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F948BDC4-26C7-E846-B9D1-2E39AEAF5DD9}"/>
              </a:ext>
            </a:extLst>
          </p:cNvPr>
          <p:cNvGrpSpPr/>
          <p:nvPr/>
        </p:nvGrpSpPr>
        <p:grpSpPr>
          <a:xfrm>
            <a:off x="5981873" y="2982689"/>
            <a:ext cx="1124342" cy="1626876"/>
            <a:chOff x="1908358" y="3002385"/>
            <a:chExt cx="1124342" cy="162687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A927E1FC-3BE2-FA4C-A0D9-39ABE954EB73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B2760C1-F7B2-084A-BC06-0AAC71262DF6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37BA4E89-79FD-BE4C-98CC-E38B641E9819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6D83746-B821-4340-A872-76266EC6123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556A61E-8899-8742-910B-51AA99482F95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D85F684A-8934-9748-B2E7-68D0A9DE858B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1A381042-922F-DC49-A541-E5F341B0698F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0DF595AB-CA69-5440-AB83-69A89D67A806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FA1ADBCF-4F4E-BC43-8A48-848C36A0DC73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50C3071-10C1-2449-A0B5-D75B0F766BD2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3" name="Trapezoid 422">
                <a:extLst>
                  <a:ext uri="{FF2B5EF4-FFF2-40B4-BE49-F238E27FC236}">
                    <a16:creationId xmlns:a16="http://schemas.microsoft.com/office/drawing/2014/main" id="{B0E7ABFF-93BC-AC48-AE19-43A6BFCEC8E3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4" name="Trapezoid 423">
                <a:extLst>
                  <a:ext uri="{FF2B5EF4-FFF2-40B4-BE49-F238E27FC236}">
                    <a16:creationId xmlns:a16="http://schemas.microsoft.com/office/drawing/2014/main" id="{84E6191D-7CAC-C240-B34E-714AA4A676BC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5" name="Trapezoid 424">
                <a:extLst>
                  <a:ext uri="{FF2B5EF4-FFF2-40B4-BE49-F238E27FC236}">
                    <a16:creationId xmlns:a16="http://schemas.microsoft.com/office/drawing/2014/main" id="{A6082EB5-4B43-734D-ACF5-A2FC683F4A8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6" name="Trapezoid 425">
                <a:extLst>
                  <a:ext uri="{FF2B5EF4-FFF2-40B4-BE49-F238E27FC236}">
                    <a16:creationId xmlns:a16="http://schemas.microsoft.com/office/drawing/2014/main" id="{C410E377-3307-DE4C-BAC3-9377E44F5E17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7" name="Trapezoid 426">
                <a:extLst>
                  <a:ext uri="{FF2B5EF4-FFF2-40B4-BE49-F238E27FC236}">
                    <a16:creationId xmlns:a16="http://schemas.microsoft.com/office/drawing/2014/main" id="{785804E5-77DB-FE49-B0DA-819DE38718F8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8" name="Trapezoid 427">
                <a:extLst>
                  <a:ext uri="{FF2B5EF4-FFF2-40B4-BE49-F238E27FC236}">
                    <a16:creationId xmlns:a16="http://schemas.microsoft.com/office/drawing/2014/main" id="{8000D2D7-8954-1548-86A6-ACBA9BBE80A1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476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65" grpId="0"/>
      <p:bldP spid="366" grpId="0"/>
      <p:bldP spid="37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FF5127-D926-D34B-A27D-E982DA64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programmability used today?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C17DD5-7EDA-1148-A238-2F5BAC79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features to reduce complexity</a:t>
            </a:r>
          </a:p>
          <a:p>
            <a:r>
              <a:rPr lang="en-US" dirty="0"/>
              <a:t>Add proprietary features </a:t>
            </a:r>
          </a:p>
          <a:p>
            <a:r>
              <a:rPr lang="en-US" dirty="0"/>
              <a:t>Silicon independence or avoid vendor lock-in</a:t>
            </a:r>
          </a:p>
          <a:p>
            <a:r>
              <a:rPr lang="en-US" dirty="0"/>
              <a:t>Telemetry and measurements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DFE07-D7C7-F74C-80FE-A7B79AB5BC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27DB-5F4B-D346-A22C-27B9B18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In-band network telemetry (INT)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2B1C-23F3-BA49-A546-3CCD68CD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“Which path did my packet take?”</a:t>
            </a:r>
          </a:p>
          <a:p>
            <a:r>
              <a:rPr lang="en-US" dirty="0"/>
              <a:t>“Which rules did my packet follow?”</a:t>
            </a:r>
          </a:p>
          <a:p>
            <a:r>
              <a:rPr lang="en-US" dirty="0">
                <a:solidFill>
                  <a:srgbClr val="0000FF"/>
                </a:solidFill>
              </a:rPr>
              <a:t>“How long did it queue at each switch?”</a:t>
            </a:r>
          </a:p>
          <a:p>
            <a:r>
              <a:rPr lang="en-US" dirty="0"/>
              <a:t>“Who did it share the queues with?”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675D-992C-0648-B37E-9FCB5C8E63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4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4283-4140-A646-AEBE-431EEFF0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EEE6-D38B-F84E-B73A-54AD2569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earlier incarnation of programmable networks was in mid 90s</a:t>
            </a:r>
          </a:p>
          <a:p>
            <a:pPr lvl="1"/>
            <a:r>
              <a:rPr lang="en-US" dirty="0"/>
              <a:t>Active networks</a:t>
            </a:r>
          </a:p>
          <a:p>
            <a:endParaRPr lang="en-US" dirty="0"/>
          </a:p>
          <a:p>
            <a:r>
              <a:rPr lang="en-US" dirty="0"/>
              <a:t>What’s changed after two+ decades?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Hardware:</a:t>
            </a:r>
            <a:r>
              <a:rPr lang="en-US" dirty="0"/>
              <a:t> We can now make programmable switches as fast as fixed ones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Software:</a:t>
            </a:r>
            <a:r>
              <a:rPr lang="en-US" dirty="0"/>
              <a:t> We have found a (so far) reasonable balance between programmability, performance, and security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51EEE-9C3A-7843-93F6-FA4D6BAE84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08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3089-0B4E-8831-CB67-2176DD63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now?...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CE81-875A-3A7B-739F-61A0236B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2895600"/>
          </a:xfrm>
        </p:spPr>
        <p:txBody>
          <a:bodyPr/>
          <a:lstStyle/>
          <a:p>
            <a:r>
              <a:rPr lang="en-US" altLang="zh-CN" dirty="0"/>
              <a:t>Barefoot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company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designs</a:t>
            </a:r>
            <a:r>
              <a:rPr lang="zh-CN" altLang="en-US" dirty="0"/>
              <a:t> </a:t>
            </a:r>
            <a:r>
              <a:rPr lang="en-US" altLang="zh-CN" dirty="0"/>
              <a:t>programmable</a:t>
            </a:r>
            <a:r>
              <a:rPr lang="zh-CN" altLang="en-US" dirty="0"/>
              <a:t> </a:t>
            </a:r>
            <a:r>
              <a:rPr lang="en-US" altLang="zh-CN" dirty="0"/>
              <a:t>switching</a:t>
            </a:r>
            <a:r>
              <a:rPr lang="zh-CN" altLang="en-US" dirty="0"/>
              <a:t> </a:t>
            </a:r>
            <a:r>
              <a:rPr lang="en-US" altLang="zh-CN" dirty="0"/>
              <a:t>chips.</a:t>
            </a:r>
            <a:r>
              <a:rPr lang="zh-CN" altLang="en-US" dirty="0"/>
              <a:t> </a:t>
            </a:r>
            <a:r>
              <a:rPr lang="en-US" altLang="zh-CN" dirty="0"/>
              <a:t>Founded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2013</a:t>
            </a:r>
            <a:endParaRPr lang="en-HK" altLang="zh-CN" dirty="0"/>
          </a:p>
          <a:p>
            <a:r>
              <a:rPr lang="en-US" altLang="zh-CN" dirty="0"/>
              <a:t>Acquired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Intel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2019</a:t>
            </a:r>
            <a:endParaRPr lang="en-HK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Jan</a:t>
            </a:r>
            <a:r>
              <a:rPr lang="zh-CN" altLang="en-US" dirty="0"/>
              <a:t> </a:t>
            </a:r>
            <a:r>
              <a:rPr lang="en-US" altLang="zh-CN" dirty="0"/>
              <a:t>2023,</a:t>
            </a:r>
            <a:r>
              <a:rPr lang="zh-CN" altLang="en-US" dirty="0"/>
              <a:t> </a:t>
            </a:r>
            <a:r>
              <a:rPr lang="en-US" altLang="zh-CN" dirty="0"/>
              <a:t>Intel</a:t>
            </a:r>
            <a:r>
              <a:rPr lang="zh-CN" altLang="en-US" dirty="0"/>
              <a:t> </a:t>
            </a:r>
            <a:r>
              <a:rPr lang="en-US" altLang="zh-CN" dirty="0"/>
              <a:t>announced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halted</a:t>
            </a:r>
            <a:r>
              <a:rPr lang="zh-CN" altLang="en-US" dirty="0"/>
              <a:t> </a:t>
            </a:r>
            <a:r>
              <a:rPr lang="en-US" altLang="zh-CN" dirty="0"/>
              <a:t>production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chips…</a:t>
            </a:r>
            <a:endParaRPr lang="en-HK" altLang="zh-CN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D5B7EE-D990-6B8C-588B-700D65A8C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714875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0081A66-B5CA-EEAE-F128-BDF602008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648200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422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beget modularity</a:t>
            </a:r>
          </a:p>
          <a:p>
            <a:pPr lvl="1"/>
            <a:r>
              <a:rPr lang="en-US" dirty="0"/>
              <a:t>Modularity is (almost always) good</a:t>
            </a:r>
          </a:p>
          <a:p>
            <a:r>
              <a:rPr lang="en-US" dirty="0"/>
              <a:t>Programmability is powerful</a:t>
            </a:r>
          </a:p>
          <a:p>
            <a:pPr lvl="1"/>
            <a:r>
              <a:rPr lang="en-US" dirty="0"/>
              <a:t>Finding the right balance is hard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8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77E8-05D8-D645-8CB9-9CC601E9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Additional</a:t>
            </a:r>
            <a:r>
              <a:rPr lang="zh-CN" altLang="en-US"/>
              <a:t> </a:t>
            </a:r>
            <a:r>
              <a:rPr lang="en-US" altLang="zh-CN" dirty="0"/>
              <a:t>slides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EF15-6C2F-F848-A4A7-74971BFA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DA2E-65B8-AB4D-9821-80CFBDB364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artifact, not a discipline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fields in “systems”: OS, DB, etc.</a:t>
            </a:r>
          </a:p>
          <a:p>
            <a:pPr lvl="1"/>
            <a:r>
              <a:rPr lang="en-US" dirty="0"/>
              <a:t>Teach basic principles</a:t>
            </a:r>
          </a:p>
          <a:p>
            <a:pPr lvl="1"/>
            <a:r>
              <a:rPr lang="en-US" dirty="0"/>
              <a:t>Are easily managed</a:t>
            </a:r>
          </a:p>
          <a:p>
            <a:pPr lvl="1"/>
            <a:r>
              <a:rPr lang="en-US" dirty="0"/>
              <a:t>Continue to evolve </a:t>
            </a:r>
          </a:p>
          <a:p>
            <a:r>
              <a:rPr lang="en-US" dirty="0"/>
              <a:t>Networking:</a:t>
            </a:r>
          </a:p>
          <a:p>
            <a:pPr lvl="1"/>
            <a:r>
              <a:rPr lang="en-US" dirty="0"/>
              <a:t>Teach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dirty="0"/>
              <a:t>big bag of protocols</a:t>
            </a:r>
          </a:p>
          <a:p>
            <a:pPr lvl="1"/>
            <a:r>
              <a:rPr lang="en-US" dirty="0"/>
              <a:t>Notoriously difficult to manage</a:t>
            </a:r>
          </a:p>
          <a:p>
            <a:pPr lvl="1"/>
            <a:r>
              <a:rPr lang="en-US" dirty="0"/>
              <a:t>Evolves very slowly</a:t>
            </a:r>
          </a:p>
          <a:p>
            <a:r>
              <a:rPr lang="en-US" dirty="0">
                <a:solidFill>
                  <a:srgbClr val="0000FF"/>
                </a:solidFill>
              </a:rPr>
              <a:t>Networks are much more primitive and less understood than other computer systems</a:t>
            </a:r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avoid persistent overloads on links</a:t>
            </a:r>
          </a:p>
          <a:p>
            <a:r>
              <a:rPr lang="en-US" dirty="0"/>
              <a:t>Choose routes to spread traffic load across links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8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Q:</a:t>
            </a:r>
            <a:r>
              <a:rPr lang="en-US" sz="2400" b="0" dirty="0">
                <a:solidFill>
                  <a:schemeClr val="accent2"/>
                </a:solidFill>
              </a:rPr>
              <a:t> What if network operator wants u-to-z traffic to flow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, x-to-z traffic to flow </a:t>
            </a:r>
            <a:r>
              <a:rPr lang="en-US" sz="2400" b="0" dirty="0" err="1">
                <a:solidFill>
                  <a:schemeClr val="accent2"/>
                </a:solidFill>
              </a:rPr>
              <a:t>xwyz</a:t>
            </a:r>
            <a:r>
              <a:rPr lang="en-US" sz="2400" b="0" dirty="0">
                <a:solidFill>
                  <a:schemeClr val="accent2"/>
                </a:solidFill>
              </a:rPr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Need to define link weights so traffic routing algorithm computes routes accordingly </a:t>
            </a:r>
            <a:r>
              <a:rPr lang="en-US" sz="2000" b="0" dirty="0">
                <a:solidFill>
                  <a:schemeClr val="accent2"/>
                </a:solidFill>
              </a:rPr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84" y="5867400"/>
            <a:ext cx="518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</a:rPr>
              <a:t>Link weights are only control “knobs”</a:t>
            </a: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</a:t>
                </a: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z</a:t>
                </a: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92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network operator wants to split u-to-z traffic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 and </a:t>
            </a:r>
            <a:r>
              <a:rPr lang="en-US" sz="2400" b="0" dirty="0" err="1">
                <a:solidFill>
                  <a:schemeClr val="accent2"/>
                </a:solidFill>
              </a:rPr>
              <a:t>uxyz</a:t>
            </a:r>
            <a:r>
              <a:rPr lang="en-US" sz="2400" b="0" dirty="0">
                <a:solidFill>
                  <a:schemeClr val="accent2"/>
                </a:solidFill>
              </a:rPr>
              <a:t> (load balancing)?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(or need a new routing algorithm)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036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w wants to route the two flows differently?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(with LS or DV)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sp>
        <p:nvSpPr>
          <p:cNvPr id="150" name="Freeform 149"/>
          <p:cNvSpPr/>
          <p:nvPr/>
        </p:nvSpPr>
        <p:spPr>
          <a:xfrm>
            <a:off x="1781883" y="2123278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D3A6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 flipV="1">
            <a:off x="3810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rgbClr val="FF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Controller-to-switch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controller-to-switch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Features</a:t>
            </a:r>
            <a:r>
              <a:rPr lang="en-US" dirty="0"/>
              <a:t>: controller queries switch features, switch replies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Configure</a:t>
            </a:r>
            <a:r>
              <a:rPr lang="en-US" dirty="0"/>
              <a:t>: controller queries/sets switch configuration parameters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Modify-state</a:t>
            </a:r>
            <a:r>
              <a:rPr lang="en-US" dirty="0"/>
              <a:t>: add, delete, modify flow entries in the OpenFlow tables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Packet-out</a:t>
            </a:r>
            <a:r>
              <a:rPr lang="en-US" dirty="0"/>
              <a:t>: controller can send this packet out of specific switch port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2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Switch-to-controller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switch-to-controller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Packet-in</a:t>
            </a:r>
            <a:r>
              <a:rPr lang="en-US" dirty="0"/>
              <a:t>: transfer packet (and its control) to controller.  See packet-out message from controller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Flow-removed</a:t>
            </a:r>
            <a:r>
              <a:rPr lang="en-US" dirty="0"/>
              <a:t>: flow table entry deleted at switch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Port status</a:t>
            </a:r>
            <a:r>
              <a:rPr lang="en-US" dirty="0"/>
              <a:t>: inform controller of a change on a port</a:t>
            </a:r>
          </a:p>
          <a:p>
            <a:r>
              <a:rPr lang="en-US" dirty="0"/>
              <a:t>Network operators do not “program” switches by creating/sending OpenFlow messages directly. </a:t>
            </a:r>
          </a:p>
          <a:p>
            <a:pPr lvl="1"/>
            <a:r>
              <a:rPr lang="en-US" dirty="0"/>
              <a:t>Instead, they use higher-level abstraction at controller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goals for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connectivity</a:t>
            </a:r>
            <a:r>
              <a:rPr lang="en-US" dirty="0"/>
              <a:t>: route packets to destination</a:t>
            </a:r>
          </a:p>
          <a:p>
            <a:pPr lvl="1"/>
            <a:r>
              <a:rPr lang="en-US" dirty="0"/>
              <a:t>Local state computed by routing protocols</a:t>
            </a:r>
          </a:p>
          <a:p>
            <a:pPr lvl="1"/>
            <a:r>
              <a:rPr lang="en-US" dirty="0"/>
              <a:t>Globally distributed algorithms</a:t>
            </a:r>
          </a:p>
          <a:p>
            <a:r>
              <a:rPr lang="en-US" b="1" dirty="0"/>
              <a:t>Inter-domain policy</a:t>
            </a:r>
            <a:r>
              <a:rPr lang="en-US" dirty="0"/>
              <a:t>: find policy-compliant paths</a:t>
            </a:r>
          </a:p>
          <a:p>
            <a:pPr lvl="1"/>
            <a:r>
              <a:rPr lang="en-US" dirty="0"/>
              <a:t>Done by globally distributed BGP</a:t>
            </a:r>
          </a:p>
          <a:p>
            <a:r>
              <a:rPr lang="en-US" dirty="0"/>
              <a:t>What other goals are there in running a network?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roles of the 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various </a:t>
            </a:r>
            <a:r>
              <a:rPr lang="en-US" dirty="0">
                <a:solidFill>
                  <a:srgbClr val="0000FF"/>
                </a:solidFill>
              </a:rPr>
              <a:t>network management</a:t>
            </a:r>
            <a:r>
              <a:rPr lang="en-US" dirty="0"/>
              <a:t> tasks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Where to route?</a:t>
            </a:r>
          </a:p>
          <a:p>
            <a:pPr lvl="2"/>
            <a:r>
              <a:rPr lang="en-US" dirty="0"/>
              <a:t>How much to route?</a:t>
            </a:r>
          </a:p>
          <a:p>
            <a:pPr lvl="2"/>
            <a:r>
              <a:rPr lang="en-US" dirty="0"/>
              <a:t>At what rate to route?</a:t>
            </a:r>
          </a:p>
          <a:p>
            <a:pPr lvl="2"/>
            <a:r>
              <a:rPr lang="en-US" dirty="0"/>
              <a:t>Should we route at all?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control plane mechanisms</a:t>
            </a:r>
          </a:p>
          <a:p>
            <a:r>
              <a:rPr lang="en-US" dirty="0"/>
              <a:t>Each designed from scratch for their intended goal</a:t>
            </a:r>
          </a:p>
          <a:p>
            <a:r>
              <a:rPr lang="en-US" dirty="0"/>
              <a:t>Encompassing a wide variety of implementations</a:t>
            </a:r>
          </a:p>
          <a:p>
            <a:pPr lvl="1"/>
            <a:r>
              <a:rPr lang="en-US" dirty="0"/>
              <a:t>Distributed, manual, centralized,…</a:t>
            </a:r>
          </a:p>
          <a:p>
            <a:r>
              <a:rPr lang="en-US" dirty="0"/>
              <a:t>None of them particularly well designed</a:t>
            </a:r>
          </a:p>
          <a:p>
            <a:r>
              <a:rPr lang="en-US" dirty="0">
                <a:solidFill>
                  <a:srgbClr val="0000FF"/>
                </a:solidFill>
              </a:rPr>
              <a:t>Network control plane is a complicated mess!</a:t>
            </a:r>
          </a:p>
          <a:p>
            <a:pPr lvl="5"/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eme2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0F973FCD-1283-E74E-85B6-E8C3DE479C92}" vid="{42684C02-3BAE-2C44-AB2F-41432E78F1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337</TotalTime>
  <Words>2060</Words>
  <Application>Microsoft Macintosh PowerPoint</Application>
  <PresentationFormat>On-screen Show (4:3)</PresentationFormat>
  <Paragraphs>464</Paragraphs>
  <Slides>45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Arial Black</vt:lpstr>
      <vt:lpstr>Calibri</vt:lpstr>
      <vt:lpstr>Courier New</vt:lpstr>
      <vt:lpstr>Gill Sans</vt:lpstr>
      <vt:lpstr>Helvetica Neue</vt:lpstr>
      <vt:lpstr>Lucida Console</vt:lpstr>
      <vt:lpstr>Monotype Sorts</vt:lpstr>
      <vt:lpstr>Times New Roman</vt:lpstr>
      <vt:lpstr>Wingdings</vt:lpstr>
      <vt:lpstr>Theme2</vt:lpstr>
      <vt:lpstr>CSCI4430 Computer Networks  Lecture 14: Network Layer –  Software-Defined Networking</vt:lpstr>
      <vt:lpstr>Agenda</vt:lpstr>
      <vt:lpstr>The field of networking</vt:lpstr>
      <vt:lpstr>Building an artifact, not a discipline</vt:lpstr>
      <vt:lpstr>A tale of two planes</vt:lpstr>
      <vt:lpstr>Original goals for the control plane</vt:lpstr>
      <vt:lpstr>Extended roles of the control plane</vt:lpstr>
      <vt:lpstr>Bottom line</vt:lpstr>
      <vt:lpstr>“The Power of Abstraction”</vt:lpstr>
      <vt:lpstr>Analogy: Mainframe to PC evolution</vt:lpstr>
      <vt:lpstr>Many control plane mechanisms</vt:lpstr>
      <vt:lpstr>Traditional fully decentralized control plane</vt:lpstr>
      <vt:lpstr>Logically centralized  control plane</vt:lpstr>
      <vt:lpstr>Logically centralized  control plane</vt:lpstr>
      <vt:lpstr>Task: Compute forwarding state</vt:lpstr>
      <vt:lpstr>Separate concerns with abstractions</vt:lpstr>
      <vt:lpstr>#1: Forwarding abstraction</vt:lpstr>
      <vt:lpstr>#2: Network state abstraction</vt:lpstr>
      <vt:lpstr>#3: Specification abstraction</vt:lpstr>
      <vt:lpstr>Each goal is an app via specification abstraction</vt:lpstr>
      <vt:lpstr>Reason about each app via network state abstraction</vt:lpstr>
      <vt:lpstr>Progress in wide-area networks (WAN)</vt:lpstr>
      <vt:lpstr>A tale of two planes</vt:lpstr>
      <vt:lpstr>OpenFlow data plane abstraction</vt:lpstr>
      <vt:lpstr>OpenFlow: Flow table entries</vt:lpstr>
      <vt:lpstr>Forwarding abstraction</vt:lpstr>
      <vt:lpstr>OpenFlow protocol</vt:lpstr>
      <vt:lpstr>Fixed-function data plane</vt:lpstr>
      <vt:lpstr>Takes forever to get a feature</vt:lpstr>
      <vt:lpstr>Programmable data plane</vt:lpstr>
      <vt:lpstr>Top-down approach</vt:lpstr>
      <vt:lpstr>What’s left?</vt:lpstr>
      <vt:lpstr>PISA: Protocol Independent Switch Architecture</vt:lpstr>
      <vt:lpstr>How’s programmability used today?</vt:lpstr>
      <vt:lpstr>Example: In-band network telemetry (INT)</vt:lpstr>
      <vt:lpstr>Why now?</vt:lpstr>
      <vt:lpstr>Why not now?...</vt:lpstr>
      <vt:lpstr>Summary</vt:lpstr>
      <vt:lpstr>Additional slides</vt:lpstr>
      <vt:lpstr>Traffic engineering</vt:lpstr>
      <vt:lpstr>Traffic engineering: Difficult</vt:lpstr>
      <vt:lpstr>Traffic engineering: Difficult</vt:lpstr>
      <vt:lpstr>Traffic engineering: Difficult</vt:lpstr>
      <vt:lpstr>OpenFlow: Controller-to-switch messages</vt:lpstr>
      <vt:lpstr>OpenFlow: Switch-to-controller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489 Computer Networks  Fall 2020</dc:title>
  <dc:creator>Chowdhury, N M Mosharaf</dc:creator>
  <cp:lastModifiedBy>Hong Xu (CSD)</cp:lastModifiedBy>
  <cp:revision>43</cp:revision>
  <dcterms:created xsi:type="dcterms:W3CDTF">2020-11-08T15:13:54Z</dcterms:created>
  <dcterms:modified xsi:type="dcterms:W3CDTF">2023-11-15T07:03:27Z</dcterms:modified>
</cp:coreProperties>
</file>