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8" r:id="rId3"/>
    <p:sldId id="326" r:id="rId4"/>
    <p:sldId id="330" r:id="rId5"/>
    <p:sldId id="332" r:id="rId6"/>
    <p:sldId id="362" r:id="rId7"/>
    <p:sldId id="333" r:id="rId8"/>
    <p:sldId id="366" r:id="rId9"/>
    <p:sldId id="335" r:id="rId10"/>
    <p:sldId id="336" r:id="rId11"/>
    <p:sldId id="338" r:id="rId12"/>
    <p:sldId id="337" r:id="rId13"/>
    <p:sldId id="359" r:id="rId14"/>
    <p:sldId id="360" r:id="rId15"/>
    <p:sldId id="341" r:id="rId16"/>
    <p:sldId id="342" r:id="rId17"/>
    <p:sldId id="343" r:id="rId18"/>
    <p:sldId id="344" r:id="rId19"/>
    <p:sldId id="345" r:id="rId20"/>
    <p:sldId id="36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67" r:id="rId33"/>
    <p:sldId id="346" r:id="rId34"/>
    <p:sldId id="358" r:id="rId35"/>
    <p:sldId id="339" r:id="rId36"/>
    <p:sldId id="340" r:id="rId37"/>
    <p:sldId id="327" r:id="rId38"/>
    <p:sldId id="27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anwen Wang (FA Talent)" initials="CW(T" lastIdx="1" clrIdx="0">
    <p:extLst>
      <p:ext uri="{19B8F6BF-5375-455C-9EA6-DF929625EA0E}">
        <p15:presenceInfo xmlns:p15="http://schemas.microsoft.com/office/powerpoint/2012/main" userId="S::v-wachua@microsoft.com::02bd9df0-20e2-47ab-811e-3fded0ca07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51A"/>
    <a:srgbClr val="762381"/>
    <a:srgbClr val="8F2B9D"/>
    <a:srgbClr val="404040"/>
    <a:srgbClr val="C78D2B"/>
    <a:srgbClr val="EBB218"/>
    <a:srgbClr val="4F1D49"/>
    <a:srgbClr val="461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" autoAdjust="0"/>
    <p:restoredTop sz="62983" autoAdjust="0"/>
  </p:normalViewPr>
  <p:slideViewPr>
    <p:cSldViewPr snapToGrid="0">
      <p:cViewPr varScale="1">
        <p:scale>
          <a:sx n="80" d="100"/>
          <a:sy n="80" d="100"/>
        </p:scale>
        <p:origin x="2208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32DF-A303-4536-977A-2AA755ED1192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9B6BC-0096-4D01-8CB5-1AB6B8BB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6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0438A-2650-4FA9-AE89-A07C3441DF3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C5BE6-AA5F-4DDE-8FE2-D68ADDC51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11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altLang="zh-CN" dirty="0"/>
              <a:t>Thanks to the contribution of </a:t>
            </a:r>
            <a:r>
              <a:rPr lang="en-HK" altLang="zh-CN" dirty="0" err="1"/>
              <a:t>Mingxue</a:t>
            </a:r>
            <a:r>
              <a:rPr lang="en-HK" altLang="zh-CN" dirty="0"/>
              <a:t> Zhang, who was the TA of this course last year.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3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47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3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11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05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161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0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18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21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properties for specifying the margin for each side of an element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2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5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45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19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17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02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78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33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63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74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4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b="0" i="0" u="none" strike="noStrike" dirty="0" err="1">
                <a:solidFill>
                  <a:srgbClr val="004D40"/>
                </a:solidFill>
                <a:effectLst/>
                <a:latin typeface="Open Sans"/>
              </a:rPr>
              <a:t>Markup</a:t>
            </a:r>
            <a:r>
              <a:rPr lang="en-HK" b="0" i="0" u="none" strike="noStrike" dirty="0">
                <a:solidFill>
                  <a:srgbClr val="004D40"/>
                </a:solidFill>
                <a:effectLst/>
                <a:latin typeface="Open Sans"/>
              </a:rPr>
              <a:t> : uses </a:t>
            </a:r>
            <a:r>
              <a:rPr lang="en-HK" b="0" i="0" u="none" strike="noStrike" dirty="0">
                <a:solidFill>
                  <a:srgbClr val="039BE5"/>
                </a:solidFill>
                <a:effectLst/>
                <a:latin typeface="Open Sans"/>
              </a:rPr>
              <a:t>tags</a:t>
            </a:r>
            <a:r>
              <a:rPr lang="en-HK" b="0" i="0" u="none" strike="noStrike" dirty="0">
                <a:solidFill>
                  <a:srgbClr val="004D40"/>
                </a:solidFill>
                <a:effectLst/>
                <a:latin typeface="Open Sans"/>
              </a:rPr>
              <a:t> to define elements within a document</a:t>
            </a:r>
            <a:endParaRPr lang="en-HK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Other Mark-up languages</a:t>
            </a:r>
            <a:endParaRPr lang="en-HK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SVG stands for Scalable Vector Graphics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HK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SVG is used to define vector-based graphics for the Web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HK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SVG defines the graphics in XML format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b="1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XUL</a:t>
            </a:r>
            <a:r>
              <a:rPr lang="en-HK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(XML User Interface Language) is Mozilla’s </a:t>
            </a:r>
            <a:r>
              <a:rPr lang="en-HK" b="0" i="0" u="none" strike="noStrike" dirty="0">
                <a:solidFill>
                  <a:srgbClr val="00458B"/>
                </a:solidFill>
                <a:effectLst/>
                <a:latin typeface="arial" panose="020B0604020202020204" pitchFamily="34" charset="0"/>
              </a:rPr>
              <a:t>XML</a:t>
            </a:r>
            <a:r>
              <a:rPr lang="en-HK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-based language for building user interfaces of applications like Firefox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b="0" i="0" u="none" strike="noStrike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Efficiency and </a:t>
            </a:r>
            <a:r>
              <a:rPr lang="en-HK" b="0" i="0" u="none" strike="noStrike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Reusabiity</a:t>
            </a:r>
            <a:r>
              <a:rPr lang="en-HK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b="0" i="0" u="none" strike="noStrike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5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4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5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8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4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0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5BE6-AA5F-4DDE-8FE2-D68ADDC519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6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06B7-6B4D-4100-915F-433BD391635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50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100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06B7-6B4D-4100-915F-433BD391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2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100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06B7-6B4D-4100-915F-433BD391635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4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537" y="26126"/>
            <a:ext cx="10435390" cy="84216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149"/>
            <a:ext cx="10515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12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6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100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06B7-6B4D-4100-915F-433BD391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4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2100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06B7-6B4D-4100-915F-433BD391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5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100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06B7-6B4D-4100-915F-433BD391635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73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100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06B7-6B4D-4100-915F-433BD391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1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100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06B7-6B4D-4100-915F-433BD391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100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06B7-6B4D-4100-915F-433BD391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9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112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6625243"/>
            <a:ext cx="12192000" cy="232755"/>
          </a:xfrm>
          <a:prstGeom prst="rect">
            <a:avLst/>
          </a:prstGeom>
          <a:solidFill>
            <a:srgbClr val="762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CSCI 4140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The Chinese University of Hong Kong</a:t>
            </a:r>
            <a:endParaRPr lang="zh-CN" altLang="en-US" sz="1600" kern="1200" dirty="0">
              <a:solidFill>
                <a:schemeClr val="lt1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-12032"/>
            <a:ext cx="12192000" cy="878306"/>
          </a:xfrm>
          <a:prstGeom prst="rect">
            <a:avLst/>
          </a:prstGeom>
          <a:solidFill>
            <a:srgbClr val="762381"/>
          </a:solidFill>
          <a:ln>
            <a:solidFill>
              <a:srgbClr val="7623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3663" y="82697"/>
            <a:ext cx="6416842" cy="84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05574" y="6559057"/>
            <a:ext cx="84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A2E7CBAF-812E-44E2-964C-13B9BD8ADA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574" y="5370727"/>
            <a:ext cx="1423552" cy="9836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5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attribute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attribute_value_lang.asp" TargetMode="External"/><Relationship Id="rId5" Type="http://schemas.openxmlformats.org/officeDocument/2006/relationships/hyperlink" Target="https://www.w3schools.com/cssref/sel_attribute_value_contains.asp" TargetMode="External"/><Relationship Id="rId4" Type="http://schemas.openxmlformats.org/officeDocument/2006/relationships/hyperlink" Target="https://www.w3schools.com/cssref/sel_attribute_value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attr_begin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sel_attr_contain.asp" TargetMode="External"/><Relationship Id="rId4" Type="http://schemas.openxmlformats.org/officeDocument/2006/relationships/hyperlink" Target="https://www.w3schools.com/cssref/sel_attr_end.as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background-image_attachment" TargetMode="External"/><Relationship Id="rId2" Type="http://schemas.openxmlformats.org/officeDocument/2006/relationships/hyperlink" Target="https://www.w3schools.com/cSS/tryit.asp?filename=trycss_background-color_bod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border-styl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margin_sid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boxmode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display_non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ositioning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overflow_visib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layout_float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tryit.asp?filename=trycss_layout_clea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inline-block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align_container" TargetMode="External"/><Relationship Id="rId7" Type="http://schemas.openxmlformats.org/officeDocument/2006/relationships/hyperlink" Target="https://www.w3schools.com/cSS/tryit.asp?filename=trycss_align_padding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tryit.asp?filename=trycss_align_float" TargetMode="External"/><Relationship Id="rId5" Type="http://schemas.openxmlformats.org/officeDocument/2006/relationships/hyperlink" Target="https://www.w3schools.com/cSS/tryit.asp?filename=trycss_align_image" TargetMode="External"/><Relationship Id="rId4" Type="http://schemas.openxmlformats.org/officeDocument/2006/relationships/hyperlink" Target="https://www.w3schools.com/cSS/tryit.asp?filename=trycss_align_tex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lin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tryit.asp?filename=trycss_pseudo-class_hover_toolti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firstline_lette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tryit.asp?filename=trycss3_selection" TargetMode="External"/><Relationship Id="rId5" Type="http://schemas.openxmlformats.org/officeDocument/2006/relationships/hyperlink" Target="https://www.w3schools.com/cSS/tryit.asp?filename=trycss_after" TargetMode="External"/><Relationship Id="rId4" Type="http://schemas.openxmlformats.org/officeDocument/2006/relationships/hyperlink" Target="https://www.w3schools.com/cSS/tryit.asp?filename=trycss_befor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resolution-specific-stylesheets/" TargetMode="External"/><Relationship Id="rId5" Type="http://schemas.openxmlformats.org/officeDocument/2006/relationships/hyperlink" Target="https://www.htmlgoodies.com/beyond/css/targeting-specific-devices-in-your-style-sheets.html" TargetMode="External"/><Relationship Id="rId4" Type="http://schemas.openxmlformats.org/officeDocument/2006/relationships/hyperlink" Target="https://en.wikipedia.org/wiki/Cascading_Style_Sheet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1546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-71021"/>
            <a:ext cx="12192000" cy="5223571"/>
          </a:xfrm>
          <a:prstGeom prst="rect">
            <a:avLst/>
          </a:prstGeom>
          <a:solidFill>
            <a:srgbClr val="762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solidFill>
                <a:schemeClr val="bg1"/>
              </a:solidFill>
              <a:latin typeface="+mj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6625243"/>
            <a:ext cx="12192000" cy="232755"/>
          </a:xfrm>
          <a:prstGeom prst="rect">
            <a:avLst/>
          </a:prstGeom>
          <a:solidFill>
            <a:srgbClr val="762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7225" y="1745206"/>
            <a:ext cx="10097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Tutorial 2 </a:t>
            </a: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Detail Guide for </a:t>
            </a:r>
            <a:r>
              <a:rPr lang="en-US" altLang="zh-CN" sz="4400" b="1" dirty="0" err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CSS</a:t>
            </a:r>
            <a:endParaRPr lang="zh-CN" altLang="en-US" sz="4400" dirty="0">
              <a:solidFill>
                <a:schemeClr val="bg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6004" y="3433488"/>
            <a:ext cx="907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CSCI 4140: Open-Source Software Project Development Spring 2021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52328" y="5627266"/>
            <a:ext cx="194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WANG, Chuanwen</a:t>
            </a:r>
          </a:p>
          <a:p>
            <a:pPr algn="r"/>
            <a:r>
              <a:rPr lang="en-US" altLang="zh-CN" dirty="0"/>
              <a:t>21 Jan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8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7090"/>
    </mc:Choice>
    <mc:Fallback xmlns="">
      <p:transition advTm="270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selector by ID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/>
              <a:t>Summon selector by its ID</a:t>
            </a:r>
          </a:p>
          <a:p>
            <a:endParaRPr lang="en-US" dirty="0"/>
          </a:p>
        </p:txBody>
      </p:sp>
      <p:sp>
        <p:nvSpPr>
          <p:cNvPr id="11" name="TextBox 4"/>
          <p:cNvSpPr txBox="1"/>
          <p:nvPr/>
        </p:nvSpPr>
        <p:spPr>
          <a:xfrm>
            <a:off x="1226979" y="2351357"/>
            <a:ext cx="5020966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&lt;html&gt;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&lt;style type="text/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#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color:red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;}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&lt;/style&gt;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&lt;p&gt;Hello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&lt;p id="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"&gt;ID&lt;/p&gt;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32332" y="1889692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Code</a:t>
            </a:r>
            <a:endParaRPr lang="zh-CN" altLang="en-US" sz="2400" b="1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746905" y="1889692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View</a:t>
            </a:r>
            <a:endParaRPr lang="zh-CN" altLang="en-US" sz="2400" b="1" i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823" y="2999492"/>
            <a:ext cx="1944539" cy="15735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32332" y="5629177"/>
            <a:ext cx="53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Attention: an ID cannot start with a number!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6" name="Right Arrow 6">
            <a:extLst>
              <a:ext uri="{FF2B5EF4-FFF2-40B4-BE49-F238E27FC236}">
                <a16:creationId xmlns:a16="http://schemas.microsoft.com/office/drawing/2014/main" id="{F8F7F955-BA5B-F249-B33F-482CED931D35}"/>
              </a:ext>
            </a:extLst>
          </p:cNvPr>
          <p:cNvSpPr/>
          <p:nvPr/>
        </p:nvSpPr>
        <p:spPr>
          <a:xfrm>
            <a:off x="6532596" y="3741563"/>
            <a:ext cx="815805" cy="5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CE11031D-B225-8F48-9D39-130EC602FFF8}"/>
              </a:ext>
            </a:extLst>
          </p:cNvPr>
          <p:cNvSpPr/>
          <p:nvPr/>
        </p:nvSpPr>
        <p:spPr>
          <a:xfrm>
            <a:off x="1672177" y="3208201"/>
            <a:ext cx="576064" cy="38096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selector by class name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/>
              <a:t>Summon selector by class</a:t>
            </a:r>
          </a:p>
          <a:p>
            <a:endParaRPr lang="en-US" dirty="0"/>
          </a:p>
        </p:txBody>
      </p:sp>
      <p:sp>
        <p:nvSpPr>
          <p:cNvPr id="11" name="TextBox 4"/>
          <p:cNvSpPr txBox="1"/>
          <p:nvPr/>
        </p:nvSpPr>
        <p:spPr>
          <a:xfrm>
            <a:off x="1079913" y="2071175"/>
            <a:ext cx="5020966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&lt;html&gt;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&lt;style type="text/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.it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color: red;}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.bold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color: red;}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&lt;/style&gt;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&lt;p class=‘bold’&gt;Hello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&lt;p class=‘it’&gt;ID&lt;/p&gt;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2" name="Right Arrow 6"/>
          <p:cNvSpPr/>
          <p:nvPr/>
        </p:nvSpPr>
        <p:spPr>
          <a:xfrm>
            <a:off x="6532596" y="3741563"/>
            <a:ext cx="815805" cy="5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79913" y="1609510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Code</a:t>
            </a:r>
            <a:endParaRPr lang="zh-CN" altLang="en-US" sz="2400" b="1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806953" y="1609510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View</a:t>
            </a:r>
            <a:endParaRPr lang="zh-CN" altLang="en-US" sz="2400" b="1" 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05" y="3350184"/>
            <a:ext cx="1707434" cy="13396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22B6BB9-22BA-A546-A21E-0C1651CEE5F2}"/>
              </a:ext>
            </a:extLst>
          </p:cNvPr>
          <p:cNvSpPr/>
          <p:nvPr/>
        </p:nvSpPr>
        <p:spPr>
          <a:xfrm>
            <a:off x="1634077" y="2922451"/>
            <a:ext cx="576064" cy="38096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FB6A3106-A057-6F45-BA43-11F26B2EA646}"/>
              </a:ext>
            </a:extLst>
          </p:cNvPr>
          <p:cNvSpPr/>
          <p:nvPr/>
        </p:nvSpPr>
        <p:spPr>
          <a:xfrm>
            <a:off x="1634076" y="3741601"/>
            <a:ext cx="804323" cy="38096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selector by attribute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/>
              <a:t>Summon selector by attribute</a:t>
            </a:r>
          </a:p>
          <a:p>
            <a:endParaRPr lang="en-US" dirty="0"/>
          </a:p>
        </p:txBody>
      </p:sp>
      <p:sp>
        <p:nvSpPr>
          <p:cNvPr id="11" name="TextBox 4"/>
          <p:cNvSpPr txBox="1"/>
          <p:nvPr/>
        </p:nvSpPr>
        <p:spPr>
          <a:xfrm>
            <a:off x="1079913" y="2071175"/>
            <a:ext cx="5020966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&lt;html&gt;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&lt;style type="text/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[title=it]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color: red;}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[name=bold]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color: red;}  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&lt;/style&gt;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&lt;p name="bold"&gt;Hello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&lt;p title="it"&gt;Attribute&lt;/p&gt;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79913" y="1609510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Code</a:t>
            </a:r>
            <a:endParaRPr lang="zh-CN" altLang="en-US" sz="2400" b="1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806953" y="1609510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View</a:t>
            </a:r>
            <a:endParaRPr lang="zh-CN" altLang="en-US" sz="2400" b="1" i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53" y="3352379"/>
            <a:ext cx="1727974" cy="12991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20C1AA34-3333-BC4F-BDF8-6E8FE4821910}"/>
              </a:ext>
            </a:extLst>
          </p:cNvPr>
          <p:cNvSpPr/>
          <p:nvPr/>
        </p:nvSpPr>
        <p:spPr>
          <a:xfrm>
            <a:off x="6532596" y="3741563"/>
            <a:ext cx="815805" cy="5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2590A30F-D82B-3541-B972-E85EB5AE91BF}"/>
              </a:ext>
            </a:extLst>
          </p:cNvPr>
          <p:cNvSpPr/>
          <p:nvPr/>
        </p:nvSpPr>
        <p:spPr>
          <a:xfrm>
            <a:off x="1567506" y="2875615"/>
            <a:ext cx="1518593" cy="438663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2B73D8D6-7DCE-804C-8F1B-364CBA9BA951}"/>
              </a:ext>
            </a:extLst>
          </p:cNvPr>
          <p:cNvSpPr/>
          <p:nvPr/>
        </p:nvSpPr>
        <p:spPr>
          <a:xfrm>
            <a:off x="1567505" y="3674196"/>
            <a:ext cx="1518593" cy="438663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selector by attribute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/>
              <a:t>More usages about attribute name in the selector</a:t>
            </a:r>
          </a:p>
          <a:p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03075"/>
              </p:ext>
            </p:extLst>
          </p:nvPr>
        </p:nvGraphicFramePr>
        <p:xfrm>
          <a:off x="838200" y="2517140"/>
          <a:ext cx="10515600" cy="278192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1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hlinkClick r:id="rId3"/>
                        </a:rPr>
                        <a:t>[</a:t>
                      </a:r>
                      <a:r>
                        <a:rPr lang="en-US" sz="1800" i="1" dirty="0">
                          <a:effectLst/>
                          <a:hlinkClick r:id="rId3"/>
                        </a:rPr>
                        <a:t>attribute</a:t>
                      </a:r>
                      <a:r>
                        <a:rPr lang="en-US" sz="1800" dirty="0">
                          <a:effectLst/>
                          <a:hlinkClick r:id="rId3"/>
                        </a:rPr>
                        <a:t>]</a:t>
                      </a:r>
                      <a:endParaRPr lang="en-US" sz="1800" dirty="0">
                        <a:effectLst/>
                      </a:endParaRPr>
                    </a:p>
                  </a:txBody>
                  <a:tcPr marL="7826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[target]</a:t>
                      </a:r>
                    </a:p>
                  </a:txBody>
                  <a:tcPr marL="3913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Selects all elements with a target attribute</a:t>
                      </a:r>
                    </a:p>
                  </a:txBody>
                  <a:tcPr marL="3913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1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hlinkClick r:id="rId4"/>
                        </a:rPr>
                        <a:t>[</a:t>
                      </a:r>
                      <a:r>
                        <a:rPr lang="en-US" sz="1800" i="1" dirty="0">
                          <a:effectLst/>
                          <a:hlinkClick r:id="rId4"/>
                        </a:rPr>
                        <a:t>attribute</a:t>
                      </a:r>
                      <a:r>
                        <a:rPr lang="en-US" sz="1800" dirty="0">
                          <a:effectLst/>
                          <a:hlinkClick r:id="rId4"/>
                        </a:rPr>
                        <a:t>=</a:t>
                      </a:r>
                      <a:r>
                        <a:rPr lang="en-US" sz="1800" i="1" dirty="0">
                          <a:effectLst/>
                          <a:hlinkClick r:id="rId4"/>
                        </a:rPr>
                        <a:t>value</a:t>
                      </a:r>
                      <a:r>
                        <a:rPr lang="en-US" sz="1800" dirty="0">
                          <a:effectLst/>
                          <a:hlinkClick r:id="rId4"/>
                        </a:rPr>
                        <a:t>]</a:t>
                      </a:r>
                      <a:endParaRPr lang="en-US" sz="1800" dirty="0">
                        <a:effectLst/>
                      </a:endParaRPr>
                    </a:p>
                  </a:txBody>
                  <a:tcPr marL="7826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[target=_blank]</a:t>
                      </a:r>
                    </a:p>
                  </a:txBody>
                  <a:tcPr marL="3913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Selects all elements with target="_blank"</a:t>
                      </a:r>
                    </a:p>
                  </a:txBody>
                  <a:tcPr marL="3913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hlinkClick r:id="rId5"/>
                        </a:rPr>
                        <a:t>[</a:t>
                      </a:r>
                      <a:r>
                        <a:rPr lang="en-US" sz="1800" i="1">
                          <a:effectLst/>
                          <a:hlinkClick r:id="rId5"/>
                        </a:rPr>
                        <a:t>attribute</a:t>
                      </a:r>
                      <a:r>
                        <a:rPr lang="en-US" sz="1800">
                          <a:effectLst/>
                          <a:hlinkClick r:id="rId5"/>
                        </a:rPr>
                        <a:t>~=</a:t>
                      </a:r>
                      <a:r>
                        <a:rPr lang="en-US" sz="1800" i="1">
                          <a:effectLst/>
                          <a:hlinkClick r:id="rId5"/>
                        </a:rPr>
                        <a:t>value</a:t>
                      </a:r>
                      <a:r>
                        <a:rPr lang="en-US" sz="1800">
                          <a:effectLst/>
                          <a:hlinkClick r:id="rId5"/>
                        </a:rPr>
                        <a:t>]</a:t>
                      </a:r>
                      <a:endParaRPr lang="en-US" sz="1800">
                        <a:effectLst/>
                      </a:endParaRPr>
                    </a:p>
                  </a:txBody>
                  <a:tcPr marL="7826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[title~=flower]</a:t>
                      </a:r>
                    </a:p>
                  </a:txBody>
                  <a:tcPr marL="3913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Selects all elements with a title attribute containing the word "flower"</a:t>
                      </a:r>
                    </a:p>
                  </a:txBody>
                  <a:tcPr marL="3913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1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hlinkClick r:id="rId6"/>
                        </a:rPr>
                        <a:t>[</a:t>
                      </a:r>
                      <a:r>
                        <a:rPr lang="en-US" sz="1800" i="1">
                          <a:effectLst/>
                          <a:hlinkClick r:id="rId6"/>
                        </a:rPr>
                        <a:t>attribute</a:t>
                      </a:r>
                      <a:r>
                        <a:rPr lang="en-US" sz="1800">
                          <a:effectLst/>
                          <a:hlinkClick r:id="rId6"/>
                        </a:rPr>
                        <a:t>|=</a:t>
                      </a:r>
                      <a:r>
                        <a:rPr lang="en-US" sz="1800" i="1">
                          <a:effectLst/>
                          <a:hlinkClick r:id="rId6"/>
                        </a:rPr>
                        <a:t>value</a:t>
                      </a:r>
                      <a:r>
                        <a:rPr lang="en-US" sz="1800">
                          <a:effectLst/>
                          <a:hlinkClick r:id="rId6"/>
                        </a:rPr>
                        <a:t>]</a:t>
                      </a:r>
                      <a:endParaRPr lang="en-US" sz="1800">
                        <a:effectLst/>
                      </a:endParaRPr>
                    </a:p>
                  </a:txBody>
                  <a:tcPr marL="7826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[lang|=en]</a:t>
                      </a:r>
                    </a:p>
                  </a:txBody>
                  <a:tcPr marL="3913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Selects all elements with a </a:t>
                      </a:r>
                      <a:r>
                        <a:rPr lang="en-US" sz="1800" dirty="0" err="1">
                          <a:effectLst/>
                        </a:rPr>
                        <a:t>lang</a:t>
                      </a:r>
                      <a:r>
                        <a:rPr lang="en-US" sz="1800" dirty="0">
                          <a:effectLst/>
                        </a:rPr>
                        <a:t> attribute value starting with "en"</a:t>
                      </a:r>
                    </a:p>
                  </a:txBody>
                  <a:tcPr marL="39131" marR="39131" marT="39131" marB="391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041668" y="2086094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Verdana" panose="020B0604030504040204" pitchFamily="34" charset="0"/>
              </a:rPr>
              <a:t>Selector</a:t>
            </a:r>
            <a:endParaRPr lang="zh-CN" altLang="en-US" i="1" dirty="0"/>
          </a:p>
        </p:txBody>
      </p:sp>
      <p:sp>
        <p:nvSpPr>
          <p:cNvPr id="16" name="矩形 15"/>
          <p:cNvSpPr/>
          <p:nvPr/>
        </p:nvSpPr>
        <p:spPr>
          <a:xfrm>
            <a:off x="5516388" y="208609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Verdana" panose="020B0604030504040204" pitchFamily="34" charset="0"/>
              </a:rPr>
              <a:t>Example</a:t>
            </a:r>
            <a:endParaRPr lang="zh-CN" altLang="en-US" i="1" dirty="0"/>
          </a:p>
        </p:txBody>
      </p:sp>
      <p:sp>
        <p:nvSpPr>
          <p:cNvPr id="17" name="矩形 16"/>
          <p:cNvSpPr/>
          <p:nvPr/>
        </p:nvSpPr>
        <p:spPr>
          <a:xfrm>
            <a:off x="8159414" y="2084308"/>
            <a:ext cx="2818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Verdana" panose="020B0604030504040204" pitchFamily="34" charset="0"/>
              </a:rPr>
              <a:t>Example description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1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selector by attribute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/>
              <a:t>More usages about attribute name in the selector</a:t>
            </a:r>
          </a:p>
          <a:p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73327"/>
              </p:ext>
            </p:extLst>
          </p:nvPr>
        </p:nvGraphicFramePr>
        <p:xfrm>
          <a:off x="701040" y="2562860"/>
          <a:ext cx="10850880" cy="2651760"/>
        </p:xfrm>
        <a:graphic>
          <a:graphicData uri="http://schemas.openxmlformats.org/drawingml/2006/table">
            <a:tbl>
              <a:tblPr/>
              <a:tblGrid>
                <a:gridCol w="361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12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hlinkClick r:id="rId3"/>
                        </a:rPr>
                        <a:t>[</a:t>
                      </a:r>
                      <a:r>
                        <a:rPr lang="en-US" i="1" dirty="0">
                          <a:effectLst/>
                          <a:hlinkClick r:id="rId3"/>
                        </a:rPr>
                        <a:t>attribute</a:t>
                      </a:r>
                      <a:r>
                        <a:rPr lang="en-US" dirty="0">
                          <a:effectLst/>
                          <a:hlinkClick r:id="rId3"/>
                        </a:rPr>
                        <a:t>^=</a:t>
                      </a:r>
                      <a:r>
                        <a:rPr lang="en-US" i="1" dirty="0">
                          <a:effectLst/>
                          <a:hlinkClick r:id="rId3"/>
                        </a:rPr>
                        <a:t>value</a:t>
                      </a:r>
                      <a:r>
                        <a:rPr lang="en-US" dirty="0">
                          <a:effectLst/>
                          <a:hlinkClick r:id="rId3"/>
                        </a:rPr>
                        <a:t>]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a[href^="https"]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Selects every &lt;a&gt; element whose </a:t>
                      </a:r>
                      <a:r>
                        <a:rPr lang="en-US" dirty="0" err="1">
                          <a:effectLst/>
                        </a:rPr>
                        <a:t>href</a:t>
                      </a:r>
                      <a:r>
                        <a:rPr lang="en-US" dirty="0">
                          <a:effectLst/>
                        </a:rPr>
                        <a:t> attribute value begins with "https"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12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hlinkClick r:id="rId4"/>
                        </a:rPr>
                        <a:t>[</a:t>
                      </a:r>
                      <a:r>
                        <a:rPr lang="en-US" i="1">
                          <a:effectLst/>
                          <a:hlinkClick r:id="rId4"/>
                        </a:rPr>
                        <a:t>attribute</a:t>
                      </a:r>
                      <a:r>
                        <a:rPr lang="en-US">
                          <a:effectLst/>
                          <a:hlinkClick r:id="rId4"/>
                        </a:rPr>
                        <a:t>$=</a:t>
                      </a:r>
                      <a:r>
                        <a:rPr lang="en-US" i="1">
                          <a:effectLst/>
                          <a:hlinkClick r:id="rId4"/>
                        </a:rPr>
                        <a:t>value</a:t>
                      </a:r>
                      <a:r>
                        <a:rPr lang="en-US">
                          <a:effectLst/>
                          <a:hlinkClick r:id="rId4"/>
                        </a:rPr>
                        <a:t>]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a[href$=".pdf"]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Selects every &lt;a&gt; element whose href attribute value ends with ".pdf"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04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hlinkClick r:id="rId5"/>
                        </a:rPr>
                        <a:t>[</a:t>
                      </a:r>
                      <a:r>
                        <a:rPr lang="en-US" i="1">
                          <a:effectLst/>
                          <a:hlinkClick r:id="rId5"/>
                        </a:rPr>
                        <a:t>attribute</a:t>
                      </a:r>
                      <a:r>
                        <a:rPr lang="en-US">
                          <a:effectLst/>
                          <a:hlinkClick r:id="rId5"/>
                        </a:rPr>
                        <a:t>*=</a:t>
                      </a:r>
                      <a:r>
                        <a:rPr lang="en-US" i="1">
                          <a:effectLst/>
                          <a:hlinkClick r:id="rId5"/>
                        </a:rPr>
                        <a:t>value</a:t>
                      </a:r>
                      <a:r>
                        <a:rPr lang="en-US">
                          <a:effectLst/>
                          <a:hlinkClick r:id="rId5"/>
                        </a:rPr>
                        <a:t>]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a[</a:t>
                      </a:r>
                      <a:r>
                        <a:rPr lang="en-US" dirty="0" err="1">
                          <a:effectLst/>
                        </a:rPr>
                        <a:t>href</a:t>
                      </a:r>
                      <a:r>
                        <a:rPr lang="en-US" dirty="0">
                          <a:effectLst/>
                        </a:rPr>
                        <a:t>*="</a:t>
                      </a:r>
                      <a:r>
                        <a:rPr lang="en-US" dirty="0" err="1">
                          <a:effectLst/>
                        </a:rPr>
                        <a:t>w3schools</a:t>
                      </a:r>
                      <a:r>
                        <a:rPr lang="en-US" dirty="0">
                          <a:effectLst/>
                        </a:rPr>
                        <a:t>"]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Selects every &lt;a&gt; element whose </a:t>
                      </a:r>
                      <a:r>
                        <a:rPr lang="en-US" dirty="0" err="1">
                          <a:effectLst/>
                        </a:rPr>
                        <a:t>href</a:t>
                      </a:r>
                      <a:r>
                        <a:rPr lang="en-US" dirty="0">
                          <a:effectLst/>
                        </a:rPr>
                        <a:t> attribute value contains the substring "</a:t>
                      </a:r>
                      <a:r>
                        <a:rPr lang="en-US" dirty="0" err="1">
                          <a:effectLst/>
                        </a:rPr>
                        <a:t>w3schools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041668" y="2086094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Verdana" panose="020B0604030504040204" pitchFamily="34" charset="0"/>
              </a:rPr>
              <a:t>Selector</a:t>
            </a:r>
            <a:endParaRPr lang="zh-CN" altLang="en-US" i="1" dirty="0"/>
          </a:p>
        </p:txBody>
      </p:sp>
      <p:sp>
        <p:nvSpPr>
          <p:cNvPr id="16" name="矩形 15"/>
          <p:cNvSpPr/>
          <p:nvPr/>
        </p:nvSpPr>
        <p:spPr>
          <a:xfrm>
            <a:off x="5516388" y="208609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Verdana" panose="020B0604030504040204" pitchFamily="34" charset="0"/>
              </a:rPr>
              <a:t>Example</a:t>
            </a:r>
            <a:endParaRPr lang="zh-CN" altLang="en-US" i="1" dirty="0"/>
          </a:p>
        </p:txBody>
      </p:sp>
      <p:sp>
        <p:nvSpPr>
          <p:cNvPr id="17" name="矩形 16"/>
          <p:cNvSpPr/>
          <p:nvPr/>
        </p:nvSpPr>
        <p:spPr>
          <a:xfrm>
            <a:off x="8159414" y="2084308"/>
            <a:ext cx="2818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Verdana" panose="020B0604030504040204" pitchFamily="34" charset="0"/>
              </a:rPr>
              <a:t>Example description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00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combinator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Combinators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 explains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relationship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between selectors</a:t>
            </a:r>
            <a:r>
              <a:rPr lang="en-US" dirty="0"/>
              <a:t>.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Four types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Descendant selector (space)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Child selector (&gt;)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Adjacent sibling selector (+)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General sibling selector (~)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60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combinator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 err="1"/>
              <a:t>Combinator</a:t>
            </a:r>
            <a:r>
              <a:rPr lang="en-US" dirty="0"/>
              <a:t>: Descendant selector (space)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550719" y="2213653"/>
            <a:ext cx="3733800" cy="452431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div p 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color: red;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&lt;p&gt;Hello&lt;/p&gt;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&lt;span&gt;&lt;p&gt;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&lt;/p&gt;&lt;/span&gt;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&lt;p&gt;Descendant selector&lt;/p&gt;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0719" y="1784938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Code</a:t>
            </a:r>
            <a:endParaRPr lang="zh-CN" altLang="en-US" sz="2400" b="1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7639099" y="1784938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View</a:t>
            </a:r>
            <a:endParaRPr lang="zh-CN" altLang="en-US" sz="24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99" y="3280502"/>
            <a:ext cx="2542091" cy="17944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250A893-3C61-C84C-AFC6-99C3D8593107}"/>
              </a:ext>
            </a:extLst>
          </p:cNvPr>
          <p:cNvSpPr/>
          <p:nvPr/>
        </p:nvSpPr>
        <p:spPr>
          <a:xfrm>
            <a:off x="6009661" y="3620787"/>
            <a:ext cx="815805" cy="5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A489F2B6-9943-5C4E-B826-CE78570E0466}"/>
              </a:ext>
            </a:extLst>
          </p:cNvPr>
          <p:cNvSpPr/>
          <p:nvPr/>
        </p:nvSpPr>
        <p:spPr>
          <a:xfrm>
            <a:off x="1374266" y="3061171"/>
            <a:ext cx="1246891" cy="367830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combinator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 err="1"/>
              <a:t>Combinator</a:t>
            </a:r>
            <a:r>
              <a:rPr lang="en-US" dirty="0"/>
              <a:t>: Child selector (&gt;)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491339" y="2201367"/>
            <a:ext cx="3733800" cy="452431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p 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color: red;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&lt;p&gt;Hello&lt;/p&gt;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&lt;span&gt;&lt;p&gt;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&lt;/p&gt;&lt;/span&gt;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&lt;p&gt;Descendant selector&lt;/p&gt;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1339" y="1784938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Code</a:t>
            </a:r>
            <a:endParaRPr lang="zh-CN" altLang="en-US" sz="2400" b="1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79719" y="1784938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View</a:t>
            </a:r>
            <a:endParaRPr lang="zh-CN" altLang="en-US" sz="24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719" y="3322320"/>
            <a:ext cx="2373708" cy="16154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A7BAEA79-2E7E-7A40-943C-49B7E8B92895}"/>
              </a:ext>
            </a:extLst>
          </p:cNvPr>
          <p:cNvSpPr/>
          <p:nvPr/>
        </p:nvSpPr>
        <p:spPr>
          <a:xfrm>
            <a:off x="6009661" y="3620787"/>
            <a:ext cx="815805" cy="5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120B59C-8290-CB49-98F8-687BF5C6FBC0}"/>
              </a:ext>
            </a:extLst>
          </p:cNvPr>
          <p:cNvSpPr/>
          <p:nvPr/>
        </p:nvSpPr>
        <p:spPr>
          <a:xfrm>
            <a:off x="1219636" y="3000004"/>
            <a:ext cx="1518593" cy="438663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combinator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 err="1"/>
              <a:t>Combinator</a:t>
            </a:r>
            <a:r>
              <a:rPr lang="en-US" dirty="0"/>
              <a:t>: Adjacent sibling selector (+)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384463" y="2176726"/>
            <a:ext cx="3733800" cy="452431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iv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p 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color: red;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&lt;p&gt;Hello&lt;/p&gt;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&lt;span&gt;&lt;p&gt;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&lt;/p&gt;&lt;/span&gt;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&lt;p&gt;Descendant selector&lt;/p&gt;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84463" y="1784938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Code</a:t>
            </a:r>
            <a:endParaRPr lang="zh-CN" altLang="en-US" sz="2400" b="1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7472843" y="1784938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View</a:t>
            </a:r>
            <a:endParaRPr lang="zh-CN" altLang="en-US" sz="2400" b="1" i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843" y="3463373"/>
            <a:ext cx="2393479" cy="156582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2947BD92-6DC4-754D-B050-DB078FD20564}"/>
              </a:ext>
            </a:extLst>
          </p:cNvPr>
          <p:cNvSpPr/>
          <p:nvPr/>
        </p:nvSpPr>
        <p:spPr>
          <a:xfrm>
            <a:off x="6009661" y="3620787"/>
            <a:ext cx="815805" cy="5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2817EA7C-1556-264B-8288-A785E0C4F764}"/>
              </a:ext>
            </a:extLst>
          </p:cNvPr>
          <p:cNvSpPr/>
          <p:nvPr/>
        </p:nvSpPr>
        <p:spPr>
          <a:xfrm>
            <a:off x="1219636" y="3000004"/>
            <a:ext cx="1518593" cy="438663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6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combinator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 err="1"/>
              <a:t>Combinator</a:t>
            </a:r>
            <a:r>
              <a:rPr lang="en-US" dirty="0"/>
              <a:t>: General sibling selector (~)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313211" y="2186127"/>
            <a:ext cx="3733800" cy="452431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div ~ p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font-style:italic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color: red;}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&lt;p&gt;Hello&lt;/p&gt;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&lt;p&gt;Descendant selector&lt;/p&gt;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3211" y="1784938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Code</a:t>
            </a:r>
            <a:endParaRPr lang="zh-CN" altLang="en-US" sz="2400" b="1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7401591" y="1784938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View</a:t>
            </a:r>
            <a:endParaRPr lang="zh-CN" altLang="en-US" sz="24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91" y="3084282"/>
            <a:ext cx="2771957" cy="182299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130E8A73-9081-7947-9507-56E7CA9B6D55}"/>
              </a:ext>
            </a:extLst>
          </p:cNvPr>
          <p:cNvSpPr/>
          <p:nvPr/>
        </p:nvSpPr>
        <p:spPr>
          <a:xfrm>
            <a:off x="6009661" y="3620787"/>
            <a:ext cx="815805" cy="5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B688C4A1-E687-7845-B981-9C3D2C1FB317}"/>
              </a:ext>
            </a:extLst>
          </p:cNvPr>
          <p:cNvSpPr/>
          <p:nvPr/>
        </p:nvSpPr>
        <p:spPr>
          <a:xfrm>
            <a:off x="1219636" y="3000004"/>
            <a:ext cx="1518593" cy="438663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4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Background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Basic Usage</a:t>
            </a:r>
          </a:p>
          <a:p>
            <a:pPr lvl="1">
              <a:lnSpc>
                <a:spcPct val="140000"/>
              </a:lnSpc>
            </a:pPr>
            <a:r>
              <a:rPr lang="en-US" altLang="zh-CN"/>
              <a:t>Import CSS.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How to select elements to be stylized?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How to stylized them?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Other issues.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Reference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22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D6AA-10D8-1847-B4BA-95A664ED6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How do we stylize selected elements?</a:t>
            </a:r>
          </a:p>
        </p:txBody>
      </p:sp>
    </p:spTree>
    <p:extLst>
      <p:ext uri="{BB962C8B-B14F-4D97-AF65-F5344CB8AC3E}">
        <p14:creationId xmlns:p14="http://schemas.microsoft.com/office/powerpoint/2010/main" val="229555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declarations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3304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Properties for Declarations: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Background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Borders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Margins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Box Model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Display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Position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Overflow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Align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...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3779520" y="4076700"/>
            <a:ext cx="518160" cy="2164080"/>
          </a:xfrm>
          <a:prstGeom prst="rightBrace">
            <a:avLst>
              <a:gd name="adj1" fmla="val 8333"/>
              <a:gd name="adj2" fmla="val 493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78630" y="4885700"/>
            <a:ext cx="1584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dirty="0"/>
              <a:t>layout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69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background property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Background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 is used to define the background effects for elements.</a:t>
            </a:r>
          </a:p>
          <a:p>
            <a:pPr lvl="1">
              <a:lnSpc>
                <a:spcPct val="140000"/>
              </a:lnSpc>
            </a:pPr>
            <a:r>
              <a:rPr lang="en-US" dirty="0" err="1"/>
              <a:t>CSS</a:t>
            </a:r>
            <a:r>
              <a:rPr lang="en-US" dirty="0"/>
              <a:t> background properties: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background-color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background-image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background-repeat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background-attachment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background-position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Examples</a:t>
            </a:r>
          </a:p>
          <a:p>
            <a:pPr lvl="2">
              <a:lnSpc>
                <a:spcPct val="140000"/>
              </a:lnSpc>
            </a:pPr>
            <a:r>
              <a:rPr lang="en-US" dirty="0">
                <a:hlinkClick r:id="rId2"/>
              </a:rPr>
              <a:t>color</a:t>
            </a:r>
            <a:endParaRPr lang="en-US" dirty="0"/>
          </a:p>
          <a:p>
            <a:pPr lvl="2">
              <a:lnSpc>
                <a:spcPct val="140000"/>
              </a:lnSpc>
            </a:pPr>
            <a:r>
              <a:rPr lang="en-US" dirty="0">
                <a:hlinkClick r:id="rId3"/>
              </a:rPr>
              <a:t>image / repeat / attachment /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23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border property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Border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 allows you to specify the style, width, and color of an element's border.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The border-style properties: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dotted - Defines a dotted border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dashed - Defines a dashed border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solid - Defines a solid border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double - Defines a double border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…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Examples</a:t>
            </a:r>
          </a:p>
          <a:p>
            <a:pPr lvl="2">
              <a:lnSpc>
                <a:spcPct val="140000"/>
              </a:lnSpc>
            </a:pPr>
            <a:r>
              <a:rPr lang="en-US" dirty="0">
                <a:hlinkClick r:id="rId3"/>
              </a:rPr>
              <a:t>Different border-styles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26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margins property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Margins</a:t>
            </a:r>
          </a:p>
          <a:p>
            <a:pPr lvl="1"/>
            <a:r>
              <a:rPr lang="en-US" dirty="0"/>
              <a:t>It is used to create space around elements, outside of any defined borders.</a:t>
            </a:r>
          </a:p>
          <a:p>
            <a:pPr lvl="1"/>
            <a:r>
              <a:rPr lang="en-US" dirty="0"/>
              <a:t>Its properties:</a:t>
            </a:r>
          </a:p>
          <a:p>
            <a:pPr lvl="2"/>
            <a:r>
              <a:rPr lang="en-US" dirty="0"/>
              <a:t>margin-top, margin-right, margin-bottom and margin-left</a:t>
            </a:r>
          </a:p>
          <a:p>
            <a:pPr lvl="1"/>
            <a:r>
              <a:rPr lang="en-US" dirty="0"/>
              <a:t>Possible values for these properties</a:t>
            </a:r>
          </a:p>
          <a:p>
            <a:pPr lvl="2"/>
            <a:r>
              <a:rPr lang="en-US" dirty="0"/>
              <a:t>auto - the browser calculates the margin</a:t>
            </a:r>
          </a:p>
          <a:p>
            <a:pPr lvl="2"/>
            <a:r>
              <a:rPr lang="en-US" dirty="0"/>
              <a:t>length - specifies a margin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cm, etc.</a:t>
            </a:r>
          </a:p>
          <a:p>
            <a:pPr lvl="2"/>
            <a:r>
              <a:rPr lang="en-US" dirty="0"/>
              <a:t>% - specifies a margin in % of the width of the containing element</a:t>
            </a:r>
          </a:p>
          <a:p>
            <a:pPr lvl="2"/>
            <a:r>
              <a:rPr lang="en-US" dirty="0"/>
              <a:t>inherit - specifies that the margin should be inherited from the parent element</a:t>
            </a:r>
          </a:p>
          <a:p>
            <a:pPr lvl="1"/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48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box model property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Box Model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 is is essentially a box that wraps around every HTML element.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 consists of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Margins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Borders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Padding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Content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333" y="2556919"/>
            <a:ext cx="5928241" cy="35309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14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display property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Display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 specifies if/how an element is displayed.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value: inline / block / none</a:t>
            </a:r>
            <a:endParaRPr lang="en-US" dirty="0">
              <a:hlinkClick r:id="rId3"/>
            </a:endParaRPr>
          </a:p>
          <a:p>
            <a:pPr lvl="1">
              <a:lnSpc>
                <a:spcPct val="140000"/>
              </a:lnSpc>
            </a:pPr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63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position property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Position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 specifies the type of positioning method used for an element.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The position properties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static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relative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fixed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absolute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sticky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Overlapping issues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z-index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05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overflow property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/>
              <a:t>Overflow</a:t>
            </a:r>
          </a:p>
          <a:p>
            <a:pPr lvl="1"/>
            <a:r>
              <a:rPr lang="en-US" dirty="0"/>
              <a:t>It controls what happens to content that is too big to fit into an area.</a:t>
            </a:r>
          </a:p>
          <a:p>
            <a:pPr lvl="2"/>
            <a:r>
              <a:rPr lang="en-US" dirty="0"/>
              <a:t>Clip</a:t>
            </a:r>
          </a:p>
          <a:p>
            <a:pPr lvl="2"/>
            <a:r>
              <a:rPr lang="en-US" dirty="0"/>
              <a:t>Add scrollbars</a:t>
            </a:r>
          </a:p>
          <a:p>
            <a:pPr lvl="1"/>
            <a:r>
              <a:rPr lang="en-US" dirty="0"/>
              <a:t>Its properties</a:t>
            </a:r>
          </a:p>
          <a:p>
            <a:pPr lvl="2"/>
            <a:r>
              <a:rPr lang="en-US" dirty="0"/>
              <a:t>visible - Default. The overflow is not clipped. It renders outside the element's box</a:t>
            </a:r>
          </a:p>
          <a:p>
            <a:pPr lvl="2"/>
            <a:r>
              <a:rPr lang="en-US" dirty="0"/>
              <a:t>hidden - The overflow is clipped, and the rest of the content will be invisible</a:t>
            </a:r>
          </a:p>
          <a:p>
            <a:pPr lvl="2"/>
            <a:r>
              <a:rPr lang="en-US" dirty="0"/>
              <a:t>scroll - The overflow is clipped, but a scrollbar is added to see the rest of the content</a:t>
            </a:r>
          </a:p>
          <a:p>
            <a:pPr lvl="2"/>
            <a:r>
              <a:rPr lang="en-US" dirty="0"/>
              <a:t>auto - If overflow is clipped, a scrollbar should be added to see the rest of the </a:t>
            </a:r>
            <a:r>
              <a:rPr lang="en-US" dirty="0" err="1"/>
              <a:t>contentOverlapping</a:t>
            </a:r>
            <a:r>
              <a:rPr lang="en-US" dirty="0"/>
              <a:t> issues</a:t>
            </a:r>
          </a:p>
          <a:p>
            <a:pPr lvl="2"/>
            <a:r>
              <a:rPr lang="en-US"/>
              <a:t>overflow-x / overflow-y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111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float &amp; clear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Float</a:t>
            </a:r>
          </a:p>
          <a:p>
            <a:pPr lvl="1"/>
            <a:r>
              <a:rPr lang="en-US" dirty="0"/>
              <a:t>It specifies how an element should float.</a:t>
            </a:r>
          </a:p>
          <a:p>
            <a:pPr lvl="1"/>
            <a:r>
              <a:rPr lang="en-US" dirty="0"/>
              <a:t>Its properties</a:t>
            </a:r>
          </a:p>
          <a:p>
            <a:pPr lvl="2"/>
            <a:r>
              <a:rPr lang="en-US" dirty="0"/>
              <a:t>left - The element floats to the left of its container</a:t>
            </a:r>
          </a:p>
          <a:p>
            <a:pPr lvl="2"/>
            <a:r>
              <a:rPr lang="en-US" dirty="0"/>
              <a:t>right- The element floats to the right of its container</a:t>
            </a:r>
          </a:p>
          <a:p>
            <a:pPr lvl="2"/>
            <a:r>
              <a:rPr lang="en-US" dirty="0"/>
              <a:t>none - The element does not float (will be displayed just where it occurs in the text)</a:t>
            </a:r>
          </a:p>
          <a:p>
            <a:pPr lvl="2"/>
            <a:r>
              <a:rPr lang="en-US" dirty="0"/>
              <a:t>inherit - The element inherits the float value of its parent</a:t>
            </a:r>
          </a:p>
          <a:p>
            <a:pPr lvl="1"/>
            <a:r>
              <a:rPr lang="en-US" dirty="0">
                <a:hlinkClick r:id="rId3"/>
              </a:rPr>
              <a:t>Example</a:t>
            </a:r>
            <a:endParaRPr lang="en-US" dirty="0"/>
          </a:p>
          <a:p>
            <a:r>
              <a:rPr lang="en-US" dirty="0"/>
              <a:t>Clear</a:t>
            </a:r>
          </a:p>
          <a:p>
            <a:pPr lvl="1"/>
            <a:r>
              <a:rPr lang="en-US" dirty="0"/>
              <a:t>it specifies what elements can float beside the cleared element and on which side.</a:t>
            </a:r>
          </a:p>
          <a:p>
            <a:pPr lvl="1"/>
            <a:r>
              <a:rPr lang="en-US" dirty="0"/>
              <a:t>Its properties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altLang="zh-CN" dirty="0"/>
              <a:t>both - No floating elements allowed on either the left or the right side</a:t>
            </a:r>
          </a:p>
          <a:p>
            <a:pPr lvl="1"/>
            <a:r>
              <a:rPr lang="en-US" dirty="0">
                <a:hlinkClick r:id="rId4"/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What is CSS - Cascading Style Sheets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style sheet language </a:t>
            </a:r>
            <a:r>
              <a:rPr lang="en-US" dirty="0"/>
              <a:t>used for describing the style of a document written in a markup language</a:t>
            </a:r>
          </a:p>
          <a:p>
            <a:pPr>
              <a:lnSpc>
                <a:spcPct val="140000"/>
              </a:lnSpc>
            </a:pPr>
            <a:r>
              <a:rPr lang="en-US" dirty="0"/>
              <a:t>Where do we use it?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Markup languages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HTML, XML</a:t>
            </a:r>
          </a:p>
          <a:p>
            <a:pPr>
              <a:lnSpc>
                <a:spcPct val="140000"/>
              </a:lnSpc>
            </a:pPr>
            <a:r>
              <a:rPr lang="en-US" dirty="0"/>
              <a:t>Why do we need it?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solidFill>
                  <a:srgbClr val="EB651A"/>
                </a:solidFill>
              </a:rPr>
              <a:t>Enable the separation of presentation and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BFB4F-91A8-2144-B8ED-1659A458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32" y="3212173"/>
            <a:ext cx="4810153" cy="17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9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inline-block property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Inline-block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 can create a grid of boxes that fills the browser width and wraps nicely (when the browser is resized) easily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5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align property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Align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 specifies how to align an element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Methods</a:t>
            </a:r>
          </a:p>
          <a:p>
            <a:pPr lvl="2">
              <a:lnSpc>
                <a:spcPct val="140000"/>
              </a:lnSpc>
            </a:pPr>
            <a:r>
              <a:rPr lang="en-US" dirty="0">
                <a:hlinkClick r:id="rId3"/>
              </a:rPr>
              <a:t>Center Align Elements</a:t>
            </a:r>
            <a:endParaRPr lang="en-US" dirty="0"/>
          </a:p>
          <a:p>
            <a:pPr lvl="2">
              <a:lnSpc>
                <a:spcPct val="140000"/>
              </a:lnSpc>
            </a:pPr>
            <a:r>
              <a:rPr lang="en-US" dirty="0">
                <a:hlinkClick r:id="rId4"/>
              </a:rPr>
              <a:t>Center Align Text</a:t>
            </a:r>
            <a:endParaRPr lang="en-US" dirty="0"/>
          </a:p>
          <a:p>
            <a:pPr lvl="2">
              <a:lnSpc>
                <a:spcPct val="140000"/>
              </a:lnSpc>
            </a:pPr>
            <a:r>
              <a:rPr lang="en-US" dirty="0">
                <a:hlinkClick r:id="rId5"/>
              </a:rPr>
              <a:t>Center an Image</a:t>
            </a:r>
            <a:endParaRPr lang="en-US" dirty="0"/>
          </a:p>
          <a:p>
            <a:pPr lvl="2">
              <a:lnSpc>
                <a:spcPct val="140000"/>
              </a:lnSpc>
            </a:pPr>
            <a:r>
              <a:rPr lang="en-US" altLang="zh-CN" dirty="0">
                <a:hlinkClick r:id="rId6"/>
              </a:rPr>
              <a:t>Left and Right Align</a:t>
            </a:r>
            <a:r>
              <a:rPr lang="en-US" altLang="zh-CN" dirty="0"/>
              <a:t> (position / float)</a:t>
            </a:r>
          </a:p>
          <a:p>
            <a:pPr lvl="2">
              <a:lnSpc>
                <a:spcPct val="140000"/>
              </a:lnSpc>
            </a:pPr>
            <a:r>
              <a:rPr lang="en-US" dirty="0">
                <a:hlinkClick r:id="rId7"/>
              </a:rPr>
              <a:t>Center Vertically </a:t>
            </a:r>
            <a:r>
              <a:rPr lang="en-US" dirty="0"/>
              <a:t>(padding / line-height / position &amp; transform)</a:t>
            </a:r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76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D6AA-10D8-1847-B4BA-95A664ED6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Other Issues.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0A6C0-0ACE-A042-94EE-B20970A7A6D9}"/>
              </a:ext>
            </a:extLst>
          </p:cNvPr>
          <p:cNvSpPr txBox="1"/>
          <p:nvPr/>
        </p:nvSpPr>
        <p:spPr>
          <a:xfrm>
            <a:off x="6577263" y="2630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90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pseudo-class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Pseudo-classes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Can we dynamically stylish the presentation with user-interaction?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A pseudo-class is used to define a special state of an element.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Syntax</a:t>
            </a:r>
          </a:p>
          <a:p>
            <a:pPr marL="457200" lvl="1" indent="0">
              <a:lnSpc>
                <a:spcPct val="140000"/>
              </a:lnSpc>
              <a:buNone/>
            </a:pPr>
            <a:endParaRPr lang="en-US" dirty="0"/>
          </a:p>
          <a:p>
            <a:pPr lvl="1">
              <a:lnSpc>
                <a:spcPct val="140000"/>
              </a:lnSpc>
            </a:pPr>
            <a:r>
              <a:rPr lang="en-US" dirty="0"/>
              <a:t>Examples</a:t>
            </a:r>
          </a:p>
          <a:p>
            <a:pPr lvl="2">
              <a:lnSpc>
                <a:spcPct val="140000"/>
              </a:lnSpc>
            </a:pPr>
            <a:r>
              <a:rPr lang="en-US" dirty="0">
                <a:hlinkClick r:id="rId3"/>
              </a:rPr>
              <a:t>Style an element when a user </a:t>
            </a:r>
            <a:r>
              <a:rPr lang="en-US" dirty="0" err="1">
                <a:hlinkClick r:id="rId3"/>
              </a:rPr>
              <a:t>mouses</a:t>
            </a:r>
            <a:r>
              <a:rPr lang="en-US" dirty="0">
                <a:hlinkClick r:id="rId3"/>
              </a:rPr>
              <a:t> over it</a:t>
            </a:r>
            <a:endParaRPr lang="en-US" dirty="0"/>
          </a:p>
          <a:p>
            <a:pPr lvl="2">
              <a:lnSpc>
                <a:spcPct val="140000"/>
              </a:lnSpc>
            </a:pPr>
            <a:r>
              <a:rPr lang="en-US" dirty="0">
                <a:hlinkClick r:id="rId4"/>
              </a:rPr>
              <a:t>Simple Tooltip Hover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156204" y="3279899"/>
            <a:ext cx="326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altLang="zh-CN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 err="1">
                <a:solidFill>
                  <a:srgbClr val="0000C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56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pseudo-elements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Pseudo-elements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Can we partially stylish the presentation of the content?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A pseudo-element is used to style specified parts of an element.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Examples</a:t>
            </a:r>
          </a:p>
          <a:p>
            <a:pPr lvl="2">
              <a:lnSpc>
                <a:spcPct val="140000"/>
              </a:lnSpc>
            </a:pPr>
            <a:r>
              <a:rPr lang="en-US" altLang="zh-CN" dirty="0">
                <a:hlinkClick r:id="rId3"/>
              </a:rPr>
              <a:t>::first-line / </a:t>
            </a:r>
            <a:r>
              <a:rPr lang="en-US" dirty="0">
                <a:hlinkClick r:id="rId3"/>
              </a:rPr>
              <a:t>::first-letter</a:t>
            </a:r>
            <a:endParaRPr lang="en-US" dirty="0"/>
          </a:p>
          <a:p>
            <a:pPr lvl="2">
              <a:lnSpc>
                <a:spcPct val="140000"/>
              </a:lnSpc>
            </a:pPr>
            <a:r>
              <a:rPr lang="en-US" dirty="0">
                <a:hlinkClick r:id="rId4"/>
              </a:rPr>
              <a:t>::before</a:t>
            </a:r>
            <a:endParaRPr lang="en-US" dirty="0"/>
          </a:p>
          <a:p>
            <a:pPr lvl="2">
              <a:lnSpc>
                <a:spcPct val="140000"/>
              </a:lnSpc>
            </a:pPr>
            <a:r>
              <a:rPr lang="en-US" dirty="0">
                <a:hlinkClick r:id="rId5"/>
              </a:rPr>
              <a:t>::after</a:t>
            </a:r>
            <a:endParaRPr lang="en-US" dirty="0"/>
          </a:p>
          <a:p>
            <a:pPr lvl="2">
              <a:lnSpc>
                <a:spcPct val="140000"/>
              </a:lnSpc>
            </a:pPr>
            <a:r>
              <a:rPr lang="en-US" dirty="0">
                <a:hlinkClick r:id="rId6"/>
              </a:rPr>
              <a:t>::selection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064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Resolution dependent layouts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How to display web contents for devices in different size in a proper way?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Define CSS rules when dealing with different resolution devices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Define rules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outside</a:t>
            </a:r>
            <a:r>
              <a:rPr lang="en-US" altLang="zh-CN" dirty="0"/>
              <a:t> the CSS file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1809" y="5422838"/>
            <a:ext cx="6742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itchFamily="49" charset="0"/>
              </a:rPr>
              <a:t>&lt;link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my2.css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 media="screen and (min-width: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700px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 and (max-width: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900px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)"/&gt; </a:t>
            </a:r>
          </a:p>
        </p:txBody>
      </p:sp>
      <p:sp>
        <p:nvSpPr>
          <p:cNvPr id="7" name="矩形 6"/>
          <p:cNvSpPr/>
          <p:nvPr/>
        </p:nvSpPr>
        <p:spPr>
          <a:xfrm>
            <a:off x="3041810" y="3951190"/>
            <a:ext cx="6742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itchFamily="49" charset="0"/>
              </a:rPr>
              <a:t>&lt;link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my1.css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 media="screen and (min-device-width: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700px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)"/&gt;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41809" y="3489525"/>
            <a:ext cx="17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Example 1</a:t>
            </a:r>
            <a:endParaRPr lang="zh-CN" altLang="en-US" sz="2400" b="1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041809" y="4961173"/>
            <a:ext cx="17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Example 2</a:t>
            </a:r>
            <a:endParaRPr lang="zh-CN" altLang="en-US" sz="2400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2FD1CEB4-B701-AB44-9DE6-85D2A144B5A7}"/>
              </a:ext>
            </a:extLst>
          </p:cNvPr>
          <p:cNvSpPr/>
          <p:nvPr/>
        </p:nvSpPr>
        <p:spPr>
          <a:xfrm>
            <a:off x="7334686" y="4259852"/>
            <a:ext cx="2449166" cy="399305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7C3EAC5A-18E8-F042-BCC8-A98C14F4D12F}"/>
              </a:ext>
            </a:extLst>
          </p:cNvPr>
          <p:cNvSpPr/>
          <p:nvPr/>
        </p:nvSpPr>
        <p:spPr>
          <a:xfrm>
            <a:off x="7334686" y="5714567"/>
            <a:ext cx="1518593" cy="438663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EBA0FC09-DF10-4844-A1EC-0A79CC8FAE16}"/>
              </a:ext>
            </a:extLst>
          </p:cNvPr>
          <p:cNvSpPr/>
          <p:nvPr/>
        </p:nvSpPr>
        <p:spPr>
          <a:xfrm>
            <a:off x="3669654" y="5945342"/>
            <a:ext cx="1518593" cy="438663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Resolution dependent layouts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How to display web contents for devices in different size in a proper way?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Define CSS rules when dealing with different resolution devices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Define rules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inside</a:t>
            </a:r>
            <a:r>
              <a:rPr lang="en-US" altLang="zh-CN" dirty="0"/>
              <a:t> the CSS file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79863" y="4159922"/>
            <a:ext cx="64322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@media only screen and (max-device-width: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480px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color:red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@media only screen and (min-device-width: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481px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color:blue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79863" y="3698257"/>
            <a:ext cx="17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Example 3</a:t>
            </a:r>
            <a:endParaRPr lang="zh-CN" altLang="en-US" sz="2400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255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www.w3schools.com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css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default.asp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en.wikipedia.org</a:t>
            </a:r>
            <a:r>
              <a:rPr lang="en-US" dirty="0">
                <a:hlinkClick r:id="rId4"/>
              </a:rPr>
              <a:t>/wiki/</a:t>
            </a:r>
            <a:r>
              <a:rPr lang="en-US" dirty="0" err="1">
                <a:hlinkClick r:id="rId4"/>
              </a:rPr>
              <a:t>Cascading_Style_Sheets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www.htmlgoodies.com</a:t>
            </a:r>
            <a:r>
              <a:rPr lang="en-US" dirty="0">
                <a:hlinkClick r:id="rId5"/>
              </a:rPr>
              <a:t>/beyond/</a:t>
            </a:r>
            <a:r>
              <a:rPr lang="en-US" dirty="0" err="1">
                <a:hlinkClick r:id="rId5"/>
              </a:rPr>
              <a:t>css</a:t>
            </a:r>
            <a:r>
              <a:rPr lang="en-US" dirty="0">
                <a:hlinkClick r:id="rId5"/>
              </a:rPr>
              <a:t>/targeting-specific-devices-in-your-style-</a:t>
            </a:r>
            <a:r>
              <a:rPr lang="en-US" dirty="0" err="1">
                <a:hlinkClick r:id="rId5"/>
              </a:rPr>
              <a:t>sheets.html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>
                <a:hlinkClick r:id="rId6"/>
              </a:rPr>
              <a:t>https://css-tricks.com/resolution-specific-</a:t>
            </a:r>
            <a:r>
              <a:rPr lang="en-US" dirty="0" err="1">
                <a:hlinkClick r:id="rId6"/>
              </a:rPr>
              <a:t>stylesheets</a:t>
            </a:r>
            <a:r>
              <a:rPr lang="en-US" dirty="0">
                <a:hlinkClick r:id="rId6"/>
              </a:rPr>
              <a:t>/</a:t>
            </a: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805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7746" y="2618557"/>
            <a:ext cx="4533900" cy="750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3000" dirty="0"/>
              <a:t>Thanks for listening</a:t>
            </a:r>
            <a:r>
              <a:rPr lang="zh-CN" altLang="en-US" sz="3000" dirty="0"/>
              <a:t>！</a:t>
            </a:r>
            <a:endParaRPr lang="en-US" altLang="zh-CN" sz="3000" dirty="0"/>
          </a:p>
          <a:p>
            <a:pPr marL="0" indent="0" algn="ctr">
              <a:buNone/>
            </a:pPr>
            <a:r>
              <a:rPr lang="en-US" altLang="zh-CN" sz="3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595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664"/>
    </mc:Choice>
    <mc:Fallback xmlns="">
      <p:transition advTm="36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Usage: 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1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/>
              <a:t>A simple example: internal CSS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226979" y="2375109"/>
            <a:ext cx="4870385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&lt;html&gt;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&lt;style type="text/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color:red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;}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&lt;/style&gt;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Hello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" name="Right Arrow 6"/>
          <p:cNvSpPr/>
          <p:nvPr/>
        </p:nvSpPr>
        <p:spPr>
          <a:xfrm>
            <a:off x="6342592" y="3527809"/>
            <a:ext cx="815805" cy="5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600" y="3082460"/>
            <a:ext cx="1276190" cy="144761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32332" y="1913444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Code</a:t>
            </a:r>
            <a:endParaRPr lang="zh-CN" altLang="en-US" sz="2400" b="1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746905" y="1913444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View</a:t>
            </a:r>
            <a:endParaRPr lang="zh-CN" altLang="en-US" sz="2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47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Basic elements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Selector and one or more declarations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Declaration = property + style attribute value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884631" y="3050404"/>
            <a:ext cx="4870385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&lt;html&gt;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&lt;style type="text/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color:red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;}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&lt;/style&gt;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Hello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" name="Right Arrow 6"/>
          <p:cNvSpPr/>
          <p:nvPr/>
        </p:nvSpPr>
        <p:spPr>
          <a:xfrm>
            <a:off x="6069037" y="4072700"/>
            <a:ext cx="815805" cy="5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379205" y="4146816"/>
            <a:ext cx="4454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color:red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;} </a:t>
            </a:r>
          </a:p>
        </p:txBody>
      </p:sp>
      <p:sp>
        <p:nvSpPr>
          <p:cNvPr id="15" name="Oval 4"/>
          <p:cNvSpPr/>
          <p:nvPr/>
        </p:nvSpPr>
        <p:spPr>
          <a:xfrm>
            <a:off x="7302036" y="4135186"/>
            <a:ext cx="576064" cy="38096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5"/>
          <p:cNvSpPr txBox="1"/>
          <p:nvPr/>
        </p:nvSpPr>
        <p:spPr>
          <a:xfrm>
            <a:off x="6940499" y="3100864"/>
            <a:ext cx="1224136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selector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8116492" y="4985947"/>
            <a:ext cx="1224136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property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10148576" y="4973368"/>
            <a:ext cx="122413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value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9101468" y="3093630"/>
            <a:ext cx="1368152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separator</a:t>
            </a:r>
          </a:p>
        </p:txBody>
      </p:sp>
      <p:sp>
        <p:nvSpPr>
          <p:cNvPr id="20" name="Oval 9"/>
          <p:cNvSpPr/>
          <p:nvPr/>
        </p:nvSpPr>
        <p:spPr>
          <a:xfrm>
            <a:off x="8976222" y="4204372"/>
            <a:ext cx="144016" cy="30762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1" name="Oval 10"/>
          <p:cNvSpPr/>
          <p:nvPr/>
        </p:nvSpPr>
        <p:spPr>
          <a:xfrm>
            <a:off x="9109152" y="4172848"/>
            <a:ext cx="1512168" cy="37066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1"/>
          <p:cNvSpPr/>
          <p:nvPr/>
        </p:nvSpPr>
        <p:spPr>
          <a:xfrm>
            <a:off x="10515858" y="4171967"/>
            <a:ext cx="972108" cy="37021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13"/>
          <p:cNvCxnSpPr>
            <a:stCxn id="15" idx="0"/>
            <a:endCxn id="16" idx="2"/>
          </p:cNvCxnSpPr>
          <p:nvPr/>
        </p:nvCxnSpPr>
        <p:spPr>
          <a:xfrm flipH="1" flipV="1">
            <a:off x="7552567" y="3470196"/>
            <a:ext cx="37501" cy="6649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15"/>
          <p:cNvCxnSpPr>
            <a:stCxn id="20" idx="0"/>
            <a:endCxn id="19" idx="2"/>
          </p:cNvCxnSpPr>
          <p:nvPr/>
        </p:nvCxnSpPr>
        <p:spPr>
          <a:xfrm flipV="1">
            <a:off x="9048230" y="3462962"/>
            <a:ext cx="737314" cy="7414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17"/>
          <p:cNvCxnSpPr>
            <a:stCxn id="21" idx="4"/>
            <a:endCxn id="17" idx="0"/>
          </p:cNvCxnSpPr>
          <p:nvPr/>
        </p:nvCxnSpPr>
        <p:spPr>
          <a:xfrm flipH="1">
            <a:off x="8728560" y="4543517"/>
            <a:ext cx="1136676" cy="442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/>
          <p:cNvCxnSpPr>
            <a:stCxn id="22" idx="4"/>
            <a:endCxn id="18" idx="0"/>
          </p:cNvCxnSpPr>
          <p:nvPr/>
        </p:nvCxnSpPr>
        <p:spPr>
          <a:xfrm flipH="1">
            <a:off x="10760644" y="4542180"/>
            <a:ext cx="241268" cy="4311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04985" y="6067274"/>
            <a:ext cx="944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Attention: CSS is case insensitive, except for the names of class and ID when working with HTML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7493F5-B75C-E744-922F-D4A90AB2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internal CSS</a:t>
            </a:r>
          </a:p>
        </p:txBody>
      </p:sp>
    </p:spTree>
    <p:extLst>
      <p:ext uri="{BB962C8B-B14F-4D97-AF65-F5344CB8AC3E}">
        <p14:creationId xmlns:p14="http://schemas.microsoft.com/office/powerpoint/2010/main" val="3890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/>
              <a:t>How to include </a:t>
            </a:r>
            <a:r>
              <a:rPr lang="en-US" dirty="0" err="1"/>
              <a:t>CSS</a:t>
            </a:r>
            <a:r>
              <a:rPr lang="en-US" dirty="0"/>
              <a:t>?</a:t>
            </a:r>
          </a:p>
          <a:p>
            <a:pPr lvl="1"/>
            <a:r>
              <a:rPr lang="en-US" altLang="zh-CN" dirty="0"/>
              <a:t>Inline CSS</a:t>
            </a:r>
          </a:p>
          <a:p>
            <a:pPr lvl="1"/>
            <a:r>
              <a:rPr lang="en-US" dirty="0"/>
              <a:t>Internal/embedded CSS</a:t>
            </a:r>
          </a:p>
          <a:p>
            <a:pPr lvl="1"/>
            <a:r>
              <a:rPr lang="en-US" dirty="0"/>
              <a:t>External CSS</a:t>
            </a:r>
          </a:p>
          <a:p>
            <a:r>
              <a:rPr lang="en-US" dirty="0"/>
              <a:t>So, which one is preferred?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838200" y="5058539"/>
            <a:ext cx="502096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&lt;style type="text/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s1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color:red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;}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&lt;/style&gt;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&lt;/head&gt; 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838200" y="3796700"/>
            <a:ext cx="502096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&lt;p style=“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color:red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”&gt;Hello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332834" y="3796700"/>
            <a:ext cx="502096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&lt;head&gt; 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="http://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www.example.com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my.css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“ /&gt;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&lt;/head&gt; </a:t>
            </a:r>
          </a:p>
        </p:txBody>
      </p:sp>
      <p:sp>
        <p:nvSpPr>
          <p:cNvPr id="4" name="矩形 3"/>
          <p:cNvSpPr/>
          <p:nvPr/>
        </p:nvSpPr>
        <p:spPr>
          <a:xfrm>
            <a:off x="364532" y="4596874"/>
            <a:ext cx="295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/>
              <a:t>Internal CSS</a:t>
            </a:r>
          </a:p>
        </p:txBody>
      </p:sp>
      <p:sp>
        <p:nvSpPr>
          <p:cNvPr id="9" name="矩形 8"/>
          <p:cNvSpPr/>
          <p:nvPr/>
        </p:nvSpPr>
        <p:spPr>
          <a:xfrm>
            <a:off x="364532" y="3284495"/>
            <a:ext cx="295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/>
              <a:t>Inline CSS</a:t>
            </a:r>
          </a:p>
        </p:txBody>
      </p:sp>
      <p:sp>
        <p:nvSpPr>
          <p:cNvPr id="10" name="矩形 9"/>
          <p:cNvSpPr/>
          <p:nvPr/>
        </p:nvSpPr>
        <p:spPr>
          <a:xfrm>
            <a:off x="5856754" y="3279899"/>
            <a:ext cx="295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/>
              <a:t>External CSS</a:t>
            </a:r>
          </a:p>
        </p:txBody>
      </p:sp>
      <p:sp>
        <p:nvSpPr>
          <p:cNvPr id="11" name="矩形 10"/>
          <p:cNvSpPr/>
          <p:nvPr/>
        </p:nvSpPr>
        <p:spPr>
          <a:xfrm>
            <a:off x="6332834" y="3279899"/>
            <a:ext cx="1896766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2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selector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Selector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 points to the HTML elements which need to be stylized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How to specify the elements?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Tag name,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ID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Class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Attribute 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5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D6AA-10D8-1847-B4BA-95A664ED6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How do we select elements?</a:t>
            </a:r>
          </a:p>
        </p:txBody>
      </p:sp>
    </p:spTree>
    <p:extLst>
      <p:ext uri="{BB962C8B-B14F-4D97-AF65-F5344CB8AC3E}">
        <p14:creationId xmlns:p14="http://schemas.microsoft.com/office/powerpoint/2010/main" val="65749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Usage: selector by tag name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634"/>
            <a:ext cx="11158728" cy="5025861"/>
          </a:xfrm>
        </p:spPr>
        <p:txBody>
          <a:bodyPr>
            <a:normAutofit/>
          </a:bodyPr>
          <a:lstStyle/>
          <a:p>
            <a:r>
              <a:rPr lang="en-US" dirty="0"/>
              <a:t>Summon selector by its tag name</a:t>
            </a:r>
          </a:p>
          <a:p>
            <a:endParaRPr lang="en-US" dirty="0"/>
          </a:p>
        </p:txBody>
      </p:sp>
      <p:sp>
        <p:nvSpPr>
          <p:cNvPr id="11" name="TextBox 4"/>
          <p:cNvSpPr txBox="1"/>
          <p:nvPr/>
        </p:nvSpPr>
        <p:spPr>
          <a:xfrm>
            <a:off x="1226979" y="2588863"/>
            <a:ext cx="487038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&lt;html&gt;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&lt;style type="text/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color:red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font-style:italic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;}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&lt;/style&gt;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&lt;/head&gt;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Hello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&gt;element name&lt;/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&lt;/body&gt;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32332" y="2127198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Code</a:t>
            </a:r>
            <a:endParaRPr lang="zh-CN" altLang="en-US" sz="2400" b="1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746905" y="2127198"/>
            <a:ext cx="9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View</a:t>
            </a:r>
            <a:endParaRPr lang="zh-CN" altLang="en-US" sz="2400" b="1" i="1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905" y="2949203"/>
            <a:ext cx="3000635" cy="21419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7CBAF-812E-44E2-964C-13B9BD8ADA9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335860E9-B4F9-D646-9B5B-F0C8569AB1ED}"/>
              </a:ext>
            </a:extLst>
          </p:cNvPr>
          <p:cNvSpPr/>
          <p:nvPr/>
        </p:nvSpPr>
        <p:spPr>
          <a:xfrm>
            <a:off x="6532596" y="3741563"/>
            <a:ext cx="815805" cy="55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0D55496-B7E6-5948-97C0-514034C3FFE7}"/>
              </a:ext>
            </a:extLst>
          </p:cNvPr>
          <p:cNvSpPr/>
          <p:nvPr/>
        </p:nvSpPr>
        <p:spPr>
          <a:xfrm>
            <a:off x="1634077" y="3417751"/>
            <a:ext cx="576064" cy="38096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10471</TotalTime>
  <Words>2385</Words>
  <Application>Microsoft Macintosh PowerPoint</Application>
  <PresentationFormat>Widescreen</PresentationFormat>
  <Paragraphs>513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微软雅黑</vt:lpstr>
      <vt:lpstr>Open Sans</vt:lpstr>
      <vt:lpstr>Arial</vt:lpstr>
      <vt:lpstr>Arial</vt:lpstr>
      <vt:lpstr>Calibri</vt:lpstr>
      <vt:lpstr>Calibri Light</vt:lpstr>
      <vt:lpstr>Consolas</vt:lpstr>
      <vt:lpstr>Times New Roman</vt:lpstr>
      <vt:lpstr>Verdana</vt:lpstr>
      <vt:lpstr>Office 主题</vt:lpstr>
      <vt:lpstr>PowerPoint Presentation</vt:lpstr>
      <vt:lpstr>Outlines</vt:lpstr>
      <vt:lpstr>Background</vt:lpstr>
      <vt:lpstr>Basic Usage: internal CSS</vt:lpstr>
      <vt:lpstr>Basic Usage: internal CSS</vt:lpstr>
      <vt:lpstr>Basic Usage</vt:lpstr>
      <vt:lpstr>Basic Usage: selector</vt:lpstr>
      <vt:lpstr>How do we select elements?</vt:lpstr>
      <vt:lpstr>Basic Usage: selector by tag name</vt:lpstr>
      <vt:lpstr>Basic Usage: selector by ID</vt:lpstr>
      <vt:lpstr>Basic Usage: selector by class name</vt:lpstr>
      <vt:lpstr>Basic Usage: selector by attribute</vt:lpstr>
      <vt:lpstr>Basic Usage: selector by attribute</vt:lpstr>
      <vt:lpstr>Basic Usage: selector by attribute</vt:lpstr>
      <vt:lpstr>Basic Usage: combinator</vt:lpstr>
      <vt:lpstr>Basic Usage: combinator</vt:lpstr>
      <vt:lpstr>Basic Usage: combinator</vt:lpstr>
      <vt:lpstr>Basic Usage: combinator</vt:lpstr>
      <vt:lpstr>Basic Usage: combinator</vt:lpstr>
      <vt:lpstr>How do we stylize selected elements?</vt:lpstr>
      <vt:lpstr>Basic Usage: declarations</vt:lpstr>
      <vt:lpstr>Basic Usage: background property</vt:lpstr>
      <vt:lpstr>Basic Usage: border property</vt:lpstr>
      <vt:lpstr>Basic Usage: margins property</vt:lpstr>
      <vt:lpstr>Basic Usage: box model property</vt:lpstr>
      <vt:lpstr>Basic Usage: display property</vt:lpstr>
      <vt:lpstr>Basic Usage: position property</vt:lpstr>
      <vt:lpstr>Basic Usage: overflow property</vt:lpstr>
      <vt:lpstr>Basic Usage: float &amp; clear</vt:lpstr>
      <vt:lpstr>Basic Usage: inline-block property</vt:lpstr>
      <vt:lpstr>Basic Usage: align property</vt:lpstr>
      <vt:lpstr>Other Issues.</vt:lpstr>
      <vt:lpstr>Basic Usage: pseudo-class</vt:lpstr>
      <vt:lpstr>Basic Usage: pseudo-elements</vt:lpstr>
      <vt:lpstr>Resolution dependent layouts</vt:lpstr>
      <vt:lpstr>Resolution dependent layouts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Haoli Bai</dc:creator>
  <cp:lastModifiedBy>Chuanwen Wang (FA Talent)</cp:lastModifiedBy>
  <cp:revision>622</cp:revision>
  <dcterms:created xsi:type="dcterms:W3CDTF">2017-03-28T11:58:58Z</dcterms:created>
  <dcterms:modified xsi:type="dcterms:W3CDTF">2021-01-20T04:19:50Z</dcterms:modified>
</cp:coreProperties>
</file>