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5570" y="2481833"/>
            <a:ext cx="383285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0710" y="461899"/>
            <a:ext cx="386257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07019"/>
            <a:ext cx="7322184" cy="206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forwindows.org/)" TargetMode="External"/><Relationship Id="rId2" Type="http://schemas.openxmlformats.org/officeDocument/2006/relationships/hyperlink" Target="http://brew.sh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ilto:abc@example.co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atlassian.com/git/tutorials/merging-vs-rebas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it-Branching-Basic-Branching-and-Merging" TargetMode="External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olumbia.edu/~sedwards/classes/2013/4840/git-tutorial.pd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5570" y="2481833"/>
            <a:ext cx="38309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>
                <a:latin typeface="Arial"/>
                <a:cs typeface="Arial"/>
              </a:rPr>
              <a:t>Basic </a:t>
            </a:r>
            <a:r>
              <a:rPr sz="4400" spc="-120" dirty="0">
                <a:latin typeface="Arial"/>
                <a:cs typeface="Arial"/>
              </a:rPr>
              <a:t>Git</a:t>
            </a:r>
            <a:r>
              <a:rPr sz="4400" spc="-180" dirty="0">
                <a:latin typeface="Arial"/>
                <a:cs typeface="Arial"/>
              </a:rPr>
              <a:t> </a:t>
            </a:r>
            <a:r>
              <a:rPr sz="4400" spc="-140" dirty="0">
                <a:latin typeface="Arial"/>
                <a:cs typeface="Arial"/>
              </a:rPr>
              <a:t>Tutorial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0658" y="3845128"/>
            <a:ext cx="182194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40" dirty="0">
                <a:solidFill>
                  <a:srgbClr val="888888"/>
                </a:solidFill>
                <a:latin typeface="Arial"/>
                <a:cs typeface="Arial"/>
              </a:rPr>
              <a:t>Yang YU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9600" y="6096000"/>
            <a:ext cx="45256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latin typeface="Arial"/>
                <a:cs typeface="Arial"/>
              </a:rPr>
              <a:t>Parts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material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35" dirty="0">
                <a:latin typeface="Arial"/>
                <a:cs typeface="Arial"/>
              </a:rPr>
              <a:t>credit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Ding </a:t>
            </a:r>
            <a:r>
              <a:rPr sz="2000" spc="-105" dirty="0">
                <a:latin typeface="Arial"/>
                <a:cs typeface="Arial"/>
              </a:rPr>
              <a:t>Qian</a:t>
            </a:r>
            <a:r>
              <a:rPr lang="en-US" sz="2000" spc="-105" dirty="0">
                <a:latin typeface="Arial"/>
                <a:cs typeface="Arial"/>
              </a:rPr>
              <a:t> &amp;Wang Yue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3759"/>
            <a:ext cx="7083425" cy="11252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  <a:tab pos="1251585" algn="l"/>
                <a:tab pos="2818765" algn="l"/>
              </a:tabLst>
            </a:pPr>
            <a:r>
              <a:rPr sz="3200" spc="63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3200" spc="40" dirty="0">
                <a:solidFill>
                  <a:srgbClr val="FF0000"/>
                </a:solidFill>
                <a:latin typeface="Arial"/>
                <a:cs typeface="Arial"/>
              </a:rPr>
              <a:t>commit	</a:t>
            </a:r>
            <a:r>
              <a:rPr sz="3200" spc="-165" dirty="0">
                <a:solidFill>
                  <a:srgbClr val="FF0000"/>
                </a:solidFill>
                <a:latin typeface="Courier New"/>
                <a:cs typeface="Courier New"/>
              </a:rPr>
              <a:t>–m </a:t>
            </a:r>
            <a:r>
              <a:rPr sz="3200" spc="-160" dirty="0">
                <a:solidFill>
                  <a:srgbClr val="FF0000"/>
                </a:solidFill>
                <a:latin typeface="Courier New"/>
                <a:cs typeface="Courier New"/>
              </a:rPr>
              <a:t>“commit</a:t>
            </a:r>
            <a:r>
              <a:rPr sz="3200" spc="-2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200" spc="-160" dirty="0">
                <a:solidFill>
                  <a:srgbClr val="FF0000"/>
                </a:solidFill>
                <a:latin typeface="Courier New"/>
                <a:cs typeface="Courier New"/>
              </a:rPr>
              <a:t>message”</a:t>
            </a:r>
            <a:endParaRPr sz="3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35" dirty="0">
                <a:latin typeface="Arial"/>
                <a:cs typeface="Arial"/>
              </a:rPr>
              <a:t>Make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95" dirty="0">
                <a:latin typeface="Arial"/>
                <a:cs typeface="Arial"/>
              </a:rPr>
              <a:t>changes </a:t>
            </a:r>
            <a:r>
              <a:rPr sz="2800" spc="-95" dirty="0">
                <a:latin typeface="Arial"/>
                <a:cs typeface="Arial"/>
              </a:rPr>
              <a:t>persistent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6420" y="3357371"/>
            <a:ext cx="5237987" cy="2505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25"/>
            <a:ext cx="4622165" cy="11252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  <a:tab pos="1251585" algn="l"/>
              </a:tabLst>
            </a:pPr>
            <a:r>
              <a:rPr sz="3200" spc="63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3200" spc="335" dirty="0">
                <a:solidFill>
                  <a:srgbClr val="FF0000"/>
                </a:solidFill>
                <a:latin typeface="Arial"/>
                <a:cs typeface="Arial"/>
              </a:rPr>
              <a:t>log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35" dirty="0">
                <a:latin typeface="Arial"/>
                <a:cs typeface="Arial"/>
              </a:rPr>
              <a:t>Check </a:t>
            </a:r>
            <a:r>
              <a:rPr sz="2800" spc="-80" dirty="0">
                <a:latin typeface="Arial"/>
                <a:cs typeface="Arial"/>
              </a:rPr>
              <a:t>your </a:t>
            </a:r>
            <a:r>
              <a:rPr sz="2800" spc="-65" dirty="0">
                <a:latin typeface="Arial"/>
                <a:cs typeface="Arial"/>
              </a:rPr>
              <a:t>commit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history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2781300"/>
            <a:ext cx="5305044" cy="1656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0958" y="2961894"/>
            <a:ext cx="1728470" cy="649605"/>
          </a:xfrm>
          <a:custGeom>
            <a:avLst/>
            <a:gdLst/>
            <a:ahLst/>
            <a:cxnLst/>
            <a:rect l="l" t="t" r="r" b="b"/>
            <a:pathLst>
              <a:path w="1728470" h="649604">
                <a:moveTo>
                  <a:pt x="864108" y="0"/>
                </a:moveTo>
                <a:lnTo>
                  <a:pt x="796574" y="976"/>
                </a:lnTo>
                <a:lnTo>
                  <a:pt x="730462" y="3857"/>
                </a:lnTo>
                <a:lnTo>
                  <a:pt x="665965" y="8570"/>
                </a:lnTo>
                <a:lnTo>
                  <a:pt x="603275" y="15044"/>
                </a:lnTo>
                <a:lnTo>
                  <a:pt x="542582" y="23207"/>
                </a:lnTo>
                <a:lnTo>
                  <a:pt x="484081" y="32985"/>
                </a:lnTo>
                <a:lnTo>
                  <a:pt x="427961" y="44308"/>
                </a:lnTo>
                <a:lnTo>
                  <a:pt x="374417" y="57104"/>
                </a:lnTo>
                <a:lnTo>
                  <a:pt x="323638" y="71299"/>
                </a:lnTo>
                <a:lnTo>
                  <a:pt x="275819" y="86822"/>
                </a:lnTo>
                <a:lnTo>
                  <a:pt x="231150" y="103601"/>
                </a:lnTo>
                <a:lnTo>
                  <a:pt x="189824" y="121564"/>
                </a:lnTo>
                <a:lnTo>
                  <a:pt x="152033" y="140639"/>
                </a:lnTo>
                <a:lnTo>
                  <a:pt x="117968" y="160753"/>
                </a:lnTo>
                <a:lnTo>
                  <a:pt x="61788" y="203813"/>
                </a:lnTo>
                <a:lnTo>
                  <a:pt x="22820" y="250167"/>
                </a:lnTo>
                <a:lnTo>
                  <a:pt x="2599" y="299237"/>
                </a:lnTo>
                <a:lnTo>
                  <a:pt x="0" y="324611"/>
                </a:lnTo>
                <a:lnTo>
                  <a:pt x="2599" y="349986"/>
                </a:lnTo>
                <a:lnTo>
                  <a:pt x="22820" y="399056"/>
                </a:lnTo>
                <a:lnTo>
                  <a:pt x="61788" y="445410"/>
                </a:lnTo>
                <a:lnTo>
                  <a:pt x="117968" y="488470"/>
                </a:lnTo>
                <a:lnTo>
                  <a:pt x="152033" y="508584"/>
                </a:lnTo>
                <a:lnTo>
                  <a:pt x="189824" y="527659"/>
                </a:lnTo>
                <a:lnTo>
                  <a:pt x="231150" y="545622"/>
                </a:lnTo>
                <a:lnTo>
                  <a:pt x="275819" y="562401"/>
                </a:lnTo>
                <a:lnTo>
                  <a:pt x="323638" y="577924"/>
                </a:lnTo>
                <a:lnTo>
                  <a:pt x="374417" y="592119"/>
                </a:lnTo>
                <a:lnTo>
                  <a:pt x="427961" y="604915"/>
                </a:lnTo>
                <a:lnTo>
                  <a:pt x="484081" y="616238"/>
                </a:lnTo>
                <a:lnTo>
                  <a:pt x="542582" y="626016"/>
                </a:lnTo>
                <a:lnTo>
                  <a:pt x="603275" y="634179"/>
                </a:lnTo>
                <a:lnTo>
                  <a:pt x="665965" y="640653"/>
                </a:lnTo>
                <a:lnTo>
                  <a:pt x="730462" y="645366"/>
                </a:lnTo>
                <a:lnTo>
                  <a:pt x="796574" y="648247"/>
                </a:lnTo>
                <a:lnTo>
                  <a:pt x="864108" y="649223"/>
                </a:lnTo>
                <a:lnTo>
                  <a:pt x="931641" y="648247"/>
                </a:lnTo>
                <a:lnTo>
                  <a:pt x="997753" y="645366"/>
                </a:lnTo>
                <a:lnTo>
                  <a:pt x="1062250" y="640653"/>
                </a:lnTo>
                <a:lnTo>
                  <a:pt x="1124940" y="634179"/>
                </a:lnTo>
                <a:lnTo>
                  <a:pt x="1185633" y="626016"/>
                </a:lnTo>
                <a:lnTo>
                  <a:pt x="1244134" y="616238"/>
                </a:lnTo>
                <a:lnTo>
                  <a:pt x="1300254" y="604915"/>
                </a:lnTo>
                <a:lnTo>
                  <a:pt x="1353798" y="592119"/>
                </a:lnTo>
                <a:lnTo>
                  <a:pt x="1404577" y="577924"/>
                </a:lnTo>
                <a:lnTo>
                  <a:pt x="1452396" y="562401"/>
                </a:lnTo>
                <a:lnTo>
                  <a:pt x="1497065" y="545622"/>
                </a:lnTo>
                <a:lnTo>
                  <a:pt x="1538391" y="527659"/>
                </a:lnTo>
                <a:lnTo>
                  <a:pt x="1576182" y="508584"/>
                </a:lnTo>
                <a:lnTo>
                  <a:pt x="1610247" y="488470"/>
                </a:lnTo>
                <a:lnTo>
                  <a:pt x="1666427" y="445410"/>
                </a:lnTo>
                <a:lnTo>
                  <a:pt x="1705395" y="399056"/>
                </a:lnTo>
                <a:lnTo>
                  <a:pt x="1725616" y="349986"/>
                </a:lnTo>
                <a:lnTo>
                  <a:pt x="1728215" y="324611"/>
                </a:lnTo>
                <a:lnTo>
                  <a:pt x="1725616" y="299237"/>
                </a:lnTo>
                <a:lnTo>
                  <a:pt x="1705395" y="250167"/>
                </a:lnTo>
                <a:lnTo>
                  <a:pt x="1666427" y="203813"/>
                </a:lnTo>
                <a:lnTo>
                  <a:pt x="1610247" y="160753"/>
                </a:lnTo>
                <a:lnTo>
                  <a:pt x="1576182" y="140639"/>
                </a:lnTo>
                <a:lnTo>
                  <a:pt x="1538391" y="121564"/>
                </a:lnTo>
                <a:lnTo>
                  <a:pt x="1497065" y="103601"/>
                </a:lnTo>
                <a:lnTo>
                  <a:pt x="1452396" y="86822"/>
                </a:lnTo>
                <a:lnTo>
                  <a:pt x="1404577" y="71299"/>
                </a:lnTo>
                <a:lnTo>
                  <a:pt x="1353798" y="57104"/>
                </a:lnTo>
                <a:lnTo>
                  <a:pt x="1300254" y="44308"/>
                </a:lnTo>
                <a:lnTo>
                  <a:pt x="1244134" y="32985"/>
                </a:lnTo>
                <a:lnTo>
                  <a:pt x="1185633" y="23207"/>
                </a:lnTo>
                <a:lnTo>
                  <a:pt x="1124940" y="15044"/>
                </a:lnTo>
                <a:lnTo>
                  <a:pt x="1062250" y="8570"/>
                </a:lnTo>
                <a:lnTo>
                  <a:pt x="997753" y="3857"/>
                </a:lnTo>
                <a:lnTo>
                  <a:pt x="931641" y="976"/>
                </a:lnTo>
                <a:lnTo>
                  <a:pt x="864108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0958" y="2961894"/>
            <a:ext cx="1728470" cy="649605"/>
          </a:xfrm>
          <a:custGeom>
            <a:avLst/>
            <a:gdLst/>
            <a:ahLst/>
            <a:cxnLst/>
            <a:rect l="l" t="t" r="r" b="b"/>
            <a:pathLst>
              <a:path w="1728470" h="649604">
                <a:moveTo>
                  <a:pt x="0" y="324611"/>
                </a:moveTo>
                <a:lnTo>
                  <a:pt x="10270" y="274398"/>
                </a:lnTo>
                <a:lnTo>
                  <a:pt x="40056" y="226614"/>
                </a:lnTo>
                <a:lnTo>
                  <a:pt x="87823" y="181835"/>
                </a:lnTo>
                <a:lnTo>
                  <a:pt x="152033" y="140639"/>
                </a:lnTo>
                <a:lnTo>
                  <a:pt x="189824" y="121564"/>
                </a:lnTo>
                <a:lnTo>
                  <a:pt x="231150" y="103601"/>
                </a:lnTo>
                <a:lnTo>
                  <a:pt x="275819" y="86822"/>
                </a:lnTo>
                <a:lnTo>
                  <a:pt x="323638" y="71299"/>
                </a:lnTo>
                <a:lnTo>
                  <a:pt x="374417" y="57104"/>
                </a:lnTo>
                <a:lnTo>
                  <a:pt x="427961" y="44308"/>
                </a:lnTo>
                <a:lnTo>
                  <a:pt x="484081" y="32985"/>
                </a:lnTo>
                <a:lnTo>
                  <a:pt x="542582" y="23207"/>
                </a:lnTo>
                <a:lnTo>
                  <a:pt x="603275" y="15044"/>
                </a:lnTo>
                <a:lnTo>
                  <a:pt x="665965" y="8570"/>
                </a:lnTo>
                <a:lnTo>
                  <a:pt x="730462" y="3857"/>
                </a:lnTo>
                <a:lnTo>
                  <a:pt x="796574" y="976"/>
                </a:lnTo>
                <a:lnTo>
                  <a:pt x="864108" y="0"/>
                </a:lnTo>
                <a:lnTo>
                  <a:pt x="931641" y="976"/>
                </a:lnTo>
                <a:lnTo>
                  <a:pt x="997753" y="3857"/>
                </a:lnTo>
                <a:lnTo>
                  <a:pt x="1062250" y="8570"/>
                </a:lnTo>
                <a:lnTo>
                  <a:pt x="1124940" y="15044"/>
                </a:lnTo>
                <a:lnTo>
                  <a:pt x="1185633" y="23207"/>
                </a:lnTo>
                <a:lnTo>
                  <a:pt x="1244134" y="32985"/>
                </a:lnTo>
                <a:lnTo>
                  <a:pt x="1300254" y="44308"/>
                </a:lnTo>
                <a:lnTo>
                  <a:pt x="1353798" y="57104"/>
                </a:lnTo>
                <a:lnTo>
                  <a:pt x="1404577" y="71299"/>
                </a:lnTo>
                <a:lnTo>
                  <a:pt x="1452396" y="86822"/>
                </a:lnTo>
                <a:lnTo>
                  <a:pt x="1497065" y="103601"/>
                </a:lnTo>
                <a:lnTo>
                  <a:pt x="1538391" y="121564"/>
                </a:lnTo>
                <a:lnTo>
                  <a:pt x="1576182" y="140639"/>
                </a:lnTo>
                <a:lnTo>
                  <a:pt x="1610247" y="160753"/>
                </a:lnTo>
                <a:lnTo>
                  <a:pt x="1666427" y="203813"/>
                </a:lnTo>
                <a:lnTo>
                  <a:pt x="1705395" y="250167"/>
                </a:lnTo>
                <a:lnTo>
                  <a:pt x="1725616" y="299237"/>
                </a:lnTo>
                <a:lnTo>
                  <a:pt x="1728215" y="324611"/>
                </a:lnTo>
                <a:lnTo>
                  <a:pt x="1725616" y="349986"/>
                </a:lnTo>
                <a:lnTo>
                  <a:pt x="1705395" y="399056"/>
                </a:lnTo>
                <a:lnTo>
                  <a:pt x="1666427" y="445410"/>
                </a:lnTo>
                <a:lnTo>
                  <a:pt x="1610247" y="488470"/>
                </a:lnTo>
                <a:lnTo>
                  <a:pt x="1576182" y="508584"/>
                </a:lnTo>
                <a:lnTo>
                  <a:pt x="1538391" y="527659"/>
                </a:lnTo>
                <a:lnTo>
                  <a:pt x="1497065" y="545622"/>
                </a:lnTo>
                <a:lnTo>
                  <a:pt x="1452396" y="562401"/>
                </a:lnTo>
                <a:lnTo>
                  <a:pt x="1404577" y="577924"/>
                </a:lnTo>
                <a:lnTo>
                  <a:pt x="1353798" y="592119"/>
                </a:lnTo>
                <a:lnTo>
                  <a:pt x="1300254" y="604915"/>
                </a:lnTo>
                <a:lnTo>
                  <a:pt x="1244134" y="616238"/>
                </a:lnTo>
                <a:lnTo>
                  <a:pt x="1185633" y="626016"/>
                </a:lnTo>
                <a:lnTo>
                  <a:pt x="1124940" y="634179"/>
                </a:lnTo>
                <a:lnTo>
                  <a:pt x="1062250" y="640653"/>
                </a:lnTo>
                <a:lnTo>
                  <a:pt x="997753" y="645366"/>
                </a:lnTo>
                <a:lnTo>
                  <a:pt x="931641" y="648247"/>
                </a:lnTo>
                <a:lnTo>
                  <a:pt x="864108" y="649223"/>
                </a:lnTo>
                <a:lnTo>
                  <a:pt x="796574" y="648247"/>
                </a:lnTo>
                <a:lnTo>
                  <a:pt x="730462" y="645366"/>
                </a:lnTo>
                <a:lnTo>
                  <a:pt x="665965" y="640653"/>
                </a:lnTo>
                <a:lnTo>
                  <a:pt x="603275" y="634179"/>
                </a:lnTo>
                <a:lnTo>
                  <a:pt x="542582" y="626016"/>
                </a:lnTo>
                <a:lnTo>
                  <a:pt x="484081" y="616238"/>
                </a:lnTo>
                <a:lnTo>
                  <a:pt x="427961" y="604915"/>
                </a:lnTo>
                <a:lnTo>
                  <a:pt x="374417" y="592119"/>
                </a:lnTo>
                <a:lnTo>
                  <a:pt x="323638" y="577924"/>
                </a:lnTo>
                <a:lnTo>
                  <a:pt x="275819" y="562401"/>
                </a:lnTo>
                <a:lnTo>
                  <a:pt x="231150" y="545622"/>
                </a:lnTo>
                <a:lnTo>
                  <a:pt x="189824" y="527659"/>
                </a:lnTo>
                <a:lnTo>
                  <a:pt x="152033" y="508584"/>
                </a:lnTo>
                <a:lnTo>
                  <a:pt x="117968" y="488470"/>
                </a:lnTo>
                <a:lnTo>
                  <a:pt x="61788" y="445410"/>
                </a:lnTo>
                <a:lnTo>
                  <a:pt x="22820" y="399056"/>
                </a:lnTo>
                <a:lnTo>
                  <a:pt x="2599" y="349986"/>
                </a:lnTo>
                <a:lnTo>
                  <a:pt x="0" y="324611"/>
                </a:lnTo>
                <a:close/>
              </a:path>
            </a:pathLst>
          </a:custGeom>
          <a:ln w="25907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4885" y="3213354"/>
            <a:ext cx="576580" cy="180340"/>
          </a:xfrm>
          <a:custGeom>
            <a:avLst/>
            <a:gdLst/>
            <a:ahLst/>
            <a:cxnLst/>
            <a:rect l="l" t="t" r="r" b="b"/>
            <a:pathLst>
              <a:path w="576579" h="180339">
                <a:moveTo>
                  <a:pt x="89915" y="0"/>
                </a:moveTo>
                <a:lnTo>
                  <a:pt x="0" y="89916"/>
                </a:lnTo>
                <a:lnTo>
                  <a:pt x="89915" y="179832"/>
                </a:lnTo>
                <a:lnTo>
                  <a:pt x="89915" y="134874"/>
                </a:lnTo>
                <a:lnTo>
                  <a:pt x="576072" y="134874"/>
                </a:lnTo>
                <a:lnTo>
                  <a:pt x="576072" y="44958"/>
                </a:lnTo>
                <a:lnTo>
                  <a:pt x="89915" y="44958"/>
                </a:lnTo>
                <a:lnTo>
                  <a:pt x="89915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4885" y="3213354"/>
            <a:ext cx="576580" cy="180340"/>
          </a:xfrm>
          <a:custGeom>
            <a:avLst/>
            <a:gdLst/>
            <a:ahLst/>
            <a:cxnLst/>
            <a:rect l="l" t="t" r="r" b="b"/>
            <a:pathLst>
              <a:path w="576579" h="180339">
                <a:moveTo>
                  <a:pt x="576072" y="134874"/>
                </a:moveTo>
                <a:lnTo>
                  <a:pt x="89915" y="134874"/>
                </a:lnTo>
                <a:lnTo>
                  <a:pt x="89915" y="179832"/>
                </a:lnTo>
                <a:lnTo>
                  <a:pt x="0" y="89916"/>
                </a:lnTo>
                <a:lnTo>
                  <a:pt x="89915" y="0"/>
                </a:lnTo>
                <a:lnTo>
                  <a:pt x="89915" y="44958"/>
                </a:lnTo>
                <a:lnTo>
                  <a:pt x="576072" y="44958"/>
                </a:lnTo>
                <a:lnTo>
                  <a:pt x="576072" y="134874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7453" y="3737609"/>
            <a:ext cx="1727200" cy="649605"/>
          </a:xfrm>
          <a:custGeom>
            <a:avLst/>
            <a:gdLst/>
            <a:ahLst/>
            <a:cxnLst/>
            <a:rect l="l" t="t" r="r" b="b"/>
            <a:pathLst>
              <a:path w="1727200" h="649604">
                <a:moveTo>
                  <a:pt x="863346" y="0"/>
                </a:moveTo>
                <a:lnTo>
                  <a:pt x="795883" y="976"/>
                </a:lnTo>
                <a:lnTo>
                  <a:pt x="729839" y="3857"/>
                </a:lnTo>
                <a:lnTo>
                  <a:pt x="665405" y="8570"/>
                </a:lnTo>
                <a:lnTo>
                  <a:pt x="602775" y="15044"/>
                </a:lnTo>
                <a:lnTo>
                  <a:pt x="542140" y="23207"/>
                </a:lnTo>
                <a:lnTo>
                  <a:pt x="483692" y="32985"/>
                </a:lnTo>
                <a:lnTo>
                  <a:pt x="427623" y="44308"/>
                </a:lnTo>
                <a:lnTo>
                  <a:pt x="374125" y="57104"/>
                </a:lnTo>
                <a:lnTo>
                  <a:pt x="323390" y="71299"/>
                </a:lnTo>
                <a:lnTo>
                  <a:pt x="275610" y="86822"/>
                </a:lnTo>
                <a:lnTo>
                  <a:pt x="230977" y="103601"/>
                </a:lnTo>
                <a:lnTo>
                  <a:pt x="189684" y="121564"/>
                </a:lnTo>
                <a:lnTo>
                  <a:pt x="151922" y="140639"/>
                </a:lnTo>
                <a:lnTo>
                  <a:pt x="117884" y="160753"/>
                </a:lnTo>
                <a:lnTo>
                  <a:pt x="61745" y="203813"/>
                </a:lnTo>
                <a:lnTo>
                  <a:pt x="22804" y="250167"/>
                </a:lnTo>
                <a:lnTo>
                  <a:pt x="2597" y="299237"/>
                </a:lnTo>
                <a:lnTo>
                  <a:pt x="0" y="324612"/>
                </a:lnTo>
                <a:lnTo>
                  <a:pt x="2597" y="349986"/>
                </a:lnTo>
                <a:lnTo>
                  <a:pt x="22804" y="399056"/>
                </a:lnTo>
                <a:lnTo>
                  <a:pt x="61745" y="445410"/>
                </a:lnTo>
                <a:lnTo>
                  <a:pt x="117884" y="488470"/>
                </a:lnTo>
                <a:lnTo>
                  <a:pt x="151922" y="508584"/>
                </a:lnTo>
                <a:lnTo>
                  <a:pt x="189684" y="527659"/>
                </a:lnTo>
                <a:lnTo>
                  <a:pt x="230977" y="545622"/>
                </a:lnTo>
                <a:lnTo>
                  <a:pt x="275610" y="562401"/>
                </a:lnTo>
                <a:lnTo>
                  <a:pt x="323390" y="577924"/>
                </a:lnTo>
                <a:lnTo>
                  <a:pt x="374125" y="592119"/>
                </a:lnTo>
                <a:lnTo>
                  <a:pt x="427623" y="604915"/>
                </a:lnTo>
                <a:lnTo>
                  <a:pt x="483692" y="616238"/>
                </a:lnTo>
                <a:lnTo>
                  <a:pt x="542140" y="626016"/>
                </a:lnTo>
                <a:lnTo>
                  <a:pt x="602775" y="634179"/>
                </a:lnTo>
                <a:lnTo>
                  <a:pt x="665405" y="640653"/>
                </a:lnTo>
                <a:lnTo>
                  <a:pt x="729839" y="645366"/>
                </a:lnTo>
                <a:lnTo>
                  <a:pt x="795883" y="648247"/>
                </a:lnTo>
                <a:lnTo>
                  <a:pt x="863346" y="649223"/>
                </a:lnTo>
                <a:lnTo>
                  <a:pt x="930808" y="648247"/>
                </a:lnTo>
                <a:lnTo>
                  <a:pt x="996852" y="645366"/>
                </a:lnTo>
                <a:lnTo>
                  <a:pt x="1061286" y="640653"/>
                </a:lnTo>
                <a:lnTo>
                  <a:pt x="1123916" y="634179"/>
                </a:lnTo>
                <a:lnTo>
                  <a:pt x="1184551" y="626016"/>
                </a:lnTo>
                <a:lnTo>
                  <a:pt x="1242999" y="616238"/>
                </a:lnTo>
                <a:lnTo>
                  <a:pt x="1299068" y="604915"/>
                </a:lnTo>
                <a:lnTo>
                  <a:pt x="1352566" y="592119"/>
                </a:lnTo>
                <a:lnTo>
                  <a:pt x="1403301" y="577924"/>
                </a:lnTo>
                <a:lnTo>
                  <a:pt x="1451081" y="562401"/>
                </a:lnTo>
                <a:lnTo>
                  <a:pt x="1495714" y="545622"/>
                </a:lnTo>
                <a:lnTo>
                  <a:pt x="1537007" y="527659"/>
                </a:lnTo>
                <a:lnTo>
                  <a:pt x="1574769" y="508584"/>
                </a:lnTo>
                <a:lnTo>
                  <a:pt x="1608807" y="488470"/>
                </a:lnTo>
                <a:lnTo>
                  <a:pt x="1664946" y="445410"/>
                </a:lnTo>
                <a:lnTo>
                  <a:pt x="1703887" y="399056"/>
                </a:lnTo>
                <a:lnTo>
                  <a:pt x="1724094" y="349986"/>
                </a:lnTo>
                <a:lnTo>
                  <a:pt x="1726692" y="324612"/>
                </a:lnTo>
                <a:lnTo>
                  <a:pt x="1724094" y="299237"/>
                </a:lnTo>
                <a:lnTo>
                  <a:pt x="1703887" y="250167"/>
                </a:lnTo>
                <a:lnTo>
                  <a:pt x="1664946" y="203813"/>
                </a:lnTo>
                <a:lnTo>
                  <a:pt x="1608807" y="160753"/>
                </a:lnTo>
                <a:lnTo>
                  <a:pt x="1574769" y="140639"/>
                </a:lnTo>
                <a:lnTo>
                  <a:pt x="1537007" y="121564"/>
                </a:lnTo>
                <a:lnTo>
                  <a:pt x="1495714" y="103601"/>
                </a:lnTo>
                <a:lnTo>
                  <a:pt x="1451081" y="86822"/>
                </a:lnTo>
                <a:lnTo>
                  <a:pt x="1403301" y="71299"/>
                </a:lnTo>
                <a:lnTo>
                  <a:pt x="1352566" y="57104"/>
                </a:lnTo>
                <a:lnTo>
                  <a:pt x="1299068" y="44308"/>
                </a:lnTo>
                <a:lnTo>
                  <a:pt x="1242999" y="32985"/>
                </a:lnTo>
                <a:lnTo>
                  <a:pt x="1184551" y="23207"/>
                </a:lnTo>
                <a:lnTo>
                  <a:pt x="1123916" y="15044"/>
                </a:lnTo>
                <a:lnTo>
                  <a:pt x="1061286" y="8570"/>
                </a:lnTo>
                <a:lnTo>
                  <a:pt x="996852" y="3857"/>
                </a:lnTo>
                <a:lnTo>
                  <a:pt x="930808" y="976"/>
                </a:lnTo>
                <a:lnTo>
                  <a:pt x="86334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37453" y="3737609"/>
            <a:ext cx="1727200" cy="649605"/>
          </a:xfrm>
          <a:custGeom>
            <a:avLst/>
            <a:gdLst/>
            <a:ahLst/>
            <a:cxnLst/>
            <a:rect l="l" t="t" r="r" b="b"/>
            <a:pathLst>
              <a:path w="1727200" h="649604">
                <a:moveTo>
                  <a:pt x="0" y="324612"/>
                </a:moveTo>
                <a:lnTo>
                  <a:pt x="10263" y="274398"/>
                </a:lnTo>
                <a:lnTo>
                  <a:pt x="40029" y="226614"/>
                </a:lnTo>
                <a:lnTo>
                  <a:pt x="87761" y="181835"/>
                </a:lnTo>
                <a:lnTo>
                  <a:pt x="151922" y="140639"/>
                </a:lnTo>
                <a:lnTo>
                  <a:pt x="189684" y="121564"/>
                </a:lnTo>
                <a:lnTo>
                  <a:pt x="230977" y="103601"/>
                </a:lnTo>
                <a:lnTo>
                  <a:pt x="275610" y="86822"/>
                </a:lnTo>
                <a:lnTo>
                  <a:pt x="323390" y="71299"/>
                </a:lnTo>
                <a:lnTo>
                  <a:pt x="374125" y="57104"/>
                </a:lnTo>
                <a:lnTo>
                  <a:pt x="427623" y="44308"/>
                </a:lnTo>
                <a:lnTo>
                  <a:pt x="483692" y="32985"/>
                </a:lnTo>
                <a:lnTo>
                  <a:pt x="542140" y="23207"/>
                </a:lnTo>
                <a:lnTo>
                  <a:pt x="602775" y="15044"/>
                </a:lnTo>
                <a:lnTo>
                  <a:pt x="665405" y="8570"/>
                </a:lnTo>
                <a:lnTo>
                  <a:pt x="729839" y="3857"/>
                </a:lnTo>
                <a:lnTo>
                  <a:pt x="795883" y="976"/>
                </a:lnTo>
                <a:lnTo>
                  <a:pt x="863346" y="0"/>
                </a:lnTo>
                <a:lnTo>
                  <a:pt x="930808" y="976"/>
                </a:lnTo>
                <a:lnTo>
                  <a:pt x="996852" y="3857"/>
                </a:lnTo>
                <a:lnTo>
                  <a:pt x="1061286" y="8570"/>
                </a:lnTo>
                <a:lnTo>
                  <a:pt x="1123916" y="15044"/>
                </a:lnTo>
                <a:lnTo>
                  <a:pt x="1184551" y="23207"/>
                </a:lnTo>
                <a:lnTo>
                  <a:pt x="1242999" y="32985"/>
                </a:lnTo>
                <a:lnTo>
                  <a:pt x="1299068" y="44308"/>
                </a:lnTo>
                <a:lnTo>
                  <a:pt x="1352566" y="57104"/>
                </a:lnTo>
                <a:lnTo>
                  <a:pt x="1403301" y="71299"/>
                </a:lnTo>
                <a:lnTo>
                  <a:pt x="1451081" y="86822"/>
                </a:lnTo>
                <a:lnTo>
                  <a:pt x="1495714" y="103601"/>
                </a:lnTo>
                <a:lnTo>
                  <a:pt x="1537007" y="121564"/>
                </a:lnTo>
                <a:lnTo>
                  <a:pt x="1574769" y="140639"/>
                </a:lnTo>
                <a:lnTo>
                  <a:pt x="1608807" y="160753"/>
                </a:lnTo>
                <a:lnTo>
                  <a:pt x="1664946" y="203813"/>
                </a:lnTo>
                <a:lnTo>
                  <a:pt x="1703887" y="250167"/>
                </a:lnTo>
                <a:lnTo>
                  <a:pt x="1724094" y="299237"/>
                </a:lnTo>
                <a:lnTo>
                  <a:pt x="1726692" y="324612"/>
                </a:lnTo>
                <a:lnTo>
                  <a:pt x="1724094" y="349986"/>
                </a:lnTo>
                <a:lnTo>
                  <a:pt x="1703887" y="399056"/>
                </a:lnTo>
                <a:lnTo>
                  <a:pt x="1664946" y="445410"/>
                </a:lnTo>
                <a:lnTo>
                  <a:pt x="1608807" y="488470"/>
                </a:lnTo>
                <a:lnTo>
                  <a:pt x="1574769" y="508584"/>
                </a:lnTo>
                <a:lnTo>
                  <a:pt x="1537007" y="527659"/>
                </a:lnTo>
                <a:lnTo>
                  <a:pt x="1495714" y="545622"/>
                </a:lnTo>
                <a:lnTo>
                  <a:pt x="1451081" y="562401"/>
                </a:lnTo>
                <a:lnTo>
                  <a:pt x="1403301" y="577924"/>
                </a:lnTo>
                <a:lnTo>
                  <a:pt x="1352566" y="592119"/>
                </a:lnTo>
                <a:lnTo>
                  <a:pt x="1299068" y="604915"/>
                </a:lnTo>
                <a:lnTo>
                  <a:pt x="1242999" y="616238"/>
                </a:lnTo>
                <a:lnTo>
                  <a:pt x="1184551" y="626016"/>
                </a:lnTo>
                <a:lnTo>
                  <a:pt x="1123916" y="634179"/>
                </a:lnTo>
                <a:lnTo>
                  <a:pt x="1061286" y="640653"/>
                </a:lnTo>
                <a:lnTo>
                  <a:pt x="996852" y="645366"/>
                </a:lnTo>
                <a:lnTo>
                  <a:pt x="930808" y="648247"/>
                </a:lnTo>
                <a:lnTo>
                  <a:pt x="863346" y="649223"/>
                </a:lnTo>
                <a:lnTo>
                  <a:pt x="795883" y="648247"/>
                </a:lnTo>
                <a:lnTo>
                  <a:pt x="729839" y="645366"/>
                </a:lnTo>
                <a:lnTo>
                  <a:pt x="665405" y="640653"/>
                </a:lnTo>
                <a:lnTo>
                  <a:pt x="602775" y="634179"/>
                </a:lnTo>
                <a:lnTo>
                  <a:pt x="542140" y="626016"/>
                </a:lnTo>
                <a:lnTo>
                  <a:pt x="483692" y="616238"/>
                </a:lnTo>
                <a:lnTo>
                  <a:pt x="427623" y="604915"/>
                </a:lnTo>
                <a:lnTo>
                  <a:pt x="374125" y="592119"/>
                </a:lnTo>
                <a:lnTo>
                  <a:pt x="323390" y="577924"/>
                </a:lnTo>
                <a:lnTo>
                  <a:pt x="275610" y="562401"/>
                </a:lnTo>
                <a:lnTo>
                  <a:pt x="230977" y="545622"/>
                </a:lnTo>
                <a:lnTo>
                  <a:pt x="189684" y="527659"/>
                </a:lnTo>
                <a:lnTo>
                  <a:pt x="151922" y="508584"/>
                </a:lnTo>
                <a:lnTo>
                  <a:pt x="117884" y="488470"/>
                </a:lnTo>
                <a:lnTo>
                  <a:pt x="61745" y="445410"/>
                </a:lnTo>
                <a:lnTo>
                  <a:pt x="22804" y="399056"/>
                </a:lnTo>
                <a:lnTo>
                  <a:pt x="2597" y="349986"/>
                </a:lnTo>
                <a:lnTo>
                  <a:pt x="0" y="324612"/>
                </a:lnTo>
                <a:close/>
              </a:path>
            </a:pathLst>
          </a:custGeom>
          <a:ln w="25908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727" y="3639946"/>
            <a:ext cx="748665" cy="386080"/>
          </a:xfrm>
          <a:custGeom>
            <a:avLst/>
            <a:gdLst/>
            <a:ahLst/>
            <a:cxnLst/>
            <a:rect l="l" t="t" r="r" b="b"/>
            <a:pathLst>
              <a:path w="748664" h="386079">
                <a:moveTo>
                  <a:pt x="259227" y="108203"/>
                </a:moveTo>
                <a:lnTo>
                  <a:pt x="57023" y="108203"/>
                </a:lnTo>
                <a:lnTo>
                  <a:pt x="717931" y="385571"/>
                </a:lnTo>
                <a:lnTo>
                  <a:pt x="748157" y="313435"/>
                </a:lnTo>
                <a:lnTo>
                  <a:pt x="259227" y="108203"/>
                </a:lnTo>
                <a:close/>
              </a:path>
              <a:path w="748664" h="386079">
                <a:moveTo>
                  <a:pt x="102488" y="0"/>
                </a:moveTo>
                <a:lnTo>
                  <a:pt x="0" y="41782"/>
                </a:lnTo>
                <a:lnTo>
                  <a:pt x="41910" y="144271"/>
                </a:lnTo>
                <a:lnTo>
                  <a:pt x="57023" y="108203"/>
                </a:lnTo>
                <a:lnTo>
                  <a:pt x="259227" y="108203"/>
                </a:lnTo>
                <a:lnTo>
                  <a:pt x="87375" y="36067"/>
                </a:lnTo>
                <a:lnTo>
                  <a:pt x="102488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0727" y="3639946"/>
            <a:ext cx="748665" cy="386080"/>
          </a:xfrm>
          <a:custGeom>
            <a:avLst/>
            <a:gdLst/>
            <a:ahLst/>
            <a:cxnLst/>
            <a:rect l="l" t="t" r="r" b="b"/>
            <a:pathLst>
              <a:path w="748664" h="386079">
                <a:moveTo>
                  <a:pt x="717931" y="385571"/>
                </a:moveTo>
                <a:lnTo>
                  <a:pt x="57023" y="108203"/>
                </a:lnTo>
                <a:lnTo>
                  <a:pt x="41910" y="144271"/>
                </a:lnTo>
                <a:lnTo>
                  <a:pt x="0" y="41782"/>
                </a:lnTo>
                <a:lnTo>
                  <a:pt x="102488" y="0"/>
                </a:lnTo>
                <a:lnTo>
                  <a:pt x="87375" y="36067"/>
                </a:lnTo>
                <a:lnTo>
                  <a:pt x="748157" y="313435"/>
                </a:lnTo>
                <a:lnTo>
                  <a:pt x="717931" y="385571"/>
                </a:lnTo>
                <a:close/>
              </a:path>
            </a:pathLst>
          </a:custGeom>
          <a:ln w="25400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6797" y="4798314"/>
            <a:ext cx="1728470" cy="647700"/>
          </a:xfrm>
          <a:custGeom>
            <a:avLst/>
            <a:gdLst/>
            <a:ahLst/>
            <a:cxnLst/>
            <a:rect l="l" t="t" r="r" b="b"/>
            <a:pathLst>
              <a:path w="1728470" h="647700">
                <a:moveTo>
                  <a:pt x="864107" y="0"/>
                </a:moveTo>
                <a:lnTo>
                  <a:pt x="796574" y="974"/>
                </a:lnTo>
                <a:lnTo>
                  <a:pt x="730462" y="3850"/>
                </a:lnTo>
                <a:lnTo>
                  <a:pt x="665965" y="8555"/>
                </a:lnTo>
                <a:lnTo>
                  <a:pt x="603275" y="15017"/>
                </a:lnTo>
                <a:lnTo>
                  <a:pt x="542582" y="23164"/>
                </a:lnTo>
                <a:lnTo>
                  <a:pt x="484081" y="32923"/>
                </a:lnTo>
                <a:lnTo>
                  <a:pt x="427961" y="44224"/>
                </a:lnTo>
                <a:lnTo>
                  <a:pt x="374417" y="56993"/>
                </a:lnTo>
                <a:lnTo>
                  <a:pt x="323638" y="71159"/>
                </a:lnTo>
                <a:lnTo>
                  <a:pt x="275819" y="86649"/>
                </a:lnTo>
                <a:lnTo>
                  <a:pt x="231150" y="103392"/>
                </a:lnTo>
                <a:lnTo>
                  <a:pt x="189824" y="121315"/>
                </a:lnTo>
                <a:lnTo>
                  <a:pt x="152033" y="140347"/>
                </a:lnTo>
                <a:lnTo>
                  <a:pt x="117968" y="160415"/>
                </a:lnTo>
                <a:lnTo>
                  <a:pt x="61788" y="203371"/>
                </a:lnTo>
                <a:lnTo>
                  <a:pt x="22820" y="249607"/>
                </a:lnTo>
                <a:lnTo>
                  <a:pt x="2599" y="298546"/>
                </a:lnTo>
                <a:lnTo>
                  <a:pt x="0" y="323850"/>
                </a:lnTo>
                <a:lnTo>
                  <a:pt x="2599" y="349153"/>
                </a:lnTo>
                <a:lnTo>
                  <a:pt x="22820" y="398092"/>
                </a:lnTo>
                <a:lnTo>
                  <a:pt x="61788" y="444328"/>
                </a:lnTo>
                <a:lnTo>
                  <a:pt x="117968" y="487284"/>
                </a:lnTo>
                <a:lnTo>
                  <a:pt x="152033" y="507352"/>
                </a:lnTo>
                <a:lnTo>
                  <a:pt x="189824" y="526384"/>
                </a:lnTo>
                <a:lnTo>
                  <a:pt x="231150" y="544307"/>
                </a:lnTo>
                <a:lnTo>
                  <a:pt x="275819" y="561050"/>
                </a:lnTo>
                <a:lnTo>
                  <a:pt x="323638" y="576540"/>
                </a:lnTo>
                <a:lnTo>
                  <a:pt x="374417" y="590706"/>
                </a:lnTo>
                <a:lnTo>
                  <a:pt x="427961" y="603475"/>
                </a:lnTo>
                <a:lnTo>
                  <a:pt x="484081" y="614776"/>
                </a:lnTo>
                <a:lnTo>
                  <a:pt x="542582" y="624535"/>
                </a:lnTo>
                <a:lnTo>
                  <a:pt x="603275" y="632682"/>
                </a:lnTo>
                <a:lnTo>
                  <a:pt x="665965" y="639144"/>
                </a:lnTo>
                <a:lnTo>
                  <a:pt x="730462" y="643849"/>
                </a:lnTo>
                <a:lnTo>
                  <a:pt x="796574" y="646725"/>
                </a:lnTo>
                <a:lnTo>
                  <a:pt x="864107" y="647700"/>
                </a:lnTo>
                <a:lnTo>
                  <a:pt x="931641" y="646725"/>
                </a:lnTo>
                <a:lnTo>
                  <a:pt x="997753" y="643849"/>
                </a:lnTo>
                <a:lnTo>
                  <a:pt x="1062250" y="639144"/>
                </a:lnTo>
                <a:lnTo>
                  <a:pt x="1124940" y="632682"/>
                </a:lnTo>
                <a:lnTo>
                  <a:pt x="1185633" y="624535"/>
                </a:lnTo>
                <a:lnTo>
                  <a:pt x="1244134" y="614776"/>
                </a:lnTo>
                <a:lnTo>
                  <a:pt x="1300254" y="603475"/>
                </a:lnTo>
                <a:lnTo>
                  <a:pt x="1353798" y="590706"/>
                </a:lnTo>
                <a:lnTo>
                  <a:pt x="1404577" y="576540"/>
                </a:lnTo>
                <a:lnTo>
                  <a:pt x="1452396" y="561050"/>
                </a:lnTo>
                <a:lnTo>
                  <a:pt x="1497065" y="544307"/>
                </a:lnTo>
                <a:lnTo>
                  <a:pt x="1538391" y="526384"/>
                </a:lnTo>
                <a:lnTo>
                  <a:pt x="1576182" y="507352"/>
                </a:lnTo>
                <a:lnTo>
                  <a:pt x="1610247" y="487284"/>
                </a:lnTo>
                <a:lnTo>
                  <a:pt x="1666427" y="444328"/>
                </a:lnTo>
                <a:lnTo>
                  <a:pt x="1705395" y="398092"/>
                </a:lnTo>
                <a:lnTo>
                  <a:pt x="1725616" y="349153"/>
                </a:lnTo>
                <a:lnTo>
                  <a:pt x="1728215" y="323850"/>
                </a:lnTo>
                <a:lnTo>
                  <a:pt x="1725616" y="298546"/>
                </a:lnTo>
                <a:lnTo>
                  <a:pt x="1705395" y="249607"/>
                </a:lnTo>
                <a:lnTo>
                  <a:pt x="1666427" y="203371"/>
                </a:lnTo>
                <a:lnTo>
                  <a:pt x="1610247" y="160415"/>
                </a:lnTo>
                <a:lnTo>
                  <a:pt x="1576182" y="140347"/>
                </a:lnTo>
                <a:lnTo>
                  <a:pt x="1538391" y="121315"/>
                </a:lnTo>
                <a:lnTo>
                  <a:pt x="1497065" y="103392"/>
                </a:lnTo>
                <a:lnTo>
                  <a:pt x="1452396" y="86649"/>
                </a:lnTo>
                <a:lnTo>
                  <a:pt x="1404577" y="71159"/>
                </a:lnTo>
                <a:lnTo>
                  <a:pt x="1353798" y="56993"/>
                </a:lnTo>
                <a:lnTo>
                  <a:pt x="1300254" y="44224"/>
                </a:lnTo>
                <a:lnTo>
                  <a:pt x="1244134" y="32923"/>
                </a:lnTo>
                <a:lnTo>
                  <a:pt x="1185633" y="23164"/>
                </a:lnTo>
                <a:lnTo>
                  <a:pt x="1124940" y="15017"/>
                </a:lnTo>
                <a:lnTo>
                  <a:pt x="1062250" y="8555"/>
                </a:lnTo>
                <a:lnTo>
                  <a:pt x="997753" y="3850"/>
                </a:lnTo>
                <a:lnTo>
                  <a:pt x="931641" y="974"/>
                </a:lnTo>
                <a:lnTo>
                  <a:pt x="86410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6797" y="4798314"/>
            <a:ext cx="1728470" cy="647700"/>
          </a:xfrm>
          <a:custGeom>
            <a:avLst/>
            <a:gdLst/>
            <a:ahLst/>
            <a:cxnLst/>
            <a:rect l="l" t="t" r="r" b="b"/>
            <a:pathLst>
              <a:path w="1728470" h="647700">
                <a:moveTo>
                  <a:pt x="0" y="323850"/>
                </a:moveTo>
                <a:lnTo>
                  <a:pt x="10270" y="273775"/>
                </a:lnTo>
                <a:lnTo>
                  <a:pt x="40056" y="226115"/>
                </a:lnTo>
                <a:lnTo>
                  <a:pt x="87823" y="181447"/>
                </a:lnTo>
                <a:lnTo>
                  <a:pt x="152033" y="140347"/>
                </a:lnTo>
                <a:lnTo>
                  <a:pt x="189824" y="121315"/>
                </a:lnTo>
                <a:lnTo>
                  <a:pt x="231150" y="103392"/>
                </a:lnTo>
                <a:lnTo>
                  <a:pt x="275819" y="86649"/>
                </a:lnTo>
                <a:lnTo>
                  <a:pt x="323638" y="71159"/>
                </a:lnTo>
                <a:lnTo>
                  <a:pt x="374417" y="56993"/>
                </a:lnTo>
                <a:lnTo>
                  <a:pt x="427961" y="44224"/>
                </a:lnTo>
                <a:lnTo>
                  <a:pt x="484081" y="32923"/>
                </a:lnTo>
                <a:lnTo>
                  <a:pt x="542582" y="23164"/>
                </a:lnTo>
                <a:lnTo>
                  <a:pt x="603275" y="15017"/>
                </a:lnTo>
                <a:lnTo>
                  <a:pt x="665965" y="8555"/>
                </a:lnTo>
                <a:lnTo>
                  <a:pt x="730462" y="3850"/>
                </a:lnTo>
                <a:lnTo>
                  <a:pt x="796574" y="974"/>
                </a:lnTo>
                <a:lnTo>
                  <a:pt x="864107" y="0"/>
                </a:lnTo>
                <a:lnTo>
                  <a:pt x="931641" y="974"/>
                </a:lnTo>
                <a:lnTo>
                  <a:pt x="997753" y="3850"/>
                </a:lnTo>
                <a:lnTo>
                  <a:pt x="1062250" y="8555"/>
                </a:lnTo>
                <a:lnTo>
                  <a:pt x="1124940" y="15017"/>
                </a:lnTo>
                <a:lnTo>
                  <a:pt x="1185633" y="23164"/>
                </a:lnTo>
                <a:lnTo>
                  <a:pt x="1244134" y="32923"/>
                </a:lnTo>
                <a:lnTo>
                  <a:pt x="1300254" y="44224"/>
                </a:lnTo>
                <a:lnTo>
                  <a:pt x="1353798" y="56993"/>
                </a:lnTo>
                <a:lnTo>
                  <a:pt x="1404577" y="71159"/>
                </a:lnTo>
                <a:lnTo>
                  <a:pt x="1452396" y="86649"/>
                </a:lnTo>
                <a:lnTo>
                  <a:pt x="1497065" y="103392"/>
                </a:lnTo>
                <a:lnTo>
                  <a:pt x="1538391" y="121315"/>
                </a:lnTo>
                <a:lnTo>
                  <a:pt x="1576182" y="140347"/>
                </a:lnTo>
                <a:lnTo>
                  <a:pt x="1610247" y="160415"/>
                </a:lnTo>
                <a:lnTo>
                  <a:pt x="1666427" y="203371"/>
                </a:lnTo>
                <a:lnTo>
                  <a:pt x="1705395" y="249607"/>
                </a:lnTo>
                <a:lnTo>
                  <a:pt x="1725616" y="298546"/>
                </a:lnTo>
                <a:lnTo>
                  <a:pt x="1728215" y="323850"/>
                </a:lnTo>
                <a:lnTo>
                  <a:pt x="1725616" y="349153"/>
                </a:lnTo>
                <a:lnTo>
                  <a:pt x="1705395" y="398092"/>
                </a:lnTo>
                <a:lnTo>
                  <a:pt x="1666427" y="444328"/>
                </a:lnTo>
                <a:lnTo>
                  <a:pt x="1610247" y="487284"/>
                </a:lnTo>
                <a:lnTo>
                  <a:pt x="1576182" y="507352"/>
                </a:lnTo>
                <a:lnTo>
                  <a:pt x="1538391" y="526384"/>
                </a:lnTo>
                <a:lnTo>
                  <a:pt x="1497065" y="544307"/>
                </a:lnTo>
                <a:lnTo>
                  <a:pt x="1452396" y="561050"/>
                </a:lnTo>
                <a:lnTo>
                  <a:pt x="1404577" y="576540"/>
                </a:lnTo>
                <a:lnTo>
                  <a:pt x="1353798" y="590706"/>
                </a:lnTo>
                <a:lnTo>
                  <a:pt x="1300254" y="603475"/>
                </a:lnTo>
                <a:lnTo>
                  <a:pt x="1244134" y="614776"/>
                </a:lnTo>
                <a:lnTo>
                  <a:pt x="1185633" y="624535"/>
                </a:lnTo>
                <a:lnTo>
                  <a:pt x="1124940" y="632682"/>
                </a:lnTo>
                <a:lnTo>
                  <a:pt x="1062250" y="639144"/>
                </a:lnTo>
                <a:lnTo>
                  <a:pt x="997753" y="643849"/>
                </a:lnTo>
                <a:lnTo>
                  <a:pt x="931641" y="646725"/>
                </a:lnTo>
                <a:lnTo>
                  <a:pt x="864107" y="647700"/>
                </a:lnTo>
                <a:lnTo>
                  <a:pt x="796574" y="646725"/>
                </a:lnTo>
                <a:lnTo>
                  <a:pt x="730462" y="643849"/>
                </a:lnTo>
                <a:lnTo>
                  <a:pt x="665965" y="639144"/>
                </a:lnTo>
                <a:lnTo>
                  <a:pt x="603275" y="632682"/>
                </a:lnTo>
                <a:lnTo>
                  <a:pt x="542582" y="624535"/>
                </a:lnTo>
                <a:lnTo>
                  <a:pt x="484081" y="614776"/>
                </a:lnTo>
                <a:lnTo>
                  <a:pt x="427961" y="603475"/>
                </a:lnTo>
                <a:lnTo>
                  <a:pt x="374417" y="590706"/>
                </a:lnTo>
                <a:lnTo>
                  <a:pt x="323638" y="576540"/>
                </a:lnTo>
                <a:lnTo>
                  <a:pt x="275819" y="561050"/>
                </a:lnTo>
                <a:lnTo>
                  <a:pt x="231150" y="544307"/>
                </a:lnTo>
                <a:lnTo>
                  <a:pt x="189824" y="526384"/>
                </a:lnTo>
                <a:lnTo>
                  <a:pt x="152033" y="507352"/>
                </a:lnTo>
                <a:lnTo>
                  <a:pt x="117968" y="487284"/>
                </a:lnTo>
                <a:lnTo>
                  <a:pt x="61788" y="444328"/>
                </a:lnTo>
                <a:lnTo>
                  <a:pt x="22820" y="398092"/>
                </a:lnTo>
                <a:lnTo>
                  <a:pt x="2599" y="349153"/>
                </a:lnTo>
                <a:lnTo>
                  <a:pt x="0" y="323850"/>
                </a:lnTo>
                <a:close/>
              </a:path>
            </a:pathLst>
          </a:custGeom>
          <a:ln w="25908">
            <a:solidFill>
              <a:srgbClr val="357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83329" y="2984119"/>
            <a:ext cx="3635375" cy="241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8130" marR="5080" indent="48260" algn="r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ommit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2205355" marR="496570" indent="-104139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author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807970" indent="50165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commit 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85642" y="4337177"/>
            <a:ext cx="607695" cy="575945"/>
          </a:xfrm>
          <a:custGeom>
            <a:avLst/>
            <a:gdLst/>
            <a:ahLst/>
            <a:cxnLst/>
            <a:rect l="l" t="t" r="r" b="b"/>
            <a:pathLst>
              <a:path w="607695" h="575945">
                <a:moveTo>
                  <a:pt x="144897" y="85725"/>
                </a:moveTo>
                <a:lnTo>
                  <a:pt x="30352" y="85725"/>
                </a:lnTo>
                <a:lnTo>
                  <a:pt x="553719" y="575437"/>
                </a:lnTo>
                <a:lnTo>
                  <a:pt x="607186" y="518287"/>
                </a:lnTo>
                <a:lnTo>
                  <a:pt x="144897" y="85725"/>
                </a:lnTo>
                <a:close/>
              </a:path>
              <a:path w="607695" h="575945">
                <a:moveTo>
                  <a:pt x="110617" y="0"/>
                </a:moveTo>
                <a:lnTo>
                  <a:pt x="0" y="3683"/>
                </a:lnTo>
                <a:lnTo>
                  <a:pt x="3682" y="114427"/>
                </a:lnTo>
                <a:lnTo>
                  <a:pt x="30352" y="85725"/>
                </a:lnTo>
                <a:lnTo>
                  <a:pt x="144897" y="85725"/>
                </a:lnTo>
                <a:lnTo>
                  <a:pt x="83819" y="28575"/>
                </a:lnTo>
                <a:lnTo>
                  <a:pt x="11061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5642" y="4337177"/>
            <a:ext cx="607695" cy="575945"/>
          </a:xfrm>
          <a:custGeom>
            <a:avLst/>
            <a:gdLst/>
            <a:ahLst/>
            <a:cxnLst/>
            <a:rect l="l" t="t" r="r" b="b"/>
            <a:pathLst>
              <a:path w="607695" h="575945">
                <a:moveTo>
                  <a:pt x="553719" y="575437"/>
                </a:moveTo>
                <a:lnTo>
                  <a:pt x="30352" y="85725"/>
                </a:lnTo>
                <a:lnTo>
                  <a:pt x="3682" y="114427"/>
                </a:lnTo>
                <a:lnTo>
                  <a:pt x="0" y="3683"/>
                </a:lnTo>
                <a:lnTo>
                  <a:pt x="110617" y="0"/>
                </a:lnTo>
                <a:lnTo>
                  <a:pt x="83819" y="28575"/>
                </a:lnTo>
                <a:lnTo>
                  <a:pt x="607186" y="518287"/>
                </a:lnTo>
                <a:lnTo>
                  <a:pt x="553719" y="575437"/>
                </a:lnTo>
                <a:close/>
              </a:path>
            </a:pathLst>
          </a:custGeom>
          <a:ln w="25400">
            <a:solidFill>
              <a:srgbClr val="357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8562"/>
            <a:ext cx="7902575" cy="22256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356235" algn="l"/>
                <a:tab pos="1251585" algn="l"/>
                <a:tab pos="1922145" algn="l"/>
                <a:tab pos="4385310" algn="l"/>
              </a:tabLst>
            </a:pPr>
            <a:r>
              <a:rPr sz="3200" spc="63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3200" spc="-370" dirty="0">
                <a:solidFill>
                  <a:srgbClr val="FF0000"/>
                </a:solidFill>
                <a:latin typeface="Arial"/>
                <a:cs typeface="Arial"/>
              </a:rPr>
              <a:t>mv	</a:t>
            </a:r>
            <a:r>
              <a:rPr sz="3200" spc="370" dirty="0">
                <a:solidFill>
                  <a:srgbClr val="FF0000"/>
                </a:solidFill>
                <a:latin typeface="Arial"/>
                <a:cs typeface="Arial"/>
              </a:rPr>
              <a:t>&lt;old_file&gt;	</a:t>
            </a:r>
            <a:r>
              <a:rPr sz="3200" spc="210" dirty="0">
                <a:solidFill>
                  <a:srgbClr val="FF0000"/>
                </a:solidFill>
                <a:latin typeface="Arial"/>
                <a:cs typeface="Arial"/>
              </a:rPr>
              <a:t>&lt;new_file&gt;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15" dirty="0">
                <a:latin typeface="Arial"/>
                <a:cs typeface="Arial"/>
              </a:rPr>
              <a:t>Rename </a:t>
            </a:r>
            <a:r>
              <a:rPr sz="2800" spc="-110" dirty="0">
                <a:solidFill>
                  <a:srgbClr val="548ED4"/>
                </a:solidFill>
                <a:latin typeface="Arial"/>
                <a:cs typeface="Arial"/>
              </a:rPr>
              <a:t>tracked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35" dirty="0">
                <a:latin typeface="Arial"/>
                <a:cs typeface="Arial"/>
              </a:rPr>
              <a:t>move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another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  <a:tab pos="356235" algn="l"/>
                <a:tab pos="1251585" algn="l"/>
                <a:tab pos="1922145" algn="l"/>
              </a:tabLst>
            </a:pPr>
            <a:r>
              <a:rPr sz="3200" spc="63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3200" spc="-105" dirty="0">
                <a:solidFill>
                  <a:srgbClr val="FF0000"/>
                </a:solidFill>
                <a:latin typeface="Arial"/>
                <a:cs typeface="Arial"/>
              </a:rPr>
              <a:t>rm	</a:t>
            </a:r>
            <a:r>
              <a:rPr sz="3200" spc="320" dirty="0">
                <a:solidFill>
                  <a:srgbClr val="FF0000"/>
                </a:solidFill>
                <a:latin typeface="Arial"/>
                <a:cs typeface="Arial"/>
              </a:rPr>
              <a:t>&lt;file_path&gt;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14" dirty="0">
                <a:latin typeface="Arial"/>
                <a:cs typeface="Arial"/>
              </a:rPr>
              <a:t>Delete </a:t>
            </a:r>
            <a:r>
              <a:rPr sz="2800" spc="-110" dirty="0">
                <a:solidFill>
                  <a:srgbClr val="548ED4"/>
                </a:solidFill>
                <a:latin typeface="Arial"/>
                <a:cs typeface="Arial"/>
              </a:rPr>
              <a:t>tracked</a:t>
            </a:r>
            <a:r>
              <a:rPr sz="2800" spc="-17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3470146"/>
            <a:ext cx="5143500" cy="3343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7496" y="4276470"/>
            <a:ext cx="2816225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800" spc="-80" dirty="0">
                <a:latin typeface="Arial"/>
                <a:cs typeface="Arial"/>
              </a:rPr>
              <a:t>Similar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345" dirty="0">
                <a:solidFill>
                  <a:srgbClr val="FF0000"/>
                </a:solidFill>
                <a:latin typeface="Arial"/>
                <a:cs typeface="Arial"/>
              </a:rPr>
              <a:t>git 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add</a:t>
            </a:r>
            <a:r>
              <a:rPr sz="1800" spc="-30" dirty="0">
                <a:latin typeface="Arial"/>
                <a:cs typeface="Arial"/>
              </a:rPr>
              <a:t>,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125" dirty="0">
                <a:latin typeface="Arial"/>
                <a:cs typeface="Arial"/>
              </a:rPr>
              <a:t>changes </a:t>
            </a:r>
            <a:r>
              <a:rPr sz="1800" spc="-90" dirty="0">
                <a:latin typeface="Arial"/>
                <a:cs typeface="Arial"/>
              </a:rPr>
              <a:t>made </a:t>
            </a:r>
            <a:r>
              <a:rPr sz="1800" spc="-75" dirty="0">
                <a:latin typeface="Arial"/>
                <a:cs typeface="Arial"/>
              </a:rPr>
              <a:t>by </a:t>
            </a:r>
            <a:r>
              <a:rPr sz="1800" spc="345" dirty="0">
                <a:solidFill>
                  <a:srgbClr val="FF0000"/>
                </a:solidFill>
                <a:latin typeface="Arial"/>
                <a:cs typeface="Arial"/>
              </a:rPr>
              <a:t>git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mv/rm 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05" dirty="0">
                <a:solidFill>
                  <a:srgbClr val="548ED4"/>
                </a:solidFill>
                <a:latin typeface="Arial"/>
                <a:cs typeface="Arial"/>
              </a:rPr>
              <a:t>staged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40" dirty="0">
                <a:latin typeface="Arial"/>
                <a:cs typeface="Arial"/>
              </a:rPr>
              <a:t>default,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spc="-120" dirty="0">
                <a:latin typeface="Arial"/>
                <a:cs typeface="Arial"/>
              </a:rPr>
              <a:t>can  </a:t>
            </a:r>
            <a:r>
              <a:rPr sz="1800" spc="-40" dirty="0">
                <a:latin typeface="Arial"/>
                <a:cs typeface="Arial"/>
              </a:rPr>
              <a:t>commit </a:t>
            </a:r>
            <a:r>
              <a:rPr sz="1800" spc="-30" dirty="0">
                <a:latin typeface="Arial"/>
                <a:cs typeface="Arial"/>
              </a:rPr>
              <a:t>them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directly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7927"/>
            <a:ext cx="7267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5" dirty="0">
                <a:latin typeface="Arial"/>
                <a:cs typeface="Arial"/>
              </a:rPr>
              <a:t>Commit </a:t>
            </a:r>
            <a:r>
              <a:rPr sz="3200" spc="-165" dirty="0">
                <a:latin typeface="Arial"/>
                <a:cs typeface="Arial"/>
              </a:rPr>
              <a:t>again, </a:t>
            </a:r>
            <a:r>
              <a:rPr sz="3200" spc="-75" dirty="0">
                <a:latin typeface="Arial"/>
                <a:cs typeface="Arial"/>
              </a:rPr>
              <a:t>now </a:t>
            </a:r>
            <a:r>
              <a:rPr sz="3200" spc="-114" dirty="0">
                <a:latin typeface="Arial"/>
                <a:cs typeface="Arial"/>
              </a:rPr>
              <a:t>we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10" dirty="0">
                <a:latin typeface="Arial"/>
                <a:cs typeface="Arial"/>
              </a:rPr>
              <a:t>two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commits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2052827"/>
            <a:ext cx="5353812" cy="4399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3045"/>
            <a:ext cx="39293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Let’s </a:t>
            </a:r>
            <a:r>
              <a:rPr sz="3200" spc="-65" dirty="0">
                <a:latin typeface="Arial"/>
                <a:cs typeface="Arial"/>
              </a:rPr>
              <a:t>modify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sample.c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2671572"/>
            <a:ext cx="7714488" cy="2773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2570" y="1223010"/>
            <a:ext cx="3822700" cy="2862580"/>
          </a:xfrm>
          <a:custGeom>
            <a:avLst/>
            <a:gdLst/>
            <a:ahLst/>
            <a:cxnLst/>
            <a:rect l="l" t="t" r="r" b="b"/>
            <a:pathLst>
              <a:path w="3822700" h="2862579">
                <a:moveTo>
                  <a:pt x="0" y="2862072"/>
                </a:moveTo>
                <a:lnTo>
                  <a:pt x="3822191" y="2862072"/>
                </a:lnTo>
                <a:lnTo>
                  <a:pt x="3822191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2570" y="1223010"/>
            <a:ext cx="3822700" cy="2862580"/>
          </a:xfrm>
          <a:custGeom>
            <a:avLst/>
            <a:gdLst/>
            <a:ahLst/>
            <a:cxnLst/>
            <a:rect l="l" t="t" r="r" b="b"/>
            <a:pathLst>
              <a:path w="3822700" h="2862579">
                <a:moveTo>
                  <a:pt x="0" y="2862072"/>
                </a:moveTo>
                <a:lnTo>
                  <a:pt x="3822191" y="2862072"/>
                </a:lnTo>
                <a:lnTo>
                  <a:pt x="3822191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01817" y="1240993"/>
            <a:ext cx="24072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240" dirty="0">
                <a:latin typeface="Arial"/>
                <a:cs typeface="Arial"/>
              </a:rPr>
              <a:t>hello.c  </a:t>
            </a:r>
            <a:r>
              <a:rPr sz="1800" spc="145" dirty="0">
                <a:latin typeface="Arial"/>
                <a:cs typeface="Arial"/>
              </a:rPr>
              <a:t>#include </a:t>
            </a:r>
            <a:r>
              <a:rPr sz="1800" spc="200" dirty="0">
                <a:latin typeface="Arial"/>
                <a:cs typeface="Arial"/>
              </a:rPr>
              <a:t>&lt;stdlib.h&gt;  </a:t>
            </a:r>
            <a:r>
              <a:rPr sz="1800" spc="145" dirty="0">
                <a:latin typeface="Arial"/>
                <a:cs typeface="Arial"/>
              </a:rPr>
              <a:t>#include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1817" y="2338527"/>
            <a:ext cx="365950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0" dirty="0">
                <a:latin typeface="Arial"/>
                <a:cs typeface="Arial"/>
              </a:rPr>
              <a:t>int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main()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12445" marR="5080">
              <a:lnSpc>
                <a:spcPct val="100000"/>
              </a:lnSpc>
            </a:pPr>
            <a:r>
              <a:rPr sz="1800" spc="320" dirty="0">
                <a:latin typeface="Arial"/>
                <a:cs typeface="Arial"/>
              </a:rPr>
              <a:t>printf </a:t>
            </a:r>
            <a:r>
              <a:rPr sz="1800" spc="220" dirty="0">
                <a:latin typeface="Arial"/>
                <a:cs typeface="Arial"/>
              </a:rPr>
              <a:t>("Hello </a:t>
            </a:r>
            <a:r>
              <a:rPr sz="1800" spc="190" dirty="0">
                <a:latin typeface="Arial"/>
                <a:cs typeface="Arial"/>
              </a:rPr>
              <a:t>World\n");  </a:t>
            </a:r>
            <a:r>
              <a:rPr sz="1800" spc="320" dirty="0">
                <a:solidFill>
                  <a:srgbClr val="548ED4"/>
                </a:solidFill>
                <a:latin typeface="Arial"/>
                <a:cs typeface="Arial"/>
              </a:rPr>
              <a:t>printf </a:t>
            </a:r>
            <a:r>
              <a:rPr sz="1800" spc="220" dirty="0">
                <a:solidFill>
                  <a:srgbClr val="548ED4"/>
                </a:solidFill>
                <a:latin typeface="Arial"/>
                <a:cs typeface="Arial"/>
              </a:rPr>
              <a:t>("Hello </a:t>
            </a:r>
            <a:r>
              <a:rPr sz="1800" spc="55" dirty="0">
                <a:solidFill>
                  <a:srgbClr val="548ED4"/>
                </a:solidFill>
                <a:latin typeface="Arial"/>
                <a:cs typeface="Arial"/>
              </a:rPr>
              <a:t>CUHK\n");  </a:t>
            </a:r>
            <a:r>
              <a:rPr sz="1800" spc="200" dirty="0">
                <a:latin typeface="Arial"/>
                <a:cs typeface="Arial"/>
              </a:rPr>
              <a:t>return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5752591"/>
            <a:ext cx="7315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Similar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75" dirty="0">
                <a:latin typeface="Arial"/>
                <a:cs typeface="Arial"/>
              </a:rPr>
              <a:t>create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new </a:t>
            </a:r>
            <a:r>
              <a:rPr sz="1800" spc="-25" dirty="0">
                <a:latin typeface="Arial"/>
                <a:cs typeface="Arial"/>
              </a:rPr>
              <a:t>file, after </a:t>
            </a:r>
            <a:r>
              <a:rPr sz="1800" spc="-45" dirty="0">
                <a:latin typeface="Arial"/>
                <a:cs typeface="Arial"/>
              </a:rPr>
              <a:t>modifying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5" dirty="0">
                <a:latin typeface="Arial"/>
                <a:cs typeface="Arial"/>
              </a:rPr>
              <a:t>existing </a:t>
            </a:r>
            <a:r>
              <a:rPr sz="1800" spc="-15" dirty="0">
                <a:latin typeface="Arial"/>
                <a:cs typeface="Arial"/>
              </a:rPr>
              <a:t>file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repository,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114" dirty="0">
                <a:latin typeface="Arial"/>
                <a:cs typeface="Arial"/>
              </a:rPr>
              <a:t>change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48ED4"/>
                </a:solidFill>
                <a:latin typeface="Arial"/>
                <a:cs typeface="Arial"/>
              </a:rPr>
              <a:t>unstaged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40" dirty="0">
                <a:latin typeface="Arial"/>
                <a:cs typeface="Arial"/>
              </a:rPr>
              <a:t>default,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spc="-80" dirty="0">
                <a:latin typeface="Arial"/>
                <a:cs typeface="Arial"/>
              </a:rPr>
              <a:t>need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spc="345" dirty="0">
                <a:solidFill>
                  <a:srgbClr val="FF0000"/>
                </a:solidFill>
                <a:latin typeface="Arial"/>
                <a:cs typeface="Arial"/>
              </a:rPr>
              <a:t>git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add </a:t>
            </a:r>
            <a:r>
              <a:rPr sz="1800" spc="-105" dirty="0">
                <a:latin typeface="Arial"/>
                <a:cs typeface="Arial"/>
              </a:rPr>
              <a:t>again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let </a:t>
            </a:r>
            <a:r>
              <a:rPr sz="1800" spc="-15" dirty="0">
                <a:latin typeface="Arial"/>
                <a:cs typeface="Arial"/>
              </a:rPr>
              <a:t>git </a:t>
            </a:r>
            <a:r>
              <a:rPr sz="1800" spc="-55" dirty="0">
                <a:latin typeface="Arial"/>
                <a:cs typeface="Arial"/>
              </a:rPr>
              <a:t>know 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spc="-40" dirty="0">
                <a:latin typeface="Arial"/>
                <a:cs typeface="Arial"/>
              </a:rPr>
              <a:t>want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14" dirty="0">
                <a:latin typeface="Arial"/>
                <a:cs typeface="Arial"/>
              </a:rPr>
              <a:t>stage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change.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3074" y="3934205"/>
            <a:ext cx="1079500" cy="215265"/>
          </a:xfrm>
          <a:custGeom>
            <a:avLst/>
            <a:gdLst/>
            <a:ahLst/>
            <a:cxnLst/>
            <a:rect l="l" t="t" r="r" b="b"/>
            <a:pathLst>
              <a:path w="1079500" h="215264">
                <a:moveTo>
                  <a:pt x="0" y="214884"/>
                </a:moveTo>
                <a:lnTo>
                  <a:pt x="1078991" y="214884"/>
                </a:lnTo>
                <a:lnTo>
                  <a:pt x="1078991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7927"/>
            <a:ext cx="6252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Let’s </a:t>
            </a:r>
            <a:r>
              <a:rPr sz="3200" spc="-70" dirty="0">
                <a:latin typeface="Arial"/>
                <a:cs typeface="Arial"/>
              </a:rPr>
              <a:t>commit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5" dirty="0">
                <a:latin typeface="Arial"/>
                <a:cs typeface="Arial"/>
              </a:rPr>
              <a:t>modified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sample.c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2421635"/>
            <a:ext cx="7716011" cy="3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5217" y="3717797"/>
            <a:ext cx="1079500" cy="216535"/>
          </a:xfrm>
          <a:custGeom>
            <a:avLst/>
            <a:gdLst/>
            <a:ahLst/>
            <a:cxnLst/>
            <a:rect l="l" t="t" r="r" b="b"/>
            <a:pathLst>
              <a:path w="1079500" h="216535">
                <a:moveTo>
                  <a:pt x="0" y="216407"/>
                </a:moveTo>
                <a:lnTo>
                  <a:pt x="1078992" y="216407"/>
                </a:lnTo>
                <a:lnTo>
                  <a:pt x="107899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7927"/>
            <a:ext cx="7750175" cy="1516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Sometimes,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165" dirty="0">
                <a:latin typeface="Arial"/>
                <a:cs typeface="Arial"/>
              </a:rPr>
              <a:t>made </a:t>
            </a:r>
            <a:r>
              <a:rPr sz="3200" spc="-185" dirty="0">
                <a:latin typeface="Arial"/>
                <a:cs typeface="Arial"/>
              </a:rPr>
              <a:t>some </a:t>
            </a:r>
            <a:r>
              <a:rPr sz="3200" spc="-220" dirty="0">
                <a:latin typeface="Arial"/>
                <a:cs typeface="Arial"/>
              </a:rPr>
              <a:t>changes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your  </a:t>
            </a:r>
            <a:r>
              <a:rPr sz="3200" spc="-150" dirty="0">
                <a:latin typeface="Arial"/>
                <a:cs typeface="Arial"/>
              </a:rPr>
              <a:t>code,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75" dirty="0">
                <a:latin typeface="Arial"/>
                <a:cs typeface="Arial"/>
              </a:rPr>
              <a:t>regretted. </a:t>
            </a:r>
            <a:r>
              <a:rPr sz="3200" spc="-380" dirty="0">
                <a:latin typeface="Arial"/>
                <a:cs typeface="Arial"/>
              </a:rPr>
              <a:t>So </a:t>
            </a:r>
            <a:r>
              <a:rPr sz="3200" spc="-80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rollback?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310" dirty="0">
                <a:latin typeface="Arial"/>
                <a:cs typeface="Arial"/>
              </a:rPr>
              <a:t>Case </a:t>
            </a:r>
            <a:r>
              <a:rPr sz="2800" spc="-85" dirty="0">
                <a:latin typeface="Arial"/>
                <a:cs typeface="Arial"/>
              </a:rPr>
              <a:t>1: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65" dirty="0">
                <a:latin typeface="Arial"/>
                <a:cs typeface="Arial"/>
              </a:rPr>
              <a:t>changed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548ED4"/>
                </a:solidFill>
                <a:latin typeface="Arial"/>
                <a:cs typeface="Arial"/>
              </a:rPr>
              <a:t>unstaged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236" y="2924555"/>
            <a:ext cx="7714488" cy="277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774" y="4187190"/>
            <a:ext cx="1080770" cy="216535"/>
          </a:xfrm>
          <a:custGeom>
            <a:avLst/>
            <a:gdLst/>
            <a:ahLst/>
            <a:cxnLst/>
            <a:rect l="l" t="t" r="r" b="b"/>
            <a:pathLst>
              <a:path w="1080770" h="216535">
                <a:moveTo>
                  <a:pt x="0" y="216407"/>
                </a:moveTo>
                <a:lnTo>
                  <a:pt x="1080515" y="216407"/>
                </a:lnTo>
                <a:lnTo>
                  <a:pt x="1080515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4608" y="4539996"/>
            <a:ext cx="7174992" cy="406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6330" y="4581905"/>
            <a:ext cx="7056120" cy="288290"/>
          </a:xfrm>
          <a:custGeom>
            <a:avLst/>
            <a:gdLst/>
            <a:ahLst/>
            <a:cxnLst/>
            <a:rect l="l" t="t" r="r" b="b"/>
            <a:pathLst>
              <a:path w="7056120" h="288289">
                <a:moveTo>
                  <a:pt x="0" y="288036"/>
                </a:moveTo>
                <a:lnTo>
                  <a:pt x="7056120" y="288036"/>
                </a:lnTo>
                <a:lnTo>
                  <a:pt x="705612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7927"/>
            <a:ext cx="7750175" cy="2467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Sometimes,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165" dirty="0">
                <a:latin typeface="Arial"/>
                <a:cs typeface="Arial"/>
              </a:rPr>
              <a:t>made </a:t>
            </a:r>
            <a:r>
              <a:rPr sz="3200" spc="-185" dirty="0">
                <a:latin typeface="Arial"/>
                <a:cs typeface="Arial"/>
              </a:rPr>
              <a:t>some </a:t>
            </a:r>
            <a:r>
              <a:rPr sz="3200" spc="-220" dirty="0">
                <a:latin typeface="Arial"/>
                <a:cs typeface="Arial"/>
              </a:rPr>
              <a:t>changes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your  </a:t>
            </a:r>
            <a:r>
              <a:rPr sz="3200" spc="-150" dirty="0">
                <a:latin typeface="Arial"/>
                <a:cs typeface="Arial"/>
              </a:rPr>
              <a:t>code,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75" dirty="0">
                <a:latin typeface="Arial"/>
                <a:cs typeface="Arial"/>
              </a:rPr>
              <a:t>regretted. </a:t>
            </a:r>
            <a:r>
              <a:rPr sz="3200" spc="-380" dirty="0">
                <a:latin typeface="Arial"/>
                <a:cs typeface="Arial"/>
              </a:rPr>
              <a:t>So </a:t>
            </a:r>
            <a:r>
              <a:rPr sz="3200" spc="-80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rollback?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310" dirty="0">
                <a:latin typeface="Arial"/>
                <a:cs typeface="Arial"/>
              </a:rPr>
              <a:t>Case </a:t>
            </a:r>
            <a:r>
              <a:rPr sz="2800" spc="-85" dirty="0">
                <a:latin typeface="Arial"/>
                <a:cs typeface="Arial"/>
              </a:rPr>
              <a:t>1: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65" dirty="0">
                <a:latin typeface="Arial"/>
                <a:cs typeface="Arial"/>
              </a:rPr>
              <a:t>changed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lang="en-US" sz="2800" spc="-580" dirty="0">
                <a:latin typeface="Arial"/>
                <a:cs typeface="Arial"/>
              </a:rPr>
              <a:t> </a:t>
            </a:r>
            <a:r>
              <a:rPr sz="2800" spc="-145" dirty="0" err="1">
                <a:solidFill>
                  <a:srgbClr val="548ED4"/>
                </a:solidFill>
                <a:latin typeface="Arial"/>
                <a:cs typeface="Arial"/>
              </a:rPr>
              <a:t>unstaged</a:t>
            </a:r>
            <a:endParaRPr sz="28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1156335" algn="l"/>
                <a:tab pos="1827530" algn="l"/>
                <a:tab pos="3342640" algn="l"/>
                <a:tab pos="3847465" algn="l"/>
              </a:tabLst>
            </a:pPr>
            <a:r>
              <a:rPr sz="2400" spc="470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checkout	</a:t>
            </a:r>
            <a:r>
              <a:rPr sz="2400" spc="515" dirty="0">
                <a:solidFill>
                  <a:srgbClr val="FF0000"/>
                </a:solidFill>
                <a:latin typeface="Arial"/>
                <a:cs typeface="Arial"/>
              </a:rPr>
              <a:t>--	</a:t>
            </a:r>
            <a:r>
              <a:rPr sz="2400" spc="245" dirty="0">
                <a:solidFill>
                  <a:srgbClr val="FF0000"/>
                </a:solidFill>
                <a:latin typeface="Arial"/>
                <a:cs typeface="Arial"/>
              </a:rPr>
              <a:t>&lt;file_path&gt;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spc="-120" dirty="0">
                <a:latin typeface="Arial"/>
                <a:cs typeface="Arial"/>
              </a:rPr>
              <a:t>you </a:t>
            </a:r>
            <a:r>
              <a:rPr sz="2800" spc="-95" dirty="0">
                <a:latin typeface="Arial"/>
                <a:cs typeface="Arial"/>
              </a:rPr>
              <a:t>rollback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latest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commit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8008" y="3933444"/>
            <a:ext cx="5163312" cy="1571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7927"/>
            <a:ext cx="7750175" cy="1516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Sometimes,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165" dirty="0">
                <a:latin typeface="Arial"/>
                <a:cs typeface="Arial"/>
              </a:rPr>
              <a:t>made </a:t>
            </a:r>
            <a:r>
              <a:rPr sz="3200" spc="-185" dirty="0">
                <a:latin typeface="Arial"/>
                <a:cs typeface="Arial"/>
              </a:rPr>
              <a:t>some </a:t>
            </a:r>
            <a:r>
              <a:rPr sz="3200" spc="-220" dirty="0">
                <a:latin typeface="Arial"/>
                <a:cs typeface="Arial"/>
              </a:rPr>
              <a:t>changes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your  </a:t>
            </a:r>
            <a:r>
              <a:rPr sz="3200" spc="-150" dirty="0">
                <a:latin typeface="Arial"/>
                <a:cs typeface="Arial"/>
              </a:rPr>
              <a:t>code,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75" dirty="0">
                <a:latin typeface="Arial"/>
                <a:cs typeface="Arial"/>
              </a:rPr>
              <a:t>regretted. </a:t>
            </a:r>
            <a:r>
              <a:rPr sz="3200" spc="-380" dirty="0">
                <a:latin typeface="Arial"/>
                <a:cs typeface="Arial"/>
              </a:rPr>
              <a:t>So </a:t>
            </a:r>
            <a:r>
              <a:rPr sz="3200" spc="-80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rollback?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310" dirty="0">
                <a:latin typeface="Arial"/>
                <a:cs typeface="Arial"/>
              </a:rPr>
              <a:t>Case </a:t>
            </a:r>
            <a:r>
              <a:rPr sz="2800" spc="-85" dirty="0">
                <a:latin typeface="Arial"/>
                <a:cs typeface="Arial"/>
              </a:rPr>
              <a:t>2: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65" dirty="0">
                <a:latin typeface="Arial"/>
                <a:cs typeface="Arial"/>
              </a:rPr>
              <a:t>changed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548ED4"/>
                </a:solidFill>
                <a:latin typeface="Arial"/>
                <a:cs typeface="Arial"/>
              </a:rPr>
              <a:t>staged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2939795"/>
            <a:ext cx="5295899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088" y="5044440"/>
            <a:ext cx="4294632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8810" y="5086350"/>
            <a:ext cx="4175760" cy="288290"/>
          </a:xfrm>
          <a:custGeom>
            <a:avLst/>
            <a:gdLst/>
            <a:ahLst/>
            <a:cxnLst/>
            <a:rect l="l" t="t" r="r" b="b"/>
            <a:pathLst>
              <a:path w="4175760" h="288289">
                <a:moveTo>
                  <a:pt x="0" y="288036"/>
                </a:moveTo>
                <a:lnTo>
                  <a:pt x="4175760" y="288036"/>
                </a:lnTo>
                <a:lnTo>
                  <a:pt x="41757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1289" y="4869941"/>
            <a:ext cx="1295400" cy="216535"/>
          </a:xfrm>
          <a:custGeom>
            <a:avLst/>
            <a:gdLst/>
            <a:ahLst/>
            <a:cxnLst/>
            <a:rect l="l" t="t" r="r" b="b"/>
            <a:pathLst>
              <a:path w="1295400" h="216535">
                <a:moveTo>
                  <a:pt x="0" y="216407"/>
                </a:moveTo>
                <a:lnTo>
                  <a:pt x="1295400" y="216407"/>
                </a:lnTo>
                <a:lnTo>
                  <a:pt x="1295400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/>
          <p:nvPr/>
        </p:nvSpPr>
        <p:spPr>
          <a:xfrm>
            <a:off x="1836420" y="4287011"/>
            <a:ext cx="5143500" cy="25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14450"/>
            <a:ext cx="8002270" cy="39166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654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Sometimes,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165" dirty="0">
                <a:latin typeface="Arial"/>
                <a:cs typeface="Arial"/>
              </a:rPr>
              <a:t>made </a:t>
            </a:r>
            <a:r>
              <a:rPr sz="3200" spc="-185" dirty="0">
                <a:latin typeface="Arial"/>
                <a:cs typeface="Arial"/>
              </a:rPr>
              <a:t>some </a:t>
            </a:r>
            <a:r>
              <a:rPr sz="3200" spc="-220" dirty="0">
                <a:latin typeface="Arial"/>
                <a:cs typeface="Arial"/>
              </a:rPr>
              <a:t>changes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your  </a:t>
            </a:r>
            <a:r>
              <a:rPr sz="3200" spc="-150" dirty="0">
                <a:latin typeface="Arial"/>
                <a:cs typeface="Arial"/>
              </a:rPr>
              <a:t>code,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75" dirty="0">
                <a:latin typeface="Arial"/>
                <a:cs typeface="Arial"/>
              </a:rPr>
              <a:t>regretted. </a:t>
            </a:r>
            <a:r>
              <a:rPr sz="3200" spc="-380" dirty="0">
                <a:latin typeface="Arial"/>
                <a:cs typeface="Arial"/>
              </a:rPr>
              <a:t>So </a:t>
            </a:r>
            <a:r>
              <a:rPr sz="3200" spc="-80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rollback?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310" dirty="0">
                <a:latin typeface="Arial"/>
                <a:cs typeface="Arial"/>
              </a:rPr>
              <a:t>Case </a:t>
            </a:r>
            <a:r>
              <a:rPr sz="2800" spc="-85" dirty="0">
                <a:latin typeface="Arial"/>
                <a:cs typeface="Arial"/>
              </a:rPr>
              <a:t>2: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65" dirty="0">
                <a:latin typeface="Arial"/>
                <a:cs typeface="Arial"/>
              </a:rPr>
              <a:t>changed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548ED4"/>
                </a:solidFill>
                <a:latin typeface="Arial"/>
                <a:cs typeface="Arial"/>
              </a:rPr>
              <a:t>staged</a:t>
            </a:r>
            <a:endParaRPr sz="2800">
              <a:latin typeface="Arial"/>
              <a:cs typeface="Arial"/>
            </a:endParaRPr>
          </a:p>
          <a:p>
            <a:pPr marL="1384300" lvl="2" indent="-4572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384935" algn="l"/>
                <a:tab pos="2056130" algn="l"/>
                <a:tab pos="3065780" algn="l"/>
                <a:tab pos="3906520" algn="l"/>
              </a:tabLst>
            </a:pPr>
            <a:r>
              <a:rPr sz="2400" spc="470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400" spc="254" dirty="0">
                <a:solidFill>
                  <a:srgbClr val="FF0000"/>
                </a:solidFill>
                <a:latin typeface="Arial"/>
                <a:cs typeface="Arial"/>
              </a:rPr>
              <a:t>reset	</a:t>
            </a:r>
            <a:r>
              <a:rPr sz="2400" spc="-345" dirty="0">
                <a:solidFill>
                  <a:srgbClr val="FF0000"/>
                </a:solidFill>
                <a:latin typeface="Arial"/>
                <a:cs typeface="Arial"/>
              </a:rPr>
              <a:t>HEAD	</a:t>
            </a:r>
            <a:r>
              <a:rPr sz="2400" spc="245" dirty="0">
                <a:solidFill>
                  <a:srgbClr val="FF0000"/>
                </a:solidFill>
                <a:latin typeface="Arial"/>
                <a:cs typeface="Arial"/>
              </a:rPr>
              <a:t>&lt;file_path&gt;</a:t>
            </a:r>
            <a:endParaRPr sz="2400">
              <a:latin typeface="Arial"/>
              <a:cs typeface="Arial"/>
            </a:endParaRPr>
          </a:p>
          <a:p>
            <a:pPr marL="1384300" lvl="2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935" algn="l"/>
                <a:tab pos="2056130" algn="l"/>
                <a:tab pos="3571240" algn="l"/>
                <a:tab pos="4076065" algn="l"/>
              </a:tabLst>
            </a:pPr>
            <a:r>
              <a:rPr sz="2400" spc="470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checkout	</a:t>
            </a:r>
            <a:r>
              <a:rPr sz="2400" spc="520" dirty="0">
                <a:solidFill>
                  <a:srgbClr val="FF0000"/>
                </a:solidFill>
                <a:latin typeface="Arial"/>
                <a:cs typeface="Arial"/>
              </a:rPr>
              <a:t>--	</a:t>
            </a:r>
            <a:r>
              <a:rPr sz="2400" spc="240" dirty="0">
                <a:solidFill>
                  <a:srgbClr val="FF0000"/>
                </a:solidFill>
                <a:latin typeface="Arial"/>
                <a:cs typeface="Arial"/>
              </a:rPr>
              <a:t>&lt;file_path&gt;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620"/>
              </a:spcBef>
              <a:tabLst>
                <a:tab pos="984885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spc="-295" dirty="0">
                <a:latin typeface="Arial"/>
                <a:cs typeface="Arial"/>
              </a:rPr>
              <a:t>You </a:t>
            </a:r>
            <a:r>
              <a:rPr sz="2800" spc="-135" dirty="0">
                <a:latin typeface="Arial"/>
                <a:cs typeface="Arial"/>
              </a:rPr>
              <a:t>need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60" dirty="0">
                <a:latin typeface="Arial"/>
                <a:cs typeface="Arial"/>
              </a:rPr>
              <a:t>additional </a:t>
            </a:r>
            <a:r>
              <a:rPr sz="2800" spc="-120" dirty="0">
                <a:latin typeface="Arial"/>
                <a:cs typeface="Arial"/>
              </a:rPr>
              <a:t>step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55" dirty="0">
                <a:solidFill>
                  <a:srgbClr val="548ED4"/>
                </a:solidFill>
                <a:latin typeface="Arial"/>
                <a:cs typeface="Arial"/>
              </a:rPr>
              <a:t>unstage</a:t>
            </a:r>
            <a:r>
              <a:rPr sz="2800" spc="-24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first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75"/>
              </a:spcBef>
            </a:pPr>
            <a:r>
              <a:rPr sz="1800" spc="-50" dirty="0">
                <a:latin typeface="Arial"/>
                <a:cs typeface="Arial"/>
              </a:rPr>
              <a:t>What </a:t>
            </a:r>
            <a:r>
              <a:rPr sz="1800" spc="25" dirty="0">
                <a:latin typeface="Arial"/>
                <a:cs typeface="Arial"/>
              </a:rPr>
              <a:t>if </a:t>
            </a:r>
            <a:r>
              <a:rPr sz="1800" spc="-50" dirty="0">
                <a:latin typeface="Arial"/>
                <a:cs typeface="Arial"/>
              </a:rPr>
              <a:t>I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don’t</a:t>
            </a:r>
            <a:endParaRPr sz="1800">
              <a:latin typeface="Arial"/>
              <a:cs typeface="Arial"/>
            </a:endParaRPr>
          </a:p>
          <a:p>
            <a:pPr marL="6648450" marR="43815">
              <a:lnSpc>
                <a:spcPct val="100000"/>
              </a:lnSpc>
            </a:pPr>
            <a:r>
              <a:rPr sz="1800" spc="-114" dirty="0">
                <a:latin typeface="Arial"/>
                <a:cs typeface="Arial"/>
              </a:rPr>
              <a:t>unstage???  </a:t>
            </a:r>
            <a:r>
              <a:rPr sz="1800" spc="-130" dirty="0">
                <a:latin typeface="Arial"/>
                <a:cs typeface="Arial"/>
              </a:rPr>
              <a:t>Try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yourself.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385" y="461899"/>
            <a:ext cx="5268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Version </a:t>
            </a:r>
            <a:r>
              <a:rPr spc="-140" dirty="0"/>
              <a:t>Control</a:t>
            </a:r>
            <a:r>
              <a:rPr spc="-275" dirty="0"/>
              <a:t> </a:t>
            </a:r>
            <a:r>
              <a:rPr spc="-32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7413625" cy="26650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80" dirty="0">
                <a:latin typeface="Arial"/>
                <a:cs typeface="Arial"/>
              </a:rPr>
              <a:t>Better </a:t>
            </a:r>
            <a:r>
              <a:rPr sz="3200" spc="-55" dirty="0">
                <a:latin typeface="Arial"/>
                <a:cs typeface="Arial"/>
              </a:rPr>
              <a:t>control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165" dirty="0">
                <a:latin typeface="Arial"/>
                <a:cs typeface="Arial"/>
              </a:rPr>
              <a:t>source code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Git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75" dirty="0">
                <a:latin typeface="Arial"/>
                <a:cs typeface="Arial"/>
              </a:rPr>
              <a:t>Clear </a:t>
            </a:r>
            <a:r>
              <a:rPr sz="2800" spc="-60" dirty="0">
                <a:latin typeface="Arial"/>
                <a:cs typeface="Arial"/>
              </a:rPr>
              <a:t>picture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your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40" dirty="0">
                <a:latin typeface="Arial"/>
                <a:cs typeface="Arial"/>
              </a:rPr>
              <a:t>Never </a:t>
            </a:r>
            <a:r>
              <a:rPr sz="2800" spc="-45" dirty="0">
                <a:latin typeface="Arial"/>
                <a:cs typeface="Arial"/>
              </a:rPr>
              <a:t>worried </a:t>
            </a:r>
            <a:r>
              <a:rPr sz="2800" spc="-65" dirty="0">
                <a:latin typeface="Arial"/>
                <a:cs typeface="Arial"/>
              </a:rPr>
              <a:t>about </a:t>
            </a:r>
            <a:r>
              <a:rPr sz="2800" spc="-20" dirty="0">
                <a:latin typeface="Arial"/>
                <a:cs typeface="Arial"/>
              </a:rPr>
              <a:t>writing </a:t>
            </a:r>
            <a:r>
              <a:rPr sz="2800" spc="-90" dirty="0">
                <a:latin typeface="Arial"/>
                <a:cs typeface="Arial"/>
              </a:rPr>
              <a:t>wrong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00" dirty="0">
                <a:latin typeface="Arial"/>
                <a:cs typeface="Arial"/>
              </a:rPr>
              <a:t>Easier </a:t>
            </a:r>
            <a:r>
              <a:rPr sz="2800" spc="-70" dirty="0">
                <a:latin typeface="Arial"/>
                <a:cs typeface="Arial"/>
              </a:rPr>
              <a:t>coordination </a:t>
            </a:r>
            <a:r>
              <a:rPr sz="2800" spc="15" dirty="0">
                <a:latin typeface="Arial"/>
                <a:cs typeface="Arial"/>
              </a:rPr>
              <a:t>with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others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http://git-scm.com/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4450"/>
            <a:ext cx="7793355" cy="238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62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Sometimes,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165" dirty="0">
                <a:latin typeface="Arial"/>
                <a:cs typeface="Arial"/>
              </a:rPr>
              <a:t>made </a:t>
            </a:r>
            <a:r>
              <a:rPr sz="3200" spc="-185" dirty="0">
                <a:latin typeface="Arial"/>
                <a:cs typeface="Arial"/>
              </a:rPr>
              <a:t>some </a:t>
            </a:r>
            <a:r>
              <a:rPr sz="3200" spc="-220" dirty="0">
                <a:latin typeface="Arial"/>
                <a:cs typeface="Arial"/>
              </a:rPr>
              <a:t>changes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your  </a:t>
            </a:r>
            <a:r>
              <a:rPr sz="3200" spc="-150" dirty="0">
                <a:latin typeface="Arial"/>
                <a:cs typeface="Arial"/>
              </a:rPr>
              <a:t>code,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75" dirty="0">
                <a:latin typeface="Arial"/>
                <a:cs typeface="Arial"/>
              </a:rPr>
              <a:t>regretted. </a:t>
            </a:r>
            <a:r>
              <a:rPr sz="3200" spc="-380" dirty="0">
                <a:latin typeface="Arial"/>
                <a:cs typeface="Arial"/>
              </a:rPr>
              <a:t>So </a:t>
            </a:r>
            <a:r>
              <a:rPr sz="3200" spc="-80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rollback?</a:t>
            </a:r>
            <a:endParaRPr sz="3200">
              <a:latin typeface="Arial"/>
              <a:cs typeface="Arial"/>
            </a:endParaRPr>
          </a:p>
          <a:p>
            <a:pPr marL="756285" marR="2222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310" dirty="0">
                <a:latin typeface="Arial"/>
                <a:cs typeface="Arial"/>
              </a:rPr>
              <a:t>Case </a:t>
            </a:r>
            <a:r>
              <a:rPr sz="2800" spc="-85" dirty="0">
                <a:latin typeface="Arial"/>
                <a:cs typeface="Arial"/>
              </a:rPr>
              <a:t>3: </a:t>
            </a:r>
            <a:r>
              <a:rPr sz="2800" spc="-295" dirty="0">
                <a:latin typeface="Arial"/>
                <a:cs typeface="Arial"/>
              </a:rPr>
              <a:t>You </a:t>
            </a:r>
            <a:r>
              <a:rPr sz="2800" spc="-60" dirty="0">
                <a:latin typeface="Arial"/>
                <a:cs typeface="Arial"/>
              </a:rPr>
              <a:t>want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95" dirty="0">
                <a:latin typeface="Arial"/>
                <a:cs typeface="Arial"/>
              </a:rPr>
              <a:t>rollback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previous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commit, 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latest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one</a:t>
            </a:r>
            <a:endParaRPr sz="2800">
              <a:latin typeface="Arial"/>
              <a:cs typeface="Arial"/>
            </a:endParaRPr>
          </a:p>
          <a:p>
            <a:pPr marL="1384300" lvl="2" indent="-4572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384935" algn="l"/>
                <a:tab pos="2056130" algn="l"/>
                <a:tab pos="3569970" algn="l"/>
                <a:tab pos="5929630" algn="l"/>
              </a:tabLst>
            </a:pPr>
            <a:r>
              <a:rPr sz="2400" spc="470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checkout	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&lt;commit_hash&gt;	</a:t>
            </a:r>
            <a:r>
              <a:rPr sz="2400" spc="240" dirty="0">
                <a:solidFill>
                  <a:srgbClr val="FF0000"/>
                </a:solidFill>
                <a:latin typeface="Arial"/>
                <a:cs typeface="Arial"/>
              </a:rPr>
              <a:t>&lt;file_path&gt;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788662"/>
            <a:ext cx="3956304" cy="3069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6303" y="4029455"/>
            <a:ext cx="4968240" cy="2279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6534" y="3573017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5" h="576579">
                <a:moveTo>
                  <a:pt x="216407" y="467868"/>
                </a:moveTo>
                <a:lnTo>
                  <a:pt x="0" y="467868"/>
                </a:lnTo>
                <a:lnTo>
                  <a:pt x="108203" y="576072"/>
                </a:lnTo>
                <a:lnTo>
                  <a:pt x="216407" y="467868"/>
                </a:lnTo>
                <a:close/>
              </a:path>
              <a:path w="216535" h="576579">
                <a:moveTo>
                  <a:pt x="162305" y="0"/>
                </a:moveTo>
                <a:lnTo>
                  <a:pt x="54101" y="0"/>
                </a:lnTo>
                <a:lnTo>
                  <a:pt x="54101" y="467868"/>
                </a:lnTo>
                <a:lnTo>
                  <a:pt x="162305" y="467868"/>
                </a:lnTo>
                <a:lnTo>
                  <a:pt x="162305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6534" y="3573017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5" h="576579">
                <a:moveTo>
                  <a:pt x="0" y="467868"/>
                </a:moveTo>
                <a:lnTo>
                  <a:pt x="54101" y="467868"/>
                </a:lnTo>
                <a:lnTo>
                  <a:pt x="54101" y="0"/>
                </a:lnTo>
                <a:lnTo>
                  <a:pt x="162305" y="0"/>
                </a:lnTo>
                <a:lnTo>
                  <a:pt x="162305" y="467868"/>
                </a:lnTo>
                <a:lnTo>
                  <a:pt x="216407" y="467868"/>
                </a:lnTo>
                <a:lnTo>
                  <a:pt x="108203" y="576072"/>
                </a:lnTo>
                <a:lnTo>
                  <a:pt x="0" y="467868"/>
                </a:lnTo>
                <a:close/>
              </a:path>
            </a:pathLst>
          </a:custGeom>
          <a:ln w="25907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7713" y="3600703"/>
            <a:ext cx="379095" cy="522605"/>
          </a:xfrm>
          <a:custGeom>
            <a:avLst/>
            <a:gdLst/>
            <a:ahLst/>
            <a:cxnLst/>
            <a:rect l="l" t="t" r="r" b="b"/>
            <a:pathLst>
              <a:path w="379095" h="522604">
                <a:moveTo>
                  <a:pt x="92709" y="0"/>
                </a:moveTo>
                <a:lnTo>
                  <a:pt x="0" y="55372"/>
                </a:lnTo>
                <a:lnTo>
                  <a:pt x="240029" y="457200"/>
                </a:lnTo>
                <a:lnTo>
                  <a:pt x="193675" y="484886"/>
                </a:lnTo>
                <a:lnTo>
                  <a:pt x="341756" y="522224"/>
                </a:lnTo>
                <a:lnTo>
                  <a:pt x="372114" y="401828"/>
                </a:lnTo>
                <a:lnTo>
                  <a:pt x="332739" y="401828"/>
                </a:lnTo>
                <a:lnTo>
                  <a:pt x="92709" y="0"/>
                </a:lnTo>
                <a:close/>
              </a:path>
              <a:path w="379095" h="522604">
                <a:moveTo>
                  <a:pt x="379094" y="374142"/>
                </a:moveTo>
                <a:lnTo>
                  <a:pt x="332739" y="401828"/>
                </a:lnTo>
                <a:lnTo>
                  <a:pt x="372114" y="401828"/>
                </a:lnTo>
                <a:lnTo>
                  <a:pt x="379094" y="37414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17713" y="3600703"/>
            <a:ext cx="379095" cy="522605"/>
          </a:xfrm>
          <a:custGeom>
            <a:avLst/>
            <a:gdLst/>
            <a:ahLst/>
            <a:cxnLst/>
            <a:rect l="l" t="t" r="r" b="b"/>
            <a:pathLst>
              <a:path w="379095" h="522604">
                <a:moveTo>
                  <a:pt x="193675" y="484886"/>
                </a:moveTo>
                <a:lnTo>
                  <a:pt x="240029" y="457200"/>
                </a:lnTo>
                <a:lnTo>
                  <a:pt x="0" y="55372"/>
                </a:lnTo>
                <a:lnTo>
                  <a:pt x="92709" y="0"/>
                </a:lnTo>
                <a:lnTo>
                  <a:pt x="332739" y="401828"/>
                </a:lnTo>
                <a:lnTo>
                  <a:pt x="379094" y="374142"/>
                </a:lnTo>
                <a:lnTo>
                  <a:pt x="341756" y="522224"/>
                </a:lnTo>
                <a:lnTo>
                  <a:pt x="193675" y="484886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4450"/>
            <a:ext cx="7776845" cy="245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11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Sometimes,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165" dirty="0">
                <a:latin typeface="Arial"/>
                <a:cs typeface="Arial"/>
              </a:rPr>
              <a:t>made </a:t>
            </a:r>
            <a:r>
              <a:rPr sz="3200" spc="-185" dirty="0">
                <a:latin typeface="Arial"/>
                <a:cs typeface="Arial"/>
              </a:rPr>
              <a:t>some </a:t>
            </a:r>
            <a:r>
              <a:rPr sz="3200" spc="-220" dirty="0">
                <a:latin typeface="Arial"/>
                <a:cs typeface="Arial"/>
              </a:rPr>
              <a:t>changes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your  </a:t>
            </a:r>
            <a:r>
              <a:rPr sz="3200" spc="-150" dirty="0">
                <a:latin typeface="Arial"/>
                <a:cs typeface="Arial"/>
              </a:rPr>
              <a:t>code,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75" dirty="0">
                <a:latin typeface="Arial"/>
                <a:cs typeface="Arial"/>
              </a:rPr>
              <a:t>regretted. </a:t>
            </a:r>
            <a:r>
              <a:rPr sz="3200" spc="-380" dirty="0">
                <a:latin typeface="Arial"/>
                <a:cs typeface="Arial"/>
              </a:rPr>
              <a:t>So </a:t>
            </a:r>
            <a:r>
              <a:rPr sz="3200" spc="-80" dirty="0">
                <a:latin typeface="Arial"/>
                <a:cs typeface="Arial"/>
              </a:rPr>
              <a:t>how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rollback?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310" dirty="0">
                <a:latin typeface="Arial"/>
                <a:cs typeface="Arial"/>
              </a:rPr>
              <a:t>Case </a:t>
            </a:r>
            <a:r>
              <a:rPr sz="2800" spc="-85" dirty="0">
                <a:latin typeface="Arial"/>
                <a:cs typeface="Arial"/>
              </a:rPr>
              <a:t>3: </a:t>
            </a:r>
            <a:r>
              <a:rPr sz="2800" spc="-295" dirty="0">
                <a:latin typeface="Arial"/>
                <a:cs typeface="Arial"/>
              </a:rPr>
              <a:t>You </a:t>
            </a:r>
            <a:r>
              <a:rPr sz="2800" spc="-60" dirty="0">
                <a:latin typeface="Arial"/>
                <a:cs typeface="Arial"/>
              </a:rPr>
              <a:t>want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95" dirty="0">
                <a:latin typeface="Arial"/>
                <a:cs typeface="Arial"/>
              </a:rPr>
              <a:t>rollback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previous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commit, 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latest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one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54" dirty="0">
                <a:solidFill>
                  <a:srgbClr val="548ED4"/>
                </a:solidFill>
                <a:latin typeface="Arial"/>
                <a:cs typeface="Arial"/>
              </a:rPr>
              <a:t>By </a:t>
            </a:r>
            <a:r>
              <a:rPr sz="2800" spc="-114" dirty="0">
                <a:solidFill>
                  <a:srgbClr val="548ED4"/>
                </a:solidFill>
                <a:latin typeface="Arial"/>
                <a:cs typeface="Arial"/>
              </a:rPr>
              <a:t>checkout, </a:t>
            </a:r>
            <a:r>
              <a:rPr sz="2800" spc="-35" dirty="0">
                <a:solidFill>
                  <a:srgbClr val="548ED4"/>
                </a:solidFill>
                <a:latin typeface="Arial"/>
                <a:cs typeface="Arial"/>
              </a:rPr>
              <a:t>the </a:t>
            </a:r>
            <a:r>
              <a:rPr sz="2800" spc="-195" dirty="0">
                <a:solidFill>
                  <a:srgbClr val="548ED4"/>
                </a:solidFill>
                <a:latin typeface="Arial"/>
                <a:cs typeface="Arial"/>
              </a:rPr>
              <a:t>changes </a:t>
            </a:r>
            <a:r>
              <a:rPr sz="2800" spc="-130" dirty="0">
                <a:solidFill>
                  <a:srgbClr val="548ED4"/>
                </a:solidFill>
                <a:latin typeface="Arial"/>
                <a:cs typeface="Arial"/>
              </a:rPr>
              <a:t>are </a:t>
            </a:r>
            <a:r>
              <a:rPr sz="2800" spc="-160" dirty="0">
                <a:solidFill>
                  <a:srgbClr val="548ED4"/>
                </a:solidFill>
                <a:latin typeface="Arial"/>
                <a:cs typeface="Arial"/>
              </a:rPr>
              <a:t>staged</a:t>
            </a:r>
            <a:r>
              <a:rPr sz="2800" spc="-11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548ED4"/>
                </a:solidFill>
                <a:latin typeface="Arial"/>
                <a:cs typeface="Arial"/>
              </a:rPr>
              <a:t>already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0500"/>
            <a:ext cx="4960620" cy="2279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2671" y="4940808"/>
            <a:ext cx="5286756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6638" y="3710178"/>
            <a:ext cx="236220" cy="1807845"/>
          </a:xfrm>
          <a:custGeom>
            <a:avLst/>
            <a:gdLst/>
            <a:ahLst/>
            <a:cxnLst/>
            <a:rect l="l" t="t" r="r" b="b"/>
            <a:pathLst>
              <a:path w="236220" h="1807845">
                <a:moveTo>
                  <a:pt x="236220" y="1689354"/>
                </a:moveTo>
                <a:lnTo>
                  <a:pt x="0" y="1689354"/>
                </a:lnTo>
                <a:lnTo>
                  <a:pt x="118110" y="1807464"/>
                </a:lnTo>
                <a:lnTo>
                  <a:pt x="236220" y="1689354"/>
                </a:lnTo>
                <a:close/>
              </a:path>
              <a:path w="236220" h="1807845">
                <a:moveTo>
                  <a:pt x="177164" y="0"/>
                </a:moveTo>
                <a:lnTo>
                  <a:pt x="59054" y="0"/>
                </a:lnTo>
                <a:lnTo>
                  <a:pt x="59054" y="1689354"/>
                </a:lnTo>
                <a:lnTo>
                  <a:pt x="177164" y="1689354"/>
                </a:lnTo>
                <a:lnTo>
                  <a:pt x="177164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6638" y="3710178"/>
            <a:ext cx="236220" cy="1807845"/>
          </a:xfrm>
          <a:custGeom>
            <a:avLst/>
            <a:gdLst/>
            <a:ahLst/>
            <a:cxnLst/>
            <a:rect l="l" t="t" r="r" b="b"/>
            <a:pathLst>
              <a:path w="236220" h="1807845">
                <a:moveTo>
                  <a:pt x="0" y="1689354"/>
                </a:moveTo>
                <a:lnTo>
                  <a:pt x="59054" y="1689354"/>
                </a:lnTo>
                <a:lnTo>
                  <a:pt x="59054" y="0"/>
                </a:lnTo>
                <a:lnTo>
                  <a:pt x="177164" y="0"/>
                </a:lnTo>
                <a:lnTo>
                  <a:pt x="177164" y="1689354"/>
                </a:lnTo>
                <a:lnTo>
                  <a:pt x="236220" y="1689354"/>
                </a:lnTo>
                <a:lnTo>
                  <a:pt x="118110" y="1807464"/>
                </a:lnTo>
                <a:lnTo>
                  <a:pt x="0" y="1689354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704" y="3099816"/>
            <a:ext cx="5629656" cy="3628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14450"/>
            <a:ext cx="7678420" cy="151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5" dirty="0">
                <a:latin typeface="Arial"/>
                <a:cs typeface="Arial"/>
              </a:rPr>
              <a:t>Sometimes,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65" dirty="0">
                <a:latin typeface="Arial"/>
                <a:cs typeface="Arial"/>
              </a:rPr>
              <a:t>want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00" dirty="0">
                <a:latin typeface="Arial"/>
                <a:cs typeface="Arial"/>
              </a:rPr>
              <a:t>rollback </a:t>
            </a:r>
            <a:r>
              <a:rPr sz="3200" spc="-85" dirty="0">
                <a:latin typeface="Arial"/>
                <a:cs typeface="Arial"/>
              </a:rPr>
              <a:t>your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entire  </a:t>
            </a:r>
            <a:r>
              <a:rPr sz="3200" spc="-65" dirty="0">
                <a:latin typeface="Arial"/>
                <a:cs typeface="Arial"/>
              </a:rPr>
              <a:t>directory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previous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commit</a:t>
            </a:r>
            <a:endParaRPr sz="32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15"/>
              </a:spcBef>
              <a:tabLst>
                <a:tab pos="984885" algn="l"/>
                <a:tab pos="1765300" algn="l"/>
                <a:tab pos="3523615" algn="l"/>
                <a:tab pos="625792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2800" spc="54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800" spc="135" dirty="0">
                <a:solidFill>
                  <a:srgbClr val="FF0000"/>
                </a:solidFill>
                <a:latin typeface="Arial"/>
                <a:cs typeface="Arial"/>
              </a:rPr>
              <a:t>checkout	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&lt;commit_hash&gt;	</a:t>
            </a:r>
            <a:r>
              <a:rPr sz="2800" spc="254" dirty="0">
                <a:solidFill>
                  <a:srgbClr val="FF0000"/>
                </a:solidFill>
                <a:latin typeface="Arial"/>
                <a:cs typeface="Arial"/>
              </a:rPr>
              <a:t>&lt;dir&gt;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7205" y="2676905"/>
            <a:ext cx="215265" cy="576580"/>
          </a:xfrm>
          <a:custGeom>
            <a:avLst/>
            <a:gdLst/>
            <a:ahLst/>
            <a:cxnLst/>
            <a:rect l="l" t="t" r="r" b="b"/>
            <a:pathLst>
              <a:path w="215264" h="576579">
                <a:moveTo>
                  <a:pt x="214884" y="468630"/>
                </a:moveTo>
                <a:lnTo>
                  <a:pt x="0" y="468630"/>
                </a:lnTo>
                <a:lnTo>
                  <a:pt x="107442" y="576072"/>
                </a:lnTo>
                <a:lnTo>
                  <a:pt x="214884" y="468630"/>
                </a:lnTo>
                <a:close/>
              </a:path>
              <a:path w="215264" h="576579">
                <a:moveTo>
                  <a:pt x="161163" y="0"/>
                </a:moveTo>
                <a:lnTo>
                  <a:pt x="53721" y="0"/>
                </a:lnTo>
                <a:lnTo>
                  <a:pt x="53721" y="468630"/>
                </a:lnTo>
                <a:lnTo>
                  <a:pt x="161163" y="468630"/>
                </a:lnTo>
                <a:lnTo>
                  <a:pt x="161163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7205" y="2676905"/>
            <a:ext cx="215265" cy="576580"/>
          </a:xfrm>
          <a:custGeom>
            <a:avLst/>
            <a:gdLst/>
            <a:ahLst/>
            <a:cxnLst/>
            <a:rect l="l" t="t" r="r" b="b"/>
            <a:pathLst>
              <a:path w="215264" h="576579">
                <a:moveTo>
                  <a:pt x="0" y="468630"/>
                </a:moveTo>
                <a:lnTo>
                  <a:pt x="53721" y="468630"/>
                </a:lnTo>
                <a:lnTo>
                  <a:pt x="53721" y="0"/>
                </a:lnTo>
                <a:lnTo>
                  <a:pt x="161163" y="0"/>
                </a:lnTo>
                <a:lnTo>
                  <a:pt x="161163" y="468630"/>
                </a:lnTo>
                <a:lnTo>
                  <a:pt x="214884" y="468630"/>
                </a:lnTo>
                <a:lnTo>
                  <a:pt x="107442" y="576072"/>
                </a:lnTo>
                <a:lnTo>
                  <a:pt x="0" y="468630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3269" y="2696717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4" h="576579">
                <a:moveTo>
                  <a:pt x="216407" y="467868"/>
                </a:moveTo>
                <a:lnTo>
                  <a:pt x="0" y="467868"/>
                </a:lnTo>
                <a:lnTo>
                  <a:pt x="108203" y="576072"/>
                </a:lnTo>
                <a:lnTo>
                  <a:pt x="216407" y="467868"/>
                </a:lnTo>
                <a:close/>
              </a:path>
              <a:path w="216534" h="576579">
                <a:moveTo>
                  <a:pt x="162305" y="0"/>
                </a:moveTo>
                <a:lnTo>
                  <a:pt x="54101" y="0"/>
                </a:lnTo>
                <a:lnTo>
                  <a:pt x="54101" y="467868"/>
                </a:lnTo>
                <a:lnTo>
                  <a:pt x="162305" y="467868"/>
                </a:lnTo>
                <a:lnTo>
                  <a:pt x="162305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3269" y="2696717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4" h="576579">
                <a:moveTo>
                  <a:pt x="0" y="467868"/>
                </a:moveTo>
                <a:lnTo>
                  <a:pt x="54101" y="467868"/>
                </a:lnTo>
                <a:lnTo>
                  <a:pt x="54101" y="0"/>
                </a:lnTo>
                <a:lnTo>
                  <a:pt x="162305" y="0"/>
                </a:lnTo>
                <a:lnTo>
                  <a:pt x="162305" y="467868"/>
                </a:lnTo>
                <a:lnTo>
                  <a:pt x="216407" y="467868"/>
                </a:lnTo>
                <a:lnTo>
                  <a:pt x="108203" y="576072"/>
                </a:lnTo>
                <a:lnTo>
                  <a:pt x="0" y="467868"/>
                </a:lnTo>
                <a:close/>
              </a:path>
            </a:pathLst>
          </a:custGeom>
          <a:ln w="25907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32369" y="3100832"/>
            <a:ext cx="1520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Don’t </a:t>
            </a:r>
            <a:r>
              <a:rPr sz="1800" spc="-40" dirty="0">
                <a:latin typeface="Arial"/>
                <a:cs typeface="Arial"/>
              </a:rPr>
              <a:t>forget  this </a:t>
            </a:r>
            <a:r>
              <a:rPr sz="1800" spc="-20" dirty="0">
                <a:latin typeface="Arial"/>
                <a:cs typeface="Arial"/>
              </a:rPr>
              <a:t>dot, </a:t>
            </a:r>
            <a:r>
              <a:rPr sz="1800" spc="55" dirty="0">
                <a:latin typeface="Arial"/>
                <a:cs typeface="Arial"/>
              </a:rPr>
              <a:t>it  </a:t>
            </a:r>
            <a:r>
              <a:rPr sz="1800" spc="-85" dirty="0">
                <a:latin typeface="Arial"/>
                <a:cs typeface="Arial"/>
              </a:rPr>
              <a:t>specifies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40" dirty="0">
                <a:latin typeface="Arial"/>
                <a:cs typeface="Arial"/>
              </a:rPr>
              <a:t>directory </a:t>
            </a:r>
            <a:r>
              <a:rPr sz="1800" spc="-80" dirty="0">
                <a:latin typeface="Arial"/>
                <a:cs typeface="Arial"/>
              </a:rPr>
              <a:t>you  </a:t>
            </a:r>
            <a:r>
              <a:rPr sz="1800" spc="-40" dirty="0">
                <a:latin typeface="Arial"/>
                <a:cs typeface="Arial"/>
              </a:rPr>
              <a:t>want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rollback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99197" y="3651250"/>
            <a:ext cx="266065" cy="274955"/>
          </a:xfrm>
          <a:custGeom>
            <a:avLst/>
            <a:gdLst/>
            <a:ahLst/>
            <a:cxnLst/>
            <a:rect l="l" t="t" r="r" b="b"/>
            <a:pathLst>
              <a:path w="266065" h="274954">
                <a:moveTo>
                  <a:pt x="199590" y="124332"/>
                </a:moveTo>
                <a:lnTo>
                  <a:pt x="42672" y="124332"/>
                </a:lnTo>
                <a:lnTo>
                  <a:pt x="180848" y="274827"/>
                </a:lnTo>
                <a:lnTo>
                  <a:pt x="265937" y="196595"/>
                </a:lnTo>
                <a:lnTo>
                  <a:pt x="199590" y="124332"/>
                </a:lnTo>
                <a:close/>
              </a:path>
              <a:path w="266065" h="274954">
                <a:moveTo>
                  <a:pt x="6984" y="0"/>
                </a:moveTo>
                <a:lnTo>
                  <a:pt x="0" y="163449"/>
                </a:lnTo>
                <a:lnTo>
                  <a:pt x="42672" y="124332"/>
                </a:lnTo>
                <a:lnTo>
                  <a:pt x="199590" y="124332"/>
                </a:lnTo>
                <a:lnTo>
                  <a:pt x="127761" y="46100"/>
                </a:lnTo>
                <a:lnTo>
                  <a:pt x="170433" y="6985"/>
                </a:lnTo>
                <a:lnTo>
                  <a:pt x="698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9197" y="3651250"/>
            <a:ext cx="266065" cy="274955"/>
          </a:xfrm>
          <a:custGeom>
            <a:avLst/>
            <a:gdLst/>
            <a:ahLst/>
            <a:cxnLst/>
            <a:rect l="l" t="t" r="r" b="b"/>
            <a:pathLst>
              <a:path w="266065" h="274954">
                <a:moveTo>
                  <a:pt x="170433" y="6985"/>
                </a:moveTo>
                <a:lnTo>
                  <a:pt x="127761" y="46100"/>
                </a:lnTo>
                <a:lnTo>
                  <a:pt x="265937" y="196595"/>
                </a:lnTo>
                <a:lnTo>
                  <a:pt x="180848" y="274827"/>
                </a:lnTo>
                <a:lnTo>
                  <a:pt x="42672" y="124332"/>
                </a:lnTo>
                <a:lnTo>
                  <a:pt x="0" y="163449"/>
                </a:lnTo>
                <a:lnTo>
                  <a:pt x="6984" y="0"/>
                </a:lnTo>
                <a:lnTo>
                  <a:pt x="170433" y="6985"/>
                </a:lnTo>
                <a:close/>
              </a:path>
            </a:pathLst>
          </a:custGeom>
          <a:ln w="25400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74" y="461899"/>
            <a:ext cx="7218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Synchronize </a:t>
            </a:r>
            <a:r>
              <a:rPr spc="30" dirty="0"/>
              <a:t>with </a:t>
            </a:r>
            <a:r>
              <a:rPr spc="-95" dirty="0"/>
              <a:t>remote</a:t>
            </a:r>
            <a:r>
              <a:rPr spc="-509" dirty="0"/>
              <a:t> </a:t>
            </a:r>
            <a:r>
              <a:rPr spc="-185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8473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2481580" algn="l"/>
                <a:tab pos="3825240" algn="l"/>
              </a:tabLst>
            </a:pPr>
            <a:r>
              <a:rPr sz="3200" spc="-195" dirty="0">
                <a:latin typeface="Arial"/>
                <a:cs typeface="Arial"/>
              </a:rPr>
              <a:t>Clone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remote </a:t>
            </a:r>
            <a:r>
              <a:rPr sz="3200" spc="-25" dirty="0">
                <a:latin typeface="Arial"/>
                <a:cs typeface="Arial"/>
              </a:rPr>
              <a:t>git </a:t>
            </a:r>
            <a:r>
              <a:rPr sz="3200" spc="-75" dirty="0">
                <a:latin typeface="Arial"/>
                <a:cs typeface="Arial"/>
              </a:rPr>
              <a:t>repository </a:t>
            </a:r>
            <a:r>
              <a:rPr sz="3200" spc="-105" dirty="0">
                <a:latin typeface="Arial"/>
                <a:cs typeface="Arial"/>
              </a:rPr>
              <a:t>tracking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central  </a:t>
            </a:r>
            <a:r>
              <a:rPr sz="3200" spc="-120" dirty="0">
                <a:latin typeface="Arial"/>
                <a:cs typeface="Arial"/>
              </a:rPr>
              <a:t>server: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63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3200" spc="229" dirty="0">
                <a:solidFill>
                  <a:srgbClr val="FF0000"/>
                </a:solidFill>
                <a:latin typeface="Arial"/>
                <a:cs typeface="Arial"/>
              </a:rPr>
              <a:t>clone	</a:t>
            </a:r>
            <a:r>
              <a:rPr sz="3200" spc="300" dirty="0">
                <a:solidFill>
                  <a:srgbClr val="FF0000"/>
                </a:solidFill>
                <a:latin typeface="Arial"/>
                <a:cs typeface="Arial"/>
              </a:rPr>
              <a:t>&lt;url&gt;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" y="2636520"/>
            <a:ext cx="7421880" cy="402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74" y="461899"/>
            <a:ext cx="7218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Synchronize </a:t>
            </a:r>
            <a:r>
              <a:rPr spc="30" dirty="0"/>
              <a:t>with </a:t>
            </a:r>
            <a:r>
              <a:rPr spc="-95" dirty="0"/>
              <a:t>remote</a:t>
            </a:r>
            <a:r>
              <a:rPr spc="-509" dirty="0"/>
              <a:t> </a:t>
            </a:r>
            <a:r>
              <a:rPr spc="-185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0495"/>
            <a:ext cx="7919720" cy="151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Once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65" dirty="0">
                <a:latin typeface="Arial"/>
                <a:cs typeface="Arial"/>
              </a:rPr>
              <a:t>commit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204" dirty="0">
                <a:latin typeface="Arial"/>
                <a:cs typeface="Arial"/>
              </a:rPr>
              <a:t>changes,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210" dirty="0">
                <a:latin typeface="Arial"/>
                <a:cs typeface="Arial"/>
              </a:rPr>
              <a:t>can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push 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114" dirty="0">
                <a:latin typeface="Arial"/>
                <a:cs typeface="Arial"/>
              </a:rPr>
              <a:t>local </a:t>
            </a:r>
            <a:r>
              <a:rPr sz="3200" spc="-110" dirty="0">
                <a:latin typeface="Arial"/>
                <a:cs typeface="Arial"/>
              </a:rPr>
              <a:t>commits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65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70" dirty="0">
                <a:latin typeface="Arial"/>
                <a:cs typeface="Arial"/>
              </a:rPr>
              <a:t>remote </a:t>
            </a:r>
            <a:r>
              <a:rPr sz="3200" spc="-135" dirty="0">
                <a:latin typeface="Arial"/>
                <a:cs typeface="Arial"/>
              </a:rPr>
              <a:t>server by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15367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54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push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0367" y="3212592"/>
            <a:ext cx="5615940" cy="327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74" y="461899"/>
            <a:ext cx="7218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Synchronize </a:t>
            </a:r>
            <a:r>
              <a:rPr spc="30" dirty="0"/>
              <a:t>with </a:t>
            </a:r>
            <a:r>
              <a:rPr spc="-95" dirty="0"/>
              <a:t>remote</a:t>
            </a:r>
            <a:r>
              <a:rPr spc="-509" dirty="0"/>
              <a:t> </a:t>
            </a:r>
            <a:r>
              <a:rPr spc="-185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0495"/>
            <a:ext cx="7576184" cy="151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If </a:t>
            </a:r>
            <a:r>
              <a:rPr sz="3200" spc="-70" dirty="0">
                <a:latin typeface="Arial"/>
                <a:cs typeface="Arial"/>
              </a:rPr>
              <a:t>another </a:t>
            </a:r>
            <a:r>
              <a:rPr sz="3200" spc="-110" dirty="0">
                <a:latin typeface="Arial"/>
                <a:cs typeface="Arial"/>
              </a:rPr>
              <a:t>developer </a:t>
            </a:r>
            <a:r>
              <a:rPr sz="3200" spc="-170" dirty="0">
                <a:latin typeface="Arial"/>
                <a:cs typeface="Arial"/>
              </a:rPr>
              <a:t>also </a:t>
            </a:r>
            <a:r>
              <a:rPr sz="3200" spc="-105" dirty="0">
                <a:latin typeface="Arial"/>
                <a:cs typeface="Arial"/>
              </a:rPr>
              <a:t>tracking </a:t>
            </a:r>
            <a:r>
              <a:rPr sz="3200" spc="-65" dirty="0">
                <a:latin typeface="Arial"/>
                <a:cs typeface="Arial"/>
              </a:rPr>
              <a:t>this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repo,  </a:t>
            </a:r>
            <a:r>
              <a:rPr sz="3200" spc="-145" dirty="0">
                <a:latin typeface="Arial"/>
                <a:cs typeface="Arial"/>
              </a:rPr>
              <a:t>he </a:t>
            </a:r>
            <a:r>
              <a:rPr sz="3200" spc="-210" dirty="0">
                <a:latin typeface="Arial"/>
                <a:cs typeface="Arial"/>
              </a:rPr>
              <a:t>can </a:t>
            </a:r>
            <a:r>
              <a:rPr sz="3200" spc="-105" dirty="0">
                <a:latin typeface="Arial"/>
                <a:cs typeface="Arial"/>
              </a:rPr>
              <a:t>get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110" dirty="0">
                <a:latin typeface="Arial"/>
                <a:cs typeface="Arial"/>
              </a:rPr>
              <a:t>update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via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15367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54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800" spc="445" dirty="0">
                <a:solidFill>
                  <a:srgbClr val="FF0000"/>
                </a:solidFill>
                <a:latin typeface="Arial"/>
                <a:cs typeface="Arial"/>
              </a:rPr>
              <a:t>pull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3069335"/>
            <a:ext cx="4696968" cy="267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7" y="461899"/>
            <a:ext cx="4926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Advanced</a:t>
            </a:r>
            <a:r>
              <a:rPr spc="-270" dirty="0"/>
              <a:t> </a:t>
            </a:r>
            <a:r>
              <a:rPr spc="-28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9462"/>
            <a:ext cx="7623809" cy="24911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Char char="•"/>
              <a:tabLst>
                <a:tab pos="355600" algn="l"/>
                <a:tab pos="356235" algn="l"/>
                <a:tab pos="1251585" algn="l"/>
                <a:tab pos="2371090" algn="l"/>
              </a:tabLst>
            </a:pPr>
            <a:r>
              <a:rPr sz="3200" spc="63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3200" spc="690" dirty="0">
                <a:solidFill>
                  <a:srgbClr val="FF0000"/>
                </a:solidFill>
                <a:latin typeface="Arial"/>
                <a:cs typeface="Arial"/>
              </a:rPr>
              <a:t>diff	</a:t>
            </a:r>
            <a:r>
              <a:rPr sz="3200" spc="320" dirty="0">
                <a:solidFill>
                  <a:srgbClr val="FF0000"/>
                </a:solidFill>
                <a:latin typeface="Arial"/>
                <a:cs typeface="Arial"/>
              </a:rPr>
              <a:t>&lt;file_path&gt;</a:t>
            </a:r>
            <a:endParaRPr sz="3200">
              <a:latin typeface="Arial"/>
              <a:cs typeface="Arial"/>
            </a:endParaRPr>
          </a:p>
          <a:p>
            <a:pPr marL="756285" marR="15240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50" dirty="0">
                <a:latin typeface="Arial"/>
                <a:cs typeface="Arial"/>
              </a:rPr>
              <a:t>Get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difference between </a:t>
            </a:r>
            <a:r>
              <a:rPr sz="2800" spc="-80" dirty="0">
                <a:latin typeface="Arial"/>
                <a:cs typeface="Arial"/>
              </a:rPr>
              <a:t>your working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copy  </a:t>
            </a:r>
            <a:r>
              <a:rPr sz="2800" spc="-135" dirty="0">
                <a:latin typeface="Arial"/>
                <a:cs typeface="Arial"/>
              </a:rPr>
              <a:t>(unstaged) and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65" dirty="0">
                <a:latin typeface="Arial"/>
                <a:cs typeface="Arial"/>
              </a:rPr>
              <a:t>staged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copy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  <a:tab pos="3584575" algn="l"/>
              </a:tabLst>
            </a:pPr>
            <a:r>
              <a:rPr sz="2800" spc="-295" dirty="0">
                <a:latin typeface="Arial"/>
                <a:cs typeface="Arial"/>
              </a:rPr>
              <a:t>You 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20" dirty="0">
                <a:latin typeface="Arial"/>
                <a:cs typeface="Arial"/>
              </a:rPr>
              <a:t>try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git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add	</a:t>
            </a:r>
            <a:r>
              <a:rPr sz="2800" spc="-95" dirty="0">
                <a:latin typeface="Arial"/>
                <a:cs typeface="Arial"/>
              </a:rPr>
              <a:t>&lt;file_path&gt;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then </a:t>
            </a:r>
            <a:r>
              <a:rPr sz="2800" spc="-25" dirty="0">
                <a:latin typeface="Arial"/>
                <a:cs typeface="Arial"/>
              </a:rPr>
              <a:t>git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diff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  <a:tabLst>
                <a:tab pos="2557780" algn="l"/>
              </a:tabLst>
            </a:pPr>
            <a:r>
              <a:rPr sz="2800" spc="-95" dirty="0">
                <a:latin typeface="Arial"/>
                <a:cs typeface="Arial"/>
              </a:rPr>
              <a:t>&lt;file_path&gt;	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220" dirty="0">
                <a:latin typeface="Arial"/>
                <a:cs typeface="Arial"/>
              </a:rPr>
              <a:t>see </a:t>
            </a:r>
            <a:r>
              <a:rPr sz="2800" spc="-50" dirty="0">
                <a:latin typeface="Arial"/>
                <a:cs typeface="Arial"/>
              </a:rPr>
              <a:t>what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happen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339" y="3788664"/>
            <a:ext cx="4841748" cy="2831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7" y="461899"/>
            <a:ext cx="4926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Advanced</a:t>
            </a:r>
            <a:r>
              <a:rPr spc="-270" dirty="0"/>
              <a:t> </a:t>
            </a:r>
            <a:r>
              <a:rPr spc="-28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25"/>
            <a:ext cx="8064500" cy="343027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  <a:tab pos="2818765" algn="l"/>
              </a:tabLst>
            </a:pPr>
            <a:r>
              <a:rPr sz="3200" spc="445" dirty="0">
                <a:solidFill>
                  <a:srgbClr val="FF0000"/>
                </a:solidFill>
                <a:latin typeface="Arial"/>
                <a:cs typeface="Arial"/>
              </a:rPr>
              <a:t>.gitignore	</a:t>
            </a:r>
            <a:r>
              <a:rPr sz="3200" spc="73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756285" marR="80899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40" dirty="0">
                <a:latin typeface="Arial"/>
                <a:cs typeface="Arial"/>
              </a:rPr>
              <a:t>Let </a:t>
            </a:r>
            <a:r>
              <a:rPr sz="2800" spc="-25" dirty="0">
                <a:latin typeface="Arial"/>
                <a:cs typeface="Arial"/>
              </a:rPr>
              <a:t>git </a:t>
            </a:r>
            <a:r>
              <a:rPr sz="2800" spc="-125" dirty="0">
                <a:latin typeface="Arial"/>
                <a:cs typeface="Arial"/>
              </a:rPr>
              <a:t>ignores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14" dirty="0">
                <a:latin typeface="Arial"/>
                <a:cs typeface="Arial"/>
              </a:rPr>
              <a:t>never </a:t>
            </a:r>
            <a:r>
              <a:rPr sz="2800" spc="-130" dirty="0">
                <a:latin typeface="Arial"/>
                <a:cs typeface="Arial"/>
              </a:rPr>
              <a:t>tracks </a:t>
            </a:r>
            <a:r>
              <a:rPr sz="2800" spc="-60" dirty="0">
                <a:latin typeface="Arial"/>
                <a:cs typeface="Arial"/>
              </a:rPr>
              <a:t>particular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file  </a:t>
            </a:r>
            <a:r>
              <a:rPr sz="2800" spc="-114" dirty="0">
                <a:latin typeface="Arial"/>
                <a:cs typeface="Arial"/>
              </a:rPr>
              <a:t>types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65" dirty="0">
                <a:latin typeface="Arial"/>
                <a:cs typeface="Arial"/>
              </a:rPr>
              <a:t>Create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hidden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35" dirty="0">
                <a:latin typeface="Arial"/>
                <a:cs typeface="Arial"/>
              </a:rPr>
              <a:t>named </a:t>
            </a:r>
            <a:r>
              <a:rPr sz="2800" spc="-40" dirty="0">
                <a:latin typeface="Arial"/>
                <a:cs typeface="Arial"/>
              </a:rPr>
              <a:t>“.gitignore” </a:t>
            </a:r>
            <a:r>
              <a:rPr sz="2800" spc="-85" dirty="0">
                <a:latin typeface="Arial"/>
                <a:cs typeface="Arial"/>
              </a:rPr>
              <a:t>under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your  </a:t>
            </a:r>
            <a:r>
              <a:rPr sz="2800" spc="-70" dirty="0">
                <a:latin typeface="Arial"/>
                <a:cs typeface="Arial"/>
              </a:rPr>
              <a:t>repository</a:t>
            </a:r>
            <a:endParaRPr sz="2800">
              <a:latin typeface="Arial"/>
              <a:cs typeface="Arial"/>
            </a:endParaRPr>
          </a:p>
          <a:p>
            <a:pPr marL="756285" marR="41719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70" dirty="0">
                <a:latin typeface="Arial"/>
                <a:cs typeface="Arial"/>
              </a:rPr>
              <a:t>Each </a:t>
            </a:r>
            <a:r>
              <a:rPr sz="2800" spc="-60" dirty="0">
                <a:latin typeface="Arial"/>
                <a:cs typeface="Arial"/>
              </a:rPr>
              <a:t>line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70" dirty="0">
                <a:latin typeface="Arial"/>
                <a:cs typeface="Arial"/>
              </a:rPr>
              <a:t>.gitignore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40" dirty="0">
                <a:latin typeface="Arial"/>
                <a:cs typeface="Arial"/>
              </a:rPr>
              <a:t>named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65" dirty="0">
                <a:latin typeface="Arial"/>
                <a:cs typeface="Arial"/>
              </a:rPr>
              <a:t>type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ignored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7" y="461899"/>
            <a:ext cx="4926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Advanced</a:t>
            </a:r>
            <a:r>
              <a:rPr spc="-270" dirty="0"/>
              <a:t> </a:t>
            </a:r>
            <a:r>
              <a:rPr spc="-28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61720"/>
            <a:ext cx="37261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2818765" algn="l"/>
              </a:tabLst>
            </a:pPr>
            <a:r>
              <a:rPr sz="3200" spc="869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spc="395" dirty="0">
                <a:solidFill>
                  <a:srgbClr val="FF0000"/>
                </a:solidFill>
                <a:latin typeface="Arial"/>
                <a:cs typeface="Arial"/>
              </a:rPr>
              <a:t>gitignore	</a:t>
            </a:r>
            <a:r>
              <a:rPr sz="3200" spc="86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200" spc="690" dirty="0">
                <a:solidFill>
                  <a:srgbClr val="FF0000"/>
                </a:solidFill>
                <a:latin typeface="Arial"/>
                <a:cs typeface="Arial"/>
              </a:rPr>
              <a:t>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972" y="1638298"/>
            <a:ext cx="7306056" cy="519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7" y="461899"/>
            <a:ext cx="4926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Advanced</a:t>
            </a:r>
            <a:r>
              <a:rPr spc="-270" dirty="0"/>
              <a:t> </a:t>
            </a:r>
            <a:r>
              <a:rPr spc="-28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61720"/>
            <a:ext cx="37261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2818765" algn="l"/>
              </a:tabLst>
            </a:pPr>
            <a:r>
              <a:rPr sz="3200" spc="869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spc="395" dirty="0">
                <a:solidFill>
                  <a:srgbClr val="FF0000"/>
                </a:solidFill>
                <a:latin typeface="Arial"/>
                <a:cs typeface="Arial"/>
              </a:rPr>
              <a:t>gitignore	</a:t>
            </a:r>
            <a:r>
              <a:rPr sz="3200" spc="86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200" spc="690" dirty="0">
                <a:solidFill>
                  <a:srgbClr val="FF0000"/>
                </a:solidFill>
                <a:latin typeface="Arial"/>
                <a:cs typeface="Arial"/>
              </a:rPr>
              <a:t>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700783"/>
            <a:ext cx="5210556" cy="3686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2570" y="5301232"/>
            <a:ext cx="3822700" cy="1478280"/>
          </a:xfrm>
          <a:custGeom>
            <a:avLst/>
            <a:gdLst/>
            <a:ahLst/>
            <a:cxnLst/>
            <a:rect l="l" t="t" r="r" b="b"/>
            <a:pathLst>
              <a:path w="3822700" h="1478279">
                <a:moveTo>
                  <a:pt x="0" y="1478280"/>
                </a:moveTo>
                <a:lnTo>
                  <a:pt x="3822191" y="1478280"/>
                </a:lnTo>
                <a:lnTo>
                  <a:pt x="3822191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ln w="25907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1817" y="5321934"/>
            <a:ext cx="21551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85" dirty="0">
                <a:latin typeface="Arial"/>
                <a:cs typeface="Arial"/>
              </a:rPr>
              <a:t>//.gitignore</a:t>
            </a:r>
            <a:r>
              <a:rPr sz="1800" spc="415" dirty="0">
                <a:latin typeface="Arial"/>
                <a:cs typeface="Arial"/>
              </a:rPr>
              <a:t> </a:t>
            </a:r>
            <a:r>
              <a:rPr sz="1800" spc="40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12700" marR="1380490">
              <a:lnSpc>
                <a:spcPct val="100000"/>
              </a:lnSpc>
            </a:pPr>
            <a:r>
              <a:rPr sz="1800" spc="250" dirty="0">
                <a:latin typeface="Arial"/>
                <a:cs typeface="Arial"/>
              </a:rPr>
              <a:t>*.o  </a:t>
            </a:r>
            <a:r>
              <a:rPr sz="1800" spc="135" dirty="0">
                <a:latin typeface="Arial"/>
                <a:cs typeface="Arial"/>
              </a:rPr>
              <a:t>img/  </a:t>
            </a:r>
            <a:r>
              <a:rPr sz="1800" spc="35" dirty="0">
                <a:latin typeface="Arial"/>
                <a:cs typeface="Arial"/>
              </a:rPr>
              <a:t>s</a:t>
            </a:r>
            <a:r>
              <a:rPr sz="1800" spc="30" dirty="0">
                <a:latin typeface="Arial"/>
                <a:cs typeface="Arial"/>
              </a:rPr>
              <a:t>a</a:t>
            </a:r>
            <a:r>
              <a:rPr sz="1800" spc="-315" dirty="0">
                <a:latin typeface="Arial"/>
                <a:cs typeface="Arial"/>
              </a:rPr>
              <a:t>m</a:t>
            </a:r>
            <a:r>
              <a:rPr sz="1800" spc="-220" dirty="0">
                <a:latin typeface="Arial"/>
                <a:cs typeface="Arial"/>
              </a:rPr>
              <a:t>p</a:t>
            </a:r>
            <a:r>
              <a:rPr sz="1800" spc="59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80" dirty="0">
                <a:latin typeface="Arial"/>
                <a:cs typeface="Arial"/>
              </a:rPr>
              <a:t>*.c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8697" y="461899"/>
            <a:ext cx="2546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In</a:t>
            </a:r>
            <a:r>
              <a:rPr spc="-320" dirty="0"/>
              <a:t>s</a:t>
            </a:r>
            <a:r>
              <a:rPr spc="200" dirty="0"/>
              <a:t>t</a:t>
            </a:r>
            <a:r>
              <a:rPr spc="-135" dirty="0"/>
              <a:t>all</a:t>
            </a:r>
            <a:r>
              <a:rPr spc="-260" dirty="0"/>
              <a:t>a</a:t>
            </a:r>
            <a:r>
              <a:rPr spc="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5608"/>
            <a:ext cx="7409180" cy="493331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70" dirty="0">
                <a:latin typeface="Arial"/>
                <a:cs typeface="Arial"/>
              </a:rPr>
              <a:t>Linux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(Ubuntu)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Char char="–"/>
              <a:tabLst>
                <a:tab pos="756920" algn="l"/>
                <a:tab pos="1731645" algn="l"/>
                <a:tab pos="3295015" algn="l"/>
                <a:tab pos="4857750" algn="l"/>
              </a:tabLst>
            </a:pP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sudo	</a:t>
            </a:r>
            <a:r>
              <a:rPr sz="2800" spc="290" dirty="0">
                <a:solidFill>
                  <a:srgbClr val="FF0000"/>
                </a:solidFill>
                <a:latin typeface="Arial"/>
                <a:cs typeface="Arial"/>
              </a:rPr>
              <a:t>apt-get	</a:t>
            </a:r>
            <a:r>
              <a:rPr sz="2800" spc="509" dirty="0">
                <a:solidFill>
                  <a:srgbClr val="FF0000"/>
                </a:solidFill>
                <a:latin typeface="Arial"/>
                <a:cs typeface="Arial"/>
              </a:rPr>
              <a:t>install	</a:t>
            </a:r>
            <a:r>
              <a:rPr sz="2800" spc="545" dirty="0" err="1">
                <a:solidFill>
                  <a:srgbClr val="FF0000"/>
                </a:solidFill>
                <a:latin typeface="Arial"/>
                <a:cs typeface="Arial"/>
              </a:rPr>
              <a:t>git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0" dirty="0">
                <a:latin typeface="Arial"/>
                <a:cs typeface="Arial"/>
              </a:rPr>
              <a:t>Mac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85" dirty="0">
                <a:latin typeface="Arial"/>
                <a:cs typeface="Arial"/>
              </a:rPr>
              <a:t>Install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homebrew </a:t>
            </a:r>
            <a:r>
              <a:rPr sz="2800" spc="-25" dirty="0">
                <a:latin typeface="Arial"/>
                <a:cs typeface="Arial"/>
              </a:rPr>
              <a:t>first </a:t>
            </a:r>
            <a:r>
              <a:rPr sz="2800" spc="-35" dirty="0">
                <a:latin typeface="Arial"/>
                <a:cs typeface="Arial"/>
              </a:rPr>
              <a:t>from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  <a:hlinkClick r:id="rId2"/>
              </a:rPr>
              <a:t>http://brew.sh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  <a:tab pos="1732914" algn="l"/>
                <a:tab pos="3294379" algn="l"/>
              </a:tabLst>
            </a:pP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brew	</a:t>
            </a:r>
            <a:r>
              <a:rPr sz="2800" spc="509" dirty="0">
                <a:solidFill>
                  <a:srgbClr val="FF0000"/>
                </a:solidFill>
                <a:latin typeface="Arial"/>
                <a:cs typeface="Arial"/>
              </a:rPr>
              <a:t>install	</a:t>
            </a:r>
            <a:r>
              <a:rPr sz="2800" spc="550" dirty="0">
                <a:solidFill>
                  <a:srgbClr val="FF0000"/>
                </a:solidFill>
                <a:latin typeface="Arial"/>
                <a:cs typeface="Arial"/>
              </a:rPr>
              <a:t>git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Windows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85" dirty="0">
                <a:latin typeface="Arial"/>
                <a:cs typeface="Arial"/>
              </a:rPr>
              <a:t>Install </a:t>
            </a: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Cygwin </a:t>
            </a:r>
            <a:r>
              <a:rPr sz="2800" spc="-35" dirty="0">
                <a:latin typeface="Arial"/>
                <a:cs typeface="Arial"/>
              </a:rPr>
              <a:t>first, </a:t>
            </a:r>
            <a:r>
              <a:rPr sz="2800" spc="-45" dirty="0">
                <a:latin typeface="Arial"/>
                <a:cs typeface="Arial"/>
              </a:rPr>
              <a:t>then </a:t>
            </a:r>
            <a:r>
              <a:rPr sz="2800" spc="-120" dirty="0">
                <a:latin typeface="Arial"/>
                <a:cs typeface="Arial"/>
              </a:rPr>
              <a:t>you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35" dirty="0">
                <a:latin typeface="Arial"/>
                <a:cs typeface="Arial"/>
              </a:rPr>
              <a:t>UNIX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shell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85" dirty="0">
                <a:latin typeface="Arial"/>
                <a:cs typeface="Arial"/>
              </a:rPr>
              <a:t>Install </a:t>
            </a:r>
            <a:r>
              <a:rPr sz="2800" spc="-25" dirty="0">
                <a:latin typeface="Arial"/>
                <a:cs typeface="Arial"/>
              </a:rPr>
              <a:t>git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95" dirty="0">
                <a:latin typeface="Arial"/>
                <a:cs typeface="Arial"/>
              </a:rPr>
              <a:t>windows</a:t>
            </a:r>
            <a:r>
              <a:rPr sz="2800" spc="-5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  <a:hlinkClick r:id="rId3"/>
              </a:rPr>
              <a:t>(h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  <a:hlinkClick r:id="rId3"/>
              </a:rPr>
              <a:t>tp://gitforwindows.org/)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45" dirty="0">
                <a:latin typeface="Arial"/>
                <a:cs typeface="Arial"/>
              </a:rPr>
              <a:t>Your </a:t>
            </a:r>
            <a:r>
              <a:rPr sz="3200" spc="-75" dirty="0">
                <a:latin typeface="Arial"/>
                <a:cs typeface="Arial"/>
              </a:rPr>
              <a:t>own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380" dirty="0">
                <a:latin typeface="Arial"/>
                <a:cs typeface="Arial"/>
              </a:rPr>
              <a:t>way…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7" y="461899"/>
            <a:ext cx="4926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Advanced</a:t>
            </a:r>
            <a:r>
              <a:rPr spc="-270" dirty="0"/>
              <a:t> </a:t>
            </a:r>
            <a:r>
              <a:rPr spc="-28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8034020" cy="302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4325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70" dirty="0">
                <a:latin typeface="Arial"/>
                <a:cs typeface="Arial"/>
              </a:rPr>
              <a:t>Config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25" dirty="0">
                <a:latin typeface="Arial"/>
                <a:cs typeface="Arial"/>
              </a:rPr>
              <a:t>git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150" dirty="0">
                <a:latin typeface="Arial"/>
                <a:cs typeface="Arial"/>
              </a:rPr>
              <a:t>username,</a:t>
            </a:r>
            <a:r>
              <a:rPr sz="3200" spc="-62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email,  </a:t>
            </a:r>
            <a:r>
              <a:rPr sz="3200" spc="-150" dirty="0">
                <a:latin typeface="Arial"/>
                <a:cs typeface="Arial"/>
              </a:rPr>
              <a:t>customized </a:t>
            </a:r>
            <a:r>
              <a:rPr sz="3200" spc="-114" dirty="0">
                <a:latin typeface="Arial"/>
                <a:cs typeface="Arial"/>
              </a:rPr>
              <a:t>log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style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har char="–"/>
              <a:tabLst>
                <a:tab pos="756285" algn="l"/>
                <a:tab pos="756920" algn="l"/>
                <a:tab pos="1315720" algn="l"/>
                <a:tab pos="2292985" algn="l"/>
                <a:tab pos="3551554" algn="l"/>
                <a:tab pos="4947920" algn="l"/>
              </a:tabLst>
            </a:pPr>
            <a:r>
              <a:rPr sz="2000" spc="39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000" spc="210" dirty="0">
                <a:solidFill>
                  <a:srgbClr val="FF0000"/>
                </a:solidFill>
                <a:latin typeface="Arial"/>
                <a:cs typeface="Arial"/>
              </a:rPr>
              <a:t>config	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--global	</a:t>
            </a:r>
            <a:r>
              <a:rPr sz="2000" spc="45" dirty="0">
                <a:solidFill>
                  <a:srgbClr val="FF0000"/>
                </a:solidFill>
                <a:latin typeface="Arial"/>
                <a:cs typeface="Arial"/>
              </a:rPr>
              <a:t>user.name	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"John"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  <a:tab pos="1315720" algn="l"/>
                <a:tab pos="2292985" algn="l"/>
                <a:tab pos="3551554" algn="l"/>
                <a:tab pos="5088255" algn="l"/>
              </a:tabLst>
            </a:pPr>
            <a:r>
              <a:rPr sz="2000" spc="39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000" spc="210" dirty="0">
                <a:solidFill>
                  <a:srgbClr val="FF0000"/>
                </a:solidFill>
                <a:latin typeface="Arial"/>
                <a:cs typeface="Arial"/>
              </a:rPr>
              <a:t>config	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--global	</a:t>
            </a:r>
            <a:r>
              <a:rPr sz="2000" spc="175" dirty="0">
                <a:solidFill>
                  <a:srgbClr val="FF0000"/>
                </a:solidFill>
                <a:latin typeface="Arial"/>
                <a:cs typeface="Arial"/>
              </a:rPr>
              <a:t>user.email	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abc@example.com"</a:t>
            </a:r>
            <a:endParaRPr sz="2000" dirty="0">
              <a:latin typeface="Arial"/>
              <a:cs typeface="Arial"/>
            </a:endParaRPr>
          </a:p>
          <a:p>
            <a:pPr marL="756285" marR="6350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  <a:tab pos="1315720" algn="l"/>
                <a:tab pos="2292985" algn="l"/>
                <a:tab pos="3551554" algn="l"/>
                <a:tab pos="4807585" algn="l"/>
                <a:tab pos="4947920" algn="l"/>
                <a:tab pos="5505450" algn="l"/>
                <a:tab pos="6624955" algn="l"/>
                <a:tab pos="7741920" algn="l"/>
              </a:tabLst>
            </a:pPr>
            <a:r>
              <a:rPr sz="2000" spc="39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2000" spc="25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395" dirty="0">
                <a:solidFill>
                  <a:srgbClr val="FF0000"/>
                </a:solidFill>
                <a:latin typeface="Arial"/>
                <a:cs typeface="Arial"/>
              </a:rPr>
              <a:t>fig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434" dirty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2000" spc="45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spc="17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65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64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320" dirty="0">
                <a:solidFill>
                  <a:srgbClr val="FF0000"/>
                </a:solidFill>
                <a:latin typeface="Arial"/>
                <a:cs typeface="Arial"/>
              </a:rPr>
              <a:t>ias.lg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260" dirty="0">
                <a:solidFill>
                  <a:srgbClr val="FF0000"/>
                </a:solidFill>
                <a:latin typeface="Arial"/>
                <a:cs typeface="Arial"/>
              </a:rPr>
              <a:t>"l</a:t>
            </a:r>
            <a:r>
              <a:rPr sz="2000" spc="49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434" dirty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185" dirty="0">
                <a:solidFill>
                  <a:srgbClr val="FF0000"/>
                </a:solidFill>
                <a:latin typeface="Arial"/>
                <a:cs typeface="Arial"/>
              </a:rPr>
              <a:t>ol</a:t>
            </a:r>
            <a:r>
              <a:rPr sz="2000" spc="25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43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425" dirty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2000" spc="75" dirty="0">
                <a:solidFill>
                  <a:srgbClr val="FF0000"/>
                </a:solidFill>
                <a:latin typeface="Arial"/>
                <a:cs typeface="Arial"/>
              </a:rPr>
              <a:t>graph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385" dirty="0">
                <a:solidFill>
                  <a:srgbClr val="FF0000"/>
                </a:solidFill>
                <a:latin typeface="Arial"/>
                <a:cs typeface="Arial"/>
              </a:rPr>
              <a:t>--  </a:t>
            </a:r>
            <a:r>
              <a:rPr sz="2000" spc="80" dirty="0">
                <a:solidFill>
                  <a:srgbClr val="FF0000"/>
                </a:solidFill>
                <a:latin typeface="Arial"/>
                <a:cs typeface="Arial"/>
              </a:rPr>
              <a:t>pretty=format:'%Cred%h%Creset	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-%C(yellow)%d%Creset</a:t>
            </a:r>
            <a:endParaRPr sz="20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tabLst>
                <a:tab pos="1177290" algn="l"/>
                <a:tab pos="2992120" algn="l"/>
                <a:tab pos="4109720" algn="l"/>
                <a:tab pos="6763384" algn="l"/>
              </a:tabLst>
            </a:pPr>
            <a:r>
              <a:rPr sz="2000" spc="-290" dirty="0">
                <a:solidFill>
                  <a:srgbClr val="FF0000"/>
                </a:solidFill>
                <a:latin typeface="Arial"/>
                <a:cs typeface="Arial"/>
              </a:rPr>
              <a:t>%s	</a:t>
            </a:r>
            <a:r>
              <a:rPr sz="2000" spc="-695" dirty="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Cg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spc="-175" dirty="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sz="2000" spc="270" dirty="0">
                <a:solidFill>
                  <a:srgbClr val="FF0000"/>
                </a:solidFill>
                <a:latin typeface="Arial"/>
                <a:cs typeface="Arial"/>
              </a:rPr>
              <a:t>cr</a:t>
            </a:r>
            <a:r>
              <a:rPr sz="2000" spc="434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65" dirty="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sz="2000" spc="-47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125" dirty="0">
                <a:solidFill>
                  <a:srgbClr val="FF0000"/>
                </a:solidFill>
                <a:latin typeface="Arial"/>
                <a:cs typeface="Arial"/>
              </a:rPr>
              <a:t>(b</a:t>
            </a:r>
            <a:r>
              <a:rPr sz="2000" spc="1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6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459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spc="17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160" dirty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spc="-275" dirty="0">
                <a:solidFill>
                  <a:srgbClr val="FF0000"/>
                </a:solidFill>
                <a:latin typeface="Arial"/>
                <a:cs typeface="Arial"/>
              </a:rPr>
              <a:t>&lt;%</a:t>
            </a:r>
            <a:r>
              <a:rPr sz="2000" spc="-2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-370" dirty="0">
                <a:solidFill>
                  <a:srgbClr val="FF0000"/>
                </a:solidFill>
                <a:latin typeface="Arial"/>
                <a:cs typeface="Arial"/>
              </a:rPr>
              <a:t>&gt;%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spc="25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54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72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42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434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spc="17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000" spc="17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spc="434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0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tabLst>
                <a:tab pos="1734820" algn="l"/>
              </a:tabLst>
            </a:pPr>
            <a:r>
              <a:rPr sz="2000" spc="25" dirty="0">
                <a:solidFill>
                  <a:srgbClr val="FF0000"/>
                </a:solidFill>
                <a:latin typeface="Arial"/>
                <a:cs typeface="Arial"/>
              </a:rPr>
              <a:t>commit	</a:t>
            </a:r>
            <a:r>
              <a:rPr sz="2000" spc="420" dirty="0">
                <a:solidFill>
                  <a:srgbClr val="FF0000"/>
                </a:solidFill>
                <a:latin typeface="Arial"/>
                <a:cs typeface="Arial"/>
              </a:rPr>
              <a:t>--"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4724400"/>
            <a:ext cx="8657844" cy="1229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258" y="5301234"/>
            <a:ext cx="792480" cy="721360"/>
          </a:xfrm>
          <a:custGeom>
            <a:avLst/>
            <a:gdLst/>
            <a:ahLst/>
            <a:cxnLst/>
            <a:rect l="l" t="t" r="r" b="b"/>
            <a:pathLst>
              <a:path w="792480" h="721360">
                <a:moveTo>
                  <a:pt x="0" y="720851"/>
                </a:moveTo>
                <a:lnTo>
                  <a:pt x="792480" y="720851"/>
                </a:lnTo>
                <a:lnTo>
                  <a:pt x="792480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401" y="6184798"/>
            <a:ext cx="30422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-140" dirty="0">
                <a:latin typeface="Arial"/>
                <a:cs typeface="Arial"/>
              </a:rPr>
              <a:t>These </a:t>
            </a:r>
            <a:r>
              <a:rPr sz="1800" spc="-40" dirty="0">
                <a:latin typeface="Arial"/>
                <a:cs typeface="Arial"/>
              </a:rPr>
              <a:t>short </a:t>
            </a:r>
            <a:r>
              <a:rPr sz="1800" spc="-114" dirty="0">
                <a:latin typeface="Arial"/>
                <a:cs typeface="Arial"/>
              </a:rPr>
              <a:t>hash </a:t>
            </a:r>
            <a:r>
              <a:rPr sz="1800" spc="-100" dirty="0">
                <a:latin typeface="Arial"/>
                <a:cs typeface="Arial"/>
              </a:rPr>
              <a:t>values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95" dirty="0">
                <a:latin typeface="Arial"/>
                <a:cs typeface="Arial"/>
              </a:rPr>
              <a:t>also 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105" dirty="0">
                <a:latin typeface="Arial"/>
                <a:cs typeface="Arial"/>
              </a:rPr>
              <a:t>used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345" dirty="0">
                <a:solidFill>
                  <a:srgbClr val="FF0000"/>
                </a:solidFill>
                <a:latin typeface="Arial"/>
                <a:cs typeface="Arial"/>
              </a:rPr>
              <a:t>git</a:t>
            </a:r>
            <a:r>
              <a:rPr sz="1800" spc="4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0000"/>
                </a:solidFill>
                <a:latin typeface="Arial"/>
                <a:cs typeface="Arial"/>
              </a:rPr>
              <a:t>checkout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8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584147"/>
            <a:ext cx="8006715" cy="50444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402590">
              <a:lnSpc>
                <a:spcPts val="2110"/>
              </a:lnSpc>
              <a:spcBef>
                <a:spcPts val="610"/>
              </a:spcBef>
            </a:pPr>
            <a:r>
              <a:rPr sz="2200" spc="-114" dirty="0">
                <a:latin typeface="Arial"/>
                <a:cs typeface="Arial"/>
              </a:rPr>
              <a:t>Let’s </a:t>
            </a:r>
            <a:r>
              <a:rPr sz="2200" spc="-135" dirty="0">
                <a:latin typeface="Arial"/>
                <a:cs typeface="Arial"/>
              </a:rPr>
              <a:t>go </a:t>
            </a:r>
            <a:r>
              <a:rPr sz="2200" spc="-55" dirty="0">
                <a:latin typeface="Arial"/>
                <a:cs typeface="Arial"/>
              </a:rPr>
              <a:t>through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simple </a:t>
            </a:r>
            <a:r>
              <a:rPr sz="2200" spc="-114" dirty="0">
                <a:latin typeface="Arial"/>
                <a:cs typeface="Arial"/>
              </a:rPr>
              <a:t>example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95" dirty="0">
                <a:latin typeface="Arial"/>
                <a:cs typeface="Arial"/>
              </a:rPr>
              <a:t>branching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95" dirty="0">
                <a:latin typeface="Arial"/>
                <a:cs typeface="Arial"/>
              </a:rPr>
              <a:t>merging </a:t>
            </a:r>
            <a:r>
              <a:rPr sz="2200" spc="10" dirty="0">
                <a:latin typeface="Arial"/>
                <a:cs typeface="Arial"/>
              </a:rPr>
              <a:t>with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175" dirty="0">
                <a:latin typeface="Arial"/>
                <a:cs typeface="Arial"/>
              </a:rPr>
              <a:t>a  </a:t>
            </a:r>
            <a:r>
              <a:rPr sz="2200" spc="-25" dirty="0">
                <a:latin typeface="Arial"/>
                <a:cs typeface="Arial"/>
              </a:rPr>
              <a:t>workflow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spc="-90" dirty="0">
                <a:latin typeface="Arial"/>
                <a:cs typeface="Arial"/>
              </a:rPr>
              <a:t>you </a:t>
            </a:r>
            <a:r>
              <a:rPr sz="2200" spc="-50" dirty="0">
                <a:latin typeface="Arial"/>
                <a:cs typeface="Arial"/>
              </a:rPr>
              <a:t>might </a:t>
            </a:r>
            <a:r>
              <a:rPr sz="2200" spc="-155" dirty="0">
                <a:latin typeface="Arial"/>
                <a:cs typeface="Arial"/>
              </a:rPr>
              <a:t>use </a:t>
            </a:r>
            <a:r>
              <a:rPr sz="2200" spc="-30" dirty="0">
                <a:latin typeface="Arial"/>
                <a:cs typeface="Arial"/>
              </a:rPr>
              <a:t>in the </a:t>
            </a:r>
            <a:r>
              <a:rPr sz="2200" spc="-70" dirty="0">
                <a:latin typeface="Arial"/>
                <a:cs typeface="Arial"/>
              </a:rPr>
              <a:t>real </a:t>
            </a:r>
            <a:r>
              <a:rPr sz="2200" spc="-35" dirty="0">
                <a:latin typeface="Arial"/>
                <a:cs typeface="Arial"/>
              </a:rPr>
              <a:t>world. </a:t>
            </a:r>
            <a:r>
              <a:rPr sz="2200" spc="-110" dirty="0">
                <a:latin typeface="Arial"/>
                <a:cs typeface="Arial"/>
              </a:rPr>
              <a:t>You’ll </a:t>
            </a:r>
            <a:r>
              <a:rPr sz="2200" spc="-25" dirty="0">
                <a:latin typeface="Arial"/>
                <a:cs typeface="Arial"/>
              </a:rPr>
              <a:t>follow </a:t>
            </a:r>
            <a:r>
              <a:rPr sz="2200" spc="-90" dirty="0">
                <a:latin typeface="Arial"/>
                <a:cs typeface="Arial"/>
              </a:rPr>
              <a:t>these  </a:t>
            </a:r>
            <a:r>
              <a:rPr sz="2200" spc="-110" dirty="0">
                <a:latin typeface="Arial"/>
                <a:cs typeface="Arial"/>
              </a:rPr>
              <a:t>steps:</a:t>
            </a:r>
            <a:endParaRPr sz="22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155" dirty="0">
                <a:latin typeface="Arial"/>
                <a:cs typeface="Arial"/>
              </a:rPr>
              <a:t>Do </a:t>
            </a:r>
            <a:r>
              <a:rPr sz="2200" spc="-130" dirty="0">
                <a:latin typeface="Arial"/>
                <a:cs typeface="Arial"/>
              </a:rPr>
              <a:t>some </a:t>
            </a:r>
            <a:r>
              <a:rPr sz="2200" spc="-45" dirty="0">
                <a:latin typeface="Arial"/>
                <a:cs typeface="Arial"/>
              </a:rPr>
              <a:t>work </a:t>
            </a:r>
            <a:r>
              <a:rPr sz="2200" spc="-65" dirty="0">
                <a:latin typeface="Arial"/>
                <a:cs typeface="Arial"/>
              </a:rPr>
              <a:t>on </a:t>
            </a:r>
            <a:r>
              <a:rPr sz="2200" spc="-175" dirty="0">
                <a:latin typeface="Arial"/>
                <a:cs typeface="Arial"/>
              </a:rPr>
              <a:t>a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website.</a:t>
            </a:r>
            <a:endParaRPr sz="22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200" spc="-130" dirty="0">
                <a:latin typeface="Arial"/>
                <a:cs typeface="Arial"/>
              </a:rPr>
              <a:t>Create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00" dirty="0">
                <a:latin typeface="Arial"/>
                <a:cs typeface="Arial"/>
              </a:rPr>
              <a:t>branch </a:t>
            </a:r>
            <a:r>
              <a:rPr sz="2200" spc="-15" dirty="0">
                <a:latin typeface="Arial"/>
                <a:cs typeface="Arial"/>
              </a:rPr>
              <a:t>for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new </a:t>
            </a:r>
            <a:r>
              <a:rPr sz="2200" spc="-60" dirty="0">
                <a:latin typeface="Arial"/>
                <a:cs typeface="Arial"/>
              </a:rPr>
              <a:t>story </a:t>
            </a:r>
            <a:r>
              <a:rPr sz="2200" spc="-65" dirty="0">
                <a:latin typeface="Arial"/>
                <a:cs typeface="Arial"/>
              </a:rPr>
              <a:t>you’re working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on.</a:t>
            </a:r>
            <a:endParaRPr sz="22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200" spc="-155" dirty="0">
                <a:latin typeface="Arial"/>
                <a:cs typeface="Arial"/>
              </a:rPr>
              <a:t>Do </a:t>
            </a:r>
            <a:r>
              <a:rPr sz="2200" spc="-130" dirty="0">
                <a:latin typeface="Arial"/>
                <a:cs typeface="Arial"/>
              </a:rPr>
              <a:t>some </a:t>
            </a:r>
            <a:r>
              <a:rPr sz="2200" spc="-45" dirty="0">
                <a:latin typeface="Arial"/>
                <a:cs typeface="Arial"/>
              </a:rPr>
              <a:t>work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that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branch.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spc="-70" dirty="0">
                <a:latin typeface="Arial"/>
                <a:cs typeface="Arial"/>
              </a:rPr>
              <a:t>At </a:t>
            </a:r>
            <a:r>
              <a:rPr sz="2200" spc="-45" dirty="0">
                <a:latin typeface="Arial"/>
                <a:cs typeface="Arial"/>
              </a:rPr>
              <a:t>this </a:t>
            </a:r>
            <a:r>
              <a:rPr sz="2200" spc="-130" dirty="0">
                <a:latin typeface="Arial"/>
                <a:cs typeface="Arial"/>
              </a:rPr>
              <a:t>stage, </a:t>
            </a:r>
            <a:r>
              <a:rPr sz="2200" spc="-35" dirty="0">
                <a:latin typeface="Arial"/>
                <a:cs typeface="Arial"/>
              </a:rPr>
              <a:t>you’ll </a:t>
            </a:r>
            <a:r>
              <a:rPr sz="2200" spc="-100" dirty="0">
                <a:latin typeface="Arial"/>
                <a:cs typeface="Arial"/>
              </a:rPr>
              <a:t>receive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90" dirty="0">
                <a:latin typeface="Arial"/>
                <a:cs typeface="Arial"/>
              </a:rPr>
              <a:t>call </a:t>
            </a:r>
            <a:r>
              <a:rPr sz="2200" spc="-10" dirty="0">
                <a:latin typeface="Arial"/>
                <a:cs typeface="Arial"/>
              </a:rPr>
              <a:t>that </a:t>
            </a:r>
            <a:r>
              <a:rPr sz="2200" spc="-55" dirty="0">
                <a:latin typeface="Arial"/>
                <a:cs typeface="Arial"/>
              </a:rPr>
              <a:t>another </a:t>
            </a:r>
            <a:r>
              <a:rPr sz="2200" spc="-135" dirty="0">
                <a:latin typeface="Arial"/>
                <a:cs typeface="Arial"/>
              </a:rPr>
              <a:t>issue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45" dirty="0">
                <a:latin typeface="Arial"/>
                <a:cs typeface="Arial"/>
              </a:rPr>
              <a:t>critical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you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105" dirty="0">
                <a:latin typeface="Arial"/>
                <a:cs typeface="Arial"/>
              </a:rPr>
              <a:t>need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25" dirty="0">
                <a:latin typeface="Arial"/>
                <a:cs typeface="Arial"/>
              </a:rPr>
              <a:t>hotfix. </a:t>
            </a:r>
            <a:r>
              <a:rPr sz="2200" spc="-105" dirty="0">
                <a:latin typeface="Arial"/>
                <a:cs typeface="Arial"/>
              </a:rPr>
              <a:t>You’ll </a:t>
            </a:r>
            <a:r>
              <a:rPr sz="2200" spc="-70" dirty="0">
                <a:latin typeface="Arial"/>
                <a:cs typeface="Arial"/>
              </a:rPr>
              <a:t>do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following:</a:t>
            </a:r>
            <a:endParaRPr sz="22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200" spc="-110" dirty="0">
                <a:latin typeface="Arial"/>
                <a:cs typeface="Arial"/>
              </a:rPr>
              <a:t>Switch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60" dirty="0">
                <a:latin typeface="Arial"/>
                <a:cs typeface="Arial"/>
              </a:rPr>
              <a:t>your </a:t>
            </a:r>
            <a:r>
              <a:rPr sz="2200" spc="-50" dirty="0">
                <a:latin typeface="Arial"/>
                <a:cs typeface="Arial"/>
              </a:rPr>
              <a:t>production</a:t>
            </a:r>
            <a:r>
              <a:rPr sz="2200" spc="-31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branch.</a:t>
            </a:r>
            <a:endParaRPr sz="22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200" spc="-130" dirty="0">
                <a:latin typeface="Arial"/>
                <a:cs typeface="Arial"/>
              </a:rPr>
              <a:t>Create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00" dirty="0">
                <a:latin typeface="Arial"/>
                <a:cs typeface="Arial"/>
              </a:rPr>
              <a:t>branch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105" dirty="0">
                <a:latin typeface="Arial"/>
                <a:cs typeface="Arial"/>
              </a:rPr>
              <a:t>add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hotfix.</a:t>
            </a:r>
            <a:endParaRPr sz="22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200" spc="-30" dirty="0">
                <a:latin typeface="Arial"/>
                <a:cs typeface="Arial"/>
              </a:rPr>
              <a:t>After it’s </a:t>
            </a:r>
            <a:r>
              <a:rPr sz="2200" spc="-70" dirty="0">
                <a:latin typeface="Arial"/>
                <a:cs typeface="Arial"/>
              </a:rPr>
              <a:t>tested, </a:t>
            </a:r>
            <a:r>
              <a:rPr sz="2200" spc="-114" dirty="0">
                <a:latin typeface="Arial"/>
                <a:cs typeface="Arial"/>
              </a:rPr>
              <a:t>merge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20" dirty="0">
                <a:latin typeface="Arial"/>
                <a:cs typeface="Arial"/>
              </a:rPr>
              <a:t>hotfix </a:t>
            </a:r>
            <a:r>
              <a:rPr sz="2200" spc="-95" dirty="0">
                <a:latin typeface="Arial"/>
                <a:cs typeface="Arial"/>
              </a:rPr>
              <a:t>branch,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120" dirty="0">
                <a:latin typeface="Arial"/>
                <a:cs typeface="Arial"/>
              </a:rPr>
              <a:t>push </a:t>
            </a:r>
            <a:r>
              <a:rPr sz="2200" spc="10" dirty="0">
                <a:latin typeface="Arial"/>
                <a:cs typeface="Arial"/>
              </a:rPr>
              <a:t>to</a:t>
            </a:r>
            <a:r>
              <a:rPr sz="2200" spc="-37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production.</a:t>
            </a:r>
            <a:endParaRPr sz="22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200" spc="-110" dirty="0">
                <a:latin typeface="Arial"/>
                <a:cs typeface="Arial"/>
              </a:rPr>
              <a:t>Switch </a:t>
            </a:r>
            <a:r>
              <a:rPr sz="2200" spc="-135" dirty="0">
                <a:latin typeface="Arial"/>
                <a:cs typeface="Arial"/>
              </a:rPr>
              <a:t>back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60" dirty="0">
                <a:latin typeface="Arial"/>
                <a:cs typeface="Arial"/>
              </a:rPr>
              <a:t>your original story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65" dirty="0">
                <a:latin typeface="Arial"/>
                <a:cs typeface="Arial"/>
              </a:rPr>
              <a:t>continue</a:t>
            </a:r>
            <a:r>
              <a:rPr sz="2200" spc="-42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working.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70485" algn="ctr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latin typeface="Arial"/>
                <a:cs typeface="Arial"/>
              </a:rPr>
              <a:t>https://git-scm.com/book/en/v2/Git-Branching-Basic-Branching-and-Merging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966075" cy="245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If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60" dirty="0">
                <a:latin typeface="Arial"/>
                <a:cs typeface="Arial"/>
              </a:rPr>
              <a:t>want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create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new </a:t>
            </a:r>
            <a:r>
              <a:rPr sz="3200" spc="-135" dirty="0">
                <a:latin typeface="Arial"/>
                <a:cs typeface="Arial"/>
              </a:rPr>
              <a:t>branch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95" dirty="0">
                <a:latin typeface="Arial"/>
                <a:cs typeface="Arial"/>
              </a:rPr>
              <a:t>switch 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100" dirty="0">
                <a:latin typeface="Arial"/>
                <a:cs typeface="Arial"/>
              </a:rPr>
              <a:t>it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at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25" dirty="0">
                <a:latin typeface="Arial"/>
                <a:cs typeface="Arial"/>
              </a:rPr>
              <a:t>same </a:t>
            </a:r>
            <a:r>
              <a:rPr sz="3200" spc="-2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git 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checkout </a:t>
            </a: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–b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[branch</a:t>
            </a:r>
            <a:r>
              <a:rPr sz="28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name]</a:t>
            </a:r>
            <a:endParaRPr sz="2800">
              <a:latin typeface="Arial"/>
              <a:cs typeface="Arial"/>
            </a:endParaRPr>
          </a:p>
          <a:p>
            <a:pPr marL="756285" marR="44386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git </a:t>
            </a:r>
            <a:r>
              <a:rPr sz="2800" spc="-125" dirty="0">
                <a:solidFill>
                  <a:srgbClr val="FF0000"/>
                </a:solidFill>
                <a:latin typeface="Arial"/>
                <a:cs typeface="Arial"/>
              </a:rPr>
              <a:t>branch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[branch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name],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git 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checkout</a:t>
            </a:r>
            <a:r>
              <a:rPr sz="2800" spc="-3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[branch 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name]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4428744"/>
            <a:ext cx="5943599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65690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35" dirty="0">
                <a:latin typeface="Arial"/>
                <a:cs typeface="Arial"/>
              </a:rPr>
              <a:t>Assume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current </a:t>
            </a:r>
            <a:r>
              <a:rPr sz="3200" spc="-70" dirty="0">
                <a:latin typeface="Arial"/>
                <a:cs typeface="Arial"/>
              </a:rPr>
              <a:t>commit </a:t>
            </a:r>
            <a:r>
              <a:rPr sz="3200" spc="-10" dirty="0">
                <a:latin typeface="Arial"/>
                <a:cs typeface="Arial"/>
              </a:rPr>
              <a:t>flow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615" dirty="0">
                <a:latin typeface="Arial"/>
                <a:cs typeface="Arial"/>
              </a:rPr>
              <a:t> </a:t>
            </a:r>
            <a:r>
              <a:rPr sz="3200" spc="-300" dirty="0">
                <a:latin typeface="Arial"/>
                <a:cs typeface="Arial"/>
              </a:rPr>
              <a:t>as  </a:t>
            </a:r>
            <a:r>
              <a:rPr sz="3200" spc="-60" dirty="0">
                <a:latin typeface="Arial"/>
                <a:cs typeface="Arial"/>
              </a:rPr>
              <a:t>following: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09" y="6328664"/>
            <a:ext cx="7208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https://git-scm.com/book/en/v2/Git-Branching-Basic-Branching-and-Merging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8383" y="3069335"/>
            <a:ext cx="5666232" cy="2735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/>
          <p:nvPr/>
        </p:nvSpPr>
        <p:spPr>
          <a:xfrm>
            <a:off x="1836420" y="3401567"/>
            <a:ext cx="4888991" cy="1741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5300471"/>
            <a:ext cx="8353044" cy="1185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7632" y="1226819"/>
            <a:ext cx="5896356" cy="2130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80327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35" dirty="0">
                <a:latin typeface="Arial"/>
                <a:cs typeface="Arial"/>
              </a:rPr>
              <a:t>Return </a:t>
            </a:r>
            <a:r>
              <a:rPr sz="3200" spc="-190" dirty="0">
                <a:latin typeface="Arial"/>
                <a:cs typeface="Arial"/>
              </a:rPr>
              <a:t>back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master </a:t>
            </a:r>
            <a:r>
              <a:rPr sz="3200" spc="-135" dirty="0">
                <a:latin typeface="Arial"/>
                <a:cs typeface="Arial"/>
              </a:rPr>
              <a:t>branch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25" dirty="0">
                <a:latin typeface="Arial"/>
                <a:cs typeface="Arial"/>
              </a:rPr>
              <a:t>create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  </a:t>
            </a:r>
            <a:r>
              <a:rPr sz="3200" spc="-110" dirty="0">
                <a:latin typeface="Arial"/>
                <a:cs typeface="Arial"/>
              </a:rPr>
              <a:t>new </a:t>
            </a:r>
            <a:r>
              <a:rPr sz="3200" spc="-135" dirty="0">
                <a:latin typeface="Arial"/>
                <a:cs typeface="Arial"/>
              </a:rPr>
              <a:t>branch </a:t>
            </a:r>
            <a:r>
              <a:rPr sz="3200" spc="-25" dirty="0">
                <a:latin typeface="Arial"/>
                <a:cs typeface="Arial"/>
              </a:rPr>
              <a:t>hotfix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60" dirty="0">
                <a:latin typeface="Arial"/>
                <a:cs typeface="Arial"/>
              </a:rPr>
              <a:t>work </a:t>
            </a:r>
            <a:r>
              <a:rPr sz="3200" spc="-100" dirty="0">
                <a:latin typeface="Arial"/>
                <a:cs typeface="Arial"/>
              </a:rPr>
              <a:t>on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2781300"/>
            <a:ext cx="6426708" cy="361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6911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5" dirty="0">
                <a:latin typeface="Arial"/>
                <a:cs typeface="Arial"/>
              </a:rPr>
              <a:t>Now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50" dirty="0">
                <a:latin typeface="Arial"/>
                <a:cs typeface="Arial"/>
              </a:rPr>
              <a:t>snapshot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65" dirty="0">
                <a:latin typeface="Arial"/>
                <a:cs typeface="Arial"/>
              </a:rPr>
              <a:t>commit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90" dirty="0">
                <a:latin typeface="Arial"/>
                <a:cs typeface="Arial"/>
              </a:rPr>
              <a:t>like: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5900" y="2924555"/>
            <a:ext cx="6172200" cy="2924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081"/>
            <a:ext cx="7740015" cy="1516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40" dirty="0">
                <a:latin typeface="Arial"/>
                <a:cs typeface="Arial"/>
              </a:rPr>
              <a:t>We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want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merge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branch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hotfix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into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25" dirty="0">
                <a:latin typeface="Arial"/>
                <a:cs typeface="Arial"/>
              </a:rPr>
              <a:t>master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branch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git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merge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[branch</a:t>
            </a:r>
            <a:r>
              <a:rPr sz="2800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name]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3727" y="3439667"/>
            <a:ext cx="5961887" cy="2257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3" y="3872229"/>
            <a:ext cx="1577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No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conflict!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65" dirty="0">
                <a:latin typeface="Arial"/>
                <a:cs typeface="Arial"/>
              </a:rPr>
              <a:t>Merge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successfully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1817" y="4798314"/>
            <a:ext cx="1397635" cy="288290"/>
          </a:xfrm>
          <a:custGeom>
            <a:avLst/>
            <a:gdLst/>
            <a:ahLst/>
            <a:cxnLst/>
            <a:rect l="l" t="t" r="r" b="b"/>
            <a:pathLst>
              <a:path w="1397635" h="288289">
                <a:moveTo>
                  <a:pt x="0" y="288036"/>
                </a:moveTo>
                <a:lnTo>
                  <a:pt x="1397508" y="288036"/>
                </a:lnTo>
                <a:lnTo>
                  <a:pt x="13975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5925" y="4560696"/>
            <a:ext cx="285750" cy="311785"/>
          </a:xfrm>
          <a:custGeom>
            <a:avLst/>
            <a:gdLst/>
            <a:ahLst/>
            <a:cxnLst/>
            <a:rect l="l" t="t" r="r" b="b"/>
            <a:pathLst>
              <a:path w="285750" h="311785">
                <a:moveTo>
                  <a:pt x="83096" y="0"/>
                </a:moveTo>
                <a:lnTo>
                  <a:pt x="0" y="69087"/>
                </a:lnTo>
                <a:lnTo>
                  <a:pt x="161074" y="262889"/>
                </a:lnTo>
                <a:lnTo>
                  <a:pt x="119545" y="297433"/>
                </a:lnTo>
                <a:lnTo>
                  <a:pt x="271691" y="311403"/>
                </a:lnTo>
                <a:lnTo>
                  <a:pt x="282489" y="193801"/>
                </a:lnTo>
                <a:lnTo>
                  <a:pt x="244132" y="193801"/>
                </a:lnTo>
                <a:lnTo>
                  <a:pt x="83096" y="0"/>
                </a:lnTo>
                <a:close/>
              </a:path>
              <a:path w="285750" h="311785">
                <a:moveTo>
                  <a:pt x="285661" y="159257"/>
                </a:moveTo>
                <a:lnTo>
                  <a:pt x="244132" y="193801"/>
                </a:lnTo>
                <a:lnTo>
                  <a:pt x="282489" y="193801"/>
                </a:lnTo>
                <a:lnTo>
                  <a:pt x="285661" y="15925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5925" y="4560696"/>
            <a:ext cx="285750" cy="311785"/>
          </a:xfrm>
          <a:custGeom>
            <a:avLst/>
            <a:gdLst/>
            <a:ahLst/>
            <a:cxnLst/>
            <a:rect l="l" t="t" r="r" b="b"/>
            <a:pathLst>
              <a:path w="285750" h="311785">
                <a:moveTo>
                  <a:pt x="83096" y="0"/>
                </a:moveTo>
                <a:lnTo>
                  <a:pt x="244132" y="193801"/>
                </a:lnTo>
                <a:lnTo>
                  <a:pt x="285661" y="159257"/>
                </a:lnTo>
                <a:lnTo>
                  <a:pt x="271691" y="311403"/>
                </a:lnTo>
                <a:lnTo>
                  <a:pt x="119545" y="297433"/>
                </a:lnTo>
                <a:lnTo>
                  <a:pt x="161074" y="262889"/>
                </a:lnTo>
                <a:lnTo>
                  <a:pt x="0" y="69087"/>
                </a:lnTo>
                <a:lnTo>
                  <a:pt x="83096" y="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6910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5" dirty="0">
                <a:latin typeface="Arial"/>
                <a:cs typeface="Arial"/>
              </a:rPr>
              <a:t>Now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50" dirty="0">
                <a:latin typeface="Arial"/>
                <a:cs typeface="Arial"/>
              </a:rPr>
              <a:t>snapshot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65" dirty="0">
                <a:latin typeface="Arial"/>
                <a:cs typeface="Arial"/>
              </a:rPr>
              <a:t>commit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90" dirty="0">
                <a:latin typeface="Arial"/>
                <a:cs typeface="Arial"/>
              </a:rPr>
              <a:t>like: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9" y="2479548"/>
            <a:ext cx="6333744" cy="382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7738745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40" dirty="0">
                <a:latin typeface="Arial"/>
                <a:cs typeface="Arial"/>
              </a:rPr>
              <a:t>We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90" dirty="0">
                <a:latin typeface="Arial"/>
                <a:cs typeface="Arial"/>
              </a:rPr>
              <a:t>delete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220" dirty="0">
                <a:latin typeface="Arial"/>
                <a:cs typeface="Arial"/>
              </a:rPr>
              <a:t>useless </a:t>
            </a:r>
            <a:r>
              <a:rPr sz="3200" spc="-135" dirty="0">
                <a:latin typeface="Arial"/>
                <a:cs typeface="Arial"/>
              </a:rPr>
              <a:t>branch </a:t>
            </a:r>
            <a:r>
              <a:rPr sz="3200" spc="-25" dirty="0">
                <a:latin typeface="Arial"/>
                <a:cs typeface="Arial"/>
              </a:rPr>
              <a:t>hotfix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now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git </a:t>
            </a:r>
            <a:r>
              <a:rPr sz="2800" spc="-125" dirty="0">
                <a:solidFill>
                  <a:srgbClr val="FF0000"/>
                </a:solidFill>
                <a:latin typeface="Arial"/>
                <a:cs typeface="Arial"/>
              </a:rPr>
              <a:t>branch </a:t>
            </a: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–d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[branch</a:t>
            </a:r>
            <a:r>
              <a:rPr sz="2800" spc="-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name]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" y="2924555"/>
            <a:ext cx="5887212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633" y="461899"/>
            <a:ext cx="2807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69792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6069965" algn="l"/>
              </a:tabLst>
            </a:pPr>
            <a:r>
              <a:rPr sz="3200" spc="-385" dirty="0">
                <a:latin typeface="Arial"/>
                <a:cs typeface="Arial"/>
              </a:rPr>
              <a:t>C</a:t>
            </a:r>
            <a:r>
              <a:rPr sz="3200" spc="-220" dirty="0">
                <a:latin typeface="Arial"/>
                <a:cs typeface="Arial"/>
              </a:rPr>
              <a:t>re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135" dirty="0">
                <a:latin typeface="Arial"/>
                <a:cs typeface="Arial"/>
              </a:rPr>
              <a:t>t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lo</a:t>
            </a:r>
            <a:r>
              <a:rPr sz="3200" spc="-140" dirty="0">
                <a:latin typeface="Arial"/>
                <a:cs typeface="Arial"/>
              </a:rPr>
              <a:t>c</a:t>
            </a:r>
            <a:r>
              <a:rPr sz="3200" spc="-114" dirty="0">
                <a:latin typeface="Arial"/>
                <a:cs typeface="Arial"/>
              </a:rPr>
              <a:t>al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git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r</a:t>
            </a:r>
            <a:r>
              <a:rPr sz="3200" spc="-95" dirty="0">
                <a:latin typeface="Arial"/>
                <a:cs typeface="Arial"/>
              </a:rPr>
              <a:t>eposi</a:t>
            </a:r>
            <a:r>
              <a:rPr sz="3200" spc="-105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50" dirty="0">
                <a:latin typeface="Arial"/>
                <a:cs typeface="Arial"/>
              </a:rPr>
              <a:t>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: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635" dirty="0">
                <a:solidFill>
                  <a:srgbClr val="FF0000"/>
                </a:solidFill>
                <a:latin typeface="Arial"/>
                <a:cs typeface="Arial"/>
              </a:rPr>
              <a:t>git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spc="735" dirty="0">
                <a:solidFill>
                  <a:srgbClr val="FF0000"/>
                </a:solidFill>
                <a:latin typeface="Arial"/>
                <a:cs typeface="Arial"/>
              </a:rPr>
              <a:t>init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133600"/>
            <a:ext cx="7559040" cy="204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276" y="4581144"/>
            <a:ext cx="7558405" cy="2037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70705" y="4088384"/>
            <a:ext cx="1184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>
                <a:latin typeface="Arial"/>
                <a:cs typeface="Arial"/>
              </a:rPr>
              <a:t>same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5283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Switch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04" dirty="0">
                <a:latin typeface="Arial"/>
                <a:cs typeface="Arial"/>
              </a:rPr>
              <a:t>iss53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60" dirty="0">
                <a:latin typeface="Arial"/>
                <a:cs typeface="Arial"/>
              </a:rPr>
              <a:t>work </a:t>
            </a:r>
            <a:r>
              <a:rPr sz="3200" spc="-100" dirty="0">
                <a:latin typeface="Arial"/>
                <a:cs typeface="Arial"/>
              </a:rPr>
              <a:t>on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49446"/>
            <a:ext cx="6908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5" dirty="0">
                <a:latin typeface="Arial"/>
                <a:cs typeface="Arial"/>
              </a:rPr>
              <a:t>Now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50" dirty="0">
                <a:latin typeface="Arial"/>
                <a:cs typeface="Arial"/>
              </a:rPr>
              <a:t>snapshot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commit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90" dirty="0">
                <a:latin typeface="Arial"/>
                <a:cs typeface="Arial"/>
              </a:rPr>
              <a:t>like: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8192" y="4724400"/>
            <a:ext cx="4547615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908" y="2142238"/>
            <a:ext cx="5616443" cy="1839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6224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Merge </a:t>
            </a:r>
            <a:r>
              <a:rPr sz="3200" spc="-204" dirty="0">
                <a:latin typeface="Arial"/>
                <a:cs typeface="Arial"/>
              </a:rPr>
              <a:t>iss53 </a:t>
            </a:r>
            <a:r>
              <a:rPr sz="3200" spc="-15" dirty="0">
                <a:latin typeface="Arial"/>
                <a:cs typeface="Arial"/>
              </a:rPr>
              <a:t>into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master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branch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939" y="2493264"/>
            <a:ext cx="6010656" cy="1837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083" y="1425320"/>
            <a:ext cx="75952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50" dirty="0">
                <a:latin typeface="Arial"/>
                <a:cs typeface="Arial"/>
              </a:rPr>
              <a:t>snapshot </a:t>
            </a:r>
            <a:r>
              <a:rPr sz="3200" spc="10" dirty="0">
                <a:latin typeface="Arial"/>
                <a:cs typeface="Arial"/>
              </a:rPr>
              <a:t>will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85" dirty="0">
                <a:latin typeface="Arial"/>
                <a:cs typeface="Arial"/>
              </a:rPr>
              <a:t>changed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75" dirty="0">
                <a:latin typeface="Arial"/>
                <a:cs typeface="Arial"/>
              </a:rPr>
              <a:t>way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as: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5960" y="2205227"/>
            <a:ext cx="5212080" cy="193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7988" y="4364735"/>
            <a:ext cx="6306312" cy="2124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7967345" cy="45288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5" dirty="0">
                <a:latin typeface="Arial"/>
                <a:cs typeface="Arial"/>
              </a:rPr>
              <a:t>Conflicts </a:t>
            </a:r>
            <a:r>
              <a:rPr sz="3200" spc="-190" dirty="0">
                <a:latin typeface="Arial"/>
                <a:cs typeface="Arial"/>
              </a:rPr>
              <a:t>may </a:t>
            </a:r>
            <a:r>
              <a:rPr sz="3200" spc="-145" dirty="0">
                <a:latin typeface="Arial"/>
                <a:cs typeface="Arial"/>
              </a:rPr>
              <a:t>happen </a:t>
            </a:r>
            <a:r>
              <a:rPr sz="3200" spc="-100" dirty="0">
                <a:latin typeface="Arial"/>
                <a:cs typeface="Arial"/>
              </a:rPr>
              <a:t>when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merge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Assume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first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commit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master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create 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readme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265" dirty="0">
                <a:latin typeface="Arial"/>
                <a:cs typeface="Arial"/>
              </a:rPr>
              <a:t>as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65" dirty="0">
                <a:latin typeface="Arial"/>
                <a:cs typeface="Arial"/>
              </a:rPr>
              <a:t>“a”</a:t>
            </a:r>
            <a:endParaRPr sz="2800">
              <a:latin typeface="Arial"/>
              <a:cs typeface="Arial"/>
            </a:endParaRPr>
          </a:p>
          <a:p>
            <a:pPr marL="756285" marR="80454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65" dirty="0">
                <a:latin typeface="Arial"/>
                <a:cs typeface="Arial"/>
              </a:rPr>
              <a:t>second </a:t>
            </a:r>
            <a:r>
              <a:rPr sz="2800" spc="-60" dirty="0">
                <a:latin typeface="Arial"/>
                <a:cs typeface="Arial"/>
              </a:rPr>
              <a:t>commit: </a:t>
            </a:r>
            <a:r>
              <a:rPr sz="2800" spc="-110" dirty="0">
                <a:latin typeface="Arial"/>
                <a:cs typeface="Arial"/>
              </a:rPr>
              <a:t>create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branch[op1]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spc="-135" dirty="0">
                <a:latin typeface="Arial"/>
                <a:cs typeface="Arial"/>
              </a:rPr>
              <a:t>revise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readme </a:t>
            </a:r>
            <a:r>
              <a:rPr sz="2800" spc="-265" dirty="0">
                <a:latin typeface="Arial"/>
                <a:cs typeface="Arial"/>
              </a:rPr>
              <a:t>as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125" dirty="0">
                <a:latin typeface="Arial"/>
                <a:cs typeface="Arial"/>
              </a:rPr>
              <a:t>“b”</a:t>
            </a:r>
            <a:endParaRPr sz="2800">
              <a:latin typeface="Arial"/>
              <a:cs typeface="Arial"/>
            </a:endParaRPr>
          </a:p>
          <a:p>
            <a:pPr marL="756285" marR="2984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third </a:t>
            </a:r>
            <a:r>
              <a:rPr sz="2800" spc="-60" dirty="0">
                <a:latin typeface="Arial"/>
                <a:cs typeface="Arial"/>
              </a:rPr>
              <a:t>commit: </a:t>
            </a:r>
            <a:r>
              <a:rPr sz="2800" spc="-25" dirty="0">
                <a:latin typeface="Arial"/>
                <a:cs typeface="Arial"/>
              </a:rPr>
              <a:t>return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0" dirty="0">
                <a:latin typeface="Arial"/>
                <a:cs typeface="Arial"/>
              </a:rPr>
              <a:t>master </a:t>
            </a:r>
            <a:r>
              <a:rPr sz="2800" spc="-135" dirty="0">
                <a:latin typeface="Arial"/>
                <a:cs typeface="Arial"/>
              </a:rPr>
              <a:t>and revise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25" dirty="0">
                <a:latin typeface="Arial"/>
                <a:cs typeface="Arial"/>
              </a:rPr>
              <a:t>readme </a:t>
            </a:r>
            <a:r>
              <a:rPr sz="2800" spc="-265" dirty="0">
                <a:latin typeface="Arial"/>
                <a:cs typeface="Arial"/>
              </a:rPr>
              <a:t>as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“c”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25" dirty="0">
                <a:latin typeface="Arial"/>
                <a:cs typeface="Arial"/>
              </a:rPr>
              <a:t>Finally </a:t>
            </a:r>
            <a:r>
              <a:rPr sz="2800" spc="-140" dirty="0">
                <a:latin typeface="Arial"/>
                <a:cs typeface="Arial"/>
              </a:rPr>
              <a:t>merge </a:t>
            </a:r>
            <a:r>
              <a:rPr sz="2800" spc="-35" dirty="0">
                <a:latin typeface="Arial"/>
                <a:cs typeface="Arial"/>
              </a:rPr>
              <a:t>[op1] </a:t>
            </a:r>
            <a:r>
              <a:rPr sz="2800" spc="-15" dirty="0">
                <a:latin typeface="Arial"/>
                <a:cs typeface="Arial"/>
              </a:rPr>
              <a:t>into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master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0" dirty="0">
                <a:latin typeface="Arial"/>
                <a:cs typeface="Arial"/>
              </a:rPr>
              <a:t>What </a:t>
            </a:r>
            <a:r>
              <a:rPr sz="3200" spc="10" dirty="0">
                <a:latin typeface="Arial"/>
                <a:cs typeface="Arial"/>
              </a:rPr>
              <a:t>will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happen?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Basic </a:t>
            </a:r>
            <a:r>
              <a:rPr spc="-220" dirty="0"/>
              <a:t>Branching </a:t>
            </a:r>
            <a:r>
              <a:rPr spc="-204" dirty="0"/>
              <a:t>and</a:t>
            </a:r>
            <a:r>
              <a:rPr spc="-170" dirty="0"/>
              <a:t> </a:t>
            </a:r>
            <a:r>
              <a:rPr spc="-14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185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40" dirty="0">
                <a:latin typeface="Arial"/>
                <a:cs typeface="Arial"/>
              </a:rPr>
              <a:t>You </a:t>
            </a:r>
            <a:r>
              <a:rPr sz="3200" spc="-145" dirty="0">
                <a:latin typeface="Arial"/>
                <a:cs typeface="Arial"/>
              </a:rPr>
              <a:t>need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40" dirty="0">
                <a:latin typeface="Arial"/>
                <a:cs typeface="Arial"/>
              </a:rPr>
              <a:t>resolve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5" dirty="0">
                <a:latin typeface="Arial"/>
                <a:cs typeface="Arial"/>
              </a:rPr>
              <a:t>conflict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509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person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4700" y="4302635"/>
            <a:ext cx="1562100" cy="120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904" y="2316479"/>
            <a:ext cx="6914388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904" y="3631691"/>
            <a:ext cx="6120384" cy="2353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89" y="461899"/>
            <a:ext cx="4825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Merging </a:t>
            </a:r>
            <a:r>
              <a:rPr spc="-280" dirty="0"/>
              <a:t>vs.</a:t>
            </a:r>
            <a:r>
              <a:rPr spc="-375" dirty="0"/>
              <a:t> </a:t>
            </a:r>
            <a:r>
              <a:rPr spc="-315" dirty="0"/>
              <a:t>Rebasing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5736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0" dirty="0">
                <a:latin typeface="Arial"/>
                <a:cs typeface="Arial"/>
              </a:rPr>
              <a:t>Tradeoff </a:t>
            </a:r>
            <a:r>
              <a:rPr sz="3200" spc="-95" dirty="0">
                <a:latin typeface="Arial"/>
                <a:cs typeface="Arial"/>
              </a:rPr>
              <a:t>between </a:t>
            </a:r>
            <a:r>
              <a:rPr sz="3200" spc="-204" dirty="0">
                <a:latin typeface="Arial"/>
                <a:cs typeface="Arial"/>
              </a:rPr>
              <a:t>safe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clean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941" y="6323787"/>
            <a:ext cx="569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http</a:t>
            </a:r>
            <a:r>
              <a:rPr sz="1800" spc="-45" dirty="0">
                <a:latin typeface="Arial"/>
                <a:cs typeface="Arial"/>
                <a:hlinkClick r:id="rId2"/>
              </a:rPr>
              <a:t>s://w</a:t>
            </a:r>
            <a:r>
              <a:rPr sz="1800" spc="-45" dirty="0">
                <a:latin typeface="Arial"/>
                <a:cs typeface="Arial"/>
              </a:rPr>
              <a:t>ww.a</a:t>
            </a:r>
            <a:r>
              <a:rPr sz="1800" spc="-45" dirty="0">
                <a:latin typeface="Arial"/>
                <a:cs typeface="Arial"/>
                <a:hlinkClick r:id="rId2"/>
              </a:rPr>
              <a:t>tlassian.com/git/tutorials/merging-vs-rebasing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655" y="2781300"/>
            <a:ext cx="3800855" cy="2159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5735" y="2781300"/>
            <a:ext cx="3956304" cy="2159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87701" y="5105527"/>
            <a:ext cx="61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me</a:t>
            </a:r>
            <a:r>
              <a:rPr sz="1800" spc="-55" dirty="0">
                <a:latin typeface="Arial"/>
                <a:cs typeface="Arial"/>
              </a:rPr>
              <a:t>r</a:t>
            </a:r>
            <a:r>
              <a:rPr sz="1800" spc="-165" dirty="0">
                <a:latin typeface="Arial"/>
                <a:cs typeface="Arial"/>
              </a:rPr>
              <a:t>g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6284" y="5104257"/>
            <a:ext cx="649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80" dirty="0">
                <a:latin typeface="Arial"/>
                <a:cs typeface="Arial"/>
              </a:rPr>
              <a:t>b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7" y="461899"/>
            <a:ext cx="4926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Advanced</a:t>
            </a:r>
            <a:r>
              <a:rPr spc="-270" dirty="0"/>
              <a:t> </a:t>
            </a:r>
            <a:r>
              <a:rPr spc="-28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485"/>
            <a:ext cx="8049259" cy="42017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190" dirty="0">
                <a:latin typeface="Arial"/>
                <a:cs typeface="Arial"/>
              </a:rPr>
              <a:t>successful </a:t>
            </a:r>
            <a:r>
              <a:rPr sz="3200" spc="-95" dirty="0">
                <a:latin typeface="Arial"/>
                <a:cs typeface="Arial"/>
              </a:rPr>
              <a:t>Git </a:t>
            </a:r>
            <a:r>
              <a:rPr sz="3200" spc="-130" dirty="0">
                <a:latin typeface="Arial"/>
                <a:cs typeface="Arial"/>
              </a:rPr>
              <a:t>branching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756285" marR="100330" lvl="1" indent="-286385">
              <a:lnSpc>
                <a:spcPts val="3020"/>
              </a:lnSpc>
              <a:spcBef>
                <a:spcPts val="735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800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http://nvie.com/posts/a-successful-git-branching-  </a:t>
            </a:r>
            <a:r>
              <a:rPr sz="2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model/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45" dirty="0">
                <a:latin typeface="Arial"/>
                <a:cs typeface="Arial"/>
              </a:rPr>
              <a:t>Basic </a:t>
            </a:r>
            <a:r>
              <a:rPr sz="3200" spc="-135" dirty="0">
                <a:latin typeface="Arial"/>
                <a:cs typeface="Arial"/>
              </a:rPr>
              <a:t>branch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55" dirty="0">
                <a:latin typeface="Arial"/>
                <a:cs typeface="Arial"/>
              </a:rPr>
              <a:t>merge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operation</a:t>
            </a:r>
            <a:endParaRPr sz="3200">
              <a:latin typeface="Arial"/>
              <a:cs typeface="Arial"/>
            </a:endParaRPr>
          </a:p>
          <a:p>
            <a:pPr marL="756285" marR="136525" lvl="1" indent="-286385">
              <a:lnSpc>
                <a:spcPts val="3020"/>
              </a:lnSpc>
              <a:spcBef>
                <a:spcPts val="735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800" u="heavy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http://git-scm.com/book/en/Git-Branching-Basic-  </a:t>
            </a:r>
            <a:r>
              <a:rPr sz="2800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Branching-and-Merging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5" dirty="0">
                <a:latin typeface="Arial"/>
                <a:cs typeface="Arial"/>
              </a:rPr>
              <a:t>Git </a:t>
            </a:r>
            <a:r>
              <a:rPr sz="3200" spc="-5" dirty="0">
                <a:latin typeface="Arial"/>
                <a:cs typeface="Arial"/>
              </a:rPr>
              <a:t>tutorial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reference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ts val="3030"/>
              </a:lnSpc>
              <a:spcBef>
                <a:spcPts val="725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800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http://www.cs.columbia.edu/~sedwards/classes/2  </a:t>
            </a:r>
            <a:r>
              <a:rPr sz="2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013/4840/git-tutorial.pdf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489" y="461899"/>
            <a:ext cx="3589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What </a:t>
            </a:r>
            <a:r>
              <a:rPr spc="-235" dirty="0"/>
              <a:t>is</a:t>
            </a:r>
            <a:r>
              <a:rPr spc="-409" dirty="0"/>
              <a:t> </a:t>
            </a:r>
            <a:r>
              <a:rPr spc="-130" dirty="0"/>
              <a:t>github?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041"/>
            <a:ext cx="7636509" cy="45967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85" dirty="0">
                <a:latin typeface="Arial"/>
                <a:cs typeface="Arial"/>
                <a:hlinkClick r:id="rId2"/>
              </a:rPr>
              <a:t>www.github.com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75" dirty="0">
                <a:latin typeface="Arial"/>
                <a:cs typeface="Arial"/>
              </a:rPr>
              <a:t>Largest </a:t>
            </a:r>
            <a:r>
              <a:rPr sz="2800" spc="-145" dirty="0">
                <a:latin typeface="Arial"/>
                <a:cs typeface="Arial"/>
              </a:rPr>
              <a:t>web-based </a:t>
            </a:r>
            <a:r>
              <a:rPr sz="2800" spc="-25" dirty="0">
                <a:latin typeface="Arial"/>
                <a:cs typeface="Arial"/>
              </a:rPr>
              <a:t>git </a:t>
            </a:r>
            <a:r>
              <a:rPr sz="2800" spc="-70" dirty="0">
                <a:latin typeface="Arial"/>
                <a:cs typeface="Arial"/>
              </a:rPr>
              <a:t>repository </a:t>
            </a:r>
            <a:r>
              <a:rPr sz="2800" spc="-100" dirty="0">
                <a:latin typeface="Arial"/>
                <a:cs typeface="Arial"/>
              </a:rPr>
              <a:t>hosting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service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35" dirty="0">
                <a:latin typeface="Arial"/>
                <a:cs typeface="Arial"/>
              </a:rPr>
              <a:t>hosts </a:t>
            </a:r>
            <a:r>
              <a:rPr sz="2800" spc="-45" dirty="0">
                <a:latin typeface="Arial"/>
                <a:cs typeface="Arial"/>
              </a:rPr>
              <a:t>‘remote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repositories’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14" dirty="0">
                <a:latin typeface="Arial"/>
                <a:cs typeface="Arial"/>
              </a:rPr>
              <a:t>Allows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50" dirty="0">
                <a:latin typeface="Arial"/>
                <a:cs typeface="Arial"/>
              </a:rPr>
              <a:t>code </a:t>
            </a:r>
            <a:r>
              <a:rPr sz="2800" spc="-75" dirty="0">
                <a:latin typeface="Arial"/>
                <a:cs typeface="Arial"/>
              </a:rPr>
              <a:t>collaboration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150" dirty="0">
                <a:latin typeface="Arial"/>
                <a:cs typeface="Arial"/>
              </a:rPr>
              <a:t>anyone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online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90" dirty="0">
                <a:latin typeface="Arial"/>
                <a:cs typeface="Arial"/>
              </a:rPr>
              <a:t>Adds </a:t>
            </a:r>
            <a:r>
              <a:rPr sz="2800" spc="-100" dirty="0">
                <a:latin typeface="Arial"/>
                <a:cs typeface="Arial"/>
              </a:rPr>
              <a:t>extra </a:t>
            </a:r>
            <a:r>
              <a:rPr sz="2800" spc="-45" dirty="0">
                <a:latin typeface="Arial"/>
                <a:cs typeface="Arial"/>
              </a:rPr>
              <a:t>functionality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5" dirty="0">
                <a:latin typeface="Arial"/>
                <a:cs typeface="Arial"/>
              </a:rPr>
              <a:t>top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git</a:t>
            </a:r>
            <a:endParaRPr sz="2800" dirty="0">
              <a:latin typeface="Arial"/>
              <a:cs typeface="Arial"/>
            </a:endParaRPr>
          </a:p>
          <a:p>
            <a:pPr marL="756285" marR="92583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836930" algn="l"/>
                <a:tab pos="837565" algn="l"/>
              </a:tabLst>
            </a:pPr>
            <a:r>
              <a:rPr sz="2800" spc="-130" dirty="0">
                <a:latin typeface="Arial"/>
                <a:cs typeface="Arial"/>
              </a:rPr>
              <a:t>UI, </a:t>
            </a:r>
            <a:r>
              <a:rPr sz="2800" spc="-80" dirty="0">
                <a:latin typeface="Arial"/>
                <a:cs typeface="Arial"/>
              </a:rPr>
              <a:t>documentation, </a:t>
            </a:r>
            <a:r>
              <a:rPr sz="2800" spc="-145" dirty="0">
                <a:latin typeface="Arial"/>
                <a:cs typeface="Arial"/>
              </a:rPr>
              <a:t>bug </a:t>
            </a:r>
            <a:r>
              <a:rPr sz="2800" spc="-90" dirty="0">
                <a:latin typeface="Arial"/>
                <a:cs typeface="Arial"/>
              </a:rPr>
              <a:t>tracking, </a:t>
            </a:r>
            <a:r>
              <a:rPr sz="2800" spc="-75" dirty="0">
                <a:latin typeface="Arial"/>
                <a:cs typeface="Arial"/>
              </a:rPr>
              <a:t>feature  </a:t>
            </a:r>
            <a:r>
              <a:rPr sz="2800" spc="-125" dirty="0">
                <a:latin typeface="Arial"/>
                <a:cs typeface="Arial"/>
              </a:rPr>
              <a:t>requests, </a:t>
            </a:r>
            <a:r>
              <a:rPr sz="2800" spc="-45" dirty="0">
                <a:latin typeface="Arial"/>
                <a:cs typeface="Arial"/>
              </a:rPr>
              <a:t>pull </a:t>
            </a:r>
            <a:r>
              <a:rPr sz="2800" spc="-125" dirty="0">
                <a:latin typeface="Arial"/>
                <a:cs typeface="Arial"/>
              </a:rPr>
              <a:t>requests,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more!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15" dirty="0">
                <a:latin typeface="Arial"/>
                <a:cs typeface="Arial"/>
              </a:rPr>
              <a:t>Free </a:t>
            </a:r>
            <a:r>
              <a:rPr sz="3200" spc="-90" dirty="0">
                <a:latin typeface="Arial"/>
                <a:cs typeface="Arial"/>
              </a:rPr>
              <a:t>public </a:t>
            </a:r>
            <a:r>
              <a:rPr sz="3200" spc="-75" dirty="0">
                <a:latin typeface="Arial"/>
                <a:cs typeface="Arial"/>
              </a:rPr>
              <a:t>repository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135" dirty="0">
                <a:latin typeface="Arial"/>
                <a:cs typeface="Arial"/>
              </a:rPr>
              <a:t>everyone </a:t>
            </a:r>
            <a:r>
              <a:rPr sz="3200" spc="-145" dirty="0">
                <a:latin typeface="Arial"/>
                <a:cs typeface="Arial"/>
              </a:rPr>
              <a:t>and</a:t>
            </a:r>
            <a:r>
              <a:rPr sz="3200" spc="-509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free  </a:t>
            </a:r>
            <a:r>
              <a:rPr sz="3200" spc="-85" dirty="0">
                <a:latin typeface="Arial"/>
                <a:cs typeface="Arial"/>
              </a:rPr>
              <a:t>private </a:t>
            </a:r>
            <a:r>
              <a:rPr sz="3200" spc="-75" dirty="0">
                <a:latin typeface="Arial"/>
                <a:cs typeface="Arial"/>
              </a:rPr>
              <a:t>repository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students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5438775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9906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CN" sz="2800" spc="-215" dirty="0">
                <a:latin typeface="Arial"/>
                <a:cs typeface="Arial"/>
              </a:rPr>
              <a:t>Free public/private repositories ! </a:t>
            </a:r>
            <a:r>
              <a:rPr lang="en-US" altLang="zh-CN" sz="2800" spc="-215" dirty="0"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n-US" altLang="zh-C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22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25"/>
            <a:ext cx="7336155" cy="20643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  <a:tab pos="1251585" algn="l"/>
              </a:tabLst>
            </a:pPr>
            <a:r>
              <a:rPr sz="3200" spc="63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3200" spc="335" dirty="0">
                <a:solidFill>
                  <a:srgbClr val="FF0000"/>
                </a:solidFill>
                <a:latin typeface="Arial"/>
                <a:cs typeface="Arial"/>
              </a:rPr>
              <a:t>status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35" dirty="0">
                <a:latin typeface="Arial"/>
                <a:cs typeface="Arial"/>
              </a:rPr>
              <a:t>Check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status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your </a:t>
            </a:r>
            <a:r>
              <a:rPr sz="2800" spc="-25" dirty="0">
                <a:latin typeface="Arial"/>
                <a:cs typeface="Arial"/>
              </a:rPr>
              <a:t>git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repository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60" dirty="0">
                <a:latin typeface="Arial"/>
                <a:cs typeface="Arial"/>
              </a:rPr>
              <a:t>this </a:t>
            </a:r>
            <a:r>
              <a:rPr sz="2800" spc="-135" dirty="0">
                <a:latin typeface="Arial"/>
                <a:cs typeface="Arial"/>
              </a:rPr>
              <a:t>command </a:t>
            </a:r>
            <a:r>
              <a:rPr sz="2800" spc="-90" dirty="0">
                <a:latin typeface="Arial"/>
                <a:cs typeface="Arial"/>
              </a:rPr>
              <a:t>before </a:t>
            </a:r>
            <a:r>
              <a:rPr sz="2800" spc="-55" dirty="0">
                <a:latin typeface="Arial"/>
                <a:cs typeface="Arial"/>
              </a:rPr>
              <a:t>critical </a:t>
            </a:r>
            <a:r>
              <a:rPr sz="2800" spc="-195" dirty="0">
                <a:latin typeface="Arial"/>
                <a:cs typeface="Arial"/>
              </a:rPr>
              <a:t>changes </a:t>
            </a:r>
            <a:r>
              <a:rPr sz="2800" spc="-90" dirty="0">
                <a:latin typeface="Arial"/>
                <a:cs typeface="Arial"/>
              </a:rPr>
              <a:t>like  </a:t>
            </a:r>
            <a:r>
              <a:rPr sz="2800" spc="-65" dirty="0">
                <a:latin typeface="Arial"/>
                <a:cs typeface="Arial"/>
              </a:rPr>
              <a:t>commit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push!!!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9011" y="3717035"/>
            <a:ext cx="6324599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/>
          <p:nvPr/>
        </p:nvSpPr>
        <p:spPr>
          <a:xfrm>
            <a:off x="108204" y="1673351"/>
            <a:ext cx="7315200" cy="3843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1902" y="4085082"/>
            <a:ext cx="3820795" cy="2585085"/>
          </a:xfrm>
          <a:custGeom>
            <a:avLst/>
            <a:gdLst/>
            <a:ahLst/>
            <a:cxnLst/>
            <a:rect l="l" t="t" r="r" b="b"/>
            <a:pathLst>
              <a:path w="3820795" h="2585084">
                <a:moveTo>
                  <a:pt x="0" y="2584704"/>
                </a:moveTo>
                <a:lnTo>
                  <a:pt x="3820667" y="2584704"/>
                </a:lnTo>
                <a:lnTo>
                  <a:pt x="3820667" y="0"/>
                </a:lnTo>
                <a:lnTo>
                  <a:pt x="0" y="0"/>
                </a:lnTo>
                <a:lnTo>
                  <a:pt x="0" y="2584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1902" y="4085082"/>
            <a:ext cx="3820795" cy="2585085"/>
          </a:xfrm>
          <a:prstGeom prst="rect">
            <a:avLst/>
          </a:prstGeom>
          <a:ln w="25907">
            <a:solidFill>
              <a:srgbClr val="F7954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spc="480" dirty="0">
                <a:latin typeface="Arial"/>
                <a:cs typeface="Arial"/>
              </a:rPr>
              <a:t>//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spc="240" dirty="0">
                <a:latin typeface="Arial"/>
                <a:cs typeface="Arial"/>
              </a:rPr>
              <a:t>hello.c</a:t>
            </a:r>
            <a:endParaRPr sz="1800">
              <a:latin typeface="Arial"/>
              <a:cs typeface="Arial"/>
            </a:endParaRPr>
          </a:p>
          <a:p>
            <a:pPr marL="90805" marR="1340485">
              <a:lnSpc>
                <a:spcPct val="100000"/>
              </a:lnSpc>
            </a:pPr>
            <a:r>
              <a:rPr sz="1800" spc="145" dirty="0">
                <a:latin typeface="Arial"/>
                <a:cs typeface="Arial"/>
              </a:rPr>
              <a:t>#include </a:t>
            </a:r>
            <a:r>
              <a:rPr sz="1800" spc="204" dirty="0">
                <a:latin typeface="Arial"/>
                <a:cs typeface="Arial"/>
              </a:rPr>
              <a:t>&lt;stdlib.h&gt;  </a:t>
            </a:r>
            <a:r>
              <a:rPr sz="1800" spc="145" dirty="0">
                <a:latin typeface="Arial"/>
                <a:cs typeface="Arial"/>
              </a:rPr>
              <a:t>#include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350" dirty="0">
                <a:latin typeface="Arial"/>
                <a:cs typeface="Arial"/>
              </a:rPr>
              <a:t>int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main()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90550" marR="88900">
              <a:lnSpc>
                <a:spcPct val="100000"/>
              </a:lnSpc>
            </a:pPr>
            <a:r>
              <a:rPr sz="1800" spc="320" dirty="0">
                <a:latin typeface="Arial"/>
                <a:cs typeface="Arial"/>
              </a:rPr>
              <a:t>printf </a:t>
            </a:r>
            <a:r>
              <a:rPr sz="1800" spc="220" dirty="0">
                <a:latin typeface="Arial"/>
                <a:cs typeface="Arial"/>
              </a:rPr>
              <a:t>("Hello </a:t>
            </a:r>
            <a:r>
              <a:rPr sz="1800" spc="190" dirty="0">
                <a:latin typeface="Arial"/>
                <a:cs typeface="Arial"/>
              </a:rPr>
              <a:t>World\n");  </a:t>
            </a:r>
            <a:r>
              <a:rPr sz="1800" spc="200" dirty="0">
                <a:latin typeface="Arial"/>
                <a:cs typeface="Arial"/>
              </a:rPr>
              <a:t>return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8013065" cy="16408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status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95" dirty="0">
                <a:latin typeface="Arial"/>
                <a:cs typeface="Arial"/>
              </a:rPr>
              <a:t>each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00" dirty="0">
                <a:solidFill>
                  <a:srgbClr val="548ED4"/>
                </a:solidFill>
                <a:latin typeface="Arial"/>
                <a:cs typeface="Arial"/>
              </a:rPr>
              <a:t>unstaged/untracked</a:t>
            </a:r>
            <a:r>
              <a:rPr sz="2800" spc="-100" dirty="0">
                <a:latin typeface="Arial"/>
                <a:cs typeface="Arial"/>
              </a:rPr>
              <a:t>: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80" dirty="0">
                <a:latin typeface="Arial"/>
                <a:cs typeface="Arial"/>
              </a:rPr>
              <a:t>change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10" dirty="0">
                <a:latin typeface="Arial"/>
                <a:cs typeface="Arial"/>
              </a:rPr>
              <a:t>tracked </a:t>
            </a:r>
            <a:r>
              <a:rPr sz="2800" spc="-125" dirty="0">
                <a:latin typeface="Arial"/>
                <a:cs typeface="Arial"/>
              </a:rPr>
              <a:t>by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git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05" dirty="0">
                <a:solidFill>
                  <a:srgbClr val="548ED4"/>
                </a:solidFill>
                <a:latin typeface="Arial"/>
                <a:cs typeface="Arial"/>
              </a:rPr>
              <a:t>tracked/staged</a:t>
            </a:r>
            <a:r>
              <a:rPr sz="2800" spc="-105" dirty="0">
                <a:latin typeface="Arial"/>
                <a:cs typeface="Arial"/>
              </a:rPr>
              <a:t>: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75" dirty="0">
                <a:latin typeface="Arial"/>
                <a:cs typeface="Arial"/>
              </a:rPr>
              <a:t>change </a:t>
            </a:r>
            <a:r>
              <a:rPr sz="2800" spc="-110" dirty="0">
                <a:latin typeface="Arial"/>
                <a:cs typeface="Arial"/>
              </a:rPr>
              <a:t>tracked </a:t>
            </a:r>
            <a:r>
              <a:rPr sz="2800" spc="-125" dirty="0">
                <a:latin typeface="Arial"/>
                <a:cs typeface="Arial"/>
              </a:rPr>
              <a:t>by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git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8783" y="3500628"/>
            <a:ext cx="7266432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7019"/>
            <a:ext cx="7625080" cy="163766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  <a:tab pos="1251585" algn="l"/>
                <a:tab pos="2146935" algn="l"/>
              </a:tabLst>
            </a:pPr>
            <a:r>
              <a:rPr sz="3200" spc="635" dirty="0">
                <a:solidFill>
                  <a:srgbClr val="FF0000"/>
                </a:solidFill>
                <a:latin typeface="Arial"/>
                <a:cs typeface="Arial"/>
              </a:rPr>
              <a:t>git	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add	</a:t>
            </a:r>
            <a:r>
              <a:rPr sz="3200" spc="320" dirty="0">
                <a:solidFill>
                  <a:srgbClr val="FF0000"/>
                </a:solidFill>
                <a:latin typeface="Arial"/>
                <a:cs typeface="Arial"/>
              </a:rPr>
              <a:t>&lt;file_path&gt;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345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add </a:t>
            </a:r>
            <a:r>
              <a:rPr sz="2800" spc="-105" dirty="0">
                <a:solidFill>
                  <a:srgbClr val="548ED4"/>
                </a:solidFill>
                <a:latin typeface="Arial"/>
                <a:cs typeface="Arial"/>
              </a:rPr>
              <a:t>unstaged/untracked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25" dirty="0">
                <a:latin typeface="Arial"/>
                <a:cs typeface="Arial"/>
              </a:rPr>
              <a:t>git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repository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90" dirty="0">
                <a:latin typeface="Arial"/>
                <a:cs typeface="Arial"/>
              </a:rPr>
              <a:t>hello.c </a:t>
            </a:r>
            <a:r>
              <a:rPr sz="2800" spc="-145" dirty="0">
                <a:latin typeface="Arial"/>
                <a:cs typeface="Arial"/>
              </a:rPr>
              <a:t>become </a:t>
            </a:r>
            <a:r>
              <a:rPr sz="2800" spc="-110" dirty="0">
                <a:solidFill>
                  <a:srgbClr val="548ED4"/>
                </a:solidFill>
                <a:latin typeface="Arial"/>
                <a:cs typeface="Arial"/>
              </a:rPr>
              <a:t>tracked/staged</a:t>
            </a:r>
            <a:r>
              <a:rPr sz="2800" spc="-16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now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327" y="2852926"/>
            <a:ext cx="6320028" cy="39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Working </a:t>
            </a:r>
            <a:r>
              <a:rPr spc="25" dirty="0"/>
              <a:t>with</a:t>
            </a:r>
            <a:r>
              <a:rPr spc="-325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/>
          <p:nvPr/>
        </p:nvSpPr>
        <p:spPr>
          <a:xfrm>
            <a:off x="1853183" y="3404615"/>
            <a:ext cx="5437632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  <a:tab pos="1251585" algn="l"/>
                <a:tab pos="2146935" algn="l"/>
              </a:tabLst>
            </a:pPr>
            <a:r>
              <a:rPr spc="635" dirty="0"/>
              <a:t>git	</a:t>
            </a:r>
            <a:r>
              <a:rPr spc="-20" dirty="0"/>
              <a:t>add	</a:t>
            </a:r>
            <a:r>
              <a:rPr spc="229" dirty="0"/>
              <a:t>&lt;dir_path&gt;</a:t>
            </a:r>
          </a:p>
          <a:p>
            <a:pPr marL="756285" marR="61594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Arial"/>
                <a:cs typeface="Arial"/>
              </a:rPr>
              <a:t>Add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all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file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(recursively)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directory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git  </a:t>
            </a:r>
            <a:r>
              <a:rPr sz="2800" spc="-70" dirty="0">
                <a:latin typeface="Arial"/>
                <a:cs typeface="Arial"/>
              </a:rPr>
              <a:t>repository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90" dirty="0">
                <a:latin typeface="Arial"/>
                <a:cs typeface="Arial"/>
              </a:rPr>
              <a:t>hello.c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65" dirty="0">
                <a:latin typeface="Arial"/>
                <a:cs typeface="Arial"/>
              </a:rPr>
              <a:t>hello </a:t>
            </a:r>
            <a:r>
              <a:rPr sz="2800" spc="-145" dirty="0">
                <a:latin typeface="Arial"/>
                <a:cs typeface="Arial"/>
              </a:rPr>
              <a:t>become </a:t>
            </a:r>
            <a:r>
              <a:rPr sz="2800" spc="-110" dirty="0">
                <a:solidFill>
                  <a:srgbClr val="548ED4"/>
                </a:solidFill>
                <a:latin typeface="Arial"/>
                <a:cs typeface="Arial"/>
              </a:rPr>
              <a:t>tracked/staged</a:t>
            </a:r>
            <a:r>
              <a:rPr sz="2800" spc="-204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548ED4"/>
                </a:solidFill>
                <a:latin typeface="Arial"/>
                <a:cs typeface="Arial"/>
              </a:rPr>
              <a:t>now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1674</Words>
  <Application>Microsoft Macintosh PowerPoint</Application>
  <PresentationFormat>全屏显示(4:3)</PresentationFormat>
  <Paragraphs>214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Office Theme</vt:lpstr>
      <vt:lpstr>PowerPoint 演示文稿</vt:lpstr>
      <vt:lpstr>Version Control System</vt:lpstr>
      <vt:lpstr>Installation</vt:lpstr>
      <vt:lpstr>Initialization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Working with Git</vt:lpstr>
      <vt:lpstr>Synchronize with remote server</vt:lpstr>
      <vt:lpstr>Synchronize with remote server</vt:lpstr>
      <vt:lpstr>Synchronize with remote server</vt:lpstr>
      <vt:lpstr>Advanced Techniques</vt:lpstr>
      <vt:lpstr>Advanced Techniques</vt:lpstr>
      <vt:lpstr>Advanced Techniques</vt:lpstr>
      <vt:lpstr>Advanced Techniques</vt:lpstr>
      <vt:lpstr>Advanced Techniques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Merging vs. Rebasing</vt:lpstr>
      <vt:lpstr>Advanced Techniques</vt:lpstr>
      <vt:lpstr>What is github?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 Tutorial</dc:title>
  <dc:creator>DING Qian</dc:creator>
  <cp:lastModifiedBy>YU, Yang</cp:lastModifiedBy>
  <cp:revision>10</cp:revision>
  <dcterms:created xsi:type="dcterms:W3CDTF">2019-01-16T11:17:22Z</dcterms:created>
  <dcterms:modified xsi:type="dcterms:W3CDTF">2021-01-11T13:23:48Z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2019-01-16T00:00:00Z</vt:filetime>
  </property>
</Properties>
</file>