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6" r:id="rId3"/>
    <p:sldId id="307" r:id="rId4"/>
    <p:sldId id="308" r:id="rId5"/>
    <p:sldId id="261" r:id="rId6"/>
    <p:sldId id="262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22" r:id="rId15"/>
    <p:sldId id="354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45" r:id="rId24"/>
    <p:sldId id="331" r:id="rId25"/>
    <p:sldId id="330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6" r:id="rId40"/>
    <p:sldId id="347" r:id="rId41"/>
    <p:sldId id="348" r:id="rId42"/>
    <p:sldId id="349" r:id="rId43"/>
    <p:sldId id="303" r:id="rId44"/>
    <p:sldId id="350" r:id="rId45"/>
    <p:sldId id="351" r:id="rId46"/>
    <p:sldId id="353" r:id="rId47"/>
    <p:sldId id="26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45" autoAdjust="0"/>
    <p:restoredTop sz="94660"/>
  </p:normalViewPr>
  <p:slideViewPr>
    <p:cSldViewPr snapToGrid="0">
      <p:cViewPr>
        <p:scale>
          <a:sx n="70" d="100"/>
          <a:sy n="70" d="100"/>
        </p:scale>
        <p:origin x="15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8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95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8520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08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8/4/19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2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8/4/19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78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29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6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4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8/4/19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1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9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0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9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9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32453BA-0569-40C3-A706-DBA2E5C1A0FB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62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LINKED LISTS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LINKED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8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853248"/>
            <a:ext cx="8654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Inserting items at the beginning of the linked list: very simple, we just have to</a:t>
            </a:r>
          </a:p>
          <a:p>
            <a:r>
              <a:rPr lang="hu-HU" dirty="0"/>
              <a:t>	update the references  </a:t>
            </a:r>
            <a:r>
              <a:rPr lang="hu-HU" dirty="0">
                <a:sym typeface="Wingdings" panose="05000000000000000000" pitchFamily="2" charset="2"/>
              </a:rPr>
              <a:t> O(1) time complexity</a:t>
            </a:r>
            <a:endParaRPr lang="hu-HU" dirty="0"/>
          </a:p>
          <a:p>
            <a:endParaRPr lang="hu-HU" dirty="0"/>
          </a:p>
          <a:p>
            <a:r>
              <a:rPr lang="hu-HU" dirty="0"/>
              <a:t>linkedList.insertAtStart(4);</a:t>
            </a:r>
          </a:p>
        </p:txBody>
      </p:sp>
      <p:sp>
        <p:nvSpPr>
          <p:cNvPr id="3" name="Rectangle 2"/>
          <p:cNvSpPr/>
          <p:nvPr/>
        </p:nvSpPr>
        <p:spPr>
          <a:xfrm>
            <a:off x="5615190" y="390229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18228" y="414443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439437" y="4322723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89421" y="390229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713668" y="4322723"/>
            <a:ext cx="901522" cy="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32082" y="5243589"/>
            <a:ext cx="64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just have to set the pointer to point to the next node</a:t>
            </a:r>
          </a:p>
        </p:txBody>
      </p:sp>
    </p:spTree>
    <p:extLst>
      <p:ext uri="{BB962C8B-B14F-4D97-AF65-F5344CB8AC3E}">
        <p14:creationId xmlns:p14="http://schemas.microsoft.com/office/powerpoint/2010/main" val="3103157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853248"/>
            <a:ext cx="8654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Inserting items at the beginning </a:t>
            </a:r>
            <a:r>
              <a:rPr lang="hu-HU" dirty="0"/>
              <a:t>of the linked list: very simple, we just have to</a:t>
            </a:r>
          </a:p>
          <a:p>
            <a:r>
              <a:rPr lang="hu-HU" dirty="0"/>
              <a:t>	update the references  </a:t>
            </a:r>
            <a:r>
              <a:rPr lang="hu-HU" dirty="0">
                <a:sym typeface="Wingdings" panose="05000000000000000000" pitchFamily="2" charset="2"/>
              </a:rPr>
              <a:t> O(1) time complexity</a:t>
            </a:r>
            <a:endParaRPr lang="hu-HU" dirty="0"/>
          </a:p>
          <a:p>
            <a:endParaRPr lang="hu-HU" dirty="0"/>
          </a:p>
          <a:p>
            <a:r>
              <a:rPr lang="hu-HU" dirty="0"/>
              <a:t>linkedList.insertAtStart(-5);</a:t>
            </a:r>
          </a:p>
        </p:txBody>
      </p:sp>
      <p:sp>
        <p:nvSpPr>
          <p:cNvPr id="3" name="Rectangle 2"/>
          <p:cNvSpPr/>
          <p:nvPr/>
        </p:nvSpPr>
        <p:spPr>
          <a:xfrm>
            <a:off x="5615190" y="390229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18228" y="414443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439437" y="4322723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89421" y="390229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713668" y="4322723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37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853248"/>
            <a:ext cx="8654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Inserting items at the beginning of the linked list: very simple, we just have to</a:t>
            </a:r>
          </a:p>
          <a:p>
            <a:r>
              <a:rPr lang="hu-HU" dirty="0"/>
              <a:t>	update the references  </a:t>
            </a:r>
            <a:r>
              <a:rPr lang="hu-HU" dirty="0">
                <a:sym typeface="Wingdings" panose="05000000000000000000" pitchFamily="2" charset="2"/>
              </a:rPr>
              <a:t> O(1) time complexity</a:t>
            </a:r>
            <a:endParaRPr lang="hu-HU" dirty="0"/>
          </a:p>
          <a:p>
            <a:endParaRPr lang="hu-HU" dirty="0"/>
          </a:p>
          <a:p>
            <a:r>
              <a:rPr lang="hu-HU" dirty="0"/>
              <a:t>linkedList.insertAtStart(-5);</a:t>
            </a:r>
          </a:p>
        </p:txBody>
      </p:sp>
      <p:sp>
        <p:nvSpPr>
          <p:cNvPr id="3" name="Rectangle 2"/>
          <p:cNvSpPr/>
          <p:nvPr/>
        </p:nvSpPr>
        <p:spPr>
          <a:xfrm>
            <a:off x="6776334" y="404198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79372" y="428411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600581" y="446240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050565" y="404198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874812" y="446240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24796" y="404198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-5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149043" y="4462409"/>
            <a:ext cx="901522" cy="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32082" y="5243589"/>
            <a:ext cx="64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just have to set the pointer to point to the next node</a:t>
            </a:r>
          </a:p>
        </p:txBody>
      </p:sp>
    </p:spTree>
    <p:extLst>
      <p:ext uri="{BB962C8B-B14F-4D97-AF65-F5344CB8AC3E}">
        <p14:creationId xmlns:p14="http://schemas.microsoft.com/office/powerpoint/2010/main" val="2067803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853248"/>
            <a:ext cx="8654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Inserting items at the beginning of the linked list: very simple, we just have to</a:t>
            </a:r>
          </a:p>
          <a:p>
            <a:r>
              <a:rPr lang="hu-HU" dirty="0"/>
              <a:t>	update the references  </a:t>
            </a:r>
            <a:r>
              <a:rPr lang="hu-HU" dirty="0">
                <a:sym typeface="Wingdings" panose="05000000000000000000" pitchFamily="2" charset="2"/>
              </a:rPr>
              <a:t> O(1) time complexity</a:t>
            </a:r>
            <a:endParaRPr lang="hu-HU" dirty="0"/>
          </a:p>
          <a:p>
            <a:endParaRPr lang="hu-HU" dirty="0"/>
          </a:p>
          <a:p>
            <a:r>
              <a:rPr lang="hu-HU" dirty="0"/>
              <a:t>linkedList.insertAtStart(-5);</a:t>
            </a:r>
          </a:p>
        </p:txBody>
      </p:sp>
      <p:sp>
        <p:nvSpPr>
          <p:cNvPr id="3" name="Rectangle 2"/>
          <p:cNvSpPr/>
          <p:nvPr/>
        </p:nvSpPr>
        <p:spPr>
          <a:xfrm>
            <a:off x="6776334" y="404198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79372" y="428411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600581" y="446240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050565" y="404198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874812" y="446240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24796" y="404198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-5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149043" y="446240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32082" y="5243589"/>
            <a:ext cx="7665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just have to set the pointer to point to the next node</a:t>
            </a:r>
          </a:p>
          <a:p>
            <a:endParaRPr lang="hu-HU" dirty="0"/>
          </a:p>
          <a:p>
            <a:r>
              <a:rPr lang="hu-HU" dirty="0"/>
              <a:t>SO THIS OPERATION IS VERY FAST, THIS IS WHY WE LIKE LINKED LISTS !!!</a:t>
            </a:r>
          </a:p>
        </p:txBody>
      </p:sp>
    </p:spTree>
    <p:extLst>
      <p:ext uri="{BB962C8B-B14F-4D97-AF65-F5344CB8AC3E}">
        <p14:creationId xmlns:p14="http://schemas.microsoft.com/office/powerpoint/2010/main" val="2765532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101569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Inserting items at the end of the linked list</a:t>
            </a:r>
            <a:r>
              <a:rPr lang="hu-HU" dirty="0"/>
              <a:t>: not that very simple, we have to</a:t>
            </a:r>
          </a:p>
          <a:p>
            <a:r>
              <a:rPr lang="hu-HU" dirty="0"/>
              <a:t>	</a:t>
            </a:r>
            <a:r>
              <a:rPr lang="hu-HU" u="sng" dirty="0"/>
              <a:t>traverse the whole linked list to find the last node</a:t>
            </a:r>
          </a:p>
          <a:p>
            <a:r>
              <a:rPr lang="hu-HU" dirty="0"/>
              <a:t>		How do we find the last node? We know the last node is pointing</a:t>
            </a:r>
          </a:p>
          <a:p>
            <a:r>
              <a:rPr lang="hu-HU" dirty="0"/>
              <a:t>			to a NULL !!!</a:t>
            </a:r>
          </a:p>
          <a:p>
            <a:endParaRPr lang="hu-HU" dirty="0"/>
          </a:p>
          <a:p>
            <a:r>
              <a:rPr lang="hu-HU" dirty="0"/>
              <a:t>				+ we have to </a:t>
            </a:r>
            <a:r>
              <a:rPr lang="hu-HU" u="sng" dirty="0"/>
              <a:t>update the references </a:t>
            </a:r>
            <a:r>
              <a:rPr lang="hu-HU" dirty="0"/>
              <a:t>when we get there</a:t>
            </a:r>
          </a:p>
          <a:p>
            <a:r>
              <a:rPr lang="hu-HU" dirty="0"/>
              <a:t>					</a:t>
            </a:r>
            <a:r>
              <a:rPr lang="hu-HU" u="sng" dirty="0"/>
              <a:t>O(N) time complexity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1147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101569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Inserting items at the end of the linked list: not thatvery simple, we have to</a:t>
            </a:r>
          </a:p>
          <a:p>
            <a:r>
              <a:rPr lang="hu-HU" dirty="0"/>
              <a:t>	traverse the whole linked list to find the last node</a:t>
            </a:r>
          </a:p>
          <a:p>
            <a:r>
              <a:rPr lang="hu-HU" dirty="0"/>
              <a:t>		How do we find the last node? We know the last node is pointing</a:t>
            </a:r>
          </a:p>
          <a:p>
            <a:r>
              <a:rPr lang="hu-HU" dirty="0"/>
              <a:t>			to a NULL !!!</a:t>
            </a:r>
          </a:p>
          <a:p>
            <a:endParaRPr lang="hu-HU" dirty="0"/>
          </a:p>
          <a:p>
            <a:r>
              <a:rPr lang="hu-HU" dirty="0"/>
              <a:t>				+ we have to update the references when we get there</a:t>
            </a:r>
          </a:p>
          <a:p>
            <a:r>
              <a:rPr lang="hu-HU" dirty="0"/>
              <a:t>					O(N) time complexity</a:t>
            </a:r>
          </a:p>
          <a:p>
            <a:endParaRPr lang="hu-HU" dirty="0"/>
          </a:p>
          <a:p>
            <a:r>
              <a:rPr lang="hu-HU" dirty="0"/>
              <a:t>linkedList.insertAtEnd(25);</a:t>
            </a:r>
          </a:p>
        </p:txBody>
      </p:sp>
      <p:sp>
        <p:nvSpPr>
          <p:cNvPr id="3" name="Rectangle 2"/>
          <p:cNvSpPr/>
          <p:nvPr/>
        </p:nvSpPr>
        <p:spPr>
          <a:xfrm>
            <a:off x="8632585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5623" y="46968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456832" y="487514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871922" y="443375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731063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18745" y="443375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977886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58082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217223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04905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464046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930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101569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Inserting items at the end of the linked list: not thatvery simple, we have to</a:t>
            </a:r>
          </a:p>
          <a:p>
            <a:r>
              <a:rPr lang="hu-HU" dirty="0"/>
              <a:t>	traverse the whole linked list to find the last node</a:t>
            </a:r>
          </a:p>
          <a:p>
            <a:r>
              <a:rPr lang="hu-HU" dirty="0"/>
              <a:t>		How do we find the last node? We know the last node is pointing</a:t>
            </a:r>
          </a:p>
          <a:p>
            <a:r>
              <a:rPr lang="hu-HU" dirty="0"/>
              <a:t>			to a NULL !!!</a:t>
            </a:r>
          </a:p>
          <a:p>
            <a:endParaRPr lang="hu-HU" dirty="0"/>
          </a:p>
          <a:p>
            <a:r>
              <a:rPr lang="hu-HU" dirty="0"/>
              <a:t>				+ we have to update the references when we get there</a:t>
            </a:r>
          </a:p>
          <a:p>
            <a:r>
              <a:rPr lang="hu-HU" dirty="0"/>
              <a:t>					O(N) time complexity</a:t>
            </a:r>
          </a:p>
          <a:p>
            <a:endParaRPr lang="hu-HU" dirty="0"/>
          </a:p>
          <a:p>
            <a:r>
              <a:rPr lang="hu-HU" dirty="0"/>
              <a:t>linkedList.insertAtEnd(25);</a:t>
            </a:r>
          </a:p>
        </p:txBody>
      </p:sp>
      <p:sp>
        <p:nvSpPr>
          <p:cNvPr id="3" name="Rectangle 2"/>
          <p:cNvSpPr/>
          <p:nvPr/>
        </p:nvSpPr>
        <p:spPr>
          <a:xfrm>
            <a:off x="8632585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5623" y="46968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456832" y="487514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871922" y="443375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731063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18745" y="443375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977886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58082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217223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04905" y="4454723"/>
            <a:ext cx="824247" cy="824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464046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96906" y="5691094"/>
            <a:ext cx="856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get to the last node: so is it pointing to a NULL? No, keep going</a:t>
            </a:r>
          </a:p>
        </p:txBody>
      </p:sp>
    </p:spTree>
    <p:extLst>
      <p:ext uri="{BB962C8B-B14F-4D97-AF65-F5344CB8AC3E}">
        <p14:creationId xmlns:p14="http://schemas.microsoft.com/office/powerpoint/2010/main" val="2470400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101569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Inserting items at the end of the linked list: not thatvery simple, we have to</a:t>
            </a:r>
          </a:p>
          <a:p>
            <a:r>
              <a:rPr lang="hu-HU" dirty="0"/>
              <a:t>	traverse the whole linked list to find the last node</a:t>
            </a:r>
          </a:p>
          <a:p>
            <a:r>
              <a:rPr lang="hu-HU" dirty="0"/>
              <a:t>		How do we find the last node? We know the last node is pointing</a:t>
            </a:r>
          </a:p>
          <a:p>
            <a:r>
              <a:rPr lang="hu-HU" dirty="0"/>
              <a:t>			to a NULL !!!</a:t>
            </a:r>
          </a:p>
          <a:p>
            <a:endParaRPr lang="hu-HU" dirty="0"/>
          </a:p>
          <a:p>
            <a:r>
              <a:rPr lang="hu-HU" dirty="0"/>
              <a:t>				+ we have to update the references when we get there</a:t>
            </a:r>
          </a:p>
          <a:p>
            <a:r>
              <a:rPr lang="hu-HU" dirty="0"/>
              <a:t>					O(N) time complexity</a:t>
            </a:r>
          </a:p>
          <a:p>
            <a:endParaRPr lang="hu-HU" dirty="0"/>
          </a:p>
          <a:p>
            <a:r>
              <a:rPr lang="hu-HU" dirty="0"/>
              <a:t>linkedList.insertAtEnd(25);</a:t>
            </a:r>
          </a:p>
        </p:txBody>
      </p:sp>
      <p:sp>
        <p:nvSpPr>
          <p:cNvPr id="3" name="Rectangle 2"/>
          <p:cNvSpPr/>
          <p:nvPr/>
        </p:nvSpPr>
        <p:spPr>
          <a:xfrm>
            <a:off x="8632585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5623" y="46968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456832" y="487514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871922" y="443375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731063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18745" y="443375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977886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58082" y="4454723"/>
            <a:ext cx="824247" cy="824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217223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04905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464046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96906" y="5691094"/>
            <a:ext cx="856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We have to get to the last node: so is it pointing to a NULL? No, keep going</a:t>
            </a:r>
          </a:p>
        </p:txBody>
      </p:sp>
    </p:spTree>
    <p:extLst>
      <p:ext uri="{BB962C8B-B14F-4D97-AF65-F5344CB8AC3E}">
        <p14:creationId xmlns:p14="http://schemas.microsoft.com/office/powerpoint/2010/main" val="2447895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101569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Inserting items at the end of the linked list: not thatvery simple, we have to</a:t>
            </a:r>
          </a:p>
          <a:p>
            <a:r>
              <a:rPr lang="hu-HU" dirty="0"/>
              <a:t>	traverse the whole linked list to find the last node</a:t>
            </a:r>
          </a:p>
          <a:p>
            <a:r>
              <a:rPr lang="hu-HU" dirty="0"/>
              <a:t>		How do we find the last node? We know the last node is pointing</a:t>
            </a:r>
          </a:p>
          <a:p>
            <a:r>
              <a:rPr lang="hu-HU" dirty="0"/>
              <a:t>			to a NULL !!!</a:t>
            </a:r>
          </a:p>
          <a:p>
            <a:endParaRPr lang="hu-HU" dirty="0"/>
          </a:p>
          <a:p>
            <a:r>
              <a:rPr lang="hu-HU" dirty="0"/>
              <a:t>				+ we have to update the references when we get there</a:t>
            </a:r>
          </a:p>
          <a:p>
            <a:r>
              <a:rPr lang="hu-HU" dirty="0"/>
              <a:t>					O(N) time complexity</a:t>
            </a:r>
          </a:p>
          <a:p>
            <a:endParaRPr lang="hu-HU" dirty="0"/>
          </a:p>
          <a:p>
            <a:r>
              <a:rPr lang="hu-HU" dirty="0"/>
              <a:t>linkedList.insertAtEnd(25);</a:t>
            </a:r>
          </a:p>
        </p:txBody>
      </p:sp>
      <p:sp>
        <p:nvSpPr>
          <p:cNvPr id="3" name="Rectangle 2"/>
          <p:cNvSpPr/>
          <p:nvPr/>
        </p:nvSpPr>
        <p:spPr>
          <a:xfrm>
            <a:off x="8632585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5623" y="46968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456832" y="487514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871922" y="443375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731063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18745" y="4433757"/>
            <a:ext cx="824247" cy="824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977886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58082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217223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04905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464046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96906" y="5691094"/>
            <a:ext cx="856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get to the last node: so is it pointing to a NULL? No, keep going</a:t>
            </a:r>
          </a:p>
        </p:txBody>
      </p:sp>
    </p:spTree>
    <p:extLst>
      <p:ext uri="{BB962C8B-B14F-4D97-AF65-F5344CB8AC3E}">
        <p14:creationId xmlns:p14="http://schemas.microsoft.com/office/powerpoint/2010/main" val="4080840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101569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Inserting items at the end of the linked list: not thatvery simple, we have to</a:t>
            </a:r>
          </a:p>
          <a:p>
            <a:r>
              <a:rPr lang="hu-HU" dirty="0"/>
              <a:t>	traverse the whole linked list to find the last node</a:t>
            </a:r>
          </a:p>
          <a:p>
            <a:r>
              <a:rPr lang="hu-HU" dirty="0"/>
              <a:t>		How do we find the last node? We know the last node is pointing</a:t>
            </a:r>
          </a:p>
          <a:p>
            <a:r>
              <a:rPr lang="hu-HU" dirty="0"/>
              <a:t>			to a NULL !!!</a:t>
            </a:r>
          </a:p>
          <a:p>
            <a:endParaRPr lang="hu-HU" dirty="0"/>
          </a:p>
          <a:p>
            <a:r>
              <a:rPr lang="hu-HU" dirty="0"/>
              <a:t>				+ we have to update the references when we get there</a:t>
            </a:r>
          </a:p>
          <a:p>
            <a:r>
              <a:rPr lang="hu-HU" dirty="0"/>
              <a:t>					O(N) time complexity</a:t>
            </a:r>
          </a:p>
          <a:p>
            <a:endParaRPr lang="hu-HU" dirty="0"/>
          </a:p>
          <a:p>
            <a:r>
              <a:rPr lang="hu-HU" dirty="0"/>
              <a:t>linkedList.insertAtEnd(25);</a:t>
            </a:r>
          </a:p>
        </p:txBody>
      </p:sp>
      <p:sp>
        <p:nvSpPr>
          <p:cNvPr id="3" name="Rectangle 2"/>
          <p:cNvSpPr/>
          <p:nvPr/>
        </p:nvSpPr>
        <p:spPr>
          <a:xfrm>
            <a:off x="8632585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5623" y="46968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456832" y="487514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871922" y="4433757"/>
            <a:ext cx="824247" cy="824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731063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18745" y="443375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977886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58082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217223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04905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464046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96906" y="5691094"/>
            <a:ext cx="856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get to the last node: so is it pointing to a NULL? No, keep going</a:t>
            </a:r>
          </a:p>
        </p:txBody>
      </p:sp>
    </p:spTree>
    <p:extLst>
      <p:ext uri="{BB962C8B-B14F-4D97-AF65-F5344CB8AC3E}">
        <p14:creationId xmlns:p14="http://schemas.microsoft.com/office/powerpoint/2010/main" val="96262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0919" y="3039414"/>
            <a:ext cx="1171977" cy="117197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 flipV="1">
            <a:off x="2562896" y="362540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464418" y="3039413"/>
            <a:ext cx="1171977" cy="117197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7611416" y="3035119"/>
            <a:ext cx="1171977" cy="117197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5537917" y="3035119"/>
            <a:ext cx="1171977" cy="117197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9762184" y="344080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636395" y="361909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709894" y="3619094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783393" y="3619093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06829" y="2537137"/>
            <a:ext cx="709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node1		    node2	        node3	           node4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13533" y="977341"/>
            <a:ext cx="8670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Linked lists are composed of </a:t>
            </a:r>
          </a:p>
          <a:p>
            <a:r>
              <a:rPr lang="hu-HU" u="sng" dirty="0" err="1"/>
              <a:t>nodes</a:t>
            </a:r>
            <a:r>
              <a:rPr lang="hu-HU" u="sng" dirty="0"/>
              <a:t> and references </a:t>
            </a:r>
            <a:r>
              <a:rPr lang="hu-HU" dirty="0"/>
              <a:t>/ </a:t>
            </a:r>
            <a:r>
              <a:rPr lang="hu-HU" u="sng" dirty="0"/>
              <a:t>pointers </a:t>
            </a:r>
            <a:r>
              <a:rPr lang="hu-HU" u="sng" dirty="0" err="1"/>
              <a:t>pointing</a:t>
            </a:r>
            <a:r>
              <a:rPr lang="hu-HU" u="sng" dirty="0"/>
              <a:t> </a:t>
            </a:r>
            <a:r>
              <a:rPr lang="hu-HU" u="sng" dirty="0" err="1"/>
              <a:t>from</a:t>
            </a:r>
            <a:r>
              <a:rPr lang="hu-HU" u="sng" dirty="0"/>
              <a:t> </a:t>
            </a:r>
            <a:r>
              <a:rPr lang="hu-HU" u="sng" dirty="0" err="1"/>
              <a:t>one</a:t>
            </a:r>
            <a:r>
              <a:rPr lang="hu-HU" u="sng" dirty="0"/>
              <a:t> node to the other </a:t>
            </a:r>
            <a:r>
              <a:rPr lang="hu-HU" dirty="0"/>
              <a:t>!!!</a:t>
            </a:r>
          </a:p>
          <a:p>
            <a:endParaRPr lang="hu-HU" dirty="0"/>
          </a:p>
          <a:p>
            <a:r>
              <a:rPr lang="hu-HU" dirty="0"/>
              <a:t>The last reference is pointing to a NULL </a:t>
            </a:r>
          </a:p>
        </p:txBody>
      </p:sp>
    </p:spTree>
    <p:extLst>
      <p:ext uri="{BB962C8B-B14F-4D97-AF65-F5344CB8AC3E}">
        <p14:creationId xmlns:p14="http://schemas.microsoft.com/office/powerpoint/2010/main" val="375666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101569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Inserting items at the end of the linked list: not thatvery simple, we have to</a:t>
            </a:r>
          </a:p>
          <a:p>
            <a:r>
              <a:rPr lang="hu-HU" dirty="0"/>
              <a:t>	traverse the whole linked list to find the last node</a:t>
            </a:r>
          </a:p>
          <a:p>
            <a:r>
              <a:rPr lang="hu-HU" dirty="0"/>
              <a:t>		How do we find the last node? We know the last node is pointing</a:t>
            </a:r>
          </a:p>
          <a:p>
            <a:r>
              <a:rPr lang="hu-HU" dirty="0"/>
              <a:t>			to a NULL !!!</a:t>
            </a:r>
          </a:p>
          <a:p>
            <a:endParaRPr lang="hu-HU" dirty="0"/>
          </a:p>
          <a:p>
            <a:r>
              <a:rPr lang="hu-HU" dirty="0"/>
              <a:t>				+ we have to update the references when we get there</a:t>
            </a:r>
          </a:p>
          <a:p>
            <a:r>
              <a:rPr lang="hu-HU" dirty="0"/>
              <a:t>					O(N) time complexity</a:t>
            </a:r>
          </a:p>
          <a:p>
            <a:endParaRPr lang="hu-HU" dirty="0"/>
          </a:p>
          <a:p>
            <a:r>
              <a:rPr lang="hu-HU" dirty="0"/>
              <a:t>linkedList.insertAtEnd(25);</a:t>
            </a:r>
          </a:p>
        </p:txBody>
      </p:sp>
      <p:sp>
        <p:nvSpPr>
          <p:cNvPr id="3" name="Rectangle 2"/>
          <p:cNvSpPr/>
          <p:nvPr/>
        </p:nvSpPr>
        <p:spPr>
          <a:xfrm>
            <a:off x="8632585" y="4454723"/>
            <a:ext cx="824247" cy="824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5623" y="46968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456832" y="487514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871922" y="443375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731063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18745" y="443375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977886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58082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217223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04905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464046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96906" y="5691094"/>
            <a:ext cx="9421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get to the last node: so is it pointing to a NULL? </a:t>
            </a:r>
            <a:r>
              <a:rPr lang="hu-HU" u="sng" dirty="0"/>
              <a:t>Yes, this is the last node</a:t>
            </a:r>
          </a:p>
          <a:p>
            <a:r>
              <a:rPr lang="hu-HU" u="sng" dirty="0"/>
              <a:t>We have to update the references</a:t>
            </a:r>
          </a:p>
        </p:txBody>
      </p:sp>
    </p:spTree>
    <p:extLst>
      <p:ext uri="{BB962C8B-B14F-4D97-AF65-F5344CB8AC3E}">
        <p14:creationId xmlns:p14="http://schemas.microsoft.com/office/powerpoint/2010/main" val="1854653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101569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Inserting items at the end of the linked list: not thatvery simple, we have to</a:t>
            </a:r>
          </a:p>
          <a:p>
            <a:r>
              <a:rPr lang="hu-HU" dirty="0"/>
              <a:t>	traverse the whole linked list to find the last node</a:t>
            </a:r>
          </a:p>
          <a:p>
            <a:r>
              <a:rPr lang="hu-HU" dirty="0"/>
              <a:t>		How do we find the last node? We know the last node is pointing</a:t>
            </a:r>
          </a:p>
          <a:p>
            <a:r>
              <a:rPr lang="hu-HU" dirty="0"/>
              <a:t>			to a NULL !!!</a:t>
            </a:r>
          </a:p>
          <a:p>
            <a:endParaRPr lang="hu-HU" dirty="0"/>
          </a:p>
          <a:p>
            <a:r>
              <a:rPr lang="hu-HU" dirty="0"/>
              <a:t>				+ we have to update the references when we get there</a:t>
            </a:r>
          </a:p>
          <a:p>
            <a:r>
              <a:rPr lang="hu-HU" dirty="0"/>
              <a:t>					O(N) time complexity</a:t>
            </a:r>
          </a:p>
          <a:p>
            <a:endParaRPr lang="hu-HU" dirty="0"/>
          </a:p>
          <a:p>
            <a:r>
              <a:rPr lang="hu-HU" dirty="0"/>
              <a:t>linkedList.insertAtEnd(25);</a:t>
            </a:r>
          </a:p>
        </p:txBody>
      </p:sp>
      <p:sp>
        <p:nvSpPr>
          <p:cNvPr id="3" name="Rectangle 2"/>
          <p:cNvSpPr/>
          <p:nvPr/>
        </p:nvSpPr>
        <p:spPr>
          <a:xfrm>
            <a:off x="7526124" y="4384711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50371" y="480513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65461" y="4363745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624602" y="477586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12284" y="4363745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71425" y="477586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51621" y="4384711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110762" y="4796835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8444" y="4384711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57585" y="4796835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96906" y="5691094"/>
            <a:ext cx="9421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get to the last node: so is it pointing to a NULL? Yes, this is the last node</a:t>
            </a:r>
          </a:p>
          <a:p>
            <a:r>
              <a:rPr lang="hu-HU" dirty="0"/>
              <a:t>	We have to update the references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251893" y="4349909"/>
            <a:ext cx="824247" cy="82424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054931" y="459204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76140" y="4770335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453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101569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Inserting items at the end of the linked list: not thatvery simple, we have to</a:t>
            </a:r>
          </a:p>
          <a:p>
            <a:r>
              <a:rPr lang="hu-HU" dirty="0"/>
              <a:t>	traverse the whole linked list to find the last node</a:t>
            </a:r>
          </a:p>
          <a:p>
            <a:r>
              <a:rPr lang="hu-HU" dirty="0"/>
              <a:t>		How do we find the last node? We know the last node is pointing</a:t>
            </a:r>
          </a:p>
          <a:p>
            <a:r>
              <a:rPr lang="hu-HU" dirty="0"/>
              <a:t>			to a NULL !!!</a:t>
            </a:r>
          </a:p>
          <a:p>
            <a:endParaRPr lang="hu-HU" dirty="0"/>
          </a:p>
          <a:p>
            <a:r>
              <a:rPr lang="hu-HU" dirty="0"/>
              <a:t>				+ we have to update the references when we get there</a:t>
            </a:r>
          </a:p>
          <a:p>
            <a:r>
              <a:rPr lang="hu-HU" dirty="0"/>
              <a:t>					O(N) time complexity</a:t>
            </a:r>
          </a:p>
          <a:p>
            <a:endParaRPr lang="hu-HU" dirty="0"/>
          </a:p>
          <a:p>
            <a:r>
              <a:rPr lang="hu-HU" dirty="0"/>
              <a:t>linkedList.insertAtEnd(25);</a:t>
            </a:r>
          </a:p>
        </p:txBody>
      </p:sp>
      <p:sp>
        <p:nvSpPr>
          <p:cNvPr id="3" name="Rectangle 2"/>
          <p:cNvSpPr/>
          <p:nvPr/>
        </p:nvSpPr>
        <p:spPr>
          <a:xfrm>
            <a:off x="7526124" y="4384711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50371" y="480513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65461" y="4363745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624602" y="477586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12284" y="4363745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71425" y="477586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51621" y="4384711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110762" y="4796835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8444" y="4384711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57585" y="4796835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96906" y="5691094"/>
            <a:ext cx="938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Very important: </a:t>
            </a:r>
            <a:r>
              <a:rPr lang="hu-HU" u="sng" dirty="0"/>
              <a:t>updating the references again takes O(1) BUT we have to traverse</a:t>
            </a:r>
          </a:p>
          <a:p>
            <a:r>
              <a:rPr lang="hu-HU" u="sng" dirty="0"/>
              <a:t>	the list itself and that what takes O(N) !!!   // O(1) + O(N) = O(N)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251893" y="4349909"/>
            <a:ext cx="824247" cy="82424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054931" y="459204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76140" y="4770335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961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1015694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Inserting items at the end of the linked list: not thatvery simple, we have to</a:t>
            </a:r>
          </a:p>
          <a:p>
            <a:r>
              <a:rPr lang="hu-HU" dirty="0"/>
              <a:t>	traverse the whole linked list to find the last node</a:t>
            </a:r>
          </a:p>
          <a:p>
            <a:r>
              <a:rPr lang="hu-HU" dirty="0"/>
              <a:t>		How do we find the last node? We know the last node is pointing</a:t>
            </a:r>
          </a:p>
          <a:p>
            <a:r>
              <a:rPr lang="hu-HU" dirty="0"/>
              <a:t>			to a NULL !!!</a:t>
            </a:r>
          </a:p>
          <a:p>
            <a:endParaRPr lang="hu-HU" dirty="0"/>
          </a:p>
          <a:p>
            <a:r>
              <a:rPr lang="hu-HU" dirty="0"/>
              <a:t>				+ we have to update the references when we get there</a:t>
            </a:r>
          </a:p>
          <a:p>
            <a:r>
              <a:rPr lang="hu-HU" dirty="0"/>
              <a:t>					O(N) time complexity</a:t>
            </a:r>
          </a:p>
          <a:p>
            <a:endParaRPr lang="hu-HU" dirty="0"/>
          </a:p>
          <a:p>
            <a:endParaRPr lang="hu-HU" dirty="0"/>
          </a:p>
          <a:p>
            <a:r>
              <a:rPr lang="hu-HU" u="sng" dirty="0"/>
              <a:t>	Insert at the beginning    O(1)</a:t>
            </a:r>
          </a:p>
          <a:p>
            <a:r>
              <a:rPr lang="hu-HU" u="sng" dirty="0"/>
              <a:t>	Inserting at the end         O(N)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0281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7193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Remove item at the beginning of the list is always very fast: we do not have to search</a:t>
            </a:r>
          </a:p>
          <a:p>
            <a:r>
              <a:rPr lang="hu-HU" dirty="0"/>
              <a:t>	the item, we just have to update the references accordingly</a:t>
            </a:r>
          </a:p>
          <a:p>
            <a:r>
              <a:rPr lang="hu-HU" dirty="0"/>
              <a:t>		O(1) time complexity</a:t>
            </a:r>
          </a:p>
          <a:p>
            <a:endParaRPr lang="hu-HU" dirty="0"/>
          </a:p>
          <a:p>
            <a:r>
              <a:rPr lang="hu-HU" dirty="0"/>
              <a:t>linkedList.removeStart()</a:t>
            </a:r>
          </a:p>
        </p:txBody>
      </p:sp>
    </p:spTree>
    <p:extLst>
      <p:ext uri="{BB962C8B-B14F-4D97-AF65-F5344CB8AC3E}">
        <p14:creationId xmlns:p14="http://schemas.microsoft.com/office/powerpoint/2010/main" val="3938721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7193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Remove item at the beginning of the list is always very fast: we do not have to search</a:t>
            </a:r>
          </a:p>
          <a:p>
            <a:r>
              <a:rPr lang="hu-HU" dirty="0"/>
              <a:t>	the item, we just have to </a:t>
            </a:r>
            <a:r>
              <a:rPr lang="hu-HU" u="sng" dirty="0"/>
              <a:t>update the references accordingly</a:t>
            </a:r>
          </a:p>
          <a:p>
            <a:r>
              <a:rPr lang="hu-HU" dirty="0"/>
              <a:t>		O(1) time complexity</a:t>
            </a:r>
          </a:p>
          <a:p>
            <a:endParaRPr lang="hu-HU" dirty="0"/>
          </a:p>
          <a:p>
            <a:r>
              <a:rPr lang="hu-HU" dirty="0"/>
              <a:t>linkedList.removeStart()</a:t>
            </a:r>
          </a:p>
        </p:txBody>
      </p:sp>
      <p:sp>
        <p:nvSpPr>
          <p:cNvPr id="3" name="Rectangle 2"/>
          <p:cNvSpPr/>
          <p:nvPr/>
        </p:nvSpPr>
        <p:spPr>
          <a:xfrm>
            <a:off x="748748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11734" y="4037610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5965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9807" y="3617184"/>
            <a:ext cx="824247" cy="824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18948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936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7193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Remove item at the beginning of the list is always very fast: we do not have to search</a:t>
            </a:r>
          </a:p>
          <a:p>
            <a:r>
              <a:rPr lang="hu-HU" dirty="0"/>
              <a:t>	the item, we just have to update the references accordingly</a:t>
            </a:r>
          </a:p>
          <a:p>
            <a:r>
              <a:rPr lang="hu-HU" dirty="0"/>
              <a:t>		O(1) time complexity</a:t>
            </a:r>
          </a:p>
          <a:p>
            <a:endParaRPr lang="hu-HU" dirty="0"/>
          </a:p>
          <a:p>
            <a:r>
              <a:rPr lang="hu-HU" dirty="0"/>
              <a:t>linkedList.removeStart()</a:t>
            </a:r>
          </a:p>
        </p:txBody>
      </p:sp>
      <p:sp>
        <p:nvSpPr>
          <p:cNvPr id="3" name="Rectangle 2"/>
          <p:cNvSpPr/>
          <p:nvPr/>
        </p:nvSpPr>
        <p:spPr>
          <a:xfrm>
            <a:off x="748748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11734" y="4037610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5965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398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7193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Remove item at the beginning of the list is always very fast: we do not have to search</a:t>
            </a:r>
          </a:p>
          <a:p>
            <a:r>
              <a:rPr lang="hu-HU" dirty="0"/>
              <a:t>	the item, we just have to update the references accordingly</a:t>
            </a:r>
          </a:p>
          <a:p>
            <a:r>
              <a:rPr lang="hu-HU" dirty="0"/>
              <a:t>		O(1) time complexity</a:t>
            </a:r>
          </a:p>
          <a:p>
            <a:endParaRPr lang="hu-HU" dirty="0"/>
          </a:p>
          <a:p>
            <a:r>
              <a:rPr lang="hu-HU" dirty="0"/>
              <a:t>linkedList.removeStart()</a:t>
            </a:r>
          </a:p>
        </p:txBody>
      </p:sp>
      <p:sp>
        <p:nvSpPr>
          <p:cNvPr id="3" name="Rectangle 2"/>
          <p:cNvSpPr/>
          <p:nvPr/>
        </p:nvSpPr>
        <p:spPr>
          <a:xfrm>
            <a:off x="748748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11734" y="4037610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5965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119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7193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Remove item at the beginning of the list is always very fast: we do not have to search</a:t>
            </a:r>
          </a:p>
          <a:p>
            <a:r>
              <a:rPr lang="hu-HU" dirty="0"/>
              <a:t>	the item, we just have to update the references accordingly</a:t>
            </a:r>
          </a:p>
          <a:p>
            <a:r>
              <a:rPr lang="hu-HU" dirty="0"/>
              <a:t>		O(1) time complexity</a:t>
            </a:r>
          </a:p>
          <a:p>
            <a:endParaRPr lang="hu-HU" dirty="0"/>
          </a:p>
          <a:p>
            <a:r>
              <a:rPr lang="hu-HU" dirty="0"/>
              <a:t>linkedList.removeStart()</a:t>
            </a:r>
          </a:p>
        </p:txBody>
      </p:sp>
      <p:sp>
        <p:nvSpPr>
          <p:cNvPr id="3" name="Rectangle 2"/>
          <p:cNvSpPr/>
          <p:nvPr/>
        </p:nvSpPr>
        <p:spPr>
          <a:xfrm>
            <a:off x="748748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11734" y="4037610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5965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61729" y="5116940"/>
            <a:ext cx="617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just to remove it, very simple and fast operation !!!</a:t>
            </a:r>
          </a:p>
        </p:txBody>
      </p:sp>
    </p:spTree>
    <p:extLst>
      <p:ext uri="{BB962C8B-B14F-4D97-AF65-F5344CB8AC3E}">
        <p14:creationId xmlns:p14="http://schemas.microsoft.com/office/powerpoint/2010/main" val="1247893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2576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Remove item at a given point of the list is not always very fast: we have to search</a:t>
            </a:r>
          </a:p>
          <a:p>
            <a:r>
              <a:rPr lang="hu-HU" dirty="0"/>
              <a:t>	for the given item which may take lot of time if the item is at the end</a:t>
            </a:r>
          </a:p>
          <a:p>
            <a:r>
              <a:rPr lang="hu-HU" dirty="0"/>
              <a:t>		of the list</a:t>
            </a:r>
          </a:p>
          <a:p>
            <a:r>
              <a:rPr lang="hu-HU" dirty="0"/>
              <a:t>			O(N) time complexity</a:t>
            </a:r>
          </a:p>
          <a:p>
            <a:endParaRPr lang="hu-HU" dirty="0"/>
          </a:p>
          <a:p>
            <a:r>
              <a:rPr lang="hu-HU" dirty="0"/>
              <a:t>linkedList.remove(10)</a:t>
            </a:r>
          </a:p>
        </p:txBody>
      </p:sp>
      <p:sp>
        <p:nvSpPr>
          <p:cNvPr id="3" name="Rectangle 2"/>
          <p:cNvSpPr/>
          <p:nvPr/>
        </p:nvSpPr>
        <p:spPr>
          <a:xfrm>
            <a:off x="748748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11734" y="4037610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5965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980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18948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41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8345" y="1339402"/>
            <a:ext cx="1790163" cy="1790163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hu-HU" dirty="0">
                <a:solidFill>
                  <a:schemeClr val="bg1"/>
                </a:solidFill>
              </a:rPr>
              <a:t>--------------</a:t>
            </a:r>
          </a:p>
          <a:p>
            <a:pPr algn="ctr"/>
            <a:r>
              <a:rPr lang="hu-HU" dirty="0">
                <a:solidFill>
                  <a:schemeClr val="bg1"/>
                </a:solidFill>
              </a:rPr>
              <a:t>Reference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62908" y="1339402"/>
            <a:ext cx="60917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A single node</a:t>
            </a:r>
            <a:r>
              <a:rPr lang="hu-HU" dirty="0"/>
              <a:t>:</a:t>
            </a:r>
          </a:p>
          <a:p>
            <a:endParaRPr lang="hu-HU" dirty="0"/>
          </a:p>
          <a:p>
            <a:pPr marL="285750" indent="-285750">
              <a:buFontTx/>
              <a:buChar char="-"/>
            </a:pPr>
            <a:r>
              <a:rPr lang="hu-HU" dirty="0"/>
              <a:t>contains data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/>
              <a:t>integer, double or custom object</a:t>
            </a:r>
          </a:p>
          <a:p>
            <a:pPr marL="285750" indent="-285750">
              <a:buFontTx/>
              <a:buChar char="-"/>
            </a:pPr>
            <a:r>
              <a:rPr lang="hu-HU" dirty="0"/>
              <a:t>contains a reference pointing to the next node in </a:t>
            </a:r>
          </a:p>
          <a:p>
            <a:pPr lvl="1"/>
            <a:r>
              <a:rPr lang="hu-HU" dirty="0"/>
              <a:t>the linked list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558345" y="3850783"/>
            <a:ext cx="29803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class Node {</a:t>
            </a:r>
          </a:p>
          <a:p>
            <a:endParaRPr lang="hu-HU" dirty="0"/>
          </a:p>
          <a:p>
            <a:r>
              <a:rPr lang="hu-HU" dirty="0"/>
              <a:t>	data</a:t>
            </a:r>
          </a:p>
          <a:p>
            <a:r>
              <a:rPr lang="hu-HU" dirty="0"/>
              <a:t>	Node nextNode</a:t>
            </a:r>
          </a:p>
          <a:p>
            <a:endParaRPr lang="hu-HU" dirty="0"/>
          </a:p>
          <a:p>
            <a:r>
              <a:rPr lang="hu-HU" dirty="0"/>
              <a:t>	...</a:t>
            </a:r>
          </a:p>
          <a:p>
            <a:r>
              <a:rPr lang="hu-H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2130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2576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Remove item at a given point of the list is not always very fast: we have to search</a:t>
            </a:r>
          </a:p>
          <a:p>
            <a:r>
              <a:rPr lang="hu-HU" dirty="0"/>
              <a:t>	for the given item which may take lot of time if the item is at the end</a:t>
            </a:r>
          </a:p>
          <a:p>
            <a:r>
              <a:rPr lang="hu-HU" dirty="0"/>
              <a:t>		of the list</a:t>
            </a:r>
          </a:p>
          <a:p>
            <a:r>
              <a:rPr lang="hu-HU" dirty="0"/>
              <a:t>			O(N) time complexity</a:t>
            </a:r>
          </a:p>
          <a:p>
            <a:endParaRPr lang="hu-HU" dirty="0"/>
          </a:p>
          <a:p>
            <a:r>
              <a:rPr lang="hu-HU" dirty="0"/>
              <a:t>linkedList.remove(10)</a:t>
            </a:r>
          </a:p>
        </p:txBody>
      </p:sp>
      <p:sp>
        <p:nvSpPr>
          <p:cNvPr id="3" name="Rectangle 2"/>
          <p:cNvSpPr/>
          <p:nvPr/>
        </p:nvSpPr>
        <p:spPr>
          <a:xfrm>
            <a:off x="748748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11734" y="4037610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5965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9807" y="3617184"/>
            <a:ext cx="824247" cy="82424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18948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37231" y="5087155"/>
            <a:ext cx="556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Is it the item we are looking for? NO, keep going</a:t>
            </a:r>
          </a:p>
        </p:txBody>
      </p:sp>
    </p:spTree>
    <p:extLst>
      <p:ext uri="{BB962C8B-B14F-4D97-AF65-F5344CB8AC3E}">
        <p14:creationId xmlns:p14="http://schemas.microsoft.com/office/powerpoint/2010/main" val="2585023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2576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Remove item at a given point of the list is not always very fast: we have to search</a:t>
            </a:r>
          </a:p>
          <a:p>
            <a:r>
              <a:rPr lang="hu-HU" dirty="0"/>
              <a:t>	for the given item which may take lot of time if the item is at the end</a:t>
            </a:r>
          </a:p>
          <a:p>
            <a:r>
              <a:rPr lang="hu-HU" dirty="0"/>
              <a:t>		of the list</a:t>
            </a:r>
          </a:p>
          <a:p>
            <a:r>
              <a:rPr lang="hu-HU" dirty="0"/>
              <a:t>			O(N) time complexity</a:t>
            </a:r>
          </a:p>
          <a:p>
            <a:endParaRPr lang="hu-HU" dirty="0"/>
          </a:p>
          <a:p>
            <a:r>
              <a:rPr lang="hu-HU" dirty="0"/>
              <a:t>linkedList.remove(10)</a:t>
            </a:r>
          </a:p>
        </p:txBody>
      </p:sp>
      <p:sp>
        <p:nvSpPr>
          <p:cNvPr id="3" name="Rectangle 2"/>
          <p:cNvSpPr/>
          <p:nvPr/>
        </p:nvSpPr>
        <p:spPr>
          <a:xfrm>
            <a:off x="748748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11734" y="4037610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5965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980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18948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37231" y="5087155"/>
            <a:ext cx="556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Is it the item we are looking for? NO, keep going</a:t>
            </a:r>
          </a:p>
        </p:txBody>
      </p:sp>
    </p:spTree>
    <p:extLst>
      <p:ext uri="{BB962C8B-B14F-4D97-AF65-F5344CB8AC3E}">
        <p14:creationId xmlns:p14="http://schemas.microsoft.com/office/powerpoint/2010/main" val="1258540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2576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Remove item at a given point of the list is not always very fast: we have to search</a:t>
            </a:r>
          </a:p>
          <a:p>
            <a:r>
              <a:rPr lang="hu-HU" dirty="0"/>
              <a:t>	for the given item which may take lot of time if the item is at the end</a:t>
            </a:r>
          </a:p>
          <a:p>
            <a:r>
              <a:rPr lang="hu-HU" dirty="0"/>
              <a:t>		of the list</a:t>
            </a:r>
          </a:p>
          <a:p>
            <a:r>
              <a:rPr lang="hu-HU" dirty="0"/>
              <a:t>			O(N) time complexity</a:t>
            </a:r>
          </a:p>
          <a:p>
            <a:endParaRPr lang="hu-HU" dirty="0"/>
          </a:p>
          <a:p>
            <a:r>
              <a:rPr lang="hu-HU" dirty="0"/>
              <a:t>linkedList.remove(10)</a:t>
            </a:r>
          </a:p>
        </p:txBody>
      </p:sp>
      <p:sp>
        <p:nvSpPr>
          <p:cNvPr id="3" name="Rectangle 2"/>
          <p:cNvSpPr/>
          <p:nvPr/>
        </p:nvSpPr>
        <p:spPr>
          <a:xfrm>
            <a:off x="748748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11734" y="4037610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5965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980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18948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37231" y="5087155"/>
            <a:ext cx="556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Is it the item we are looking for? NO, keep going</a:t>
            </a:r>
          </a:p>
        </p:txBody>
      </p:sp>
    </p:spTree>
    <p:extLst>
      <p:ext uri="{BB962C8B-B14F-4D97-AF65-F5344CB8AC3E}">
        <p14:creationId xmlns:p14="http://schemas.microsoft.com/office/powerpoint/2010/main" val="1180282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2576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Remove item at a given point of the list is not always very fast: we have to search</a:t>
            </a:r>
          </a:p>
          <a:p>
            <a:r>
              <a:rPr lang="hu-HU" dirty="0"/>
              <a:t>	for the given item which may take lot of time if the item is at the end</a:t>
            </a:r>
          </a:p>
          <a:p>
            <a:r>
              <a:rPr lang="hu-HU" dirty="0"/>
              <a:t>		of the list</a:t>
            </a:r>
          </a:p>
          <a:p>
            <a:r>
              <a:rPr lang="hu-HU" dirty="0"/>
              <a:t>			O(N) time complexity</a:t>
            </a:r>
          </a:p>
          <a:p>
            <a:endParaRPr lang="hu-HU" dirty="0"/>
          </a:p>
          <a:p>
            <a:r>
              <a:rPr lang="hu-HU" dirty="0"/>
              <a:t>linkedList.remove(10)</a:t>
            </a:r>
          </a:p>
        </p:txBody>
      </p:sp>
      <p:sp>
        <p:nvSpPr>
          <p:cNvPr id="3" name="Rectangle 2"/>
          <p:cNvSpPr/>
          <p:nvPr/>
        </p:nvSpPr>
        <p:spPr>
          <a:xfrm>
            <a:off x="748748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11734" y="4037610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5965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980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18948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37231" y="5087155"/>
            <a:ext cx="556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Is it the item we are looking for? NO, keep going</a:t>
            </a:r>
          </a:p>
        </p:txBody>
      </p:sp>
    </p:spTree>
    <p:extLst>
      <p:ext uri="{BB962C8B-B14F-4D97-AF65-F5344CB8AC3E}">
        <p14:creationId xmlns:p14="http://schemas.microsoft.com/office/powerpoint/2010/main" val="2053378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2576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Remove item at a given point of the list is not always very fast: we have to search</a:t>
            </a:r>
          </a:p>
          <a:p>
            <a:r>
              <a:rPr lang="hu-HU" dirty="0"/>
              <a:t>	for the given item which may take lot of time if the item is at the end</a:t>
            </a:r>
          </a:p>
          <a:p>
            <a:r>
              <a:rPr lang="hu-HU" dirty="0"/>
              <a:t>		of the list</a:t>
            </a:r>
          </a:p>
          <a:p>
            <a:r>
              <a:rPr lang="hu-HU" dirty="0"/>
              <a:t>			O(N) time complexity</a:t>
            </a:r>
          </a:p>
          <a:p>
            <a:endParaRPr lang="hu-HU" dirty="0"/>
          </a:p>
          <a:p>
            <a:r>
              <a:rPr lang="hu-HU" dirty="0"/>
              <a:t>linkedList.remove(10)</a:t>
            </a:r>
          </a:p>
        </p:txBody>
      </p:sp>
      <p:sp>
        <p:nvSpPr>
          <p:cNvPr id="3" name="Rectangle 2"/>
          <p:cNvSpPr/>
          <p:nvPr/>
        </p:nvSpPr>
        <p:spPr>
          <a:xfrm>
            <a:off x="7487487" y="3617184"/>
            <a:ext cx="824247" cy="82424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11734" y="4037610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5965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980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18948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37231" y="5087155"/>
            <a:ext cx="415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Is it the item we are looking for? YES</a:t>
            </a:r>
          </a:p>
        </p:txBody>
      </p:sp>
    </p:spTree>
    <p:extLst>
      <p:ext uri="{BB962C8B-B14F-4D97-AF65-F5344CB8AC3E}">
        <p14:creationId xmlns:p14="http://schemas.microsoft.com/office/powerpoint/2010/main" val="1379883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2576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Remove item at a given point of the list is not always very fast: we have to </a:t>
            </a:r>
            <a:r>
              <a:rPr lang="hu-HU" u="sng" dirty="0"/>
              <a:t>search</a:t>
            </a:r>
          </a:p>
          <a:p>
            <a:r>
              <a:rPr lang="hu-HU" u="sng" dirty="0"/>
              <a:t>	for the given item which may take lot of time if the item is at the end</a:t>
            </a:r>
          </a:p>
          <a:p>
            <a:r>
              <a:rPr lang="hu-HU" u="sng" dirty="0"/>
              <a:t>		of the list</a:t>
            </a:r>
          </a:p>
          <a:p>
            <a:r>
              <a:rPr lang="hu-HU" dirty="0"/>
              <a:t>			O(N) time complexity</a:t>
            </a:r>
          </a:p>
          <a:p>
            <a:endParaRPr lang="hu-HU" dirty="0"/>
          </a:p>
          <a:p>
            <a:r>
              <a:rPr lang="hu-HU" dirty="0"/>
              <a:t>linkedList.remove(10)</a:t>
            </a:r>
          </a:p>
        </p:txBody>
      </p:sp>
      <p:sp>
        <p:nvSpPr>
          <p:cNvPr id="3" name="Rectangle 2"/>
          <p:cNvSpPr/>
          <p:nvPr/>
        </p:nvSpPr>
        <p:spPr>
          <a:xfrm>
            <a:off x="7487487" y="3617184"/>
            <a:ext cx="824247" cy="824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11734" y="4037610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5965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980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18948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37231" y="5087155"/>
            <a:ext cx="782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Is it the item we are looking for? YES, </a:t>
            </a:r>
            <a:r>
              <a:rPr lang="hu-HU" dirty="0"/>
              <a:t>we just have to update the</a:t>
            </a:r>
          </a:p>
          <a:p>
            <a:r>
              <a:rPr lang="hu-HU" dirty="0"/>
              <a:t>	references: the previous node should point to the next node</a:t>
            </a:r>
          </a:p>
        </p:txBody>
      </p:sp>
    </p:spTree>
    <p:extLst>
      <p:ext uri="{BB962C8B-B14F-4D97-AF65-F5344CB8AC3E}">
        <p14:creationId xmlns:p14="http://schemas.microsoft.com/office/powerpoint/2010/main" val="37048061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2576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Remove item at a given point of the list is not always very fast: we have to search</a:t>
            </a:r>
          </a:p>
          <a:p>
            <a:r>
              <a:rPr lang="hu-HU" dirty="0"/>
              <a:t>	for the given item which may take lot of time if the item is at the end</a:t>
            </a:r>
          </a:p>
          <a:p>
            <a:r>
              <a:rPr lang="hu-HU" dirty="0"/>
              <a:t>		of the list</a:t>
            </a:r>
          </a:p>
          <a:p>
            <a:r>
              <a:rPr lang="hu-HU" dirty="0"/>
              <a:t>			O(N) time complexity</a:t>
            </a:r>
          </a:p>
          <a:p>
            <a:endParaRPr lang="hu-HU" dirty="0"/>
          </a:p>
          <a:p>
            <a:r>
              <a:rPr lang="hu-HU" dirty="0"/>
              <a:t>linkedList.remove(10)</a:t>
            </a:r>
          </a:p>
        </p:txBody>
      </p:sp>
      <p:sp>
        <p:nvSpPr>
          <p:cNvPr id="3" name="Rectangle 2"/>
          <p:cNvSpPr/>
          <p:nvPr/>
        </p:nvSpPr>
        <p:spPr>
          <a:xfrm>
            <a:off x="7470040" y="2771971"/>
            <a:ext cx="824247" cy="824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cxnSp>
        <p:nvCxnSpPr>
          <p:cNvPr id="8" name="Straight Arrow Connector 7"/>
          <p:cNvCxnSpPr>
            <a:endCxn id="16" idx="1"/>
          </p:cNvCxnSpPr>
          <p:nvPr/>
        </p:nvCxnSpPr>
        <p:spPr>
          <a:xfrm flipV="1">
            <a:off x="6585965" y="3994506"/>
            <a:ext cx="2627291" cy="13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980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18948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37231" y="5087155"/>
            <a:ext cx="782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Is it the item we are looking for? YES, we just have to update the</a:t>
            </a:r>
          </a:p>
          <a:p>
            <a:r>
              <a:rPr lang="hu-HU" dirty="0"/>
              <a:t>	references: the previous node should point to the next node</a:t>
            </a:r>
          </a:p>
        </p:txBody>
      </p:sp>
    </p:spTree>
    <p:extLst>
      <p:ext uri="{BB962C8B-B14F-4D97-AF65-F5344CB8AC3E}">
        <p14:creationId xmlns:p14="http://schemas.microsoft.com/office/powerpoint/2010/main" val="36795660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2576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Remove item at a given point of the list is not always very fast: we have to search</a:t>
            </a:r>
          </a:p>
          <a:p>
            <a:r>
              <a:rPr lang="hu-HU" dirty="0"/>
              <a:t>	for the given item which may take lot of time if the item is at the end</a:t>
            </a:r>
          </a:p>
          <a:p>
            <a:r>
              <a:rPr lang="hu-HU" dirty="0"/>
              <a:t>		of the list</a:t>
            </a:r>
          </a:p>
          <a:p>
            <a:r>
              <a:rPr lang="hu-HU" dirty="0"/>
              <a:t>			O(N) time complexity</a:t>
            </a:r>
          </a:p>
          <a:p>
            <a:endParaRPr lang="hu-HU" dirty="0"/>
          </a:p>
          <a:p>
            <a:r>
              <a:rPr lang="hu-HU" dirty="0"/>
              <a:t>linkedList.remove(10)</a:t>
            </a:r>
          </a:p>
        </p:txBody>
      </p: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cxnSp>
        <p:nvCxnSpPr>
          <p:cNvPr id="8" name="Straight Arrow Connector 7"/>
          <p:cNvCxnSpPr>
            <a:stCxn id="7" idx="3"/>
            <a:endCxn id="16" idx="1"/>
          </p:cNvCxnSpPr>
          <p:nvPr/>
        </p:nvCxnSpPr>
        <p:spPr>
          <a:xfrm>
            <a:off x="6551071" y="4008342"/>
            <a:ext cx="97505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980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18948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5261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329162" y="383835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8350371" y="4016644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37231" y="5087155"/>
            <a:ext cx="782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Is it the item we are looking for? YES, we just have to update the</a:t>
            </a:r>
          </a:p>
          <a:p>
            <a:r>
              <a:rPr lang="hu-HU" dirty="0"/>
              <a:t>	references: the previous node should point to the next node</a:t>
            </a:r>
          </a:p>
        </p:txBody>
      </p:sp>
    </p:spTree>
    <p:extLst>
      <p:ext uri="{BB962C8B-B14F-4D97-AF65-F5344CB8AC3E}">
        <p14:creationId xmlns:p14="http://schemas.microsoft.com/office/powerpoint/2010/main" val="3367321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2576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Remove item at a given point of the list is not always very fast: we have to search</a:t>
            </a:r>
          </a:p>
          <a:p>
            <a:r>
              <a:rPr lang="hu-HU" dirty="0"/>
              <a:t>	for the given item which may take lot of time if the item is at the end</a:t>
            </a:r>
          </a:p>
          <a:p>
            <a:r>
              <a:rPr lang="hu-HU" dirty="0"/>
              <a:t>		of the list</a:t>
            </a:r>
          </a:p>
          <a:p>
            <a:r>
              <a:rPr lang="hu-HU" dirty="0"/>
              <a:t>			O(N) time complexity</a:t>
            </a:r>
          </a:p>
          <a:p>
            <a:endParaRPr lang="hu-HU" dirty="0"/>
          </a:p>
          <a:p>
            <a:r>
              <a:rPr lang="hu-HU" dirty="0"/>
              <a:t>linkedList.remove(10)</a:t>
            </a:r>
          </a:p>
        </p:txBody>
      </p: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cxnSp>
        <p:nvCxnSpPr>
          <p:cNvPr id="8" name="Straight Arrow Connector 7"/>
          <p:cNvCxnSpPr>
            <a:stCxn id="7" idx="3"/>
            <a:endCxn id="16" idx="1"/>
          </p:cNvCxnSpPr>
          <p:nvPr/>
        </p:nvCxnSpPr>
        <p:spPr>
          <a:xfrm>
            <a:off x="6551071" y="4008342"/>
            <a:ext cx="97505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980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18948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5261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329162" y="383835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8350371" y="4016644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37231" y="5087155"/>
            <a:ext cx="8031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SO: we have managed to get rid of node with data 10, but we had to </a:t>
            </a:r>
          </a:p>
          <a:p>
            <a:r>
              <a:rPr lang="hu-HU" dirty="0"/>
              <a:t>	traverse the list ... O(N) time complexity </a:t>
            </a:r>
          </a:p>
        </p:txBody>
      </p:sp>
    </p:spTree>
    <p:extLst>
      <p:ext uri="{BB962C8B-B14F-4D97-AF65-F5344CB8AC3E}">
        <p14:creationId xmlns:p14="http://schemas.microsoft.com/office/powerpoint/2010/main" val="23647567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2576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Remove item at a given point of the list is not always very fast: we have to search</a:t>
            </a:r>
          </a:p>
          <a:p>
            <a:r>
              <a:rPr lang="hu-HU" dirty="0"/>
              <a:t>	for the given item which may take lot of time if the item is at the end</a:t>
            </a:r>
          </a:p>
          <a:p>
            <a:r>
              <a:rPr lang="hu-HU" dirty="0"/>
              <a:t>		of the list</a:t>
            </a:r>
          </a:p>
          <a:p>
            <a:r>
              <a:rPr lang="hu-HU" dirty="0"/>
              <a:t>			O(N) time complexity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u="sng" dirty="0"/>
              <a:t>	Remove items at the beginning:  O(1)</a:t>
            </a:r>
          </a:p>
          <a:p>
            <a:r>
              <a:rPr lang="hu-HU" u="sng" dirty="0"/>
              <a:t>	Remove items at given positions:  O(N) in the main</a:t>
            </a:r>
          </a:p>
        </p:txBody>
      </p:sp>
    </p:spTree>
    <p:extLst>
      <p:ext uri="{BB962C8B-B14F-4D97-AF65-F5344CB8AC3E}">
        <p14:creationId xmlns:p14="http://schemas.microsoft.com/office/powerpoint/2010/main" val="184433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706" y="1279302"/>
            <a:ext cx="8946541" cy="5578698"/>
          </a:xfrm>
        </p:spPr>
        <p:txBody>
          <a:bodyPr>
            <a:normAutofit/>
          </a:bodyPr>
          <a:lstStyle/>
          <a:p>
            <a:r>
              <a:rPr lang="hu-HU" dirty="0"/>
              <a:t>E</a:t>
            </a:r>
            <a:r>
              <a:rPr lang="en-US" dirty="0"/>
              <a:t>ach node is composed of </a:t>
            </a:r>
            <a:r>
              <a:rPr lang="en-US" u="sng" dirty="0"/>
              <a:t>a data and a reference</a:t>
            </a:r>
            <a:r>
              <a:rPr lang="hu-HU" u="sng" dirty="0"/>
              <a:t>/link </a:t>
            </a:r>
            <a:r>
              <a:rPr lang="en-US" u="sng" dirty="0"/>
              <a:t>to the next node</a:t>
            </a:r>
            <a:r>
              <a:rPr lang="en-US" dirty="0"/>
              <a:t> in the sequence</a:t>
            </a:r>
            <a:endParaRPr lang="hu-HU" dirty="0"/>
          </a:p>
          <a:p>
            <a:r>
              <a:rPr lang="hu-HU" dirty="0"/>
              <a:t>Simple </a:t>
            </a:r>
            <a:r>
              <a:rPr lang="en-US" dirty="0"/>
              <a:t>and </a:t>
            </a:r>
            <a:r>
              <a:rPr lang="hu-HU" dirty="0"/>
              <a:t>very </a:t>
            </a:r>
            <a:r>
              <a:rPr lang="en-US" dirty="0"/>
              <a:t>common data structure</a:t>
            </a:r>
            <a:r>
              <a:rPr lang="hu-HU" dirty="0"/>
              <a:t> !!!</a:t>
            </a:r>
          </a:p>
          <a:p>
            <a:r>
              <a:rPr lang="en-US" dirty="0"/>
              <a:t>They can be used to </a:t>
            </a:r>
            <a:r>
              <a:rPr lang="en-US" u="sng" dirty="0"/>
              <a:t>implement several other common data type</a:t>
            </a:r>
            <a:r>
              <a:rPr lang="hu-HU" u="sng" dirty="0"/>
              <a:t>s:</a:t>
            </a:r>
            <a:r>
              <a:rPr lang="en-US" u="sng" dirty="0"/>
              <a:t> stacks, queues</a:t>
            </a:r>
            <a:endParaRPr lang="hu-HU" u="sng" dirty="0"/>
          </a:p>
          <a:p>
            <a:r>
              <a:rPr lang="hu-HU" dirty="0"/>
              <a:t>Simple </a:t>
            </a:r>
            <a:r>
              <a:rPr lang="en-US" dirty="0"/>
              <a:t>linked lists by themselves do </a:t>
            </a:r>
            <a:r>
              <a:rPr lang="en-US" u="sng" dirty="0"/>
              <a:t>not allow random access</a:t>
            </a:r>
            <a:r>
              <a:rPr lang="en-US" dirty="0"/>
              <a:t> to the data</a:t>
            </a:r>
            <a:r>
              <a:rPr lang="hu-HU" dirty="0"/>
              <a:t>  // so we can not use indexes ... getItem(int index) !!!</a:t>
            </a:r>
          </a:p>
          <a:p>
            <a:r>
              <a:rPr lang="hu-HU" u="sng" dirty="0"/>
              <a:t>M</a:t>
            </a:r>
            <a:r>
              <a:rPr lang="en-US" u="sng" dirty="0"/>
              <a:t>any basic operations</a:t>
            </a:r>
            <a:r>
              <a:rPr lang="en-US" dirty="0"/>
              <a:t> such as </a:t>
            </a:r>
          </a:p>
          <a:p>
            <a:r>
              <a:rPr lang="en-US" dirty="0"/>
              <a:t>obtaining the last node of the list</a:t>
            </a:r>
            <a:r>
              <a:rPr lang="hu-HU" dirty="0"/>
              <a:t> </a:t>
            </a:r>
            <a:r>
              <a:rPr lang="en-US" dirty="0"/>
              <a:t>/ finding a node that contains a given </a:t>
            </a:r>
            <a:r>
              <a:rPr lang="en-US" dirty="0" err="1"/>
              <a:t>dat</a:t>
            </a:r>
            <a:r>
              <a:rPr lang="hu-HU" dirty="0"/>
              <a:t>a </a:t>
            </a:r>
            <a:r>
              <a:rPr lang="en-US" dirty="0"/>
              <a:t>/ locating the place where a new node should be inserted — </a:t>
            </a:r>
            <a:r>
              <a:rPr lang="en-US" u="sng" dirty="0"/>
              <a:t>require sequential scanning of most or all of the list elements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12400732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Problems with linked lists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9404" y="1754539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cxnSp>
        <p:nvCxnSpPr>
          <p:cNvPr id="5" name="Straight Arrow Connector 4"/>
          <p:cNvCxnSpPr>
            <a:stCxn id="4" idx="3"/>
            <a:endCxn id="12" idx="1"/>
          </p:cNvCxnSpPr>
          <p:nvPr/>
        </p:nvCxnSpPr>
        <p:spPr>
          <a:xfrm>
            <a:off x="7233651" y="2166663"/>
            <a:ext cx="97505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656227" y="1754539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515368" y="2166663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895564" y="1775505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754705" y="218762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42387" y="1775505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001528" y="218762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208704" y="1754539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11742" y="199667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032951" y="2174965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9859" y="3541690"/>
            <a:ext cx="85331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can get from </a:t>
            </a:r>
            <a:r>
              <a:rPr lang="hu-HU" u="sng" dirty="0"/>
              <a:t>4 to 25 </a:t>
            </a:r>
            <a:r>
              <a:rPr lang="hu-HU" dirty="0"/>
              <a:t>because we just have to hop to the next nodes</a:t>
            </a:r>
          </a:p>
          <a:p>
            <a:r>
              <a:rPr lang="hu-HU" dirty="0"/>
              <a:t>	BUT we can not go from 25 to 4 because the references are in the </a:t>
            </a:r>
          </a:p>
          <a:p>
            <a:r>
              <a:rPr lang="hu-HU" dirty="0"/>
              <a:t>		opposite directions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24958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Problems with linked lists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9404" y="1754539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6" name="Rectangle 5"/>
          <p:cNvSpPr/>
          <p:nvPr/>
        </p:nvSpPr>
        <p:spPr>
          <a:xfrm>
            <a:off x="4656227" y="1754539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8" name="Rectangle 7"/>
          <p:cNvSpPr/>
          <p:nvPr/>
        </p:nvSpPr>
        <p:spPr>
          <a:xfrm>
            <a:off x="2895564" y="1775505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42387" y="1775505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001528" y="2239145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208704" y="1754539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50834" y="193654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071585" y="2121206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972027" y="2059307"/>
            <a:ext cx="90900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741001" y="2239995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711500" y="2060157"/>
            <a:ext cx="90900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515368" y="222470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485867" y="2044863"/>
            <a:ext cx="90900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268545" y="221267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239044" y="2032833"/>
            <a:ext cx="90900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48706" y="3309871"/>
            <a:ext cx="86308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can get from 4 to 25 because we just have to hop to the next node</a:t>
            </a:r>
          </a:p>
          <a:p>
            <a:r>
              <a:rPr lang="hu-HU" dirty="0"/>
              <a:t>	BUT we can not go from 25 to 4 because the references are in the </a:t>
            </a:r>
          </a:p>
          <a:p>
            <a:r>
              <a:rPr lang="hu-HU" dirty="0"/>
              <a:t>		opposite directions !!!</a:t>
            </a:r>
          </a:p>
          <a:p>
            <a:endParaRPr lang="hu-HU" dirty="0"/>
          </a:p>
          <a:p>
            <a:r>
              <a:rPr lang="hu-HU" dirty="0"/>
              <a:t>Solution: doubly linked list </a:t>
            </a:r>
            <a:r>
              <a:rPr lang="hu-HU" dirty="0">
                <a:sym typeface="Wingdings" panose="05000000000000000000" pitchFamily="2" charset="2"/>
              </a:rPr>
              <a:t> Node class has two references, </a:t>
            </a:r>
            <a:r>
              <a:rPr lang="hu-HU" u="sng" dirty="0">
                <a:sym typeface="Wingdings" panose="05000000000000000000" pitchFamily="2" charset="2"/>
              </a:rPr>
              <a:t>one pointing to</a:t>
            </a:r>
          </a:p>
          <a:p>
            <a:r>
              <a:rPr lang="hu-HU" u="sng" dirty="0" err="1">
                <a:sym typeface="Wingdings" panose="05000000000000000000" pitchFamily="2" charset="2"/>
              </a:rPr>
              <a:t>the</a:t>
            </a:r>
            <a:r>
              <a:rPr lang="hu-HU" u="sng" dirty="0">
                <a:sym typeface="Wingdings" panose="05000000000000000000" pitchFamily="2" charset="2"/>
              </a:rPr>
              <a:t> next node, one pointing to the previous node</a:t>
            </a:r>
          </a:p>
          <a:p>
            <a:endParaRPr lang="hu-H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658253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Problems with linked lists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9404" y="1754539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6" name="Rectangle 5"/>
          <p:cNvSpPr/>
          <p:nvPr/>
        </p:nvSpPr>
        <p:spPr>
          <a:xfrm>
            <a:off x="4656227" y="1754539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8" name="Rectangle 7"/>
          <p:cNvSpPr/>
          <p:nvPr/>
        </p:nvSpPr>
        <p:spPr>
          <a:xfrm>
            <a:off x="2895564" y="1775505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42387" y="1775505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001528" y="2239145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208704" y="1754539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50834" y="193654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071585" y="2121206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48706" y="3309871"/>
            <a:ext cx="903484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can get from 4 to 25 because we just have to hop to the next node</a:t>
            </a:r>
          </a:p>
          <a:p>
            <a:r>
              <a:rPr lang="hu-HU" dirty="0"/>
              <a:t>	BUT we can not go from 25 to 4 because the references are in the </a:t>
            </a:r>
          </a:p>
          <a:p>
            <a:r>
              <a:rPr lang="hu-HU" dirty="0"/>
              <a:t>		opposite directions !!!</a:t>
            </a:r>
          </a:p>
          <a:p>
            <a:endParaRPr lang="hu-HU" dirty="0"/>
          </a:p>
          <a:p>
            <a:r>
              <a:rPr lang="hu-HU" dirty="0"/>
              <a:t>Solution: doubly linked list </a:t>
            </a:r>
            <a:r>
              <a:rPr lang="hu-HU" dirty="0">
                <a:sym typeface="Wingdings" panose="05000000000000000000" pitchFamily="2" charset="2"/>
              </a:rPr>
              <a:t> Node class has two references, one pointing to</a:t>
            </a:r>
          </a:p>
          <a:p>
            <a:r>
              <a:rPr lang="hu-HU" dirty="0">
                <a:sym typeface="Wingdings" panose="05000000000000000000" pitchFamily="2" charset="2"/>
              </a:rPr>
              <a:t>	the next node, one pointing to the previous node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OK we can get from everywhere to everywhere BUT it </a:t>
            </a:r>
            <a:r>
              <a:rPr lang="hu-HU" u="sng" dirty="0">
                <a:sym typeface="Wingdings" panose="05000000000000000000" pitchFamily="2" charset="2"/>
              </a:rPr>
              <a:t>is not so memory friendly</a:t>
            </a:r>
            <a:r>
              <a:rPr lang="hu-HU" dirty="0">
                <a:sym typeface="Wingdings" panose="05000000000000000000" pitchFamily="2" charset="2"/>
              </a:rPr>
              <a:t>,</a:t>
            </a:r>
          </a:p>
          <a:p>
            <a:r>
              <a:rPr lang="hu-HU" dirty="0">
                <a:sym typeface="Wingdings" panose="05000000000000000000" pitchFamily="2" charset="2"/>
              </a:rPr>
              <a:t>	we have to store lots of references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BUT there is </a:t>
            </a:r>
            <a:r>
              <a:rPr lang="hu-HU" u="sng" dirty="0">
                <a:sym typeface="Wingdings" panose="05000000000000000000" pitchFamily="2" charset="2"/>
              </a:rPr>
              <a:t>no need to track the previous node </a:t>
            </a:r>
            <a:r>
              <a:rPr lang="hu-HU" dirty="0">
                <a:sym typeface="Wingdings" panose="05000000000000000000" pitchFamily="2" charset="2"/>
              </a:rPr>
              <a:t>during traversal !!!</a:t>
            </a:r>
            <a:endParaRPr lang="hu-HU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972027" y="2059307"/>
            <a:ext cx="90900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741001" y="2239995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711500" y="2060157"/>
            <a:ext cx="90900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515368" y="222470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485867" y="2044863"/>
            <a:ext cx="90900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268545" y="221267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239044" y="2032833"/>
            <a:ext cx="90900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7149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lists VS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347188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1.) </a:t>
            </a:r>
            <a:r>
              <a:rPr lang="hu-HU" b="1" u="sng" dirty="0"/>
              <a:t>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58344"/>
            <a:ext cx="8946541" cy="4790941"/>
          </a:xfrm>
        </p:spPr>
        <p:txBody>
          <a:bodyPr>
            <a:normAutofit/>
          </a:bodyPr>
          <a:lstStyle/>
          <a:p>
            <a:r>
              <a:rPr lang="hu-HU" dirty="0"/>
              <a:t>Search operation </a:t>
            </a:r>
            <a:r>
              <a:rPr lang="hu-HU" u="sng" dirty="0"/>
              <a:t>yields the same result </a:t>
            </a:r>
            <a:r>
              <a:rPr lang="hu-HU" dirty="0"/>
              <a:t>for both data structure</a:t>
            </a:r>
          </a:p>
          <a:p>
            <a:r>
              <a:rPr lang="en-US" u="sng" dirty="0" err="1"/>
              <a:t>ArrayList</a:t>
            </a:r>
            <a:r>
              <a:rPr lang="en-US" u="sng" dirty="0"/>
              <a:t> search operation is pretty fast </a:t>
            </a:r>
            <a:r>
              <a:rPr lang="en-US" dirty="0"/>
              <a:t>compared to the </a:t>
            </a:r>
            <a:r>
              <a:rPr lang="en-US" dirty="0" err="1"/>
              <a:t>LinkedList</a:t>
            </a:r>
            <a:r>
              <a:rPr lang="en-US" dirty="0"/>
              <a:t> search operation</a:t>
            </a:r>
            <a:endParaRPr lang="hu-HU" dirty="0"/>
          </a:p>
          <a:p>
            <a:pPr lvl="1"/>
            <a:r>
              <a:rPr lang="hu-HU" dirty="0"/>
              <a:t>We can use random access with arrays: getItem(int index) which is O(1) time complexity</a:t>
            </a:r>
          </a:p>
          <a:p>
            <a:pPr lvl="1"/>
            <a:r>
              <a:rPr lang="hu-HU" dirty="0"/>
              <a:t>LinkedList performance is O(N) time complexity</a:t>
            </a:r>
          </a:p>
          <a:p>
            <a:r>
              <a:rPr lang="hu-HU" dirty="0"/>
              <a:t>So the conclusion: ArrayList is better for this operation </a:t>
            </a:r>
          </a:p>
          <a:p>
            <a:r>
              <a:rPr lang="hu-HU" u="sng" dirty="0"/>
              <a:t>Why?</a:t>
            </a:r>
          </a:p>
          <a:p>
            <a:pPr lvl="1"/>
            <a:r>
              <a:rPr lang="en-US" u="sng" dirty="0" err="1"/>
              <a:t>ArrayList</a:t>
            </a:r>
            <a:r>
              <a:rPr lang="en-US" u="sng" dirty="0"/>
              <a:t> maintains index based system for its elements </a:t>
            </a:r>
            <a:r>
              <a:rPr lang="en-US" dirty="0"/>
              <a:t>as it uses </a:t>
            </a:r>
            <a:r>
              <a:rPr lang="en-US" u="sng" dirty="0"/>
              <a:t>array data structure</a:t>
            </a:r>
            <a:r>
              <a:rPr lang="en-US" dirty="0"/>
              <a:t> implicitly which makes it faster for searching an element in the list</a:t>
            </a:r>
            <a:endParaRPr lang="hu-HU" dirty="0"/>
          </a:p>
          <a:p>
            <a:pPr lvl="1"/>
            <a:r>
              <a:rPr lang="en-US" dirty="0"/>
              <a:t>On the other </a:t>
            </a:r>
            <a:r>
              <a:rPr lang="hu-HU" u="sng" dirty="0"/>
              <a:t>hand LinkedList </a:t>
            </a:r>
            <a:r>
              <a:rPr lang="en-US" u="sng" dirty="0"/>
              <a:t>requires the traversal</a:t>
            </a:r>
            <a:r>
              <a:rPr lang="en-US" dirty="0"/>
              <a:t> through all the </a:t>
            </a:r>
            <a:r>
              <a:rPr lang="hu-HU" dirty="0"/>
              <a:t>items </a:t>
            </a:r>
            <a:r>
              <a:rPr lang="en-US" dirty="0"/>
              <a:t>for searching an element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18818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2.) </a:t>
            </a:r>
            <a:r>
              <a:rPr lang="hu-HU" b="1" u="sng" dirty="0"/>
              <a:t>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58344"/>
            <a:ext cx="8946541" cy="4790941"/>
          </a:xfrm>
        </p:spPr>
        <p:txBody>
          <a:bodyPr>
            <a:normAutofit/>
          </a:bodyPr>
          <a:lstStyle/>
          <a:p>
            <a:r>
              <a:rPr lang="hu-HU" u="sng" dirty="0"/>
              <a:t>LinkedList remove operation takes O(1) </a:t>
            </a:r>
            <a:r>
              <a:rPr lang="hu-HU" dirty="0"/>
              <a:t>time if we remove items from the beginning and usually this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case</a:t>
            </a:r>
            <a:endParaRPr lang="hu-HU" dirty="0"/>
          </a:p>
          <a:p>
            <a:endParaRPr lang="hu-HU" dirty="0"/>
          </a:p>
          <a:p>
            <a:r>
              <a:rPr lang="hu-HU" u="sng" dirty="0"/>
              <a:t>ArrayList: removing first element ( so at the beginning ) takes O(N) time, removing the last item takes O(1) </a:t>
            </a:r>
            <a:r>
              <a:rPr lang="hu-HU" u="sng" dirty="0" err="1"/>
              <a:t>times</a:t>
            </a:r>
            <a:endParaRPr lang="hu-HU" u="sng" dirty="0"/>
          </a:p>
          <a:p>
            <a:r>
              <a:rPr lang="hu-HU" dirty="0"/>
              <a:t>But on average: we </a:t>
            </a:r>
            <a:r>
              <a:rPr lang="hu-HU" u="sng" dirty="0"/>
              <a:t>have to reconstruct the array </a:t>
            </a:r>
            <a:r>
              <a:rPr lang="hu-HU" u="sng" dirty="0" err="1"/>
              <a:t>when</a:t>
            </a:r>
            <a:r>
              <a:rPr lang="hu-HU" u="sng" dirty="0"/>
              <a:t> </a:t>
            </a:r>
            <a:r>
              <a:rPr lang="hu-HU" u="sng" dirty="0" err="1"/>
              <a:t>removing</a:t>
            </a:r>
            <a:endParaRPr lang="hu-HU" u="sng" dirty="0"/>
          </a:p>
          <a:p>
            <a:endParaRPr lang="hu-HU" u="sng" dirty="0"/>
          </a:p>
          <a:p>
            <a:r>
              <a:rPr lang="hu-HU" dirty="0"/>
              <a:t>So the conculsion: LinkedList is better for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operation</a:t>
            </a:r>
            <a:endParaRPr lang="hu-HU" dirty="0"/>
          </a:p>
          <a:p>
            <a:r>
              <a:rPr lang="hu-HU" u="sng" dirty="0"/>
              <a:t>Why?</a:t>
            </a:r>
          </a:p>
          <a:p>
            <a:r>
              <a:rPr lang="hu-HU" u="sng" dirty="0"/>
              <a:t>LinkedList basically operates with pointers: </a:t>
            </a:r>
            <a:r>
              <a:rPr lang="en-US" u="sng" dirty="0"/>
              <a:t>removal only requires change in the pointer location</a:t>
            </a:r>
            <a:r>
              <a:rPr lang="hu-HU" u="sng" dirty="0"/>
              <a:t> which can be done very fast</a:t>
            </a:r>
          </a:p>
        </p:txBody>
      </p:sp>
    </p:spTree>
    <p:extLst>
      <p:ext uri="{BB962C8B-B14F-4D97-AF65-F5344CB8AC3E}">
        <p14:creationId xmlns:p14="http://schemas.microsoft.com/office/powerpoint/2010/main" val="14885313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3.) </a:t>
            </a:r>
            <a:r>
              <a:rPr lang="hu-HU" b="1" u="sng" dirty="0"/>
              <a:t>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58344"/>
            <a:ext cx="8946541" cy="4790941"/>
          </a:xfrm>
        </p:spPr>
        <p:txBody>
          <a:bodyPr>
            <a:normAutofit/>
          </a:bodyPr>
          <a:lstStyle/>
          <a:p>
            <a:r>
              <a:rPr lang="hu-HU" u="sng" dirty="0"/>
              <a:t>Arrays do not need any extra memory</a:t>
            </a:r>
          </a:p>
          <a:p>
            <a:r>
              <a:rPr lang="hu-HU" u="sng" dirty="0"/>
              <a:t>LinkedLists on the other hand do need extra memory </a:t>
            </a:r>
            <a:r>
              <a:rPr lang="hu-HU" dirty="0"/>
              <a:t>because of the references / pointers</a:t>
            </a:r>
          </a:p>
          <a:p>
            <a:r>
              <a:rPr lang="hu-HU" dirty="0"/>
              <a:t>So in this aspect: arrays are better, they are memory friendly !!!</a:t>
            </a:r>
          </a:p>
        </p:txBody>
      </p:sp>
    </p:spTree>
    <p:extLst>
      <p:ext uri="{BB962C8B-B14F-4D97-AF65-F5344CB8AC3E}">
        <p14:creationId xmlns:p14="http://schemas.microsoft.com/office/powerpoint/2010/main" val="42691541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800739"/>
              </p:ext>
            </p:extLst>
          </p:nvPr>
        </p:nvGraphicFramePr>
        <p:xfrm>
          <a:off x="1879780" y="2385858"/>
          <a:ext cx="8127999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LinkedList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Arrays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Search</a:t>
                      </a:r>
                      <a:r>
                        <a:rPr lang="hu-HU" baseline="0" dirty="0"/>
                        <a:t> 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Insert at the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Insert at the</a:t>
                      </a:r>
                      <a:r>
                        <a:rPr lang="hu-HU" baseline="0" dirty="0"/>
                        <a:t> end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Waste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97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Linked lists are </a:t>
            </a:r>
            <a:r>
              <a:rPr lang="hu-HU" u="sng" dirty="0"/>
              <a:t>dynamic data structures </a:t>
            </a:r>
            <a:r>
              <a:rPr lang="hu-HU" dirty="0"/>
              <a:t>(arrays are not !!!)</a:t>
            </a:r>
          </a:p>
          <a:p>
            <a:r>
              <a:rPr lang="hu-HU" dirty="0"/>
              <a:t>It can </a:t>
            </a:r>
            <a:r>
              <a:rPr lang="hu-HU" u="sng" dirty="0"/>
              <a:t>allocate the needed memory in run-time</a:t>
            </a:r>
          </a:p>
          <a:p>
            <a:r>
              <a:rPr lang="hu-HU" dirty="0"/>
              <a:t>Very efficient if we want to manipulate the first elements </a:t>
            </a:r>
          </a:p>
          <a:p>
            <a:r>
              <a:rPr lang="hu-HU" dirty="0"/>
              <a:t>EASY IMPLEMENTATION</a:t>
            </a:r>
          </a:p>
          <a:p>
            <a:r>
              <a:rPr lang="hu-HU" dirty="0"/>
              <a:t>Can </a:t>
            </a:r>
            <a:r>
              <a:rPr lang="hu-HU" u="sng" dirty="0"/>
              <a:t>store items with different sizes</a:t>
            </a:r>
            <a:r>
              <a:rPr lang="hu-HU" dirty="0"/>
              <a:t>: a</a:t>
            </a:r>
            <a:r>
              <a:rPr lang="en-US" dirty="0"/>
              <a:t>n array assumes every element </a:t>
            </a:r>
            <a:r>
              <a:rPr lang="hu-HU" dirty="0"/>
              <a:t>to be</a:t>
            </a:r>
            <a:r>
              <a:rPr lang="en-US" dirty="0"/>
              <a:t> exactly t</a:t>
            </a:r>
            <a:r>
              <a:rPr lang="hu-HU" dirty="0"/>
              <a:t>he same</a:t>
            </a:r>
          </a:p>
          <a:p>
            <a:r>
              <a:rPr lang="hu-HU" dirty="0"/>
              <a:t>I</a:t>
            </a:r>
            <a:r>
              <a:rPr lang="en-US" dirty="0"/>
              <a:t>t's easier for a linked list to </a:t>
            </a:r>
            <a:r>
              <a:rPr lang="en-US" u="sng" dirty="0"/>
              <a:t>grow organically</a:t>
            </a:r>
            <a:r>
              <a:rPr lang="en-US" dirty="0"/>
              <a:t>. An array's size needs to be known ahead of time, or re-created when it needs to grow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41794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u="sng" dirty="0"/>
              <a:t>Waste memory </a:t>
            </a:r>
            <a:r>
              <a:rPr lang="hu-HU" dirty="0"/>
              <a:t>because of the references</a:t>
            </a:r>
          </a:p>
          <a:p>
            <a:r>
              <a:rPr lang="en-US" dirty="0"/>
              <a:t>Nodes in a linked list must be </a:t>
            </a:r>
            <a:r>
              <a:rPr lang="en-US" u="sng" dirty="0"/>
              <a:t>read in order from the beginning</a:t>
            </a:r>
            <a:r>
              <a:rPr lang="en-US" dirty="0"/>
              <a:t> as linked lists</a:t>
            </a:r>
            <a:r>
              <a:rPr lang="hu-HU" dirty="0"/>
              <a:t> have</a:t>
            </a:r>
            <a:r>
              <a:rPr lang="en-US" dirty="0"/>
              <a:t> sequential access</a:t>
            </a:r>
            <a:r>
              <a:rPr lang="hu-HU" dirty="0"/>
              <a:t> ( array items can be reached via indexes in </a:t>
            </a:r>
            <a:r>
              <a:rPr lang="hu-HU" b="1" dirty="0"/>
              <a:t>O(1)</a:t>
            </a:r>
            <a:r>
              <a:rPr lang="hu-HU" dirty="0"/>
              <a:t> time  !!! )</a:t>
            </a:r>
          </a:p>
          <a:p>
            <a:r>
              <a:rPr lang="en-US" dirty="0"/>
              <a:t>Difficulties arise in linked lists when it comes to </a:t>
            </a:r>
            <a:r>
              <a:rPr lang="en-US" u="sng" dirty="0"/>
              <a:t>reverse traversing</a:t>
            </a:r>
            <a:r>
              <a:rPr lang="en-US" dirty="0"/>
              <a:t>. </a:t>
            </a:r>
            <a:r>
              <a:rPr lang="en-US" u="sng" dirty="0"/>
              <a:t>Singly linked lists are extremely difficult to navigate backwards</a:t>
            </a:r>
            <a:r>
              <a:rPr lang="en-US" dirty="0"/>
              <a:t>,</a:t>
            </a:r>
            <a:endParaRPr lang="hu-HU" dirty="0"/>
          </a:p>
          <a:p>
            <a:r>
              <a:rPr lang="hu-HU" dirty="0"/>
              <a:t>Solution: </a:t>
            </a:r>
            <a:r>
              <a:rPr lang="en-US" dirty="0"/>
              <a:t> doubly linked lists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</a:t>
            </a:r>
            <a:r>
              <a:rPr lang="en-US" dirty="0"/>
              <a:t>easier to read,</a:t>
            </a:r>
            <a:r>
              <a:rPr lang="hu-HU" dirty="0"/>
              <a:t> but</a:t>
            </a:r>
            <a:r>
              <a:rPr lang="en-US" dirty="0"/>
              <a:t> memory is wasted in allocating space for a back pointer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2625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853248"/>
            <a:ext cx="8654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Inserting items at the beginning of the linked list: very simple, we just have to</a:t>
            </a:r>
          </a:p>
          <a:p>
            <a:r>
              <a:rPr lang="hu-HU" dirty="0"/>
              <a:t>	update the references  </a:t>
            </a:r>
            <a:r>
              <a:rPr lang="hu-HU" dirty="0">
                <a:sym typeface="Wingdings" panose="05000000000000000000" pitchFamily="2" charset="2"/>
              </a:rPr>
              <a:t> O(1) time complexity</a:t>
            </a:r>
            <a:endParaRPr lang="hu-HU" dirty="0"/>
          </a:p>
          <a:p>
            <a:endParaRPr lang="hu-HU" dirty="0"/>
          </a:p>
          <a:p>
            <a:r>
              <a:rPr lang="hu-HU" dirty="0"/>
              <a:t>linkedList.insertAtStart(10);</a:t>
            </a:r>
          </a:p>
        </p:txBody>
      </p:sp>
    </p:spTree>
    <p:extLst>
      <p:ext uri="{BB962C8B-B14F-4D97-AF65-F5344CB8AC3E}">
        <p14:creationId xmlns:p14="http://schemas.microsoft.com/office/powerpoint/2010/main" val="4227532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853248"/>
            <a:ext cx="8654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Inserting items at the beginning of the linked list: very simple, we just have to</a:t>
            </a:r>
          </a:p>
          <a:p>
            <a:r>
              <a:rPr lang="hu-HU" dirty="0"/>
              <a:t>	update the references  </a:t>
            </a:r>
            <a:r>
              <a:rPr lang="hu-HU" dirty="0">
                <a:sym typeface="Wingdings" panose="05000000000000000000" pitchFamily="2" charset="2"/>
              </a:rPr>
              <a:t> O(1) time complexity</a:t>
            </a:r>
            <a:endParaRPr lang="hu-HU" dirty="0"/>
          </a:p>
          <a:p>
            <a:endParaRPr lang="hu-HU" dirty="0"/>
          </a:p>
          <a:p>
            <a:r>
              <a:rPr lang="hu-HU" dirty="0"/>
              <a:t>linkedList.insertAtStart(10);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7156" y="3760630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90194" y="400276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911403" y="4181056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628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853248"/>
            <a:ext cx="8654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Inserting items at the beginning of the linked list: very simple, we just have to</a:t>
            </a:r>
          </a:p>
          <a:p>
            <a:r>
              <a:rPr lang="hu-HU" dirty="0"/>
              <a:t>	update the references  </a:t>
            </a:r>
            <a:r>
              <a:rPr lang="hu-HU" dirty="0">
                <a:sym typeface="Wingdings" panose="05000000000000000000" pitchFamily="2" charset="2"/>
              </a:rPr>
              <a:t> O(1) time complexity</a:t>
            </a:r>
            <a:endParaRPr lang="hu-HU" dirty="0"/>
          </a:p>
          <a:p>
            <a:endParaRPr lang="hu-HU" dirty="0"/>
          </a:p>
          <a:p>
            <a:r>
              <a:rPr lang="hu-HU" dirty="0"/>
              <a:t>linkedList.insertAtStart(4);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7156" y="3760630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90194" y="400276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911403" y="4181056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812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3756</TotalTime>
  <Words>1815</Words>
  <Application>Microsoft Macintosh PowerPoint</Application>
  <PresentationFormat>Widescreen</PresentationFormat>
  <Paragraphs>554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Century Gothic</vt:lpstr>
      <vt:lpstr>Wingdings 3</vt:lpstr>
      <vt:lpstr>Ion</vt:lpstr>
      <vt:lpstr>LINKED LISTS</vt:lpstr>
      <vt:lpstr>PowerPoint Presentation</vt:lpstr>
      <vt:lpstr>PowerPoint Presentation</vt:lpstr>
      <vt:lpstr>PowerPoint Presentation</vt:lpstr>
      <vt:lpstr>Advantages</vt:lpstr>
      <vt:lpstr>Disadvantages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Problems with linked lists</vt:lpstr>
      <vt:lpstr>Problems with linked lists</vt:lpstr>
      <vt:lpstr>Problems with linked lists</vt:lpstr>
      <vt:lpstr>Linked lists VS arrays</vt:lpstr>
      <vt:lpstr>1.) Search</vt:lpstr>
      <vt:lpstr>2.) Deletion</vt:lpstr>
      <vt:lpstr>3.) Memory management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Balazs Holczer</dc:creator>
  <cp:lastModifiedBy>JI WENHAN</cp:lastModifiedBy>
  <cp:revision>96</cp:revision>
  <dcterms:created xsi:type="dcterms:W3CDTF">2015-02-20T11:28:05Z</dcterms:created>
  <dcterms:modified xsi:type="dcterms:W3CDTF">2019-08-04T09:31:15Z</dcterms:modified>
</cp:coreProperties>
</file>