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46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8" r:id="rId36"/>
    <p:sldId id="319" r:id="rId37"/>
    <p:sldId id="321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2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21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1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FABAD4-0B0C-40E3-B62A-6CB5DF28169C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7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STACK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156" y="151897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stack.pop();</a:t>
            </a:r>
          </a:p>
        </p:txBody>
      </p:sp>
      <p:sp>
        <p:nvSpPr>
          <p:cNvPr id="12" name="Oval 11"/>
          <p:cNvSpPr/>
          <p:nvPr/>
        </p:nvSpPr>
        <p:spPr>
          <a:xfrm>
            <a:off x="5780844" y="1937045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41249" y="3123292"/>
            <a:ext cx="0" cy="8526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2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9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56" y="151897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stack.pop();</a:t>
            </a:r>
          </a:p>
        </p:txBody>
      </p:sp>
    </p:spTree>
    <p:extLst>
      <p:ext uri="{BB962C8B-B14F-4D97-AF65-F5344CB8AC3E}">
        <p14:creationId xmlns:p14="http://schemas.microsoft.com/office/powerpoint/2010/main" val="276735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56" y="151897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stack.pop();</a:t>
            </a:r>
          </a:p>
        </p:txBody>
      </p:sp>
      <p:sp>
        <p:nvSpPr>
          <p:cNvPr id="11" name="Oval 10"/>
          <p:cNvSpPr/>
          <p:nvPr/>
        </p:nvSpPr>
        <p:spPr>
          <a:xfrm>
            <a:off x="5780844" y="163848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23322" y="2717878"/>
            <a:ext cx="0" cy="8526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9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86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Peek operation</a:t>
            </a:r>
            <a:r>
              <a:rPr lang="hu-HU" dirty="0"/>
              <a:t>: return the item from the top of the stack </a:t>
            </a:r>
            <a:r>
              <a:rPr lang="hu-HU" u="sng" dirty="0"/>
              <a:t>without removing it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1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86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Peek operation</a:t>
            </a:r>
            <a:r>
              <a:rPr lang="hu-HU" dirty="0"/>
              <a:t>: return the item from the top of the stack without removing it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156" y="151897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stack.peek();</a:t>
            </a:r>
          </a:p>
        </p:txBody>
      </p:sp>
    </p:spTree>
    <p:extLst>
      <p:ext uri="{BB962C8B-B14F-4D97-AF65-F5344CB8AC3E}">
        <p14:creationId xmlns:p14="http://schemas.microsoft.com/office/powerpoint/2010/main" val="52355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86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Peek operation</a:t>
            </a:r>
            <a:r>
              <a:rPr lang="hu-HU" dirty="0"/>
              <a:t>: return the item from the top of the stack without removing it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156" y="151897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stack.peek();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4903" y="2837067"/>
            <a:ext cx="4312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peek() method will return 88</a:t>
            </a:r>
          </a:p>
          <a:p>
            <a:r>
              <a:rPr lang="hu-HU" dirty="0"/>
              <a:t>but the structure of the stack remains</a:t>
            </a:r>
          </a:p>
          <a:p>
            <a:r>
              <a:rPr lang="hu-HU" dirty="0"/>
              <a:t>the same !!!</a:t>
            </a:r>
          </a:p>
        </p:txBody>
      </p:sp>
    </p:spTree>
    <p:extLst>
      <p:ext uri="{BB962C8B-B14F-4D97-AF65-F5344CB8AC3E}">
        <p14:creationId xmlns:p14="http://schemas.microsoft.com/office/powerpoint/2010/main" val="93822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stack-oriented programming languages</a:t>
            </a:r>
          </a:p>
          <a:p>
            <a:r>
              <a:rPr lang="hu-HU" u="sng" dirty="0"/>
              <a:t>Graph algorithms: depth-first search </a:t>
            </a:r>
            <a:r>
              <a:rPr lang="hu-HU" dirty="0"/>
              <a:t>can be implemented with stacks ( or with recursion )</a:t>
            </a:r>
          </a:p>
          <a:p>
            <a:r>
              <a:rPr lang="hu-HU" dirty="0"/>
              <a:t>Finding Euler-cycles in a graph</a:t>
            </a:r>
          </a:p>
          <a:p>
            <a:r>
              <a:rPr lang="hu-HU" dirty="0"/>
              <a:t>Finding strongly connected components in a graph</a:t>
            </a:r>
          </a:p>
        </p:txBody>
      </p:sp>
    </p:spTree>
    <p:extLst>
      <p:ext uri="{BB962C8B-B14F-4D97-AF65-F5344CB8AC3E}">
        <p14:creationId xmlns:p14="http://schemas.microsoft.com/office/powerpoint/2010/main" val="331333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Stack</a:t>
            </a:r>
            <a:r>
              <a:rPr lang="hu-HU" b="1" u="sng" dirty="0"/>
              <a:t> </a:t>
            </a:r>
            <a:r>
              <a:rPr lang="hu-HU" b="1" u="sng" dirty="0" err="1"/>
              <a:t>Memory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Most important application of stacks: stack memory</a:t>
            </a:r>
          </a:p>
          <a:p>
            <a:r>
              <a:rPr lang="hu-HU" dirty="0"/>
              <a:t>It is a </a:t>
            </a:r>
            <a:r>
              <a:rPr lang="en-US" u="sng" dirty="0"/>
              <a:t>special region of </a:t>
            </a:r>
            <a:r>
              <a:rPr lang="hu-HU" u="sng" dirty="0"/>
              <a:t>the </a:t>
            </a:r>
            <a:r>
              <a:rPr lang="en-US" u="sng" dirty="0"/>
              <a:t>memory</a:t>
            </a:r>
            <a:r>
              <a:rPr lang="hu-HU" u="sng" dirty="0"/>
              <a:t> (in the RAM)</a:t>
            </a:r>
            <a:r>
              <a:rPr lang="en-US" u="sng" dirty="0"/>
              <a:t> </a:t>
            </a:r>
            <a:endParaRPr lang="hu-HU" u="sng" dirty="0"/>
          </a:p>
          <a:p>
            <a:r>
              <a:rPr lang="hu-HU" dirty="0"/>
              <a:t>A c</a:t>
            </a:r>
            <a:r>
              <a:rPr lang="en-US" dirty="0"/>
              <a:t>all stack is a</a:t>
            </a:r>
            <a:r>
              <a:rPr lang="hu-HU" dirty="0"/>
              <a:t>n abstract data type</a:t>
            </a:r>
            <a:r>
              <a:rPr lang="en-US" dirty="0"/>
              <a:t> that </a:t>
            </a:r>
            <a:r>
              <a:rPr lang="en-US" u="sng" dirty="0"/>
              <a:t>stores information about the active subroutines</a:t>
            </a:r>
            <a:r>
              <a:rPr lang="hu-HU" u="sng" dirty="0"/>
              <a:t> / methods / functions</a:t>
            </a:r>
            <a:r>
              <a:rPr lang="en-US" dirty="0"/>
              <a:t> of a computer program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he details are normally hidden and automatic in high-level programming languages</a:t>
            </a:r>
            <a:endParaRPr lang="hu-HU" dirty="0"/>
          </a:p>
          <a:p>
            <a:r>
              <a:rPr lang="hu-HU" u="sng" dirty="0"/>
              <a:t>Why is it good?</a:t>
            </a:r>
          </a:p>
          <a:p>
            <a:r>
              <a:rPr lang="hu-HU" dirty="0"/>
              <a:t>It k</a:t>
            </a:r>
            <a:r>
              <a:rPr lang="en-US" dirty="0" err="1"/>
              <a:t>eep</a:t>
            </a:r>
            <a:r>
              <a:rPr lang="hu-HU" dirty="0"/>
              <a:t>s</a:t>
            </a:r>
            <a:r>
              <a:rPr lang="en-US" dirty="0"/>
              <a:t> track of the point to which each active subroutine should return control when it finishes executing</a:t>
            </a:r>
            <a:endParaRPr lang="hu-HU" dirty="0"/>
          </a:p>
          <a:p>
            <a:r>
              <a:rPr lang="hu-HU" dirty="0"/>
              <a:t>S</a:t>
            </a:r>
            <a:r>
              <a:rPr lang="en-US" dirty="0" err="1"/>
              <a:t>tores</a:t>
            </a:r>
            <a:r>
              <a:rPr lang="en-US" dirty="0"/>
              <a:t> </a:t>
            </a:r>
            <a:r>
              <a:rPr lang="en-US" u="sng" dirty="0"/>
              <a:t>temporary variables created by each function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519841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</a:t>
            </a:r>
            <a:r>
              <a:rPr lang="en-US" u="sng" dirty="0"/>
              <a:t>a function declares a new variable it is pushed onto the stack</a:t>
            </a:r>
            <a:endParaRPr lang="hu-HU" u="sng" dirty="0"/>
          </a:p>
          <a:p>
            <a:r>
              <a:rPr lang="hu-HU" u="sng" dirty="0"/>
              <a:t>E</a:t>
            </a:r>
            <a:r>
              <a:rPr lang="en-US" u="sng" dirty="0"/>
              <a:t>very time a function exits:</a:t>
            </a:r>
            <a:r>
              <a:rPr lang="en-US" dirty="0"/>
              <a:t>   </a:t>
            </a:r>
            <a:r>
              <a:rPr lang="hu-HU" u="sng" dirty="0" err="1"/>
              <a:t>all</a:t>
            </a:r>
            <a:r>
              <a:rPr lang="en-US" u="sng" dirty="0"/>
              <a:t> of the variables</a:t>
            </a:r>
            <a:r>
              <a:rPr lang="hu-HU" u="sng" dirty="0"/>
              <a:t> </a:t>
            </a:r>
            <a:r>
              <a:rPr lang="hu-HU" dirty="0"/>
              <a:t>-</a:t>
            </a:r>
            <a:r>
              <a:rPr lang="en-US" dirty="0"/>
              <a:t> pushed onto the stack by that function</a:t>
            </a:r>
            <a:r>
              <a:rPr lang="hu-HU" dirty="0"/>
              <a:t> -</a:t>
            </a:r>
            <a:r>
              <a:rPr lang="en-US" dirty="0"/>
              <a:t> </a:t>
            </a:r>
            <a:r>
              <a:rPr lang="en-US" u="sng" dirty="0"/>
              <a:t>are freed</a:t>
            </a:r>
            <a:r>
              <a:rPr lang="hu-HU" u="sng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en-US" dirty="0"/>
              <a:t>all of its variables are popped off of the stack </a:t>
            </a:r>
            <a:r>
              <a:rPr lang="hu-HU" dirty="0"/>
              <a:t>// </a:t>
            </a:r>
            <a:r>
              <a:rPr lang="en-US" dirty="0"/>
              <a:t>and lost forever</a:t>
            </a:r>
            <a:r>
              <a:rPr lang="hu-HU" dirty="0"/>
              <a:t> !!!</a:t>
            </a:r>
          </a:p>
          <a:p>
            <a:r>
              <a:rPr lang="hu-HU" u="sng" dirty="0"/>
              <a:t>Local variables: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on the stack, after function returns they are lost</a:t>
            </a:r>
          </a:p>
          <a:p>
            <a:r>
              <a:rPr lang="hu-HU" dirty="0"/>
              <a:t>Stack memory is limited !!!</a:t>
            </a:r>
          </a:p>
        </p:txBody>
      </p:sp>
    </p:spTree>
    <p:extLst>
      <p:ext uri="{BB962C8B-B14F-4D97-AF65-F5344CB8AC3E}">
        <p14:creationId xmlns:p14="http://schemas.microsoft.com/office/powerpoint/2010/main" val="192758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4168"/>
          </a:xfrm>
        </p:spPr>
        <p:txBody>
          <a:bodyPr/>
          <a:lstStyle/>
          <a:p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149178"/>
            <a:ext cx="8946541" cy="5387546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It is </a:t>
            </a:r>
            <a:r>
              <a:rPr lang="hu-HU" u="sng" dirty="0"/>
              <a:t>an abstract data type (interface)</a:t>
            </a:r>
          </a:p>
          <a:p>
            <a:r>
              <a:rPr lang="hu-HU" dirty="0"/>
              <a:t>Basic operations: </a:t>
            </a:r>
            <a:r>
              <a:rPr lang="hu-HU" u="sng" dirty="0"/>
              <a:t>pop(), push() and peek()</a:t>
            </a:r>
          </a:p>
          <a:p>
            <a:r>
              <a:rPr lang="hu-HU" b="1" dirty="0"/>
              <a:t>LIFO</a:t>
            </a:r>
            <a:r>
              <a:rPr lang="hu-HU" dirty="0"/>
              <a:t> structure: </a:t>
            </a:r>
            <a:r>
              <a:rPr lang="hu-HU" u="sng" dirty="0"/>
              <a:t>last in first out </a:t>
            </a:r>
          </a:p>
          <a:p>
            <a:r>
              <a:rPr lang="en-US" dirty="0"/>
              <a:t>In most high level languages, a stack </a:t>
            </a:r>
            <a:r>
              <a:rPr lang="en-US" u="sng" dirty="0"/>
              <a:t>can be easily implemented either </a:t>
            </a:r>
            <a:r>
              <a:rPr lang="hu-HU" u="sng" dirty="0"/>
              <a:t>with </a:t>
            </a:r>
            <a:r>
              <a:rPr lang="en-US" u="sng" dirty="0"/>
              <a:t>array</a:t>
            </a:r>
            <a:r>
              <a:rPr lang="hu-HU" u="sng" dirty="0"/>
              <a:t>s </a:t>
            </a:r>
            <a:r>
              <a:rPr lang="en-US" u="sng" dirty="0"/>
              <a:t>or linked list</a:t>
            </a:r>
            <a:r>
              <a:rPr lang="hu-HU" u="sng" dirty="0"/>
              <a:t>s</a:t>
            </a:r>
          </a:p>
          <a:p>
            <a:r>
              <a:rPr lang="en-US" dirty="0"/>
              <a:t>A number of programming languages are stack-oriented, meaning they define most basic operations (adding two numbers, printing a character) as taking their arguments from the stack, and placing any return values back on the stack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513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Heap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heap is a region of memory that is not managed automatically for you</a:t>
            </a:r>
            <a:endParaRPr lang="hu-HU" dirty="0"/>
          </a:p>
          <a:p>
            <a:r>
              <a:rPr lang="hu-HU" dirty="0"/>
              <a:t>This is a large region of memory // unlike stack memory</a:t>
            </a:r>
          </a:p>
          <a:p>
            <a:r>
              <a:rPr lang="hu-HU" b="1" dirty="0"/>
              <a:t>C</a:t>
            </a:r>
            <a:r>
              <a:rPr lang="hu-HU" dirty="0"/>
              <a:t>: malloc() and calloc() function // with pointers</a:t>
            </a:r>
          </a:p>
          <a:p>
            <a:r>
              <a:rPr lang="hu-HU" b="1" dirty="0"/>
              <a:t>Java</a:t>
            </a:r>
            <a:r>
              <a:rPr lang="hu-HU" dirty="0"/>
              <a:t>: </a:t>
            </a:r>
            <a:r>
              <a:rPr lang="hu-HU" u="sng" dirty="0"/>
              <a:t>reference types and objects are on the heap</a:t>
            </a:r>
          </a:p>
          <a:p>
            <a:r>
              <a:rPr lang="hu-HU" dirty="0"/>
              <a:t>We have to deallocate these memory chunks: because it is not managed automatically</a:t>
            </a:r>
          </a:p>
          <a:p>
            <a:r>
              <a:rPr lang="hu-HU" dirty="0"/>
              <a:t>If not: memory leak !!!</a:t>
            </a:r>
          </a:p>
          <a:p>
            <a:r>
              <a:rPr lang="hu-HU" dirty="0"/>
              <a:t>Slower because of the pointers 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0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35617" y="1880317"/>
            <a:ext cx="795914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50794" y="1121451"/>
            <a:ext cx="0" cy="441646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1981" y="1237360"/>
            <a:ext cx="692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stack memory			heap 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9713" y="2139456"/>
            <a:ext cx="80746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limited in size				no size limits</a:t>
            </a:r>
          </a:p>
          <a:p>
            <a:endParaRPr lang="hu-HU" dirty="0"/>
          </a:p>
          <a:p>
            <a:r>
              <a:rPr lang="hu-HU" dirty="0"/>
              <a:t>fast access				slow access</a:t>
            </a:r>
          </a:p>
          <a:p>
            <a:endParaRPr lang="hu-HU" dirty="0"/>
          </a:p>
          <a:p>
            <a:r>
              <a:rPr lang="hu-HU" dirty="0"/>
              <a:t>local variables				objects</a:t>
            </a:r>
          </a:p>
          <a:p>
            <a:endParaRPr lang="hu-HU" dirty="0"/>
          </a:p>
          <a:p>
            <a:r>
              <a:rPr lang="en-US" dirty="0"/>
              <a:t>space is managed</a:t>
            </a:r>
            <a:r>
              <a:rPr lang="hu-HU" dirty="0"/>
              <a:t>			memory may be fragmented</a:t>
            </a:r>
          </a:p>
          <a:p>
            <a:r>
              <a:rPr lang="en-US" dirty="0"/>
              <a:t>efficiently by CPU</a:t>
            </a:r>
            <a:endParaRPr lang="hu-HU" dirty="0"/>
          </a:p>
          <a:p>
            <a:endParaRPr lang="hu-HU" dirty="0"/>
          </a:p>
          <a:p>
            <a:r>
              <a:rPr lang="hu-HU" dirty="0"/>
              <a:t>variables cannot			variables can be resized </a:t>
            </a:r>
          </a:p>
          <a:p>
            <a:r>
              <a:rPr lang="hu-HU" dirty="0"/>
              <a:t> be resized					 // realloc() 	</a:t>
            </a:r>
          </a:p>
        </p:txBody>
      </p:sp>
    </p:spTree>
    <p:extLst>
      <p:ext uri="{BB962C8B-B14F-4D97-AF65-F5344CB8AC3E}">
        <p14:creationId xmlns:p14="http://schemas.microsoft.com/office/powerpoint/2010/main" val="162996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Stack and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There are several situations when recursive methods are quite handy</a:t>
            </a:r>
          </a:p>
          <a:p>
            <a:r>
              <a:rPr lang="hu-HU" dirty="0"/>
              <a:t>For example: </a:t>
            </a:r>
            <a:r>
              <a:rPr lang="hu-HU" u="sng" dirty="0"/>
              <a:t>DFS, traversing a binary search tree, looking for an item in a linked list</a:t>
            </a:r>
            <a:r>
              <a:rPr lang="hu-HU" dirty="0"/>
              <a:t> ...</a:t>
            </a:r>
          </a:p>
          <a:p>
            <a:r>
              <a:rPr lang="hu-HU" dirty="0"/>
              <a:t>What’s happening in the background?</a:t>
            </a:r>
          </a:p>
          <a:p>
            <a:r>
              <a:rPr lang="hu-HU" u="sng" dirty="0"/>
              <a:t>All the recursive algorithms can be transformed into a simple method with stacks</a:t>
            </a:r>
          </a:p>
          <a:p>
            <a:r>
              <a:rPr lang="hu-HU" dirty="0"/>
              <a:t>IMPORTANT: </a:t>
            </a:r>
            <a:r>
              <a:rPr lang="hu-HU" u="sng" dirty="0"/>
              <a:t>if we use recursion, the OS will use stacks anyways</a:t>
            </a:r>
            <a:r>
              <a:rPr lang="hu-HU" dirty="0"/>
              <a:t>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2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Depth-first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812" y="1347141"/>
            <a:ext cx="49856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dfs(Vertex vertex)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vertex.setVisited(true);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printf(vertex);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for(Vertex v : vertex.neighbours() ){</a:t>
            </a:r>
          </a:p>
          <a:p>
            <a:r>
              <a:rPr lang="hu-H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</a:t>
            </a: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if( !v.isVisited() ){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dfs(v);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}</a:t>
            </a:r>
          </a:p>
          <a:p>
            <a:r>
              <a:rPr lang="hu-H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4031" y="6156101"/>
            <a:ext cx="100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recursion						iterative approach with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540" y="1347141"/>
            <a:ext cx="60147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dfs(Vertex vertex)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Stack stack;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stack.push(vertex);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while( !stack.isEmpty() ){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actual = stack.pop();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for(Vertex v : actual .neighbours() ){</a:t>
            </a:r>
          </a:p>
          <a:p>
            <a:r>
              <a:rPr lang="hu-H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</a:t>
            </a: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if( !v.isVisited() ){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v.setVisited(true);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stack.push(v);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00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with recursion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52209" y="1424414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8829" y="1424414"/>
            <a:ext cx="3692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factorial function with</a:t>
            </a:r>
          </a:p>
          <a:p>
            <a:r>
              <a:rPr lang="hu-HU" dirty="0"/>
              <a:t>Recursive implementation</a:t>
            </a:r>
          </a:p>
          <a:p>
            <a:endParaRPr lang="hu-HU" dirty="0"/>
          </a:p>
          <a:p>
            <a:r>
              <a:rPr lang="hu-HU" u="sng" dirty="0"/>
              <a:t>n! = n * (n-1) * ... * 2 * 1</a:t>
            </a:r>
          </a:p>
          <a:p>
            <a:endParaRPr lang="hu-HU" dirty="0"/>
          </a:p>
          <a:p>
            <a:r>
              <a:rPr lang="hu-HU" dirty="0"/>
              <a:t>For example: 4! = 4*3*2*1 = 24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281" y="4096958"/>
            <a:ext cx="118497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does it all have to do with stacks? </a:t>
            </a:r>
          </a:p>
          <a:p>
            <a:r>
              <a:rPr lang="hu-HU" u="sng" dirty="0"/>
              <a:t>The recursive function calls </a:t>
            </a:r>
            <a:r>
              <a:rPr lang="hu-HU" u="sng" dirty="0" err="1"/>
              <a:t>are</a:t>
            </a:r>
            <a:r>
              <a:rPr lang="hu-HU" u="sng" dirty="0"/>
              <a:t> </a:t>
            </a:r>
            <a:r>
              <a:rPr lang="hu-HU" u="sng" dirty="0" err="1"/>
              <a:t>pushed</a:t>
            </a:r>
            <a:r>
              <a:rPr lang="hu-HU" u="sng" dirty="0"/>
              <a:t> </a:t>
            </a:r>
            <a:r>
              <a:rPr lang="hu-HU" u="sng" dirty="0" err="1"/>
              <a:t>onto</a:t>
            </a:r>
            <a:r>
              <a:rPr lang="hu-HU" u="sng" dirty="0"/>
              <a:t> the stack until we bump into the base case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u="sng" dirty="0"/>
              <a:t>we </a:t>
            </a:r>
            <a:r>
              <a:rPr lang="hu-HU" u="sng" dirty="0" err="1"/>
              <a:t>keep</a:t>
            </a:r>
            <a:r>
              <a:rPr lang="hu-HU" u="sng" dirty="0"/>
              <a:t> </a:t>
            </a:r>
            <a:r>
              <a:rPr lang="hu-HU" u="sng" dirty="0" err="1"/>
              <a:t>backtracking</a:t>
            </a:r>
            <a:r>
              <a:rPr lang="hu-HU" u="sng" dirty="0"/>
              <a:t> </a:t>
            </a:r>
            <a:r>
              <a:rPr lang="hu-HU" u="sng" dirty="0" err="1"/>
              <a:t>after</a:t>
            </a:r>
            <a:r>
              <a:rPr lang="hu-HU" u="sng" dirty="0"/>
              <a:t> we hit </a:t>
            </a:r>
            <a:r>
              <a:rPr lang="hu-HU" u="sng" dirty="0" err="1"/>
              <a:t>the</a:t>
            </a:r>
            <a:r>
              <a:rPr lang="hu-HU" u="sng" dirty="0"/>
              <a:t> </a:t>
            </a:r>
            <a:r>
              <a:rPr lang="hu-HU" u="sng" dirty="0" err="1"/>
              <a:t>base</a:t>
            </a:r>
            <a:r>
              <a:rPr lang="hu-HU" u="sng" dirty="0"/>
              <a:t> </a:t>
            </a:r>
            <a:r>
              <a:rPr lang="hu-HU" u="sng" dirty="0" err="1"/>
              <a:t>case</a:t>
            </a:r>
            <a:r>
              <a:rPr lang="hu-HU" dirty="0"/>
              <a:t>: we know the base case so we know the subsolutions</a:t>
            </a:r>
          </a:p>
          <a:p>
            <a:r>
              <a:rPr lang="hu-HU" dirty="0"/>
              <a:t>- </a:t>
            </a:r>
            <a:r>
              <a:rPr lang="hu-HU" dirty="0" err="1"/>
              <a:t>if</a:t>
            </a:r>
            <a:r>
              <a:rPr lang="hu-HU" dirty="0"/>
              <a:t> there are </a:t>
            </a:r>
            <a:r>
              <a:rPr lang="hu-HU" u="sng" dirty="0"/>
              <a:t>too many function calls to be pushed onto the stack: the </a:t>
            </a:r>
            <a:r>
              <a:rPr lang="hu-HU" u="sng" dirty="0" err="1"/>
              <a:t>stack</a:t>
            </a:r>
            <a:r>
              <a:rPr lang="hu-HU" u="sng" dirty="0"/>
              <a:t> </a:t>
            </a:r>
            <a:r>
              <a:rPr lang="hu-HU" u="sng" dirty="0" err="1"/>
              <a:t>may</a:t>
            </a:r>
            <a:r>
              <a:rPr lang="hu-HU" u="sng" dirty="0"/>
              <a:t> </a:t>
            </a:r>
            <a:r>
              <a:rPr lang="hu-HU" u="sng" dirty="0" err="1"/>
              <a:t>get</a:t>
            </a:r>
            <a:r>
              <a:rPr lang="hu-HU" u="sng" dirty="0"/>
              <a:t> </a:t>
            </a:r>
            <a:r>
              <a:rPr lang="hu-HU" u="sng" dirty="0" err="1"/>
              <a:t>full</a:t>
            </a:r>
            <a:r>
              <a:rPr lang="hu-HU" u="sng" dirty="0"/>
              <a:t> </a:t>
            </a:r>
          </a:p>
          <a:p>
            <a:r>
              <a:rPr lang="hu-HU" u="sng" dirty="0"/>
              <a:t>  ... no more space left</a:t>
            </a:r>
          </a:p>
          <a:p>
            <a:r>
              <a:rPr lang="hu-HU" dirty="0"/>
              <a:t>- stack overflow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121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43683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103946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4754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3*factorial(2)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132517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3*factorial(2)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23480" y="3345590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2*factorial(1)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42777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</p:spTree>
    <p:extLst>
      <p:ext uri="{BB962C8B-B14F-4D97-AF65-F5344CB8AC3E}">
        <p14:creationId xmlns:p14="http://schemas.microsoft.com/office/powerpoint/2010/main" val="3427946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3*factorial(2)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23480" y="3345590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2*factorial(1)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479" y="2639438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return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3006368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3*factorial(2)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23480" y="3345590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2*1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1346122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3*2*1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423238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4*3*2*1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182755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4*3*2*1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5293217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Result will be 4*3*2*1 = 24 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3884" y="1556827"/>
            <a:ext cx="820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Conclusion: recursive method calls are going to be piled up in the stack </a:t>
            </a:r>
          </a:p>
        </p:txBody>
      </p:sp>
    </p:spTree>
    <p:extLst>
      <p:ext uri="{BB962C8B-B14F-4D97-AF65-F5344CB8AC3E}">
        <p14:creationId xmlns:p14="http://schemas.microsoft.com/office/powerpoint/2010/main" val="204639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QUEUE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85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149178"/>
            <a:ext cx="8946541" cy="5387546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It is an abstract data type (interface)</a:t>
            </a:r>
          </a:p>
          <a:p>
            <a:r>
              <a:rPr lang="hu-HU" dirty="0"/>
              <a:t>Basic operations: enqueue() and dequeue() , peek()</a:t>
            </a:r>
          </a:p>
          <a:p>
            <a:r>
              <a:rPr lang="hu-HU" dirty="0"/>
              <a:t>FIFO structure: </a:t>
            </a:r>
            <a:r>
              <a:rPr lang="hu-HU" u="sng" dirty="0"/>
              <a:t>first in first out </a:t>
            </a:r>
          </a:p>
          <a:p>
            <a:r>
              <a:rPr lang="hu-HU" dirty="0"/>
              <a:t>It can be implemented with </a:t>
            </a:r>
            <a:r>
              <a:rPr lang="hu-HU" u="sng" dirty="0"/>
              <a:t>dynamic arrays as well as with linked lists</a:t>
            </a:r>
          </a:p>
          <a:p>
            <a:r>
              <a:rPr lang="hu-HU" dirty="0"/>
              <a:t>Important when implementing </a:t>
            </a:r>
            <a:r>
              <a:rPr lang="hu-HU" u="sng" dirty="0"/>
              <a:t>BFS algorithm for graphs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244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</p:spTree>
    <p:extLst>
      <p:ext uri="{BB962C8B-B14F-4D97-AF65-F5344CB8AC3E}">
        <p14:creationId xmlns:p14="http://schemas.microsoft.com/office/powerpoint/2010/main" val="1114016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queue.enqueue(10);</a:t>
            </a:r>
          </a:p>
        </p:txBody>
      </p:sp>
    </p:spTree>
    <p:extLst>
      <p:ext uri="{BB962C8B-B14F-4D97-AF65-F5344CB8AC3E}">
        <p14:creationId xmlns:p14="http://schemas.microsoft.com/office/powerpoint/2010/main" val="1288273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queue.enqueue(10);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5963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3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stack.push(12);</a:t>
            </a:r>
          </a:p>
        </p:txBody>
      </p:sp>
    </p:spTree>
    <p:extLst>
      <p:ext uri="{BB962C8B-B14F-4D97-AF65-F5344CB8AC3E}">
        <p14:creationId xmlns:p14="http://schemas.microsoft.com/office/powerpoint/2010/main" val="499217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queue.enqueue(4);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5963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81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queue.enqueue(4);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48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queue.enqueue(20);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98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queue.enqueue(20);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15693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46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15693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36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15693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772" y="206062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queue.dequeue();</a:t>
            </a:r>
          </a:p>
        </p:txBody>
      </p:sp>
    </p:spTree>
    <p:extLst>
      <p:ext uri="{BB962C8B-B14F-4D97-AF65-F5344CB8AC3E}">
        <p14:creationId xmlns:p14="http://schemas.microsoft.com/office/powerpoint/2010/main" val="1421597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7" name="Oval 6"/>
          <p:cNvSpPr/>
          <p:nvPr/>
        </p:nvSpPr>
        <p:spPr>
          <a:xfrm>
            <a:off x="879331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15693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772" y="206062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queue.dequeue();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40958" y="3442121"/>
            <a:ext cx="10947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11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8" name="Oval 7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8057" y="3112076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772" y="206062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queue.dequeue();</a:t>
            </a:r>
          </a:p>
        </p:txBody>
      </p:sp>
    </p:spTree>
    <p:extLst>
      <p:ext uri="{BB962C8B-B14F-4D97-AF65-F5344CB8AC3E}">
        <p14:creationId xmlns:p14="http://schemas.microsoft.com/office/powerpoint/2010/main" val="389017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8" name="Oval 7"/>
          <p:cNvSpPr/>
          <p:nvPr/>
        </p:nvSpPr>
        <p:spPr>
          <a:xfrm>
            <a:off x="9161140" y="3112075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8057" y="3112076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772" y="206062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queue.dequeue();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340958" y="3442121"/>
            <a:ext cx="10947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4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9" name="Oval 8"/>
          <p:cNvSpPr/>
          <p:nvPr/>
        </p:nvSpPr>
        <p:spPr>
          <a:xfrm>
            <a:off x="7080421" y="3115963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7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stack.push(56);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03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When </a:t>
            </a:r>
            <a:r>
              <a:rPr lang="hu-HU" u="sng" dirty="0"/>
              <a:t>a resource is shared with several consumers ( threads ): we store them in a queue</a:t>
            </a:r>
          </a:p>
          <a:p>
            <a:r>
              <a:rPr lang="hu-HU" dirty="0"/>
              <a:t>For example: CPU scheduling</a:t>
            </a:r>
          </a:p>
          <a:p>
            <a:r>
              <a:rPr lang="en-US" dirty="0"/>
              <a:t>When </a:t>
            </a:r>
            <a:r>
              <a:rPr lang="en-US" u="sng" dirty="0"/>
              <a:t>data is transferred asynchronously </a:t>
            </a:r>
            <a:r>
              <a:rPr lang="en-US" dirty="0"/>
              <a:t>(data not necessarily received at same rate as sent) between two processes</a:t>
            </a:r>
            <a:endParaRPr lang="hu-HU" dirty="0"/>
          </a:p>
          <a:p>
            <a:r>
              <a:rPr lang="hu-HU" dirty="0"/>
              <a:t>For e</a:t>
            </a:r>
            <a:r>
              <a:rPr lang="en-US" dirty="0" err="1"/>
              <a:t>xample</a:t>
            </a:r>
            <a:r>
              <a:rPr lang="hu-HU" dirty="0"/>
              <a:t>: </a:t>
            </a:r>
            <a:r>
              <a:rPr lang="en-US" dirty="0"/>
              <a:t> IO </a:t>
            </a:r>
            <a:r>
              <a:rPr lang="hu-HU" dirty="0"/>
              <a:t>b</a:t>
            </a:r>
            <a:r>
              <a:rPr lang="en-US" dirty="0" err="1"/>
              <a:t>uffers</a:t>
            </a:r>
            <a:endParaRPr lang="hu-HU" dirty="0"/>
          </a:p>
          <a:p>
            <a:r>
              <a:rPr lang="hu-HU" dirty="0"/>
              <a:t>Operational research applications or stochastic models relies heavily on queues !!!</a:t>
            </a:r>
          </a:p>
        </p:txBody>
      </p:sp>
    </p:spTree>
    <p:extLst>
      <p:ext uri="{BB962C8B-B14F-4D97-AF65-F5344CB8AC3E}">
        <p14:creationId xmlns:p14="http://schemas.microsoft.com/office/powerpoint/2010/main" val="9613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stack.push(56);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stack.push(88);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8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stack.push(88);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4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3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786</TotalTime>
  <Words>1398</Words>
  <Application>Microsoft Macintosh PowerPoint</Application>
  <PresentationFormat>Widescreen</PresentationFormat>
  <Paragraphs>360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Century Gothic</vt:lpstr>
      <vt:lpstr>Wingdings 3</vt:lpstr>
      <vt:lpstr>Ion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Stack Memory</vt:lpstr>
      <vt:lpstr>PowerPoint Presentation</vt:lpstr>
      <vt:lpstr>Heap memory</vt:lpstr>
      <vt:lpstr>PowerPoint Presentation</vt:lpstr>
      <vt:lpstr>Stack and recursion</vt:lpstr>
      <vt:lpstr>Depth-first search</vt:lpstr>
      <vt:lpstr>Factorial: with recursion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45</dc:title>
  <dc:creator>Balazs Holczer</dc:creator>
  <cp:lastModifiedBy>JI WENHAN</cp:lastModifiedBy>
  <cp:revision>60</cp:revision>
  <dcterms:created xsi:type="dcterms:W3CDTF">2015-02-27T08:29:41Z</dcterms:created>
  <dcterms:modified xsi:type="dcterms:W3CDTF">2019-08-04T09:53:51Z</dcterms:modified>
</cp:coreProperties>
</file>