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63D59-70A3-4DA6-B901-BF0F76836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1D46DF-CE30-44AC-A443-AF0923AD2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268DC-6C25-4F07-9537-6C0AA58AA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807B-1DC1-449E-A412-3B373DEFED41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BA8B1-61CA-42B2-9458-8EFAFDCC8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CA8CB-4B08-425D-99FA-6C3804130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A00B7-FEFE-4E25-8D20-822DF1709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34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0F720-8322-4642-8536-BC2C2BC2A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9F16C-628F-4055-9A2D-74E000F4D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B2708-C9C1-4557-9B01-D43507F02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807B-1DC1-449E-A412-3B373DEFED41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B7EFE-A02B-4C61-8D8B-695E9C74F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20E1D-D4E0-4AE1-94D8-7533364FB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A00B7-FEFE-4E25-8D20-822DF1709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7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373104-32C4-4460-AE5F-6FAFD6CBEA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2DC78-68EA-4202-BBB0-5E802853C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396F2-C0BC-4077-A5B5-886C503E0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807B-1DC1-449E-A412-3B373DEFED41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30467-BD0A-47E9-8369-3EAE3238F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F3270-70B8-4BB0-AA44-EFFBDB60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A00B7-FEFE-4E25-8D20-822DF1709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2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165F4-D15A-4BF3-836B-8DD2CFD3D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BE8BB-A192-43B4-BDD4-89E564851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532E0-9558-4D7D-9210-D23FBCB9D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807B-1DC1-449E-A412-3B373DEFED41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EA36A-0470-4520-9BA1-0B6AA86FE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B9D1D-807A-412D-91C6-8539B5115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A00B7-FEFE-4E25-8D20-822DF1709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9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FC9CB-5C67-4903-9F59-61801E7F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49003-B143-4884-9D57-CCDA7A926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165C8-9C16-493C-A6E9-FF31B350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807B-1DC1-449E-A412-3B373DEFED41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43D63-6106-4742-959B-781D2B9AA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BE30A-602D-4D50-A825-7007796F4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A00B7-FEFE-4E25-8D20-822DF1709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02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94BC2-B99C-490F-B925-B46437DCD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6D9B8-E00C-498D-A402-5BD581CAD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91894D-2FB9-4B32-B8E5-3D46B01E4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0E893-DF09-4CD5-8122-933E2251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807B-1DC1-449E-A412-3B373DEFED41}" type="datetimeFigureOut">
              <a:rPr lang="en-US" smtClean="0"/>
              <a:t>7/21/22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84988-79D9-4383-90FE-E8B221BD3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4B314-C63F-48B1-87BD-45E074DDF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A00B7-FEFE-4E25-8D20-822DF1709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06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1FE44-DE06-46E5-9018-2C5E2BE88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4A0A0-75F2-4C50-A698-65CC39FC1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1013C8-0EE0-4297-95FE-9189353EE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988DC5-3788-437D-A473-345E98D788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74946E-F999-4051-8C8B-81850B8E11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3863D0-8F66-43A6-A09A-98BD2A1D0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807B-1DC1-449E-A412-3B373DEFED41}" type="datetimeFigureOut">
              <a:rPr lang="en-US" smtClean="0"/>
              <a:t>7/21/22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8FF691-FE2C-4F28-8734-68C793C5D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FDED28-3FE9-45B8-8717-C86EB3B4D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A00B7-FEFE-4E25-8D20-822DF1709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77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D7919-FB25-4B02-A88D-F47FCA9C5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7395E8-4932-4368-94E5-7A91DF189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807B-1DC1-449E-A412-3B373DEFED41}" type="datetimeFigureOut">
              <a:rPr lang="en-US" smtClean="0"/>
              <a:t>7/21/22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BCC006-C798-4C79-BF0E-FEC393790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859800-F70D-4323-B669-6A871AD96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A00B7-FEFE-4E25-8D20-822DF1709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17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565FD6-06F9-4277-B6A1-8E30EA74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807B-1DC1-449E-A412-3B373DEFED41}" type="datetimeFigureOut">
              <a:rPr lang="en-US" smtClean="0"/>
              <a:t>7/21/22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7AEF8C-C212-4E76-8C99-34714221C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FFE621-F7AA-468D-8980-281B1EDD9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A00B7-FEFE-4E25-8D20-822DF1709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97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75311-34F9-4E40-86BD-752D72E12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E6DF6-E0C2-43B3-B7F4-6520C92BA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9F913-A36F-4A6B-9978-0563C08DB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C2D3F-A6DA-47C3-B4DE-070A850B5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807B-1DC1-449E-A412-3B373DEFED41}" type="datetimeFigureOut">
              <a:rPr lang="en-US" smtClean="0"/>
              <a:t>7/21/22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1354D-252B-4A7F-A026-39113A22A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F0978-935F-4CA9-853B-815BB423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A00B7-FEFE-4E25-8D20-822DF1709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69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180D1-E98E-4B01-8C20-2EB3FFA96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9E1B65-AA39-4544-871C-F36D4A3467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E2D74-9B3D-4A23-8EED-D7F442A50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327AB-31B7-4F44-BF03-387EC0F99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807B-1DC1-449E-A412-3B373DEFED41}" type="datetimeFigureOut">
              <a:rPr lang="en-US" smtClean="0"/>
              <a:t>7/21/22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B6676-D632-42E5-80D9-B848168B4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1434A-2E22-4B43-BFA4-835D59FA2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A00B7-FEFE-4E25-8D20-822DF1709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8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FB1137-1053-4E68-A57D-C28C6D4B2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7C2CA-61F4-4455-BB96-1375EC5B6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860AE-1C72-4435-BD0E-83A2BBBF38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B807B-1DC1-449E-A412-3B373DEFED41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48FB6-9914-49CF-8403-49746E5265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960F3-C70E-4EC6-807C-CD54D4A42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A00B7-FEFE-4E25-8D20-822DF1709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41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CA4062-207D-49A5-8AF5-0FB066EE9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220" y="2076620"/>
            <a:ext cx="4435784" cy="29231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0BCDCC-FAEB-446C-836E-1BCA8F2F7782}"/>
              </a:ext>
            </a:extLst>
          </p:cNvPr>
          <p:cNvSpPr txBox="1"/>
          <p:nvPr/>
        </p:nvSpPr>
        <p:spPr>
          <a:xfrm>
            <a:off x="1363533" y="1457345"/>
            <a:ext cx="2199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PSIC geometry 4S+2D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9EEE1E-8BA5-4DDE-8756-3CB3DCCE0976}"/>
              </a:ext>
            </a:extLst>
          </p:cNvPr>
          <p:cNvSpPr/>
          <p:nvPr/>
        </p:nvSpPr>
        <p:spPr>
          <a:xfrm>
            <a:off x="5227386" y="1157933"/>
            <a:ext cx="272881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/>
              <a:t>Psic</a:t>
            </a:r>
            <a:r>
              <a:rPr lang="en-US" sz="1000" dirty="0"/>
              <a:t> circle definition in SPEC</a:t>
            </a:r>
          </a:p>
          <a:p>
            <a:endParaRPr lang="en-US" sz="1000" dirty="0"/>
          </a:p>
          <a:p>
            <a:r>
              <a:rPr lang="en-US" sz="1000" dirty="0"/>
              <a:t>Sample circles</a:t>
            </a:r>
          </a:p>
          <a:p>
            <a:r>
              <a:rPr lang="en-US" sz="1000" dirty="0"/>
              <a:t>1. Mu </a:t>
            </a:r>
            <a:r>
              <a:rPr lang="en-US" sz="1000" dirty="0">
                <a:sym typeface="Symbol" panose="05050102010706020507" pitchFamily="18" charset="2"/>
              </a:rPr>
              <a:t>       </a:t>
            </a:r>
            <a:r>
              <a:rPr lang="en-US" sz="1000" dirty="0"/>
              <a:t>x+</a:t>
            </a:r>
          </a:p>
          <a:p>
            <a:r>
              <a:rPr lang="en-US" sz="1000" dirty="0"/>
              <a:t>2. Eta </a:t>
            </a:r>
            <a:r>
              <a:rPr lang="en-US" sz="1000" dirty="0">
                <a:sym typeface="Symbol" panose="05050102010706020507" pitchFamily="18" charset="2"/>
              </a:rPr>
              <a:t>       </a:t>
            </a:r>
            <a:r>
              <a:rPr lang="en-US" sz="1000" dirty="0"/>
              <a:t>z-</a:t>
            </a:r>
          </a:p>
          <a:p>
            <a:r>
              <a:rPr lang="en-US" sz="1000" dirty="0"/>
              <a:t>3. Chi </a:t>
            </a:r>
            <a:r>
              <a:rPr lang="en-US" sz="1000" dirty="0">
                <a:sym typeface="Symbol" panose="05050102010706020507" pitchFamily="18" charset="2"/>
              </a:rPr>
              <a:t>       </a:t>
            </a:r>
            <a:r>
              <a:rPr lang="en-US" sz="1000" dirty="0"/>
              <a:t>y+</a:t>
            </a:r>
          </a:p>
          <a:p>
            <a:r>
              <a:rPr lang="en-US" sz="1000" dirty="0"/>
              <a:t>4. Phi </a:t>
            </a:r>
            <a:r>
              <a:rPr lang="en-US" sz="1000" dirty="0">
                <a:sym typeface="Symbol" panose="05050102010706020507" pitchFamily="18" charset="2"/>
              </a:rPr>
              <a:t>       </a:t>
            </a:r>
            <a:r>
              <a:rPr lang="en-US" sz="1000" dirty="0"/>
              <a:t>z-</a:t>
            </a:r>
          </a:p>
          <a:p>
            <a:endParaRPr lang="en-US" sz="1000" dirty="0">
              <a:sym typeface="Symbol" panose="05050102010706020507" pitchFamily="18" charset="2"/>
            </a:endParaRPr>
          </a:p>
          <a:p>
            <a:r>
              <a:rPr lang="en-US" sz="1000" dirty="0">
                <a:sym typeface="Symbol" panose="05050102010706020507" pitchFamily="18" charset="2"/>
              </a:rPr>
              <a:t>Detector circles</a:t>
            </a:r>
          </a:p>
          <a:p>
            <a:r>
              <a:rPr lang="en-US" sz="1000" dirty="0">
                <a:sym typeface="Symbol" panose="05050102010706020507" pitchFamily="18" charset="2"/>
              </a:rPr>
              <a:t>1. Nu         x+</a:t>
            </a:r>
          </a:p>
          <a:p>
            <a:r>
              <a:rPr lang="en-US" sz="1000" dirty="0">
                <a:sym typeface="Symbol" panose="05050102010706020507" pitchFamily="18" charset="2"/>
              </a:rPr>
              <a:t>2. Delta     z-</a:t>
            </a:r>
          </a:p>
          <a:p>
            <a:endParaRPr lang="en-US" sz="1000" dirty="0">
              <a:sym typeface="Symbol" panose="05050102010706020507" pitchFamily="18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ym typeface="Symbol" panose="05050102010706020507" pitchFamily="18" charset="2"/>
              </a:rPr>
              <a:t>The laboratory coordinate system depends on the geometry calculation code.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ym typeface="Symbol" panose="05050102010706020507" pitchFamily="18" charset="2"/>
              </a:rPr>
              <a:t>The angle directions are defined when all the angles are at the zero position according to the laboratory coordination system.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Primary beam direction is also defined with the laboratory coordination. In this case it is [0 1 0], y direction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In plane reference direction, sample surface normal direction and projection direction is not relevant to calculate the HKL conversion.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Filter and monitor normalization is optional and they can be done using the scaler count channel name in the SPEC if they are available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B19C01-D365-4651-A84B-2FFC507CDE0D}"/>
              </a:ext>
            </a:extLst>
          </p:cNvPr>
          <p:cNvSpPr/>
          <p:nvPr/>
        </p:nvSpPr>
        <p:spPr>
          <a:xfrm>
            <a:off x="2972901" y="444673"/>
            <a:ext cx="31230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Instrument Information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DBD8D2-8832-4D9D-A149-E3F47688FBDD}"/>
              </a:ext>
            </a:extLst>
          </p:cNvPr>
          <p:cNvSpPr/>
          <p:nvPr/>
        </p:nvSpPr>
        <p:spPr>
          <a:xfrm>
            <a:off x="6179005" y="598561"/>
            <a:ext cx="22904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6IDB_DetectorGeometry.xml</a:t>
            </a:r>
          </a:p>
        </p:txBody>
      </p:sp>
    </p:spTree>
    <p:extLst>
      <p:ext uri="{BB962C8B-B14F-4D97-AF65-F5344CB8AC3E}">
        <p14:creationId xmlns:p14="http://schemas.microsoft.com/office/powerpoint/2010/main" val="833121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B9EEE1E-8BA5-4DDE-8756-3CB3DCCE0976}"/>
              </a:ext>
            </a:extLst>
          </p:cNvPr>
          <p:cNvSpPr/>
          <p:nvPr/>
        </p:nvSpPr>
        <p:spPr>
          <a:xfrm>
            <a:off x="5223461" y="1004879"/>
            <a:ext cx="272881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Detector geometry information</a:t>
            </a:r>
          </a:p>
          <a:p>
            <a:endParaRPr lang="en-US" sz="1000" dirty="0"/>
          </a:p>
          <a:p>
            <a:r>
              <a:rPr lang="en-US" sz="1000" dirty="0"/>
              <a:t>Pixel direction 1. z-</a:t>
            </a:r>
          </a:p>
          <a:p>
            <a:r>
              <a:rPr lang="en-US" sz="1000" dirty="0"/>
              <a:t>Pixel direction 2. x-</a:t>
            </a:r>
          </a:p>
          <a:p>
            <a:endParaRPr lang="en-US" sz="1000" dirty="0">
              <a:sym typeface="Symbol" panose="05050102010706020507" pitchFamily="18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ym typeface="Symbol" panose="05050102010706020507" pitchFamily="18" charset="2"/>
              </a:rPr>
              <a:t>The pixel directions are defined when detector angles are zero according to the laboratory coordination system.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‘Center channel pixel’ is defined with Primary beam position when detector angles are zero.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‘Distance’ is sample to the detector distance.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Filter and monitor normalization is optional and they can be done using the scaler count channel name in the SPEC if they are available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738340-6515-496C-AB4E-09795B0DD5A1}"/>
              </a:ext>
            </a:extLst>
          </p:cNvPr>
          <p:cNvSpPr/>
          <p:nvPr/>
        </p:nvSpPr>
        <p:spPr>
          <a:xfrm>
            <a:off x="1381203" y="137503"/>
            <a:ext cx="41551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Detector Geometry Information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ADDB873-BCBF-45E5-ABE5-7A6E09F2F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63" y="1505132"/>
            <a:ext cx="4438273" cy="3176291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FBEFAAB-976F-4B3E-AA14-E785C1E3B443}"/>
              </a:ext>
            </a:extLst>
          </p:cNvPr>
          <p:cNvCxnSpPr/>
          <p:nvPr/>
        </p:nvCxnSpPr>
        <p:spPr>
          <a:xfrm flipV="1">
            <a:off x="1007166" y="2052195"/>
            <a:ext cx="269461" cy="8393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9AA1FA1-FBDE-4FC3-8EF0-A958F4AFA3C0}"/>
              </a:ext>
            </a:extLst>
          </p:cNvPr>
          <p:cNvCxnSpPr/>
          <p:nvPr/>
        </p:nvCxnSpPr>
        <p:spPr>
          <a:xfrm>
            <a:off x="942109" y="2217531"/>
            <a:ext cx="0" cy="348974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A703875-A6B0-4C50-A180-7767E0310259}"/>
              </a:ext>
            </a:extLst>
          </p:cNvPr>
          <p:cNvSpPr txBox="1"/>
          <p:nvPr/>
        </p:nvSpPr>
        <p:spPr>
          <a:xfrm>
            <a:off x="655224" y="1748706"/>
            <a:ext cx="9733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Pixel directions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30CC63-1104-4A31-B5DE-04A1F2905050}"/>
              </a:ext>
            </a:extLst>
          </p:cNvPr>
          <p:cNvSpPr/>
          <p:nvPr/>
        </p:nvSpPr>
        <p:spPr>
          <a:xfrm>
            <a:off x="5536379" y="291391"/>
            <a:ext cx="17391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6IDB_Instrument.xml</a:t>
            </a:r>
          </a:p>
        </p:txBody>
      </p:sp>
    </p:spTree>
    <p:extLst>
      <p:ext uri="{BB962C8B-B14F-4D97-AF65-F5344CB8AC3E}">
        <p14:creationId xmlns:p14="http://schemas.microsoft.com/office/powerpoint/2010/main" val="4246812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46DE388-B4D4-4D39-9E54-716F6B34FF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83" t="21945" b="20774"/>
          <a:stretch/>
        </p:blipFill>
        <p:spPr>
          <a:xfrm>
            <a:off x="1895697" y="3884892"/>
            <a:ext cx="4200303" cy="20951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32F2BB-8EAD-45F9-91A6-CBD7CAA1FB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844" t="19903" b="22816"/>
          <a:stretch/>
        </p:blipFill>
        <p:spPr>
          <a:xfrm>
            <a:off x="2098202" y="1083076"/>
            <a:ext cx="3997798" cy="20951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30C58A-AC65-4E2C-9BE6-83FB0BC8E266}"/>
              </a:ext>
            </a:extLst>
          </p:cNvPr>
          <p:cNvSpPr txBox="1"/>
          <p:nvPr/>
        </p:nvSpPr>
        <p:spPr>
          <a:xfrm>
            <a:off x="1512276" y="745724"/>
            <a:ext cx="3478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Scan # 839  Rocking through (2 1 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42A67A-1515-4B26-A989-90C448E5F7C7}"/>
              </a:ext>
            </a:extLst>
          </p:cNvPr>
          <p:cNvSpPr txBox="1"/>
          <p:nvPr/>
        </p:nvSpPr>
        <p:spPr>
          <a:xfrm>
            <a:off x="1512276" y="3515558"/>
            <a:ext cx="342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Scan # 840 Rocking through (0 2 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8326EA-80E1-4A68-A921-25DF547C7D5F}"/>
              </a:ext>
            </a:extLst>
          </p:cNvPr>
          <p:cNvSpPr txBox="1"/>
          <p:nvPr/>
        </p:nvSpPr>
        <p:spPr>
          <a:xfrm>
            <a:off x="674702" y="175735"/>
            <a:ext cx="6412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Diffuse scattering of Pb(Mg</a:t>
            </a:r>
            <a:r>
              <a:rPr lang="en-US" baseline="-25000" dirty="0"/>
              <a:t>1/3</a:t>
            </a:r>
            <a:r>
              <a:rPr lang="en-US" dirty="0"/>
              <a:t>Nb</a:t>
            </a:r>
            <a:r>
              <a:rPr lang="en-US" baseline="-25000" dirty="0"/>
              <a:t>2/3</a:t>
            </a:r>
            <a:r>
              <a:rPr lang="en-US" dirty="0"/>
              <a:t>)O</a:t>
            </a:r>
            <a:r>
              <a:rPr lang="en-US" baseline="-25000" dirty="0"/>
              <a:t>3</a:t>
            </a:r>
            <a:r>
              <a:rPr lang="en-US" dirty="0"/>
              <a:t>–PbTiO</a:t>
            </a:r>
            <a:r>
              <a:rPr lang="en-US" baseline="-25000" dirty="0"/>
              <a:t>3</a:t>
            </a:r>
            <a:r>
              <a:rPr lang="en-US" dirty="0"/>
              <a:t>  (PMN-PT)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72D90D-423F-497A-A49A-D2482D1C9D16}"/>
              </a:ext>
            </a:extLst>
          </p:cNvPr>
          <p:cNvSpPr txBox="1"/>
          <p:nvPr/>
        </p:nvSpPr>
        <p:spPr>
          <a:xfrm>
            <a:off x="6790413" y="1834463"/>
            <a:ext cx="420030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‘image’ directory should be located in the same directory with spec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‘image’ directory there should be a folder with same name as spec file except the extension.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folder which is the same name as spec file should contains folders of each scan. The name of the folder should be ‘S’ + scan number. For example, a folder of scan number 1 will be S001. In this folder should contain the image files with numbers corresponding to the spec scan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spec file should have the position of the angles for each scan data point. There should be columns for each </a:t>
            </a:r>
            <a:r>
              <a:rPr lang="en-US" sz="1600" dirty="0" err="1"/>
              <a:t>diffractormeter</a:t>
            </a:r>
            <a:r>
              <a:rPr lang="en-US" sz="1600" dirty="0"/>
              <a:t> angle.</a:t>
            </a:r>
          </a:p>
        </p:txBody>
      </p:sp>
    </p:spTree>
    <p:extLst>
      <p:ext uri="{BB962C8B-B14F-4D97-AF65-F5344CB8AC3E}">
        <p14:creationId xmlns:p14="http://schemas.microsoft.com/office/powerpoint/2010/main" val="2964603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400</Words>
  <Application>Microsoft Macintosh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Kim, Jong Woo</dc:creator>
  <cp:lastModifiedBy>Smith, Henry</cp:lastModifiedBy>
  <cp:revision>12</cp:revision>
  <dcterms:created xsi:type="dcterms:W3CDTF">2021-08-11T16:33:26Z</dcterms:created>
  <dcterms:modified xsi:type="dcterms:W3CDTF">2022-07-21T17:45:01Z</dcterms:modified>
</cp:coreProperties>
</file>