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83" r:id="rId2"/>
    <p:sldId id="335" r:id="rId3"/>
    <p:sldId id="317" r:id="rId4"/>
    <p:sldId id="325" r:id="rId5"/>
    <p:sldId id="284" r:id="rId6"/>
    <p:sldId id="313" r:id="rId7"/>
    <p:sldId id="329" r:id="rId8"/>
    <p:sldId id="327" r:id="rId9"/>
    <p:sldId id="330" r:id="rId10"/>
    <p:sldId id="331" r:id="rId11"/>
    <p:sldId id="334" r:id="rId12"/>
    <p:sldId id="332" r:id="rId13"/>
    <p:sldId id="333" r:id="rId14"/>
    <p:sldId id="324" r:id="rId15"/>
    <p:sldId id="300" r:id="rId16"/>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lexibility Principles" id="{D81A8912-64B4-4443-9F65-17D445EF0D99}">
          <p14:sldIdLst>
            <p14:sldId id="283"/>
            <p14:sldId id="335"/>
            <p14:sldId id="317"/>
            <p14:sldId id="325"/>
            <p14:sldId id="284"/>
            <p14:sldId id="313"/>
            <p14:sldId id="329"/>
            <p14:sldId id="327"/>
            <p14:sldId id="330"/>
            <p14:sldId id="331"/>
            <p14:sldId id="334"/>
            <p14:sldId id="332"/>
            <p14:sldId id="333"/>
            <p14:sldId id="324"/>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77" autoAdjust="0"/>
    <p:restoredTop sz="94609" autoAdjust="0"/>
  </p:normalViewPr>
  <p:slideViewPr>
    <p:cSldViewPr>
      <p:cViewPr>
        <p:scale>
          <a:sx n="80" d="100"/>
          <a:sy n="80" d="100"/>
        </p:scale>
        <p:origin x="-1320"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4014100" y="0"/>
            <a:ext cx="3070860" cy="468630"/>
          </a:xfrm>
          <a:prstGeom prst="rect">
            <a:avLst/>
          </a:prstGeom>
        </p:spPr>
        <p:txBody>
          <a:bodyPr vert="horz" lIns="94046" tIns="47023" rIns="94046" bIns="47023" rtlCol="0"/>
          <a:lstStyle>
            <a:lvl1pPr algn="r">
              <a:defRPr sz="1200"/>
            </a:lvl1pPr>
          </a:lstStyle>
          <a:p>
            <a:fld id="{7F74EBE8-DC30-45D7-AAAF-E34E9465F9FB}" type="datetimeFigureOut">
              <a:rPr lang="en-US" smtClean="0"/>
              <a:pPr/>
              <a:t>5/3/14</a:t>
            </a:fld>
            <a:endParaRPr lang="en-US"/>
          </a:p>
        </p:txBody>
      </p:sp>
      <p:sp>
        <p:nvSpPr>
          <p:cNvPr id="4" name="Footer Placeholder 3"/>
          <p:cNvSpPr>
            <a:spLocks noGrp="1"/>
          </p:cNvSpPr>
          <p:nvPr>
            <p:ph type="ftr" sz="quarter" idx="2"/>
          </p:nvPr>
        </p:nvSpPr>
        <p:spPr>
          <a:xfrm>
            <a:off x="0" y="8902343"/>
            <a:ext cx="3070860" cy="4686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4014100" y="8902343"/>
            <a:ext cx="3070860" cy="468630"/>
          </a:xfrm>
          <a:prstGeom prst="rect">
            <a:avLst/>
          </a:prstGeom>
        </p:spPr>
        <p:txBody>
          <a:bodyPr vert="horz" lIns="94046" tIns="47023" rIns="94046" bIns="47023" rtlCol="0" anchor="b"/>
          <a:lstStyle>
            <a:lvl1pPr algn="r">
              <a:defRPr sz="1200"/>
            </a:lvl1pPr>
          </a:lstStyle>
          <a:p>
            <a:fld id="{9C201B35-A107-4193-9632-7FC3FAE91658}" type="slidenum">
              <a:rPr lang="en-US" smtClean="0"/>
              <a:pPr/>
              <a:t>‹#›</a:t>
            </a:fld>
            <a:endParaRPr lang="en-US"/>
          </a:p>
        </p:txBody>
      </p:sp>
    </p:spTree>
    <p:extLst>
      <p:ext uri="{BB962C8B-B14F-4D97-AF65-F5344CB8AC3E}">
        <p14:creationId xmlns:p14="http://schemas.microsoft.com/office/powerpoint/2010/main" val="21928675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idx="1"/>
          </p:nvPr>
        </p:nvSpPr>
        <p:spPr>
          <a:xfrm>
            <a:off x="4014100" y="0"/>
            <a:ext cx="3070860" cy="468630"/>
          </a:xfrm>
          <a:prstGeom prst="rect">
            <a:avLst/>
          </a:prstGeom>
        </p:spPr>
        <p:txBody>
          <a:bodyPr vert="horz" lIns="94046" tIns="47023" rIns="94046" bIns="47023" rtlCol="0"/>
          <a:lstStyle>
            <a:lvl1pPr algn="r">
              <a:defRPr sz="1200"/>
            </a:lvl1pPr>
          </a:lstStyle>
          <a:p>
            <a:fld id="{2556BEAD-68FE-4408-A5BE-737E22F04EBD}" type="datetimeFigureOut">
              <a:rPr lang="en-US" smtClean="0"/>
              <a:pPr/>
              <a:t>5/3/14</a:t>
            </a:fld>
            <a:endParaRPr lang="en-US"/>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4046" tIns="47023" rIns="94046" bIns="47023" rtlCol="0" anchor="ctr"/>
          <a:lstStyle/>
          <a:p>
            <a:endParaRPr lang="en-US"/>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6" tIns="47023" rIns="94046" bIns="470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70860" cy="468630"/>
          </a:xfrm>
          <a:prstGeom prst="rect">
            <a:avLst/>
          </a:prstGeom>
        </p:spPr>
        <p:txBody>
          <a:bodyPr vert="horz" lIns="94046" tIns="47023" rIns="94046" bIns="47023"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4046" tIns="47023" rIns="94046" bIns="47023" rtlCol="0" anchor="b"/>
          <a:lstStyle>
            <a:lvl1pPr algn="r">
              <a:defRPr sz="1200"/>
            </a:lvl1pPr>
          </a:lstStyle>
          <a:p>
            <a:fld id="{462F15F2-C5F6-47B5-8724-BD479399900F}" type="slidenum">
              <a:rPr lang="en-US" smtClean="0"/>
              <a:pPr/>
              <a:t>‹#›</a:t>
            </a:fld>
            <a:endParaRPr lang="en-US"/>
          </a:p>
        </p:txBody>
      </p:sp>
    </p:spTree>
    <p:extLst>
      <p:ext uri="{BB962C8B-B14F-4D97-AF65-F5344CB8AC3E}">
        <p14:creationId xmlns:p14="http://schemas.microsoft.com/office/powerpoint/2010/main" val="236982662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EB1D0D-29CC-4EB5-87D2-F999A295051F}" type="datetime9">
              <a:rPr lang="en-US" smtClean="0"/>
              <a:pPr/>
              <a:t>5/3/14 11:55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71392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E613B3-5D28-4FE6-BB9B-9BC49D9E1292}" type="datetime9">
              <a:rPr lang="en-US" smtClean="0"/>
              <a:pPr/>
              <a:t>5/3/14 11:55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15083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276015-6593-40FF-AC44-6C2C47F93B9B}" type="datetime9">
              <a:rPr lang="en-US" smtClean="0"/>
              <a:pPr/>
              <a:t>5/3/14 11:55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208278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1DEA4-9CD9-471C-90D9-D1CBFC74DEE3}" type="datetime9">
              <a:rPr lang="en-US" smtClean="0"/>
              <a:pPr/>
              <a:t>5/3/14 11:55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132683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56B50B-D241-4716-A569-D8D1091734CF}" type="datetime9">
              <a:rPr lang="en-US" smtClean="0"/>
              <a:pPr/>
              <a:t>5/3/14 11:55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26374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35BBD-AFA5-48B7-90EC-C61CF9936B9E}" type="datetime9">
              <a:rPr lang="en-US" smtClean="0"/>
              <a:pPr/>
              <a:t>5/3/14 11:55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261697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6F32DA-1339-4B4F-9A1F-5AEBFB507A10}" type="datetime9">
              <a:rPr lang="en-US" smtClean="0"/>
              <a:pPr/>
              <a:t>5/3/14 11:55 PM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177223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289E13-A56E-43FB-8694-23EE2C1721C2}" type="datetime9">
              <a:rPr lang="en-US" smtClean="0"/>
              <a:pPr/>
              <a:t>5/3/14 11:55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304732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A464D-84B5-4B91-94A2-F5B499A65446}" type="datetime9">
              <a:rPr lang="en-US" smtClean="0"/>
              <a:pPr/>
              <a:t>5/3/14 11:55 PM</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72759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5C54A-9B1C-433E-9DCE-A27F57C78ECD}" type="datetime9">
              <a:rPr lang="en-US" smtClean="0"/>
              <a:pPr/>
              <a:t>5/3/14 11:55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91407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C178F-4AF3-4DA0-BAFD-B94B4D71EEA0}" type="datetime9">
              <a:rPr lang="en-US" smtClean="0"/>
              <a:pPr/>
              <a:t>5/3/14 11:55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A77D2-8F2C-4F93-BADD-96FDF1372018}" type="slidenum">
              <a:rPr lang="en-US" smtClean="0"/>
              <a:pPr/>
              <a:t>‹#›</a:t>
            </a:fld>
            <a:endParaRPr lang="en-US"/>
          </a:p>
        </p:txBody>
      </p:sp>
    </p:spTree>
    <p:extLst>
      <p:ext uri="{BB962C8B-B14F-4D97-AF65-F5344CB8AC3E}">
        <p14:creationId xmlns:p14="http://schemas.microsoft.com/office/powerpoint/2010/main" val="390020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EC9F8-1FD1-4BC2-A76C-AB12B4B21C8E}" type="datetime9">
              <a:rPr lang="en-US" smtClean="0"/>
              <a:pPr/>
              <a:t>5/3/14 11:55 PM</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A77D2-8F2C-4F93-BADD-96FDF1372018}" type="slidenum">
              <a:rPr lang="en-US" smtClean="0"/>
              <a:pPr/>
              <a:t>‹#›</a:t>
            </a:fld>
            <a:endParaRPr lang="en-US"/>
          </a:p>
        </p:txBody>
      </p:sp>
    </p:spTree>
    <p:extLst>
      <p:ext uri="{BB962C8B-B14F-4D97-AF65-F5344CB8AC3E}">
        <p14:creationId xmlns:p14="http://schemas.microsoft.com/office/powerpoint/2010/main" val="2130239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85800" y="914400"/>
            <a:ext cx="7772400" cy="2155825"/>
          </a:xfrm>
        </p:spPr>
        <p:txBody>
          <a:bodyPr>
            <a:noAutofit/>
          </a:bodyPr>
          <a:lstStyle/>
          <a:p>
            <a:r>
              <a:rPr 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Final Presentation:</a:t>
            </a:r>
            <a:br>
              <a:rPr 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br>
            <a:r>
              <a:rPr 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Statistical </a:t>
            </a:r>
            <a:r>
              <a:rPr lang="en-US"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Analysis </a:t>
            </a:r>
            <a:r>
              <a:rPr lang="en-US" sz="2800" b="1"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on Investment </a:t>
            </a:r>
            <a:r>
              <a:rPr lang="en-US"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Performance of the S&amp;P 500 Equity-Indexed Annuity (EIA</a:t>
            </a:r>
            <a:r>
              <a:rPr 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)’s Index Strategies</a:t>
            </a:r>
            <a:endParaRPr lang="en-US"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7" name="副标题 6"/>
          <p:cNvSpPr>
            <a:spLocks noGrp="1"/>
          </p:cNvSpPr>
          <p:nvPr>
            <p:ph type="subTitle" idx="1"/>
          </p:nvPr>
        </p:nvSpPr>
        <p:spPr>
          <a:xfrm>
            <a:off x="1371600" y="3657600"/>
            <a:ext cx="6400800" cy="2133600"/>
          </a:xfrm>
        </p:spPr>
        <p:txBody>
          <a:bodyPr>
            <a:normAutofit fontScale="92500" lnSpcReduction="20000"/>
          </a:bodyPr>
          <a:lstStyle/>
          <a:p>
            <a:r>
              <a:rPr lang="en-US" altLang="zh-CN" sz="2400" dirty="0" smtClean="0">
                <a:solidFill>
                  <a:schemeClr val="tx1"/>
                </a:solidFill>
                <a:latin typeface="Arial" pitchFamily="34" charset="0"/>
                <a:cs typeface="Arial" pitchFamily="34" charset="0"/>
              </a:rPr>
              <a:t>Group Member and Presenter: Henry </a:t>
            </a:r>
            <a:r>
              <a:rPr lang="en-US" altLang="zh-CN" sz="2400" dirty="0">
                <a:solidFill>
                  <a:schemeClr val="tx1"/>
                </a:solidFill>
                <a:latin typeface="Arial" pitchFamily="34" charset="0"/>
                <a:cs typeface="Arial" pitchFamily="34" charset="0"/>
              </a:rPr>
              <a:t>Wong </a:t>
            </a:r>
            <a:endParaRPr lang="en-US" altLang="zh-CN" sz="2400" dirty="0" smtClean="0">
              <a:solidFill>
                <a:schemeClr val="tx1"/>
              </a:solidFill>
              <a:latin typeface="Arial" pitchFamily="34" charset="0"/>
              <a:cs typeface="Arial" pitchFamily="34" charset="0"/>
            </a:endParaRPr>
          </a:p>
          <a:p>
            <a:endParaRPr lang="en-US" altLang="zh-CN" sz="2400" dirty="0" smtClean="0">
              <a:solidFill>
                <a:schemeClr val="tx1"/>
              </a:solidFill>
              <a:latin typeface="Arial" pitchFamily="34" charset="0"/>
              <a:cs typeface="Arial" pitchFamily="34" charset="0"/>
            </a:endParaRPr>
          </a:p>
          <a:p>
            <a:r>
              <a:rPr lang="en-US" altLang="zh-CN" sz="2400" dirty="0" smtClean="0">
                <a:solidFill>
                  <a:schemeClr val="tx1"/>
                </a:solidFill>
                <a:latin typeface="Arial" pitchFamily="34" charset="0"/>
                <a:cs typeface="Arial" pitchFamily="34" charset="0"/>
              </a:rPr>
              <a:t>Stat 222: Statistics Master’s Capstone</a:t>
            </a:r>
          </a:p>
          <a:p>
            <a:r>
              <a:rPr lang="en-US" altLang="zh-CN" sz="2400" dirty="0" smtClean="0">
                <a:solidFill>
                  <a:schemeClr val="tx1"/>
                </a:solidFill>
                <a:latin typeface="Arial" pitchFamily="34" charset="0"/>
                <a:cs typeface="Arial" pitchFamily="34" charset="0"/>
              </a:rPr>
              <a:t>Professor Victoria </a:t>
            </a:r>
            <a:r>
              <a:rPr lang="en-US" altLang="zh-CN" sz="2400" dirty="0" err="1" smtClean="0">
                <a:solidFill>
                  <a:schemeClr val="tx1"/>
                </a:solidFill>
                <a:latin typeface="Arial" pitchFamily="34" charset="0"/>
                <a:cs typeface="Arial" pitchFamily="34" charset="0"/>
              </a:rPr>
              <a:t>Stodden</a:t>
            </a:r>
            <a:endParaRPr lang="en-US" altLang="zh-CN" sz="2400" dirty="0" smtClean="0">
              <a:solidFill>
                <a:schemeClr val="tx1"/>
              </a:solidFill>
              <a:latin typeface="Arial" pitchFamily="34" charset="0"/>
              <a:cs typeface="Arial" pitchFamily="34" charset="0"/>
            </a:endParaRPr>
          </a:p>
          <a:p>
            <a:endParaRPr lang="en-US" altLang="zh-CN" sz="2400" dirty="0">
              <a:solidFill>
                <a:schemeClr val="tx1"/>
              </a:solidFill>
              <a:latin typeface="Arial" pitchFamily="34" charset="0"/>
              <a:cs typeface="Arial" pitchFamily="34" charset="0"/>
            </a:endParaRPr>
          </a:p>
          <a:p>
            <a:r>
              <a:rPr lang="en-US" altLang="zh-CN" sz="2400" dirty="0" smtClean="0">
                <a:solidFill>
                  <a:schemeClr val="tx1"/>
                </a:solidFill>
                <a:latin typeface="Arial" pitchFamily="34" charset="0"/>
                <a:cs typeface="Arial" pitchFamily="34" charset="0"/>
              </a:rPr>
              <a:t>April 30</a:t>
            </a:r>
            <a:r>
              <a:rPr lang="en-US" altLang="zh-CN" sz="2400" baseline="30000" dirty="0" smtClean="0">
                <a:solidFill>
                  <a:schemeClr val="tx1"/>
                </a:solidFill>
                <a:latin typeface="Arial" pitchFamily="34" charset="0"/>
                <a:cs typeface="Arial" pitchFamily="34" charset="0"/>
              </a:rPr>
              <a:t>th</a:t>
            </a:r>
            <a:r>
              <a:rPr lang="en-US" altLang="zh-CN" sz="2400" dirty="0" smtClean="0">
                <a:solidFill>
                  <a:schemeClr val="tx1"/>
                </a:solidFill>
                <a:latin typeface="Arial" pitchFamily="34" charset="0"/>
                <a:cs typeface="Arial" pitchFamily="34" charset="0"/>
              </a:rPr>
              <a:t>, 2014</a:t>
            </a:r>
            <a:endParaRPr lang="zh-CN" altLang="en-US" sz="2400" dirty="0">
              <a:solidFill>
                <a:schemeClr val="tx1"/>
              </a:solidFill>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fld id="{FA3A77D2-8F2C-4F93-BADD-96FDF1372018}" type="slidenum">
              <a:rPr lang="en-US" smtClean="0"/>
              <a:pPr/>
              <a:t>1</a:t>
            </a:fld>
            <a:endParaRPr lang="en-US"/>
          </a:p>
        </p:txBody>
      </p:sp>
    </p:spTree>
    <p:extLst>
      <p:ext uri="{BB962C8B-B14F-4D97-AF65-F5344CB8AC3E}">
        <p14:creationId xmlns:p14="http://schemas.microsoft.com/office/powerpoint/2010/main" val="391230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normAutofit/>
          </a:bodyPr>
          <a:lstStyle/>
          <a:p>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Volatility</a:t>
            </a:r>
            <a:r>
              <a:rPr lang="en-US" altLang="zh-CN"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a:t>
            </a:r>
            <a:r>
              <a:rPr lang="en-US" altLang="zh-CN" sz="2800" b="1" dirty="0" err="1"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vs</a:t>
            </a:r>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a:t>
            </a:r>
            <a:r>
              <a:rPr lang="en-US" altLang="zh-CN"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Day of Month</a:t>
            </a:r>
            <a:endParaRPr lang="zh-CN" alt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fld id="{FA3A77D2-8F2C-4F93-BADD-96FDF1372018}" type="slidenum">
              <a:rPr lang="en-US" smtClean="0"/>
              <a:pPr/>
              <a:t>10</a:t>
            </a:fld>
            <a:endParaRPr lang="en-US" dirty="0"/>
          </a:p>
        </p:txBody>
      </p:sp>
      <p:pic>
        <p:nvPicPr>
          <p:cNvPr id="4" name="Content Placeholder 3" descr="f6.png"/>
          <p:cNvPicPr>
            <a:picLocks noGrp="1" noChangeAspect="1"/>
          </p:cNvPicPr>
          <p:nvPr>
            <p:ph idx="1"/>
          </p:nvPr>
        </p:nvPicPr>
        <p:blipFill>
          <a:blip r:embed="rId2">
            <a:extLst>
              <a:ext uri="{28A0092B-C50C-407E-A947-70E740481C1C}">
                <a14:useLocalDpi xmlns:a14="http://schemas.microsoft.com/office/drawing/2010/main" val="0"/>
              </a:ext>
            </a:extLst>
          </a:blip>
          <a:srcRect l="1405" r="1405"/>
          <a:stretch>
            <a:fillRect/>
          </a:stretch>
        </p:blipFill>
        <p:spPr/>
      </p:pic>
      <p:sp>
        <p:nvSpPr>
          <p:cNvPr id="6" name="Rectangle 5"/>
          <p:cNvSpPr/>
          <p:nvPr/>
        </p:nvSpPr>
        <p:spPr>
          <a:xfrm>
            <a:off x="6781800" y="1066800"/>
            <a:ext cx="18288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Indifference with Day of Month</a:t>
            </a:r>
          </a:p>
        </p:txBody>
      </p:sp>
    </p:spTree>
    <p:extLst>
      <p:ext uri="{BB962C8B-B14F-4D97-AF65-F5344CB8AC3E}">
        <p14:creationId xmlns:p14="http://schemas.microsoft.com/office/powerpoint/2010/main" val="250720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Sharpe Ratio</a:t>
            </a:r>
            <a:endParaRPr lang="en-US"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457200" lvl="1" indent="0" algn="just">
              <a:lnSpc>
                <a:spcPct val="150000"/>
              </a:lnSpc>
              <a:buClr>
                <a:schemeClr val="accent1">
                  <a:lumMod val="75000"/>
                </a:schemeClr>
              </a:buClr>
              <a:buNone/>
            </a:pPr>
            <a:r>
              <a:rPr lang="en-US" sz="2000" b="1" dirty="0" smtClean="0">
                <a:latin typeface="Arial" pitchFamily="34" charset="0"/>
                <a:cs typeface="Arial" pitchFamily="34" charset="0"/>
              </a:rPr>
              <a:t>Sharpe Ratio = E(</a:t>
            </a:r>
            <a:r>
              <a:rPr lang="en-US" sz="2000" b="1" dirty="0" err="1" smtClean="0">
                <a:latin typeface="Arial" pitchFamily="34" charset="0"/>
                <a:cs typeface="Arial" pitchFamily="34" charset="0"/>
              </a:rPr>
              <a:t>R</a:t>
            </a:r>
            <a:r>
              <a:rPr lang="en-US" sz="2000" b="1" baseline="-25000" dirty="0" err="1" smtClean="0">
                <a:latin typeface="Arial" pitchFamily="34" charset="0"/>
                <a:cs typeface="Arial" pitchFamily="34" charset="0"/>
              </a:rPr>
              <a:t>i</a:t>
            </a:r>
            <a:r>
              <a:rPr lang="en-US" sz="2000" b="1" dirty="0" smtClean="0">
                <a:latin typeface="Arial" pitchFamily="34" charset="0"/>
                <a:cs typeface="Arial" pitchFamily="34" charset="0"/>
              </a:rPr>
              <a:t> – </a:t>
            </a:r>
            <a:r>
              <a:rPr lang="en-US" sz="2000" b="1" dirty="0" err="1" smtClean="0">
                <a:latin typeface="Arial" pitchFamily="34" charset="0"/>
                <a:cs typeface="Arial" pitchFamily="34" charset="0"/>
              </a:rPr>
              <a:t>R</a:t>
            </a:r>
            <a:r>
              <a:rPr lang="en-US" sz="2000" b="1" baseline="-25000" dirty="0" err="1" smtClean="0">
                <a:latin typeface="Arial" pitchFamily="34" charset="0"/>
                <a:cs typeface="Arial" pitchFamily="34" charset="0"/>
              </a:rPr>
              <a:t>f</a:t>
            </a:r>
            <a:r>
              <a:rPr lang="en-US" sz="2000" b="1" dirty="0" smtClean="0">
                <a:latin typeface="Arial" pitchFamily="34" charset="0"/>
                <a:cs typeface="Arial" pitchFamily="34" charset="0"/>
              </a:rPr>
              <a:t>) / </a:t>
            </a:r>
            <a:r>
              <a:rPr lang="en-US" sz="2000" b="1" dirty="0" err="1" smtClean="0">
                <a:latin typeface="Arial" pitchFamily="34" charset="0"/>
                <a:cs typeface="Arial" pitchFamily="34" charset="0"/>
              </a:rPr>
              <a:t>Std</a:t>
            </a:r>
            <a:r>
              <a:rPr lang="en-US" sz="2000" b="1" dirty="0" smtClean="0">
                <a:latin typeface="Arial" pitchFamily="34" charset="0"/>
                <a:cs typeface="Arial" pitchFamily="34" charset="0"/>
              </a:rPr>
              <a:t>(</a:t>
            </a:r>
            <a:r>
              <a:rPr lang="en-US" sz="2000" b="1" dirty="0" err="1" smtClean="0">
                <a:latin typeface="Arial" pitchFamily="34" charset="0"/>
                <a:cs typeface="Arial" pitchFamily="34" charset="0"/>
              </a:rPr>
              <a:t>R</a:t>
            </a:r>
            <a:r>
              <a:rPr lang="en-US" sz="2000" b="1" baseline="-25000" dirty="0" err="1" smtClean="0">
                <a:latin typeface="Arial" pitchFamily="34" charset="0"/>
                <a:cs typeface="Arial" pitchFamily="34" charset="0"/>
              </a:rPr>
              <a:t>i</a:t>
            </a:r>
            <a:r>
              <a:rPr lang="en-US" sz="2000" b="1" dirty="0" smtClean="0">
                <a:latin typeface="Arial" pitchFamily="34" charset="0"/>
                <a:cs typeface="Arial" pitchFamily="34" charset="0"/>
              </a:rPr>
              <a:t> – </a:t>
            </a:r>
            <a:r>
              <a:rPr lang="en-US" sz="2000" b="1" dirty="0" err="1" smtClean="0">
                <a:latin typeface="Arial" pitchFamily="34" charset="0"/>
                <a:cs typeface="Arial" pitchFamily="34" charset="0"/>
              </a:rPr>
              <a:t>R</a:t>
            </a:r>
            <a:r>
              <a:rPr lang="en-US" sz="2000" b="1" baseline="-25000" dirty="0" err="1" smtClean="0">
                <a:latin typeface="Arial" pitchFamily="34" charset="0"/>
                <a:cs typeface="Arial" pitchFamily="34" charset="0"/>
              </a:rPr>
              <a:t>f</a:t>
            </a:r>
            <a:r>
              <a:rPr lang="en-US" sz="2000" b="1" dirty="0" smtClean="0">
                <a:latin typeface="Arial" pitchFamily="34" charset="0"/>
                <a:cs typeface="Arial" pitchFamily="34" charset="0"/>
              </a:rPr>
              <a:t>)</a:t>
            </a:r>
          </a:p>
          <a:p>
            <a:pPr marL="457200" lvl="1" indent="0" algn="just">
              <a:lnSpc>
                <a:spcPct val="150000"/>
              </a:lnSpc>
              <a:buClr>
                <a:schemeClr val="accent1">
                  <a:lumMod val="75000"/>
                </a:schemeClr>
              </a:buClr>
              <a:buNone/>
            </a:pPr>
            <a:r>
              <a:rPr lang="en-US" sz="1600" dirty="0" smtClean="0">
                <a:latin typeface="Arial" pitchFamily="34" charset="0"/>
                <a:cs typeface="Arial" pitchFamily="34" charset="0"/>
              </a:rPr>
              <a:t>where </a:t>
            </a:r>
          </a:p>
          <a:p>
            <a:pPr lvl="1" algn="just">
              <a:lnSpc>
                <a:spcPct val="150000"/>
              </a:lnSpc>
              <a:buClr>
                <a:schemeClr val="accent1">
                  <a:lumMod val="75000"/>
                </a:schemeClr>
              </a:buClr>
              <a:buFont typeface="Wingdings" charset="2"/>
              <a:buChar char="§"/>
            </a:pPr>
            <a:r>
              <a:rPr lang="en-US" sz="1600" dirty="0">
                <a:latin typeface="Arial" pitchFamily="34" charset="0"/>
                <a:cs typeface="Arial" pitchFamily="34" charset="0"/>
              </a:rPr>
              <a:t>E(</a:t>
            </a:r>
            <a:r>
              <a:rPr lang="en-US" sz="1600" dirty="0" err="1">
                <a:latin typeface="Arial" pitchFamily="34" charset="0"/>
                <a:cs typeface="Arial" pitchFamily="34" charset="0"/>
              </a:rPr>
              <a:t>R</a:t>
            </a:r>
            <a:r>
              <a:rPr lang="en-US" sz="1600" baseline="-25000" dirty="0" err="1">
                <a:latin typeface="Arial" pitchFamily="34" charset="0"/>
                <a:cs typeface="Arial" pitchFamily="34" charset="0"/>
              </a:rPr>
              <a:t>i</a:t>
            </a:r>
            <a:r>
              <a:rPr lang="en-US" sz="1600" dirty="0">
                <a:latin typeface="Arial" pitchFamily="34" charset="0"/>
                <a:cs typeface="Arial" pitchFamily="34" charset="0"/>
              </a:rPr>
              <a:t> – </a:t>
            </a:r>
            <a:r>
              <a:rPr lang="en-US" sz="1600" dirty="0" err="1">
                <a:latin typeface="Arial" pitchFamily="34" charset="0"/>
                <a:cs typeface="Arial" pitchFamily="34" charset="0"/>
              </a:rPr>
              <a:t>R</a:t>
            </a:r>
            <a:r>
              <a:rPr lang="en-US" sz="1600" baseline="-25000" dirty="0" err="1">
                <a:latin typeface="Arial" pitchFamily="34" charset="0"/>
                <a:cs typeface="Arial" pitchFamily="34" charset="0"/>
              </a:rPr>
              <a:t>f</a:t>
            </a:r>
            <a:r>
              <a:rPr lang="en-US" sz="1600" dirty="0" smtClean="0">
                <a:latin typeface="Arial" pitchFamily="34" charset="0"/>
                <a:cs typeface="Arial" pitchFamily="34" charset="0"/>
              </a:rPr>
              <a:t>) is the expected value of the excess of investment return over the risk-free rate (US 10-year Treasury rate).</a:t>
            </a:r>
          </a:p>
          <a:p>
            <a:pPr lvl="1" algn="just">
              <a:lnSpc>
                <a:spcPct val="150000"/>
              </a:lnSpc>
              <a:buClr>
                <a:schemeClr val="accent1">
                  <a:lumMod val="75000"/>
                </a:schemeClr>
              </a:buClr>
              <a:buFont typeface="Wingdings" charset="2"/>
              <a:buChar char="§"/>
            </a:pPr>
            <a:r>
              <a:rPr lang="en-US" sz="1600" dirty="0" err="1" smtClean="0">
                <a:latin typeface="Arial" pitchFamily="34" charset="0"/>
                <a:cs typeface="Arial" pitchFamily="34" charset="0"/>
              </a:rPr>
              <a:t>Std</a:t>
            </a:r>
            <a:r>
              <a:rPr lang="en-US" sz="1600" dirty="0">
                <a:latin typeface="Arial" pitchFamily="34" charset="0"/>
                <a:cs typeface="Arial" pitchFamily="34" charset="0"/>
              </a:rPr>
              <a:t>(</a:t>
            </a:r>
            <a:r>
              <a:rPr lang="en-US" sz="1600" dirty="0" err="1">
                <a:latin typeface="Arial" pitchFamily="34" charset="0"/>
                <a:cs typeface="Arial" pitchFamily="34" charset="0"/>
              </a:rPr>
              <a:t>R</a:t>
            </a:r>
            <a:r>
              <a:rPr lang="en-US" sz="1600" baseline="-25000" dirty="0" err="1">
                <a:latin typeface="Arial" pitchFamily="34" charset="0"/>
                <a:cs typeface="Arial" pitchFamily="34" charset="0"/>
              </a:rPr>
              <a:t>i</a:t>
            </a:r>
            <a:r>
              <a:rPr lang="en-US" sz="1600" dirty="0">
                <a:latin typeface="Arial" pitchFamily="34" charset="0"/>
                <a:cs typeface="Arial" pitchFamily="34" charset="0"/>
              </a:rPr>
              <a:t> – </a:t>
            </a:r>
            <a:r>
              <a:rPr lang="en-US" sz="1600" dirty="0" err="1" smtClean="0">
                <a:latin typeface="Arial" pitchFamily="34" charset="0"/>
                <a:cs typeface="Arial" pitchFamily="34" charset="0"/>
              </a:rPr>
              <a:t>R</a:t>
            </a:r>
            <a:r>
              <a:rPr lang="en-US" sz="1600" baseline="-25000" dirty="0" err="1" smtClean="0">
                <a:latin typeface="Arial" pitchFamily="34" charset="0"/>
                <a:cs typeface="Arial" pitchFamily="34" charset="0"/>
              </a:rPr>
              <a:t>f</a:t>
            </a:r>
            <a:r>
              <a:rPr lang="en-US" sz="1600" dirty="0" smtClean="0">
                <a:latin typeface="Arial" pitchFamily="34" charset="0"/>
                <a:cs typeface="Arial" pitchFamily="34" charset="0"/>
              </a:rPr>
              <a:t>) is the standard deviation of the excess return.</a:t>
            </a:r>
          </a:p>
          <a:p>
            <a:pPr marL="457200" lvl="1" indent="0" algn="just">
              <a:lnSpc>
                <a:spcPct val="150000"/>
              </a:lnSpc>
              <a:buClr>
                <a:schemeClr val="accent1">
                  <a:lumMod val="75000"/>
                </a:schemeClr>
              </a:buClr>
              <a:buNone/>
            </a:pPr>
            <a:endParaRPr lang="en-US" sz="1600" dirty="0" smtClean="0">
              <a:latin typeface="Arial" pitchFamily="34" charset="0"/>
              <a:cs typeface="Arial" pitchFamily="34" charset="0"/>
            </a:endParaRPr>
          </a:p>
          <a:p>
            <a:pPr marL="457200" lvl="1" indent="0" algn="just">
              <a:lnSpc>
                <a:spcPct val="150000"/>
              </a:lnSpc>
              <a:buClr>
                <a:schemeClr val="accent1">
                  <a:lumMod val="75000"/>
                </a:schemeClr>
              </a:buClr>
              <a:buNone/>
            </a:pPr>
            <a:r>
              <a:rPr lang="en-US" sz="1600" b="1" dirty="0" smtClean="0">
                <a:latin typeface="Arial" pitchFamily="34" charset="0"/>
                <a:cs typeface="Arial" pitchFamily="34" charset="0"/>
              </a:rPr>
              <a:t>Interpretation:</a:t>
            </a:r>
            <a:r>
              <a:rPr lang="en-US" sz="1800" b="1" dirty="0" smtClean="0">
                <a:latin typeface="Arial" pitchFamily="34" charset="0"/>
                <a:cs typeface="Arial" pitchFamily="34" charset="0"/>
              </a:rPr>
              <a:t> </a:t>
            </a:r>
          </a:p>
          <a:p>
            <a:pPr lvl="1" algn="just">
              <a:lnSpc>
                <a:spcPct val="150000"/>
              </a:lnSpc>
              <a:buClr>
                <a:schemeClr val="accent1">
                  <a:lumMod val="75000"/>
                </a:schemeClr>
              </a:buClr>
              <a:buFont typeface="Wingdings" charset="2"/>
              <a:buChar char="§"/>
            </a:pPr>
            <a:r>
              <a:rPr lang="en-US" sz="1600" dirty="0" smtClean="0">
                <a:latin typeface="Arial" pitchFamily="34" charset="0"/>
                <a:cs typeface="Arial" pitchFamily="34" charset="0"/>
              </a:rPr>
              <a:t>Sharpe ratio is the expected return on each unit risk taking. i.e. Price of risk.</a:t>
            </a:r>
          </a:p>
          <a:p>
            <a:pPr lvl="1" algn="just">
              <a:lnSpc>
                <a:spcPct val="150000"/>
              </a:lnSpc>
              <a:buClr>
                <a:schemeClr val="accent1">
                  <a:lumMod val="75000"/>
                </a:schemeClr>
              </a:buClr>
              <a:buFont typeface="Wingdings" charset="2"/>
              <a:buChar char="§"/>
            </a:pPr>
            <a:r>
              <a:rPr lang="en-US" sz="1600" dirty="0" smtClean="0">
                <a:latin typeface="Arial" pitchFamily="34" charset="0"/>
                <a:cs typeface="Arial" pitchFamily="34" charset="0"/>
              </a:rPr>
              <a:t>Risk-averse investors prefer high Sharpe ratio.</a:t>
            </a:r>
          </a:p>
          <a:p>
            <a:pPr lvl="1" algn="just">
              <a:lnSpc>
                <a:spcPct val="150000"/>
              </a:lnSpc>
              <a:buClr>
                <a:schemeClr val="accent1">
                  <a:lumMod val="75000"/>
                </a:schemeClr>
              </a:buClr>
              <a:buFont typeface="Wingdings" charset="2"/>
              <a:buChar char="§"/>
            </a:pPr>
            <a:r>
              <a:rPr lang="en-US" sz="1600" dirty="0" smtClean="0">
                <a:latin typeface="Arial" pitchFamily="34" charset="0"/>
                <a:cs typeface="Arial" pitchFamily="34" charset="0"/>
              </a:rPr>
              <a:t>Risk-neutral and risk-loving investors prefer high expected return.</a:t>
            </a:r>
          </a:p>
        </p:txBody>
      </p:sp>
      <p:sp>
        <p:nvSpPr>
          <p:cNvPr id="5" name="Slide Number Placeholder 4"/>
          <p:cNvSpPr>
            <a:spLocks noGrp="1"/>
          </p:cNvSpPr>
          <p:nvPr>
            <p:ph type="sldNum" sz="quarter" idx="12"/>
          </p:nvPr>
        </p:nvSpPr>
        <p:spPr/>
        <p:txBody>
          <a:bodyPr/>
          <a:lstStyle/>
          <a:p>
            <a:fld id="{FA3A77D2-8F2C-4F93-BADD-96FDF1372018}" type="slidenum">
              <a:rPr lang="en-US" smtClean="0"/>
              <a:pPr/>
              <a:t>11</a:t>
            </a:fld>
            <a:endParaRPr lang="en-US"/>
          </a:p>
        </p:txBody>
      </p:sp>
    </p:spTree>
    <p:extLst>
      <p:ext uri="{BB962C8B-B14F-4D97-AF65-F5344CB8AC3E}">
        <p14:creationId xmlns:p14="http://schemas.microsoft.com/office/powerpoint/2010/main" val="29589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normAutofit/>
          </a:bodyPr>
          <a:lstStyle/>
          <a:p>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Sharpe Ratio by Investment Duration</a:t>
            </a:r>
            <a:endParaRPr lang="zh-CN" alt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fld id="{FA3A77D2-8F2C-4F93-BADD-96FDF1372018}" type="slidenum">
              <a:rPr lang="en-US" smtClean="0"/>
              <a:pPr/>
              <a:t>12</a:t>
            </a:fld>
            <a:endParaRPr lang="en-US"/>
          </a:p>
        </p:txBody>
      </p:sp>
      <p:sp>
        <p:nvSpPr>
          <p:cNvPr id="15" name="Rectangle 14"/>
          <p:cNvSpPr/>
          <p:nvPr/>
        </p:nvSpPr>
        <p:spPr>
          <a:xfrm>
            <a:off x="228600" y="2667000"/>
            <a:ext cx="9906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1-Year</a:t>
            </a:r>
            <a:endParaRPr lang="en-US" dirty="0"/>
          </a:p>
        </p:txBody>
      </p:sp>
      <p:sp>
        <p:nvSpPr>
          <p:cNvPr id="16" name="Rectangle 15"/>
          <p:cNvSpPr/>
          <p:nvPr/>
        </p:nvSpPr>
        <p:spPr>
          <a:xfrm>
            <a:off x="228600" y="5029200"/>
            <a:ext cx="9906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10-Year</a:t>
            </a:r>
            <a:endParaRPr lang="en-US" dirty="0"/>
          </a:p>
        </p:txBody>
      </p:sp>
      <p:pic>
        <p:nvPicPr>
          <p:cNvPr id="10" name="Picture 9" descr="f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828800"/>
            <a:ext cx="6705600" cy="2362200"/>
          </a:xfrm>
          <a:prstGeom prst="rect">
            <a:avLst/>
          </a:prstGeom>
        </p:spPr>
      </p:pic>
      <p:pic>
        <p:nvPicPr>
          <p:cNvPr id="13" name="Picture 12" descr="f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191000"/>
            <a:ext cx="6705600" cy="2414759"/>
          </a:xfrm>
          <a:prstGeom prst="rect">
            <a:avLst/>
          </a:prstGeom>
        </p:spPr>
      </p:pic>
      <p:sp>
        <p:nvSpPr>
          <p:cNvPr id="8" name="Rectangle 7"/>
          <p:cNvSpPr/>
          <p:nvPr/>
        </p:nvSpPr>
        <p:spPr>
          <a:xfrm>
            <a:off x="1752600" y="1143000"/>
            <a:ext cx="6096000"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Risk-averse investors prefer high Sharpe ratio, so they prefer investing on EIA Index Strategies up to 3% risk-free rate.</a:t>
            </a:r>
            <a:endParaRPr lang="en-US" dirty="0"/>
          </a:p>
        </p:txBody>
      </p:sp>
      <p:cxnSp>
        <p:nvCxnSpPr>
          <p:cNvPr id="11" name="Straight Arrow Connector 10"/>
          <p:cNvCxnSpPr/>
          <p:nvPr/>
        </p:nvCxnSpPr>
        <p:spPr>
          <a:xfrm flipH="1">
            <a:off x="3886200" y="2438400"/>
            <a:ext cx="2286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a:xfrm flipH="1">
            <a:off x="7543800" y="3352800"/>
            <a:ext cx="2286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p:nvPr/>
        </p:nvCxnSpPr>
        <p:spPr>
          <a:xfrm flipH="1">
            <a:off x="3505200" y="4572000"/>
            <a:ext cx="2286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p:nvPr/>
        </p:nvCxnSpPr>
        <p:spPr>
          <a:xfrm flipH="1">
            <a:off x="7924800" y="5715000"/>
            <a:ext cx="228600" cy="22860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8" name="Rectangle 17"/>
          <p:cNvSpPr/>
          <p:nvPr/>
        </p:nvSpPr>
        <p:spPr>
          <a:xfrm>
            <a:off x="1752600" y="1295400"/>
            <a:ext cx="60960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Sharpe ratio can be considered as a function of risk-free rate.</a:t>
            </a:r>
            <a:endParaRPr lang="en-US" dirty="0"/>
          </a:p>
        </p:txBody>
      </p:sp>
    </p:spTree>
    <p:extLst>
      <p:ext uri="{BB962C8B-B14F-4D97-AF65-F5344CB8AC3E}">
        <p14:creationId xmlns:p14="http://schemas.microsoft.com/office/powerpoint/2010/main" val="213435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par>
                                <p:cTn id="19" presetID="2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par>
                                <p:cTn id="22" presetID="22" presetClass="entr" presetSubtype="2"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right)">
                                      <p:cBhvr>
                                        <p:cTn id="24" dur="500"/>
                                        <p:tgtEl>
                                          <p:spTgt spid="17"/>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normAutofit/>
          </a:bodyPr>
          <a:lstStyle/>
          <a:p>
            <a:r>
              <a:rPr lang="en-US" altLang="zh-CN"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Sharpe </a:t>
            </a:r>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Ratio</a:t>
            </a:r>
            <a:r>
              <a:rPr lang="en-US" altLang="zh-CN" sz="32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a:t>
            </a:r>
            <a:r>
              <a:rPr lang="en-US" altLang="zh-CN"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b</a:t>
            </a:r>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y Investment Strategy</a:t>
            </a:r>
            <a:endParaRPr lang="zh-CN" alt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fld id="{FA3A77D2-8F2C-4F93-BADD-96FDF1372018}" type="slidenum">
              <a:rPr lang="en-US" smtClean="0"/>
              <a:pPr/>
              <a:t>13</a:t>
            </a:fld>
            <a:endParaRPr lang="en-US"/>
          </a:p>
        </p:txBody>
      </p:sp>
      <p:sp>
        <p:nvSpPr>
          <p:cNvPr id="14" name="Rectangle 13"/>
          <p:cNvSpPr/>
          <p:nvPr/>
        </p:nvSpPr>
        <p:spPr>
          <a:xfrm>
            <a:off x="990600" y="1828800"/>
            <a:ext cx="15240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Gain-Trigger</a:t>
            </a:r>
            <a:endParaRPr lang="en-US" dirty="0"/>
          </a:p>
        </p:txBody>
      </p:sp>
      <p:sp>
        <p:nvSpPr>
          <p:cNvPr id="17" name="Rectangle 16"/>
          <p:cNvSpPr/>
          <p:nvPr/>
        </p:nvSpPr>
        <p:spPr>
          <a:xfrm>
            <a:off x="3886200" y="1828800"/>
            <a:ext cx="15240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Point-to-Point</a:t>
            </a:r>
            <a:endParaRPr lang="en-US" dirty="0"/>
          </a:p>
        </p:txBody>
      </p:sp>
      <p:sp>
        <p:nvSpPr>
          <p:cNvPr id="18" name="Rectangle 17"/>
          <p:cNvSpPr/>
          <p:nvPr/>
        </p:nvSpPr>
        <p:spPr>
          <a:xfrm>
            <a:off x="6705600" y="1828800"/>
            <a:ext cx="15240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S&amp;P 500</a:t>
            </a:r>
            <a:endParaRPr lang="en-US" dirty="0"/>
          </a:p>
        </p:txBody>
      </p:sp>
      <p:pic>
        <p:nvPicPr>
          <p:cNvPr id="3" name="Picture 2" descr="f9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590800"/>
            <a:ext cx="2743200" cy="3581400"/>
          </a:xfrm>
          <a:prstGeom prst="rect">
            <a:avLst/>
          </a:prstGeom>
        </p:spPr>
      </p:pic>
      <p:pic>
        <p:nvPicPr>
          <p:cNvPr id="6" name="Picture 5" descr="f9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590800"/>
            <a:ext cx="2743200" cy="3657600"/>
          </a:xfrm>
          <a:prstGeom prst="rect">
            <a:avLst/>
          </a:prstGeom>
        </p:spPr>
      </p:pic>
      <p:pic>
        <p:nvPicPr>
          <p:cNvPr id="10" name="Picture 9" descr="f9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90800"/>
            <a:ext cx="2819400" cy="3657600"/>
          </a:xfrm>
          <a:prstGeom prst="rect">
            <a:avLst/>
          </a:prstGeom>
        </p:spPr>
      </p:pic>
      <p:sp>
        <p:nvSpPr>
          <p:cNvPr id="11" name="Rectangle 10"/>
          <p:cNvSpPr/>
          <p:nvPr/>
        </p:nvSpPr>
        <p:spPr>
          <a:xfrm>
            <a:off x="2209800" y="1143000"/>
            <a:ext cx="48768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Sharpe ratio increases with investment duration.</a:t>
            </a:r>
            <a:endParaRPr lang="en-US" dirty="0"/>
          </a:p>
        </p:txBody>
      </p:sp>
      <p:cxnSp>
        <p:nvCxnSpPr>
          <p:cNvPr id="12" name="Straight Arrow Connector 11"/>
          <p:cNvCxnSpPr/>
          <p:nvPr/>
        </p:nvCxnSpPr>
        <p:spPr>
          <a:xfrm flipV="1">
            <a:off x="1524000" y="4038600"/>
            <a:ext cx="0" cy="990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V="1">
            <a:off x="4419600" y="3962400"/>
            <a:ext cx="0" cy="1066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7391400" y="3886200"/>
            <a:ext cx="0" cy="1219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53"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par>
                                <p:cTn id="13" presetID="53" presetClass="entr" presetSubtype="1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53" presetClass="entr" presetSubtype="16"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Key Findings</a:t>
            </a:r>
            <a:br>
              <a:rPr lang="en-US" sz="31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br>
            <a:r>
              <a:rPr lang="en-US" sz="2200" b="1" i="1" dirty="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(W</a:t>
            </a:r>
            <a:r>
              <a:rPr lang="en-US" sz="2200" b="1" i="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hose Mind) </a:t>
            </a:r>
            <a:r>
              <a:rPr lang="en-US" sz="2200" b="1" i="1" dirty="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are We Going to Change about What?</a:t>
            </a:r>
            <a:endParaRPr lang="en-US" sz="22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buClr>
                <a:schemeClr val="accent1">
                  <a:lumMod val="75000"/>
                </a:schemeClr>
              </a:buClr>
              <a:buFont typeface="+mj-lt"/>
              <a:buAutoNum type="arabicPeriod"/>
            </a:pPr>
            <a:r>
              <a:rPr lang="en-US" sz="1200" b="1" dirty="0" smtClean="0">
                <a:latin typeface="Arial" pitchFamily="34" charset="0"/>
                <a:cs typeface="Arial" pitchFamily="34" charset="0"/>
              </a:rPr>
              <a:t>How do the distribution, the mean, and the volatility of the investment performances change by increasing the investment holding period from 1-year to 10-year? </a:t>
            </a:r>
            <a:r>
              <a:rPr lang="en-US" sz="1200" b="1" dirty="0" smtClean="0">
                <a:solidFill>
                  <a:schemeClr val="bg2">
                    <a:lumMod val="50000"/>
                  </a:schemeClr>
                </a:solidFill>
                <a:latin typeface="Arial" pitchFamily="34" charset="0"/>
                <a:cs typeface="Arial" pitchFamily="34" charset="0"/>
              </a:rPr>
              <a:t>(</a:t>
            </a:r>
            <a:r>
              <a:rPr lang="en-US" sz="1200" b="1" dirty="0">
                <a:solidFill>
                  <a:schemeClr val="bg2">
                    <a:lumMod val="50000"/>
                  </a:schemeClr>
                </a:solidFill>
                <a:latin typeface="Arial" pitchFamily="34" charset="0"/>
                <a:cs typeface="Arial" pitchFamily="34" charset="0"/>
              </a:rPr>
              <a:t>EIA </a:t>
            </a:r>
            <a:r>
              <a:rPr lang="en-US" sz="1200" b="1" dirty="0" smtClean="0">
                <a:solidFill>
                  <a:schemeClr val="bg2">
                    <a:lumMod val="50000"/>
                  </a:schemeClr>
                </a:solidFill>
                <a:latin typeface="Arial" pitchFamily="34" charset="0"/>
                <a:cs typeface="Arial" pitchFamily="34" charset="0"/>
              </a:rPr>
              <a:t>investors</a:t>
            </a:r>
            <a:r>
              <a:rPr lang="en-US" sz="1200" b="1" dirty="0">
                <a:solidFill>
                  <a:schemeClr val="bg2">
                    <a:lumMod val="50000"/>
                  </a:schemeClr>
                </a:solidFill>
                <a:latin typeface="Arial" pitchFamily="34" charset="0"/>
                <a:cs typeface="Arial" pitchFamily="34" charset="0"/>
              </a:rPr>
              <a:t>, EIA industry, and </a:t>
            </a:r>
            <a:r>
              <a:rPr lang="en-US" sz="1200" b="1" dirty="0" smtClean="0">
                <a:solidFill>
                  <a:schemeClr val="bg2">
                    <a:lumMod val="50000"/>
                  </a:schemeClr>
                </a:solidFill>
                <a:latin typeface="Arial" pitchFamily="34" charset="0"/>
                <a:cs typeface="Arial" pitchFamily="34" charset="0"/>
              </a:rPr>
              <a:t>academia)</a:t>
            </a:r>
          </a:p>
          <a:p>
            <a:pPr lvl="1" algn="just">
              <a:lnSpc>
                <a:spcPct val="150000"/>
              </a:lnSpc>
              <a:buClr>
                <a:schemeClr val="accent1">
                  <a:lumMod val="75000"/>
                </a:schemeClr>
              </a:buClr>
              <a:buFont typeface="Wingdings" charset="2"/>
              <a:buChar char="§"/>
            </a:pPr>
            <a:r>
              <a:rPr lang="en-US" sz="1200" b="1" dirty="0" smtClean="0">
                <a:solidFill>
                  <a:srgbClr val="948A54"/>
                </a:solidFill>
                <a:latin typeface="Arial" pitchFamily="34" charset="0"/>
                <a:cs typeface="Arial" pitchFamily="34" charset="0"/>
              </a:rPr>
              <a:t>Distribution: More bell-sharped for the index strategies and more negatively-skewed for the S&amp;P 500 index.</a:t>
            </a:r>
          </a:p>
          <a:p>
            <a:pPr lvl="1" algn="just">
              <a:lnSpc>
                <a:spcPct val="150000"/>
              </a:lnSpc>
              <a:buClr>
                <a:schemeClr val="accent1">
                  <a:lumMod val="75000"/>
                </a:schemeClr>
              </a:buClr>
              <a:buFont typeface="Wingdings" charset="2"/>
              <a:buChar char="§"/>
            </a:pPr>
            <a:r>
              <a:rPr lang="en-US" sz="1200" b="1" dirty="0" smtClean="0">
                <a:solidFill>
                  <a:srgbClr val="948A54"/>
                </a:solidFill>
                <a:latin typeface="Arial" pitchFamily="34" charset="0"/>
                <a:cs typeface="Arial" pitchFamily="34" charset="0"/>
              </a:rPr>
              <a:t>Mean and volatility of the investment performances decreases across the board.</a:t>
            </a:r>
          </a:p>
          <a:p>
            <a:pPr lvl="1" algn="just">
              <a:lnSpc>
                <a:spcPct val="150000"/>
              </a:lnSpc>
              <a:buClr>
                <a:schemeClr val="accent1">
                  <a:lumMod val="75000"/>
                </a:schemeClr>
              </a:buClr>
              <a:buFont typeface="Wingdings" charset="2"/>
              <a:buChar char="§"/>
            </a:pPr>
            <a:r>
              <a:rPr lang="en-US" sz="1200" b="1" dirty="0" smtClean="0">
                <a:solidFill>
                  <a:srgbClr val="948A54"/>
                </a:solidFill>
                <a:latin typeface="Arial" pitchFamily="34" charset="0"/>
                <a:cs typeface="Arial" pitchFamily="34" charset="0"/>
              </a:rPr>
              <a:t>The decrease in the mean of the investment performances is less than its volatility.</a:t>
            </a:r>
          </a:p>
          <a:p>
            <a:pPr algn="just">
              <a:lnSpc>
                <a:spcPct val="150000"/>
              </a:lnSpc>
              <a:buClr>
                <a:schemeClr val="accent1">
                  <a:lumMod val="75000"/>
                </a:schemeClr>
              </a:buClr>
              <a:buFont typeface="+mj-lt"/>
              <a:buAutoNum type="arabicPeriod"/>
            </a:pPr>
            <a:r>
              <a:rPr lang="en-US" sz="1200" b="1" dirty="0" smtClean="0">
                <a:latin typeface="Arial" pitchFamily="34" charset="0"/>
                <a:cs typeface="Arial" pitchFamily="34" charset="0"/>
              </a:rPr>
              <a:t>Is there any particular day of month has higher or lower expected return and volatility than the other days? </a:t>
            </a:r>
            <a:r>
              <a:rPr lang="en-US" sz="1200" b="1" dirty="0" smtClean="0">
                <a:solidFill>
                  <a:srgbClr val="948A54"/>
                </a:solidFill>
                <a:latin typeface="Arial" pitchFamily="34" charset="0"/>
                <a:cs typeface="Arial" pitchFamily="34" charset="0"/>
              </a:rPr>
              <a:t>(EIA investors)</a:t>
            </a:r>
          </a:p>
          <a:p>
            <a:pPr lvl="1" algn="just">
              <a:lnSpc>
                <a:spcPct val="150000"/>
              </a:lnSpc>
              <a:buClr>
                <a:schemeClr val="accent1">
                  <a:lumMod val="75000"/>
                </a:schemeClr>
              </a:buClr>
              <a:buFont typeface="Wingdings" charset="2"/>
              <a:buChar char="§"/>
            </a:pPr>
            <a:r>
              <a:rPr lang="en-US" sz="1200" b="1" dirty="0" smtClean="0">
                <a:solidFill>
                  <a:srgbClr val="948A54"/>
                </a:solidFill>
                <a:latin typeface="Arial" pitchFamily="34" charset="0"/>
                <a:cs typeface="Arial" pitchFamily="34" charset="0"/>
              </a:rPr>
              <a:t>No, the results are indifferent with the day of month.</a:t>
            </a:r>
          </a:p>
          <a:p>
            <a:pPr algn="just">
              <a:lnSpc>
                <a:spcPct val="150000"/>
              </a:lnSpc>
              <a:buClr>
                <a:schemeClr val="accent1">
                  <a:lumMod val="75000"/>
                </a:schemeClr>
              </a:buClr>
              <a:buFont typeface="+mj-lt"/>
              <a:buAutoNum type="arabicPeriod"/>
            </a:pPr>
            <a:r>
              <a:rPr lang="en-US" sz="1200" b="1" dirty="0">
                <a:latin typeface="Arial" pitchFamily="34" charset="0"/>
                <a:cs typeface="Arial" pitchFamily="34" charset="0"/>
              </a:rPr>
              <a:t>Does the statistically analysis provide a good benchmark for measuring </a:t>
            </a:r>
            <a:r>
              <a:rPr lang="en-US" sz="1200" b="1" dirty="0" smtClean="0">
                <a:latin typeface="Arial" pitchFamily="34" charset="0"/>
                <a:cs typeface="Arial" pitchFamily="34" charset="0"/>
              </a:rPr>
              <a:t>opportunity </a:t>
            </a:r>
            <a:r>
              <a:rPr lang="en-US" sz="1200" b="1">
                <a:latin typeface="Arial" pitchFamily="34" charset="0"/>
                <a:cs typeface="Arial" pitchFamily="34" charset="0"/>
              </a:rPr>
              <a:t>cost </a:t>
            </a:r>
            <a:r>
              <a:rPr lang="en-US" sz="1200" b="1" smtClean="0">
                <a:latin typeface="Arial" pitchFamily="34" charset="0"/>
                <a:cs typeface="Arial" pitchFamily="34" charset="0"/>
              </a:rPr>
              <a:t>and volatility </a:t>
            </a:r>
            <a:r>
              <a:rPr lang="en-US" sz="1200" b="1" dirty="0">
                <a:latin typeface="Arial" pitchFamily="34" charset="0"/>
                <a:cs typeface="Arial" pitchFamily="34" charset="0"/>
              </a:rPr>
              <a:t>for </a:t>
            </a:r>
            <a:r>
              <a:rPr lang="en-US" sz="1200" b="1" dirty="0">
                <a:latin typeface="Arial" pitchFamily="34" charset="0"/>
                <a:cs typeface="Arial" pitchFamily="34" charset="0"/>
              </a:rPr>
              <a:t>investing in the EIA index strategies</a:t>
            </a:r>
            <a:r>
              <a:rPr lang="en-US" sz="1200" b="1" dirty="0" smtClean="0">
                <a:latin typeface="Arial" pitchFamily="34" charset="0"/>
                <a:cs typeface="Arial" pitchFamily="34" charset="0"/>
              </a:rPr>
              <a:t>? </a:t>
            </a:r>
            <a:r>
              <a:rPr lang="en-US" sz="1200" b="1" dirty="0" smtClean="0">
                <a:solidFill>
                  <a:srgbClr val="948A54"/>
                </a:solidFill>
                <a:latin typeface="Arial" pitchFamily="34" charset="0"/>
                <a:cs typeface="Arial" pitchFamily="34" charset="0"/>
              </a:rPr>
              <a:t>(Actuaries)</a:t>
            </a:r>
            <a:endParaRPr lang="en-US" sz="1200" b="1" dirty="0">
              <a:solidFill>
                <a:srgbClr val="948A54"/>
              </a:solidFill>
              <a:latin typeface="Arial" pitchFamily="34" charset="0"/>
              <a:cs typeface="Arial" pitchFamily="34" charset="0"/>
            </a:endParaRPr>
          </a:p>
          <a:p>
            <a:pPr lvl="1" algn="just">
              <a:lnSpc>
                <a:spcPct val="150000"/>
              </a:lnSpc>
              <a:buClr>
                <a:schemeClr val="accent1">
                  <a:lumMod val="75000"/>
                </a:schemeClr>
              </a:buClr>
              <a:buFont typeface="Wingdings" charset="2"/>
              <a:buChar char="§"/>
            </a:pPr>
            <a:r>
              <a:rPr lang="en-US" sz="1200" b="1" dirty="0" smtClean="0">
                <a:solidFill>
                  <a:srgbClr val="948A54"/>
                </a:solidFill>
                <a:latin typeface="Arial" pitchFamily="34" charset="0"/>
                <a:cs typeface="Arial" pitchFamily="34" charset="0"/>
              </a:rPr>
              <a:t>Yes, on average, there are 3.5% and 2% of annual opportunity costs for investing in the Gain-Trigger and Point-to-Point strategy respectively.</a:t>
            </a:r>
          </a:p>
          <a:p>
            <a:pPr lvl="1" algn="just">
              <a:lnSpc>
                <a:spcPct val="150000"/>
              </a:lnSpc>
              <a:buClr>
                <a:schemeClr val="accent1">
                  <a:lumMod val="75000"/>
                </a:schemeClr>
              </a:buClr>
              <a:buFont typeface="Wingdings" charset="2"/>
              <a:buChar char="§"/>
            </a:pPr>
            <a:r>
              <a:rPr lang="en-US" sz="1200" b="1" dirty="0" smtClean="0">
                <a:solidFill>
                  <a:srgbClr val="948A54"/>
                </a:solidFill>
                <a:latin typeface="Arial" pitchFamily="34" charset="0"/>
                <a:cs typeface="Arial" pitchFamily="34" charset="0"/>
              </a:rPr>
              <a:t>The annual volatilities for investing in the Gain</a:t>
            </a:r>
            <a:r>
              <a:rPr lang="en-US" sz="1200" b="1" dirty="0">
                <a:solidFill>
                  <a:srgbClr val="948A54"/>
                </a:solidFill>
                <a:latin typeface="Arial" pitchFamily="34" charset="0"/>
                <a:cs typeface="Arial" pitchFamily="34" charset="0"/>
              </a:rPr>
              <a:t>-</a:t>
            </a:r>
            <a:r>
              <a:rPr lang="en-US" sz="1200" b="1" dirty="0" smtClean="0">
                <a:solidFill>
                  <a:srgbClr val="948A54"/>
                </a:solidFill>
                <a:latin typeface="Arial" pitchFamily="34" charset="0"/>
                <a:cs typeface="Arial" pitchFamily="34" charset="0"/>
              </a:rPr>
              <a:t>Trigger and Point</a:t>
            </a:r>
            <a:r>
              <a:rPr lang="en-US" sz="1200" b="1" dirty="0">
                <a:solidFill>
                  <a:srgbClr val="948A54"/>
                </a:solidFill>
                <a:latin typeface="Arial" pitchFamily="34" charset="0"/>
                <a:cs typeface="Arial" pitchFamily="34" charset="0"/>
              </a:rPr>
              <a:t>-to-</a:t>
            </a:r>
            <a:r>
              <a:rPr lang="en-US" sz="1200" b="1" dirty="0" smtClean="0">
                <a:solidFill>
                  <a:srgbClr val="948A54"/>
                </a:solidFill>
                <a:latin typeface="Arial" pitchFamily="34" charset="0"/>
                <a:cs typeface="Arial" pitchFamily="34" charset="0"/>
              </a:rPr>
              <a:t>Point are 4.2% and 3.8% respectively lower </a:t>
            </a:r>
            <a:r>
              <a:rPr lang="en-US" sz="1200" b="1" dirty="0">
                <a:solidFill>
                  <a:srgbClr val="948A54"/>
                </a:solidFill>
                <a:latin typeface="Arial" pitchFamily="34" charset="0"/>
                <a:cs typeface="Arial" pitchFamily="34" charset="0"/>
              </a:rPr>
              <a:t>than one for the S&amp;P 500.</a:t>
            </a:r>
          </a:p>
          <a:p>
            <a:pPr algn="just">
              <a:lnSpc>
                <a:spcPct val="150000"/>
              </a:lnSpc>
              <a:buClr>
                <a:schemeClr val="accent1">
                  <a:lumMod val="75000"/>
                </a:schemeClr>
              </a:buClr>
              <a:buFont typeface="+mj-lt"/>
              <a:buAutoNum type="arabicPeriod"/>
            </a:pPr>
            <a:r>
              <a:rPr lang="en-US" sz="1200" b="1" dirty="0">
                <a:latin typeface="Arial" pitchFamily="34" charset="0"/>
                <a:cs typeface="Arial" pitchFamily="34" charset="0"/>
              </a:rPr>
              <a:t>Can the chosen </a:t>
            </a:r>
            <a:r>
              <a:rPr lang="en-US" sz="1200" b="1" dirty="0" smtClean="0">
                <a:latin typeface="Arial" pitchFamily="34" charset="0"/>
                <a:cs typeface="Arial" pitchFamily="34" charset="0"/>
              </a:rPr>
              <a:t>index strategies </a:t>
            </a:r>
            <a:r>
              <a:rPr lang="en-US" sz="1200" b="1" dirty="0">
                <a:latin typeface="Arial" pitchFamily="34" charset="0"/>
                <a:cs typeface="Arial" pitchFamily="34" charset="0"/>
              </a:rPr>
              <a:t>of the S&amp;P 500 EIA outperform the S&amp;P 500 </a:t>
            </a:r>
            <a:r>
              <a:rPr lang="en-US" sz="1200" b="1" dirty="0" smtClean="0">
                <a:latin typeface="Arial" pitchFamily="34" charset="0"/>
                <a:cs typeface="Arial" pitchFamily="34" charset="0"/>
              </a:rPr>
              <a:t>index </a:t>
            </a:r>
            <a:r>
              <a:rPr lang="en-US" sz="1200" b="1" dirty="0">
                <a:latin typeface="Arial" pitchFamily="34" charset="0"/>
                <a:cs typeface="Arial" pitchFamily="34" charset="0"/>
              </a:rPr>
              <a:t>with 10-year holding period? </a:t>
            </a:r>
            <a:r>
              <a:rPr lang="en-US" sz="1200" b="1" dirty="0">
                <a:solidFill>
                  <a:schemeClr val="bg2">
                    <a:lumMod val="50000"/>
                  </a:schemeClr>
                </a:solidFill>
                <a:latin typeface="Arial" pitchFamily="34" charset="0"/>
                <a:cs typeface="Arial" pitchFamily="34" charset="0"/>
              </a:rPr>
              <a:t>(EIA investors and </a:t>
            </a:r>
            <a:r>
              <a:rPr lang="en-US" sz="1200" b="1" dirty="0" smtClean="0">
                <a:solidFill>
                  <a:schemeClr val="bg2">
                    <a:lumMod val="50000"/>
                  </a:schemeClr>
                </a:solidFill>
                <a:latin typeface="Arial" pitchFamily="34" charset="0"/>
                <a:cs typeface="Arial" pitchFamily="34" charset="0"/>
              </a:rPr>
              <a:t>EIA </a:t>
            </a:r>
            <a:r>
              <a:rPr lang="en-US" sz="1200" b="1" dirty="0">
                <a:solidFill>
                  <a:schemeClr val="bg2">
                    <a:lumMod val="50000"/>
                  </a:schemeClr>
                </a:solidFill>
                <a:latin typeface="Arial" pitchFamily="34" charset="0"/>
                <a:cs typeface="Arial" pitchFamily="34" charset="0"/>
              </a:rPr>
              <a:t>industry)</a:t>
            </a:r>
          </a:p>
          <a:p>
            <a:pPr lvl="1" algn="just">
              <a:lnSpc>
                <a:spcPct val="150000"/>
              </a:lnSpc>
              <a:buClr>
                <a:schemeClr val="accent1">
                  <a:lumMod val="75000"/>
                </a:schemeClr>
              </a:buClr>
              <a:buFont typeface="Wingdings" charset="2"/>
              <a:buChar char="§"/>
            </a:pPr>
            <a:r>
              <a:rPr lang="en-US" sz="1200" b="1" dirty="0">
                <a:solidFill>
                  <a:srgbClr val="948A54"/>
                </a:solidFill>
                <a:latin typeface="Arial" pitchFamily="34" charset="0"/>
                <a:cs typeface="Arial" pitchFamily="34" charset="0"/>
              </a:rPr>
              <a:t>Yes for the risk-averse investors if annual risk-free rate is less than 3% (Sharpe ratio).</a:t>
            </a:r>
          </a:p>
          <a:p>
            <a:pPr lvl="1" algn="just">
              <a:lnSpc>
                <a:spcPct val="150000"/>
              </a:lnSpc>
              <a:buClr>
                <a:schemeClr val="accent1">
                  <a:lumMod val="75000"/>
                </a:schemeClr>
              </a:buClr>
              <a:buFont typeface="Wingdings" charset="2"/>
              <a:buChar char="§"/>
            </a:pPr>
            <a:r>
              <a:rPr lang="en-US" sz="1200" b="1" dirty="0">
                <a:solidFill>
                  <a:srgbClr val="948A54"/>
                </a:solidFill>
                <a:latin typeface="Arial" pitchFamily="34" charset="0"/>
                <a:cs typeface="Arial" pitchFamily="34" charset="0"/>
              </a:rPr>
              <a:t>No for the risk-neutral and risk-loving investors (Positive opportunity costs for both EIA strategies)</a:t>
            </a:r>
            <a:r>
              <a:rPr lang="en-US" sz="1200" b="1" dirty="0" smtClean="0">
                <a:solidFill>
                  <a:srgbClr val="948A54"/>
                </a:solidFill>
                <a:latin typeface="Arial" pitchFamily="34" charset="0"/>
                <a:cs typeface="Arial" pitchFamily="34" charset="0"/>
              </a:rPr>
              <a:t>.</a:t>
            </a:r>
            <a:endParaRPr lang="en-US" sz="1200" b="1" dirty="0">
              <a:solidFill>
                <a:srgbClr val="948A54"/>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FA3A77D2-8F2C-4F93-BADD-96FDF1372018}" type="slidenum">
              <a:rPr lang="en-US" smtClean="0"/>
              <a:pPr/>
              <a:t>14</a:t>
            </a:fld>
            <a:endParaRPr lang="en-US"/>
          </a:p>
        </p:txBody>
      </p:sp>
    </p:spTree>
    <p:extLst>
      <p:ext uri="{BB962C8B-B14F-4D97-AF65-F5344CB8AC3E}">
        <p14:creationId xmlns:p14="http://schemas.microsoft.com/office/powerpoint/2010/main" val="353830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3200"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0" indent="0" algn="ctr">
              <a:lnSpc>
                <a:spcPct val="150000"/>
              </a:lnSpc>
              <a:buClr>
                <a:schemeClr val="accent1">
                  <a:lumMod val="75000"/>
                </a:schemeClr>
              </a:buClr>
              <a:buNone/>
            </a:pPr>
            <a:endParaRPr lang="en-US" sz="4000" b="1" dirty="0" smtClean="0">
              <a:solidFill>
                <a:schemeClr val="tx2"/>
              </a:solidFill>
              <a:latin typeface="Arial" pitchFamily="34" charset="0"/>
              <a:cs typeface="Arial" pitchFamily="34" charset="0"/>
            </a:endParaRPr>
          </a:p>
          <a:p>
            <a:pPr marL="0" indent="0" algn="ctr">
              <a:lnSpc>
                <a:spcPct val="150000"/>
              </a:lnSpc>
              <a:buClr>
                <a:schemeClr val="accent1">
                  <a:lumMod val="75000"/>
                </a:schemeClr>
              </a:buClr>
              <a:buNone/>
            </a:pPr>
            <a:r>
              <a:rPr lang="en-US" sz="60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Thank </a:t>
            </a:r>
            <a:r>
              <a:rPr lang="en-US" sz="60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You!</a:t>
            </a:r>
          </a:p>
        </p:txBody>
      </p:sp>
      <p:sp>
        <p:nvSpPr>
          <p:cNvPr id="5" name="Slide Number Placeholder 4"/>
          <p:cNvSpPr>
            <a:spLocks noGrp="1"/>
          </p:cNvSpPr>
          <p:nvPr>
            <p:ph type="sldNum" sz="quarter" idx="12"/>
          </p:nvPr>
        </p:nvSpPr>
        <p:spPr/>
        <p:txBody>
          <a:bodyPr/>
          <a:lstStyle/>
          <a:p>
            <a:fld id="{FA3A77D2-8F2C-4F93-BADD-96FDF1372018}" type="slidenum">
              <a:rPr lang="en-US" smtClean="0"/>
              <a:pPr/>
              <a:t>15</a:t>
            </a:fld>
            <a:endParaRPr lang="en-US"/>
          </a:p>
        </p:txBody>
      </p:sp>
    </p:spTree>
    <p:extLst>
      <p:ext uri="{BB962C8B-B14F-4D97-AF65-F5344CB8AC3E}">
        <p14:creationId xmlns:p14="http://schemas.microsoft.com/office/powerpoint/2010/main" val="148742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Research Questions</a:t>
            </a:r>
            <a:r>
              <a:rPr 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a:r>
            <a:br>
              <a:rPr 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br>
            <a:r>
              <a:rPr lang="en-US" sz="2200" b="1" i="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Whose </a:t>
            </a:r>
            <a:r>
              <a:rPr lang="en-US" sz="2200" b="1" i="1" dirty="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Mind are We Going to Change </a:t>
            </a:r>
            <a:r>
              <a:rPr lang="en-US" sz="2200" b="1" i="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(about What)?</a:t>
            </a:r>
            <a:endParaRPr lang="en-US" sz="2200" b="1" i="1" dirty="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p:txBody>
          <a:bodyPr>
            <a:normAutofit fontScale="92500"/>
          </a:bodyPr>
          <a:lstStyle/>
          <a:p>
            <a:pPr algn="just">
              <a:lnSpc>
                <a:spcPct val="150000"/>
              </a:lnSpc>
              <a:buClr>
                <a:schemeClr val="accent1">
                  <a:lumMod val="75000"/>
                </a:schemeClr>
              </a:buClr>
              <a:buFont typeface="+mj-lt"/>
              <a:buAutoNum type="arabicPeriod"/>
            </a:pPr>
            <a:r>
              <a:rPr lang="en-US" sz="1600" dirty="0" smtClean="0">
                <a:latin typeface="Arial" pitchFamily="34" charset="0"/>
                <a:cs typeface="Arial" pitchFamily="34" charset="0"/>
              </a:rPr>
              <a:t>How do the distribution, the expected return, and the volatility of the investment performances change by increasing the investment holding period from 1-year to 10-year?</a:t>
            </a:r>
          </a:p>
          <a:p>
            <a:pPr lvl="1" algn="just">
              <a:lnSpc>
                <a:spcPct val="150000"/>
              </a:lnSpc>
              <a:buClr>
                <a:schemeClr val="accent1">
                  <a:lumMod val="75000"/>
                </a:schemeClr>
              </a:buClr>
              <a:buFont typeface="Wingdings" charset="2"/>
              <a:buChar char="§"/>
            </a:pPr>
            <a:r>
              <a:rPr lang="en-US" sz="1200" b="1" dirty="0">
                <a:solidFill>
                  <a:srgbClr val="948A54"/>
                </a:solidFill>
                <a:latin typeface="Arial" pitchFamily="34" charset="0"/>
                <a:cs typeface="Arial" pitchFamily="34" charset="0"/>
              </a:rPr>
              <a:t>EIA </a:t>
            </a:r>
            <a:r>
              <a:rPr lang="en-US" sz="1200" b="1" dirty="0" smtClean="0">
                <a:solidFill>
                  <a:srgbClr val="948A54"/>
                </a:solidFill>
                <a:latin typeface="Arial" pitchFamily="34" charset="0"/>
                <a:cs typeface="Arial" pitchFamily="34" charset="0"/>
              </a:rPr>
              <a:t>investors</a:t>
            </a:r>
            <a:r>
              <a:rPr lang="en-US" sz="1200" b="1" dirty="0">
                <a:solidFill>
                  <a:srgbClr val="948A54"/>
                </a:solidFill>
                <a:latin typeface="Arial" pitchFamily="34" charset="0"/>
                <a:cs typeface="Arial" pitchFamily="34" charset="0"/>
              </a:rPr>
              <a:t>, EIA industry, and </a:t>
            </a:r>
            <a:r>
              <a:rPr lang="en-US" sz="1200" b="1" dirty="0" smtClean="0">
                <a:solidFill>
                  <a:srgbClr val="948A54"/>
                </a:solidFill>
                <a:latin typeface="Arial" pitchFamily="34" charset="0"/>
                <a:cs typeface="Arial" pitchFamily="34" charset="0"/>
              </a:rPr>
              <a:t>academia.</a:t>
            </a:r>
            <a:endParaRPr lang="en-US" sz="1200" b="1" dirty="0">
              <a:solidFill>
                <a:srgbClr val="948A54"/>
              </a:solidFill>
              <a:latin typeface="Arial" pitchFamily="34" charset="0"/>
              <a:cs typeface="Arial" pitchFamily="34" charset="0"/>
            </a:endParaRPr>
          </a:p>
          <a:p>
            <a:pPr algn="just">
              <a:lnSpc>
                <a:spcPct val="150000"/>
              </a:lnSpc>
              <a:buClr>
                <a:schemeClr val="accent1">
                  <a:lumMod val="75000"/>
                </a:schemeClr>
              </a:buClr>
              <a:buFont typeface="+mj-lt"/>
              <a:buAutoNum type="arabicPeriod"/>
            </a:pPr>
            <a:r>
              <a:rPr lang="en-US" sz="1600" dirty="0" smtClean="0">
                <a:latin typeface="Arial" pitchFamily="34" charset="0"/>
                <a:cs typeface="Arial" pitchFamily="34" charset="0"/>
              </a:rPr>
              <a:t>Is there any particular day of month has higher or lower expected return and volatility than the other days?</a:t>
            </a:r>
          </a:p>
          <a:p>
            <a:pPr lvl="1" algn="just">
              <a:lnSpc>
                <a:spcPct val="170000"/>
              </a:lnSpc>
              <a:buClr>
                <a:schemeClr val="accent1">
                  <a:lumMod val="75000"/>
                </a:schemeClr>
              </a:buClr>
              <a:buFont typeface="Wingdings" charset="2"/>
              <a:buChar char="§"/>
            </a:pPr>
            <a:r>
              <a:rPr lang="en-US" sz="1200" b="1" dirty="0">
                <a:solidFill>
                  <a:srgbClr val="948A54"/>
                </a:solidFill>
                <a:latin typeface="Arial" pitchFamily="34" charset="0"/>
                <a:cs typeface="Arial" pitchFamily="34" charset="0"/>
              </a:rPr>
              <a:t>EIA i</a:t>
            </a:r>
            <a:r>
              <a:rPr lang="en-US" sz="1200" b="1" dirty="0" smtClean="0">
                <a:solidFill>
                  <a:srgbClr val="948A54"/>
                </a:solidFill>
                <a:latin typeface="Arial" pitchFamily="34" charset="0"/>
                <a:cs typeface="Arial" pitchFamily="34" charset="0"/>
              </a:rPr>
              <a:t>nvestors.</a:t>
            </a:r>
            <a:endParaRPr lang="en-US" sz="1200" b="1" dirty="0">
              <a:solidFill>
                <a:srgbClr val="948A54"/>
              </a:solidFill>
              <a:latin typeface="Arial" pitchFamily="34" charset="0"/>
              <a:cs typeface="Arial" pitchFamily="34" charset="0"/>
            </a:endParaRPr>
          </a:p>
          <a:p>
            <a:pPr algn="just">
              <a:lnSpc>
                <a:spcPct val="150000"/>
              </a:lnSpc>
              <a:buClr>
                <a:schemeClr val="accent1">
                  <a:lumMod val="75000"/>
                </a:schemeClr>
              </a:buClr>
              <a:buFont typeface="+mj-lt"/>
              <a:buAutoNum type="arabicPeriod"/>
            </a:pPr>
            <a:r>
              <a:rPr lang="en-US" sz="1600" dirty="0" smtClean="0">
                <a:latin typeface="Arial" pitchFamily="34" charset="0"/>
                <a:cs typeface="Arial" pitchFamily="34" charset="0"/>
              </a:rPr>
              <a:t>Does the statistically analysis provide a good benchmark for measuring </a:t>
            </a:r>
            <a:r>
              <a:rPr lang="en-US" sz="1600" dirty="0" smtClean="0">
                <a:latin typeface="Arial" pitchFamily="34" charset="0"/>
                <a:cs typeface="Arial" pitchFamily="34" charset="0"/>
              </a:rPr>
              <a:t>opportunity </a:t>
            </a:r>
            <a:r>
              <a:rPr lang="en-US" sz="1600" dirty="0" smtClean="0">
                <a:latin typeface="Arial" pitchFamily="34" charset="0"/>
                <a:cs typeface="Arial" pitchFamily="34" charset="0"/>
              </a:rPr>
              <a:t>cost </a:t>
            </a:r>
            <a:r>
              <a:rPr lang="en-US" sz="1600" dirty="0" smtClean="0">
                <a:latin typeface="Arial" pitchFamily="34" charset="0"/>
                <a:cs typeface="Arial" pitchFamily="34" charset="0"/>
              </a:rPr>
              <a:t>and volatility </a:t>
            </a:r>
            <a:r>
              <a:rPr lang="en-US" sz="1600" dirty="0">
                <a:latin typeface="Arial" pitchFamily="34" charset="0"/>
                <a:cs typeface="Arial" pitchFamily="34" charset="0"/>
              </a:rPr>
              <a:t>for </a:t>
            </a:r>
            <a:r>
              <a:rPr lang="en-US" sz="1600" dirty="0" smtClean="0">
                <a:latin typeface="Arial" pitchFamily="34" charset="0"/>
                <a:cs typeface="Arial" pitchFamily="34" charset="0"/>
              </a:rPr>
              <a:t>investing in the EIA index strategies?</a:t>
            </a:r>
          </a:p>
          <a:p>
            <a:pPr lvl="1" algn="just">
              <a:lnSpc>
                <a:spcPct val="180000"/>
              </a:lnSpc>
              <a:buClr>
                <a:schemeClr val="accent1">
                  <a:lumMod val="75000"/>
                </a:schemeClr>
              </a:buClr>
              <a:buFont typeface="Wingdings" charset="2"/>
              <a:buChar char="§"/>
            </a:pPr>
            <a:r>
              <a:rPr lang="en-US" sz="1200" b="1" dirty="0">
                <a:solidFill>
                  <a:srgbClr val="948A54"/>
                </a:solidFill>
                <a:latin typeface="Arial" pitchFamily="34" charset="0"/>
                <a:cs typeface="Arial" pitchFamily="34" charset="0"/>
              </a:rPr>
              <a:t>Actuaries who </a:t>
            </a:r>
            <a:r>
              <a:rPr lang="en-US" sz="1200" b="1" dirty="0" smtClean="0">
                <a:solidFill>
                  <a:srgbClr val="948A54"/>
                </a:solidFill>
                <a:latin typeface="Arial" pitchFamily="34" charset="0"/>
                <a:cs typeface="Arial" pitchFamily="34" charset="0"/>
              </a:rPr>
              <a:t>do the pricing and hedging work for EIA </a:t>
            </a:r>
            <a:r>
              <a:rPr lang="en-US" sz="1200" b="1" dirty="0">
                <a:solidFill>
                  <a:srgbClr val="948A54"/>
                </a:solidFill>
                <a:latin typeface="Arial" pitchFamily="34" charset="0"/>
                <a:cs typeface="Arial" pitchFamily="34" charset="0"/>
              </a:rPr>
              <a:t>products.</a:t>
            </a:r>
          </a:p>
          <a:p>
            <a:pPr algn="just">
              <a:lnSpc>
                <a:spcPct val="150000"/>
              </a:lnSpc>
              <a:buClr>
                <a:schemeClr val="accent1">
                  <a:lumMod val="75000"/>
                </a:schemeClr>
              </a:buClr>
              <a:buFont typeface="+mj-lt"/>
              <a:buAutoNum type="arabicPeriod"/>
            </a:pPr>
            <a:r>
              <a:rPr lang="en-US" sz="1600" dirty="0" smtClean="0">
                <a:solidFill>
                  <a:srgbClr val="000000"/>
                </a:solidFill>
                <a:latin typeface="Arial" pitchFamily="34" charset="0"/>
                <a:cs typeface="Arial" pitchFamily="34" charset="0"/>
              </a:rPr>
              <a:t>Can </a:t>
            </a:r>
            <a:r>
              <a:rPr lang="en-US" sz="1600" dirty="0">
                <a:solidFill>
                  <a:srgbClr val="000000"/>
                </a:solidFill>
                <a:latin typeface="Arial" pitchFamily="34" charset="0"/>
                <a:cs typeface="Arial" pitchFamily="34" charset="0"/>
              </a:rPr>
              <a:t>the chosen </a:t>
            </a:r>
            <a:r>
              <a:rPr lang="en-US" sz="1600" dirty="0" smtClean="0">
                <a:solidFill>
                  <a:srgbClr val="000000"/>
                </a:solidFill>
                <a:latin typeface="Arial" pitchFamily="34" charset="0"/>
                <a:cs typeface="Arial" pitchFamily="34" charset="0"/>
              </a:rPr>
              <a:t>index strategies </a:t>
            </a:r>
            <a:r>
              <a:rPr lang="en-US" sz="1600" dirty="0">
                <a:solidFill>
                  <a:srgbClr val="000000"/>
                </a:solidFill>
                <a:latin typeface="Arial" pitchFamily="34" charset="0"/>
                <a:cs typeface="Arial" pitchFamily="34" charset="0"/>
              </a:rPr>
              <a:t>of the S&amp;P 500 EIA outperform the S&amp;P 500 </a:t>
            </a:r>
            <a:r>
              <a:rPr lang="en-US" sz="1600" dirty="0" smtClean="0">
                <a:solidFill>
                  <a:srgbClr val="000000"/>
                </a:solidFill>
                <a:latin typeface="Arial" pitchFamily="34" charset="0"/>
                <a:cs typeface="Arial" pitchFamily="34" charset="0"/>
              </a:rPr>
              <a:t>index </a:t>
            </a:r>
            <a:r>
              <a:rPr lang="en-US" sz="1600" dirty="0">
                <a:solidFill>
                  <a:srgbClr val="000000"/>
                </a:solidFill>
                <a:latin typeface="Arial" pitchFamily="34" charset="0"/>
                <a:cs typeface="Arial" pitchFamily="34" charset="0"/>
              </a:rPr>
              <a:t>with 10-year holding period?</a:t>
            </a:r>
          </a:p>
          <a:p>
            <a:pPr lvl="1" algn="just">
              <a:lnSpc>
                <a:spcPct val="150000"/>
              </a:lnSpc>
              <a:buClr>
                <a:schemeClr val="accent1">
                  <a:lumMod val="75000"/>
                </a:schemeClr>
              </a:buClr>
              <a:buFont typeface="Wingdings" charset="2"/>
              <a:buChar char="§"/>
            </a:pPr>
            <a:r>
              <a:rPr lang="en-US" sz="1200" b="1" dirty="0">
                <a:solidFill>
                  <a:schemeClr val="bg2">
                    <a:lumMod val="50000"/>
                  </a:schemeClr>
                </a:solidFill>
                <a:latin typeface="Arial" pitchFamily="34" charset="0"/>
                <a:cs typeface="Arial" pitchFamily="34" charset="0"/>
              </a:rPr>
              <a:t>EIA investors and </a:t>
            </a:r>
            <a:r>
              <a:rPr lang="en-US" sz="1200" b="1" dirty="0" smtClean="0">
                <a:solidFill>
                  <a:schemeClr val="bg2">
                    <a:lumMod val="50000"/>
                  </a:schemeClr>
                </a:solidFill>
                <a:latin typeface="Arial" pitchFamily="34" charset="0"/>
                <a:cs typeface="Arial" pitchFamily="34" charset="0"/>
              </a:rPr>
              <a:t>EIA </a:t>
            </a:r>
            <a:r>
              <a:rPr lang="en-US" sz="1200" b="1" dirty="0">
                <a:solidFill>
                  <a:schemeClr val="bg2">
                    <a:lumMod val="50000"/>
                  </a:schemeClr>
                </a:solidFill>
                <a:latin typeface="Arial" pitchFamily="34" charset="0"/>
                <a:cs typeface="Arial" pitchFamily="34" charset="0"/>
              </a:rPr>
              <a:t>industry</a:t>
            </a:r>
            <a:r>
              <a:rPr lang="en-US" sz="1200" b="1" dirty="0" smtClean="0">
                <a:solidFill>
                  <a:schemeClr val="bg2">
                    <a:lumMod val="50000"/>
                  </a:schemeClr>
                </a:solidFill>
                <a:latin typeface="Arial" pitchFamily="34" charset="0"/>
                <a:cs typeface="Arial" pitchFamily="34" charset="0"/>
              </a:rPr>
              <a:t>.</a:t>
            </a:r>
            <a:endParaRPr lang="en-US" sz="1200" b="1" dirty="0">
              <a:solidFill>
                <a:schemeClr val="bg2">
                  <a:lumMod val="50000"/>
                </a:schemeClr>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FA3A77D2-8F2C-4F93-BADD-96FDF1372018}" type="slidenum">
              <a:rPr lang="en-US" smtClean="0"/>
              <a:pPr/>
              <a:t>2</a:t>
            </a:fld>
            <a:endParaRPr lang="en-US" dirty="0"/>
          </a:p>
        </p:txBody>
      </p:sp>
    </p:spTree>
    <p:extLst>
      <p:ext uri="{BB962C8B-B14F-4D97-AF65-F5344CB8AC3E}">
        <p14:creationId xmlns:p14="http://schemas.microsoft.com/office/powerpoint/2010/main" val="278043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Data and its Relevance to the Research Questions</a:t>
            </a:r>
            <a:endParaRPr lang="en-US"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p:txBody>
          <a:bodyPr>
            <a:normAutofit fontScale="70000" lnSpcReduction="20000"/>
          </a:bodyPr>
          <a:lstStyle/>
          <a:p>
            <a:pPr algn="just">
              <a:lnSpc>
                <a:spcPct val="150000"/>
              </a:lnSpc>
              <a:buClr>
                <a:schemeClr val="accent1">
                  <a:lumMod val="75000"/>
                </a:schemeClr>
              </a:buClr>
              <a:buFont typeface="Wingdings" pitchFamily="2" charset="2"/>
              <a:buChar char="§"/>
            </a:pPr>
            <a:r>
              <a:rPr lang="en-US" sz="2400" dirty="0" smtClean="0">
                <a:latin typeface="Arial" pitchFamily="34" charset="0"/>
                <a:cs typeface="Arial" pitchFamily="34" charset="0"/>
              </a:rPr>
              <a:t>Data: The S&amp;P 500 Index from Yahoo Finance</a:t>
            </a:r>
          </a:p>
          <a:p>
            <a:pPr lvl="1" algn="just">
              <a:lnSpc>
                <a:spcPct val="150000"/>
              </a:lnSpc>
              <a:buClr>
                <a:schemeClr val="accent1">
                  <a:lumMod val="75000"/>
                </a:schemeClr>
              </a:buClr>
              <a:buFont typeface="Wingdings" pitchFamily="2" charset="2"/>
              <a:buChar char="§"/>
            </a:pPr>
            <a:r>
              <a:rPr lang="en-US" sz="2000" dirty="0" smtClean="0">
                <a:latin typeface="Arial" pitchFamily="34" charset="0"/>
                <a:cs typeface="Arial" pitchFamily="34" charset="0"/>
              </a:rPr>
              <a:t>Daily dates and adjusted closing prices from the beginning of 1951 to the end of 2013.</a:t>
            </a:r>
          </a:p>
          <a:p>
            <a:pPr marL="457200" lvl="1" indent="0" algn="just">
              <a:lnSpc>
                <a:spcPct val="150000"/>
              </a:lnSpc>
              <a:buClr>
                <a:schemeClr val="accent1">
                  <a:lumMod val="75000"/>
                </a:schemeClr>
              </a:buClr>
              <a:buNone/>
            </a:pPr>
            <a:endParaRPr lang="en-US" sz="2000" dirty="0" smtClean="0">
              <a:latin typeface="Arial" pitchFamily="34" charset="0"/>
              <a:cs typeface="Arial" pitchFamily="34" charset="0"/>
            </a:endParaRPr>
          </a:p>
          <a:p>
            <a:pPr algn="just">
              <a:lnSpc>
                <a:spcPct val="150000"/>
              </a:lnSpc>
              <a:buClr>
                <a:schemeClr val="accent1">
                  <a:lumMod val="75000"/>
                </a:schemeClr>
              </a:buClr>
              <a:buFont typeface="Wingdings" pitchFamily="2" charset="2"/>
              <a:buChar char="§"/>
            </a:pPr>
            <a:r>
              <a:rPr lang="en-US" sz="2400" dirty="0">
                <a:latin typeface="Arial" pitchFamily="34" charset="0"/>
                <a:cs typeface="Arial" pitchFamily="34" charset="0"/>
              </a:rPr>
              <a:t>S&amp;P 500 Equity-Indexed Annuity (EIA</a:t>
            </a:r>
            <a:r>
              <a:rPr lang="en-US" sz="2400" dirty="0" smtClean="0">
                <a:latin typeface="Arial" pitchFamily="34" charset="0"/>
                <a:cs typeface="Arial" pitchFamily="34" charset="0"/>
              </a:rPr>
              <a:t>)</a:t>
            </a:r>
          </a:p>
          <a:p>
            <a:pPr lvl="1" algn="just">
              <a:lnSpc>
                <a:spcPct val="150000"/>
              </a:lnSpc>
              <a:buClr>
                <a:schemeClr val="accent1">
                  <a:lumMod val="75000"/>
                </a:schemeClr>
              </a:buClr>
              <a:buFont typeface="Wingdings" pitchFamily="2" charset="2"/>
              <a:buChar char="§"/>
            </a:pPr>
            <a:r>
              <a:rPr lang="en-US" sz="2000" dirty="0" smtClean="0"/>
              <a:t>Investors </a:t>
            </a:r>
            <a:r>
              <a:rPr lang="en-US" sz="2000" dirty="0"/>
              <a:t>invest an amount of money (premium) in return for protection against down markets and the potential for some investment growth. </a:t>
            </a:r>
            <a:endParaRPr lang="en-US" sz="2000" dirty="0" smtClean="0"/>
          </a:p>
          <a:p>
            <a:pPr lvl="1" algn="just">
              <a:lnSpc>
                <a:spcPct val="150000"/>
              </a:lnSpc>
              <a:buClr>
                <a:schemeClr val="accent1">
                  <a:lumMod val="75000"/>
                </a:schemeClr>
              </a:buClr>
              <a:buFont typeface="Wingdings" pitchFamily="2" charset="2"/>
              <a:buChar char="§"/>
            </a:pPr>
            <a:r>
              <a:rPr lang="en-US" sz="2000" dirty="0" smtClean="0"/>
              <a:t>The </a:t>
            </a:r>
            <a:r>
              <a:rPr lang="en-US" sz="2000" dirty="0"/>
              <a:t>credited interest is linked to </a:t>
            </a:r>
            <a:r>
              <a:rPr lang="en-US" sz="2000" dirty="0" smtClean="0"/>
              <a:t>S</a:t>
            </a:r>
            <a:r>
              <a:rPr lang="en-US" sz="2000" dirty="0"/>
              <a:t>&amp;P 500 </a:t>
            </a:r>
            <a:r>
              <a:rPr lang="en-US" sz="2000" dirty="0" smtClean="0"/>
              <a:t>index and it depends on </a:t>
            </a:r>
            <a:r>
              <a:rPr lang="en-US" sz="2000" dirty="0"/>
              <a:t>investment performance of </a:t>
            </a:r>
            <a:r>
              <a:rPr lang="en-US" sz="2000" dirty="0" smtClean="0"/>
              <a:t>an Index </a:t>
            </a:r>
            <a:r>
              <a:rPr lang="en-US" sz="2000" dirty="0"/>
              <a:t>Strategy </a:t>
            </a:r>
            <a:r>
              <a:rPr lang="en-US" sz="2000" dirty="0" smtClean="0"/>
              <a:t>that investors choose at </a:t>
            </a:r>
            <a:r>
              <a:rPr lang="en-US" sz="2000" dirty="0"/>
              <a:t>the contract </a:t>
            </a:r>
            <a:r>
              <a:rPr lang="en-US" sz="2000" dirty="0" smtClean="0"/>
              <a:t>effective date</a:t>
            </a:r>
            <a:r>
              <a:rPr lang="en-US" sz="2000" dirty="0"/>
              <a:t>. </a:t>
            </a:r>
            <a:endParaRPr lang="en-US" sz="2000" dirty="0" smtClean="0"/>
          </a:p>
          <a:p>
            <a:pPr lvl="1" algn="just">
              <a:lnSpc>
                <a:spcPct val="150000"/>
              </a:lnSpc>
              <a:buClr>
                <a:schemeClr val="accent1">
                  <a:lumMod val="75000"/>
                </a:schemeClr>
              </a:buClr>
              <a:buFont typeface="Wingdings" pitchFamily="2" charset="2"/>
              <a:buChar char="§"/>
            </a:pPr>
            <a:r>
              <a:rPr lang="en-US" sz="2000" dirty="0" smtClean="0"/>
              <a:t>At </a:t>
            </a:r>
            <a:r>
              <a:rPr lang="en-US" sz="2000" dirty="0"/>
              <a:t>each contract anniversary, any interest credited to the EIA is automatically locked in, so it becomes part of EIA’s new accumulated value. </a:t>
            </a:r>
            <a:endParaRPr lang="en-US" sz="2000" dirty="0" smtClean="0"/>
          </a:p>
          <a:p>
            <a:pPr lvl="1" algn="just">
              <a:lnSpc>
                <a:spcPct val="150000"/>
              </a:lnSpc>
              <a:buClr>
                <a:schemeClr val="accent1">
                  <a:lumMod val="75000"/>
                </a:schemeClr>
              </a:buClr>
              <a:buFont typeface="Wingdings" pitchFamily="2" charset="2"/>
              <a:buChar char="§"/>
            </a:pPr>
            <a:r>
              <a:rPr lang="en-US" sz="2000" dirty="0" smtClean="0"/>
              <a:t>This </a:t>
            </a:r>
            <a:r>
              <a:rPr lang="en-US" sz="2000" dirty="0"/>
              <a:t>means that even if the index value declines in later years, the premium and any interest that has been credited to the EIA’s contract cannot be lost to future market downturns. </a:t>
            </a:r>
          </a:p>
        </p:txBody>
      </p:sp>
      <p:sp>
        <p:nvSpPr>
          <p:cNvPr id="5" name="Slide Number Placeholder 4"/>
          <p:cNvSpPr>
            <a:spLocks noGrp="1"/>
          </p:cNvSpPr>
          <p:nvPr>
            <p:ph type="sldNum" sz="quarter" idx="12"/>
          </p:nvPr>
        </p:nvSpPr>
        <p:spPr/>
        <p:txBody>
          <a:bodyPr/>
          <a:lstStyle/>
          <a:p>
            <a:fld id="{FA3A77D2-8F2C-4F93-BADD-96FDF1372018}" type="slidenum">
              <a:rPr lang="en-US" smtClean="0"/>
              <a:pPr/>
              <a:t>3</a:t>
            </a:fld>
            <a:endParaRPr lang="en-US"/>
          </a:p>
        </p:txBody>
      </p:sp>
    </p:spTree>
    <p:extLst>
      <p:ext uri="{BB962C8B-B14F-4D97-AF65-F5344CB8AC3E}">
        <p14:creationId xmlns:p14="http://schemas.microsoft.com/office/powerpoint/2010/main" val="71279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Mechanism of the EIA Index Strategies</a:t>
            </a:r>
            <a:endParaRPr lang="en-US" sz="2800" b="1"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0" indent="0" algn="just">
              <a:lnSpc>
                <a:spcPct val="150000"/>
              </a:lnSpc>
              <a:buClr>
                <a:schemeClr val="accent1">
                  <a:lumMod val="75000"/>
                </a:schemeClr>
              </a:buClr>
              <a:buNone/>
            </a:pPr>
            <a:r>
              <a:rPr lang="en-US" sz="1800" dirty="0" smtClean="0">
                <a:latin typeface="Arial" pitchFamily="34" charset="0"/>
                <a:cs typeface="Arial" pitchFamily="34" charset="0"/>
              </a:rPr>
              <a:t>We are focusing on the following two popular EIA index strategies.</a:t>
            </a:r>
          </a:p>
          <a:p>
            <a:pPr algn="just">
              <a:lnSpc>
                <a:spcPct val="150000"/>
              </a:lnSpc>
              <a:buClr>
                <a:schemeClr val="accent1">
                  <a:lumMod val="75000"/>
                </a:schemeClr>
              </a:buClr>
              <a:buFont typeface="Wingdings" charset="2"/>
              <a:buChar char="§"/>
            </a:pPr>
            <a:r>
              <a:rPr lang="en-US" sz="1800" b="1" dirty="0" smtClean="0">
                <a:latin typeface="Arial" pitchFamily="34" charset="0"/>
                <a:cs typeface="Arial" pitchFamily="34" charset="0"/>
              </a:rPr>
              <a:t>1</a:t>
            </a:r>
            <a:r>
              <a:rPr lang="en-US" sz="1800" b="1" dirty="0">
                <a:latin typeface="Arial" pitchFamily="34" charset="0"/>
                <a:cs typeface="Arial" pitchFamily="34" charset="0"/>
              </a:rPr>
              <a:t>-Year Gain-Trigger with 5% Annual </a:t>
            </a:r>
            <a:r>
              <a:rPr lang="en-US" sz="1800" b="1" dirty="0" smtClean="0">
                <a:latin typeface="Arial" pitchFamily="34" charset="0"/>
                <a:cs typeface="Arial" pitchFamily="34" charset="0"/>
              </a:rPr>
              <a:t>Rate</a:t>
            </a:r>
          </a:p>
          <a:p>
            <a:pPr lvl="1" algn="just">
              <a:lnSpc>
                <a:spcPct val="150000"/>
              </a:lnSpc>
              <a:buClr>
                <a:schemeClr val="accent1">
                  <a:lumMod val="75000"/>
                </a:schemeClr>
              </a:buClr>
              <a:buFont typeface="Wingdings" charset="2"/>
              <a:buChar char="§"/>
            </a:pPr>
            <a:r>
              <a:rPr lang="en-US" sz="1600" dirty="0"/>
              <a:t>If the ending index value </a:t>
            </a:r>
            <a:r>
              <a:rPr lang="en-US" sz="1600" dirty="0" smtClean="0"/>
              <a:t>is greater than the </a:t>
            </a:r>
            <a:r>
              <a:rPr lang="en-US" sz="1600" dirty="0"/>
              <a:t>beginning index value, </a:t>
            </a:r>
            <a:r>
              <a:rPr lang="en-US" sz="1600" dirty="0" smtClean="0"/>
              <a:t>5</a:t>
            </a:r>
            <a:r>
              <a:rPr lang="en-US" sz="1600" dirty="0"/>
              <a:t>% </a:t>
            </a:r>
            <a:r>
              <a:rPr lang="en-US" sz="1600" dirty="0" smtClean="0"/>
              <a:t>interest rate is </a:t>
            </a:r>
            <a:r>
              <a:rPr lang="en-US" sz="1600" dirty="0"/>
              <a:t>credited to the </a:t>
            </a:r>
            <a:r>
              <a:rPr lang="en-US" sz="1600" dirty="0" smtClean="0"/>
              <a:t>account, otherwise, no interest credited.</a:t>
            </a:r>
            <a:endParaRPr lang="en-US" sz="1800" dirty="0" smtClean="0"/>
          </a:p>
          <a:p>
            <a:pPr algn="just">
              <a:lnSpc>
                <a:spcPct val="150000"/>
              </a:lnSpc>
              <a:buClr>
                <a:schemeClr val="accent1">
                  <a:lumMod val="75000"/>
                </a:schemeClr>
              </a:buClr>
              <a:buFont typeface="Wingdings" pitchFamily="2" charset="2"/>
              <a:buChar char="§"/>
            </a:pPr>
            <a:r>
              <a:rPr lang="en-US" sz="1800" b="1" dirty="0" smtClean="0">
                <a:latin typeface="Arial" pitchFamily="34" charset="0"/>
                <a:cs typeface="Arial" pitchFamily="34" charset="0"/>
              </a:rPr>
              <a:t>1</a:t>
            </a:r>
            <a:r>
              <a:rPr lang="en-US" sz="1800" b="1" dirty="0">
                <a:latin typeface="Arial" pitchFamily="34" charset="0"/>
                <a:cs typeface="Arial" pitchFamily="34" charset="0"/>
              </a:rPr>
              <a:t>-Year Point-to-Point Index Strategy with 8% Annual Cap</a:t>
            </a:r>
          </a:p>
          <a:p>
            <a:pPr lvl="1" algn="just">
              <a:lnSpc>
                <a:spcPct val="150000"/>
              </a:lnSpc>
              <a:buClr>
                <a:schemeClr val="accent1">
                  <a:lumMod val="75000"/>
                </a:schemeClr>
              </a:buClr>
              <a:buFont typeface="Wingdings" pitchFamily="2" charset="2"/>
              <a:buChar char="§"/>
            </a:pPr>
            <a:r>
              <a:rPr lang="en-US" sz="1600" dirty="0" smtClean="0"/>
              <a:t>The </a:t>
            </a:r>
            <a:r>
              <a:rPr lang="en-US" sz="1600" dirty="0"/>
              <a:t>interest credited to the annuity is equal to </a:t>
            </a:r>
            <a:r>
              <a:rPr lang="en-US" sz="1600" dirty="0" smtClean="0"/>
              <a:t>the </a:t>
            </a:r>
            <a:r>
              <a:rPr lang="en-US" sz="1600" dirty="0"/>
              <a:t>percentage change in the index, subject to an annual cap </a:t>
            </a:r>
            <a:r>
              <a:rPr lang="en-US" sz="1600" dirty="0" smtClean="0"/>
              <a:t>rate 8%. </a:t>
            </a:r>
          </a:p>
          <a:p>
            <a:pPr lvl="1" algn="just">
              <a:lnSpc>
                <a:spcPct val="150000"/>
              </a:lnSpc>
              <a:buClr>
                <a:schemeClr val="accent1">
                  <a:lumMod val="75000"/>
                </a:schemeClr>
              </a:buClr>
              <a:buFont typeface="Wingdings" pitchFamily="2" charset="2"/>
              <a:buChar char="§"/>
            </a:pPr>
            <a:r>
              <a:rPr lang="en-US" sz="1600" dirty="0"/>
              <a:t>e</a:t>
            </a:r>
            <a:r>
              <a:rPr lang="en-US" sz="1600" dirty="0" smtClean="0"/>
              <a:t>.g., </a:t>
            </a:r>
            <a:r>
              <a:rPr lang="en-US" sz="1600" dirty="0"/>
              <a:t>if </a:t>
            </a:r>
            <a:r>
              <a:rPr lang="en-US" sz="1600" dirty="0" smtClean="0"/>
              <a:t>the </a:t>
            </a:r>
            <a:r>
              <a:rPr lang="en-US" sz="1600" dirty="0"/>
              <a:t>index </a:t>
            </a:r>
            <a:r>
              <a:rPr lang="en-US" sz="1600" dirty="0" smtClean="0"/>
              <a:t>value increases </a:t>
            </a:r>
            <a:r>
              <a:rPr lang="en-US" sz="1600" dirty="0"/>
              <a:t>by 12% </a:t>
            </a:r>
            <a:r>
              <a:rPr lang="en-US" sz="1600" dirty="0" smtClean="0"/>
              <a:t>in a </a:t>
            </a:r>
            <a:r>
              <a:rPr lang="en-US" sz="1600" dirty="0"/>
              <a:t>year, 8% would be credited, not 12%. </a:t>
            </a:r>
            <a:r>
              <a:rPr lang="en-US" sz="1600" dirty="0" smtClean="0"/>
              <a:t>Also, if the index value decreases by 10% in a year, the account value would remain the same.</a:t>
            </a:r>
            <a:endParaRPr lang="en-US" sz="1600" dirty="0"/>
          </a:p>
          <a:p>
            <a:pPr lvl="1" algn="just">
              <a:lnSpc>
                <a:spcPct val="150000"/>
              </a:lnSpc>
              <a:buClr>
                <a:schemeClr val="accent1">
                  <a:lumMod val="75000"/>
                </a:schemeClr>
              </a:buClr>
              <a:buFont typeface="Wingdings" pitchFamily="2" charset="2"/>
              <a:buChar char="§"/>
            </a:pPr>
            <a:endParaRPr lang="en-US" sz="2000"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FA3A77D2-8F2C-4F93-BADD-96FDF1372018}" type="slidenum">
              <a:rPr lang="en-US" smtClean="0"/>
              <a:pPr/>
              <a:t>4</a:t>
            </a:fld>
            <a:endParaRPr lang="en-US"/>
          </a:p>
        </p:txBody>
      </p:sp>
    </p:spTree>
    <p:extLst>
      <p:ext uri="{BB962C8B-B14F-4D97-AF65-F5344CB8AC3E}">
        <p14:creationId xmlns:p14="http://schemas.microsoft.com/office/powerpoint/2010/main" val="414588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normAutofit/>
          </a:bodyPr>
          <a:lstStyle/>
          <a:p>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1-Year Investment Strategies Performance</a:t>
            </a:r>
            <a:endParaRPr lang="zh-CN" alt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fld id="{FA3A77D2-8F2C-4F93-BADD-96FDF1372018}" type="slidenum">
              <a:rPr lang="en-US" smtClean="0"/>
              <a:pPr/>
              <a:t>5</a:t>
            </a:fld>
            <a:endParaRPr lang="en-US"/>
          </a:p>
        </p:txBody>
      </p:sp>
      <p:pic>
        <p:nvPicPr>
          <p:cNvPr id="6" name="Content Placeholder 5" descr="f1_HenryWong.png"/>
          <p:cNvPicPr>
            <a:picLocks noGrp="1" noChangeAspect="1"/>
          </p:cNvPicPr>
          <p:nvPr>
            <p:ph idx="1"/>
          </p:nvPr>
        </p:nvPicPr>
        <p:blipFill>
          <a:blip r:embed="rId2">
            <a:extLst>
              <a:ext uri="{28A0092B-C50C-407E-A947-70E740481C1C}">
                <a14:useLocalDpi xmlns:a14="http://schemas.microsoft.com/office/drawing/2010/main" val="0"/>
              </a:ext>
            </a:extLst>
          </a:blip>
          <a:srcRect l="4542" r="4542"/>
          <a:stretch>
            <a:fillRect/>
          </a:stretch>
        </p:blipFill>
        <p:spPr/>
      </p:pic>
    </p:spTree>
    <p:extLst>
      <p:ext uri="{BB962C8B-B14F-4D97-AF65-F5344CB8AC3E}">
        <p14:creationId xmlns:p14="http://schemas.microsoft.com/office/powerpoint/2010/main" val="420800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normAutofit/>
          </a:bodyPr>
          <a:lstStyle/>
          <a:p>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10-Year Investment Strategies Performance (Annualized Return)</a:t>
            </a:r>
            <a:endParaRPr lang="zh-CN" alt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fld id="{FA3A77D2-8F2C-4F93-BADD-96FDF1372018}" type="slidenum">
              <a:rPr lang="en-US" smtClean="0"/>
              <a:pPr/>
              <a:t>6</a:t>
            </a:fld>
            <a:endParaRPr lang="en-US"/>
          </a:p>
        </p:txBody>
      </p:sp>
      <p:pic>
        <p:nvPicPr>
          <p:cNvPr id="6" name="Content Placeholder 5" descr="f2_HenryWong.png"/>
          <p:cNvPicPr>
            <a:picLocks noGrp="1" noChangeAspect="1"/>
          </p:cNvPicPr>
          <p:nvPr>
            <p:ph idx="1"/>
          </p:nvPr>
        </p:nvPicPr>
        <p:blipFill>
          <a:blip r:embed="rId2">
            <a:extLst>
              <a:ext uri="{28A0092B-C50C-407E-A947-70E740481C1C}">
                <a14:useLocalDpi xmlns:a14="http://schemas.microsoft.com/office/drawing/2010/main" val="0"/>
              </a:ext>
            </a:extLst>
          </a:blip>
          <a:srcRect l="4542" r="4542"/>
          <a:stretch>
            <a:fillRect/>
          </a:stretch>
        </p:blipFill>
        <p:spPr/>
      </p:pic>
      <p:sp>
        <p:nvSpPr>
          <p:cNvPr id="7" name="Rectangle 6"/>
          <p:cNvSpPr/>
          <p:nvPr/>
        </p:nvSpPr>
        <p:spPr>
          <a:xfrm>
            <a:off x="2209800" y="4572000"/>
            <a:ext cx="4953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Notice that the annualized return on S&amp;P 500 is less volatile when the investment duration is increased.  </a:t>
            </a:r>
            <a:endParaRPr lang="en-US" sz="1600" dirty="0"/>
          </a:p>
        </p:txBody>
      </p:sp>
    </p:spTree>
    <p:extLst>
      <p:ext uri="{BB962C8B-B14F-4D97-AF65-F5344CB8AC3E}">
        <p14:creationId xmlns:p14="http://schemas.microsoft.com/office/powerpoint/2010/main" val="344855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Annualized Expected Return </a:t>
            </a:r>
            <a:r>
              <a:rPr lang="en-US" altLang="zh-CN" sz="2800" b="1" dirty="0" err="1"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vs</a:t>
            </a:r>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Volatility</a:t>
            </a:r>
            <a:b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br>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By Investment Duration</a:t>
            </a:r>
            <a:endParaRPr lang="en-US" sz="2800" b="1" dirty="0"/>
          </a:p>
        </p:txBody>
      </p:sp>
      <p:sp>
        <p:nvSpPr>
          <p:cNvPr id="4" name="Date Placeholder 3"/>
          <p:cNvSpPr>
            <a:spLocks noGrp="1"/>
          </p:cNvSpPr>
          <p:nvPr>
            <p:ph type="dt" sz="half" idx="10"/>
          </p:nvPr>
        </p:nvSpPr>
        <p:spPr/>
        <p:txBody>
          <a:bodyPr/>
          <a:lstStyle/>
          <a:p>
            <a:fld id="{DB01DEA4-9CD9-471C-90D9-D1CBFC74DEE3}" type="datetime9">
              <a:rPr lang="en-US" smtClean="0"/>
              <a:pPr/>
              <a:t>5/3/14 11:55 PM</a:t>
            </a:fld>
            <a:endParaRPr lang="en-US"/>
          </a:p>
        </p:txBody>
      </p:sp>
      <p:sp>
        <p:nvSpPr>
          <p:cNvPr id="5" name="Slide Number Placeholder 4"/>
          <p:cNvSpPr>
            <a:spLocks noGrp="1"/>
          </p:cNvSpPr>
          <p:nvPr>
            <p:ph type="sldNum" sz="quarter" idx="12"/>
          </p:nvPr>
        </p:nvSpPr>
        <p:spPr/>
        <p:txBody>
          <a:bodyPr/>
          <a:lstStyle/>
          <a:p>
            <a:fld id="{FA3A77D2-8F2C-4F93-BADD-96FDF1372018}" type="slidenum">
              <a:rPr lang="en-US" smtClean="0"/>
              <a:pPr/>
              <a:t>7</a:t>
            </a:fld>
            <a:endParaRPr lang="en-US"/>
          </a:p>
        </p:txBody>
      </p:sp>
      <p:pic>
        <p:nvPicPr>
          <p:cNvPr id="8" name="Content Placeholder 7" descr="f3.png"/>
          <p:cNvPicPr>
            <a:picLocks noGrp="1" noChangeAspect="1"/>
          </p:cNvPicPr>
          <p:nvPr>
            <p:ph idx="1"/>
          </p:nvPr>
        </p:nvPicPr>
        <p:blipFill>
          <a:blip r:embed="rId2">
            <a:extLst>
              <a:ext uri="{28A0092B-C50C-407E-A947-70E740481C1C}">
                <a14:useLocalDpi xmlns:a14="http://schemas.microsoft.com/office/drawing/2010/main" val="0"/>
              </a:ext>
            </a:extLst>
          </a:blip>
          <a:srcRect l="-14833" r="-14833"/>
          <a:stretch>
            <a:fillRect/>
          </a:stretch>
        </p:blipFill>
        <p:spPr>
          <a:xfrm>
            <a:off x="533400" y="1600200"/>
            <a:ext cx="8229600" cy="4525963"/>
          </a:xfrm>
        </p:spPr>
      </p:pic>
      <p:cxnSp>
        <p:nvCxnSpPr>
          <p:cNvPr id="9" name="Straight Arrow Connector 8"/>
          <p:cNvCxnSpPr/>
          <p:nvPr/>
        </p:nvCxnSpPr>
        <p:spPr>
          <a:xfrm flipH="1">
            <a:off x="3733800" y="2362200"/>
            <a:ext cx="3048000" cy="838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2590800" y="4267200"/>
            <a:ext cx="609600" cy="7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2438400" y="5181600"/>
            <a:ext cx="457200" cy="7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Oval Callout 23"/>
          <p:cNvSpPr/>
          <p:nvPr/>
        </p:nvSpPr>
        <p:spPr>
          <a:xfrm>
            <a:off x="7391400" y="1676400"/>
            <a:ext cx="1447800" cy="762000"/>
          </a:xfrm>
          <a:prstGeom prst="wedgeEllipseCallout">
            <a:avLst>
              <a:gd name="adj1" fmla="val -69475"/>
              <a:gd name="adj2" fmla="val 31990"/>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smtClean="0"/>
              <a:t>S&amp;P Index</a:t>
            </a:r>
            <a:endParaRPr lang="en-US" sz="1600" dirty="0"/>
          </a:p>
        </p:txBody>
      </p:sp>
      <p:sp>
        <p:nvSpPr>
          <p:cNvPr id="26" name="Oval Callout 25"/>
          <p:cNvSpPr/>
          <p:nvPr/>
        </p:nvSpPr>
        <p:spPr>
          <a:xfrm>
            <a:off x="4495800" y="3581400"/>
            <a:ext cx="1447800" cy="762000"/>
          </a:xfrm>
          <a:prstGeom prst="wedgeEllipseCallout">
            <a:avLst>
              <a:gd name="adj1" fmla="val -121011"/>
              <a:gd name="adj2" fmla="val 40324"/>
            </a:avLst>
          </a:prstGeom>
          <a:solidFill>
            <a:schemeClr val="accent6"/>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smtClean="0"/>
              <a:t>Point-to-Point</a:t>
            </a:r>
            <a:endParaRPr lang="en-US" sz="1600" dirty="0"/>
          </a:p>
        </p:txBody>
      </p:sp>
      <p:sp>
        <p:nvSpPr>
          <p:cNvPr id="27" name="Oval Callout 26"/>
          <p:cNvSpPr/>
          <p:nvPr/>
        </p:nvSpPr>
        <p:spPr>
          <a:xfrm>
            <a:off x="3733800" y="4495800"/>
            <a:ext cx="1447800" cy="762000"/>
          </a:xfrm>
          <a:prstGeom prst="wedgeEllipseCallout">
            <a:avLst>
              <a:gd name="adj1" fmla="val -100177"/>
              <a:gd name="adj2" fmla="val 31990"/>
            </a:avLst>
          </a:prstGeom>
          <a:solidFill>
            <a:schemeClr val="accent3"/>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smtClean="0"/>
              <a:t>Gain-Trigger</a:t>
            </a:r>
            <a:endParaRPr lang="en-US" sz="1600" dirty="0"/>
          </a:p>
        </p:txBody>
      </p:sp>
      <p:sp>
        <p:nvSpPr>
          <p:cNvPr id="13" name="Rectangle 12"/>
          <p:cNvSpPr/>
          <p:nvPr/>
        </p:nvSpPr>
        <p:spPr>
          <a:xfrm>
            <a:off x="5638800" y="3124200"/>
            <a:ext cx="29718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When </a:t>
            </a:r>
            <a:r>
              <a:rPr lang="en-US" sz="1600" dirty="0" smtClean="0"/>
              <a:t>we increase investment duration, </a:t>
            </a:r>
            <a:r>
              <a:rPr lang="en-US" sz="1600" dirty="0"/>
              <a:t>the </a:t>
            </a:r>
            <a:r>
              <a:rPr lang="en-US" sz="1600" dirty="0" smtClean="0"/>
              <a:t>expected value and the volatility </a:t>
            </a:r>
            <a:r>
              <a:rPr lang="en-US" sz="1600" dirty="0"/>
              <a:t>of </a:t>
            </a:r>
            <a:r>
              <a:rPr lang="en-US" sz="1600" dirty="0" smtClean="0"/>
              <a:t>the annualized </a:t>
            </a:r>
            <a:r>
              <a:rPr lang="en-US" sz="1600" dirty="0"/>
              <a:t>returns decrease.</a:t>
            </a:r>
          </a:p>
        </p:txBody>
      </p:sp>
      <p:sp>
        <p:nvSpPr>
          <p:cNvPr id="14" name="Rectangle 13"/>
          <p:cNvSpPr/>
          <p:nvPr/>
        </p:nvSpPr>
        <p:spPr>
          <a:xfrm>
            <a:off x="3505200" y="4343400"/>
            <a:ext cx="25908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The decrease in the volatility is greater than the decrease in the expected return.</a:t>
            </a:r>
            <a:endParaRPr lang="en-US" sz="1600" dirty="0"/>
          </a:p>
        </p:txBody>
      </p:sp>
    </p:spTree>
    <p:extLst>
      <p:ext uri="{BB962C8B-B14F-4D97-AF65-F5344CB8AC3E}">
        <p14:creationId xmlns:p14="http://schemas.microsoft.com/office/powerpoint/2010/main" val="399615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par>
                                <p:cTn id="11" presetID="22" presetClass="entr" presetSubtype="2"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right)">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3"/>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4"/>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13" grpId="0" animBg="1"/>
      <p:bldP spid="13" grpId="1" animBg="1"/>
      <p:bldP spid="14"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normAutofit/>
          </a:bodyPr>
          <a:lstStyle/>
          <a:p>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Distribution of Investment Performance</a:t>
            </a:r>
            <a:r>
              <a:rPr lang="en-US" altLang="zh-CN" sz="32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a:r>
            <a:br>
              <a:rPr lang="en-US" altLang="zh-CN" sz="32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br>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By Investment Duration &amp; Strategy</a:t>
            </a:r>
            <a:endParaRPr lang="zh-CN" alt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fld id="{FA3A77D2-8F2C-4F93-BADD-96FDF1372018}" type="slidenum">
              <a:rPr lang="en-US" smtClean="0"/>
              <a:pPr/>
              <a:t>8</a:t>
            </a:fld>
            <a:endParaRPr lang="en-US"/>
          </a:p>
        </p:txBody>
      </p:sp>
      <p:pic>
        <p:nvPicPr>
          <p:cNvPr id="11" name="Content Placeholder 9" descr="f4b_HenryWong.png"/>
          <p:cNvPicPr>
            <a:picLocks noChangeAspect="1"/>
          </p:cNvPicPr>
          <p:nvPr/>
        </p:nvPicPr>
        <p:blipFill>
          <a:blip r:embed="rId2">
            <a:extLst>
              <a:ext uri="{28A0092B-C50C-407E-A947-70E740481C1C}">
                <a14:useLocalDpi xmlns:a14="http://schemas.microsoft.com/office/drawing/2010/main" val="0"/>
              </a:ext>
            </a:extLst>
          </a:blip>
          <a:srcRect l="-14104" r="-14104"/>
          <a:stretch>
            <a:fillRect/>
          </a:stretch>
        </p:blipFill>
        <p:spPr>
          <a:xfrm>
            <a:off x="1066800" y="4038600"/>
            <a:ext cx="2971800" cy="1905000"/>
          </a:xfrm>
          <a:prstGeom prst="rect">
            <a:avLst/>
          </a:prstGeom>
        </p:spPr>
      </p:pic>
      <p:pic>
        <p:nvPicPr>
          <p:cNvPr id="12" name="Content Placeholder 11" descr="f4d_HenryWong.png"/>
          <p:cNvPicPr>
            <a:picLocks noChangeAspect="1"/>
          </p:cNvPicPr>
          <p:nvPr/>
        </p:nvPicPr>
        <p:blipFill>
          <a:blip r:embed="rId3">
            <a:extLst>
              <a:ext uri="{28A0092B-C50C-407E-A947-70E740481C1C}">
                <a14:useLocalDpi xmlns:a14="http://schemas.microsoft.com/office/drawing/2010/main" val="0"/>
              </a:ext>
            </a:extLst>
          </a:blip>
          <a:srcRect l="-13543" r="-13543"/>
          <a:stretch>
            <a:fillRect/>
          </a:stretch>
        </p:blipFill>
        <p:spPr>
          <a:xfrm>
            <a:off x="3352800" y="4038600"/>
            <a:ext cx="3124200" cy="1904883"/>
          </a:xfrm>
          <a:prstGeom prst="rect">
            <a:avLst/>
          </a:prstGeom>
        </p:spPr>
      </p:pic>
      <p:sp>
        <p:nvSpPr>
          <p:cNvPr id="14" name="Rectangle 13"/>
          <p:cNvSpPr/>
          <p:nvPr/>
        </p:nvSpPr>
        <p:spPr>
          <a:xfrm>
            <a:off x="1828800" y="1447800"/>
            <a:ext cx="15240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Gain-Trigger</a:t>
            </a:r>
            <a:endParaRPr lang="en-US" dirty="0"/>
          </a:p>
        </p:txBody>
      </p:sp>
      <p:sp>
        <p:nvSpPr>
          <p:cNvPr id="15" name="Rectangle 14"/>
          <p:cNvSpPr/>
          <p:nvPr/>
        </p:nvSpPr>
        <p:spPr>
          <a:xfrm>
            <a:off x="228600" y="2590800"/>
            <a:ext cx="990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1-Year</a:t>
            </a:r>
            <a:endParaRPr lang="en-US" dirty="0"/>
          </a:p>
        </p:txBody>
      </p:sp>
      <p:sp>
        <p:nvSpPr>
          <p:cNvPr id="16" name="Rectangle 15"/>
          <p:cNvSpPr/>
          <p:nvPr/>
        </p:nvSpPr>
        <p:spPr>
          <a:xfrm>
            <a:off x="228600" y="4724400"/>
            <a:ext cx="9906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10-Year</a:t>
            </a:r>
            <a:endParaRPr lang="en-US" dirty="0"/>
          </a:p>
        </p:txBody>
      </p:sp>
      <p:sp>
        <p:nvSpPr>
          <p:cNvPr id="17" name="Rectangle 16"/>
          <p:cNvSpPr/>
          <p:nvPr/>
        </p:nvSpPr>
        <p:spPr>
          <a:xfrm>
            <a:off x="4191000" y="1447800"/>
            <a:ext cx="15240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Point-to-Point</a:t>
            </a:r>
            <a:endParaRPr lang="en-US" dirty="0"/>
          </a:p>
        </p:txBody>
      </p:sp>
      <p:sp>
        <p:nvSpPr>
          <p:cNvPr id="18" name="Rectangle 17"/>
          <p:cNvSpPr/>
          <p:nvPr/>
        </p:nvSpPr>
        <p:spPr>
          <a:xfrm>
            <a:off x="6705600" y="1447800"/>
            <a:ext cx="1524000" cy="457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S&amp;P 500</a:t>
            </a:r>
            <a:endParaRPr lang="en-US" dirty="0"/>
          </a:p>
        </p:txBody>
      </p:sp>
      <p:sp>
        <p:nvSpPr>
          <p:cNvPr id="19" name="Rectangle 18"/>
          <p:cNvSpPr/>
          <p:nvPr/>
        </p:nvSpPr>
        <p:spPr>
          <a:xfrm>
            <a:off x="2895600" y="5943600"/>
            <a:ext cx="18288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More bell-shaped</a:t>
            </a:r>
            <a:endParaRPr lang="en-US" sz="1600" dirty="0"/>
          </a:p>
        </p:txBody>
      </p:sp>
      <p:sp>
        <p:nvSpPr>
          <p:cNvPr id="20" name="Rectangle 19"/>
          <p:cNvSpPr/>
          <p:nvPr/>
        </p:nvSpPr>
        <p:spPr>
          <a:xfrm>
            <a:off x="6324600" y="5943600"/>
            <a:ext cx="2286000" cy="381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t>More negatively-skewed</a:t>
            </a:r>
            <a:endParaRPr lang="en-US" sz="1600" dirty="0"/>
          </a:p>
        </p:txBody>
      </p:sp>
      <p:pic>
        <p:nvPicPr>
          <p:cNvPr id="4" name="Picture 3" descr="f4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1" y="2057400"/>
            <a:ext cx="2362200" cy="1791605"/>
          </a:xfrm>
          <a:prstGeom prst="rect">
            <a:avLst/>
          </a:prstGeom>
        </p:spPr>
      </p:pic>
      <p:pic>
        <p:nvPicPr>
          <p:cNvPr id="7" name="Picture 6" descr="f4c.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2057400"/>
            <a:ext cx="2514600" cy="1796716"/>
          </a:xfrm>
          <a:prstGeom prst="rect">
            <a:avLst/>
          </a:prstGeom>
        </p:spPr>
      </p:pic>
      <p:pic>
        <p:nvPicPr>
          <p:cNvPr id="8" name="Picture 7" descr="f4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057400"/>
            <a:ext cx="2514600" cy="1778619"/>
          </a:xfrm>
          <a:prstGeom prst="rect">
            <a:avLst/>
          </a:prstGeom>
        </p:spPr>
      </p:pic>
      <p:pic>
        <p:nvPicPr>
          <p:cNvPr id="9" name="Picture 8" descr="f4f.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4038600"/>
            <a:ext cx="2514600" cy="1905000"/>
          </a:xfrm>
          <a:prstGeom prst="rect">
            <a:avLst/>
          </a:prstGeom>
        </p:spPr>
      </p:pic>
    </p:spTree>
    <p:extLst>
      <p:ext uri="{BB962C8B-B14F-4D97-AF65-F5344CB8AC3E}">
        <p14:creationId xmlns:p14="http://schemas.microsoft.com/office/powerpoint/2010/main" val="2229576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26" presetClass="emph" presetSubtype="0" fill="hold" grpId="0" nodeType="withEffect">
                                  <p:stCondLst>
                                    <p:cond delay="0"/>
                                  </p:stCondLst>
                                  <p:childTnLst>
                                    <p:animEffect transition="out" filter="fade">
                                      <p:cBhvr>
                                        <p:cTn id="23" dur="500" tmFilter="0, 0; .2, .5; .8, .5; 1, 0"/>
                                        <p:tgtEl>
                                          <p:spTgt spid="14"/>
                                        </p:tgtEl>
                                      </p:cBhvr>
                                    </p:animEffect>
                                    <p:animScale>
                                      <p:cBhvr>
                                        <p:cTn id="24" dur="250" autoRev="1" fill="hold"/>
                                        <p:tgtEl>
                                          <p:spTgt spid="14"/>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17"/>
                                        </p:tgtEl>
                                      </p:cBhvr>
                                    </p:animEffect>
                                    <p:animScale>
                                      <p:cBhvr>
                                        <p:cTn id="27" dur="250" autoRev="1" fill="hold"/>
                                        <p:tgtEl>
                                          <p:spTgt spid="1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26" presetClass="emph" presetSubtype="0" fill="hold" grpId="0" nodeType="withEffect">
                                  <p:stCondLst>
                                    <p:cond delay="0"/>
                                  </p:stCondLst>
                                  <p:childTnLst>
                                    <p:animEffect transition="out" filter="fade">
                                      <p:cBhvr>
                                        <p:cTn id="34" dur="500" tmFilter="0, 0; .2, .5; .8, .5; 1, 0"/>
                                        <p:tgtEl>
                                          <p:spTgt spid="18"/>
                                        </p:tgtEl>
                                      </p:cBhvr>
                                    </p:animEffect>
                                    <p:animScale>
                                      <p:cBhvr>
                                        <p:cTn id="35"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1143000"/>
          </a:xfrm>
        </p:spPr>
        <p:txBody>
          <a:bodyPr>
            <a:normAutofit/>
          </a:bodyPr>
          <a:lstStyle/>
          <a:p>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Annualized Expected Return </a:t>
            </a:r>
            <a:b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br>
            <a:r>
              <a:rPr lang="en-US" altLang="zh-CN" sz="2800" b="1" dirty="0" err="1"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vs</a:t>
            </a:r>
            <a:r>
              <a:rPr lang="en-US" altLang="zh-CN"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Day of Month</a:t>
            </a:r>
            <a:endParaRPr lang="zh-CN" altLang="en-US" sz="2800" b="1" dirty="0" smtClean="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灯片编号占位符 4"/>
          <p:cNvSpPr>
            <a:spLocks noGrp="1"/>
          </p:cNvSpPr>
          <p:nvPr>
            <p:ph type="sldNum" sz="quarter" idx="12"/>
          </p:nvPr>
        </p:nvSpPr>
        <p:spPr/>
        <p:txBody>
          <a:bodyPr/>
          <a:lstStyle/>
          <a:p>
            <a:fld id="{FA3A77D2-8F2C-4F93-BADD-96FDF1372018}" type="slidenum">
              <a:rPr lang="en-US" smtClean="0"/>
              <a:pPr/>
              <a:t>9</a:t>
            </a:fld>
            <a:endParaRPr lang="en-US"/>
          </a:p>
        </p:txBody>
      </p:sp>
      <p:pic>
        <p:nvPicPr>
          <p:cNvPr id="8" name="Content Placeholder 7" descr="f5.png"/>
          <p:cNvPicPr>
            <a:picLocks noGrp="1" noChangeAspect="1"/>
          </p:cNvPicPr>
          <p:nvPr>
            <p:ph idx="1"/>
          </p:nvPr>
        </p:nvPicPr>
        <p:blipFill>
          <a:blip r:embed="rId2">
            <a:extLst>
              <a:ext uri="{28A0092B-C50C-407E-A947-70E740481C1C}">
                <a14:useLocalDpi xmlns:a14="http://schemas.microsoft.com/office/drawing/2010/main" val="0"/>
              </a:ext>
            </a:extLst>
          </a:blip>
          <a:srcRect l="704" r="704"/>
          <a:stretch>
            <a:fillRect/>
          </a:stretch>
        </p:blipFill>
        <p:spPr/>
      </p:pic>
      <p:cxnSp>
        <p:nvCxnSpPr>
          <p:cNvPr id="15" name="Straight Arrow Connector 14"/>
          <p:cNvCxnSpPr/>
          <p:nvPr/>
        </p:nvCxnSpPr>
        <p:spPr>
          <a:xfrm>
            <a:off x="2286000" y="1905000"/>
            <a:ext cx="0" cy="18288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p:nvPr/>
        </p:nvCxnSpPr>
        <p:spPr>
          <a:xfrm>
            <a:off x="5334000" y="1905000"/>
            <a:ext cx="0" cy="3200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2590800" y="2590800"/>
            <a:ext cx="21336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2% Opportunity Cost</a:t>
            </a:r>
            <a:endParaRPr lang="en-US" dirty="0"/>
          </a:p>
        </p:txBody>
      </p:sp>
      <p:sp>
        <p:nvSpPr>
          <p:cNvPr id="20" name="Rectangle 19"/>
          <p:cNvSpPr/>
          <p:nvPr/>
        </p:nvSpPr>
        <p:spPr>
          <a:xfrm>
            <a:off x="5638800" y="4267200"/>
            <a:ext cx="23622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3.5% Opportunity Cost</a:t>
            </a:r>
            <a:endParaRPr lang="en-US" dirty="0"/>
          </a:p>
        </p:txBody>
      </p:sp>
      <p:sp>
        <p:nvSpPr>
          <p:cNvPr id="10" name="Rectangle 9"/>
          <p:cNvSpPr/>
          <p:nvPr/>
        </p:nvSpPr>
        <p:spPr>
          <a:xfrm>
            <a:off x="6705600" y="1066800"/>
            <a:ext cx="1828800" cy="685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Indifference with Day of Month</a:t>
            </a:r>
          </a:p>
        </p:txBody>
      </p:sp>
    </p:spTree>
    <p:extLst>
      <p:ext uri="{BB962C8B-B14F-4D97-AF65-F5344CB8AC3E}">
        <p14:creationId xmlns:p14="http://schemas.microsoft.com/office/powerpoint/2010/main" val="273798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53" presetClass="entr" presetSubtype="16"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3325</TotalTime>
  <Words>1100</Words>
  <Application>Microsoft Macintosh PowerPoint</Application>
  <PresentationFormat>On-screen Show (4:3)</PresentationFormat>
  <Paragraphs>106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Final Presentation: Statistical Analysis on Investment Performance of the S&amp;P 500 Equity-Indexed Annuity (EIA)’s Index Strategies</vt:lpstr>
      <vt:lpstr>Research Questions Whose Mind are We Going to Change (about What)?</vt:lpstr>
      <vt:lpstr>Data and its Relevance to the Research Questions</vt:lpstr>
      <vt:lpstr>Mechanism of the EIA Index Strategies</vt:lpstr>
      <vt:lpstr>1-Year Investment Strategies Performance</vt:lpstr>
      <vt:lpstr>10-Year Investment Strategies Performance (Annualized Return)</vt:lpstr>
      <vt:lpstr>Annualized Expected Return vs Volatility By Investment Duration</vt:lpstr>
      <vt:lpstr>Distribution of Investment Performance By Investment Duration &amp; Strategy</vt:lpstr>
      <vt:lpstr>Annualized Expected Return  vs Day of Month</vt:lpstr>
      <vt:lpstr>Volatility vs Day of Month</vt:lpstr>
      <vt:lpstr>Sharpe Ratio</vt:lpstr>
      <vt:lpstr>Sharpe Ratio by Investment Duration</vt:lpstr>
      <vt:lpstr>Sharpe Ratio by Investment Strategy</vt:lpstr>
      <vt:lpstr>Key Findings (Whose Mind) are We Going to Change about What?</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Auction Design for Sponsored Search with Externalities and Interdependence</dc:title>
  <dc:creator>Henry</dc:creator>
  <cp:lastModifiedBy>Henry Wong</cp:lastModifiedBy>
  <cp:revision>400</cp:revision>
  <cp:lastPrinted>2012-04-04T06:58:47Z</cp:lastPrinted>
  <dcterms:created xsi:type="dcterms:W3CDTF">2012-02-27T06:37:00Z</dcterms:created>
  <dcterms:modified xsi:type="dcterms:W3CDTF">2014-05-04T06:55:56Z</dcterms:modified>
</cp:coreProperties>
</file>