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1pPr>
    <a:lvl2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2pPr>
    <a:lvl3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3pPr>
    <a:lvl4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4pPr>
    <a:lvl5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5pPr>
    <a:lvl6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6pPr>
    <a:lvl7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7pPr>
    <a:lvl8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8pPr>
    <a:lvl9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 b="def" i="def"/>
      <a:tcStyle>
        <a:tcBdr/>
        <a:fill>
          <a:solidFill>
            <a:srgbClr val="E8EBF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 b="def" i="def"/>
      <a:tcStyle>
        <a:tcBdr/>
        <a:fill>
          <a:solidFill>
            <a:srgbClr val="E8F2E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 b="def" i="def"/>
      <a:tcStyle>
        <a:tcBdr/>
        <a:fill>
          <a:solidFill>
            <a:srgbClr val="ECEAF3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19200" y="11986162"/>
            <a:ext cx="21945599" cy="60579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184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4645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106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5567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19200" y="7567579"/>
            <a:ext cx="21945600" cy="225059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 hasCustomPrompt="1"/>
          </p:nvPr>
        </p:nvSpPr>
        <p:spPr>
          <a:xfrm>
            <a:off x="1219200" y="8462239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Body Level One…"/>
          <p:cNvSpPr txBox="1"/>
          <p:nvPr>
            <p:ph type="body" sz="half" idx="21" hasCustomPrompt="1"/>
          </p:nvPr>
        </p:nvSpPr>
        <p:spPr>
          <a:xfrm>
            <a:off x="1219200" y="4214483"/>
            <a:ext cx="21945600" cy="4269709"/>
          </a:xfrm>
          <a:prstGeom prst="rect">
            <a:avLst/>
          </a:prstGeom>
        </p:spPr>
        <p:txBody>
          <a:bodyPr anchor="b"/>
          <a:lstStyle/>
          <a:p>
            <a:pPr lvl="4" marL="0" indent="1097280" algn="ctr" defTabSz="975360">
              <a:lnSpc>
                <a:spcPct val="80000"/>
              </a:lnSpc>
              <a:spcBef>
                <a:spcPts val="0"/>
              </a:spcBef>
              <a:buSzTx/>
              <a:buNone/>
              <a:defRPr sz="896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1219200" y="11100052"/>
            <a:ext cx="21945602" cy="832614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lvl="4" marL="0" indent="17007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8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/>
          <p:nvPr>
            <p:ph type="pic" sz="quarter" idx="21"/>
          </p:nvPr>
        </p:nvSpPr>
        <p:spPr>
          <a:xfrm>
            <a:off x="15744825" y="5581751"/>
            <a:ext cx="7365408" cy="82804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4" y="4585101"/>
            <a:ext cx="9757339" cy="2540002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3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Body Level One…"/>
          <p:cNvSpPr txBox="1"/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Body Level One…"/>
          <p:cNvSpPr txBox="1"/>
          <p:nvPr>
            <p:ph type="body" sz="half" idx="22" hasCustomPrompt="1"/>
          </p:nvPr>
        </p:nvSpPr>
        <p:spPr>
          <a:xfrm>
            <a:off x="1219199" y="4023221"/>
            <a:ext cx="9757571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40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69"/>
            <a:ext cx="21945600" cy="6604002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4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90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100498877 - 20-08-2025"/>
          <p:cNvSpPr txBox="1"/>
          <p:nvPr>
            <p:ph type="body" sz="quarter" idx="1"/>
          </p:nvPr>
        </p:nvSpPr>
        <p:spPr>
          <a:xfrm>
            <a:off x="1219199" y="11986162"/>
            <a:ext cx="21945600" cy="605792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100498877 - 20-08-2025</a:t>
            </a:r>
          </a:p>
        </p:txBody>
      </p:sp>
      <p:sp>
        <p:nvSpPr>
          <p:cNvPr id="152" name="OBE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OBERT </a:t>
            </a:r>
          </a:p>
        </p:txBody>
      </p:sp>
      <p:sp>
        <p:nvSpPr>
          <p:cNvPr id="153" name="Analyzing Omission Bias using DistilBert"/>
          <p:cNvSpPr txBox="1"/>
          <p:nvPr/>
        </p:nvSpPr>
        <p:spPr>
          <a:xfrm>
            <a:off x="1219200" y="7567579"/>
            <a:ext cx="21945600" cy="225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lnSpc>
                <a:spcPct val="100000"/>
              </a:lnSpc>
              <a:defRPr spc="-100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Analyzing Omission Bias using DistilBert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istilled on very large batches leveraging gradient accumulation using dynamic masking…"/>
          <p:cNvSpPr txBox="1"/>
          <p:nvPr>
            <p:ph type="body" idx="1"/>
          </p:nvPr>
        </p:nvSpPr>
        <p:spPr>
          <a:xfrm>
            <a:off x="1219200" y="1339497"/>
            <a:ext cx="21945600" cy="11160852"/>
          </a:xfrm>
          <a:prstGeom prst="rect">
            <a:avLst/>
          </a:prstGeom>
        </p:spPr>
        <p:txBody>
          <a:bodyPr numCol="1" spcCol="38100"/>
          <a:lstStyle/>
          <a:p>
            <a:pPr marL="507873" indent="-507873" defTabSz="2267654">
              <a:lnSpc>
                <a:spcPct val="100000"/>
              </a:lnSpc>
              <a:spcBef>
                <a:spcPts val="1700"/>
              </a:spcBef>
              <a:defRPr sz="4000"/>
            </a:pPr>
            <a:r>
              <a:t>Distilled on very large batches leveraging gradient accumulation using dynamic masking </a:t>
            </a:r>
          </a:p>
          <a:p>
            <a:pPr marL="507873" indent="-507873" defTabSz="2267654">
              <a:lnSpc>
                <a:spcPct val="100000"/>
              </a:lnSpc>
              <a:spcBef>
                <a:spcPts val="1700"/>
              </a:spcBef>
              <a:defRPr sz="4000"/>
            </a:pPr>
            <a:r>
              <a:t>Trained on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8 16GB V100 GPUs</a:t>
            </a:r>
            <a:r>
              <a:t> for approximately 90 hours</a:t>
            </a:r>
          </a:p>
          <a:p>
            <a:pPr marL="507873" indent="-507873" defTabSz="2267654">
              <a:lnSpc>
                <a:spcPct val="100000"/>
              </a:lnSpc>
              <a:spcBef>
                <a:spcPts val="2500"/>
              </a:spcBef>
              <a:defRPr sz="40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Evaluate DistilBERT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 on the GLUE (General Language Understanding Evaluation) benchmark (collection of 9 datasets) by fine-tuning (9) individually</a:t>
            </a:r>
          </a:p>
          <a:p>
            <a:pPr marL="507873" indent="-507873" defTabSz="2267654">
              <a:lnSpc>
                <a:spcPct val="100000"/>
              </a:lnSpc>
              <a:spcBef>
                <a:spcPts val="1700"/>
              </a:spcBef>
              <a:defRPr sz="4000"/>
            </a:pPr>
            <a:r>
              <a:t>Baseline: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ELMo</a:t>
            </a:r>
            <a:r>
              <a:t> -&gt; Encoder with 2 BiLSTMs and DistilBERT improves over baseline</a:t>
            </a:r>
          </a:p>
          <a:p>
            <a:pPr marL="507873" indent="-507873" defTabSz="2267654">
              <a:lnSpc>
                <a:spcPct val="100000"/>
              </a:lnSpc>
              <a:spcBef>
                <a:spcPts val="1700"/>
              </a:spcBef>
              <a:defRPr sz="4000"/>
            </a:pPr>
            <a:r>
              <a:t>Only shows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0.6% drop</a:t>
            </a:r>
            <a:r>
              <a:t> in (test accuracy)evaluation against BERT having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 40% </a:t>
            </a:r>
            <a:r>
              <a:t>fewer parameters </a:t>
            </a:r>
          </a:p>
          <a:p>
            <a:pPr marL="507873" indent="-507873" defTabSz="2267654">
              <a:lnSpc>
                <a:spcPct val="100000"/>
              </a:lnSpc>
              <a:spcBef>
                <a:spcPts val="1700"/>
              </a:spcBef>
              <a:defRPr sz="4000"/>
            </a:pPr>
            <a:r>
              <a:t>DistilBERT is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71% faster</a:t>
            </a:r>
            <a:r>
              <a:t> than BERT on a question answering model on a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mobile</a:t>
            </a:r>
            <a:r>
              <a:t>, size = 207MB</a:t>
            </a:r>
          </a:p>
          <a:p>
            <a:pPr marL="507873" indent="-507873" defTabSz="2267654">
              <a:lnSpc>
                <a:spcPct val="100000"/>
              </a:lnSpc>
              <a:spcBef>
                <a:spcPts val="1700"/>
              </a:spcBef>
              <a:defRPr sz="4000"/>
            </a:pPr>
            <a:r>
              <a:t>Effectiveness of distillation may vary depending on the task</a:t>
            </a:r>
          </a:p>
          <a:p>
            <a:pPr marL="507873" indent="-507873" defTabSz="2267654">
              <a:lnSpc>
                <a:spcPct val="100000"/>
              </a:lnSpc>
              <a:spcBef>
                <a:spcPts val="1700"/>
              </a:spcBef>
              <a:defRPr sz="4000"/>
            </a:pPr>
            <a:r>
              <a:t>Reliance on distillation during pre-training suggests that the model's success depends on the quality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ataset Extraction…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/>
          <a:lstStyle/>
          <a:p>
            <a:pPr/>
            <a:r>
              <a:t>Dataset Extraction</a:t>
            </a:r>
          </a:p>
          <a:p>
            <a:pPr/>
            <a:r>
              <a:t>(Nexis)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NEXIS DATABASE…"/>
          <p:cNvSpPr txBox="1"/>
          <p:nvPr>
            <p:ph type="body" idx="1"/>
          </p:nvPr>
        </p:nvSpPr>
        <p:spPr>
          <a:xfrm>
            <a:off x="1219200" y="1564851"/>
            <a:ext cx="21945600" cy="10935497"/>
          </a:xfrm>
          <a:prstGeom prst="rect">
            <a:avLst/>
          </a:prstGeom>
        </p:spPr>
        <p:txBody>
          <a:bodyPr numCol="1" spcCol="38100"/>
          <a:lstStyle/>
          <a:p>
            <a:pPr>
              <a:defRPr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NEXIS DATABASE</a:t>
            </a:r>
          </a:p>
          <a:p>
            <a:pPr lvl="1"/>
            <a:r>
              <a:t>Nexis data extracted using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Selenium Wire</a:t>
            </a:r>
            <a:endParaRPr>
              <a:latin typeface="Canela Text Bold"/>
              <a:ea typeface="Canela Text Bold"/>
              <a:cs typeface="Canela Text Bold"/>
              <a:sym typeface="Canela Text Bold"/>
            </a:endParaRPr>
          </a:p>
          <a:p>
            <a:pPr lvl="2"/>
            <a:r>
              <a:t>Tried PULL &amp; REQUESTS -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Pull &amp; Requests approach:</a:t>
            </a:r>
            <a:r>
              <a:t> not feasible—login issues caused browser crashes</a:t>
            </a:r>
          </a:p>
          <a:p>
            <a:pPr lvl="2"/>
            <a:r>
              <a:t>Tried Selenium - Same as Selenium wire, wasn’t flexible enough to extract the words out from HTML/JS elements, only a few articles at a time → needed frequent reruns</a:t>
            </a:r>
          </a:p>
          <a:p>
            <a:pPr lvl="1"/>
            <a:r>
              <a:t>Diffbot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keywords</a:t>
            </a:r>
            <a:r>
              <a:t> using KeyBERT (easier) used to retrieve additional articles (batch processing),  500 per search, due to time limit, 15 keywords per row. </a:t>
            </a:r>
          </a:p>
          <a:p>
            <a:pPr lvl="1">
              <a:defRPr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Automation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 reduced manual effort &amp; increased reproducibility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lvl="1"/>
            <a:r>
              <a:t>Outlier dates exist, but most articles from 2020–2022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"/>
          <p:cNvGrpSpPr/>
          <p:nvPr/>
        </p:nvGrpSpPr>
        <p:grpSpPr>
          <a:xfrm>
            <a:off x="1221689" y="2659789"/>
            <a:ext cx="20655391" cy="10654293"/>
            <a:chOff x="0" y="0"/>
            <a:chExt cx="20655390" cy="10654291"/>
          </a:xfrm>
        </p:grpSpPr>
        <p:pic>
          <p:nvPicPr>
            <p:cNvPr id="200" name="Screenshot 2025-09-01 at 2.57.32 PM.png" descr="Screenshot 2025-09-01 at 2.57.32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79253" y="-1"/>
              <a:ext cx="16182117" cy="25940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1" name="Screenshot 2025-09-01 at 2.53.52 PM.png" descr="Screenshot 2025-09-01 at 2.53.52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619300"/>
              <a:ext cx="20655391" cy="80349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3" name="Features"/>
          <p:cNvSpPr txBox="1"/>
          <p:nvPr/>
        </p:nvSpPr>
        <p:spPr>
          <a:xfrm>
            <a:off x="8509282" y="1156402"/>
            <a:ext cx="2783206" cy="1060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creenshot 2025-08-28 at 6.59.21 PM.png" descr="Screenshot 2025-08-28 at 6.59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003" y="249657"/>
            <a:ext cx="23673448" cy="12567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creenshot 2025-09-01 at 1.20.38 PM.png" descr="Screenshot 2025-09-01 at 1.20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9959" y="972018"/>
            <a:ext cx="20484082" cy="11284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creenshot 2025-08-28 at 4.56.55 PM.png" descr="Screenshot 2025-08-28 at 4.56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9186" y="50222"/>
            <a:ext cx="17064356" cy="13484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creenshot 2025-08-21 at 10.41.55 PM.png" descr="Screenshot 2025-08-21 at 10.41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327" y="2328945"/>
            <a:ext cx="19747231" cy="11199115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ource"/>
          <p:cNvSpPr txBox="1"/>
          <p:nvPr/>
        </p:nvSpPr>
        <p:spPr>
          <a:xfrm>
            <a:off x="9896164" y="808123"/>
            <a:ext cx="2414906" cy="1060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Source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Actual Events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/>
          <a:lstStyle/>
          <a:p>
            <a:pPr/>
            <a:r>
              <a:t>Actual 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creenshot 2025-09-01 at 3.06.25 PM.png" descr="Screenshot 2025-09-01 at 3.06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0113" y="4396390"/>
            <a:ext cx="22216779" cy="63781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posed Framework"/>
          <p:cNvSpPr txBox="1"/>
          <p:nvPr>
            <p:ph type="title"/>
          </p:nvPr>
        </p:nvSpPr>
        <p:spPr>
          <a:xfrm>
            <a:off x="1219199" y="774700"/>
            <a:ext cx="10247133" cy="1727200"/>
          </a:xfrm>
          <a:prstGeom prst="rect">
            <a:avLst/>
          </a:prstGeom>
        </p:spPr>
        <p:txBody>
          <a:bodyPr/>
          <a:lstStyle>
            <a:lvl1pPr defTabSz="2414016">
              <a:defRPr spc="-99" sz="8300"/>
            </a:lvl1pPr>
          </a:lstStyle>
          <a:p>
            <a:pPr/>
            <a:r>
              <a:t>Proposed Framework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16330812" y="889636"/>
            <a:ext cx="5973629" cy="11989960"/>
            <a:chOff x="0" y="0"/>
            <a:chExt cx="5973627" cy="11989958"/>
          </a:xfrm>
        </p:grpSpPr>
        <p:grpSp>
          <p:nvGrpSpPr>
            <p:cNvPr id="158" name="Group"/>
            <p:cNvGrpSpPr/>
            <p:nvPr/>
          </p:nvGrpSpPr>
          <p:grpSpPr>
            <a:xfrm>
              <a:off x="0" y="-1"/>
              <a:ext cx="5936166" cy="2024265"/>
              <a:chOff x="0" y="0"/>
              <a:chExt cx="5936165" cy="2024264"/>
            </a:xfrm>
          </p:grpSpPr>
          <p:sp>
            <p:nvSpPr>
              <p:cNvPr id="156" name="Rectangle"/>
              <p:cNvSpPr/>
              <p:nvPr/>
            </p:nvSpPr>
            <p:spPr>
              <a:xfrm>
                <a:off x="0" y="-1"/>
                <a:ext cx="5936166" cy="2024265"/>
              </a:xfrm>
              <a:prstGeom prst="rect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63500" dist="106086" dir="5400000">
                  <a:srgbClr val="000000">
                    <a:alpha val="51257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pPr>
              </a:p>
            </p:txBody>
          </p:sp>
          <p:sp>
            <p:nvSpPr>
              <p:cNvPr id="157" name="Data (Articles)"/>
              <p:cNvSpPr/>
              <p:nvPr/>
            </p:nvSpPr>
            <p:spPr>
              <a:xfrm>
                <a:off x="297770" y="1082930"/>
                <a:ext cx="5366025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45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Data (Articles)</a:t>
                </a:r>
              </a:p>
            </p:txBody>
          </p:sp>
        </p:grpSp>
        <p:sp>
          <p:nvSpPr>
            <p:cNvPr id="159" name="Line"/>
            <p:cNvSpPr/>
            <p:nvPr/>
          </p:nvSpPr>
          <p:spPr>
            <a:xfrm flipH="1">
              <a:off x="2968082" y="2059889"/>
              <a:ext cx="2" cy="12222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62" name="Group"/>
            <p:cNvGrpSpPr/>
            <p:nvPr/>
          </p:nvGrpSpPr>
          <p:grpSpPr>
            <a:xfrm>
              <a:off x="0" y="3330430"/>
              <a:ext cx="5936166" cy="2024265"/>
              <a:chOff x="0" y="0"/>
              <a:chExt cx="5936165" cy="2024264"/>
            </a:xfrm>
          </p:grpSpPr>
          <p:sp>
            <p:nvSpPr>
              <p:cNvPr id="160" name="Rectangle"/>
              <p:cNvSpPr/>
              <p:nvPr/>
            </p:nvSpPr>
            <p:spPr>
              <a:xfrm>
                <a:off x="0" y="-1"/>
                <a:ext cx="5936166" cy="2024265"/>
              </a:xfrm>
              <a:prstGeom prst="rect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63500" dist="106086" dir="5400000">
                  <a:srgbClr val="000000">
                    <a:alpha val="51257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pPr>
              </a:p>
            </p:txBody>
          </p:sp>
          <p:sp>
            <p:nvSpPr>
              <p:cNvPr id="161" name="Temporal Window Filter"/>
              <p:cNvSpPr txBox="1"/>
              <p:nvPr/>
            </p:nvSpPr>
            <p:spPr>
              <a:xfrm>
                <a:off x="297770" y="413164"/>
                <a:ext cx="5366025" cy="1339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45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Temporal Window Filter</a:t>
                </a:r>
              </a:p>
            </p:txBody>
          </p:sp>
        </p:grpSp>
        <p:sp>
          <p:nvSpPr>
            <p:cNvPr id="163" name="Line"/>
            <p:cNvSpPr/>
            <p:nvPr/>
          </p:nvSpPr>
          <p:spPr>
            <a:xfrm flipH="1">
              <a:off x="2968082" y="5415720"/>
              <a:ext cx="2" cy="113976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66" name="Group"/>
            <p:cNvGrpSpPr/>
            <p:nvPr/>
          </p:nvGrpSpPr>
          <p:grpSpPr>
            <a:xfrm>
              <a:off x="0" y="6635461"/>
              <a:ext cx="5936166" cy="2024266"/>
              <a:chOff x="0" y="0"/>
              <a:chExt cx="5936165" cy="2024265"/>
            </a:xfrm>
          </p:grpSpPr>
          <p:sp>
            <p:nvSpPr>
              <p:cNvPr id="164" name="Rectangle"/>
              <p:cNvSpPr/>
              <p:nvPr/>
            </p:nvSpPr>
            <p:spPr>
              <a:xfrm>
                <a:off x="0" y="0"/>
                <a:ext cx="5936166" cy="2024266"/>
              </a:xfrm>
              <a:prstGeom prst="rect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63500" dist="106086" dir="5400000">
                  <a:srgbClr val="000000">
                    <a:alpha val="51257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pPr>
              </a:p>
            </p:txBody>
          </p:sp>
          <p:sp>
            <p:nvSpPr>
              <p:cNvPr id="165" name="Matching System"/>
              <p:cNvSpPr/>
              <p:nvPr/>
            </p:nvSpPr>
            <p:spPr>
              <a:xfrm>
                <a:off x="297770" y="1082931"/>
                <a:ext cx="5366025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45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Matching System</a:t>
                </a:r>
              </a:p>
            </p:txBody>
          </p:sp>
        </p:grpSp>
        <p:sp>
          <p:nvSpPr>
            <p:cNvPr id="167" name="Line"/>
            <p:cNvSpPr/>
            <p:nvPr/>
          </p:nvSpPr>
          <p:spPr>
            <a:xfrm flipH="1">
              <a:off x="2980782" y="8752402"/>
              <a:ext cx="2" cy="113895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70" name="Group"/>
            <p:cNvGrpSpPr/>
            <p:nvPr/>
          </p:nvGrpSpPr>
          <p:grpSpPr>
            <a:xfrm>
              <a:off x="37462" y="9965694"/>
              <a:ext cx="5936167" cy="2024265"/>
              <a:chOff x="0" y="0"/>
              <a:chExt cx="5936165" cy="2024264"/>
            </a:xfrm>
          </p:grpSpPr>
          <p:sp>
            <p:nvSpPr>
              <p:cNvPr id="168" name="Rectangle"/>
              <p:cNvSpPr/>
              <p:nvPr/>
            </p:nvSpPr>
            <p:spPr>
              <a:xfrm>
                <a:off x="-1" y="-1"/>
                <a:ext cx="5936167" cy="2024265"/>
              </a:xfrm>
              <a:prstGeom prst="rect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63500" dist="106086" dir="5400000">
                  <a:srgbClr val="000000">
                    <a:alpha val="51257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pPr>
              </a:p>
            </p:txBody>
          </p:sp>
          <p:sp>
            <p:nvSpPr>
              <p:cNvPr id="169" name="Bias Ranking"/>
              <p:cNvSpPr/>
              <p:nvPr/>
            </p:nvSpPr>
            <p:spPr>
              <a:xfrm>
                <a:off x="462870" y="1082930"/>
                <a:ext cx="5366026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45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Bias Ranking</a:t>
                </a:r>
              </a:p>
            </p:txBody>
          </p:sp>
        </p:grpSp>
      </p:grpSp>
      <p:sp>
        <p:nvSpPr>
          <p:cNvPr id="172" name="Data from Nexis Database and Diffbot was retrieved as articles…"/>
          <p:cNvSpPr txBox="1"/>
          <p:nvPr>
            <p:ph type="body" sz="half" idx="1"/>
          </p:nvPr>
        </p:nvSpPr>
        <p:spPr>
          <a:xfrm>
            <a:off x="1219199" y="3114695"/>
            <a:ext cx="13642155" cy="9385653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Data from Nexis Database and Diffbot was retrieved as articles</a:t>
            </a:r>
          </a:p>
          <a:p>
            <a:pPr/>
            <a:r>
              <a:t>Preprocessed text passed through a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Window Filter</a:t>
            </a:r>
            <a:endParaRPr>
              <a:latin typeface="Canela Text Bold"/>
              <a:ea typeface="Canela Text Bold"/>
              <a:cs typeface="Canela Text Bold"/>
              <a:sym typeface="Canela Text Bold"/>
            </a:endParaRPr>
          </a:p>
          <a:p>
            <a:pPr>
              <a:defRPr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Date-based filtering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 applied for each event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>
              <a:defRPr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Matching techniques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 used to link events with articles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/>
            <a:r>
              <a:t>Articles scored and labeled as biased or unbiased based on correlation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iffbot Dataset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/>
          <a:lstStyle/>
          <a:p>
            <a:pPr/>
            <a:r>
              <a:t>Diffbot 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"/>
          <p:cNvGrpSpPr/>
          <p:nvPr/>
        </p:nvGrpSpPr>
        <p:grpSpPr>
          <a:xfrm>
            <a:off x="-2702" y="8142092"/>
            <a:ext cx="24072927" cy="5081870"/>
            <a:chOff x="0" y="0"/>
            <a:chExt cx="24072926" cy="5081868"/>
          </a:xfrm>
        </p:grpSpPr>
        <p:pic>
          <p:nvPicPr>
            <p:cNvPr id="220" name="Screenshot 2025-09-01 at 2.00.40 PM.png" descr="Screenshot 2025-09-01 at 2.00.40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1098" t="0" r="0" b="0"/>
            <a:stretch>
              <a:fillRect/>
            </a:stretch>
          </p:blipFill>
          <p:spPr>
            <a:xfrm>
              <a:off x="12559726" y="0"/>
              <a:ext cx="11513201" cy="50818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1" name="Screenshot 2025-09-01 at 2.00.17 PM.png" descr="Screenshot 2025-09-01 at 2.00.17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2929"/>
              <a:ext cx="15994075" cy="50361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3" name="Screenshot 2025-09-01 at 1.56.54 PM.png" descr="Screenshot 2025-09-01 at 1.56.5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63560" y="5721739"/>
            <a:ext cx="19740401" cy="2272523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Features:"/>
          <p:cNvSpPr txBox="1"/>
          <p:nvPr/>
        </p:nvSpPr>
        <p:spPr>
          <a:xfrm>
            <a:off x="9292493" y="2013367"/>
            <a:ext cx="3966122" cy="1375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7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Features</a:t>
            </a:r>
            <a:r>
              <a:rPr sz="4400">
                <a:latin typeface="Canela Text Regular"/>
                <a:ea typeface="Canela Text Regular"/>
                <a:cs typeface="Canela Text Regular"/>
                <a:sym typeface="Canela Text Regular"/>
              </a:rPr>
              <a:t>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creenshot 2025-09-01 at 12.15.48 PM.png" descr="Screenshot 2025-09-01 at 12.15.48 P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65"/>
          <a:stretch>
            <a:fillRect/>
          </a:stretch>
        </p:blipFill>
        <p:spPr>
          <a:xfrm>
            <a:off x="4675949" y="1883618"/>
            <a:ext cx="13141981" cy="11136025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imilarity Across Sources"/>
          <p:cNvSpPr txBox="1"/>
          <p:nvPr/>
        </p:nvSpPr>
        <p:spPr>
          <a:xfrm>
            <a:off x="8050214" y="199769"/>
            <a:ext cx="7663588" cy="100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Similarity Across 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creenshot 2025-09-01 at 1.20.48 PM.png" descr="Screenshot 2025-09-01 at 1.20.48 PM.png"/>
          <p:cNvPicPr>
            <a:picLocks noChangeAspect="1"/>
          </p:cNvPicPr>
          <p:nvPr/>
        </p:nvPicPr>
        <p:blipFill>
          <a:blip r:embed="rId2">
            <a:extLst/>
          </a:blip>
          <a:srcRect l="0" t="0" r="703" b="0"/>
          <a:stretch>
            <a:fillRect/>
          </a:stretch>
        </p:blipFill>
        <p:spPr>
          <a:xfrm>
            <a:off x="1008565" y="356326"/>
            <a:ext cx="22663888" cy="12352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creenshot 2025-09-01 at 1.22.58 PM.png" descr="Screenshot 2025-09-01 at 1.22.58 PM.png"/>
          <p:cNvPicPr>
            <a:picLocks noChangeAspect="1"/>
          </p:cNvPicPr>
          <p:nvPr/>
        </p:nvPicPr>
        <p:blipFill>
          <a:blip r:embed="rId2">
            <a:extLst/>
          </a:blip>
          <a:srcRect l="427" t="0" r="0" b="1264"/>
          <a:stretch>
            <a:fillRect/>
          </a:stretch>
        </p:blipFill>
        <p:spPr>
          <a:xfrm>
            <a:off x="1745784" y="935760"/>
            <a:ext cx="21563928" cy="11694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creenshot 2025-09-01 at 1.20.10 PM.png" descr="Screenshot 2025-09-01 at 1.20.10 PM.png"/>
          <p:cNvPicPr>
            <a:picLocks noChangeAspect="1"/>
          </p:cNvPicPr>
          <p:nvPr/>
        </p:nvPicPr>
        <p:blipFill>
          <a:blip r:embed="rId2">
            <a:extLst/>
          </a:blip>
          <a:srcRect l="0" t="1283" r="0" b="0"/>
          <a:stretch>
            <a:fillRect/>
          </a:stretch>
        </p:blipFill>
        <p:spPr>
          <a:xfrm>
            <a:off x="1190120" y="1204947"/>
            <a:ext cx="22003759" cy="11864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creenshot 2025-09-01 at 1.30.08 PM.png" descr="Screenshot 2025-09-01 at 1.30.0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0046" y="281924"/>
            <a:ext cx="19503907" cy="13152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creenshot 2025-09-01 at 1.54.30 PM.png" descr="Screenshot 2025-09-01 at 1.54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268" y="594660"/>
            <a:ext cx="22729464" cy="12338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Diffbot and Nexis Comparison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/>
          <a:lstStyle/>
          <a:p>
            <a:pPr/>
            <a:r>
              <a:t>Diffbot and Nexis Comparison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Df1 = Nexis Database…"/>
          <p:cNvSpPr txBox="1"/>
          <p:nvPr>
            <p:ph type="body" sz="quarter" idx="1"/>
          </p:nvPr>
        </p:nvSpPr>
        <p:spPr>
          <a:xfrm>
            <a:off x="40912" y="281957"/>
            <a:ext cx="10935493" cy="3016619"/>
          </a:xfrm>
          <a:prstGeom prst="rect">
            <a:avLst/>
          </a:prstGeom>
        </p:spPr>
        <p:txBody>
          <a:bodyPr spcCol="1274842"/>
          <a:lstStyle/>
          <a:p>
            <a:pPr/>
            <a:r>
              <a:t>Df1 = Nexis Database</a:t>
            </a:r>
          </a:p>
          <a:p>
            <a:pPr/>
            <a:r>
              <a:t>Df2 = Diffbot   Database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3563763" y="3383708"/>
            <a:ext cx="16311732" cy="9345109"/>
            <a:chOff x="1" y="0"/>
            <a:chExt cx="16311731" cy="9345107"/>
          </a:xfrm>
        </p:grpSpPr>
        <p:grpSp>
          <p:nvGrpSpPr>
            <p:cNvPr id="244" name="Group"/>
            <p:cNvGrpSpPr/>
            <p:nvPr/>
          </p:nvGrpSpPr>
          <p:grpSpPr>
            <a:xfrm>
              <a:off x="1" y="-1"/>
              <a:ext cx="16311732" cy="9345109"/>
              <a:chOff x="0" y="0"/>
              <a:chExt cx="16311731" cy="9345107"/>
            </a:xfrm>
          </p:grpSpPr>
          <p:pic>
            <p:nvPicPr>
              <p:cNvPr id="242" name="Screenshot 2025-09-01 at 12.15.23 PM.png" descr="Screenshot 2025-09-01 at 12.15.23 PM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1042" t="1577" r="1041" b="0"/>
              <a:stretch>
                <a:fillRect/>
              </a:stretch>
            </p:blipFill>
            <p:spPr>
              <a:xfrm>
                <a:off x="0" y="-1"/>
                <a:ext cx="16311733" cy="93451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3" name="Rectangle"/>
              <p:cNvSpPr/>
              <p:nvPr/>
            </p:nvSpPr>
            <p:spPr>
              <a:xfrm>
                <a:off x="2623977" y="97204"/>
                <a:ext cx="4346184" cy="12700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pPr>
              </a:p>
            </p:txBody>
          </p:sp>
        </p:grpSp>
        <p:sp>
          <p:nvSpPr>
            <p:cNvPr id="245" name="Entity Count"/>
            <p:cNvSpPr txBox="1"/>
            <p:nvPr/>
          </p:nvSpPr>
          <p:spPr>
            <a:xfrm>
              <a:off x="3683100" y="60571"/>
              <a:ext cx="3296593" cy="768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Entity Count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ackground Work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/>
          <a:lstStyle/>
          <a:p>
            <a:pPr/>
            <a:r>
              <a:t>Background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comparisongraph.png" descr="comparisongrap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1622" y="698512"/>
            <a:ext cx="20374755" cy="12134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creenshot 2025-09-01 at 12.58.12 PM.png" descr="Screenshot 2025-09-01 at 12.58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5307" y="1128064"/>
            <a:ext cx="18288292" cy="11459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creenshot 2025-09-01 at 12.40.09 PM.png" descr="Screenshot 2025-09-01 at 12.40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9683" y="3395926"/>
            <a:ext cx="13164634" cy="9403311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Based on Cosine Similarity Score"/>
          <p:cNvSpPr txBox="1"/>
          <p:nvPr/>
        </p:nvSpPr>
        <p:spPr>
          <a:xfrm>
            <a:off x="8043670" y="1249245"/>
            <a:ext cx="8296657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Based on Cosine Similarity Score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creenshot 2025-09-09 at 11.13.52 AM.png" descr="Screenshot 2025-09-09 at 11.13.5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4064" y="1803727"/>
            <a:ext cx="15310234" cy="10407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Data Preprocessing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/>
          <a:lstStyle/>
          <a:p>
            <a:pPr/>
            <a:r>
              <a:t>Data Preprocessing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Flowchart.jpg" descr="Flowchart.jpg"/>
          <p:cNvPicPr>
            <a:picLocks noChangeAspect="1"/>
          </p:cNvPicPr>
          <p:nvPr/>
        </p:nvPicPr>
        <p:blipFill>
          <a:blip r:embed="rId2">
            <a:extLst/>
          </a:blip>
          <a:srcRect l="18847" t="2589" r="6955" b="66528"/>
          <a:stretch>
            <a:fillRect/>
          </a:stretch>
        </p:blipFill>
        <p:spPr>
          <a:xfrm>
            <a:off x="1821076" y="43109"/>
            <a:ext cx="20024316" cy="13629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leaned the article content by removing everything before the &lt;Body&gt; tag.…"/>
          <p:cNvSpPr txBox="1"/>
          <p:nvPr>
            <p:ph type="body" idx="1"/>
          </p:nvPr>
        </p:nvSpPr>
        <p:spPr>
          <a:xfrm>
            <a:off x="1219199" y="1219200"/>
            <a:ext cx="21948578" cy="11277600"/>
          </a:xfrm>
          <a:prstGeom prst="rect">
            <a:avLst/>
          </a:prstGeom>
        </p:spPr>
        <p:txBody>
          <a:bodyPr/>
          <a:lstStyle/>
          <a:p>
            <a:pPr lvl="1" marL="0" indent="324611" defTabSz="1731219">
              <a:spcBef>
                <a:spcPts val="1700"/>
              </a:spcBef>
              <a:buSzTx/>
              <a:buNone/>
              <a:defRPr sz="3100"/>
            </a:pPr>
          </a:p>
          <a:p>
            <a:pPr marL="387729" indent="-387729" defTabSz="1731219">
              <a:spcBef>
                <a:spcPts val="1700"/>
              </a:spcBef>
              <a:defRPr sz="3100"/>
            </a:pPr>
            <a:r>
              <a:t>Cleaned the article content by removing everything before the &lt;Body&gt; tag.</a:t>
            </a:r>
          </a:p>
          <a:p>
            <a:pPr marL="387729" indent="-387729" defTabSz="1731219">
              <a:spcBef>
                <a:spcPts val="1700"/>
              </a:spcBef>
              <a:defRPr sz="3100"/>
            </a:pPr>
          </a:p>
          <a:p>
            <a:pPr marL="387729" indent="-387729" defTabSz="1731219">
              <a:spcBef>
                <a:spcPts val="1700"/>
              </a:spcBef>
              <a:defRPr sz="31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en_core_web_sm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 NLP model, which allowed me to identify named entities such as people, places, organizations, and dates. Encoded entities using </a:t>
            </a:r>
            <a:r>
              <a:t>‘all-MiniLM-L6-v2’.</a:t>
            </a:r>
          </a:p>
          <a:p>
            <a:pPr marL="387729" indent="-387729" defTabSz="1731219">
              <a:spcBef>
                <a:spcPts val="1700"/>
              </a:spcBef>
              <a:defRPr sz="3100"/>
            </a:pPr>
          </a:p>
          <a:p>
            <a:pPr marL="387729" indent="-387729" defTabSz="1731219">
              <a:spcBef>
                <a:spcPts val="1700"/>
              </a:spcBef>
              <a:defRPr sz="3100"/>
            </a:pPr>
            <a:r>
              <a:t>Entities gathered are normalized using more precise terms via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Clustering (Agglomerative) - Fuzzy Matching - rapidfuzz. </a:t>
            </a:r>
            <a:r>
              <a:t>Consider the most_common(1)[0][0] term from the group and process.extractOne</a:t>
            </a:r>
          </a:p>
          <a:p>
            <a:pPr marL="0" indent="0" defTabSz="1731219">
              <a:spcBef>
                <a:spcPts val="1700"/>
              </a:spcBef>
              <a:buSzTx/>
              <a:buNone/>
              <a:defRPr sz="3100"/>
            </a:pPr>
            <a:r>
              <a:t> </a:t>
            </a:r>
          </a:p>
          <a:p>
            <a:pPr marL="387729" indent="-387729" defTabSz="1731219">
              <a:spcBef>
                <a:spcPts val="1700"/>
              </a:spcBef>
              <a:defRPr sz="3100"/>
            </a:pPr>
            <a:r>
              <a:t>Extracted key phrases and actions. Key phrases, chunks of text, while actions were identified by looking specifically at verbs in the part-of-speech tagging.</a:t>
            </a:r>
          </a:p>
          <a:p>
            <a:pPr marL="387729" indent="-387729" defTabSz="1731219">
              <a:spcBef>
                <a:spcPts val="1700"/>
              </a:spcBef>
              <a:defRPr sz="3100"/>
            </a:pPr>
          </a:p>
          <a:p>
            <a:pPr marL="387729" indent="-387729" defTabSz="1731219">
              <a:lnSpc>
                <a:spcPct val="50000"/>
              </a:lnSpc>
              <a:spcBef>
                <a:spcPts val="1700"/>
              </a:spcBef>
              <a:defRPr sz="3100"/>
            </a:pPr>
            <a:r>
              <a:t>Formatted all extracted dates into a consistent format, using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re</a:t>
            </a:r>
            <a:r>
              <a:t> package</a:t>
            </a:r>
          </a:p>
          <a:p>
            <a:pPr lvl="1" marL="0" indent="324611" defTabSz="1731219">
              <a:lnSpc>
                <a:spcPct val="50000"/>
              </a:lnSpc>
              <a:spcBef>
                <a:spcPts val="1700"/>
              </a:spcBef>
              <a:buSzTx/>
              <a:buNone/>
              <a:defRPr sz="3100"/>
            </a:pPr>
            <a:r>
              <a:t>— for example, converting November 7, 2022 into 7-11-2022.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Make the text case - insensitive…"/>
          <p:cNvSpPr txBox="1"/>
          <p:nvPr>
            <p:ph type="body" idx="1"/>
          </p:nvPr>
        </p:nvSpPr>
        <p:spPr>
          <a:xfrm>
            <a:off x="1219199" y="1219200"/>
            <a:ext cx="21948578" cy="1127760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Make the text case - insensitive</a:t>
            </a:r>
          </a:p>
          <a:p>
            <a:pPr/>
          </a:p>
          <a:p>
            <a:pPr/>
            <a:r>
              <a:t>Remove the hyphenated texts, hyphenated words, email, emojis and normalize the accents with their defined letter </a:t>
            </a:r>
          </a:p>
          <a:p>
            <a:pPr/>
          </a:p>
          <a:p>
            <a:pPr/>
            <a:r>
              <a:t>Create a lookup list with all the stopwords + already built in stopwords words in English’ also the punctuations and certain sentences like ads, using an re package.</a:t>
            </a:r>
          </a:p>
          <a:p>
            <a:pPr/>
          </a:p>
          <a:p>
            <a:pPr/>
            <a:r>
              <a:t>Through a pipeline combine all these functions so  that it is completed within one step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me Window Filter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/>
          <a:lstStyle/>
          <a:p>
            <a:pPr/>
            <a:r>
              <a:t>Time Window Filter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duce search space by focusing on articles most relevant to each event.…"/>
          <p:cNvSpPr txBox="1"/>
          <p:nvPr>
            <p:ph type="body" sz="half" idx="1"/>
          </p:nvPr>
        </p:nvSpPr>
        <p:spPr>
          <a:xfrm>
            <a:off x="1219200" y="1549400"/>
            <a:ext cx="21945600" cy="4348016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Reduce search space by focusing on articles most relevant to each event.</a:t>
            </a:r>
          </a:p>
          <a:p>
            <a:pPr/>
            <a:r>
              <a:t>Collect articles around event dates within a fixed time window.</a:t>
            </a:r>
          </a:p>
          <a:p>
            <a:pPr lvl="1"/>
            <a:r>
              <a:t>27 Days Prior → Historic Information (context, buildup, background)</a:t>
            </a:r>
          </a:p>
          <a:p>
            <a:pPr lvl="1"/>
            <a:r>
              <a:t>7 Days After → Predictive Information (coverage, forecasts, outcomes)</a:t>
            </a:r>
          </a:p>
        </p:txBody>
      </p:sp>
      <p:pic>
        <p:nvPicPr>
          <p:cNvPr id="268" name="Matching Events.jpg" descr="Matching Event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6939" y="6391342"/>
            <a:ext cx="18168070" cy="6933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Identifying Media Bias beyond Words: Using Automatic Identification of Persuasive Techniques for Media Bias 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89888">
              <a:defRPr spc="-99" sz="4700"/>
            </a:lvl1pPr>
          </a:lstStyle>
          <a:p>
            <a:pPr/>
            <a:r>
              <a:t>Identifying Media Bias beyond Words: Using Automatic Identification of Persuasive Techniques for Media Bias Detection </a:t>
            </a:r>
          </a:p>
        </p:txBody>
      </p:sp>
      <p:sp>
        <p:nvSpPr>
          <p:cNvPr id="177" name="Logistic Regression served as a baseline, no tuned parameters…"/>
          <p:cNvSpPr txBox="1"/>
          <p:nvPr>
            <p:ph type="body" idx="1"/>
          </p:nvPr>
        </p:nvSpPr>
        <p:spPr>
          <a:xfrm>
            <a:off x="1219199" y="4013200"/>
            <a:ext cx="21948578" cy="8483600"/>
          </a:xfrm>
          <a:prstGeom prst="rect">
            <a:avLst/>
          </a:prstGeom>
        </p:spPr>
        <p:txBody>
          <a:bodyPr/>
          <a:lstStyle/>
          <a:p>
            <a:pPr marL="502412" indent="-502412" defTabSz="2243271">
              <a:lnSpc>
                <a:spcPct val="70000"/>
              </a:lnSpc>
              <a:spcBef>
                <a:spcPts val="2200"/>
              </a:spcBef>
              <a:defRPr sz="4000"/>
            </a:pPr>
            <a:r>
              <a:t>Logistic Regression served as a baseline, no tuned parameters</a:t>
            </a:r>
          </a:p>
          <a:p>
            <a:pPr lvl="2" marL="1507236" indent="-502412" defTabSz="2243271">
              <a:lnSpc>
                <a:spcPct val="70000"/>
              </a:lnSpc>
              <a:spcBef>
                <a:spcPts val="2200"/>
              </a:spcBef>
              <a:defRPr sz="3400"/>
            </a:pPr>
            <a:r>
              <a:t>Simple - Used for Classification Tasks</a:t>
            </a:r>
          </a:p>
          <a:p>
            <a:pPr lvl="2" marL="1507236" indent="-502412" defTabSz="2243271">
              <a:lnSpc>
                <a:spcPct val="50000"/>
              </a:lnSpc>
              <a:spcBef>
                <a:spcPts val="2200"/>
              </a:spcBef>
              <a:defRPr sz="3400"/>
            </a:pPr>
            <a:r>
              <a:t>TF-IDF (Term Frequency - Inverse Document Frequency) for encoding texts</a:t>
            </a:r>
          </a:p>
          <a:p>
            <a:pPr lvl="2" marL="1507236" indent="-502412" defTabSz="2243271">
              <a:lnSpc>
                <a:spcPct val="50000"/>
              </a:lnSpc>
              <a:spcBef>
                <a:spcPts val="2200"/>
              </a:spcBef>
              <a:defRPr sz="3500"/>
            </a:pPr>
          </a:p>
          <a:p>
            <a:pPr marL="502412" indent="-502412" defTabSz="2243271">
              <a:lnSpc>
                <a:spcPct val="70000"/>
              </a:lnSpc>
              <a:spcBef>
                <a:spcPts val="2200"/>
              </a:spcBef>
              <a:defRPr sz="4000"/>
            </a:pPr>
            <a:r>
              <a:t>A fine-tuned DistilBERT from HuggingFace library </a:t>
            </a:r>
          </a:p>
          <a:p>
            <a:pPr lvl="2" marL="1507236" indent="-502412" defTabSz="2243271">
              <a:spcBef>
                <a:spcPts val="2200"/>
              </a:spcBef>
              <a:defRPr sz="3400"/>
            </a:pPr>
            <a:r>
              <a:t>It learns from representative terms from the texts to capture complex patterns not manually designed features</a:t>
            </a:r>
          </a:p>
          <a:p>
            <a:pPr marL="502412" indent="-502412" defTabSz="2243271">
              <a:lnSpc>
                <a:spcPct val="70000"/>
              </a:lnSpc>
              <a:spcBef>
                <a:spcPts val="2200"/>
              </a:spcBef>
              <a:defRPr sz="4000"/>
            </a:pPr>
            <a:r>
              <a:t>Cascading two DistilBERT models, for multi-label classification further boosted performance</a:t>
            </a:r>
          </a:p>
          <a:p>
            <a:pPr lvl="2" marL="1507236" indent="-502412" defTabSz="2243271">
              <a:lnSpc>
                <a:spcPct val="50000"/>
              </a:lnSpc>
              <a:spcBef>
                <a:spcPts val="2200"/>
              </a:spcBef>
              <a:defRPr sz="3400"/>
            </a:pPr>
            <a:r>
              <a:t>Model is used to Identify language patterns and persuasion techniques and label them</a:t>
            </a:r>
          </a:p>
          <a:p>
            <a:pPr lvl="2" marL="1507236" indent="-502412" defTabSz="2243271">
              <a:lnSpc>
                <a:spcPct val="50000"/>
              </a:lnSpc>
              <a:spcBef>
                <a:spcPts val="2200"/>
              </a:spcBef>
              <a:defRPr sz="3400"/>
            </a:pPr>
            <a:r>
              <a:t>Decide any persuasion techniques involves using thresholds resulting Highest F1 score while training </a:t>
            </a:r>
          </a:p>
          <a:p>
            <a:pPr lvl="2" marL="1507236" indent="-502412" defTabSz="2243271">
              <a:lnSpc>
                <a:spcPct val="50000"/>
              </a:lnSpc>
              <a:spcBef>
                <a:spcPts val="2200"/>
              </a:spcBef>
              <a:defRPr sz="3400"/>
            </a:pPr>
            <a:r>
              <a:t>Thresholds were determined using softmax function</a:t>
            </a:r>
          </a:p>
        </p:txBody>
      </p:sp>
      <p:sp>
        <p:nvSpPr>
          <p:cNvPr id="178" name="[Rodrigo - Gine ́s et al., 2023]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35634">
              <a:defRPr sz="3300"/>
            </a:lvl1pPr>
          </a:lstStyle>
          <a:p>
            <a:pPr/>
            <a:r>
              <a:t>[Rodrigo - Gine ́s et al., 2023]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ombined Weighted Score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/>
          <a:lstStyle/>
          <a:p>
            <a:pPr/>
            <a:r>
              <a:t>Combined Weighted Score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me window reduces the search space but is not enough for precise categorization.…"/>
          <p:cNvSpPr txBox="1"/>
          <p:nvPr>
            <p:ph type="body" idx="1"/>
          </p:nvPr>
        </p:nvSpPr>
        <p:spPr>
          <a:xfrm>
            <a:off x="1219200" y="1826287"/>
            <a:ext cx="21945600" cy="10674062"/>
          </a:xfrm>
          <a:prstGeom prst="rect">
            <a:avLst/>
          </a:prstGeom>
        </p:spPr>
        <p:txBody>
          <a:bodyPr numCol="1" spcCol="38100"/>
          <a:lstStyle/>
          <a:p>
            <a:pPr marL="529716" indent="-529716" defTabSz="2365187">
              <a:spcBef>
                <a:spcPts val="2300"/>
              </a:spcBef>
              <a:defRPr sz="4200"/>
            </a:pPr>
            <a:r>
              <a:t>Time window reduces the search space but is not enough for precise categorization.</a:t>
            </a:r>
          </a:p>
          <a:p>
            <a:pPr marL="529716" indent="-529716" defTabSz="2365187">
              <a:spcBef>
                <a:spcPts val="2300"/>
              </a:spcBef>
              <a:defRPr sz="4200"/>
            </a:pPr>
            <a:r>
              <a:t>Multi-dimensional approach - Articles are evaluated on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different dimensions</a:t>
            </a:r>
            <a:r>
              <a:t>.</a:t>
            </a:r>
          </a:p>
          <a:p>
            <a:pPr marL="529716" indent="-529716" defTabSz="2365187">
              <a:spcBef>
                <a:spcPts val="2300"/>
              </a:spcBef>
              <a:defRPr sz="42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Entity Similarity Score</a:t>
            </a:r>
          </a:p>
          <a:p>
            <a:pPr lvl="1" marL="1059433" indent="-529716" defTabSz="2365187">
              <a:spcBef>
                <a:spcPts val="300"/>
              </a:spcBef>
              <a:defRPr sz="4200"/>
            </a:pPr>
            <a:r>
              <a:t>Measures overlap between article entities and event entities</a:t>
            </a:r>
          </a:p>
          <a:p>
            <a:pPr lvl="1" marL="1059433" indent="-529716" defTabSz="2365187">
              <a:spcBef>
                <a:spcPts val="300"/>
              </a:spcBef>
              <a:defRPr sz="4200"/>
            </a:pPr>
            <a:r>
              <a:t>Captures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who/what</a:t>
            </a:r>
            <a:r>
              <a:t> the article is really about</a:t>
            </a:r>
          </a:p>
          <a:p>
            <a:pPr marL="529716" indent="-529716" defTabSz="2365187">
              <a:spcBef>
                <a:spcPts val="2300"/>
              </a:spcBef>
              <a:defRPr sz="42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Semantic Similarity Score</a:t>
            </a:r>
          </a:p>
          <a:p>
            <a:pPr lvl="1" marL="1059433" indent="-529716" defTabSz="2365187">
              <a:spcBef>
                <a:spcPts val="300"/>
              </a:spcBef>
              <a:defRPr sz="4200"/>
            </a:pPr>
            <a:r>
              <a:t>Compares article and event titles</a:t>
            </a:r>
          </a:p>
          <a:p>
            <a:pPr lvl="1" marL="1059433" indent="-529716" defTabSz="2365187">
              <a:spcBef>
                <a:spcPts val="300"/>
              </a:spcBef>
              <a:defRPr sz="4200"/>
            </a:pPr>
            <a:r>
              <a:t>Checks term overlap and hidden linguistic patterns</a:t>
            </a:r>
          </a:p>
          <a:p>
            <a:pPr lvl="1" marL="1059433" indent="-529716" defTabSz="2365187">
              <a:spcBef>
                <a:spcPts val="300"/>
              </a:spcBef>
              <a:defRPr sz="4200"/>
            </a:pPr>
            <a:r>
              <a:t>Validates the thematic connection between sources</a:t>
            </a:r>
          </a:p>
          <a:p>
            <a:pPr marL="529716" indent="-529716" defTabSz="2365187">
              <a:spcBef>
                <a:spcPts val="2300"/>
              </a:spcBef>
              <a:defRPr sz="42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Temporal Score</a:t>
            </a:r>
          </a:p>
          <a:p>
            <a:pPr lvl="1" marL="1059433" indent="-529716" defTabSz="2365187">
              <a:spcBef>
                <a:spcPts val="300"/>
              </a:spcBef>
              <a:defRPr sz="4200"/>
            </a:pPr>
            <a:r>
              <a:t>Measures the gap between event date and article publish date</a:t>
            </a:r>
          </a:p>
          <a:p>
            <a:pPr lvl="1" marL="1059433" indent="-529716" defTabSz="2365187">
              <a:spcBef>
                <a:spcPts val="300"/>
              </a:spcBef>
              <a:defRPr sz="4200"/>
            </a:pPr>
            <a:r>
              <a:t>Quantifies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closeness</a:t>
            </a:r>
            <a:r>
              <a:t> of reporting to the actual event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roup"/>
          <p:cNvGrpSpPr/>
          <p:nvPr/>
        </p:nvGrpSpPr>
        <p:grpSpPr>
          <a:xfrm>
            <a:off x="128783" y="1541881"/>
            <a:ext cx="24384094" cy="10811686"/>
            <a:chOff x="-1" y="0"/>
            <a:chExt cx="24384093" cy="10811684"/>
          </a:xfrm>
        </p:grpSpPr>
        <p:grpSp>
          <p:nvGrpSpPr>
            <p:cNvPr id="278" name="Group"/>
            <p:cNvGrpSpPr/>
            <p:nvPr/>
          </p:nvGrpSpPr>
          <p:grpSpPr>
            <a:xfrm>
              <a:off x="-2" y="-1"/>
              <a:ext cx="24384094" cy="10811686"/>
              <a:chOff x="-1" y="0"/>
              <a:chExt cx="24384093" cy="10811684"/>
            </a:xfrm>
          </p:grpSpPr>
          <p:grpSp>
            <p:nvGrpSpPr>
              <p:cNvPr id="276" name="Group"/>
              <p:cNvGrpSpPr/>
              <p:nvPr/>
            </p:nvGrpSpPr>
            <p:grpSpPr>
              <a:xfrm>
                <a:off x="-2" y="-1"/>
                <a:ext cx="24384094" cy="10811686"/>
                <a:chOff x="0" y="0"/>
                <a:chExt cx="24384093" cy="10811684"/>
              </a:xfrm>
            </p:grpSpPr>
            <p:pic>
              <p:nvPicPr>
                <p:cNvPr id="274" name="Flowchart.jpg" descr="Flowchart.jp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rcRect l="20714" t="42188" r="9273" b="38958"/>
                <a:stretch>
                  <a:fillRect/>
                </a:stretch>
              </p:blipFill>
              <p:spPr>
                <a:xfrm>
                  <a:off x="0" y="73820"/>
                  <a:ext cx="24384094" cy="10737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75" name="Rectangle"/>
                <p:cNvSpPr/>
                <p:nvPr/>
              </p:nvSpPr>
              <p:spPr>
                <a:xfrm>
                  <a:off x="20989926" y="0"/>
                  <a:ext cx="1270002" cy="510475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Graphik"/>
                      <a:ea typeface="Graphik"/>
                      <a:cs typeface="Graphik"/>
                      <a:sym typeface="Graphik"/>
                    </a:defRPr>
                  </a:pPr>
                </a:p>
              </p:txBody>
            </p:sp>
          </p:grpSp>
          <p:sp>
            <p:nvSpPr>
              <p:cNvPr id="277" name="Rectangle"/>
              <p:cNvSpPr/>
              <p:nvPr/>
            </p:nvSpPr>
            <p:spPr>
              <a:xfrm>
                <a:off x="4209786" y="-1"/>
                <a:ext cx="4694676" cy="364427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pPr>
              </a:p>
            </p:txBody>
          </p:sp>
        </p:grpSp>
        <p:sp>
          <p:nvSpPr>
            <p:cNvPr id="279" name="Triangle"/>
            <p:cNvSpPr/>
            <p:nvPr/>
          </p:nvSpPr>
          <p:spPr>
            <a:xfrm rot="4350048">
              <a:off x="8278740" y="2055944"/>
              <a:ext cx="1270002" cy="127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Entity Similarity Score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/>
          <a:lstStyle/>
          <a:p>
            <a:pPr/>
            <a:r>
              <a:t>Entity Similarity Score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Match articles with events based on shared actors and locations…"/>
          <p:cNvSpPr txBox="1"/>
          <p:nvPr>
            <p:ph type="body" idx="1"/>
          </p:nvPr>
        </p:nvSpPr>
        <p:spPr>
          <a:xfrm>
            <a:off x="1219199" y="1550455"/>
            <a:ext cx="21948578" cy="10946346"/>
          </a:xfrm>
          <a:prstGeom prst="rect">
            <a:avLst/>
          </a:prstGeom>
        </p:spPr>
        <p:txBody>
          <a:bodyPr/>
          <a:lstStyle/>
          <a:p>
            <a:pPr/>
            <a:r>
              <a:t>Match articles with events based on shared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actors</a:t>
            </a:r>
            <a:r>
              <a:t> and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locations</a:t>
            </a:r>
            <a:endParaRPr>
              <a:latin typeface="Canela Text Bold"/>
              <a:ea typeface="Canela Text Bold"/>
              <a:cs typeface="Canela Text Bold"/>
              <a:sym typeface="Canela Text Bold"/>
            </a:endParaRPr>
          </a:p>
          <a:p>
            <a:pPr/>
            <a:r>
              <a:t>The entities retrieved earlier are considered for this purpose. With the help of their labels from doc.ents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 </a:t>
            </a:r>
            <a:r>
              <a:t>we opted the Person, Organization and Nationality/Religion/Politics as actors along with Geopolitical and Location as geographic entities</a:t>
            </a:r>
          </a:p>
          <a:p>
            <a:pPr/>
            <a:r>
              <a:t>Computation of entity score was done using a methodology called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Jaccard Similarity</a:t>
            </a:r>
            <a:endParaRPr>
              <a:latin typeface="Canela Text Bold"/>
              <a:ea typeface="Canela Text Bold"/>
              <a:cs typeface="Canela Text Bold"/>
              <a:sym typeface="Canela Text Bold"/>
            </a:endParaRPr>
          </a:p>
          <a:p>
            <a:pPr/>
            <a:r>
              <a:t>After computing that, we find the averaged sum of the two entities as a measure of scaling</a:t>
            </a:r>
          </a:p>
        </p:txBody>
      </p:sp>
      <p:pic>
        <p:nvPicPr>
          <p:cNvPr id="285" name="Screenshot 2025-08-29 at 10.25.23 PM.png" descr="Screenshot 2025-08-29 at 10.25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232" y="9324227"/>
            <a:ext cx="11287646" cy="3176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Screenshot 2025-08-29 at 10.25.28 PM.png" descr="Screenshot 2025-08-29 at 10.25.2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71780" y="9527340"/>
            <a:ext cx="11694237" cy="27705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creenshot 2025-08-29 at 10.25.39 PM.png" descr="Screenshot 2025-08-29 at 10.25.39 PM.png"/>
          <p:cNvPicPr>
            <a:picLocks noChangeAspect="1"/>
          </p:cNvPicPr>
          <p:nvPr/>
        </p:nvPicPr>
        <p:blipFill>
          <a:blip r:embed="rId2">
            <a:extLst/>
          </a:blip>
          <a:srcRect l="0" t="11843" r="0" b="7859"/>
          <a:stretch>
            <a:fillRect/>
          </a:stretch>
        </p:blipFill>
        <p:spPr>
          <a:xfrm>
            <a:off x="736227" y="4743846"/>
            <a:ext cx="22043093" cy="4228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emantic Similarity Score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/>
          <a:lstStyle/>
          <a:p>
            <a:pPr/>
            <a:r>
              <a:t>Semantic Similarity Score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3 ways was applied to find the Semantic Similarity Score for their titles…"/>
          <p:cNvSpPr txBox="1"/>
          <p:nvPr>
            <p:ph type="body" idx="1"/>
          </p:nvPr>
        </p:nvSpPr>
        <p:spPr>
          <a:xfrm>
            <a:off x="1217710" y="914400"/>
            <a:ext cx="21948580" cy="8483600"/>
          </a:xfrm>
          <a:prstGeom prst="rect">
            <a:avLst/>
          </a:prstGeom>
        </p:spPr>
        <p:txBody>
          <a:bodyPr/>
          <a:lstStyle/>
          <a:p>
            <a:pPr/>
            <a:r>
              <a:t>3 ways was applied to find the Semantic Similarity Score for their titles </a:t>
            </a:r>
          </a:p>
          <a:p>
            <a:pPr lvl="1"/>
            <a:r>
              <a:t>Cosine Similarity in Document level encoding &amp; Sentence Level</a:t>
            </a:r>
          </a:p>
          <a:p>
            <a:pPr lvl="1"/>
            <a:r>
              <a:t>Story Chain (graphical representation)</a:t>
            </a:r>
          </a:p>
          <a:p>
            <a:pPr lvl="1"/>
            <a:r>
              <a:t>Cosine Similarity using Faiss Index</a:t>
            </a:r>
          </a:p>
          <a:p>
            <a:pPr lvl="1"/>
          </a:p>
          <a:p>
            <a:pPr lvl="1"/>
          </a:p>
          <a:p>
            <a:pPr/>
            <a:r>
              <a:t>Applied Cosine Sim function on Content but slow to calculate</a:t>
            </a:r>
          </a:p>
        </p:txBody>
      </p:sp>
      <p:pic>
        <p:nvPicPr>
          <p:cNvPr id="293" name="Screenshot 2025-08-30 at 11.38.43 AM.png" descr="Screenshot 2025-08-30 at 11.38.4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030" y="9976422"/>
            <a:ext cx="22979940" cy="1825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Used SentenceTransformer (BAAI/bge-base-en-v1.5) to generate embeddings.…"/>
          <p:cNvSpPr txBox="1"/>
          <p:nvPr>
            <p:ph type="body" idx="1"/>
          </p:nvPr>
        </p:nvSpPr>
        <p:spPr>
          <a:xfrm>
            <a:off x="1219200" y="1347301"/>
            <a:ext cx="21945600" cy="11153048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Used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SentenceTransformer (BAAI/bge-base-en-v1.5)</a:t>
            </a:r>
            <a:r>
              <a:t> to generate embeddings.</a:t>
            </a:r>
          </a:p>
          <a:p>
            <a:pPr/>
          </a:p>
          <a:p>
            <a:pPr/>
            <a:r>
              <a:t>Created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event embeddings</a:t>
            </a:r>
            <a:r>
              <a:t> (titles → vectors) for fast lookup</a:t>
            </a:r>
          </a:p>
          <a:p>
            <a:pPr/>
          </a:p>
          <a:p>
            <a:pPr/>
            <a:r>
              <a:t>Articles were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broken into sentences</a:t>
            </a:r>
            <a:r>
              <a:t>, embedded, and averaged to get one vector per article.</a:t>
            </a:r>
          </a:p>
          <a:p>
            <a:pPr/>
          </a:p>
          <a:p>
            <a:pPr/>
            <a:r>
              <a:t>Only compared each article against its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time-window-matched events</a:t>
            </a:r>
            <a:r>
              <a:t> (not all events → reduces search space by filtering).</a:t>
            </a:r>
          </a:p>
          <a:p>
            <a:pPr/>
          </a:p>
          <a:p>
            <a:pPr/>
            <a:r>
              <a:t>Computed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Cosine Similarity</a:t>
            </a:r>
            <a:r>
              <a:t> between article &amp; event embeddings.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Screenshot 2025-08-30 at 11.35.27 PM.png" descr="Screenshot 2025-08-30 at 11.35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7070" y="241345"/>
            <a:ext cx="19769860" cy="13233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creenshot 2025-09-06 at 1.50.51 PM.png" descr="Screenshot 2025-09-06 at 1.50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5618" y="1778353"/>
            <a:ext cx="21452763" cy="10159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Facebook AI’s FAISS library is optimized for fast vector similarity search.…"/>
          <p:cNvSpPr txBox="1"/>
          <p:nvPr>
            <p:ph type="body" idx="1"/>
          </p:nvPr>
        </p:nvSpPr>
        <p:spPr>
          <a:xfrm>
            <a:off x="1219200" y="1219200"/>
            <a:ext cx="21945600" cy="8487148"/>
          </a:xfrm>
          <a:prstGeom prst="rect">
            <a:avLst/>
          </a:prstGeom>
        </p:spPr>
        <p:txBody>
          <a:bodyPr numCol="1" spcCol="38100"/>
          <a:lstStyle/>
          <a:p>
            <a:pPr marL="540637" indent="-540637" defTabSz="2413954">
              <a:spcBef>
                <a:spcPts val="2300"/>
              </a:spcBef>
              <a:defRPr sz="4300"/>
            </a:pPr>
            <a:r>
              <a:t>Facebook AI’s FAISS library is optimized for fast vector similarity search. </a:t>
            </a:r>
          </a:p>
          <a:p>
            <a:pPr marL="540637" indent="-540637" defTabSz="2413954">
              <a:spcBef>
                <a:spcPts val="2300"/>
              </a:spcBef>
              <a:defRPr sz="4300"/>
            </a:pPr>
            <a:r>
              <a:t>Uses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inner product search</a:t>
            </a:r>
            <a:r>
              <a:t> after normalization (equivalent to cosine similarity).</a:t>
            </a:r>
          </a:p>
          <a:p>
            <a:pPr marL="540637" indent="-540637" defTabSz="2413954">
              <a:spcBef>
                <a:spcPts val="2300"/>
              </a:spcBef>
              <a:defRPr sz="4300"/>
            </a:pPr>
            <a:r>
              <a:t>Very aggressive working for small datasets</a:t>
            </a:r>
          </a:p>
          <a:p>
            <a:pPr marL="540637" indent="-540637" defTabSz="2413954">
              <a:spcBef>
                <a:spcPts val="2300"/>
              </a:spcBef>
              <a:defRPr sz="4300"/>
            </a:pPr>
            <a:r>
              <a:t>Normalize vectors (faiss.normalize_L2) → required for cosine similarity</a:t>
            </a:r>
          </a:p>
          <a:p>
            <a:pPr marL="540637" indent="-540637" defTabSz="2413954">
              <a:spcBef>
                <a:spcPts val="2300"/>
              </a:spcBef>
              <a:defRPr sz="4300"/>
            </a:pPr>
            <a:r>
              <a:t>Build FAISS index (IndexFlatIP) for efficient lookups. Mapped with event embeddings</a:t>
            </a:r>
          </a:p>
          <a:p>
            <a:pPr marL="540637" indent="-540637" defTabSz="2413954">
              <a:spcBef>
                <a:spcPts val="2300"/>
              </a:spcBef>
              <a:defRPr sz="4300"/>
            </a:pPr>
            <a:r>
              <a:t>FAISS retrieves the closest event match for each article title based on max (probability score). But the default similarity threshold (~0.4) was too strict, allowing little margin for minor matches.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creenshot 2025-08-31 at 10.00.39 AM.png" descr="Screenshot 2025-08-31 at 10.00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5149" y="221000"/>
            <a:ext cx="19531743" cy="13273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mporal Proximity Score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/>
          <a:lstStyle/>
          <a:p>
            <a:pPr/>
            <a:r>
              <a:t>Temporal Proximity Score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Assess how closely an article is related to an event based on dates.…"/>
          <p:cNvSpPr txBox="1"/>
          <p:nvPr>
            <p:ph type="body" idx="1"/>
          </p:nvPr>
        </p:nvSpPr>
        <p:spPr>
          <a:xfrm>
            <a:off x="1219199" y="1219200"/>
            <a:ext cx="12394604" cy="11277600"/>
          </a:xfrm>
          <a:prstGeom prst="rect">
            <a:avLst/>
          </a:prstGeom>
        </p:spPr>
        <p:txBody>
          <a:bodyPr/>
          <a:lstStyle/>
          <a:p>
            <a:pPr/>
            <a:r>
              <a:t>Assess how closely an article is related to an event based on dates.</a:t>
            </a:r>
          </a:p>
          <a:p>
            <a:pPr/>
            <a:r>
              <a:t>Two scoring methods: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Exponential Decay</a:t>
            </a:r>
            <a:r>
              <a:t> &amp;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Logarithmic Decay</a:t>
            </a:r>
            <a:r>
              <a:t>.</a:t>
            </a:r>
          </a:p>
          <a:p>
            <a:pPr lvl="1"/>
            <a:r>
              <a:t>Δ = days between event and publishing date</a:t>
            </a:r>
          </a:p>
          <a:p>
            <a:pPr lvl="1"/>
            <a:r>
              <a:t>α = scaling factor ( predictive = 0.8, historical = 1.0</a:t>
            </a:r>
          </a:p>
          <a:p>
            <a:pPr/>
            <a:r>
              <a:t>Score decreases exponentially as article-event gap increases.</a:t>
            </a:r>
          </a:p>
        </p:txBody>
      </p:sp>
      <p:pic>
        <p:nvPicPr>
          <p:cNvPr id="306" name="Screenshot 2025-08-31 at 11.24.13 AM.png" descr="Screenshot 2025-08-31 at 11.24.13 AM.png"/>
          <p:cNvPicPr>
            <a:picLocks noChangeAspect="1"/>
          </p:cNvPicPr>
          <p:nvPr/>
        </p:nvPicPr>
        <p:blipFill>
          <a:blip r:embed="rId2">
            <a:extLst/>
          </a:blip>
          <a:srcRect l="0" t="15485" r="0" b="15485"/>
          <a:stretch>
            <a:fillRect/>
          </a:stretch>
        </p:blipFill>
        <p:spPr>
          <a:xfrm>
            <a:off x="1723252" y="9690750"/>
            <a:ext cx="7446636" cy="1452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Screenshot 2025-08-31 at 4.05.23 PM.png" descr="Screenshot 2025-08-31 at 4.05.2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66873" y="2583215"/>
            <a:ext cx="10147642" cy="8026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creenshot 2025-08-31 at 4.47.51 PM.png" descr="Screenshot 2025-08-31 at 4.47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1216" y="2502536"/>
            <a:ext cx="12999591" cy="7016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Exponential decay scores are gradual, whereas log scores are abrupt"/>
          <p:cNvSpPr txBox="1"/>
          <p:nvPr>
            <p:ph type="body" sz="quarter" idx="1"/>
          </p:nvPr>
        </p:nvSpPr>
        <p:spPr>
          <a:xfrm>
            <a:off x="1058927" y="1326810"/>
            <a:ext cx="7880748" cy="2712455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Exponential decay scores are gradual, whereas log scores are abrupt</a:t>
            </a:r>
          </a:p>
        </p:txBody>
      </p:sp>
      <p:grpSp>
        <p:nvGrpSpPr>
          <p:cNvPr id="313" name="Group"/>
          <p:cNvGrpSpPr/>
          <p:nvPr/>
        </p:nvGrpSpPr>
        <p:grpSpPr>
          <a:xfrm>
            <a:off x="-45567" y="4823647"/>
            <a:ext cx="10816633" cy="6484518"/>
            <a:chOff x="0" y="0"/>
            <a:chExt cx="10816632" cy="6484517"/>
          </a:xfrm>
        </p:grpSpPr>
        <p:pic>
          <p:nvPicPr>
            <p:cNvPr id="311" name="Screenshot 2025-08-31 at 6.53.15 PM.png" descr="Screenshot 2025-08-31 at 6.53.15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428817"/>
              <a:ext cx="10816633" cy="3055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2" name="Screenshot 2025-08-31 at 6.53.47 PM.png" descr="Screenshot 2025-08-31 at 6.53.47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9372" y="-1"/>
              <a:ext cx="9622588" cy="3566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Finally, we assign target variables depending on the threshold = 0.5 and labels assigned to diffbot &amp; Nexis Data…"/>
          <p:cNvSpPr txBox="1"/>
          <p:nvPr>
            <p:ph type="body" idx="1"/>
          </p:nvPr>
        </p:nvSpPr>
        <p:spPr>
          <a:xfrm>
            <a:off x="644983" y="2875128"/>
            <a:ext cx="23094034" cy="8541682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Finally, we assign target variables depending on the threshold = 0.5 and labels assigned to diffbot &amp; Nexis Data</a:t>
            </a:r>
          </a:p>
          <a:p>
            <a:pPr/>
          </a:p>
          <a:p>
            <a:pPr/>
            <a:r>
              <a:t>Combined_score &gt;= 0.5 &amp; Valid -&gt; Valid</a:t>
            </a:r>
          </a:p>
          <a:p>
            <a:pPr/>
          </a:p>
          <a:p>
            <a:pPr/>
            <a:r>
              <a:t>Combined_score &lt; 0.5 &amp; Invalid -&gt; Invalid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"/>
          <p:cNvGrpSpPr/>
          <p:nvPr/>
        </p:nvGrpSpPr>
        <p:grpSpPr>
          <a:xfrm>
            <a:off x="153001" y="2554386"/>
            <a:ext cx="24077998" cy="7997413"/>
            <a:chOff x="0" y="0"/>
            <a:chExt cx="24077997" cy="7997411"/>
          </a:xfrm>
        </p:grpSpPr>
        <p:pic>
          <p:nvPicPr>
            <p:cNvPr id="317" name="Screenshot 2025-08-31 at 7.24.44 PM.png" descr="Screenshot 2025-08-31 at 7.24.44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624" y="2723896"/>
              <a:ext cx="24055373" cy="52735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4" name="Group"/>
            <p:cNvGrpSpPr/>
            <p:nvPr/>
          </p:nvGrpSpPr>
          <p:grpSpPr>
            <a:xfrm>
              <a:off x="-1" y="-1"/>
              <a:ext cx="24055374" cy="2770443"/>
              <a:chOff x="0" y="0"/>
              <a:chExt cx="24055373" cy="2770441"/>
            </a:xfrm>
          </p:grpSpPr>
          <p:sp>
            <p:nvSpPr>
              <p:cNvPr id="318" name="Rectangle"/>
              <p:cNvSpPr/>
              <p:nvPr/>
            </p:nvSpPr>
            <p:spPr>
              <a:xfrm>
                <a:off x="0" y="82817"/>
                <a:ext cx="24055374" cy="2679805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Graphik"/>
                    <a:ea typeface="Graphik"/>
                    <a:cs typeface="Graphik"/>
                    <a:sym typeface="Graphik"/>
                  </a:defRPr>
                </a:pPr>
              </a:p>
            </p:txBody>
          </p:sp>
          <p:grpSp>
            <p:nvGrpSpPr>
              <p:cNvPr id="323" name="Group"/>
              <p:cNvGrpSpPr/>
              <p:nvPr/>
            </p:nvGrpSpPr>
            <p:grpSpPr>
              <a:xfrm>
                <a:off x="1805121" y="0"/>
                <a:ext cx="21967472" cy="2770442"/>
                <a:chOff x="0" y="0"/>
                <a:chExt cx="21967472" cy="2770441"/>
              </a:xfrm>
            </p:grpSpPr>
            <p:sp>
              <p:nvSpPr>
                <p:cNvPr id="319" name="Title"/>
                <p:cNvSpPr txBox="1"/>
                <p:nvPr/>
              </p:nvSpPr>
              <p:spPr>
                <a:xfrm>
                  <a:off x="-1" y="702595"/>
                  <a:ext cx="6458581" cy="106045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>
                    <a:defRPr sz="50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Title</a:t>
                  </a:r>
                </a:p>
              </p:txBody>
            </p:sp>
            <p:sp>
              <p:nvSpPr>
                <p:cNvPr id="320" name="Labels…"/>
                <p:cNvSpPr txBox="1"/>
                <p:nvPr/>
              </p:nvSpPr>
              <p:spPr>
                <a:xfrm>
                  <a:off x="10397629" y="89173"/>
                  <a:ext cx="1880627" cy="259209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/>
                <a:p>
                  <a:pPr>
                    <a:defRPr sz="47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  <a:r>
                    <a:t>Labels</a:t>
                  </a:r>
                </a:p>
                <a:p>
                  <a:pPr>
                    <a:defRPr sz="34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  <a:p>
                  <a:pPr>
                    <a:defRPr sz="3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  <a:r>
                    <a:t>Diffbot &amp; Nexis</a:t>
                  </a:r>
                </a:p>
              </p:txBody>
            </p:sp>
            <p:sp>
              <p:nvSpPr>
                <p:cNvPr id="321" name="Labels…"/>
                <p:cNvSpPr txBox="1"/>
                <p:nvPr/>
              </p:nvSpPr>
              <p:spPr>
                <a:xfrm>
                  <a:off x="19808820" y="0"/>
                  <a:ext cx="2158652" cy="27704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/>
                <a:p>
                  <a:pPr>
                    <a:defRPr sz="4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  <a:r>
                    <a:t>Labels</a:t>
                  </a:r>
                </a:p>
                <a:p>
                  <a:pPr>
                    <a:defRPr sz="28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  <a:p>
                  <a:pPr>
                    <a:defRPr sz="28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  <a:r>
                    <a:t>(D &amp; N) &amp; Actual Events</a:t>
                  </a:r>
                </a:p>
              </p:txBody>
            </p:sp>
            <p:sp>
              <p:nvSpPr>
                <p:cNvPr id="322" name="Major Events"/>
                <p:cNvSpPr txBox="1"/>
                <p:nvPr/>
              </p:nvSpPr>
              <p:spPr>
                <a:xfrm>
                  <a:off x="14552402" y="702595"/>
                  <a:ext cx="3931921" cy="106045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50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Major Events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Screenshot 2025-09-09 at 11.47.14 AM.png" descr="Screenshot 2025-09-09 at 11.47.14 AM.png"/>
          <p:cNvPicPr>
            <a:picLocks noChangeAspect="1"/>
          </p:cNvPicPr>
          <p:nvPr/>
        </p:nvPicPr>
        <p:blipFill>
          <a:blip r:embed="rId2">
            <a:extLst/>
          </a:blip>
          <a:srcRect l="0" t="0" r="583" b="0"/>
          <a:stretch>
            <a:fillRect/>
          </a:stretch>
        </p:blipFill>
        <p:spPr>
          <a:xfrm>
            <a:off x="1648517" y="2388139"/>
            <a:ext cx="20953275" cy="7058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In addition, in order to merge the two datasets…"/>
          <p:cNvSpPr txBox="1"/>
          <p:nvPr>
            <p:ph type="body" idx="1"/>
          </p:nvPr>
        </p:nvSpPr>
        <p:spPr>
          <a:xfrm>
            <a:off x="1219200" y="2616200"/>
            <a:ext cx="21945600" cy="8487148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In addition, in order to merge the two datasets </a:t>
            </a:r>
          </a:p>
          <a:p>
            <a:pPr/>
            <a:r>
              <a:t>We consider the article IDs, match Labels on both the datasets and the score </a:t>
            </a:r>
          </a:p>
          <a:p>
            <a:pPr lvl="1">
              <a:defRPr sz="3800"/>
            </a:pPr>
            <a:r>
              <a:t>Depending on the scores that is higher than the threshold = 0.45 </a:t>
            </a:r>
          </a:p>
          <a:p>
            <a:pPr lvl="1">
              <a:defRPr sz="3800"/>
            </a:pPr>
            <a:r>
              <a:t>And Match labels that are Valid </a:t>
            </a:r>
          </a:p>
          <a:p>
            <a:pPr lvl="1">
              <a:defRPr sz="3800"/>
            </a:pPr>
            <a:r>
              <a:t>We assign the Valid to the overall row/dataset </a:t>
            </a:r>
          </a:p>
          <a:p>
            <a:pPr lvl="1">
              <a:defRPr sz="3800"/>
            </a:pPr>
            <a:r>
              <a:t>Eg: Final_Score &gt;= 0.45 &amp;&amp; Match_Labels == Valid =&gt; Valid else Invalid </a:t>
            </a:r>
          </a:p>
          <a:p>
            <a:pPr lvl="2"/>
            <a:r>
              <a:t>Final Score: Nexis Scores measured against Actual Events </a:t>
            </a:r>
          </a:p>
          <a:p>
            <a:pPr lvl="2"/>
            <a:r>
              <a:t>Match_Labels: Nexis Scores assigned against Diffbot 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"/>
          <p:cNvGrpSpPr/>
          <p:nvPr/>
        </p:nvGrpSpPr>
        <p:grpSpPr>
          <a:xfrm>
            <a:off x="38960" y="0"/>
            <a:ext cx="23945840" cy="13716002"/>
            <a:chOff x="0" y="0"/>
            <a:chExt cx="23945839" cy="13716001"/>
          </a:xfrm>
        </p:grpSpPr>
        <p:pic>
          <p:nvPicPr>
            <p:cNvPr id="331" name="Screenshot 2025-08-21 at 10.43.11 PM.png" descr="Screenshot 2025-08-21 at 10.43.11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837" t="0" r="0" b="0"/>
            <a:stretch>
              <a:fillRect/>
            </a:stretch>
          </p:blipFill>
          <p:spPr>
            <a:xfrm>
              <a:off x="1" y="0"/>
              <a:ext cx="22866065" cy="13716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Covered"/>
            <p:cNvSpPr txBox="1"/>
            <p:nvPr/>
          </p:nvSpPr>
          <p:spPr>
            <a:xfrm>
              <a:off x="21987251" y="1312966"/>
              <a:ext cx="1737132" cy="681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Covered</a:t>
              </a:r>
            </a:p>
          </p:txBody>
        </p:sp>
        <p:sp>
          <p:nvSpPr>
            <p:cNvPr id="333" name="Uncovered"/>
            <p:cNvSpPr txBox="1"/>
            <p:nvPr/>
          </p:nvSpPr>
          <p:spPr>
            <a:xfrm>
              <a:off x="21765796" y="10637152"/>
              <a:ext cx="2180045" cy="681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Uncovered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odel1 = trained using SemEval’23 task 3 dataset…"/>
          <p:cNvSpPr txBox="1"/>
          <p:nvPr>
            <p:ph type="body" idx="1"/>
          </p:nvPr>
        </p:nvSpPr>
        <p:spPr>
          <a:xfrm>
            <a:off x="1219200" y="1426402"/>
            <a:ext cx="21945600" cy="11073946"/>
          </a:xfrm>
          <a:prstGeom prst="rect">
            <a:avLst/>
          </a:prstGeom>
        </p:spPr>
        <p:txBody>
          <a:bodyPr numCol="1" spcCol="38100"/>
          <a:lstStyle/>
          <a:p>
            <a:pPr marL="431419" indent="-431419" defTabSz="1926287">
              <a:spcBef>
                <a:spcPts val="1800"/>
              </a:spcBef>
              <a:defRPr sz="3400"/>
            </a:pPr>
            <a:r>
              <a:t>Model1 = trained using SemEval’23 task 3 dataset</a:t>
            </a:r>
          </a:p>
          <a:p>
            <a:pPr marL="431419" indent="-431419" defTabSz="1926287">
              <a:spcBef>
                <a:spcPts val="1800"/>
              </a:spcBef>
              <a:defRPr sz="3400"/>
            </a:pPr>
            <a:r>
              <a:t>Model2 = trained using Ukraine News dataset </a:t>
            </a:r>
          </a:p>
          <a:p>
            <a:pPr marL="431419" indent="-431419" defTabSz="1926287">
              <a:spcBef>
                <a:spcPts val="1800"/>
              </a:spcBef>
              <a:defRPr sz="3400"/>
            </a:pPr>
            <a:r>
              <a:t>The models were trained with learning rate = 5e-5 and Adam Optimizer</a:t>
            </a:r>
          </a:p>
          <a:p>
            <a:pPr marL="431419" indent="-431419" defTabSz="1926287">
              <a:spcBef>
                <a:spcPts val="1800"/>
              </a:spcBef>
              <a:defRPr sz="3400"/>
            </a:pPr>
            <a:r>
              <a:t>Experimented on News from Ukraine and other countries</a:t>
            </a:r>
          </a:p>
          <a:p>
            <a:pPr lvl="2" marL="1294257" indent="-431419" defTabSz="1926287">
              <a:spcBef>
                <a:spcPts val="1800"/>
              </a:spcBef>
              <a:defRPr sz="3000"/>
            </a:pPr>
            <a:r>
              <a:t>Trained on Multiple Countries</a:t>
            </a:r>
          </a:p>
          <a:p>
            <a:pPr lvl="2" marL="1294257" indent="-431419" defTabSz="1926287">
              <a:spcBef>
                <a:spcPts val="1800"/>
              </a:spcBef>
              <a:defRPr sz="3000"/>
            </a:pPr>
            <a:r>
              <a:t>Trained on Multiple Countries except Ukraine</a:t>
            </a:r>
          </a:p>
          <a:p>
            <a:pPr lvl="2" marL="1294257" indent="-431419" defTabSz="1926287">
              <a:spcBef>
                <a:spcPts val="1800"/>
              </a:spcBef>
              <a:defRPr sz="3000"/>
            </a:pPr>
            <a:r>
              <a:t>Trained on Ukraine only</a:t>
            </a:r>
          </a:p>
          <a:p>
            <a:pPr lvl="2" marL="1294257" indent="-431419" defTabSz="1926287">
              <a:spcBef>
                <a:spcPts val="1800"/>
              </a:spcBef>
              <a:defRPr sz="3000"/>
            </a:pPr>
            <a:r>
              <a:t>Trained on Multiple Countries and Evaluated with news from Ukraine and Vice Versa</a:t>
            </a:r>
          </a:p>
          <a:p>
            <a:pPr marL="431419" indent="-431419" defTabSz="1926287">
              <a:spcBef>
                <a:spcPts val="1800"/>
              </a:spcBef>
              <a:defRPr sz="3400"/>
            </a:pPr>
            <a:r>
              <a:t>Transformers clearly outperform Logistic Regression</a:t>
            </a:r>
          </a:p>
          <a:p>
            <a:pPr marL="431419" indent="-431419" defTabSz="1926287">
              <a:spcBef>
                <a:spcPts val="1800"/>
              </a:spcBef>
              <a:defRPr sz="3400"/>
            </a:pPr>
            <a:r>
              <a:t>Logistic regression model highly drops in efficiency when removing the lexicon with biased words </a:t>
            </a:r>
            <a:endParaRPr sz="900"/>
          </a:p>
          <a:p>
            <a:pPr marL="431419" indent="-431419" defTabSz="1926287">
              <a:spcBef>
                <a:spcPts val="1800"/>
              </a:spcBef>
              <a:defRPr sz="3400"/>
            </a:pPr>
          </a:p>
          <a:p>
            <a:pPr marL="431419" indent="-431419" defTabSz="1926287">
              <a:spcBef>
                <a:spcPts val="1800"/>
              </a:spcBef>
              <a:defRPr sz="3400"/>
            </a:pPr>
            <a:r>
              <a:t>Cascade models outperforms cross country news</a:t>
            </a:r>
          </a:p>
          <a:p>
            <a:pPr lvl="1" marL="862838" indent="-431419" defTabSz="1926287">
              <a:lnSpc>
                <a:spcPct val="50000"/>
              </a:lnSpc>
              <a:spcBef>
                <a:spcPts val="1800"/>
              </a:spcBef>
              <a:defRPr sz="3400"/>
            </a:pPr>
            <a:r>
              <a:t>Train Ukraine → Test outside: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+6% improvement</a:t>
            </a:r>
            <a:r>
              <a:t>.</a:t>
            </a:r>
          </a:p>
          <a:p>
            <a:pPr lvl="1" marL="862838" indent="-431419" defTabSz="1926287">
              <a:lnSpc>
                <a:spcPct val="50000"/>
              </a:lnSpc>
              <a:spcBef>
                <a:spcPts val="1800"/>
              </a:spcBef>
              <a:defRPr sz="3400"/>
            </a:pPr>
            <a:r>
              <a:t>Train outside → Test Ukraine: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+90% improvement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Bias Detection System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/>
          <a:lstStyle/>
          <a:p>
            <a:pPr/>
            <a:r>
              <a:t>Bias Detection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Screenshot 2025-08-19 at 1.00.04 AM.png" descr="Screenshot 2025-08-19 at 1.00.0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4713" y="123115"/>
            <a:ext cx="12094310" cy="1371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Inputs: Article content + entities + actions + key phrases…"/>
          <p:cNvSpPr txBox="1"/>
          <p:nvPr>
            <p:ph type="body" idx="1"/>
          </p:nvPr>
        </p:nvSpPr>
        <p:spPr>
          <a:xfrm>
            <a:off x="1219200" y="1215651"/>
            <a:ext cx="21945600" cy="11284698"/>
          </a:xfrm>
          <a:prstGeom prst="rect">
            <a:avLst/>
          </a:prstGeom>
        </p:spPr>
        <p:txBody>
          <a:bodyPr numCol="1" spcCol="38100"/>
          <a:lstStyle/>
          <a:p>
            <a:pPr>
              <a:defRPr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Inputs: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 Article content + entities + actions + key phrases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>
              <a:defRPr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Labels: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 MATCH_LABELS_ENCODED (binary classes)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>
              <a:defRPr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Architecture: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 DistilBERT + linear head (2 classes)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>
              <a:defRPr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Loss Function: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 Weighted Cross-Entropy (to handle imbalance)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/>
          </a:p>
          <a:p>
            <a:pPr/>
            <a:r>
              <a:t>Custom BiasDataset with tokenization (max length 512)</a:t>
            </a:r>
          </a:p>
          <a:p>
            <a:pPr/>
            <a:r>
              <a:t>Padding + batching via HuggingFace DataCollatorWithPadding (Epochs: 4)</a:t>
            </a:r>
          </a:p>
          <a:p>
            <a:pPr/>
            <a:r>
              <a:t>Optimizer: AdamW (lr = 5e-5)</a:t>
            </a:r>
          </a:p>
          <a:p>
            <a:pPr/>
            <a:r>
              <a:t>Loss weighting applied using sklearn compute_class_weights : Balanced</a:t>
            </a:r>
          </a:p>
          <a:p>
            <a:pPr/>
            <a:r>
              <a:t>Training loop with backprop + gradient updates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creenshot 2025-09-01 at 3.42.11 PM.png" descr="Screenshot 2025-09-01 at 3.42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6880" y="-135"/>
            <a:ext cx="17358868" cy="13716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2 types of Main Dataset was applied :…"/>
          <p:cNvSpPr txBox="1"/>
          <p:nvPr>
            <p:ph type="body" idx="1"/>
          </p:nvPr>
        </p:nvSpPr>
        <p:spPr>
          <a:xfrm>
            <a:off x="1219200" y="2264013"/>
            <a:ext cx="21945600" cy="8487149"/>
          </a:xfrm>
          <a:prstGeom prst="rect">
            <a:avLst/>
          </a:prstGeom>
        </p:spPr>
        <p:txBody>
          <a:bodyPr numCol="1" spcCol="38100"/>
          <a:lstStyle/>
          <a:p>
            <a:pPr>
              <a:lnSpc>
                <a:spcPct val="70000"/>
              </a:lnSpc>
            </a:pPr>
            <a:r>
              <a:t>2 types of Main Dataset was applied :</a:t>
            </a:r>
          </a:p>
          <a:p>
            <a:pPr lvl="2" marL="0" indent="914400">
              <a:lnSpc>
                <a:spcPct val="70000"/>
              </a:lnSpc>
              <a:buSzTx/>
              <a:buNone/>
            </a:pPr>
            <a:r>
              <a:t>Balanced &amp; Unbalanced</a:t>
            </a:r>
          </a:p>
          <a:p>
            <a:pPr lvl="2" marL="0" indent="914400">
              <a:lnSpc>
                <a:spcPct val="70000"/>
              </a:lnSpc>
              <a:buSzTx/>
              <a:buNone/>
            </a:pPr>
          </a:p>
          <a:p>
            <a:pPr>
              <a:lnSpc>
                <a:spcPct val="70000"/>
              </a:lnSpc>
            </a:pPr>
            <a:r>
              <a:t>Unbalanced &amp; Balanced - Overfitting with only minor adjustments</a:t>
            </a:r>
          </a:p>
          <a:p>
            <a:pPr>
              <a:lnSpc>
                <a:spcPct val="70000"/>
              </a:lnSpc>
            </a:pPr>
          </a:p>
          <a:p>
            <a:pPr>
              <a:lnSpc>
                <a:spcPct val="70000"/>
              </a:lnSpc>
            </a:pPr>
            <a:r>
              <a:t>Balancing Text Dataset, risks overfitting rather than helping the model pick up new patterns. (0.99 - Accuracy); With Dropout (0.97 - Accuracy)</a:t>
            </a:r>
          </a:p>
          <a:p>
            <a:pPr>
              <a:lnSpc>
                <a:spcPct val="70000"/>
              </a:lnSpc>
            </a:pPr>
          </a:p>
          <a:p>
            <a:pPr>
              <a:lnSpc>
                <a:spcPct val="70000"/>
              </a:lnSpc>
            </a:pPr>
            <a:r>
              <a:t>Unbalanced Dataset (0.88 - Accuracy)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Other Alternatives Considered:…"/>
          <p:cNvSpPr txBox="1"/>
          <p:nvPr>
            <p:ph type="body" idx="1"/>
          </p:nvPr>
        </p:nvSpPr>
        <p:spPr>
          <a:xfrm>
            <a:off x="1219200" y="1021048"/>
            <a:ext cx="21945600" cy="1147930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Other Alternatives Considered:</a:t>
            </a:r>
          </a:p>
          <a:p>
            <a:pPr/>
            <a:r>
              <a:t>DeBERTa</a:t>
            </a:r>
          </a:p>
        </p:txBody>
      </p:sp>
      <p:pic>
        <p:nvPicPr>
          <p:cNvPr id="347" name="Deberta.png" descr="Deber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9453" y="3214775"/>
            <a:ext cx="11666560" cy="91748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Screenshot 2025-09-01 at 7.14.47 PM.png" descr="Screenshot 2025-09-01 at 7.14.4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50789" y="3192309"/>
            <a:ext cx="9560527" cy="4049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BERT"/>
          <p:cNvSpPr txBox="1"/>
          <p:nvPr>
            <p:ph type="body" sz="quarter" idx="1"/>
          </p:nvPr>
        </p:nvSpPr>
        <p:spPr>
          <a:xfrm>
            <a:off x="1295986" y="1376852"/>
            <a:ext cx="3209183" cy="1283545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BERT</a:t>
            </a:r>
          </a:p>
        </p:txBody>
      </p:sp>
      <p:pic>
        <p:nvPicPr>
          <p:cNvPr id="351" name="BERT.png" descr="BE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6712" y="2978869"/>
            <a:ext cx="11852019" cy="9254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Screenshot 2025-09-01 at 7.04.12 PM.png" descr="Screenshot 2025-09-01 at 7.04.1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35563" y="3003276"/>
            <a:ext cx="10218433" cy="51348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Longformer"/>
          <p:cNvSpPr txBox="1"/>
          <p:nvPr>
            <p:ph type="body" sz="quarter" idx="1"/>
          </p:nvPr>
        </p:nvSpPr>
        <p:spPr>
          <a:xfrm>
            <a:off x="1244795" y="1044109"/>
            <a:ext cx="3955372" cy="1385683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Longformer</a:t>
            </a:r>
          </a:p>
        </p:txBody>
      </p:sp>
      <p:pic>
        <p:nvPicPr>
          <p:cNvPr id="355" name="Longformer.png" descr="Longform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3860" y="2489210"/>
            <a:ext cx="12097639" cy="9454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Screenshot 2025-09-01 at 6.32.42 PM.png" descr="Screenshot 2025-09-01 at 6.32.4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06342" y="2484085"/>
            <a:ext cx="8943373" cy="4046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Logistic Regression"/>
          <p:cNvSpPr txBox="1"/>
          <p:nvPr>
            <p:ph type="body" sz="quarter" idx="1"/>
          </p:nvPr>
        </p:nvSpPr>
        <p:spPr>
          <a:xfrm>
            <a:off x="1372772" y="1607211"/>
            <a:ext cx="5912620" cy="1309467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Logistic Regression</a:t>
            </a:r>
          </a:p>
        </p:txBody>
      </p:sp>
      <p:pic>
        <p:nvPicPr>
          <p:cNvPr id="359" name="Screenshot 2025-09-01 at 5.10.09 PM.png" descr="Screenshot 2025-09-01 at 5.10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43540" y="3100060"/>
            <a:ext cx="9906063" cy="43142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Logistic Reg.png" descr="Logistic Re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7058" y="2966410"/>
            <a:ext cx="11232383" cy="8672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Limitation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/>
          <a:lstStyle/>
          <a:p>
            <a:pPr/>
            <a:r>
              <a:t>Limitation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 Domain-adaptive Pre-training Approach for Language Bias Detection in N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14272">
              <a:defRPr spc="-100" sz="4800"/>
            </a:lvl1pPr>
          </a:lstStyle>
          <a:p>
            <a:pPr/>
            <a:r>
              <a:t>A Domain-adaptive Pre-training Approach for Language Bias Detection in News </a:t>
            </a:r>
          </a:p>
        </p:txBody>
      </p:sp>
      <p:sp>
        <p:nvSpPr>
          <p:cNvPr id="185" name="Pretrain them on WNC domain, and perform fine tuning for media bias classification using BABE.…"/>
          <p:cNvSpPr txBox="1"/>
          <p:nvPr>
            <p:ph type="body" idx="1"/>
          </p:nvPr>
        </p:nvSpPr>
        <p:spPr>
          <a:xfrm>
            <a:off x="1219199" y="4013200"/>
            <a:ext cx="21948578" cy="8483600"/>
          </a:xfrm>
          <a:prstGeom prst="rect">
            <a:avLst/>
          </a:prstGeom>
        </p:spPr>
        <p:txBody>
          <a:bodyPr/>
          <a:lstStyle/>
          <a:p>
            <a:pPr/>
            <a:r>
              <a:t>Pretrain them on WNC domain, and perform fine tuning for media bias classification using BABE.</a:t>
            </a:r>
          </a:p>
          <a:p>
            <a:pPr lvl="2">
              <a:defRPr sz="3800"/>
            </a:pPr>
            <a:r>
              <a:t>WNC - Contents from Wikipedia that go against the Neutral POV</a:t>
            </a:r>
          </a:p>
          <a:p>
            <a:pPr lvl="2">
              <a:defRPr sz="3800"/>
            </a:pPr>
            <a:r>
              <a:t>Improves word representations by adapting to both biased and non-biased content </a:t>
            </a:r>
          </a:p>
          <a:p>
            <a:pPr lvl="2">
              <a:defRPr sz="3800"/>
            </a:pPr>
            <a:r>
              <a:t>Transformer model like BERT: learning Bidirectional word representations on unlabelled text optimizing an unsupervised learning task based on (Masked Language Modelling and Next Sentence Prediction)</a:t>
            </a:r>
          </a:p>
          <a:p>
            <a:pPr/>
            <a:r>
              <a:t>Training time took over 5 hours using Tesla P100-PCIE GPU with 16GB RAM</a:t>
            </a:r>
          </a:p>
          <a:p>
            <a:pPr/>
            <a:r>
              <a:t>Fine Tuning ~ 15 minutes ~ Tesla K80 GPU with 12 GB RAM</a:t>
            </a:r>
          </a:p>
        </p:txBody>
      </p:sp>
      <p:sp>
        <p:nvSpPr>
          <p:cNvPr id="186" name="[Krieger et al., 2022]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52144">
              <a:defRPr sz="3400"/>
            </a:lvl1pPr>
          </a:lstStyle>
          <a:p>
            <a:pPr/>
            <a:r>
              <a:t>[Krieger et al., 2022]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Larger models (Longformer, DeBERTa) need bigger datasets to train according to their capacity…"/>
          <p:cNvSpPr txBox="1"/>
          <p:nvPr>
            <p:ph type="body" idx="1"/>
          </p:nvPr>
        </p:nvSpPr>
        <p:spPr>
          <a:xfrm>
            <a:off x="1219199" y="1219200"/>
            <a:ext cx="21948578" cy="11277600"/>
          </a:xfrm>
          <a:prstGeom prst="rect">
            <a:avLst/>
          </a:prstGeom>
        </p:spPr>
        <p:txBody>
          <a:bodyPr/>
          <a:lstStyle/>
          <a:p>
            <a:pPr/>
            <a:r>
              <a:t>Larger models (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Longformer, DeBERTa</a:t>
            </a:r>
            <a:r>
              <a:t>) need bigger datasets to train according to their capacity</a:t>
            </a:r>
          </a:p>
          <a:p>
            <a:pPr/>
            <a:r>
              <a:t>Small dataset → limits performance gains, increases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overfitting risk</a:t>
            </a:r>
            <a:endParaRPr>
              <a:latin typeface="Canela Text Bold"/>
              <a:ea typeface="Canela Text Bold"/>
              <a:cs typeface="Canela Text Bold"/>
              <a:sym typeface="Canela Text Bold"/>
            </a:endParaRPr>
          </a:p>
          <a:p>
            <a:pPr/>
            <a:r>
              <a:t>Longer sequences (full articles) caused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processing inefficiencies</a:t>
            </a:r>
            <a:r>
              <a:t> due to computational limits</a:t>
            </a:r>
          </a:p>
          <a:p>
            <a:pPr/>
            <a:r>
              <a:t>Restricted scalability</a:t>
            </a:r>
          </a:p>
          <a:p>
            <a:pPr/>
            <a:r>
              <a:t>Small batch size (5) → slower training (CPU-only setup)</a:t>
            </a:r>
          </a:p>
          <a:p>
            <a:pPr/>
            <a:r>
              <a:t>Used Google Colab for Longformer → limited GPU usage time.</a:t>
            </a:r>
          </a:p>
          <a:p>
            <a:pPr>
              <a:defRPr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512-token limit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 of DistilBERT truncated long articles - lost context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/>
            <a:r>
              <a:t>Applied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chunking</a:t>
            </a:r>
            <a:r>
              <a:t> (450 tokens + 50 overlap) → increased training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Future Works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/>
          <a:lstStyle/>
          <a:p>
            <a:pPr/>
            <a:r>
              <a:t>Future 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ascade this model into an actual Sentimental Analysis architecture…"/>
          <p:cNvSpPr txBox="1"/>
          <p:nvPr>
            <p:ph type="body" idx="1"/>
          </p:nvPr>
        </p:nvSpPr>
        <p:spPr>
          <a:xfrm>
            <a:off x="1219200" y="1414033"/>
            <a:ext cx="21945600" cy="11086315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Cascade this model into an actual Sentimental Analysis architecture</a:t>
            </a:r>
          </a:p>
          <a:p>
            <a:pPr/>
            <a:r>
              <a:t>Build a larger, balanced dataset → improve representation &amp; generalization.</a:t>
            </a:r>
          </a:p>
          <a:p>
            <a:pPr/>
            <a:r>
              <a:t>Use GPU or distributed training</a:t>
            </a:r>
          </a:p>
          <a:p>
            <a:pPr/>
            <a:r>
              <a:t>Enable better full-article matching (higher precision + recall).</a:t>
            </a:r>
          </a:p>
          <a:p>
            <a:pPr/>
            <a:r>
              <a:t>Overcome token-limit and capture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deep contextual patterns</a:t>
            </a:r>
            <a:r>
              <a:t> for bias detection</a:t>
            </a:r>
          </a:p>
          <a:p>
            <a:pPr/>
          </a:p>
          <a:p>
            <a:pPr/>
            <a:r>
              <a:t>Optional: Cascade a Decoder (Generative Pretrained Transformer) to automatically retrieve a reference article from a reliable source .i.e. Nexis Database (here)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hank you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sts whether domain-adaptive (WNC) pre-trained model tuned with BABE improves sentence classification compared to pre trained model fine-tuning on BABE alone…"/>
          <p:cNvSpPr txBox="1"/>
          <p:nvPr>
            <p:ph type="body" idx="1"/>
          </p:nvPr>
        </p:nvSpPr>
        <p:spPr>
          <a:xfrm>
            <a:off x="1219200" y="1215651"/>
            <a:ext cx="21945600" cy="11284698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Tests whether domain-adaptive (WNC) pre-trained model tuned with BABE improves sentence classification compared to pre trained model fine-tuning on BABE alone</a:t>
            </a:r>
          </a:p>
          <a:p>
            <a:pPr/>
            <a:r>
              <a:t>McNemar’s test - non parametric approach (no distribution) is done for comparison in a 2x2 contingency table</a:t>
            </a:r>
          </a:p>
          <a:p>
            <a:pPr lvl="2">
              <a:defRPr sz="3800"/>
            </a:pPr>
            <a:r>
              <a:t>H0 = Both models output the correct labels for same instances from test set</a:t>
            </a:r>
          </a:p>
          <a:p>
            <a:pPr lvl="2">
              <a:defRPr sz="3800"/>
            </a:pPr>
            <a:r>
              <a:t>H1 = Each model differ in terms of their agreement on items from test set</a:t>
            </a:r>
          </a:p>
          <a:p>
            <a:pPr marL="471630" indent="-471630">
              <a:defRPr sz="3800"/>
            </a:pPr>
            <a:r>
              <a:t>All D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omain-Adapted models</a:t>
            </a:r>
            <a:r>
              <a:t> outperform baseline and distantly supervised models.</a:t>
            </a:r>
          </a:p>
          <a:p>
            <a:pPr marL="471630" indent="-471630">
              <a:defRPr sz="38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DA-BERT 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 F1 = 0.809 → outperform baselines by 2%; DA-BERT only +0.5% better than BERT.</a:t>
            </a:r>
          </a:p>
          <a:p>
            <a:pPr marL="471630" indent="-471630">
              <a:defRPr sz="3800"/>
            </a:pPr>
            <a:r>
              <a:t>Distilbert shows better performance with pre training than larger models like BERT - already powerful and trained with rich vocabulary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istilBERT, a distilled version of BERT: smaller, faster, cheaper and ligh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36191">
              <a:defRPr spc="-100" sz="5200"/>
            </a:lvl1pPr>
          </a:lstStyle>
          <a:p>
            <a:pPr/>
            <a:r>
              <a:t>DistilBERT, a distilled version of BERT: smaller, faster, cheaper and lighter </a:t>
            </a:r>
          </a:p>
        </p:txBody>
      </p:sp>
      <p:sp>
        <p:nvSpPr>
          <p:cNvPr id="191" name="Knowledge Distillation: Compression of BERT model (larger model) to DistilBERT (compact model)…"/>
          <p:cNvSpPr txBox="1"/>
          <p:nvPr>
            <p:ph type="body" idx="1"/>
          </p:nvPr>
        </p:nvSpPr>
        <p:spPr>
          <a:xfrm>
            <a:off x="1219199" y="4013200"/>
            <a:ext cx="21948578" cy="8483600"/>
          </a:xfrm>
          <a:prstGeom prst="rect">
            <a:avLst/>
          </a:prstGeom>
        </p:spPr>
        <p:txBody>
          <a:bodyPr/>
          <a:lstStyle/>
          <a:p>
            <a:pPr marL="455556" indent="-455556" defTabSz="2034061">
              <a:spcBef>
                <a:spcPts val="1900"/>
              </a:spcBef>
              <a:defRPr sz="3612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Knowledge Distillation: 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Compression of BERT model (larger model) to DistilBERT (compact model)</a:t>
            </a:r>
          </a:p>
          <a:p>
            <a:pPr marL="455556" indent="-455556" defTabSz="2034061">
              <a:spcBef>
                <a:spcPts val="1900"/>
              </a:spcBef>
              <a:defRPr sz="3612"/>
            </a:pPr>
            <a:r>
              <a:t>Objective is to minimize cross-entropy between predicted distribution and one-hot empirical distribution of train labels (find high probability for correct labels and near - zero probabilities on others)</a:t>
            </a:r>
          </a:p>
          <a:p>
            <a:pPr marL="455556" indent="-455556" defTabSz="2034061">
              <a:spcBef>
                <a:spcPts val="1900"/>
              </a:spcBef>
              <a:defRPr sz="3612"/>
            </a:pPr>
            <a:r>
              <a:t>Trained over distillation loss - soft target probabilities</a:t>
            </a:r>
          </a:p>
          <a:p>
            <a:pPr lvl="3" marL="1822226" indent="-455556" defTabSz="2034061">
              <a:spcBef>
                <a:spcPts val="1900"/>
              </a:spcBef>
              <a:defRPr sz="3096"/>
            </a:pPr>
            <a:r>
              <a:t> Eg: Cat = 1, Dog = 0, Horse = 0 (Hard Targets/Absolute probabilities)</a:t>
            </a:r>
          </a:p>
          <a:p>
            <a:pPr lvl="3" marL="1822226" indent="-455556" defTabSz="2034061">
              <a:spcBef>
                <a:spcPts val="1900"/>
              </a:spcBef>
              <a:defRPr sz="3096"/>
            </a:pPr>
            <a:r>
              <a:t>        Cat = 0.85, Dog = 0.10, Horse = 0.05 (Soft targets) </a:t>
            </a:r>
          </a:p>
          <a:p>
            <a:pPr marL="393434" indent="-393434" defTabSz="2034061">
              <a:spcBef>
                <a:spcPts val="1900"/>
              </a:spcBef>
              <a:defRPr sz="3612"/>
            </a:pPr>
            <a:r>
              <a:t>DistilBert has token embeddings removed, number of layers reduced by 2. Optimized operations in linear algebra frameworks in Transformer arch.</a:t>
            </a:r>
          </a:p>
          <a:p>
            <a:pPr marL="393434" indent="-393434" defTabSz="2034061">
              <a:spcBef>
                <a:spcPts val="1900"/>
              </a:spcBef>
              <a:defRPr sz="3612"/>
            </a:pPr>
            <a:r>
              <a:t>Starting DistilBERT from scratch (random weights), they copy weights from the BERT to give the student a head start</a:t>
            </a:r>
          </a:p>
        </p:txBody>
      </p:sp>
      <p:sp>
        <p:nvSpPr>
          <p:cNvPr id="192" name="[Sanh et al., 2020]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[Sanh et al., 2020]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