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93" autoAdjust="0"/>
  </p:normalViewPr>
  <p:slideViewPr>
    <p:cSldViewPr snapToGrid="0">
      <p:cViewPr varScale="1">
        <p:scale>
          <a:sx n="47" d="100"/>
          <a:sy n="47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38533-A892-4AF2-8902-292A87A1DB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456BC-0878-4ED0-9E0C-095FEE99F4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374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5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73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452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84299" y="0"/>
            <a:ext cx="34077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080000" y="750303"/>
            <a:ext cx="5960755" cy="2016224"/>
          </a:xfrm>
        </p:spPr>
        <p:txBody>
          <a:bodyPr>
            <a:normAutofit/>
          </a:bodyPr>
          <a:lstStyle>
            <a:lvl1pPr algn="r">
              <a:defRPr sz="336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892" y="3912086"/>
            <a:ext cx="3056400" cy="96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065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12" y="299140"/>
            <a:ext cx="109728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Styling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2" y="6673686"/>
            <a:ext cx="660459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579512" y="1406333"/>
            <a:ext cx="10972800" cy="462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887" indent="-342887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638149" indent="-342887">
              <a:buClr>
                <a:schemeClr val="accent4"/>
              </a:buClr>
              <a:buFont typeface="Arial"/>
              <a:buChar char="•"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922301" indent="-342887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188990" indent="-342887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295264" lvl="2" indent="-295264">
              <a:buNone/>
            </a:pPr>
            <a:r>
              <a:rPr lang="en-US" sz="2400" dirty="0">
                <a:solidFill>
                  <a:schemeClr val="accent4"/>
                </a:solidFill>
              </a:rPr>
              <a:t>Heading One Style </a:t>
            </a:r>
          </a:p>
          <a:p>
            <a:pPr marL="295264" lvl="2" indent="-295264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64" lvl="2" indent="-295264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64" lvl="2" indent="-295264">
              <a:buNone/>
            </a:pPr>
            <a:r>
              <a:rPr lang="en-US" sz="2000" dirty="0">
                <a:solidFill>
                  <a:schemeClr val="accent6"/>
                </a:solidFill>
              </a:rPr>
              <a:t>Heading Two Style</a:t>
            </a:r>
          </a:p>
          <a:p>
            <a:pPr marL="295264" lvl="2" indent="-295264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64" lvl="2" indent="-295264">
              <a:buNone/>
            </a:pPr>
            <a:endParaRPr lang="en-US" sz="2000" dirty="0">
              <a:solidFill>
                <a:schemeClr val="accent3"/>
              </a:solidFill>
            </a:endParaRPr>
          </a:p>
          <a:p>
            <a:pPr marL="295264" lvl="2" indent="-295264">
              <a:buNone/>
            </a:pPr>
            <a:r>
              <a:rPr lang="en-US" b="1" dirty="0">
                <a:solidFill>
                  <a:schemeClr val="accent1"/>
                </a:solidFill>
              </a:rPr>
              <a:t>HEADING THREE STYLE</a:t>
            </a:r>
          </a:p>
          <a:p>
            <a:pPr marL="295264" lvl="2" indent="-295264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891540" indent="-342900">
              <a:buClr>
                <a:srgbClr val="9FC03B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440180" indent="-342900">
              <a:buClr>
                <a:srgbClr val="92D050"/>
              </a:buClr>
              <a:buSzPct val="70000"/>
              <a:buFont typeface="Courier New" pitchFamily="49" charset="0"/>
              <a:buChar char="o"/>
              <a:defRPr sz="216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12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998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30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71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191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2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14C24C-B983-4239-9076-19FC910FA425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0EBAC57-25D4-4739-A47B-690A85C7B02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0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2474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/>
        </p:nvPicPr>
        <p:blipFill rotWithShape="1"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805264"/>
            <a:ext cx="12192000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1" y="244605"/>
            <a:ext cx="2401824" cy="7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1097280" rtl="0" eaLnBrk="1" latinLnBrk="0" hangingPunct="1">
        <a:spcBef>
          <a:spcPct val="0"/>
        </a:spcBef>
        <a:buNone/>
        <a:defRPr lang="en-ZA" sz="384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lang="en-US" sz="288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216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lang="en-US" sz="288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lang="en-ZA" sz="288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github.com/henrylangenhoven/firebase-intr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4260" y="4783253"/>
            <a:ext cx="5343479" cy="461665"/>
            <a:chOff x="3867846" y="4722541"/>
            <a:chExt cx="5343479" cy="4616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auto">
            <a:xfrm>
              <a:off x="3867846" y="4722541"/>
              <a:ext cx="461665" cy="46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594719" y="4722541"/>
              <a:ext cx="4616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dirty="0">
                  <a:hlinkClick r:id="rId4"/>
                </a:rPr>
                <a:t>/henrylangenhoven/firebase-intro</a:t>
              </a:r>
              <a:endParaRPr lang="en-ZA" sz="220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2B86779-A0F5-450B-984F-9C30AB00C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44140"/>
            <a:ext cx="10363200" cy="1470025"/>
          </a:xfrm>
        </p:spPr>
        <p:txBody>
          <a:bodyPr/>
          <a:lstStyle/>
          <a:p>
            <a:pPr algn="ctr"/>
            <a:r>
              <a:rPr lang="en-US" dirty="0"/>
              <a:t>Introduction to Firebase</a:t>
            </a:r>
            <a:endParaRPr lang="en-ZA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0306F4-BBA4-4B10-B514-E7CB6DE15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7362" y="2709862"/>
            <a:ext cx="1057275" cy="14382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221923-6BAE-45BA-8BE9-1905BB6F542D}"/>
              </a:ext>
            </a:extLst>
          </p:cNvPr>
          <p:cNvGrpSpPr/>
          <p:nvPr/>
        </p:nvGrpSpPr>
        <p:grpSpPr>
          <a:xfrm>
            <a:off x="3424260" y="5418303"/>
            <a:ext cx="2143102" cy="461665"/>
            <a:chOff x="3867846" y="4722541"/>
            <a:chExt cx="2143102" cy="461665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6435371-B7E0-4BEB-838A-DE1C3D994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67846" y="4722541"/>
              <a:ext cx="461665" cy="46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F87B51-B9DE-4ABD-BE4A-63F52F29C3C9}"/>
                </a:ext>
              </a:extLst>
            </p:cNvPr>
            <p:cNvSpPr txBox="1"/>
            <p:nvPr/>
          </p:nvSpPr>
          <p:spPr>
            <a:xfrm>
              <a:off x="4594719" y="4722541"/>
              <a:ext cx="1416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dirty="0"/>
                <a:t>#firebase</a:t>
              </a:r>
              <a:endParaRPr lang="en-ZA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77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6797-0A04-4466-9580-807395A8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Kit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6032-5366-42BC-ABCA-1F67B3D2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Recognizing text and faces</a:t>
            </a:r>
          </a:p>
          <a:p>
            <a:r>
              <a:rPr lang="en-US" dirty="0"/>
              <a:t>Scanning barcodes</a:t>
            </a:r>
          </a:p>
          <a:p>
            <a:r>
              <a:rPr lang="en-US" dirty="0"/>
              <a:t>Labeling images and Landmark recognition</a:t>
            </a:r>
          </a:p>
          <a:p>
            <a:r>
              <a:rPr lang="en-US" dirty="0"/>
              <a:t>On-device on in the cloud</a:t>
            </a:r>
          </a:p>
          <a:p>
            <a:r>
              <a:rPr lang="en-US" dirty="0"/>
              <a:t>Free tier includes:</a:t>
            </a:r>
          </a:p>
          <a:p>
            <a:pPr lvl="1"/>
            <a:r>
              <a:rPr lang="en-US" dirty="0"/>
              <a:t>On-device APIs</a:t>
            </a:r>
          </a:p>
          <a:p>
            <a:pPr lvl="1"/>
            <a:r>
              <a:rPr lang="en-US" dirty="0"/>
              <a:t>Custom model Hosting/Serving</a:t>
            </a:r>
          </a:p>
          <a:p>
            <a:pPr lvl="1"/>
            <a:r>
              <a:rPr lang="en-US" dirty="0"/>
              <a:t>1K/ images dataset</a:t>
            </a:r>
          </a:p>
          <a:p>
            <a:pPr lvl="1"/>
            <a:r>
              <a:rPr lang="en-US" dirty="0"/>
              <a:t>3 hours training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926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603A-950D-4F35-A855-BEE5B186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0181-92FB-4AD5-9794-5AEF7981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$ </a:t>
            </a:r>
            <a:r>
              <a:rPr lang="en-ZA" dirty="0" err="1"/>
              <a:t>npm</a:t>
            </a:r>
            <a:r>
              <a:rPr lang="en-ZA" dirty="0"/>
              <a:t> install -g firebase-tools</a:t>
            </a:r>
          </a:p>
          <a:p>
            <a:r>
              <a:rPr lang="en-ZA" dirty="0"/>
              <a:t>$ firebase login</a:t>
            </a:r>
          </a:p>
          <a:p>
            <a:r>
              <a:rPr lang="en-ZA" dirty="0"/>
              <a:t>$ firebase </a:t>
            </a:r>
            <a:r>
              <a:rPr lang="en-ZA" dirty="0" err="1"/>
              <a:t>init</a:t>
            </a:r>
            <a:endParaRPr lang="en-ZA" dirty="0"/>
          </a:p>
          <a:p>
            <a:r>
              <a:rPr lang="en-ZA" dirty="0"/>
              <a:t>$ firebase deploy</a:t>
            </a:r>
          </a:p>
        </p:txBody>
      </p:sp>
    </p:spTree>
    <p:extLst>
      <p:ext uri="{BB962C8B-B14F-4D97-AF65-F5344CB8AC3E}">
        <p14:creationId xmlns:p14="http://schemas.microsoft.com/office/powerpoint/2010/main" val="265749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D326-93E1-45A8-A305-5B5E31A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with Angular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0050-126B-4B70-A32C-2E2E6118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Angularfire2</a:t>
            </a:r>
          </a:p>
          <a:p>
            <a:r>
              <a:rPr lang="en-US" dirty="0"/>
              <a:t>$ </a:t>
            </a:r>
            <a:r>
              <a:rPr lang="nb-NO"/>
              <a:t>npm install firebase @angular/fire --save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604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43B6-D701-4515-B93E-1EE4AA1F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and Why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11C6-EB5B-4ABD-96D2-01299C4C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and Web Platform</a:t>
            </a:r>
          </a:p>
          <a:p>
            <a:r>
              <a:rPr lang="en-US" dirty="0"/>
              <a:t>Founded 2011,  Acquired by Google in October 2014</a:t>
            </a:r>
          </a:p>
          <a:p>
            <a:r>
              <a:rPr lang="en-US" dirty="0"/>
              <a:t>“Serverless”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Reasonable pricing</a:t>
            </a:r>
          </a:p>
          <a:p>
            <a:r>
              <a:rPr lang="en-US" dirty="0"/>
              <a:t>Google Cloud integration</a:t>
            </a:r>
          </a:p>
        </p:txBody>
      </p:sp>
    </p:spTree>
    <p:extLst>
      <p:ext uri="{BB962C8B-B14F-4D97-AF65-F5344CB8AC3E}">
        <p14:creationId xmlns:p14="http://schemas.microsoft.com/office/powerpoint/2010/main" val="191056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45BB-1742-405B-9401-4FE987B6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9EFC-0E27-4FF8-B028-2CCEE908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for free</a:t>
            </a:r>
          </a:p>
          <a:p>
            <a:r>
              <a:rPr lang="en-US" dirty="0"/>
              <a:t>$25 per month fixed option</a:t>
            </a:r>
          </a:p>
          <a:p>
            <a:r>
              <a:rPr lang="en-US" dirty="0"/>
              <a:t>Reasonable Pay as you go option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08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03F1-9829-4A6A-994B-5EE1A98A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EE4A-4993-4873-846B-7789C4BB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Hosting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Machine Learning Kit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283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651D-6F4E-4D78-9724-DD687C5E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7067-B403-4736-8ECB-53E188C9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Email/password</a:t>
            </a:r>
          </a:p>
          <a:p>
            <a:r>
              <a:rPr lang="en-US" dirty="0"/>
              <a:t>Phone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Free tier includes:</a:t>
            </a:r>
          </a:p>
          <a:p>
            <a:pPr lvl="1"/>
            <a:r>
              <a:rPr lang="en-US" dirty="0"/>
              <a:t>10k/month Phone Auth. </a:t>
            </a:r>
          </a:p>
          <a:p>
            <a:pPr lvl="1"/>
            <a:r>
              <a:rPr lang="en-US" dirty="0"/>
              <a:t>Other services are free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460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32F8-060E-4BB6-B34B-337EF4FD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10A7-3837-41E2-9611-D85B6742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“NoSQL” Document based</a:t>
            </a:r>
          </a:p>
          <a:p>
            <a:r>
              <a:rPr lang="en-US" dirty="0"/>
              <a:t>Realtime</a:t>
            </a:r>
          </a:p>
          <a:p>
            <a:r>
              <a:rPr lang="en-US" dirty="0"/>
              <a:t>Powerful Queries</a:t>
            </a:r>
          </a:p>
          <a:p>
            <a:r>
              <a:rPr lang="en-US" dirty="0"/>
              <a:t>Scaling</a:t>
            </a:r>
          </a:p>
          <a:p>
            <a:r>
              <a:rPr lang="en-US" dirty="0"/>
              <a:t>Free tier includes:</a:t>
            </a:r>
          </a:p>
          <a:p>
            <a:pPr lvl="1"/>
            <a:r>
              <a:rPr lang="en-US" dirty="0"/>
              <a:t>1GB stored data</a:t>
            </a:r>
          </a:p>
          <a:p>
            <a:pPr lvl="1"/>
            <a:r>
              <a:rPr lang="en-US" dirty="0"/>
              <a:t>10GB/month Bandwidth</a:t>
            </a:r>
          </a:p>
          <a:p>
            <a:pPr lvl="1"/>
            <a:r>
              <a:rPr lang="en-US" dirty="0"/>
              <a:t>20K/day document writes and deletes</a:t>
            </a:r>
          </a:p>
          <a:p>
            <a:pPr lvl="1"/>
            <a:r>
              <a:rPr lang="en-US" dirty="0"/>
              <a:t>50K/day document reads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62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D9FE-5F43-406D-9A5C-F1022C3D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537F-31E9-4F3A-906C-B18F6467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Uploads and downloads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User-based security</a:t>
            </a:r>
          </a:p>
          <a:p>
            <a:r>
              <a:rPr lang="en-US" dirty="0"/>
              <a:t>Free tier includes:</a:t>
            </a:r>
          </a:p>
          <a:p>
            <a:pPr lvl="1"/>
            <a:r>
              <a:rPr lang="en-US" dirty="0"/>
              <a:t>5GB storage</a:t>
            </a:r>
          </a:p>
          <a:p>
            <a:pPr lvl="1"/>
            <a:r>
              <a:rPr lang="en-US" dirty="0"/>
              <a:t>1GB/day downloaded</a:t>
            </a:r>
          </a:p>
          <a:p>
            <a:pPr lvl="1"/>
            <a:r>
              <a:rPr lang="en-US" dirty="0"/>
              <a:t>20K/day upload operations</a:t>
            </a:r>
          </a:p>
          <a:p>
            <a:pPr lvl="1"/>
            <a:r>
              <a:rPr lang="en-US" dirty="0"/>
              <a:t>50K/day download operations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11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38D4-DEF3-4534-A55A-A24A7478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78DC-967D-4A63-91F2-9535B2F1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Deploy with one command</a:t>
            </a:r>
          </a:p>
          <a:p>
            <a:r>
              <a:rPr lang="en-US" dirty="0"/>
              <a:t>Free tier includes:</a:t>
            </a:r>
          </a:p>
          <a:p>
            <a:pPr lvl="1"/>
            <a:r>
              <a:rPr lang="en-US" dirty="0"/>
              <a:t>1GB stored</a:t>
            </a:r>
          </a:p>
          <a:p>
            <a:pPr lvl="1"/>
            <a:r>
              <a:rPr lang="en-US" dirty="0"/>
              <a:t>10GB/month transferred</a:t>
            </a:r>
          </a:p>
          <a:p>
            <a:pPr lvl="1"/>
            <a:r>
              <a:rPr lang="en-US" dirty="0"/>
              <a:t>Custom domain &amp; SSL</a:t>
            </a:r>
          </a:p>
          <a:p>
            <a:pPr lvl="1"/>
            <a:r>
              <a:rPr lang="en-US" dirty="0"/>
              <a:t>Multiple sites per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565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3BD-4228-48BC-9278-4651F184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FD4A-F95F-42E8-97D5-98D11D67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and secure</a:t>
            </a:r>
          </a:p>
          <a:p>
            <a:r>
              <a:rPr lang="en-US" dirty="0"/>
              <a:t>Run code in the cloud</a:t>
            </a:r>
          </a:p>
          <a:p>
            <a:r>
              <a:rPr lang="en-US" dirty="0"/>
              <a:t>No server management</a:t>
            </a:r>
          </a:p>
          <a:p>
            <a:r>
              <a:rPr lang="en-US" dirty="0"/>
              <a:t>Various triggers:</a:t>
            </a:r>
          </a:p>
          <a:p>
            <a:pPr lvl="1"/>
            <a:r>
              <a:rPr lang="en-ZA" dirty="0"/>
              <a:t>Database, Authentication, Storage triggers etc.</a:t>
            </a:r>
          </a:p>
          <a:p>
            <a:pPr lvl="1"/>
            <a:r>
              <a:rPr lang="en-ZA" dirty="0"/>
              <a:t>HTTP Triggers (REST API)</a:t>
            </a:r>
          </a:p>
          <a:p>
            <a:r>
              <a:rPr lang="en-ZA" dirty="0"/>
              <a:t>Free tier includes:</a:t>
            </a:r>
          </a:p>
          <a:p>
            <a:pPr lvl="1"/>
            <a:r>
              <a:rPr lang="en-ZA" dirty="0"/>
              <a:t>125K/month invocations</a:t>
            </a:r>
          </a:p>
          <a:p>
            <a:pPr lvl="1"/>
            <a:r>
              <a:rPr lang="en-ZA" dirty="0"/>
              <a:t>40K/month in GB-seconds and CPU-seconds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56795"/>
      </p:ext>
    </p:extLst>
  </p:cSld>
  <p:clrMapOvr>
    <a:masterClrMapping/>
  </p:clrMapOvr>
</p:sld>
</file>

<file path=ppt/theme/theme1.xml><?xml version="1.0" encoding="utf-8"?>
<a:theme xmlns:a="http://schemas.openxmlformats.org/drawingml/2006/main" name="Entelect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telect" id="{81D5BC9F-B42E-4C4D-9DBC-F895D4D93301}" vid="{2DAA8AF9-C190-42D7-92B2-C30AA42F15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7EECB237F92F46A25362CCD29045EB" ma:contentTypeVersion="6" ma:contentTypeDescription="Create a new document." ma:contentTypeScope="" ma:versionID="14ba98354a0611fab0ea94d102b40314">
  <xsd:schema xmlns:xsd="http://www.w3.org/2001/XMLSchema" xmlns:xs="http://www.w3.org/2001/XMLSchema" xmlns:p="http://schemas.microsoft.com/office/2006/metadata/properties" xmlns:ns1="http://schemas.microsoft.com/sharepoint/v3" xmlns:ns2="9a480833-c7c5-4652-bb27-160162626f4e" targetNamespace="http://schemas.microsoft.com/office/2006/metadata/properties" ma:root="true" ma:fieldsID="3c50910bf07b19627539596376dbbe9b" ns1:_="" ns2:_="">
    <xsd:import namespace="http://schemas.microsoft.com/sharepoint/v3"/>
    <xsd:import namespace="9a480833-c7c5-4652-bb27-160162626f4e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80833-c7c5-4652-bb27-160162626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74AEAB-4EDE-4028-9DA8-2A91488534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a480833-c7c5-4652-bb27-16016262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CACB04-9EEF-47C1-ABC0-78875B72D2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AD15EE5-D6F4-41FE-90FB-CE8102EA42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Entelect</Template>
  <TotalTime>3511</TotalTime>
  <Words>280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Entelect</vt:lpstr>
      <vt:lpstr>Introduction to Firebase</vt:lpstr>
      <vt:lpstr>What and Why</vt:lpstr>
      <vt:lpstr>Pricing</vt:lpstr>
      <vt:lpstr>Features</vt:lpstr>
      <vt:lpstr>Authentication</vt:lpstr>
      <vt:lpstr>Database</vt:lpstr>
      <vt:lpstr>Storage</vt:lpstr>
      <vt:lpstr>Hosting</vt:lpstr>
      <vt:lpstr>Functions</vt:lpstr>
      <vt:lpstr>Machine Learning Kit</vt:lpstr>
      <vt:lpstr>Setup</vt:lpstr>
      <vt:lpstr>Using with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</dc:title>
  <dc:creator>Gail Shaw</dc:creator>
  <cp:lastModifiedBy>Henry Langenhoven</cp:lastModifiedBy>
  <cp:revision>44</cp:revision>
  <dcterms:created xsi:type="dcterms:W3CDTF">2017-08-27T20:35:55Z</dcterms:created>
  <dcterms:modified xsi:type="dcterms:W3CDTF">2019-08-06T13:57:16Z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0x0101009E7EECB237F92F46A25362CCD29045EB</vt:lpwstr>
  </property>
</Properties>
</file>