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5347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letter"/>
  <p:notesSz cx="9928225" cy="67976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Footlight MT Light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Footlight MT Light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Footlight MT Light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Footlight MT Light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Footlight MT Light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Footlight MT Light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Footlight MT Light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Footlight MT Light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Footlight MT Light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5050"/>
    <a:srgbClr val="FFCC66"/>
    <a:srgbClr val="BEFCC8"/>
    <a:srgbClr val="FF7C80"/>
    <a:srgbClr val="7B7BDF"/>
    <a:srgbClr val="C8FFD2"/>
    <a:srgbClr val="FF0000"/>
    <a:srgbClr val="3333CC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0" autoAdjust="0"/>
    <p:restoredTop sz="94164" autoAdjust="0"/>
  </p:normalViewPr>
  <p:slideViewPr>
    <p:cSldViewPr snapToGrid="0">
      <p:cViewPr varScale="1">
        <p:scale>
          <a:sx n="123" d="100"/>
          <a:sy n="123" d="100"/>
        </p:scale>
        <p:origin x="1326" y="96"/>
      </p:cViewPr>
      <p:guideLst>
        <p:guide orient="horz" pos="2158"/>
        <p:guide pos="2879"/>
      </p:guideLst>
    </p:cSldViewPr>
  </p:slideViewPr>
  <p:outlineViewPr>
    <p:cViewPr>
      <p:scale>
        <a:sx n="33" d="100"/>
        <a:sy n="33" d="100"/>
      </p:scale>
      <p:origin x="0" y="2455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648" y="-734"/>
      </p:cViewPr>
      <p:guideLst>
        <p:guide orient="horz" pos="2141"/>
        <p:guide pos="3126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1153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7" tIns="48479" rIns="96957" bIns="48479" numCol="1" anchor="t" anchorCtr="0" compatLnSpc="1">
            <a:prstTxWarp prst="textNoShape">
              <a:avLst/>
            </a:prstTxWarp>
          </a:bodyPr>
          <a:lstStyle>
            <a:lvl1pPr defTabSz="969888" fontAlgn="base">
              <a:defRPr sz="14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533" y="1"/>
            <a:ext cx="4301152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7" tIns="48479" rIns="96957" bIns="48479" numCol="1" anchor="t" anchorCtr="0" compatLnSpc="1">
            <a:prstTxWarp prst="textNoShape">
              <a:avLst/>
            </a:prstTxWarp>
          </a:bodyPr>
          <a:lstStyle>
            <a:lvl1pPr algn="r" defTabSz="969888" fontAlgn="base">
              <a:defRPr sz="14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5664"/>
            <a:ext cx="4301153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7" tIns="48479" rIns="96957" bIns="48479" numCol="1" anchor="b" anchorCtr="0" compatLnSpc="1">
            <a:prstTxWarp prst="textNoShape">
              <a:avLst/>
            </a:prstTxWarp>
          </a:bodyPr>
          <a:lstStyle>
            <a:lvl1pPr defTabSz="969888" fontAlgn="base">
              <a:defRPr sz="14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533" y="6455664"/>
            <a:ext cx="4301152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7" tIns="48479" rIns="96957" bIns="48479" numCol="1" anchor="b" anchorCtr="0" compatLnSpc="1">
            <a:prstTxWarp prst="textNoShape">
              <a:avLst/>
            </a:prstTxWarp>
          </a:bodyPr>
          <a:lstStyle>
            <a:lvl1pPr algn="r" defTabSz="969888" fontAlgn="base">
              <a:defRPr sz="14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60E32D5B-DE07-4EFA-A3B5-7BCDFA8595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2866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1153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7" tIns="48479" rIns="96957" bIns="48479" numCol="1" anchor="t" anchorCtr="0" compatLnSpc="1">
            <a:prstTxWarp prst="textNoShape">
              <a:avLst/>
            </a:prstTxWarp>
          </a:bodyPr>
          <a:lstStyle>
            <a:lvl1pPr defTabSz="969888" fontAlgn="ctr">
              <a:defRPr sz="14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7072" y="1"/>
            <a:ext cx="4301153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7" tIns="48479" rIns="96957" bIns="48479" numCol="1" anchor="t" anchorCtr="0" compatLnSpc="1">
            <a:prstTxWarp prst="textNoShape">
              <a:avLst/>
            </a:prstTxWarp>
          </a:bodyPr>
          <a:lstStyle>
            <a:lvl1pPr algn="r" defTabSz="969888" fontAlgn="ctr">
              <a:defRPr sz="14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2840" y="3228591"/>
            <a:ext cx="7282545" cy="305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7" tIns="48479" rIns="96957" bIns="48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8704"/>
            <a:ext cx="4301153" cy="33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7" tIns="48479" rIns="96957" bIns="48479" numCol="1" anchor="b" anchorCtr="0" compatLnSpc="1">
            <a:prstTxWarp prst="textNoShape">
              <a:avLst/>
            </a:prstTxWarp>
          </a:bodyPr>
          <a:lstStyle>
            <a:lvl1pPr defTabSz="969888" fontAlgn="ctr">
              <a:defRPr sz="14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7072" y="6458704"/>
            <a:ext cx="4301153" cy="33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7" tIns="48479" rIns="96957" bIns="48479" numCol="1" anchor="b" anchorCtr="0" compatLnSpc="1">
            <a:prstTxWarp prst="textNoShape">
              <a:avLst/>
            </a:prstTxWarp>
          </a:bodyPr>
          <a:lstStyle>
            <a:lvl1pPr algn="r" defTabSz="969888" fontAlgn="ctr">
              <a:defRPr sz="14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3D9E1727-CBC4-4F69-856C-2FF5698E86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5326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7"/>
          <p:cNvGrpSpPr>
            <a:grpSpLocks/>
          </p:cNvGrpSpPr>
          <p:nvPr/>
        </p:nvGrpSpPr>
        <p:grpSpPr bwMode="auto">
          <a:xfrm>
            <a:off x="2028826" y="5516563"/>
            <a:ext cx="5311775" cy="712787"/>
            <a:chOff x="1341" y="3447"/>
            <a:chExt cx="3346" cy="449"/>
          </a:xfrm>
        </p:grpSpPr>
        <p:sp>
          <p:nvSpPr>
            <p:cNvPr id="5" name="Text Box 1028"/>
            <p:cNvSpPr txBox="1">
              <a:spLocks noChangeArrowheads="1"/>
            </p:cNvSpPr>
            <p:nvPr/>
          </p:nvSpPr>
          <p:spPr bwMode="auto">
            <a:xfrm>
              <a:off x="1837" y="3475"/>
              <a:ext cx="2850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ctr">
                <a:defRPr/>
              </a:pPr>
              <a:r>
                <a:rPr lang="en-US" altLang="zh-TW" sz="2100" b="0" dirty="0">
                  <a:solidFill>
                    <a:schemeClr val="bg2"/>
                  </a:solidFill>
                  <a:latin typeface="+mj-lt"/>
                  <a:ea typeface="Batang" pitchFamily="18" charset="-127"/>
                </a:rPr>
                <a:t>Department of Electrical Engineering</a:t>
              </a:r>
            </a:p>
            <a:p>
              <a:pPr fontAlgn="ctr">
                <a:defRPr/>
              </a:pPr>
              <a:r>
                <a:rPr lang="en-US" altLang="zh-TW" sz="1600" b="0" dirty="0">
                  <a:solidFill>
                    <a:schemeClr val="bg2"/>
                  </a:solidFill>
                  <a:latin typeface="+mj-lt"/>
                  <a:ea typeface="Batang" pitchFamily="18" charset="-127"/>
                </a:rPr>
                <a:t>National Tsing-Hua University, Hsinchu, Taiwan</a:t>
              </a:r>
            </a:p>
          </p:txBody>
        </p:sp>
        <p:pic>
          <p:nvPicPr>
            <p:cNvPr id="6" name="Picture 102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341" y="3447"/>
              <a:ext cx="449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5613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39750" y="836613"/>
            <a:ext cx="8285163" cy="2592387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456134" name="Rectangle 10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76375" y="3860800"/>
            <a:ext cx="6400800" cy="14382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latin typeface="+mj-lt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1000"/>
              </a:lnSpc>
              <a:defRPr sz="2200" b="1">
                <a:latin typeface="+mj-lt"/>
              </a:defRPr>
            </a:lvl1pPr>
            <a:lvl2pPr>
              <a:lnSpc>
                <a:spcPct val="121000"/>
              </a:lnSpc>
              <a:defRPr sz="1800" b="0">
                <a:latin typeface="+mj-lt"/>
              </a:defRPr>
            </a:lvl2pPr>
            <a:lvl3pPr marL="1166813" indent="-252413">
              <a:lnSpc>
                <a:spcPct val="121000"/>
              </a:lnSpc>
              <a:buFont typeface="Arial" pitchFamily="34" charset="0"/>
              <a:buChar char="−"/>
              <a:tabLst>
                <a:tab pos="1255713" algn="l"/>
              </a:tabLst>
              <a:defRPr sz="1600" b="0">
                <a:latin typeface="+mj-lt"/>
              </a:defRPr>
            </a:lvl3pPr>
            <a:lvl4pPr>
              <a:lnSpc>
                <a:spcPct val="114000"/>
              </a:lnSpc>
              <a:defRPr sz="1500" b="1"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D9CAA9B4-52B6-4621-A479-E6AFAFDB00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22263" y="6369050"/>
            <a:ext cx="3094037" cy="29527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939800"/>
            <a:ext cx="4003675" cy="5173663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4388" y="939800"/>
            <a:ext cx="4005262" cy="5173663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96397C95-D44C-408F-9FCD-5D7D3798EF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081E7DDC-B078-4611-832C-D0CB18B7C88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288" y="206375"/>
            <a:ext cx="8353425" cy="49053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939800"/>
            <a:ext cx="8161337" cy="51736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40499684-BA56-42A9-8D17-10AE66FF89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06375"/>
            <a:ext cx="8353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39800"/>
            <a:ext cx="8161337" cy="517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45510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86175" y="6367463"/>
            <a:ext cx="177641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defRPr sz="1500" b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0F2C8C99-E4AD-4C1F-A003-72615C03D5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455109" name="Line 5"/>
          <p:cNvSpPr>
            <a:spLocks noChangeShapeType="1"/>
          </p:cNvSpPr>
          <p:nvPr/>
        </p:nvSpPr>
        <p:spPr bwMode="auto">
          <a:xfrm flipV="1">
            <a:off x="323850" y="6294438"/>
            <a:ext cx="84963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ctr">
              <a:defRPr/>
            </a:pPr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55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2263" y="6369050"/>
            <a:ext cx="309403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ctr">
              <a:defRPr sz="1400" b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455111" name="Line 7"/>
          <p:cNvSpPr>
            <a:spLocks noChangeShapeType="1"/>
          </p:cNvSpPr>
          <p:nvPr/>
        </p:nvSpPr>
        <p:spPr bwMode="auto">
          <a:xfrm flipV="1">
            <a:off x="323850" y="750888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ctr">
              <a:defRPr/>
            </a:pPr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55112" name="Line 8"/>
          <p:cNvSpPr>
            <a:spLocks noChangeShapeType="1"/>
          </p:cNvSpPr>
          <p:nvPr/>
        </p:nvSpPr>
        <p:spPr bwMode="auto">
          <a:xfrm flipV="1">
            <a:off x="322263" y="6332538"/>
            <a:ext cx="84963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ctr">
              <a:defRPr/>
            </a:pPr>
            <a:endParaRPr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55115" name="Text Box 11"/>
          <p:cNvSpPr txBox="1">
            <a:spLocks noChangeArrowheads="1"/>
          </p:cNvSpPr>
          <p:nvPr/>
        </p:nvSpPr>
        <p:spPr bwMode="auto">
          <a:xfrm>
            <a:off x="7004050" y="6332538"/>
            <a:ext cx="1912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ctr">
              <a:defRPr/>
            </a:pPr>
            <a:r>
              <a:rPr lang="en-US" altLang="zh-TW" sz="1000" b="0" dirty="0">
                <a:solidFill>
                  <a:srgbClr val="5F5F5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Dept of Electrical Engineering</a:t>
            </a:r>
            <a:endParaRPr lang="en-US" altLang="zh-TW" sz="800" b="0" dirty="0">
              <a:solidFill>
                <a:srgbClr val="5F5F5F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ctr" fontAlgn="ctr">
              <a:defRPr/>
            </a:pPr>
            <a:r>
              <a:rPr lang="en-US" altLang="zh-TW" sz="800" b="0" dirty="0">
                <a:solidFill>
                  <a:srgbClr val="5F5F5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National Tsing Hua University, Taiwan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12" r:id="rId1"/>
    <p:sldLayoutId id="2147485613" r:id="rId2"/>
    <p:sldLayoutId id="2147485614" r:id="rId3"/>
    <p:sldLayoutId id="2147485615" r:id="rId4"/>
    <p:sldLayoutId id="2147485616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600" b="1">
          <a:solidFill>
            <a:schemeClr val="tx1"/>
          </a:solidFill>
          <a:latin typeface="Arial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600" b="1">
          <a:solidFill>
            <a:schemeClr val="tx1"/>
          </a:solidFill>
          <a:latin typeface="Arial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600" b="1">
          <a:solidFill>
            <a:schemeClr val="tx1"/>
          </a:solidFill>
          <a:latin typeface="Arial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600" b="1">
          <a:solidFill>
            <a:schemeClr val="tx1"/>
          </a:solidFill>
          <a:latin typeface="Arial" charset="0"/>
          <a:ea typeface="標楷體" pitchFamily="65" charset="-120"/>
        </a:defRPr>
      </a:lvl9pPr>
    </p:titleStyle>
    <p:bodyStyle>
      <a:lvl1pPr marL="381000" indent="-381000" algn="l" rtl="0" eaLnBrk="0" fontAlgn="base" hangingPunct="0">
        <a:lnSpc>
          <a:spcPct val="121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kumimoji="1" sz="2200" b="1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38200" indent="-381000" algn="l" rtl="0" eaLnBrk="0" fontAlgn="base" hangingPunct="0">
        <a:lnSpc>
          <a:spcPct val="121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 kumimoji="1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257300" indent="-342900" algn="l" rtl="0" eaLnBrk="0" fontAlgn="base" hangingPunct="0">
        <a:lnSpc>
          <a:spcPct val="121000"/>
        </a:lnSpc>
        <a:spcBef>
          <a:spcPct val="20000"/>
        </a:spcBef>
        <a:spcAft>
          <a:spcPct val="0"/>
        </a:spcAft>
        <a:buFont typeface="Wingdings" pitchFamily="2" charset="2"/>
        <a:buChar char="ü"/>
        <a:defRPr kumimoji="1" lang="zh-TW" altLang="en-US" sz="1600" dirty="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o"/>
        <a:defRPr kumimoji="1" sz="24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SSP Final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51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A83734-776B-BEAE-F91D-383568F6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507F2-635A-DD90-B2A3-255C6F540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 Data set check (31 person)</a:t>
            </a:r>
          </a:p>
          <a:p>
            <a:pPr lvl="1"/>
            <a:r>
              <a:rPr lang="en-US" altLang="zh-TW" dirty="0"/>
              <a:t>Female and Male ratio</a:t>
            </a:r>
          </a:p>
          <a:p>
            <a:pPr lvl="1"/>
            <a:r>
              <a:rPr lang="en-US" altLang="zh-TW" dirty="0"/>
              <a:t>Audio Duration?</a:t>
            </a:r>
          </a:p>
          <a:p>
            <a:r>
              <a:rPr lang="en-US" altLang="zh-TW" dirty="0"/>
              <a:t>Train Data</a:t>
            </a:r>
          </a:p>
          <a:p>
            <a:pPr lvl="1"/>
            <a:r>
              <a:rPr lang="en-US" altLang="zh-TW" dirty="0"/>
              <a:t>Format</a:t>
            </a:r>
          </a:p>
          <a:p>
            <a:pPr lvl="2"/>
            <a:r>
              <a:rPr lang="en-US" altLang="zh-TW" dirty="0"/>
              <a:t>Each person has 10 digits and repeats 50 time</a:t>
            </a:r>
          </a:p>
          <a:p>
            <a:r>
              <a:rPr lang="en-US" altLang="zh-TW" dirty="0"/>
              <a:t>Should concatenate the audio file?</a:t>
            </a:r>
          </a:p>
          <a:p>
            <a:pPr lvl="1"/>
            <a:r>
              <a:rPr lang="en-US" altLang="zh-TW" dirty="0"/>
              <a:t>1 digit must be 1</a:t>
            </a:r>
          </a:p>
          <a:p>
            <a:pPr lvl="1"/>
            <a:r>
              <a:rPr lang="en-US" altLang="zh-TW" dirty="0"/>
              <a:t>2 digit must be 1 or 0</a:t>
            </a:r>
          </a:p>
          <a:p>
            <a:pPr lvl="1"/>
            <a:r>
              <a:rPr lang="en-US" altLang="zh-TW" dirty="0"/>
              <a:t>3 digit must 0,1,2,8,9</a:t>
            </a:r>
          </a:p>
          <a:p>
            <a:pPr lvl="1"/>
            <a:r>
              <a:rPr lang="en-US" altLang="zh-TW" dirty="0"/>
              <a:t>2 &amp; 3 digit sequence must be10,12,11,09,08 </a:t>
            </a:r>
          </a:p>
          <a:p>
            <a:pPr lvl="1"/>
            <a:r>
              <a:rPr lang="en-US" altLang="zh-TW" dirty="0"/>
              <a:t>4 &amp; 5 digit must be 06 or 03, 01 ,20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266A25-1363-17C4-CFBB-D9E08A2BB2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AA9B4-52B6-4621-A479-E6AFAFDB00DA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FBD32D-F466-D1F0-2631-88847336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1200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8482B-1E55-F70D-0572-99FD6F6E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Statistic of Test 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E29C51-FE3B-BAAF-13E0-D3898EF7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31" y="795602"/>
            <a:ext cx="8161337" cy="5266796"/>
          </a:xfrm>
        </p:spPr>
        <p:txBody>
          <a:bodyPr/>
          <a:lstStyle/>
          <a:p>
            <a:r>
              <a:rPr lang="en-US" altLang="zh-TW" dirty="0"/>
              <a:t>Second Number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Third Number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 &amp; 3</a:t>
            </a:r>
            <a:r>
              <a:rPr lang="zh-TW" altLang="en-US" dirty="0"/>
              <a:t> </a:t>
            </a:r>
            <a:r>
              <a:rPr lang="en-US" altLang="zh-TW" dirty="0"/>
              <a:t>Sequence Number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1FB555-6A64-FB23-0FBA-483556A895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AA9B4-52B6-4621-A479-E6AFAFDB00DA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072C3A-8602-F2C7-E0AA-865AE212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D020119-79D0-4ED2-74BF-A4DCF95D8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900316"/>
              </p:ext>
            </p:extLst>
          </p:nvPr>
        </p:nvGraphicFramePr>
        <p:xfrm>
          <a:off x="1422400" y="1346622"/>
          <a:ext cx="609600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84407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35677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0115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23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Count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88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Ratio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35094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17DCAD0-B2B2-7F09-DE0C-AF319B5A1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08159"/>
              </p:ext>
            </p:extLst>
          </p:nvPr>
        </p:nvGraphicFramePr>
        <p:xfrm>
          <a:off x="1422400" y="3306498"/>
          <a:ext cx="609600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844072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435677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537953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401153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441830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7167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23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Count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88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Ratio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35094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1A3F15E-0B1F-9F8C-44D5-496D30872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919708"/>
              </p:ext>
            </p:extLst>
          </p:nvPr>
        </p:nvGraphicFramePr>
        <p:xfrm>
          <a:off x="1524000" y="5053647"/>
          <a:ext cx="609600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844072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435677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537953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401153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441830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7167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09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23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Count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88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Ratio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350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55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B7FE3-4828-C169-C4CF-3C9B37E1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E055F5-A614-6928-A61B-48944CF77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4 &amp; 5</a:t>
            </a:r>
            <a:r>
              <a:rPr lang="zh-TW" altLang="en-US" dirty="0"/>
              <a:t> </a:t>
            </a:r>
            <a:r>
              <a:rPr lang="en-US" altLang="zh-TW" dirty="0"/>
              <a:t>sequence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1 &amp; 2 &amp; 3 &amp; 4 &amp; 5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7AB8A0-761A-51F2-B591-4ED6B1E5D4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AA9B4-52B6-4621-A479-E6AFAFDB00DA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36FE16-AD24-B455-F835-817A8B9B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67B795F-72F0-FC15-A878-BE5B2180C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79336"/>
              </p:ext>
            </p:extLst>
          </p:nvPr>
        </p:nvGraphicFramePr>
        <p:xfrm>
          <a:off x="1774613" y="1558608"/>
          <a:ext cx="508000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844072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435677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537953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401153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44183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23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Count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88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Ratio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81%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35094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0605D00-0F49-CD54-6E78-740D30FDC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43056"/>
              </p:ext>
            </p:extLst>
          </p:nvPr>
        </p:nvGraphicFramePr>
        <p:xfrm>
          <a:off x="757183" y="3430693"/>
          <a:ext cx="762963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7737">
                  <a:extLst>
                    <a:ext uri="{9D8B030D-6E8A-4147-A177-3AD203B41FA5}">
                      <a16:colId xmlns:a16="http://schemas.microsoft.com/office/drawing/2014/main" val="3784407260"/>
                    </a:ext>
                  </a:extLst>
                </a:gridCol>
                <a:gridCol w="847737">
                  <a:extLst>
                    <a:ext uri="{9D8B030D-6E8A-4147-A177-3AD203B41FA5}">
                      <a16:colId xmlns:a16="http://schemas.microsoft.com/office/drawing/2014/main" val="2943567732"/>
                    </a:ext>
                  </a:extLst>
                </a:gridCol>
                <a:gridCol w="847737">
                  <a:extLst>
                    <a:ext uri="{9D8B030D-6E8A-4147-A177-3AD203B41FA5}">
                      <a16:colId xmlns:a16="http://schemas.microsoft.com/office/drawing/2014/main" val="3253795355"/>
                    </a:ext>
                  </a:extLst>
                </a:gridCol>
                <a:gridCol w="847737">
                  <a:extLst>
                    <a:ext uri="{9D8B030D-6E8A-4147-A177-3AD203B41FA5}">
                      <a16:colId xmlns:a16="http://schemas.microsoft.com/office/drawing/2014/main" val="640115343"/>
                    </a:ext>
                  </a:extLst>
                </a:gridCol>
                <a:gridCol w="847737">
                  <a:extLst>
                    <a:ext uri="{9D8B030D-6E8A-4147-A177-3AD203B41FA5}">
                      <a16:colId xmlns:a16="http://schemas.microsoft.com/office/drawing/2014/main" val="3314248047"/>
                    </a:ext>
                  </a:extLst>
                </a:gridCol>
                <a:gridCol w="847737">
                  <a:extLst>
                    <a:ext uri="{9D8B030D-6E8A-4147-A177-3AD203B41FA5}">
                      <a16:colId xmlns:a16="http://schemas.microsoft.com/office/drawing/2014/main" val="3469225567"/>
                    </a:ext>
                  </a:extLst>
                </a:gridCol>
                <a:gridCol w="847737">
                  <a:extLst>
                    <a:ext uri="{9D8B030D-6E8A-4147-A177-3AD203B41FA5}">
                      <a16:colId xmlns:a16="http://schemas.microsoft.com/office/drawing/2014/main" val="1844183050"/>
                    </a:ext>
                  </a:extLst>
                </a:gridCol>
                <a:gridCol w="847737">
                  <a:extLst>
                    <a:ext uri="{9D8B030D-6E8A-4147-A177-3AD203B41FA5}">
                      <a16:colId xmlns:a16="http://schemas.microsoft.com/office/drawing/2014/main" val="1296249288"/>
                    </a:ext>
                  </a:extLst>
                </a:gridCol>
                <a:gridCol w="847737">
                  <a:extLst>
                    <a:ext uri="{9D8B030D-6E8A-4147-A177-3AD203B41FA5}">
                      <a16:colId xmlns:a16="http://schemas.microsoft.com/office/drawing/2014/main" val="557167784"/>
                    </a:ext>
                  </a:extLst>
                </a:gridCol>
              </a:tblGrid>
              <a:tr h="20345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11006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11106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11203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11206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11220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10806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10901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10906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23389"/>
                  </a:ext>
                </a:extLst>
              </a:tr>
              <a:tr h="3560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Count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885321"/>
                  </a:ext>
                </a:extLst>
              </a:tr>
              <a:tr h="20345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Ratio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350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41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A02B7-0722-5BC7-CD03-742B4B1A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D0C746-1AAA-B173-5422-D59C37A9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6 &amp; 7 sequence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 &amp; 2 &amp; 3 &amp; 4 &amp; 5 &amp; 6 &amp; 7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4E6C64-8F97-E174-737A-110C713F9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AA9B4-52B6-4621-A479-E6AFAFDB00DA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C3C5C9-616B-7D69-018D-0D126339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BC011AE-395D-8328-B8E0-C72B45CA0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570246"/>
              </p:ext>
            </p:extLst>
          </p:nvPr>
        </p:nvGraphicFramePr>
        <p:xfrm>
          <a:off x="2536507" y="1537335"/>
          <a:ext cx="304800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844072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435677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53795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others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23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Count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88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Ratio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39%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35094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38AFF4C-7486-6A6B-96DC-35E576415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935375"/>
              </p:ext>
            </p:extLst>
          </p:nvPr>
        </p:nvGraphicFramePr>
        <p:xfrm>
          <a:off x="1544319" y="3429000"/>
          <a:ext cx="516805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2014">
                  <a:extLst>
                    <a:ext uri="{9D8B030D-6E8A-4147-A177-3AD203B41FA5}">
                      <a16:colId xmlns:a16="http://schemas.microsoft.com/office/drawing/2014/main" val="3784407260"/>
                    </a:ext>
                  </a:extLst>
                </a:gridCol>
                <a:gridCol w="1292014">
                  <a:extLst>
                    <a:ext uri="{9D8B030D-6E8A-4147-A177-3AD203B41FA5}">
                      <a16:colId xmlns:a16="http://schemas.microsoft.com/office/drawing/2014/main" val="2943567732"/>
                    </a:ext>
                  </a:extLst>
                </a:gridCol>
                <a:gridCol w="1292014">
                  <a:extLst>
                    <a:ext uri="{9D8B030D-6E8A-4147-A177-3AD203B41FA5}">
                      <a16:colId xmlns:a16="http://schemas.microsoft.com/office/drawing/2014/main" val="3314248047"/>
                    </a:ext>
                  </a:extLst>
                </a:gridCol>
                <a:gridCol w="1292014">
                  <a:extLst>
                    <a:ext uri="{9D8B030D-6E8A-4147-A177-3AD203B41FA5}">
                      <a16:colId xmlns:a16="http://schemas.microsoft.com/office/drawing/2014/main" val="1553129875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1100615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1120615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Others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23389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88532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350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96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1BCBD-84FC-0F57-9869-2884EEE4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Statistic of Test Set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5DE11D-190F-0192-72A5-76C8F308E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AA9B4-52B6-4621-A479-E6AFAFDB00DA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6EE3C1-B42F-D6E9-AFF8-2A765A1E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31D1DB1-E9FE-08AD-29DF-0D8E5CD2C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2651"/>
            <a:ext cx="9144000" cy="52974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99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164B3-8845-A5A7-5B2C-5A0FE12F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9C40B0-2A33-72E0-5A98-F35576E04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Digits </a:t>
            </a:r>
            <a:r>
              <a:rPr lang="zh-TW" altLang="en-US" dirty="0"/>
              <a:t>出現機率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男女比</a:t>
            </a:r>
            <a:endParaRPr lang="en-US" altLang="zh-TW" dirty="0"/>
          </a:p>
          <a:p>
            <a:pPr lvl="1"/>
            <a:r>
              <a:rPr lang="zh-TW" altLang="en-US" dirty="0"/>
              <a:t>女生 </a:t>
            </a:r>
            <a:r>
              <a:rPr lang="en-US" altLang="zh-TW" dirty="0"/>
              <a:t>8</a:t>
            </a:r>
          </a:p>
          <a:p>
            <a:pPr lvl="1"/>
            <a:r>
              <a:rPr lang="zh-TW" altLang="en-US" dirty="0"/>
              <a:t>男生 </a:t>
            </a:r>
            <a:r>
              <a:rPr lang="en-US" altLang="zh-TW" dirty="0"/>
              <a:t>24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7AFDA2-85BC-2B76-4996-791DB8F4A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AA9B4-52B6-4621-A479-E6AFAFDB00DA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827131-791C-CFB5-8441-F406A76A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892FA65-7A13-6FAA-3C4D-D8538ACC2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73908"/>
              </p:ext>
            </p:extLst>
          </p:nvPr>
        </p:nvGraphicFramePr>
        <p:xfrm>
          <a:off x="224724" y="1623608"/>
          <a:ext cx="8694552" cy="912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546">
                  <a:extLst>
                    <a:ext uri="{9D8B030D-6E8A-4147-A177-3AD203B41FA5}">
                      <a16:colId xmlns:a16="http://schemas.microsoft.com/office/drawing/2014/main" val="3441901908"/>
                    </a:ext>
                  </a:extLst>
                </a:gridCol>
                <a:gridCol w="724546">
                  <a:extLst>
                    <a:ext uri="{9D8B030D-6E8A-4147-A177-3AD203B41FA5}">
                      <a16:colId xmlns:a16="http://schemas.microsoft.com/office/drawing/2014/main" val="764864655"/>
                    </a:ext>
                  </a:extLst>
                </a:gridCol>
                <a:gridCol w="724546">
                  <a:extLst>
                    <a:ext uri="{9D8B030D-6E8A-4147-A177-3AD203B41FA5}">
                      <a16:colId xmlns:a16="http://schemas.microsoft.com/office/drawing/2014/main" val="2426544690"/>
                    </a:ext>
                  </a:extLst>
                </a:gridCol>
                <a:gridCol w="724546">
                  <a:extLst>
                    <a:ext uri="{9D8B030D-6E8A-4147-A177-3AD203B41FA5}">
                      <a16:colId xmlns:a16="http://schemas.microsoft.com/office/drawing/2014/main" val="2080882842"/>
                    </a:ext>
                  </a:extLst>
                </a:gridCol>
                <a:gridCol w="724546">
                  <a:extLst>
                    <a:ext uri="{9D8B030D-6E8A-4147-A177-3AD203B41FA5}">
                      <a16:colId xmlns:a16="http://schemas.microsoft.com/office/drawing/2014/main" val="3371446296"/>
                    </a:ext>
                  </a:extLst>
                </a:gridCol>
                <a:gridCol w="724546">
                  <a:extLst>
                    <a:ext uri="{9D8B030D-6E8A-4147-A177-3AD203B41FA5}">
                      <a16:colId xmlns:a16="http://schemas.microsoft.com/office/drawing/2014/main" val="880890882"/>
                    </a:ext>
                  </a:extLst>
                </a:gridCol>
                <a:gridCol w="724546">
                  <a:extLst>
                    <a:ext uri="{9D8B030D-6E8A-4147-A177-3AD203B41FA5}">
                      <a16:colId xmlns:a16="http://schemas.microsoft.com/office/drawing/2014/main" val="1899033204"/>
                    </a:ext>
                  </a:extLst>
                </a:gridCol>
                <a:gridCol w="724546">
                  <a:extLst>
                    <a:ext uri="{9D8B030D-6E8A-4147-A177-3AD203B41FA5}">
                      <a16:colId xmlns:a16="http://schemas.microsoft.com/office/drawing/2014/main" val="2427479176"/>
                    </a:ext>
                  </a:extLst>
                </a:gridCol>
                <a:gridCol w="724546">
                  <a:extLst>
                    <a:ext uri="{9D8B030D-6E8A-4147-A177-3AD203B41FA5}">
                      <a16:colId xmlns:a16="http://schemas.microsoft.com/office/drawing/2014/main" val="4237742152"/>
                    </a:ext>
                  </a:extLst>
                </a:gridCol>
                <a:gridCol w="724546">
                  <a:extLst>
                    <a:ext uri="{9D8B030D-6E8A-4147-A177-3AD203B41FA5}">
                      <a16:colId xmlns:a16="http://schemas.microsoft.com/office/drawing/2014/main" val="3660562910"/>
                    </a:ext>
                  </a:extLst>
                </a:gridCol>
                <a:gridCol w="724546">
                  <a:extLst>
                    <a:ext uri="{9D8B030D-6E8A-4147-A177-3AD203B41FA5}">
                      <a16:colId xmlns:a16="http://schemas.microsoft.com/office/drawing/2014/main" val="1524542678"/>
                    </a:ext>
                  </a:extLst>
                </a:gridCol>
                <a:gridCol w="724546">
                  <a:extLst>
                    <a:ext uri="{9D8B030D-6E8A-4147-A177-3AD203B41FA5}">
                      <a16:colId xmlns:a16="http://schemas.microsoft.com/office/drawing/2014/main" val="1656431900"/>
                    </a:ext>
                  </a:extLst>
                </a:gridCol>
              </a:tblGrid>
              <a:tr h="30408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650948"/>
                  </a:ext>
                </a:extLst>
              </a:tr>
              <a:tr h="30408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611234"/>
                  </a:ext>
                </a:extLst>
              </a:tr>
              <a:tr h="30408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230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231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template">
  <a:themeElements>
    <a:clrScheme name="2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ootlight MT Light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ootlight MT Light" pitchFamily="18" charset="0"/>
            <a:ea typeface="新細明體" pitchFamily="18" charset="-12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/>
      <a:lstStyle>
        <a:defPPr marL="355600" indent="-355600" eaLnBrk="0" hangingPunct="0">
          <a:lnSpc>
            <a:spcPct val="120000"/>
          </a:lnSpc>
          <a:spcBef>
            <a:spcPct val="20000"/>
          </a:spcBef>
          <a:buFont typeface="Wingdings" pitchFamily="2" charset="2"/>
          <a:buChar char="Ø"/>
          <a:defRPr sz="1800" b="0" kern="0" dirty="0" smtClean="0">
            <a:latin typeface="+mn-lt"/>
            <a:ea typeface="+mn-ea"/>
          </a:defRPr>
        </a:defPPr>
      </a:lstStyle>
    </a:txDef>
  </a:objectDefaults>
  <a:extraClrSchemeLst>
    <a:extraClrScheme>
      <a:clrScheme name="2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08xxx2_DAC Matching</Template>
  <TotalTime>0</TotalTime>
  <Words>312</Words>
  <Application>Microsoft Office PowerPoint</Application>
  <PresentationFormat>Letter 紙張 (8.5x11 英吋)</PresentationFormat>
  <Paragraphs>185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Footlight MT Light</vt:lpstr>
      <vt:lpstr>Times New Roman</vt:lpstr>
      <vt:lpstr>Wingdings</vt:lpstr>
      <vt:lpstr>2_template</vt:lpstr>
      <vt:lpstr>SSP Final Project</vt:lpstr>
      <vt:lpstr>PowerPoint 簡報</vt:lpstr>
      <vt:lpstr>Simple Statistic of Test Set</vt:lpstr>
      <vt:lpstr>PowerPoint 簡報</vt:lpstr>
      <vt:lpstr>PowerPoint 簡報</vt:lpstr>
      <vt:lpstr>Simple Statistic of Test Set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2008-08-27T11:57:32Z</dcterms:created>
  <dcterms:modified xsi:type="dcterms:W3CDTF">2024-06-19T14:23:32Z</dcterms:modified>
</cp:coreProperties>
</file>