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18288000" cy="10287000"/>
  <p:notesSz cx="6858000" cy="9144000"/>
  <p:embeddedFontLst>
    <p:embeddedFont>
      <p:font typeface="DM Sans Bold" panose="02020500000000000000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67495">
            <a:off x="15404425" y="4917267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2210444" y="3542253"/>
            <a:ext cx="14119223" cy="1657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TCPIP硬體聊天室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31481" y="5825652"/>
            <a:ext cx="8459795" cy="2288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3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組員 :  劉泓毅   B11170035  </a:t>
            </a:r>
          </a:p>
          <a:p>
            <a:pPr algn="ctr">
              <a:lnSpc>
                <a:spcPts val="3593"/>
              </a:lnSpc>
            </a:pPr>
            <a:endParaRPr lang="en-US" sz="4381" b="1" spc="-87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3593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林峻葳    B12172201  </a:t>
            </a:r>
          </a:p>
          <a:p>
            <a:pPr algn="ctr">
              <a:lnSpc>
                <a:spcPts val="3593"/>
              </a:lnSpc>
            </a:pPr>
            <a:endParaRPr lang="en-US" sz="4381" b="1" spc="-87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3593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李佾蔙   B10170095</a:t>
            </a:r>
          </a:p>
        </p:txBody>
      </p:sp>
      <p:sp>
        <p:nvSpPr>
          <p:cNvPr id="18" name="Freeform 18"/>
          <p:cNvSpPr/>
          <p:nvPr/>
        </p:nvSpPr>
        <p:spPr>
          <a:xfrm>
            <a:off x="2208057" y="2700044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3513" y="779507"/>
            <a:ext cx="3758974" cy="1280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502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系統架構圖:</a:t>
            </a:r>
          </a:p>
          <a:p>
            <a:pPr algn="l">
              <a:lnSpc>
                <a:spcPts val="4875"/>
              </a:lnSpc>
            </a:pPr>
            <a:r>
              <a:rPr lang="en-US" sz="502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Arduino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028700" y="4333064"/>
            <a:ext cx="3867383" cy="1344106"/>
            <a:chOff x="0" y="0"/>
            <a:chExt cx="5156511" cy="1792141"/>
          </a:xfrm>
        </p:grpSpPr>
        <p:grpSp>
          <p:nvGrpSpPr>
            <p:cNvPr id="8" name="Group 8"/>
            <p:cNvGrpSpPr/>
            <p:nvPr/>
          </p:nvGrpSpPr>
          <p:grpSpPr>
            <a:xfrm>
              <a:off x="244597" y="0"/>
              <a:ext cx="4667318" cy="1792141"/>
              <a:chOff x="0" y="0"/>
              <a:chExt cx="1290220" cy="49541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290220" cy="495414"/>
              </a:xfrm>
              <a:custGeom>
                <a:avLst/>
                <a:gdLst/>
                <a:ahLst/>
                <a:cxnLst/>
                <a:rect l="l" t="t" r="r" b="b"/>
                <a:pathLst>
                  <a:path w="1290220" h="495414">
                    <a:moveTo>
                      <a:pt x="0" y="0"/>
                    </a:moveTo>
                    <a:lnTo>
                      <a:pt x="1290220" y="0"/>
                    </a:lnTo>
                    <a:lnTo>
                      <a:pt x="1290220" y="495414"/>
                    </a:lnTo>
                    <a:lnTo>
                      <a:pt x="0" y="495414"/>
                    </a:ln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28575"/>
                <a:ext cx="1290220" cy="466839"/>
              </a:xfrm>
              <a:prstGeom prst="rect">
                <a:avLst/>
              </a:prstGeom>
            </p:spPr>
            <p:txBody>
              <a:bodyPr lIns="42509" tIns="42509" rIns="42509" bIns="42509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44597" y="-76200"/>
              <a:ext cx="4667318" cy="916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790"/>
                </a:lnSpc>
                <a:spcBef>
                  <a:spcPct val="0"/>
                </a:spcBef>
              </a:pPr>
              <a:r>
                <a:rPr lang="en-US" sz="4135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使用者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72912"/>
              <a:ext cx="5156511" cy="8195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88"/>
                </a:lnSpc>
                <a:spcBef>
                  <a:spcPct val="0"/>
                </a:spcBef>
              </a:pPr>
              <a:r>
                <a:rPr lang="en-US" sz="370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（透過PC端操作）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755828" y="4763430"/>
            <a:ext cx="1502894" cy="466838"/>
            <a:chOff x="0" y="0"/>
            <a:chExt cx="2003859" cy="622451"/>
          </a:xfrm>
        </p:grpSpPr>
        <p:sp>
          <p:nvSpPr>
            <p:cNvPr id="14" name="AutoShape 14"/>
            <p:cNvSpPr/>
            <p:nvPr/>
          </p:nvSpPr>
          <p:spPr>
            <a:xfrm flipV="1">
              <a:off x="0" y="311226"/>
              <a:ext cx="1516036" cy="0"/>
            </a:xfrm>
            <a:prstGeom prst="line">
              <a:avLst/>
            </a:prstGeom>
            <a:ln w="4337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5" name="Group 15"/>
            <p:cNvGrpSpPr/>
            <p:nvPr/>
          </p:nvGrpSpPr>
          <p:grpSpPr>
            <a:xfrm rot="5400000">
              <a:off x="1448722" y="67314"/>
              <a:ext cx="622451" cy="487823"/>
              <a:chOff x="0" y="0"/>
              <a:chExt cx="907476" cy="7112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07476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907476" h="711200">
                    <a:moveTo>
                      <a:pt x="453738" y="0"/>
                    </a:moveTo>
                    <a:lnTo>
                      <a:pt x="907476" y="711200"/>
                    </a:lnTo>
                    <a:lnTo>
                      <a:pt x="0" y="711200"/>
                    </a:lnTo>
                    <a:lnTo>
                      <a:pt x="453738" y="0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141793" y="358775"/>
                <a:ext cx="623890" cy="3016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6258723" y="896831"/>
            <a:ext cx="4497993" cy="8666873"/>
            <a:chOff x="0" y="0"/>
            <a:chExt cx="5997324" cy="11555831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5997324" cy="11555831"/>
              <a:chOff x="0" y="0"/>
              <a:chExt cx="1387309" cy="2673111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387309" cy="2673111"/>
              </a:xfrm>
              <a:custGeom>
                <a:avLst/>
                <a:gdLst/>
                <a:ahLst/>
                <a:cxnLst/>
                <a:rect l="l" t="t" r="r" b="b"/>
                <a:pathLst>
                  <a:path w="1387309" h="2673111">
                    <a:moveTo>
                      <a:pt x="0" y="0"/>
                    </a:moveTo>
                    <a:lnTo>
                      <a:pt x="1387309" y="0"/>
                    </a:lnTo>
                    <a:lnTo>
                      <a:pt x="1387309" y="2673111"/>
                    </a:lnTo>
                    <a:lnTo>
                      <a:pt x="0" y="2673111"/>
                    </a:ln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28575"/>
                <a:ext cx="1387309" cy="264453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21160"/>
              <a:ext cx="5949509" cy="7217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79"/>
                </a:lnSpc>
                <a:spcBef>
                  <a:spcPct val="0"/>
                </a:spcBef>
              </a:pPr>
              <a:r>
                <a:rPr lang="en-US" sz="3270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PC端系統（C#）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7018266" y="1603936"/>
            <a:ext cx="2978905" cy="1935089"/>
            <a:chOff x="0" y="0"/>
            <a:chExt cx="3971874" cy="2580119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3971874" cy="2580119"/>
              <a:chOff x="0" y="0"/>
              <a:chExt cx="1131972" cy="73532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131972" cy="735326"/>
              </a:xfrm>
              <a:custGeom>
                <a:avLst/>
                <a:gdLst/>
                <a:ahLst/>
                <a:cxnLst/>
                <a:rect l="l" t="t" r="r" b="b"/>
                <a:pathLst>
                  <a:path w="1131972" h="735326">
                    <a:moveTo>
                      <a:pt x="0" y="0"/>
                    </a:moveTo>
                    <a:lnTo>
                      <a:pt x="1131972" y="0"/>
                    </a:lnTo>
                    <a:lnTo>
                      <a:pt x="1131972" y="735326"/>
                    </a:lnTo>
                    <a:lnTo>
                      <a:pt x="0" y="73532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28575"/>
                <a:ext cx="1131972" cy="7067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-11811"/>
              <a:ext cx="3971874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Form1（PC聊天介面）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632151"/>
              <a:ext cx="3971874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輸入/發送文字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1298175"/>
              <a:ext cx="3971874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- 顯示聊天訊息 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937793"/>
              <a:ext cx="3971874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呼叫貼圖Form 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274300" y="3539025"/>
            <a:ext cx="466838" cy="1224404"/>
            <a:chOff x="0" y="0"/>
            <a:chExt cx="622451" cy="1632539"/>
          </a:xfrm>
        </p:grpSpPr>
        <p:sp>
          <p:nvSpPr>
            <p:cNvPr id="32" name="AutoShape 32"/>
            <p:cNvSpPr/>
            <p:nvPr/>
          </p:nvSpPr>
          <p:spPr>
            <a:xfrm>
              <a:off x="311226" y="0"/>
              <a:ext cx="0" cy="1144716"/>
            </a:xfrm>
            <a:prstGeom prst="line">
              <a:avLst/>
            </a:prstGeom>
            <a:ln w="4337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3" name="Group 33"/>
            <p:cNvGrpSpPr/>
            <p:nvPr/>
          </p:nvGrpSpPr>
          <p:grpSpPr>
            <a:xfrm rot="-10800000">
              <a:off x="0" y="1144716"/>
              <a:ext cx="622451" cy="487823"/>
              <a:chOff x="0" y="0"/>
              <a:chExt cx="907476" cy="7112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907476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907476" h="711200">
                    <a:moveTo>
                      <a:pt x="453738" y="0"/>
                    </a:moveTo>
                    <a:lnTo>
                      <a:pt x="907476" y="711200"/>
                    </a:lnTo>
                    <a:lnTo>
                      <a:pt x="0" y="711200"/>
                    </a:lnTo>
                    <a:lnTo>
                      <a:pt x="453738" y="0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141793" y="339725"/>
                <a:ext cx="623890" cy="3206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133"/>
                  </a:lnSpc>
                </a:pPr>
                <a:endParaRPr/>
              </a:p>
            </p:txBody>
          </p:sp>
        </p:grpSp>
      </p:grpSp>
      <p:sp>
        <p:nvSpPr>
          <p:cNvPr id="36" name="TextBox 36"/>
          <p:cNvSpPr txBox="1"/>
          <p:nvPr/>
        </p:nvSpPr>
        <p:spPr>
          <a:xfrm>
            <a:off x="8620610" y="3718321"/>
            <a:ext cx="642135" cy="43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9"/>
              </a:lnSpc>
              <a:spcBef>
                <a:spcPct val="0"/>
              </a:spcBef>
            </a:pPr>
            <a:r>
              <a:rPr lang="en-US" sz="252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呼叫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7018266" y="4763430"/>
            <a:ext cx="2978905" cy="2364204"/>
            <a:chOff x="0" y="0"/>
            <a:chExt cx="3971874" cy="3152271"/>
          </a:xfrm>
        </p:grpSpPr>
        <p:grpSp>
          <p:nvGrpSpPr>
            <p:cNvPr id="38" name="Group 38"/>
            <p:cNvGrpSpPr/>
            <p:nvPr/>
          </p:nvGrpSpPr>
          <p:grpSpPr>
            <a:xfrm>
              <a:off x="0" y="0"/>
              <a:ext cx="3971874" cy="3152271"/>
              <a:chOff x="0" y="0"/>
              <a:chExt cx="1131972" cy="898388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131972" cy="898388"/>
              </a:xfrm>
              <a:custGeom>
                <a:avLst/>
                <a:gdLst/>
                <a:ahLst/>
                <a:cxnLst/>
                <a:rect l="l" t="t" r="r" b="b"/>
                <a:pathLst>
                  <a:path w="1131972" h="898388">
                    <a:moveTo>
                      <a:pt x="0" y="0"/>
                    </a:moveTo>
                    <a:lnTo>
                      <a:pt x="1131972" y="0"/>
                    </a:lnTo>
                    <a:lnTo>
                      <a:pt x="1131972" y="898388"/>
                    </a:lnTo>
                    <a:lnTo>
                      <a:pt x="0" y="89838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28575"/>
                <a:ext cx="1131972" cy="8698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sp>
          <p:nvSpPr>
            <p:cNvPr id="41" name="TextBox 41"/>
            <p:cNvSpPr txBox="1"/>
            <p:nvPr/>
          </p:nvSpPr>
          <p:spPr>
            <a:xfrm>
              <a:off x="0" y="-11811"/>
              <a:ext cx="3971874" cy="1100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Form2（Arduino聊天介面）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1204304"/>
              <a:ext cx="3971874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模擬Arduino訊息 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1870328"/>
              <a:ext cx="3971874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顯示Arduino回應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2509945"/>
              <a:ext cx="3971874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可以傳送訊息到PC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8274300" y="7127633"/>
            <a:ext cx="466838" cy="1224404"/>
            <a:chOff x="0" y="0"/>
            <a:chExt cx="622451" cy="1632539"/>
          </a:xfrm>
        </p:grpSpPr>
        <p:sp>
          <p:nvSpPr>
            <p:cNvPr id="46" name="AutoShape 46"/>
            <p:cNvSpPr/>
            <p:nvPr/>
          </p:nvSpPr>
          <p:spPr>
            <a:xfrm>
              <a:off x="311226" y="0"/>
              <a:ext cx="0" cy="1144716"/>
            </a:xfrm>
            <a:prstGeom prst="line">
              <a:avLst/>
            </a:prstGeom>
            <a:ln w="4337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47" name="Group 47"/>
            <p:cNvGrpSpPr/>
            <p:nvPr/>
          </p:nvGrpSpPr>
          <p:grpSpPr>
            <a:xfrm rot="-10800000">
              <a:off x="0" y="1144716"/>
              <a:ext cx="622451" cy="487823"/>
              <a:chOff x="0" y="0"/>
              <a:chExt cx="907476" cy="7112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907476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907476" h="711200">
                    <a:moveTo>
                      <a:pt x="453738" y="0"/>
                    </a:moveTo>
                    <a:lnTo>
                      <a:pt x="907476" y="711200"/>
                    </a:lnTo>
                    <a:lnTo>
                      <a:pt x="0" y="711200"/>
                    </a:lnTo>
                    <a:lnTo>
                      <a:pt x="453738" y="0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141793" y="339725"/>
                <a:ext cx="623890" cy="3206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133"/>
                  </a:lnSpc>
                </a:pPr>
                <a:endParaRPr/>
              </a:p>
            </p:txBody>
          </p:sp>
        </p:grpSp>
      </p:grpSp>
      <p:sp>
        <p:nvSpPr>
          <p:cNvPr id="50" name="TextBox 50"/>
          <p:cNvSpPr txBox="1"/>
          <p:nvPr/>
        </p:nvSpPr>
        <p:spPr>
          <a:xfrm>
            <a:off x="6697416" y="8336444"/>
            <a:ext cx="3620607" cy="40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7"/>
              </a:lnSpc>
              <a:spcBef>
                <a:spcPct val="0"/>
              </a:spcBef>
            </a:pPr>
            <a:r>
              <a:rPr lang="en-US" sz="242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SerialPort通訊（COM4）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786504" y="8705894"/>
            <a:ext cx="3442430" cy="40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7"/>
              </a:lnSpc>
              <a:spcBef>
                <a:spcPct val="0"/>
              </a:spcBef>
            </a:pPr>
            <a:r>
              <a:rPr lang="en-US" sz="242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PC端傳資料給Arduino）</a:t>
            </a:r>
          </a:p>
        </p:txBody>
      </p:sp>
      <p:sp>
        <p:nvSpPr>
          <p:cNvPr id="52" name="AutoShape 52"/>
          <p:cNvSpPr/>
          <p:nvPr/>
        </p:nvSpPr>
        <p:spPr>
          <a:xfrm flipV="1">
            <a:off x="10756715" y="4988764"/>
            <a:ext cx="623801" cy="8085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3" name="Group 53"/>
          <p:cNvGrpSpPr/>
          <p:nvPr/>
        </p:nvGrpSpPr>
        <p:grpSpPr>
          <a:xfrm rot="5400000">
            <a:off x="12686171" y="2372280"/>
            <a:ext cx="466838" cy="365867"/>
            <a:chOff x="0" y="0"/>
            <a:chExt cx="907476" cy="7112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07476" cy="711200"/>
            </a:xfrm>
            <a:custGeom>
              <a:avLst/>
              <a:gdLst/>
              <a:ahLst/>
              <a:cxnLst/>
              <a:rect l="l" t="t" r="r" b="b"/>
              <a:pathLst>
                <a:path w="907476" h="711200">
                  <a:moveTo>
                    <a:pt x="453738" y="0"/>
                  </a:moveTo>
                  <a:lnTo>
                    <a:pt x="907476" y="711200"/>
                  </a:lnTo>
                  <a:lnTo>
                    <a:pt x="0" y="711200"/>
                  </a:lnTo>
                  <a:lnTo>
                    <a:pt x="453738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141793" y="358775"/>
              <a:ext cx="623890" cy="301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56" name="AutoShape 56"/>
          <p:cNvSpPr/>
          <p:nvPr/>
        </p:nvSpPr>
        <p:spPr>
          <a:xfrm flipH="1" flipV="1">
            <a:off x="11380516" y="2571481"/>
            <a:ext cx="32534" cy="2433636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11380516" y="2555214"/>
            <a:ext cx="1319961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8" name="Group 58"/>
          <p:cNvGrpSpPr/>
          <p:nvPr/>
        </p:nvGrpSpPr>
        <p:grpSpPr>
          <a:xfrm>
            <a:off x="13102524" y="1603936"/>
            <a:ext cx="3155192" cy="2293988"/>
            <a:chOff x="0" y="0"/>
            <a:chExt cx="4206922" cy="3058650"/>
          </a:xfrm>
        </p:grpSpPr>
        <p:grpSp>
          <p:nvGrpSpPr>
            <p:cNvPr id="59" name="Group 59"/>
            <p:cNvGrpSpPr/>
            <p:nvPr/>
          </p:nvGrpSpPr>
          <p:grpSpPr>
            <a:xfrm>
              <a:off x="0" y="0"/>
              <a:ext cx="4206922" cy="3058650"/>
              <a:chOff x="0" y="0"/>
              <a:chExt cx="1235659" cy="898388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235658" cy="898388"/>
              </a:xfrm>
              <a:custGeom>
                <a:avLst/>
                <a:gdLst/>
                <a:ahLst/>
                <a:cxnLst/>
                <a:rect l="l" t="t" r="r" b="b"/>
                <a:pathLst>
                  <a:path w="1235658" h="898388">
                    <a:moveTo>
                      <a:pt x="0" y="0"/>
                    </a:moveTo>
                    <a:lnTo>
                      <a:pt x="1235658" y="0"/>
                    </a:lnTo>
                    <a:lnTo>
                      <a:pt x="1235658" y="898388"/>
                    </a:lnTo>
                    <a:lnTo>
                      <a:pt x="0" y="898388"/>
                    </a:lnTo>
                    <a:close/>
                  </a:path>
                </a:pathLst>
              </a:custGeom>
              <a:solidFill>
                <a:srgbClr val="8AB7E2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28575"/>
                <a:ext cx="1235659" cy="8698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sp>
          <p:nvSpPr>
            <p:cNvPr id="62" name="TextBox 62"/>
            <p:cNvSpPr txBox="1"/>
            <p:nvPr/>
          </p:nvSpPr>
          <p:spPr>
            <a:xfrm>
              <a:off x="0" y="-12592"/>
              <a:ext cx="4206922" cy="51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6"/>
                </a:lnSpc>
                <a:spcBef>
                  <a:spcPct val="0"/>
                </a:spcBef>
              </a:pPr>
              <a:r>
                <a:rPr lang="en-US" sz="2354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Arduino硬體  </a:t>
              </a:r>
            </a:p>
          </p:txBody>
        </p:sp>
        <p:sp>
          <p:nvSpPr>
            <p:cNvPr id="63" name="TextBox 63"/>
            <p:cNvSpPr txBox="1"/>
            <p:nvPr/>
          </p:nvSpPr>
          <p:spPr>
            <a:xfrm>
              <a:off x="0" y="612245"/>
              <a:ext cx="4206922" cy="1068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6"/>
                </a:lnSpc>
                <a:spcBef>
                  <a:spcPct val="0"/>
                </a:spcBef>
              </a:pPr>
              <a:r>
                <a:rPr lang="en-US" sz="2354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（負責接收資料並Echo回傳）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0" y="1813648"/>
              <a:ext cx="4206922" cy="51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6"/>
                </a:lnSpc>
                <a:spcBef>
                  <a:spcPct val="0"/>
                </a:spcBef>
              </a:pPr>
              <a:r>
                <a:rPr lang="en-US" sz="2354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讀取PC端送來的訊息</a:t>
              </a:r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2434269"/>
              <a:ext cx="4206922" cy="51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6"/>
                </a:lnSpc>
                <a:spcBef>
                  <a:spcPct val="0"/>
                </a:spcBef>
              </a:pPr>
              <a:r>
                <a:rPr lang="en-US" sz="2354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原封不動Echo回PC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 rot="5400000">
            <a:off x="13928672" y="4404190"/>
            <a:ext cx="1502894" cy="466838"/>
            <a:chOff x="0" y="0"/>
            <a:chExt cx="2003859" cy="622451"/>
          </a:xfrm>
        </p:grpSpPr>
        <p:sp>
          <p:nvSpPr>
            <p:cNvPr id="67" name="AutoShape 67"/>
            <p:cNvSpPr/>
            <p:nvPr/>
          </p:nvSpPr>
          <p:spPr>
            <a:xfrm flipV="1">
              <a:off x="0" y="311226"/>
              <a:ext cx="1516036" cy="0"/>
            </a:xfrm>
            <a:prstGeom prst="line">
              <a:avLst/>
            </a:prstGeom>
            <a:ln w="43379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8" name="Group 68"/>
            <p:cNvGrpSpPr/>
            <p:nvPr/>
          </p:nvGrpSpPr>
          <p:grpSpPr>
            <a:xfrm rot="5400000">
              <a:off x="1448722" y="67314"/>
              <a:ext cx="622451" cy="487823"/>
              <a:chOff x="0" y="0"/>
              <a:chExt cx="907476" cy="7112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907476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907476" h="711200">
                    <a:moveTo>
                      <a:pt x="453738" y="0"/>
                    </a:moveTo>
                    <a:lnTo>
                      <a:pt x="907476" y="711200"/>
                    </a:lnTo>
                    <a:lnTo>
                      <a:pt x="0" y="711200"/>
                    </a:lnTo>
                    <a:lnTo>
                      <a:pt x="453738" y="0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141793" y="358775"/>
                <a:ext cx="623890" cy="3016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</p:grpSp>
      <p:grpSp>
        <p:nvGrpSpPr>
          <p:cNvPr id="71" name="Group 71"/>
          <p:cNvGrpSpPr/>
          <p:nvPr/>
        </p:nvGrpSpPr>
        <p:grpSpPr>
          <a:xfrm>
            <a:off x="13102524" y="5389056"/>
            <a:ext cx="3522692" cy="1935089"/>
            <a:chOff x="0" y="0"/>
            <a:chExt cx="4696923" cy="2580119"/>
          </a:xfrm>
        </p:grpSpPr>
        <p:grpSp>
          <p:nvGrpSpPr>
            <p:cNvPr id="72" name="Group 72"/>
            <p:cNvGrpSpPr/>
            <p:nvPr/>
          </p:nvGrpSpPr>
          <p:grpSpPr>
            <a:xfrm>
              <a:off x="0" y="0"/>
              <a:ext cx="4696923" cy="2580119"/>
              <a:chOff x="0" y="0"/>
              <a:chExt cx="1338609" cy="735326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1338609" cy="735326"/>
              </a:xfrm>
              <a:custGeom>
                <a:avLst/>
                <a:gdLst/>
                <a:ahLst/>
                <a:cxnLst/>
                <a:rect l="l" t="t" r="r" b="b"/>
                <a:pathLst>
                  <a:path w="1338609" h="735326">
                    <a:moveTo>
                      <a:pt x="0" y="0"/>
                    </a:moveTo>
                    <a:lnTo>
                      <a:pt x="1338609" y="0"/>
                    </a:lnTo>
                    <a:lnTo>
                      <a:pt x="1338609" y="735326"/>
                    </a:lnTo>
                    <a:lnTo>
                      <a:pt x="0" y="735326"/>
                    </a:lnTo>
                    <a:close/>
                  </a:path>
                </a:pathLst>
              </a:custGeom>
              <a:solidFill>
                <a:srgbClr val="8AB7E2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4" name="TextBox 74"/>
              <p:cNvSpPr txBox="1"/>
              <p:nvPr/>
            </p:nvSpPr>
            <p:spPr>
              <a:xfrm>
                <a:off x="0" y="28575"/>
                <a:ext cx="1338609" cy="7067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sp>
          <p:nvSpPr>
            <p:cNvPr id="75" name="TextBox 75"/>
            <p:cNvSpPr txBox="1"/>
            <p:nvPr/>
          </p:nvSpPr>
          <p:spPr>
            <a:xfrm>
              <a:off x="0" y="-11811"/>
              <a:ext cx="4696923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資料回傳到PC端</a:t>
              </a:r>
            </a:p>
          </p:txBody>
        </p:sp>
        <p:sp>
          <p:nvSpPr>
            <p:cNvPr id="76" name="TextBox 76"/>
            <p:cNvSpPr txBox="1"/>
            <p:nvPr/>
          </p:nvSpPr>
          <p:spPr>
            <a:xfrm>
              <a:off x="0" y="632151"/>
              <a:ext cx="4696923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Form1接收資料並顯示</a:t>
              </a:r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0" y="1298175"/>
              <a:ext cx="4696923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r>
                <a:rPr lang="en-US" sz="242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 Form2接收資料並顯示</a:t>
              </a:r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0" y="1937793"/>
              <a:ext cx="4696923" cy="52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97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5659" y="898704"/>
            <a:ext cx="3923628" cy="127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sz="502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系統架構圖</a:t>
            </a:r>
            <a:r>
              <a:rPr lang="en-US" sz="502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l">
              <a:lnSpc>
                <a:spcPts val="4875"/>
              </a:lnSpc>
            </a:pPr>
            <a:r>
              <a:rPr lang="zh-TW" altLang="en-US" sz="502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502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TCP/IP 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680373" y="4461693"/>
            <a:ext cx="2474255" cy="779699"/>
            <a:chOff x="0" y="0"/>
            <a:chExt cx="3299006" cy="103959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299006" cy="1039599"/>
              <a:chOff x="0" y="0"/>
              <a:chExt cx="844476" cy="26611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44476" cy="266115"/>
              </a:xfrm>
              <a:custGeom>
                <a:avLst/>
                <a:gdLst/>
                <a:ahLst/>
                <a:cxnLst/>
                <a:rect l="l" t="t" r="r" b="b"/>
                <a:pathLst>
                  <a:path w="844476" h="266115">
                    <a:moveTo>
                      <a:pt x="0" y="0"/>
                    </a:moveTo>
                    <a:lnTo>
                      <a:pt x="844476" y="0"/>
                    </a:lnTo>
                    <a:lnTo>
                      <a:pt x="844476" y="266115"/>
                    </a:lnTo>
                    <a:lnTo>
                      <a:pt x="0" y="266115"/>
                    </a:lnTo>
                    <a:close/>
                  </a:path>
                </a:pathLst>
              </a:custGeom>
              <a:solidFill>
                <a:srgbClr val="8AB7E2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28575"/>
                <a:ext cx="844476" cy="237540"/>
              </a:xfrm>
              <a:prstGeom prst="rect">
                <a:avLst/>
              </a:prstGeom>
            </p:spPr>
            <p:txBody>
              <a:bodyPr lIns="44243" tIns="44243" rIns="44243" bIns="44243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-69453"/>
              <a:ext cx="3299006" cy="9932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252"/>
                </a:lnSpc>
                <a:spcBef>
                  <a:spcPct val="0"/>
                </a:spcBef>
              </a:pPr>
              <a:r>
                <a:rPr lang="en-US" sz="4466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使用者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154627" y="4626315"/>
            <a:ext cx="1559398" cy="484390"/>
            <a:chOff x="0" y="0"/>
            <a:chExt cx="2079197" cy="645853"/>
          </a:xfrm>
        </p:grpSpPr>
        <p:sp>
          <p:nvSpPr>
            <p:cNvPr id="13" name="AutoShape 13"/>
            <p:cNvSpPr/>
            <p:nvPr/>
          </p:nvSpPr>
          <p:spPr>
            <a:xfrm flipV="1">
              <a:off x="0" y="322927"/>
              <a:ext cx="1573034" cy="0"/>
            </a:xfrm>
            <a:prstGeom prst="line">
              <a:avLst/>
            </a:prstGeom>
            <a:ln w="4501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4" name="Group 14"/>
            <p:cNvGrpSpPr/>
            <p:nvPr/>
          </p:nvGrpSpPr>
          <p:grpSpPr>
            <a:xfrm rot="5400000">
              <a:off x="1503189" y="69845"/>
              <a:ext cx="645853" cy="506163"/>
              <a:chOff x="0" y="0"/>
              <a:chExt cx="907476" cy="7112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07476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907476" h="711200">
                    <a:moveTo>
                      <a:pt x="453738" y="0"/>
                    </a:moveTo>
                    <a:lnTo>
                      <a:pt x="907476" y="711200"/>
                    </a:lnTo>
                    <a:lnTo>
                      <a:pt x="0" y="711200"/>
                    </a:lnTo>
                    <a:lnTo>
                      <a:pt x="453738" y="0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141793" y="358775"/>
                <a:ext cx="623890" cy="3016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5714025" y="2117409"/>
            <a:ext cx="4667102" cy="5840828"/>
            <a:chOff x="0" y="0"/>
            <a:chExt cx="1468828" cy="18382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68828" cy="1838222"/>
            </a:xfrm>
            <a:custGeom>
              <a:avLst/>
              <a:gdLst/>
              <a:ahLst/>
              <a:cxnLst/>
              <a:rect l="l" t="t" r="r" b="b"/>
              <a:pathLst>
                <a:path w="1468828" h="1838222">
                  <a:moveTo>
                    <a:pt x="0" y="0"/>
                  </a:moveTo>
                  <a:lnTo>
                    <a:pt x="1468828" y="0"/>
                  </a:lnTo>
                  <a:lnTo>
                    <a:pt x="1468828" y="1838222"/>
                  </a:lnTo>
                  <a:lnTo>
                    <a:pt x="0" y="1838222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28575"/>
              <a:ext cx="1468828" cy="180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989634" y="2287862"/>
            <a:ext cx="4391494" cy="55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7"/>
              </a:lnSpc>
              <a:spcBef>
                <a:spcPct val="0"/>
              </a:spcBef>
            </a:pPr>
            <a:r>
              <a:rPr lang="en-US" sz="320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PC端（ClientForm）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013480" y="3092243"/>
            <a:ext cx="4051002" cy="2830305"/>
            <a:chOff x="0" y="0"/>
            <a:chExt cx="1483586" cy="103653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83586" cy="1036534"/>
            </a:xfrm>
            <a:custGeom>
              <a:avLst/>
              <a:gdLst/>
              <a:ahLst/>
              <a:cxnLst/>
              <a:rect l="l" t="t" r="r" b="b"/>
              <a:pathLst>
                <a:path w="1483586" h="1036534">
                  <a:moveTo>
                    <a:pt x="0" y="0"/>
                  </a:moveTo>
                  <a:lnTo>
                    <a:pt x="1483586" y="0"/>
                  </a:lnTo>
                  <a:lnTo>
                    <a:pt x="1483586" y="1036534"/>
                  </a:lnTo>
                  <a:lnTo>
                    <a:pt x="0" y="10365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1483586" cy="1007959"/>
            </a:xfrm>
            <a:prstGeom prst="rect">
              <a:avLst/>
            </a:prstGeom>
          </p:spPr>
          <p:txBody>
            <a:bodyPr lIns="36533" tIns="36533" rIns="36533" bIns="36533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013480" y="3055551"/>
            <a:ext cx="4068193" cy="4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文字輸入（txtMessage）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909698" y="3564324"/>
            <a:ext cx="3861033" cy="4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送出按鈕（btn_Send）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909698" y="4100099"/>
            <a:ext cx="3590843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貼圖（StickerForm）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989634" y="4635840"/>
            <a:ext cx="3861033" cy="4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表情符號（EmojiForm）</a:t>
            </a:r>
          </a:p>
        </p:txBody>
      </p:sp>
      <p:sp>
        <p:nvSpPr>
          <p:cNvPr id="28" name="AutoShape 28"/>
          <p:cNvSpPr/>
          <p:nvPr/>
        </p:nvSpPr>
        <p:spPr>
          <a:xfrm>
            <a:off x="7967350" y="5922548"/>
            <a:ext cx="0" cy="8908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 rot="-10800000">
            <a:off x="7725155" y="6813363"/>
            <a:ext cx="484390" cy="379622"/>
            <a:chOff x="0" y="0"/>
            <a:chExt cx="907476" cy="7112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07476" cy="711200"/>
            </a:xfrm>
            <a:custGeom>
              <a:avLst/>
              <a:gdLst/>
              <a:ahLst/>
              <a:cxnLst/>
              <a:rect l="l" t="t" r="r" b="b"/>
              <a:pathLst>
                <a:path w="907476" h="711200">
                  <a:moveTo>
                    <a:pt x="453738" y="0"/>
                  </a:moveTo>
                  <a:lnTo>
                    <a:pt x="907476" y="711200"/>
                  </a:lnTo>
                  <a:lnTo>
                    <a:pt x="0" y="711200"/>
                  </a:lnTo>
                  <a:lnTo>
                    <a:pt x="453738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141793" y="339725"/>
              <a:ext cx="623890" cy="320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33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909698" y="7135835"/>
            <a:ext cx="4275756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TcpClient + NetworkStream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047576" y="6169898"/>
            <a:ext cx="1266518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(TCP/IP)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0381127" y="4609347"/>
            <a:ext cx="1559398" cy="484390"/>
            <a:chOff x="0" y="0"/>
            <a:chExt cx="2079197" cy="645853"/>
          </a:xfrm>
        </p:grpSpPr>
        <p:sp>
          <p:nvSpPr>
            <p:cNvPr id="35" name="AutoShape 35"/>
            <p:cNvSpPr/>
            <p:nvPr/>
          </p:nvSpPr>
          <p:spPr>
            <a:xfrm flipV="1">
              <a:off x="0" y="322927"/>
              <a:ext cx="1573034" cy="0"/>
            </a:xfrm>
            <a:prstGeom prst="line">
              <a:avLst/>
            </a:prstGeom>
            <a:ln w="4501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6" name="Group 36"/>
            <p:cNvGrpSpPr/>
            <p:nvPr/>
          </p:nvGrpSpPr>
          <p:grpSpPr>
            <a:xfrm rot="5400000">
              <a:off x="1503189" y="69845"/>
              <a:ext cx="645853" cy="506163"/>
              <a:chOff x="0" y="0"/>
              <a:chExt cx="907476" cy="7112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907476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907476" h="711200">
                    <a:moveTo>
                      <a:pt x="453738" y="0"/>
                    </a:moveTo>
                    <a:lnTo>
                      <a:pt x="907476" y="711200"/>
                    </a:lnTo>
                    <a:lnTo>
                      <a:pt x="0" y="711200"/>
                    </a:lnTo>
                    <a:lnTo>
                      <a:pt x="453738" y="0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141793" y="358775"/>
                <a:ext cx="623890" cy="3016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</p:grpSp>
      <p:sp>
        <p:nvSpPr>
          <p:cNvPr id="39" name="AutoShape 39"/>
          <p:cNvSpPr/>
          <p:nvPr/>
        </p:nvSpPr>
        <p:spPr>
          <a:xfrm>
            <a:off x="14166372" y="7958237"/>
            <a:ext cx="0" cy="89081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0" name="Group 40"/>
          <p:cNvGrpSpPr/>
          <p:nvPr/>
        </p:nvGrpSpPr>
        <p:grpSpPr>
          <a:xfrm rot="-10800000">
            <a:off x="13924176" y="8849052"/>
            <a:ext cx="484390" cy="379622"/>
            <a:chOff x="0" y="0"/>
            <a:chExt cx="907476" cy="7112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907476" cy="711200"/>
            </a:xfrm>
            <a:custGeom>
              <a:avLst/>
              <a:gdLst/>
              <a:ahLst/>
              <a:cxnLst/>
              <a:rect l="l" t="t" r="r" b="b"/>
              <a:pathLst>
                <a:path w="907476" h="711200">
                  <a:moveTo>
                    <a:pt x="453738" y="0"/>
                  </a:moveTo>
                  <a:lnTo>
                    <a:pt x="907476" y="711200"/>
                  </a:lnTo>
                  <a:lnTo>
                    <a:pt x="0" y="711200"/>
                  </a:lnTo>
                  <a:lnTo>
                    <a:pt x="453738" y="0"/>
                  </a:lnTo>
                  <a:close/>
                </a:path>
              </a:pathLst>
            </a:custGeom>
            <a:solidFill>
              <a:srgbClr val="100F0D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141793" y="339725"/>
              <a:ext cx="623890" cy="320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33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1940525" y="2117409"/>
            <a:ext cx="4667102" cy="5840828"/>
            <a:chOff x="0" y="0"/>
            <a:chExt cx="1468828" cy="183822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468828" cy="1838222"/>
            </a:xfrm>
            <a:custGeom>
              <a:avLst/>
              <a:gdLst/>
              <a:ahLst/>
              <a:cxnLst/>
              <a:rect l="l" t="t" r="r" b="b"/>
              <a:pathLst>
                <a:path w="1468828" h="1838222">
                  <a:moveTo>
                    <a:pt x="0" y="0"/>
                  </a:moveTo>
                  <a:lnTo>
                    <a:pt x="1468828" y="0"/>
                  </a:lnTo>
                  <a:lnTo>
                    <a:pt x="1468828" y="1838222"/>
                  </a:lnTo>
                  <a:lnTo>
                    <a:pt x="0" y="1838222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28575"/>
              <a:ext cx="1468828" cy="1809647"/>
            </a:xfrm>
            <a:prstGeom prst="rect">
              <a:avLst/>
            </a:prstGeom>
          </p:spPr>
          <p:txBody>
            <a:bodyPr lIns="45010" tIns="45010" rIns="45010" bIns="4501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1940525" y="2108292"/>
            <a:ext cx="4667102" cy="55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7"/>
              </a:lnSpc>
              <a:spcBef>
                <a:spcPct val="0"/>
              </a:spcBef>
            </a:pPr>
            <a:r>
              <a:rPr lang="en-US" sz="3205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Server端（ServerForm）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2072499" y="2926632"/>
            <a:ext cx="4330421" cy="3886731"/>
            <a:chOff x="0" y="0"/>
            <a:chExt cx="1585917" cy="1423426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585917" cy="1423426"/>
            </a:xfrm>
            <a:custGeom>
              <a:avLst/>
              <a:gdLst/>
              <a:ahLst/>
              <a:cxnLst/>
              <a:rect l="l" t="t" r="r" b="b"/>
              <a:pathLst>
                <a:path w="1585917" h="1423426">
                  <a:moveTo>
                    <a:pt x="0" y="0"/>
                  </a:moveTo>
                  <a:lnTo>
                    <a:pt x="1585917" y="0"/>
                  </a:lnTo>
                  <a:lnTo>
                    <a:pt x="1585917" y="1423426"/>
                  </a:lnTo>
                  <a:lnTo>
                    <a:pt x="0" y="1423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0" y="28575"/>
              <a:ext cx="1585917" cy="1394851"/>
            </a:xfrm>
            <a:prstGeom prst="rect">
              <a:avLst/>
            </a:prstGeom>
          </p:spPr>
          <p:txBody>
            <a:bodyPr lIns="36533" tIns="36533" rIns="36533" bIns="36533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12293012" y="5763999"/>
            <a:ext cx="4330421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TcpListener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293012" y="5342558"/>
            <a:ext cx="4109909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資料接收執行緒 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293012" y="6164553"/>
            <a:ext cx="3317418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Talk_Form（副視窗）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2293012" y="4844917"/>
            <a:ext cx="4109909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flowLayoutPanel顯示訊息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145232" y="9379894"/>
            <a:ext cx="4257688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（接收/送出資料）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108866" y="3035093"/>
            <a:ext cx="4068193" cy="4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文字輸入（txtMessage）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2089500" y="3511694"/>
            <a:ext cx="3861033" cy="4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送出按鈕（btn_Send）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154591" y="5140964"/>
            <a:ext cx="4109909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flowLayoutPanel顯示訊息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089500" y="3935090"/>
            <a:ext cx="3590843" cy="440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貼圖（StickerForm）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140550" y="4430061"/>
            <a:ext cx="3861033" cy="438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表情符號（EmojiForm）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535332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功能模組說明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176439" y="1804418"/>
            <a:ext cx="7382418" cy="102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36"/>
              </a:lnSpc>
              <a:spcBef>
                <a:spcPct val="0"/>
              </a:spcBef>
            </a:pPr>
            <a:r>
              <a:rPr lang="en-US" sz="595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一. TCP/IP聊天模組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4016" y="2882803"/>
            <a:ext cx="17213984" cy="2089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目的：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提供使用者一個具備文字輸入、貼圖、Emoji的聊天介面，並能透過TCP/IP與Server端進行即時資料交換。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74016" y="5880100"/>
            <a:ext cx="13509983" cy="3467529"/>
            <a:chOff x="0" y="0"/>
            <a:chExt cx="18013311" cy="462337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73136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ctr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文字輸入與即時傳送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94372"/>
              <a:ext cx="73136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ctr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支援貼圖與表情符號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468605"/>
              <a:ext cx="180133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ctr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顯示聊天記錄（flowLayoutPanel + MessageBubble）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742839"/>
              <a:ext cx="73136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ctr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連線與中斷狀態顯示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74016" y="5067300"/>
            <a:ext cx="113898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535332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功能模組說明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803921" y="1794893"/>
            <a:ext cx="13153970" cy="1164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96"/>
              </a:lnSpc>
              <a:spcBef>
                <a:spcPct val="0"/>
              </a:spcBef>
            </a:pPr>
            <a:r>
              <a:rPr lang="en-US" sz="685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二.TCP/IP聊天模組（Server端）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2535" y="2882803"/>
            <a:ext cx="16795465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目的：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接收Client端的連線與訊息，回應並顯示聊天資料，並具備多媒體資料（貼圖、Emoji）處理能力。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74016" y="5143500"/>
            <a:ext cx="13747883" cy="4114800"/>
            <a:chOff x="0" y="0"/>
            <a:chExt cx="18330511" cy="54864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86828"/>
              <a:ext cx="73136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監聽TCP/IP連線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57400"/>
              <a:ext cx="73136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ctr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文字輸入與即時傳送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331633"/>
              <a:ext cx="180133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支援貼圖與表情符號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605867"/>
              <a:ext cx="183305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顯示聊天記錄（flowLayoutPanel + MessageBubble）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58025" y="-76200"/>
              <a:ext cx="151864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功能: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535332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功能模組說明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803921" y="1794893"/>
            <a:ext cx="15466766" cy="115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96"/>
              </a:lnSpc>
              <a:spcBef>
                <a:spcPct val="0"/>
              </a:spcBef>
            </a:pPr>
            <a:r>
              <a:rPr lang="en-US" sz="685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三.SerialPort聊天模組（PC端)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2535" y="2882803"/>
            <a:ext cx="16795465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目的：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透過SerialPort與Arduino進行資料傳輸，示範PC與硬體設備的串列通訊。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74016" y="5143500"/>
            <a:ext cx="13747883" cy="4114800"/>
            <a:chOff x="0" y="0"/>
            <a:chExt cx="18330511" cy="54864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86828"/>
              <a:ext cx="73136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文字輸入與傳送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57400"/>
              <a:ext cx="995105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ctr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即時接收Arduino回傳的訊息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331633"/>
              <a:ext cx="180133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支援貼圖與表情符號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605867"/>
              <a:ext cx="183305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顯示聊天記錄（WinForms介面）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58025" y="-76200"/>
              <a:ext cx="151864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功能: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535332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功能模組說明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803921" y="1794893"/>
            <a:ext cx="15466766" cy="115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96"/>
              </a:lnSpc>
              <a:spcBef>
                <a:spcPct val="0"/>
              </a:spcBef>
            </a:pPr>
            <a:r>
              <a:rPr lang="en-US" sz="685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四.SerialPort聊天模組（Arduino端)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9070" y="2878086"/>
            <a:ext cx="16475530" cy="2115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目的</a:t>
            </a: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：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99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當Arduino的模擬介面，PC傳送訊息至Arduino再回傳到Arduino來達到</a:t>
            </a:r>
            <a:endParaRPr lang="en-US" sz="39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99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串通通訊</a:t>
            </a:r>
            <a:endParaRPr lang="en-US" sz="39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74016" y="5143500"/>
            <a:ext cx="13747883" cy="4114800"/>
            <a:chOff x="0" y="0"/>
            <a:chExt cx="18330511" cy="54864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86828"/>
              <a:ext cx="731364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 dirty="0" err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文字輸入與傳送</a:t>
              </a:r>
              <a:endPara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57400"/>
              <a:ext cx="995105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即時接收PC回傳的訊息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331633"/>
              <a:ext cx="180133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支援貼圖與表情符號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605867"/>
              <a:ext cx="183305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顯示聊天記錄（WinForms介面）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558025" y="-76200"/>
              <a:ext cx="151864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 dirty="0" err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功能</a:t>
              </a:r>
              <a:r>
                <a:rPr lang="en-US" sz="3999" b="1" dirty="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: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535332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功能模組說明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803921" y="1794893"/>
            <a:ext cx="15466766" cy="115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96"/>
              </a:lnSpc>
              <a:spcBef>
                <a:spcPct val="0"/>
              </a:spcBef>
            </a:pPr>
            <a:r>
              <a:rPr lang="en-US" sz="685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五.貼圖選擇模組（StickerForm）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8860" y="3055776"/>
            <a:ext cx="13590014" cy="1384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目的</a:t>
            </a: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：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99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提供使用者從資料夾中選擇貼圖，並能在聊天視窗中呈現</a:t>
            </a: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。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69279" y="4617766"/>
            <a:ext cx="13747883" cy="3217863"/>
            <a:chOff x="0" y="0"/>
            <a:chExt cx="18330511" cy="429048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86828"/>
              <a:ext cx="995105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載入Stickers資料夾中的圖片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97617"/>
              <a:ext cx="995105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點選貼圖後將檔名送出訊息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409950"/>
              <a:ext cx="183305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輕量化設計（支援多圖選擇）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58025" y="-76200"/>
              <a:ext cx="151864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功能: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535332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功能模組說明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803921" y="1794893"/>
            <a:ext cx="15466766" cy="115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96"/>
              </a:lnSpc>
              <a:spcBef>
                <a:spcPct val="0"/>
              </a:spcBef>
            </a:pPr>
            <a:r>
              <a:rPr lang="en-US" sz="6854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六.貼圖選擇模組（StickerForm）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88860" y="3055776"/>
            <a:ext cx="14436940" cy="1384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目的</a:t>
            </a: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：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999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提供使用者從資料夾中選擇貼圖，並能在聊天視窗中呈現</a:t>
            </a:r>
            <a:r>
              <a:rPr lang="en-US" sz="3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。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69279" y="4617766"/>
            <a:ext cx="13747883" cy="3217863"/>
            <a:chOff x="0" y="0"/>
            <a:chExt cx="18330511" cy="429048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86828"/>
              <a:ext cx="995105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載入Stickers資料夾中的圖片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97617"/>
              <a:ext cx="995105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點選貼圖後將檔名送出訊息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409950"/>
              <a:ext cx="18330511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63599" lvl="1" indent="-431800" algn="l">
                <a:lnSpc>
                  <a:spcPts val="5599"/>
                </a:lnSpc>
                <a:buFont typeface="Arial"/>
                <a:buChar char="•"/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輕量化設計（支援多圖選擇）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58025" y="-76200"/>
              <a:ext cx="1518642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功能: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609107" y="873569"/>
            <a:ext cx="7025086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開發環境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49256" y="4278477"/>
            <a:ext cx="8042544" cy="862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8450" lvl="1" indent="-544225" algn="ctr">
              <a:lnSpc>
                <a:spcPts val="7058"/>
              </a:lnSpc>
              <a:buFont typeface="Arial"/>
              <a:buChar char="•"/>
            </a:pPr>
            <a:r>
              <a:rPr lang="en-US" sz="5041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Arduino IDE(2.3.2)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9256" y="5603397"/>
            <a:ext cx="6594744" cy="862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8450" lvl="1" indent="-544225" algn="ctr">
              <a:lnSpc>
                <a:spcPts val="7058"/>
              </a:lnSpc>
              <a:buFont typeface="Arial"/>
              <a:buChar char="•"/>
            </a:pPr>
            <a:r>
              <a:rPr lang="en-US" sz="5041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C#(.NET 8.0)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6634FEA9-470F-188D-7F38-CB89975E05DA}"/>
              </a:ext>
            </a:extLst>
          </p:cNvPr>
          <p:cNvSpPr txBox="1"/>
          <p:nvPr/>
        </p:nvSpPr>
        <p:spPr>
          <a:xfrm>
            <a:off x="3200400" y="2964580"/>
            <a:ext cx="8042544" cy="862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8450" lvl="1" indent="-544225" algn="ctr">
              <a:lnSpc>
                <a:spcPts val="7058"/>
              </a:lnSpc>
              <a:buFont typeface="Arial"/>
              <a:buChar char="•"/>
            </a:pPr>
            <a:r>
              <a:rPr lang="en-US" altLang="zh-TW" sz="5041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VirtualStudio</a:t>
            </a:r>
            <a:r>
              <a:rPr lang="en-US" altLang="zh-TW" sz="5041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IDE 2022</a:t>
            </a:r>
            <a:endParaRPr lang="en-US" sz="5041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828069" y="1035542"/>
            <a:ext cx="16047518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核心功能代碼解析(Server端)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071796"/>
            <a:ext cx="16230600" cy="125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616" b="1" dirty="0" err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AppendChatMessage</a:t>
            </a:r>
            <a:r>
              <a:rPr lang="en-US" sz="3616" b="1" dirty="0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(string message):</a:t>
            </a:r>
            <a:r>
              <a:rPr lang="en-US" sz="3616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這段程式負責將收到的聊天訊息依照發送者分類後，以對話泡泡的形式新增到畫面上，並即時顯示連線與錯誤狀態</a:t>
            </a:r>
            <a:r>
              <a:rPr lang="en-US" sz="3616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3187" y="3638100"/>
            <a:ext cx="16141626" cy="62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38"/>
              </a:lnSpc>
              <a:spcBef>
                <a:spcPct val="0"/>
              </a:spcBef>
            </a:pPr>
            <a:r>
              <a:rPr lang="en-US" sz="3741" b="1" u="none" strike="noStrike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btn_Connected_Click(object sender, EventArgs e):</a:t>
            </a:r>
            <a:r>
              <a:rPr lang="en-US" sz="3741" b="1" u="none" strike="noStrik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與Client建立連線。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0811" y="4790895"/>
            <a:ext cx="15288895" cy="60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ListenForClient():</a:t>
            </a:r>
            <a:r>
              <a:rPr lang="en-US" sz="3630" b="1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負責等待用戶端連線並初始化接收訊息的相關執行緒。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0811" y="7813815"/>
            <a:ext cx="15806378" cy="60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SendMessage(string message):</a:t>
            </a:r>
            <a:r>
              <a:rPr lang="en-US" sz="3630" b="1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負責將訊息透過網路串流傳送給對方。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811" y="6052584"/>
            <a:ext cx="15511639" cy="1241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ReceiveMessage(object obj):</a:t>
            </a:r>
            <a:r>
              <a:rPr lang="en-US" sz="363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這段程式負責持續接收來自網路串流的訊息並即時顯示在聊天視窗。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76978" y="1919679"/>
            <a:ext cx="6682322" cy="7338621"/>
          </a:xfrm>
          <a:custGeom>
            <a:avLst/>
            <a:gdLst/>
            <a:ahLst/>
            <a:cxnLst/>
            <a:rect l="l" t="t" r="r" b="b"/>
            <a:pathLst>
              <a:path w="6682322" h="7338621">
                <a:moveTo>
                  <a:pt x="0" y="0"/>
                </a:moveTo>
                <a:lnTo>
                  <a:pt x="6682322" y="0"/>
                </a:lnTo>
                <a:lnTo>
                  <a:pt x="6682322" y="7338621"/>
                </a:lnTo>
                <a:lnTo>
                  <a:pt x="0" y="7338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60263" y="1919679"/>
            <a:ext cx="6702787" cy="7349615"/>
          </a:xfrm>
          <a:custGeom>
            <a:avLst/>
            <a:gdLst/>
            <a:ahLst/>
            <a:cxnLst/>
            <a:rect l="l" t="t" r="r" b="b"/>
            <a:pathLst>
              <a:path w="6702787" h="7349615">
                <a:moveTo>
                  <a:pt x="0" y="0"/>
                </a:moveTo>
                <a:lnTo>
                  <a:pt x="6702787" y="0"/>
                </a:lnTo>
                <a:lnTo>
                  <a:pt x="6702787" y="7349614"/>
                </a:lnTo>
                <a:lnTo>
                  <a:pt x="0" y="7349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1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0564" y="650234"/>
            <a:ext cx="8287084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使用過程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5792606" y="2290244"/>
            <a:ext cx="1751743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5792606" y="3393729"/>
            <a:ext cx="1751743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7544349" y="2290244"/>
            <a:ext cx="0" cy="1103485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5811656" y="2290244"/>
            <a:ext cx="0" cy="1103485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918139" y="2309294"/>
            <a:ext cx="1751743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5650832" y="2309294"/>
            <a:ext cx="0" cy="1103485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13937189" y="2309294"/>
            <a:ext cx="0" cy="1103485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3899089" y="3374679"/>
            <a:ext cx="1751743" cy="0"/>
          </a:xfrm>
          <a:prstGeom prst="line">
            <a:avLst/>
          </a:prstGeom>
          <a:ln w="38100" cap="flat">
            <a:solidFill>
              <a:srgbClr val="FF5757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828069" y="1035542"/>
            <a:ext cx="16047518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核心功能代碼解析(Clien端)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071796"/>
            <a:ext cx="16230600" cy="125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2"/>
              </a:lnSpc>
            </a:pPr>
            <a:r>
              <a:rPr lang="en-US" sz="3616" b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AppendChatMessage(string message):</a:t>
            </a:r>
            <a:r>
              <a:rPr lang="en-US" sz="3616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這段程式負責將收到的聊天訊息依照發送者分類後，以對話泡泡的形式新增到畫面上，並即時顯示連線與錯誤狀態。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3187" y="3638100"/>
            <a:ext cx="16141626" cy="62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238"/>
              </a:lnSpc>
              <a:spcBef>
                <a:spcPct val="0"/>
              </a:spcBef>
            </a:pPr>
            <a:r>
              <a:rPr lang="en-US" sz="3741" b="1" u="none" strike="noStrike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btn_Connected_Click(object sender, EventArgs e):</a:t>
            </a:r>
            <a:r>
              <a:rPr lang="en-US" sz="3741" b="1" u="none" strike="noStrik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與Client建立連線。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40811" y="4790895"/>
            <a:ext cx="15288895" cy="60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ListenForClient():</a:t>
            </a:r>
            <a:r>
              <a:rPr lang="en-US" sz="3630" b="1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負責等待用戶端連線並初始化接收訊息的相關執行緒。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0811" y="7813815"/>
            <a:ext cx="15806378" cy="60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SendMessage(string message):</a:t>
            </a:r>
            <a:r>
              <a:rPr lang="en-US" sz="3630" b="1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負責將訊息透過網路串流傳送給對方。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811" y="6052584"/>
            <a:ext cx="15511639" cy="1241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630" b="1">
                <a:solidFill>
                  <a:srgbClr val="FF5757"/>
                </a:solidFill>
                <a:latin typeface="DM Sans Bold"/>
                <a:ea typeface="DM Sans Bold"/>
                <a:cs typeface="DM Sans Bold"/>
                <a:sym typeface="DM Sans Bold"/>
              </a:rPr>
              <a:t>ReceiveMessage(object obj):</a:t>
            </a:r>
            <a:r>
              <a:rPr lang="en-US" sz="363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這段程式負責持續接收來自網路串流的訊息並即時顯示在聊天視窗。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DE29-1298-BDFA-AD70-E74C4035E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5CDE976-2E72-BE90-CC0D-AD41CA014631}"/>
              </a:ext>
            </a:extLst>
          </p:cNvPr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883286F-DF07-C913-EA8A-836E0FF23B37}"/>
              </a:ext>
            </a:extLst>
          </p:cNvPr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424A390-473F-7887-2B7A-4C01981B4A07}"/>
              </a:ext>
            </a:extLst>
          </p:cNvPr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E94FDF3-8595-CDA9-B5D0-60F6D4052BB8}"/>
              </a:ext>
            </a:extLst>
          </p:cNvPr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BFF80B5-34EF-7638-18A1-919EB9EB4AF6}"/>
              </a:ext>
            </a:extLst>
          </p:cNvPr>
          <p:cNvSpPr txBox="1"/>
          <p:nvPr/>
        </p:nvSpPr>
        <p:spPr>
          <a:xfrm>
            <a:off x="609106" y="873569"/>
            <a:ext cx="9144493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zh-TW" alt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未來改進方向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477D60AE-DC4A-9E01-A654-0038DC0255A5}"/>
              </a:ext>
            </a:extLst>
          </p:cNvPr>
          <p:cNvSpPr txBox="1"/>
          <p:nvPr/>
        </p:nvSpPr>
        <p:spPr>
          <a:xfrm>
            <a:off x="609106" y="2438405"/>
            <a:ext cx="16535400" cy="351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88450" lvl="1" indent="-544225">
              <a:lnSpc>
                <a:spcPts val="7058"/>
              </a:lnSpc>
              <a:buFont typeface="Arial"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latin typeface="DM Sans Bold"/>
                <a:sym typeface="DM Sans Bold"/>
              </a:rPr>
              <a:t>TCPIP</a:t>
            </a:r>
            <a:r>
              <a:rPr lang="zh-TW" altLang="en-US" sz="2800" b="1" dirty="0">
                <a:solidFill>
                  <a:srgbClr val="000000"/>
                </a:solidFill>
                <a:latin typeface="DM Sans Bold"/>
                <a:sym typeface="DM Sans Bold"/>
              </a:rPr>
              <a:t>網路聊天室功能尚有缺失</a:t>
            </a:r>
            <a:endParaRPr lang="en-US" altLang="zh-TW" sz="2800" b="1" dirty="0">
              <a:solidFill>
                <a:srgbClr val="000000"/>
              </a:solidFill>
              <a:latin typeface="DM Sans Bold"/>
              <a:sym typeface="DM Sans Bold"/>
            </a:endParaRPr>
          </a:p>
          <a:p>
            <a:pPr marL="1088450" lvl="1" indent="-544225">
              <a:lnSpc>
                <a:spcPts val="7058"/>
              </a:lnSpc>
              <a:buFont typeface="Arial"/>
              <a:buChar char="•"/>
            </a:pPr>
            <a:r>
              <a:rPr lang="zh-TW" altLang="en-US" sz="2800" b="1" dirty="0">
                <a:solidFill>
                  <a:srgbClr val="000000"/>
                </a:solidFill>
                <a:latin typeface="DM Sans Bold"/>
                <a:sym typeface="DM Sans Bold"/>
              </a:rPr>
              <a:t>     不能多方</a:t>
            </a:r>
            <a:r>
              <a:rPr lang="en-US" altLang="zh-TW" sz="2800" b="1" dirty="0">
                <a:solidFill>
                  <a:srgbClr val="000000"/>
                </a:solidFill>
                <a:latin typeface="DM Sans Bold"/>
                <a:sym typeface="DM Sans Bold"/>
              </a:rPr>
              <a:t>Client</a:t>
            </a:r>
            <a:r>
              <a:rPr lang="zh-TW" altLang="en-US" sz="2800" b="1">
                <a:solidFill>
                  <a:srgbClr val="000000"/>
                </a:solidFill>
                <a:latin typeface="DM Sans Bold"/>
                <a:sym typeface="DM Sans Bold"/>
              </a:rPr>
              <a:t>端連線</a:t>
            </a:r>
            <a:r>
              <a:rPr lang="zh-TW" altLang="en-US" sz="2800" b="1" dirty="0">
                <a:solidFill>
                  <a:srgbClr val="000000"/>
                </a:solidFill>
                <a:latin typeface="DM Sans Bold"/>
                <a:sym typeface="DM Sans Bold"/>
              </a:rPr>
              <a:t>至同一台</a:t>
            </a:r>
            <a:r>
              <a:rPr lang="en-US" altLang="zh-TW" sz="2800" b="1" dirty="0">
                <a:solidFill>
                  <a:srgbClr val="000000"/>
                </a:solidFill>
                <a:latin typeface="DM Sans Bold"/>
                <a:sym typeface="DM Sans Bold"/>
              </a:rPr>
              <a:t>Server</a:t>
            </a:r>
          </a:p>
          <a:p>
            <a:pPr marL="1088450" lvl="1" indent="-544225">
              <a:lnSpc>
                <a:spcPts val="7058"/>
              </a:lnSpc>
              <a:buFont typeface="Arial"/>
              <a:buChar char="•"/>
            </a:pPr>
            <a:r>
              <a:rPr lang="en-US" altLang="zh-TW" sz="2800" b="1" dirty="0">
                <a:solidFill>
                  <a:srgbClr val="000000"/>
                </a:solidFill>
                <a:latin typeface="DM Sans Bold"/>
                <a:sym typeface="DM Sans Bold"/>
              </a:rPr>
              <a:t>Arduino</a:t>
            </a:r>
            <a:r>
              <a:rPr lang="zh-TW" altLang="en-US" sz="2800" b="1" dirty="0">
                <a:solidFill>
                  <a:srgbClr val="000000"/>
                </a:solidFill>
                <a:latin typeface="DM Sans Bold"/>
                <a:sym typeface="DM Sans Bold"/>
              </a:rPr>
              <a:t>的硬體介面還未定義明確</a:t>
            </a:r>
            <a:endParaRPr lang="en-US" altLang="zh-TW" sz="2800" b="1" dirty="0">
              <a:solidFill>
                <a:srgbClr val="000000"/>
              </a:solidFill>
              <a:latin typeface="DM Sans Bold"/>
              <a:sym typeface="DM Sans Bold"/>
            </a:endParaRPr>
          </a:p>
          <a:p>
            <a:pPr marL="1088450" lvl="1" indent="-544225">
              <a:lnSpc>
                <a:spcPts val="7058"/>
              </a:lnSpc>
              <a:buFont typeface="Arial"/>
              <a:buChar char="•"/>
            </a:pPr>
            <a:endParaRPr lang="en-US" sz="2800" b="1" dirty="0">
              <a:solidFill>
                <a:srgbClr val="000000"/>
              </a:solidFill>
              <a:latin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9351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19201" y="2089186"/>
            <a:ext cx="6682322" cy="7338621"/>
          </a:xfrm>
          <a:custGeom>
            <a:avLst/>
            <a:gdLst/>
            <a:ahLst/>
            <a:cxnLst/>
            <a:rect l="l" t="t" r="r" b="b"/>
            <a:pathLst>
              <a:path w="6682322" h="7338621">
                <a:moveTo>
                  <a:pt x="0" y="0"/>
                </a:moveTo>
                <a:lnTo>
                  <a:pt x="6682322" y="0"/>
                </a:lnTo>
                <a:lnTo>
                  <a:pt x="6682322" y="7338622"/>
                </a:lnTo>
                <a:lnTo>
                  <a:pt x="0" y="7338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" r="-1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98989" y="2078193"/>
            <a:ext cx="6702787" cy="7349615"/>
          </a:xfrm>
          <a:custGeom>
            <a:avLst/>
            <a:gdLst/>
            <a:ahLst/>
            <a:cxnLst/>
            <a:rect l="l" t="t" r="r" b="b"/>
            <a:pathLst>
              <a:path w="6702787" h="7349615">
                <a:moveTo>
                  <a:pt x="0" y="0"/>
                </a:moveTo>
                <a:lnTo>
                  <a:pt x="6702788" y="0"/>
                </a:lnTo>
                <a:lnTo>
                  <a:pt x="6702788" y="7349615"/>
                </a:lnTo>
                <a:lnTo>
                  <a:pt x="0" y="73496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60" b="-36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0564" y="650234"/>
            <a:ext cx="8287084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使用過程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7214" y="2542160"/>
            <a:ext cx="5636119" cy="6240597"/>
          </a:xfrm>
          <a:custGeom>
            <a:avLst/>
            <a:gdLst/>
            <a:ahLst/>
            <a:cxnLst/>
            <a:rect l="l" t="t" r="r" b="b"/>
            <a:pathLst>
              <a:path w="5636119" h="6240597">
                <a:moveTo>
                  <a:pt x="0" y="0"/>
                </a:moveTo>
                <a:lnTo>
                  <a:pt x="5636120" y="0"/>
                </a:lnTo>
                <a:lnTo>
                  <a:pt x="5636120" y="6240597"/>
                </a:lnTo>
                <a:lnTo>
                  <a:pt x="0" y="62405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20086" y="2910979"/>
            <a:ext cx="10239214" cy="5871779"/>
          </a:xfrm>
          <a:custGeom>
            <a:avLst/>
            <a:gdLst/>
            <a:ahLst/>
            <a:cxnLst/>
            <a:rect l="l" t="t" r="r" b="b"/>
            <a:pathLst>
              <a:path w="10239214" h="5871779">
                <a:moveTo>
                  <a:pt x="0" y="0"/>
                </a:moveTo>
                <a:lnTo>
                  <a:pt x="10239214" y="0"/>
                </a:lnTo>
                <a:lnTo>
                  <a:pt x="10239214" y="5871778"/>
                </a:lnTo>
                <a:lnTo>
                  <a:pt x="0" y="5871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34" r="-253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0564" y="650234"/>
            <a:ext cx="8287084" cy="90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0"/>
              </a:lnSpc>
            </a:pPr>
            <a:r>
              <a:rPr lang="en-US" sz="7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使用過程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6916" y="1040928"/>
            <a:ext cx="8287084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研究背景與動機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09501" y="3748840"/>
            <a:ext cx="15249799" cy="3212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72"/>
              </a:lnSpc>
              <a:spcBef>
                <a:spcPct val="0"/>
              </a:spcBef>
            </a:pPr>
            <a:r>
              <a:rPr lang="en-US" sz="3831" b="1" spc="2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因受到老師的啟發，本專題分別設計了「TCP/IP聊天室」和「A</a:t>
            </a:r>
            <a:r>
              <a:rPr lang="en-US" sz="3831" b="1" u="none" spc="2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duino聊天系統」，作為即時資料傳輸和基礎硬體通訊的示範。所以我們專題希望解決兩個問題，PC端的TCP/IP聊天功能可以提供多媒體。Arduino聊天系統則可以作為PC與硬體裝置之間的通訊範例，讓使用者了解如何透過SerialPort與硬體互動。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2903515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1116944" y="882735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6916" y="1040928"/>
            <a:ext cx="8287084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研究目的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83887"/>
            <a:ext cx="14766502" cy="127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259" lvl="1" indent="-413629" algn="just">
              <a:lnSpc>
                <a:spcPts val="5172"/>
              </a:lnSpc>
              <a:buFont typeface="Arial"/>
              <a:buChar char="•"/>
            </a:pPr>
            <a:r>
              <a:rPr lang="en-US" sz="3831" b="1" spc="2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建立一個簡易的TCP/IP聊天系統，讓使用者能透過網路進行即時文字與多媒體（如貼圖、Emoji）互動。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2903515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1116944" y="882735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1028700" y="4729328"/>
            <a:ext cx="14766502" cy="127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259" lvl="1" indent="-413629" algn="just">
              <a:lnSpc>
                <a:spcPts val="5172"/>
              </a:lnSpc>
              <a:buFont typeface="Arial"/>
              <a:buChar char="•"/>
            </a:pPr>
            <a:r>
              <a:rPr lang="en-US" sz="3831" b="1" spc="2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設計一個Arduino聊天系統，讓使用者能透過SerialPort與Arduino裝置進行基本的文字通訊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371873"/>
            <a:ext cx="14766502" cy="127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7259" lvl="1" indent="-413629" algn="just">
              <a:lnSpc>
                <a:spcPts val="5172"/>
              </a:lnSpc>
              <a:buFont typeface="Arial"/>
              <a:buChar char="•"/>
            </a:pPr>
            <a:r>
              <a:rPr lang="en-US" sz="3831" b="1" spc="2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探索TCP/IP與SerialPort之間的資料交換機制，讓使用者了解如何透過程式實現PC端與硬體之間的資料傳輸。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6916" y="1040928"/>
            <a:ext cx="8287084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問題陳述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083887"/>
            <a:ext cx="14766502" cy="3213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72"/>
              </a:lnSpc>
              <a:spcBef>
                <a:spcPct val="0"/>
              </a:spcBef>
            </a:pPr>
            <a:r>
              <a:rPr lang="en-US" sz="3831" b="1" spc="22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在做這個專題中其實可以發現做TCP/IP跟Arduino是可以做得像物聯網一樣，使用者不僅能在PC端使用網路聊天，同時也能控制Arduino裝置，但剛開始太專注於單一通訊模式，花費太多時間所以本專題旨在分別開發TCP/IP聊天系統與Arduino聊天系統，並探索資料互動模式。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2903515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1116944" y="882735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6916" y="1040928"/>
            <a:ext cx="8287084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預期貢獻 </a:t>
            </a:r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2903515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1116944" y="882735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452922" y="2649111"/>
            <a:ext cx="15206077" cy="1241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9" lvl="1" indent="-391859" algn="l">
              <a:lnSpc>
                <a:spcPts val="5082"/>
              </a:lnSpc>
              <a:buFont typeface="Arial"/>
              <a:buChar char="•"/>
            </a:pPr>
            <a:r>
              <a:rPr lang="en-US" sz="363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建立一個具有多媒體聊天功能（貼圖、Emoji）的TCP/IP聊天室系統，作為學習網路通訊與介面開發的範例。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2922" y="4142084"/>
            <a:ext cx="15806378" cy="1241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9" lvl="1" indent="-391859" algn="l">
              <a:lnSpc>
                <a:spcPts val="5082"/>
              </a:lnSpc>
              <a:buFont typeface="Arial"/>
              <a:buChar char="•"/>
            </a:pPr>
            <a:r>
              <a:rPr lang="en-US" sz="363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建立一個Arduino聊天系統，示範如何透過SerialPort與PC端互動，作為軟硬體整合的入門學習案例。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2922" y="5706014"/>
            <a:ext cx="15806378" cy="1241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9" lvl="1" indent="-391859" algn="l">
              <a:lnSpc>
                <a:spcPts val="5082"/>
              </a:lnSpc>
              <a:buFont typeface="Arial"/>
              <a:buChar char="•"/>
            </a:pPr>
            <a:r>
              <a:rPr lang="en-US" sz="363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提供一個完整的系統架構，讓初學者了解TCP/IP與SerialPort整合的基本原理與開發流程。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52922" y="7304182"/>
            <a:ext cx="15806378" cy="187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719" lvl="1" indent="-391859" algn="l">
              <a:lnSpc>
                <a:spcPts val="5082"/>
              </a:lnSpc>
              <a:buFont typeface="Arial"/>
              <a:buChar char="•"/>
            </a:pPr>
            <a:r>
              <a:rPr lang="en-US" sz="363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透過這次專題，讓團隊熟悉C#、TCP/IP Socket編程、SerialPort通訊及WinForms UI設計，並具備初步的系統整合能力，作為未來進一步學習物聯網應用的基礎。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3921" y="897948"/>
            <a:ext cx="7025086" cy="1177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系統架構圖</a:t>
            </a:r>
          </a:p>
        </p:txBody>
      </p:sp>
      <p:sp>
        <p:nvSpPr>
          <p:cNvPr id="3" name="Freeform 3"/>
          <p:cNvSpPr/>
          <p:nvPr/>
        </p:nvSpPr>
        <p:spPr>
          <a:xfrm>
            <a:off x="14335213" y="-47507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7" y="0"/>
                </a:lnTo>
                <a:lnTo>
                  <a:pt x="3870947" y="950142"/>
                </a:lnTo>
                <a:lnTo>
                  <a:pt x="0" y="95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078874" y="-2702486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70686" y="814396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6912590" y="2744096"/>
            <a:ext cx="3808758" cy="2734404"/>
            <a:chOff x="0" y="0"/>
            <a:chExt cx="1290220" cy="9262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90220" cy="926282"/>
            </a:xfrm>
            <a:custGeom>
              <a:avLst/>
              <a:gdLst/>
              <a:ahLst/>
              <a:cxnLst/>
              <a:rect l="l" t="t" r="r" b="b"/>
              <a:pathLst>
                <a:path w="1290220" h="926282">
                  <a:moveTo>
                    <a:pt x="0" y="0"/>
                  </a:moveTo>
                  <a:lnTo>
                    <a:pt x="1290220" y="0"/>
                  </a:lnTo>
                  <a:lnTo>
                    <a:pt x="1290220" y="926282"/>
                  </a:lnTo>
                  <a:lnTo>
                    <a:pt x="0" y="926282"/>
                  </a:ln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28575"/>
              <a:ext cx="1290220" cy="897707"/>
            </a:xfrm>
            <a:prstGeom prst="rect">
              <a:avLst/>
            </a:prstGeom>
          </p:spPr>
          <p:txBody>
            <a:bodyPr lIns="39496" tIns="39496" rIns="39496" bIns="39496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736085" y="2723925"/>
            <a:ext cx="4161768" cy="11997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6"/>
              </a:lnSpc>
              <a:spcBef>
                <a:spcPct val="0"/>
              </a:spcBef>
            </a:pPr>
            <a:r>
              <a:rPr lang="en-US" sz="6997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登錄介面</a:t>
            </a:r>
            <a:endParaRPr lang="en-US" sz="6997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912590" y="4066703"/>
            <a:ext cx="3808758" cy="414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選擇Arduino聊天室</a:t>
            </a:r>
          </a:p>
        </p:txBody>
      </p:sp>
      <p:sp>
        <p:nvSpPr>
          <p:cNvPr id="12" name="AutoShape 12"/>
          <p:cNvSpPr/>
          <p:nvPr/>
        </p:nvSpPr>
        <p:spPr>
          <a:xfrm>
            <a:off x="7666673" y="5478500"/>
            <a:ext cx="0" cy="2323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0266222" y="5478500"/>
            <a:ext cx="0" cy="2323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0418065" y="6297034"/>
            <a:ext cx="1926332" cy="613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TCP/IP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10202" y="6297035"/>
            <a:ext cx="2104072" cy="613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Arduino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12590" y="4690699"/>
            <a:ext cx="3808758" cy="414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6"/>
              </a:lnSpc>
              <a:spcBef>
                <a:spcPct val="0"/>
              </a:spcBef>
            </a:pPr>
            <a:r>
              <a:rPr lang="en-US" sz="243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選擇TCP/IP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693</Words>
  <Application>Microsoft Office PowerPoint</Application>
  <PresentationFormat>自訂</PresentationFormat>
  <Paragraphs>146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DM Sans Bold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TCP/IP硬體聊天室</dc:title>
  <cp:lastModifiedBy>henry liu</cp:lastModifiedBy>
  <cp:revision>3</cp:revision>
  <dcterms:created xsi:type="dcterms:W3CDTF">2006-08-16T00:00:00Z</dcterms:created>
  <dcterms:modified xsi:type="dcterms:W3CDTF">2025-06-10T08:35:38Z</dcterms:modified>
  <dc:identifier>DAGpr_O3V2A</dc:identifier>
</cp:coreProperties>
</file>