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440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75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87775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76daae746_0_5:notes"/>
          <p:cNvSpPr/>
          <p:nvPr>
            <p:ph idx="2" type="sldImg"/>
          </p:nvPr>
        </p:nvSpPr>
        <p:spPr>
          <a:xfrm>
            <a:off x="2187775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76daae7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76daae746_0_27:notes"/>
          <p:cNvSpPr/>
          <p:nvPr>
            <p:ph idx="2" type="sldImg"/>
          </p:nvPr>
        </p:nvSpPr>
        <p:spPr>
          <a:xfrm>
            <a:off x="2187775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76daae7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76daae746_0_40:notes"/>
          <p:cNvSpPr/>
          <p:nvPr>
            <p:ph idx="2" type="sldImg"/>
          </p:nvPr>
        </p:nvSpPr>
        <p:spPr>
          <a:xfrm>
            <a:off x="2187775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76daae7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6daae746_0_52:notes"/>
          <p:cNvSpPr/>
          <p:nvPr>
            <p:ph idx="2" type="sldImg"/>
          </p:nvPr>
        </p:nvSpPr>
        <p:spPr>
          <a:xfrm>
            <a:off x="2187775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6daae7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752555"/>
            <a:ext cx="70446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398217"/>
            <a:ext cx="7044600" cy="26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20535"/>
            <a:ext cx="2321700" cy="6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13690"/>
            <a:ext cx="5264700" cy="83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469689"/>
            <a:ext cx="3172200" cy="75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586994"/>
            <a:ext cx="4959600" cy="12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lang.org/d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7830000" cy="10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92700" y="633325"/>
            <a:ext cx="7044600" cy="25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Impact"/>
                <a:ea typeface="Impact"/>
                <a:cs typeface="Impact"/>
                <a:sym typeface="Impact"/>
              </a:rPr>
              <a:t>Introdução à Linguagem de Programação GO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7700" y="2996052"/>
            <a:ext cx="70446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3F3F3"/>
                </a:solidFill>
              </a:rPr>
              <a:t>Instalação, declaração de variáveis e estruturas de controle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92700" y="9597626"/>
            <a:ext cx="7044600" cy="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9D9D9"/>
                </a:solidFill>
              </a:rPr>
              <a:t>Um novo dia, um novo caminho: aprenda Go!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46050" y="8548143"/>
            <a:ext cx="5363700" cy="9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46055" y="5028447"/>
            <a:ext cx="5363700" cy="18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608879" y="328650"/>
            <a:ext cx="12108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>
                <a:latin typeface="Impact"/>
                <a:ea typeface="Impact"/>
                <a:cs typeface="Impact"/>
                <a:sym typeface="Impact"/>
              </a:rPr>
              <a:t>01</a:t>
            </a:r>
            <a:endParaRPr sz="6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46975" y="475050"/>
            <a:ext cx="6768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Instalação do Go</a:t>
            </a:r>
            <a:endParaRPr sz="3200"/>
          </a:p>
        </p:txBody>
      </p:sp>
      <p:cxnSp>
        <p:nvCxnSpPr>
          <p:cNvPr id="66" name="Google Shape;66;p14"/>
          <p:cNvCxnSpPr/>
          <p:nvPr/>
        </p:nvCxnSpPr>
        <p:spPr>
          <a:xfrm>
            <a:off x="446975" y="0"/>
            <a:ext cx="0" cy="10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15975" y="1724025"/>
            <a:ext cx="75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750275" y="1957200"/>
            <a:ext cx="6337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</a:rPr>
              <a:t>Go, ou Golang, é uma linguagem de programação desenvolvida pela Google, conhecida por sua eficiência e simplicidade. Para instalar o Go, acesse o site oficial (</a:t>
            </a:r>
            <a:r>
              <a:rPr lang="pt-BR" sz="16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https://golang.org/dl/</a:t>
            </a:r>
            <a:r>
              <a:rPr lang="pt-BR" sz="1600">
                <a:solidFill>
                  <a:srgbClr val="434343"/>
                </a:solidFill>
              </a:rPr>
              <a:t>) e baixe o instalador adequado para seu sistema operacional. Siga as instruções do instalador para completar a instalação. Após isso, configure a variável de </a:t>
            </a:r>
            <a:r>
              <a:rPr lang="pt-BR" sz="1600">
                <a:solidFill>
                  <a:srgbClr val="434343"/>
                </a:solidFill>
              </a:rPr>
              <a:t>ambiente </a:t>
            </a:r>
            <a:r>
              <a:rPr b="1" lang="pt-BR" sz="1600">
                <a:solidFill>
                  <a:srgbClr val="434343"/>
                </a:solidFill>
              </a:rPr>
              <a:t>GOPATH </a:t>
            </a:r>
            <a:r>
              <a:rPr lang="pt-BR" sz="1600">
                <a:solidFill>
                  <a:srgbClr val="434343"/>
                </a:solidFill>
              </a:rPr>
              <a:t>que aponta para o seu diretório de trabalho Go. Para verificar se a instalação foi bem-sucedida, abra um terminal e digite go version. Você deve ver a versão instalada do Go.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73750" y="5124215"/>
            <a:ext cx="526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Verificando a instalação do Go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go version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Deve retornar algo como: go version go1.16.4 linux/amd64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78075" y="7406975"/>
            <a:ext cx="6081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</a:rPr>
              <a:t>Os arquivos de programas em GO possuem a extensão .go. Ex.: main.go, soma.go. Para executar um programa, utilize o comando go run &lt;nome do programa&gt;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93900" y="8677434"/>
            <a:ext cx="526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Executando um programa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go run main.go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08879" y="328650"/>
            <a:ext cx="12108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>
                <a:latin typeface="Impact"/>
                <a:ea typeface="Impact"/>
                <a:cs typeface="Impact"/>
                <a:sym typeface="Impact"/>
              </a:rPr>
              <a:t>02</a:t>
            </a:r>
            <a:endParaRPr sz="6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6975" y="475050"/>
            <a:ext cx="6768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Declaração de Variáveis</a:t>
            </a:r>
            <a:endParaRPr sz="3200"/>
          </a:p>
        </p:txBody>
      </p:sp>
      <p:cxnSp>
        <p:nvCxnSpPr>
          <p:cNvPr id="78" name="Google Shape;78;p15"/>
          <p:cNvCxnSpPr/>
          <p:nvPr/>
        </p:nvCxnSpPr>
        <p:spPr>
          <a:xfrm>
            <a:off x="446975" y="0"/>
            <a:ext cx="0" cy="10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5975" y="1724025"/>
            <a:ext cx="75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750275" y="1957200"/>
            <a:ext cx="63375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</a:rPr>
              <a:t>Em Go, a declaração de variáveis é simples e flexível. Você pode declarar variáveis usando a palavra-chave </a:t>
            </a:r>
            <a:r>
              <a:rPr b="1" lang="pt-BR" sz="1600">
                <a:solidFill>
                  <a:srgbClr val="434343"/>
                </a:solidFill>
              </a:rPr>
              <a:t>var</a:t>
            </a:r>
            <a:r>
              <a:rPr lang="pt-BR" sz="1600">
                <a:solidFill>
                  <a:srgbClr val="434343"/>
                </a:solidFill>
              </a:rPr>
              <a:t>, seguida do nome da variável e do seu tipo. Alternativamente, você pode usar a sintaxe curta </a:t>
            </a:r>
            <a:r>
              <a:rPr b="1" lang="pt-BR" sz="1600">
                <a:solidFill>
                  <a:srgbClr val="434343"/>
                </a:solidFill>
              </a:rPr>
              <a:t>:= </a:t>
            </a:r>
            <a:r>
              <a:rPr lang="pt-BR" sz="1600">
                <a:solidFill>
                  <a:srgbClr val="434343"/>
                </a:solidFill>
              </a:rPr>
              <a:t>dentro de funções para inicializar e declarar variáveis ao mesmo tempo. Go é uma linguagem estaticamente tipada, o que significa que o tipo das variáveis deve ser conhecido em tempo de compilação.</a:t>
            </a:r>
            <a:endParaRPr sz="1600">
              <a:solidFill>
                <a:srgbClr val="434343"/>
              </a:solidFill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862000" y="4182403"/>
            <a:ext cx="5395700" cy="3605162"/>
            <a:chOff x="846050" y="5028453"/>
            <a:chExt cx="5395700" cy="3605162"/>
          </a:xfrm>
        </p:grpSpPr>
        <p:sp>
          <p:nvSpPr>
            <p:cNvPr id="82" name="Google Shape;82;p15"/>
            <p:cNvSpPr/>
            <p:nvPr/>
          </p:nvSpPr>
          <p:spPr>
            <a:xfrm>
              <a:off x="846050" y="5028453"/>
              <a:ext cx="5363700" cy="3509400"/>
            </a:xfrm>
            <a:prstGeom prst="roundRect">
              <a:avLst>
                <a:gd fmla="val 545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973750" y="5124215"/>
              <a:ext cx="5268000" cy="3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package main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"fmt"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 main() {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var mensagem string = "Olá, Mundo!"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idade := 30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fmt.Println(mensagem)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fmt.Println("Idade:", idade)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750275" y="7882475"/>
            <a:ext cx="63375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600">
                <a:solidFill>
                  <a:srgbClr val="434343"/>
                </a:solidFill>
              </a:rPr>
              <a:t>Os nomes das variáveis podem conter letras, números e underscore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600">
                <a:solidFill>
                  <a:srgbClr val="434343"/>
                </a:solidFill>
              </a:rPr>
              <a:t>Variáveis com a primeira letra maiúscula são visíveis e acessíveis fora do pacote onde foram definidas.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pt-BR" sz="1600">
                <a:solidFill>
                  <a:srgbClr val="434343"/>
                </a:solidFill>
              </a:rPr>
              <a:t>Variáveis com a primeira letra minúscula são privadas ao pacote onde foram definidas. Isso significa que só podem ser acessadas e utilizadas dentro do próprio pacote.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925875" y="3958925"/>
            <a:ext cx="5746800" cy="6280200"/>
          </a:xfrm>
          <a:prstGeom prst="roundRect">
            <a:avLst>
              <a:gd fmla="val 545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08879" y="328650"/>
            <a:ext cx="12108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>
                <a:latin typeface="Impact"/>
                <a:ea typeface="Impact"/>
                <a:cs typeface="Impact"/>
                <a:sym typeface="Impact"/>
              </a:rPr>
              <a:t>03</a:t>
            </a:r>
            <a:endParaRPr sz="6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676150" y="475050"/>
            <a:ext cx="55395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Estruturas de Controle</a:t>
            </a:r>
            <a:endParaRPr sz="3200"/>
          </a:p>
        </p:txBody>
      </p:sp>
      <p:cxnSp>
        <p:nvCxnSpPr>
          <p:cNvPr id="92" name="Google Shape;92;p16"/>
          <p:cNvCxnSpPr/>
          <p:nvPr/>
        </p:nvCxnSpPr>
        <p:spPr>
          <a:xfrm>
            <a:off x="446975" y="0"/>
            <a:ext cx="0" cy="10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15975" y="1724025"/>
            <a:ext cx="75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750275" y="1957200"/>
            <a:ext cx="6337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</a:rPr>
              <a:t>As estruturas de controle em Go incluem condicionais (if, else, switch) e laços (for). O if é utilizado para executar blocos de código com base em condições. O switch simplifica a execução de múltiplos caminhos. O for é o único laço de repetição disponível em Go, mas ele é bastante versátil, podendo ser usado como while ou foreach de outras linguagens.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101450" y="3958925"/>
            <a:ext cx="63375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i := 0; i &lt; 5; i++ 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i%2 == 0 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fmt.Println(i, "é par")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fmt.Println(i, "é ímpar")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cor := "azul"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switch cor 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case "vermelho":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fmt.Println("A cor é vermelho")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case "azul":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fmt.Println("A cor é azul")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fmt.Println("Cor desconhecida")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925875" y="5571200"/>
            <a:ext cx="6162000" cy="2413500"/>
          </a:xfrm>
          <a:prstGeom prst="roundRect">
            <a:avLst>
              <a:gd fmla="val 545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608879" y="328650"/>
            <a:ext cx="12108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>
                <a:latin typeface="Impact"/>
                <a:ea typeface="Impact"/>
                <a:cs typeface="Impact"/>
                <a:sym typeface="Impact"/>
              </a:rPr>
              <a:t>04</a:t>
            </a:r>
            <a:endParaRPr sz="6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676150" y="475050"/>
            <a:ext cx="55395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Conclusão</a:t>
            </a:r>
            <a:endParaRPr sz="3200"/>
          </a:p>
        </p:txBody>
      </p:sp>
      <p:cxnSp>
        <p:nvCxnSpPr>
          <p:cNvPr id="103" name="Google Shape;103;p17"/>
          <p:cNvCxnSpPr/>
          <p:nvPr/>
        </p:nvCxnSpPr>
        <p:spPr>
          <a:xfrm>
            <a:off x="446975" y="0"/>
            <a:ext cx="0" cy="104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15975" y="1724025"/>
            <a:ext cx="75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750275" y="1957200"/>
            <a:ext cx="63375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</a:rPr>
              <a:t>Go é uma linguagem poderosa e eficiente, ideal para quem busca desenvolver software de forma rápida e segura. Com uma instalação simples, uma sintaxe clara para declaração de variáveis e estruturas de controle robustas, Go se destaca como uma ótima escolha para iniciantes e veteranos na programação. Este ebook apresentou uma introdução básica, mas a prática contínua e o estudo de mais recursos da linguagem são essenciais para dominar o Go.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925875" y="5651025"/>
            <a:ext cx="633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package main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"fmt"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fmt.Println("Bem-vindo ao mundo do Go!")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