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1441644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4634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B5D529-61A0-467D-A1AA-24F391D3ACFA}"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469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2682445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B5D529-61A0-467D-A1AA-24F391D3ACFA}"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4629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2980905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3308408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324547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39324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370992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365548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16332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241612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307913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1107226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FC7A30F-4178-4EFA-94BA-E96CDDB6B7DE}" type="datetimeFigureOut">
              <a:rPr lang="zh-CN" altLang="en-US" smtClean="0"/>
              <a:t>2015/1/4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334688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FC7A30F-4178-4EFA-94BA-E96CDDB6B7DE}" type="datetimeFigureOut">
              <a:rPr lang="zh-CN" altLang="en-US" smtClean="0"/>
              <a:t>2015/1/4</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EB5D529-61A0-467D-A1AA-24F391D3ACFA}" type="slidenum">
              <a:rPr lang="zh-CN" altLang="en-US" smtClean="0"/>
              <a:t>‹#›</a:t>
            </a:fld>
            <a:endParaRPr lang="zh-CN" altLang="en-US"/>
          </a:p>
        </p:txBody>
      </p:sp>
    </p:spTree>
    <p:extLst>
      <p:ext uri="{BB962C8B-B14F-4D97-AF65-F5344CB8AC3E}">
        <p14:creationId xmlns:p14="http://schemas.microsoft.com/office/powerpoint/2010/main" val="25363506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55846" y="808630"/>
            <a:ext cx="10167132" cy="2262781"/>
          </a:xfrm>
        </p:spPr>
        <p:txBody>
          <a:bodyPr>
            <a:normAutofit/>
          </a:bodyPr>
          <a:lstStyle/>
          <a:p>
            <a:r>
              <a:rPr lang="zh-CN" altLang="en-US" sz="4800" dirty="0"/>
              <a:t>考试</a:t>
            </a:r>
            <a:r>
              <a:rPr lang="zh-CN" altLang="en-US" sz="4800" dirty="0" smtClean="0"/>
              <a:t>信息管理系统（</a:t>
            </a:r>
            <a:r>
              <a:rPr lang="en-US" altLang="zh-CN" sz="4800" dirty="0" err="1" smtClean="0"/>
              <a:t>Info_System</a:t>
            </a:r>
            <a:r>
              <a:rPr lang="zh-CN" altLang="en-US" sz="4800" dirty="0" smtClean="0"/>
              <a:t>）</a:t>
            </a:r>
            <a:endParaRPr lang="zh-CN" altLang="en-US" sz="4800" dirty="0"/>
          </a:p>
        </p:txBody>
      </p:sp>
      <p:sp>
        <p:nvSpPr>
          <p:cNvPr id="3" name="副标题 2"/>
          <p:cNvSpPr>
            <a:spLocks noGrp="1"/>
          </p:cNvSpPr>
          <p:nvPr>
            <p:ph type="subTitle" idx="1"/>
          </p:nvPr>
        </p:nvSpPr>
        <p:spPr>
          <a:xfrm>
            <a:off x="3708329" y="4504423"/>
            <a:ext cx="8915399" cy="1126283"/>
          </a:xfrm>
        </p:spPr>
        <p:txBody>
          <a:bodyPr/>
          <a:lstStyle/>
          <a:p>
            <a:r>
              <a:rPr lang="en-US" altLang="zh-CN" dirty="0" smtClean="0"/>
              <a:t>                                                           </a:t>
            </a:r>
            <a:r>
              <a:rPr lang="en-US" altLang="zh-CN" sz="2000" dirty="0" smtClean="0"/>
              <a:t>3120000060</a:t>
            </a:r>
            <a:r>
              <a:rPr lang="en-US" altLang="zh-CN" dirty="0" smtClean="0"/>
              <a:t>   </a:t>
            </a:r>
            <a:r>
              <a:rPr lang="zh-CN" altLang="en-US" dirty="0" smtClean="0"/>
              <a:t>秦昇</a:t>
            </a:r>
            <a:endParaRPr lang="zh-CN" altLang="en-US" dirty="0"/>
          </a:p>
        </p:txBody>
      </p:sp>
    </p:spTree>
    <p:extLst>
      <p:ext uri="{BB962C8B-B14F-4D97-AF65-F5344CB8AC3E}">
        <p14:creationId xmlns:p14="http://schemas.microsoft.com/office/powerpoint/2010/main" val="498687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考生</a:t>
            </a:r>
            <a:r>
              <a:rPr lang="en-US" altLang="zh-CN" dirty="0" smtClean="0"/>
              <a:t>/</a:t>
            </a:r>
            <a:r>
              <a:rPr lang="zh-CN" altLang="en-US" dirty="0" smtClean="0"/>
              <a:t>教师信息增删改查</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a:stretch>
            <a:fillRect/>
          </a:stretch>
        </p:blipFill>
        <p:spPr>
          <a:xfrm>
            <a:off x="6748797" y="4137613"/>
            <a:ext cx="2783579" cy="2577834"/>
          </a:xfrm>
          <a:prstGeom prst="rect">
            <a:avLst/>
          </a:prstGeom>
        </p:spPr>
      </p:pic>
      <p:pic>
        <p:nvPicPr>
          <p:cNvPr id="5" name="图片 4"/>
          <p:cNvPicPr/>
          <p:nvPr/>
        </p:nvPicPr>
        <p:blipFill>
          <a:blip r:embed="rId3"/>
          <a:stretch>
            <a:fillRect/>
          </a:stretch>
        </p:blipFill>
        <p:spPr>
          <a:xfrm>
            <a:off x="2329323" y="1362013"/>
            <a:ext cx="3336878" cy="2577834"/>
          </a:xfrm>
          <a:prstGeom prst="rect">
            <a:avLst/>
          </a:prstGeom>
        </p:spPr>
      </p:pic>
      <p:pic>
        <p:nvPicPr>
          <p:cNvPr id="6" name="图片 5"/>
          <p:cNvPicPr/>
          <p:nvPr/>
        </p:nvPicPr>
        <p:blipFill>
          <a:blip r:embed="rId4"/>
          <a:stretch>
            <a:fillRect/>
          </a:stretch>
        </p:blipFill>
        <p:spPr>
          <a:xfrm>
            <a:off x="2714872" y="4232000"/>
            <a:ext cx="2840477" cy="2420551"/>
          </a:xfrm>
          <a:prstGeom prst="rect">
            <a:avLst/>
          </a:prstGeom>
        </p:spPr>
      </p:pic>
      <p:pic>
        <p:nvPicPr>
          <p:cNvPr id="7" name="图片 6"/>
          <p:cNvPicPr/>
          <p:nvPr/>
        </p:nvPicPr>
        <p:blipFill>
          <a:blip r:embed="rId5"/>
          <a:stretch>
            <a:fillRect/>
          </a:stretch>
        </p:blipFill>
        <p:spPr>
          <a:xfrm>
            <a:off x="6327535" y="1350768"/>
            <a:ext cx="3249930" cy="2600325"/>
          </a:xfrm>
          <a:prstGeom prst="rect">
            <a:avLst/>
          </a:prstGeom>
        </p:spPr>
      </p:pic>
    </p:spTree>
    <p:extLst>
      <p:ext uri="{BB962C8B-B14F-4D97-AF65-F5344CB8AC3E}">
        <p14:creationId xmlns:p14="http://schemas.microsoft.com/office/powerpoint/2010/main" val="718296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5324" y="2261841"/>
            <a:ext cx="8911687" cy="1280890"/>
          </a:xfrm>
        </p:spPr>
        <p:txBody>
          <a:bodyPr/>
          <a:lstStyle/>
          <a:p>
            <a:r>
              <a:rPr lang="zh-CN" altLang="en-US" dirty="0" smtClean="0"/>
              <a:t>退出界面</a:t>
            </a:r>
            <a:endParaRPr lang="zh-CN" altLang="en-US" dirty="0"/>
          </a:p>
        </p:txBody>
      </p:sp>
      <p:sp>
        <p:nvSpPr>
          <p:cNvPr id="5" name="标题 1"/>
          <p:cNvSpPr txBox="1">
            <a:spLocks/>
          </p:cNvSpPr>
          <p:nvPr/>
        </p:nvSpPr>
        <p:spPr>
          <a:xfrm>
            <a:off x="2745325" y="7765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成绩录入修改删除查询</a:t>
            </a:r>
            <a:endParaRPr lang="zh-CN" altLang="en-US" dirty="0"/>
          </a:p>
        </p:txBody>
      </p:sp>
      <p:pic>
        <p:nvPicPr>
          <p:cNvPr id="7" name="图片 6"/>
          <p:cNvPicPr/>
          <p:nvPr/>
        </p:nvPicPr>
        <p:blipFill>
          <a:blip r:embed="rId2"/>
          <a:stretch>
            <a:fillRect/>
          </a:stretch>
        </p:blipFill>
        <p:spPr>
          <a:xfrm>
            <a:off x="3411939" y="3542731"/>
            <a:ext cx="3357349" cy="2191034"/>
          </a:xfrm>
          <a:prstGeom prst="rect">
            <a:avLst/>
          </a:prstGeom>
        </p:spPr>
      </p:pic>
    </p:spTree>
    <p:extLst>
      <p:ext uri="{BB962C8B-B14F-4D97-AF65-F5344CB8AC3E}">
        <p14:creationId xmlns:p14="http://schemas.microsoft.com/office/powerpoint/2010/main" val="2957209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结论展望</a:t>
            </a:r>
            <a:endParaRPr lang="zh-CN" altLang="zh-CN" dirty="0"/>
          </a:p>
        </p:txBody>
      </p:sp>
      <p:sp>
        <p:nvSpPr>
          <p:cNvPr id="3" name="内容占位符 2"/>
          <p:cNvSpPr>
            <a:spLocks noGrp="1"/>
          </p:cNvSpPr>
          <p:nvPr>
            <p:ph idx="1"/>
          </p:nvPr>
        </p:nvSpPr>
        <p:spPr>
          <a:xfrm>
            <a:off x="2589212" y="2133600"/>
            <a:ext cx="8369940" cy="3229970"/>
          </a:xfrm>
        </p:spPr>
        <p:txBody>
          <a:bodyPr>
            <a:normAutofit/>
          </a:bodyPr>
          <a:lstStyle/>
          <a:p>
            <a:r>
              <a:rPr lang="zh-CN" altLang="zh-CN" sz="2400" dirty="0"/>
              <a:t>主要体会是代码量大，总体来说软件的结构和难度不大，但是需要一步一步地去完成和做好。总的来说在网上查阅了很多资料，遇到了不少问题包括很多</a:t>
            </a:r>
            <a:r>
              <a:rPr lang="en-US" altLang="zh-CN" sz="2400" dirty="0"/>
              <a:t>swing</a:t>
            </a:r>
            <a:r>
              <a:rPr lang="zh-CN" altLang="zh-CN" sz="2400" dirty="0"/>
              <a:t>工具的具体用法和函数等，都可以在网上找到答案。总的来说还是学到了很多东西，而且写出来的东西还有很多值得改进的地方。</a:t>
            </a:r>
            <a:r>
              <a:rPr lang="en-US" altLang="zh-CN" sz="2400" dirty="0"/>
              <a:t>JAVA</a:t>
            </a:r>
            <a:r>
              <a:rPr lang="zh-CN" altLang="zh-CN" sz="2400" dirty="0"/>
              <a:t>确实是一门很实用的语言，能够实现复杂而强大的功能。</a:t>
            </a:r>
            <a:endParaRPr lang="zh-CN" altLang="en-US" sz="2400" dirty="0"/>
          </a:p>
        </p:txBody>
      </p:sp>
    </p:spTree>
    <p:extLst>
      <p:ext uri="{BB962C8B-B14F-4D97-AF65-F5344CB8AC3E}">
        <p14:creationId xmlns:p14="http://schemas.microsoft.com/office/powerpoint/2010/main" val="2614282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6000" y="2725866"/>
            <a:ext cx="8911687" cy="1280890"/>
          </a:xfrm>
        </p:spPr>
        <p:txBody>
          <a:bodyPr>
            <a:normAutofit/>
          </a:bodyPr>
          <a:lstStyle/>
          <a:p>
            <a:r>
              <a:rPr lang="zh-CN" altLang="en-US" sz="4800" dirty="0" smtClean="0"/>
              <a:t>谢谢大家！</a:t>
            </a:r>
            <a:endParaRPr lang="zh-CN" altLang="en-US" sz="4800" dirty="0"/>
          </a:p>
        </p:txBody>
      </p:sp>
      <p:sp>
        <p:nvSpPr>
          <p:cNvPr id="3" name="内容占位符 2"/>
          <p:cNvSpPr>
            <a:spLocks noGrp="1"/>
          </p:cNvSpPr>
          <p:nvPr>
            <p:ph idx="1"/>
          </p:nvPr>
        </p:nvSpPr>
        <p:spPr>
          <a:xfrm>
            <a:off x="7652532" y="4525370"/>
            <a:ext cx="3292973" cy="1807190"/>
          </a:xfrm>
        </p:spPr>
        <p:txBody>
          <a:bodyPr>
            <a:normAutofit/>
          </a:bodyPr>
          <a:lstStyle/>
          <a:p>
            <a:pPr marL="0" indent="0">
              <a:buNone/>
            </a:pPr>
            <a:r>
              <a:rPr lang="en-US" altLang="zh-CN" sz="2000" dirty="0" smtClean="0"/>
              <a:t>3120000060  </a:t>
            </a:r>
            <a:r>
              <a:rPr lang="zh-CN" altLang="en-US" sz="2000" dirty="0" smtClean="0"/>
              <a:t>秦昇</a:t>
            </a:r>
            <a:endParaRPr lang="zh-CN" altLang="en-US" sz="2000" dirty="0"/>
          </a:p>
        </p:txBody>
      </p:sp>
    </p:spTree>
    <p:extLst>
      <p:ext uri="{BB962C8B-B14F-4D97-AF65-F5344CB8AC3E}">
        <p14:creationId xmlns:p14="http://schemas.microsoft.com/office/powerpoint/2010/main" val="3821960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smtClean="0"/>
              <a:t>原理</a:t>
            </a:r>
            <a:r>
              <a:rPr lang="zh-CN" altLang="zh-CN" b="1" dirty="0"/>
              <a:t>、目的和算法</a:t>
            </a:r>
            <a:r>
              <a:rPr lang="zh-CN" altLang="zh-CN" b="1" dirty="0" smtClean="0"/>
              <a:t>说明</a:t>
            </a:r>
            <a:endParaRPr lang="zh-CN" altLang="en-US" dirty="0"/>
          </a:p>
        </p:txBody>
      </p:sp>
      <p:sp>
        <p:nvSpPr>
          <p:cNvPr id="3" name="内容占位符 2"/>
          <p:cNvSpPr>
            <a:spLocks noGrp="1"/>
          </p:cNvSpPr>
          <p:nvPr>
            <p:ph idx="1"/>
          </p:nvPr>
        </p:nvSpPr>
        <p:spPr/>
        <p:txBody>
          <a:bodyPr/>
          <a:lstStyle/>
          <a:p>
            <a:r>
              <a:rPr lang="zh-CN" altLang="zh-CN" dirty="0" smtClean="0"/>
              <a:t>考试</a:t>
            </a:r>
            <a:r>
              <a:rPr lang="zh-CN" altLang="zh-CN" dirty="0"/>
              <a:t>信息管理系统是一个学校不可缺少的部分，对学校的决策者和管理者来说至关重要，考生信息管理系统一般为用户提供充足的信息和快捷的查询手段，不但可以实现教师、考生信息的录入，修改和删除，而且也可以进行考生成绩的录入修改和删除，同时对所有信息进行查询</a:t>
            </a:r>
            <a:r>
              <a:rPr lang="zh-CN" altLang="zh-CN" dirty="0" smtClean="0"/>
              <a:t>。</a:t>
            </a:r>
            <a:endParaRPr lang="en-US" altLang="zh-CN" dirty="0" smtClean="0"/>
          </a:p>
          <a:p>
            <a:pPr lvl="0"/>
            <a:r>
              <a:rPr lang="zh-CN" altLang="zh-CN" dirty="0"/>
              <a:t>根据以上设计思路，分别设计了，登陆、考生主界面、教师主界面、添加考生信息等</a:t>
            </a:r>
            <a:r>
              <a:rPr lang="en-US" altLang="zh-CN" dirty="0"/>
              <a:t>17</a:t>
            </a:r>
            <a:r>
              <a:rPr lang="zh-CN" altLang="zh-CN" dirty="0"/>
              <a:t>个不同的界面。</a:t>
            </a:r>
          </a:p>
          <a:p>
            <a:pPr lvl="0"/>
            <a:r>
              <a:rPr lang="zh-CN" altLang="zh-CN" dirty="0"/>
              <a:t>每个界面对应一项操作，并且连接</a:t>
            </a:r>
            <a:r>
              <a:rPr lang="en-US" altLang="zh-CN" dirty="0"/>
              <a:t>Access </a:t>
            </a:r>
            <a:r>
              <a:rPr lang="zh-CN" altLang="zh-CN" dirty="0"/>
              <a:t>数据库，进行后台操作</a:t>
            </a:r>
            <a:r>
              <a:rPr lang="zh-CN" altLang="zh-CN" dirty="0" smtClean="0"/>
              <a:t>。</a:t>
            </a:r>
            <a:endParaRPr lang="en-US" altLang="zh-CN" dirty="0" smtClean="0"/>
          </a:p>
          <a:p>
            <a:pPr lvl="0"/>
            <a:r>
              <a:rPr lang="zh-CN" altLang="zh-CN" b="1" dirty="0" smtClean="0"/>
              <a:t>需要</a:t>
            </a:r>
            <a:r>
              <a:rPr lang="zh-CN" altLang="zh-CN" b="1" dirty="0"/>
              <a:t>说明的是，在运行的时候需要为</a:t>
            </a:r>
            <a:r>
              <a:rPr lang="en-US" altLang="zh-CN" b="1" dirty="0"/>
              <a:t>ODBC</a:t>
            </a:r>
            <a:r>
              <a:rPr lang="zh-CN" altLang="zh-CN" b="1" dirty="0"/>
              <a:t>配置数据源（</a:t>
            </a:r>
            <a:r>
              <a:rPr lang="en-US" altLang="zh-CN" b="1" dirty="0"/>
              <a:t>32</a:t>
            </a:r>
            <a:r>
              <a:rPr lang="zh-CN" altLang="zh-CN" b="1" dirty="0"/>
              <a:t>位</a:t>
            </a:r>
            <a:r>
              <a:rPr lang="en-US" altLang="zh-CN" b="1" dirty="0"/>
              <a:t>Windows</a:t>
            </a:r>
            <a:r>
              <a:rPr lang="zh-CN" altLang="zh-CN" b="1" dirty="0"/>
              <a:t>在</a:t>
            </a:r>
            <a:r>
              <a:rPr lang="en-US" altLang="zh-CN" b="1" dirty="0"/>
              <a:t>System32</a:t>
            </a:r>
            <a:r>
              <a:rPr lang="zh-CN" altLang="zh-CN" b="1" dirty="0"/>
              <a:t>文件夹中的</a:t>
            </a:r>
            <a:r>
              <a:rPr lang="en-US" altLang="zh-CN" b="1" dirty="0"/>
              <a:t>odbcad32.exe</a:t>
            </a:r>
            <a:r>
              <a:rPr lang="zh-CN" altLang="zh-CN" b="1" dirty="0"/>
              <a:t>中进行，</a:t>
            </a:r>
            <a:r>
              <a:rPr lang="en-US" altLang="zh-CN" b="1" dirty="0"/>
              <a:t>64</a:t>
            </a:r>
            <a:r>
              <a:rPr lang="zh-CN" altLang="zh-CN" b="1" dirty="0"/>
              <a:t>位在</a:t>
            </a:r>
            <a:r>
              <a:rPr lang="en-US" altLang="zh-CN" b="1" dirty="0"/>
              <a:t>SystemWOW64</a:t>
            </a:r>
            <a:r>
              <a:rPr lang="zh-CN" altLang="zh-CN" b="1" dirty="0"/>
              <a:t>文件夹中的</a:t>
            </a:r>
            <a:r>
              <a:rPr lang="en-US" altLang="zh-CN" b="1" dirty="0"/>
              <a:t>odbcad32.exe</a:t>
            </a:r>
            <a:r>
              <a:rPr lang="zh-CN" altLang="zh-CN" b="1" dirty="0"/>
              <a:t>中进行），设置数据源为</a:t>
            </a:r>
            <a:r>
              <a:rPr lang="en-US" altLang="zh-CN" b="1" dirty="0"/>
              <a:t>student1</a:t>
            </a:r>
            <a:r>
              <a:rPr lang="zh-CN" altLang="zh-CN" b="1" dirty="0"/>
              <a:t>，对应的数据库为</a:t>
            </a:r>
            <a:r>
              <a:rPr lang="en-US" altLang="zh-CN" b="1" dirty="0" err="1"/>
              <a:t>TestManager</a:t>
            </a:r>
            <a:r>
              <a:rPr lang="zh-CN" altLang="zh-CN" b="1" dirty="0"/>
              <a:t>的</a:t>
            </a:r>
            <a:r>
              <a:rPr lang="en-US" altLang="zh-CN" b="1" dirty="0"/>
              <a:t>database</a:t>
            </a:r>
            <a:r>
              <a:rPr lang="zh-CN" altLang="zh-CN" b="1" dirty="0"/>
              <a:t>目录下的</a:t>
            </a:r>
            <a:r>
              <a:rPr lang="en-US" altLang="zh-CN" b="1" dirty="0"/>
              <a:t>student1.mdb</a:t>
            </a:r>
            <a:endParaRPr lang="zh-CN" altLang="zh-CN" dirty="0"/>
          </a:p>
          <a:p>
            <a:endParaRPr lang="zh-CN" altLang="en-US" dirty="0"/>
          </a:p>
        </p:txBody>
      </p:sp>
    </p:spTree>
    <p:extLst>
      <p:ext uri="{BB962C8B-B14F-4D97-AF65-F5344CB8AC3E}">
        <p14:creationId xmlns:p14="http://schemas.microsoft.com/office/powerpoint/2010/main" val="2642702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类的组合</a:t>
            </a:r>
            <a:r>
              <a:rPr lang="zh-CN" altLang="zh-CN" b="1" dirty="0" smtClean="0"/>
              <a:t>关系</a:t>
            </a:r>
            <a:r>
              <a:rPr lang="zh-CN" altLang="zh-CN" b="1" dirty="0"/>
              <a:t>，文件</a:t>
            </a:r>
            <a:r>
              <a:rPr lang="zh-CN" altLang="zh-CN" b="1" dirty="0" smtClean="0"/>
              <a:t>列表</a:t>
            </a:r>
            <a:endParaRPr lang="zh-CN" altLang="en-US" dirty="0"/>
          </a:p>
        </p:txBody>
      </p:sp>
      <p:sp>
        <p:nvSpPr>
          <p:cNvPr id="6" name="内容占位符 5"/>
          <p:cNvSpPr>
            <a:spLocks noGrp="1"/>
          </p:cNvSpPr>
          <p:nvPr>
            <p:ph idx="1"/>
          </p:nvPr>
        </p:nvSpPr>
        <p:spPr>
          <a:xfrm>
            <a:off x="6796435" y="2682922"/>
            <a:ext cx="5199947" cy="1984612"/>
          </a:xfrm>
        </p:spPr>
        <p:txBody>
          <a:bodyPr/>
          <a:lstStyle/>
          <a:p>
            <a:r>
              <a:rPr lang="zh-CN" altLang="en-US" dirty="0" smtClean="0"/>
              <a:t>数据库位于</a:t>
            </a:r>
            <a:r>
              <a:rPr lang="en-US" altLang="zh-CN" dirty="0" smtClean="0"/>
              <a:t>database</a:t>
            </a:r>
            <a:r>
              <a:rPr lang="zh-CN" altLang="en-US" dirty="0" smtClean="0"/>
              <a:t>文件夹</a:t>
            </a:r>
            <a:endParaRPr lang="en-US" altLang="zh-CN" dirty="0" smtClean="0"/>
          </a:p>
          <a:p>
            <a:endParaRPr lang="en-US" altLang="zh-CN" dirty="0"/>
          </a:p>
          <a:p>
            <a:pPr marL="0" indent="0">
              <a:buNone/>
            </a:pPr>
            <a:endParaRPr lang="en-US" altLang="zh-CN" dirty="0" smtClean="0"/>
          </a:p>
          <a:p>
            <a:r>
              <a:rPr lang="zh-CN" altLang="en-US" dirty="0"/>
              <a:t>图片</a:t>
            </a:r>
            <a:r>
              <a:rPr lang="zh-CN" altLang="en-US" dirty="0" smtClean="0"/>
              <a:t>位于</a:t>
            </a:r>
            <a:r>
              <a:rPr lang="en-US" altLang="zh-CN" dirty="0" smtClean="0"/>
              <a:t>pic</a:t>
            </a:r>
            <a:r>
              <a:rPr lang="zh-CN" altLang="en-US" dirty="0"/>
              <a:t>文件夹</a:t>
            </a: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872856" y="1597761"/>
            <a:ext cx="5285546" cy="4392101"/>
          </a:xfrm>
          <a:prstGeom prst="rect">
            <a:avLst/>
          </a:prstGeom>
          <a:noFill/>
          <a:ln>
            <a:noFill/>
          </a:ln>
        </p:spPr>
      </p:pic>
    </p:spTree>
    <p:extLst>
      <p:ext uri="{BB962C8B-B14F-4D97-AF65-F5344CB8AC3E}">
        <p14:creationId xmlns:p14="http://schemas.microsoft.com/office/powerpoint/2010/main" val="738991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b="1" dirty="0"/>
              <a:t>难点、要点、关键代码算法说明</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zh-CN" altLang="en-US" b="1" dirty="0" smtClean="0"/>
              <a:t>要点：</a:t>
            </a:r>
            <a:endParaRPr lang="en-US" altLang="zh-CN" b="1" dirty="0" smtClean="0"/>
          </a:p>
          <a:p>
            <a:r>
              <a:rPr lang="en-US" altLang="zh-CN" b="1" dirty="0" err="1"/>
              <a:t>Info_Manage</a:t>
            </a:r>
            <a:r>
              <a:rPr lang="zh-CN" altLang="zh-CN" b="1" dirty="0"/>
              <a:t>类</a:t>
            </a:r>
            <a:r>
              <a:rPr lang="zh-CN" altLang="zh-CN" dirty="0"/>
              <a:t>：登陆界面，连接</a:t>
            </a:r>
            <a:r>
              <a:rPr lang="en-US" altLang="zh-CN" dirty="0"/>
              <a:t>student1</a:t>
            </a:r>
            <a:r>
              <a:rPr lang="zh-CN" altLang="zh-CN" dirty="0"/>
              <a:t>数据库，对</a:t>
            </a:r>
            <a:r>
              <a:rPr lang="en-US" altLang="zh-CN" dirty="0"/>
              <a:t>user</a:t>
            </a:r>
            <a:r>
              <a:rPr lang="zh-CN" altLang="zh-CN" dirty="0"/>
              <a:t>表进行检索，匹配</a:t>
            </a:r>
            <a:r>
              <a:rPr lang="en-US" altLang="zh-CN" dirty="0"/>
              <a:t>name</a:t>
            </a:r>
            <a:r>
              <a:rPr lang="zh-CN" altLang="zh-CN" dirty="0"/>
              <a:t>和</a:t>
            </a:r>
            <a:r>
              <a:rPr lang="en-US" altLang="zh-CN" dirty="0"/>
              <a:t>password</a:t>
            </a:r>
            <a:r>
              <a:rPr lang="zh-CN" altLang="zh-CN" dirty="0"/>
              <a:t>以及</a:t>
            </a:r>
            <a:r>
              <a:rPr lang="en-US" altLang="zh-CN" dirty="0"/>
              <a:t>type</a:t>
            </a:r>
            <a:r>
              <a:rPr lang="zh-CN" altLang="zh-CN" dirty="0"/>
              <a:t>，根据</a:t>
            </a:r>
            <a:r>
              <a:rPr lang="en-US" altLang="zh-CN" dirty="0"/>
              <a:t>type</a:t>
            </a:r>
            <a:r>
              <a:rPr lang="zh-CN" altLang="zh-CN" dirty="0"/>
              <a:t>分为教师和考生，分别进入</a:t>
            </a:r>
            <a:r>
              <a:rPr lang="en-US" altLang="zh-CN" dirty="0" err="1"/>
              <a:t>Teacher_Manage</a:t>
            </a:r>
            <a:r>
              <a:rPr lang="zh-CN" altLang="zh-CN" dirty="0"/>
              <a:t>和</a:t>
            </a:r>
            <a:r>
              <a:rPr lang="en-US" altLang="zh-CN" dirty="0" err="1"/>
              <a:t>Student_Manage</a:t>
            </a:r>
            <a:r>
              <a:rPr lang="zh-CN" altLang="zh-CN" dirty="0"/>
              <a:t>。若为新用户，则可通过注册进入</a:t>
            </a:r>
            <a:r>
              <a:rPr lang="en-US" altLang="zh-CN" dirty="0"/>
              <a:t>Register</a:t>
            </a:r>
            <a:r>
              <a:rPr lang="zh-CN" altLang="zh-CN" dirty="0"/>
              <a:t>注册界面。</a:t>
            </a:r>
          </a:p>
          <a:p>
            <a:r>
              <a:rPr lang="en-US" altLang="zh-CN" dirty="0"/>
              <a:t> </a:t>
            </a:r>
            <a:r>
              <a:rPr lang="en-US" altLang="zh-CN" b="1" dirty="0" err="1"/>
              <a:t>Teacher_Manage</a:t>
            </a:r>
            <a:r>
              <a:rPr lang="zh-CN" altLang="zh-CN" b="1" dirty="0"/>
              <a:t>类</a:t>
            </a:r>
            <a:r>
              <a:rPr lang="zh-CN" altLang="zh-CN" dirty="0"/>
              <a:t>：教师登陆后的主界面，可以通过下拉列表选择添加，删除修改教师信息，查询教师信息，添加和修改成绩以及退出等诸多操作</a:t>
            </a:r>
            <a:r>
              <a:rPr lang="zh-CN" altLang="zh-CN" dirty="0" smtClean="0"/>
              <a:t>。</a:t>
            </a:r>
            <a:endParaRPr lang="en-US" altLang="zh-CN" dirty="0" smtClean="0"/>
          </a:p>
          <a:p>
            <a:r>
              <a:rPr lang="en-US" altLang="zh-CN" b="1" dirty="0" err="1"/>
              <a:t>Student_Manage</a:t>
            </a:r>
            <a:r>
              <a:rPr lang="zh-CN" altLang="zh-CN" b="1" dirty="0"/>
              <a:t>类</a:t>
            </a:r>
            <a:r>
              <a:rPr lang="zh-CN" altLang="zh-CN" dirty="0"/>
              <a:t>：考生登陆后的主界面，可以通过下拉列表来选择，修改和删除考生信息，查询考生信息，查询成绩和退出等操作。</a:t>
            </a:r>
          </a:p>
          <a:p>
            <a:endParaRPr lang="zh-CN" altLang="zh-CN" dirty="0"/>
          </a:p>
          <a:p>
            <a:endParaRPr lang="zh-CN" altLang="en-US" dirty="0"/>
          </a:p>
        </p:txBody>
      </p:sp>
    </p:spTree>
    <p:extLst>
      <p:ext uri="{BB962C8B-B14F-4D97-AF65-F5344CB8AC3E}">
        <p14:creationId xmlns:p14="http://schemas.microsoft.com/office/powerpoint/2010/main" val="834418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难点、要点、关键代码算法</a:t>
            </a:r>
            <a:r>
              <a:rPr lang="zh-CN" altLang="zh-CN" b="1" dirty="0" smtClean="0"/>
              <a:t>说明</a:t>
            </a:r>
            <a:endParaRPr lang="zh-CN" altLang="en-US" dirty="0"/>
          </a:p>
        </p:txBody>
      </p:sp>
      <p:sp>
        <p:nvSpPr>
          <p:cNvPr id="3" name="内容占位符 2"/>
          <p:cNvSpPr>
            <a:spLocks noGrp="1"/>
          </p:cNvSpPr>
          <p:nvPr>
            <p:ph idx="1"/>
          </p:nvPr>
        </p:nvSpPr>
        <p:spPr/>
        <p:txBody>
          <a:bodyPr>
            <a:normAutofit/>
          </a:bodyPr>
          <a:lstStyle/>
          <a:p>
            <a:r>
              <a:rPr lang="zh-CN" altLang="zh-CN" b="1" dirty="0"/>
              <a:t>后台数据库</a:t>
            </a:r>
            <a:r>
              <a:rPr lang="zh-CN" altLang="zh-CN" dirty="0"/>
              <a:t>：</a:t>
            </a:r>
          </a:p>
          <a:p>
            <a:r>
              <a:rPr lang="en-US" altLang="zh-CN" dirty="0"/>
              <a:t>User</a:t>
            </a:r>
            <a:r>
              <a:rPr lang="zh-CN" altLang="zh-CN" dirty="0"/>
              <a:t>表：字段有</a:t>
            </a:r>
            <a:r>
              <a:rPr lang="en-US" altLang="zh-CN" u="sng" dirty="0"/>
              <a:t>username</a:t>
            </a:r>
            <a:r>
              <a:rPr lang="zh-CN" altLang="zh-CN" dirty="0"/>
              <a:t>，</a:t>
            </a:r>
            <a:r>
              <a:rPr lang="en-US" altLang="zh-CN" dirty="0"/>
              <a:t>password</a:t>
            </a:r>
            <a:r>
              <a:rPr lang="zh-CN" altLang="zh-CN" dirty="0"/>
              <a:t>，</a:t>
            </a:r>
            <a:r>
              <a:rPr lang="en-US" altLang="zh-CN" dirty="0"/>
              <a:t>type</a:t>
            </a:r>
            <a:r>
              <a:rPr lang="zh-CN" altLang="zh-CN" dirty="0"/>
              <a:t>，分别记录该系统已注册人员的账号密码以及其对应身份（教师或考生）。</a:t>
            </a:r>
          </a:p>
          <a:p>
            <a:r>
              <a:rPr lang="en-US" altLang="zh-CN" dirty="0" smtClean="0"/>
              <a:t>Student</a:t>
            </a:r>
            <a:r>
              <a:rPr lang="zh-CN" altLang="zh-CN" dirty="0"/>
              <a:t>表：字段有</a:t>
            </a:r>
            <a:r>
              <a:rPr lang="en-US" altLang="zh-CN" u="sng" dirty="0"/>
              <a:t>number</a:t>
            </a:r>
            <a:r>
              <a:rPr lang="zh-CN" altLang="zh-CN" dirty="0"/>
              <a:t>，</a:t>
            </a:r>
            <a:r>
              <a:rPr lang="en-US" altLang="zh-CN" dirty="0"/>
              <a:t>name</a:t>
            </a:r>
            <a:r>
              <a:rPr lang="zh-CN" altLang="zh-CN" dirty="0"/>
              <a:t>，</a:t>
            </a:r>
            <a:r>
              <a:rPr lang="en-US" altLang="zh-CN" dirty="0"/>
              <a:t>class</a:t>
            </a:r>
            <a:r>
              <a:rPr lang="zh-CN" altLang="zh-CN" dirty="0"/>
              <a:t>，</a:t>
            </a:r>
            <a:r>
              <a:rPr lang="en-US" altLang="zh-CN" dirty="0"/>
              <a:t>sex</a:t>
            </a:r>
            <a:r>
              <a:rPr lang="zh-CN" altLang="zh-CN" dirty="0"/>
              <a:t>，</a:t>
            </a:r>
            <a:r>
              <a:rPr lang="en-US" altLang="zh-CN" dirty="0"/>
              <a:t>collect</a:t>
            </a:r>
            <a:r>
              <a:rPr lang="zh-CN" altLang="zh-CN" dirty="0"/>
              <a:t>，</a:t>
            </a:r>
            <a:r>
              <a:rPr lang="en-US" altLang="zh-CN" dirty="0" err="1"/>
              <a:t>bir</a:t>
            </a:r>
            <a:r>
              <a:rPr lang="zh-CN" altLang="zh-CN" dirty="0"/>
              <a:t>，记录考生的具体信息</a:t>
            </a:r>
            <a:r>
              <a:rPr lang="zh-CN" altLang="zh-CN" dirty="0" smtClean="0"/>
              <a:t>。</a:t>
            </a:r>
            <a:endParaRPr lang="zh-CN" altLang="zh-CN" dirty="0"/>
          </a:p>
          <a:p>
            <a:r>
              <a:rPr lang="en-US" altLang="zh-CN" dirty="0"/>
              <a:t>Teacher</a:t>
            </a:r>
            <a:r>
              <a:rPr lang="zh-CN" altLang="zh-CN" dirty="0"/>
              <a:t>表：字段有</a:t>
            </a:r>
            <a:r>
              <a:rPr lang="en-US" altLang="zh-CN" u="sng" dirty="0"/>
              <a:t>number</a:t>
            </a:r>
            <a:r>
              <a:rPr lang="zh-CN" altLang="zh-CN" dirty="0"/>
              <a:t>，</a:t>
            </a:r>
            <a:r>
              <a:rPr lang="en-US" altLang="zh-CN" dirty="0"/>
              <a:t>name</a:t>
            </a:r>
            <a:r>
              <a:rPr lang="zh-CN" altLang="zh-CN" dirty="0"/>
              <a:t>，</a:t>
            </a:r>
            <a:r>
              <a:rPr lang="en-US" altLang="zh-CN" dirty="0"/>
              <a:t>class</a:t>
            </a:r>
            <a:r>
              <a:rPr lang="zh-CN" altLang="zh-CN" dirty="0"/>
              <a:t>，</a:t>
            </a:r>
            <a:r>
              <a:rPr lang="en-US" altLang="zh-CN" dirty="0"/>
              <a:t>sex</a:t>
            </a:r>
            <a:r>
              <a:rPr lang="zh-CN" altLang="zh-CN" dirty="0"/>
              <a:t>，</a:t>
            </a:r>
            <a:r>
              <a:rPr lang="en-US" altLang="zh-CN" dirty="0"/>
              <a:t>collect</a:t>
            </a:r>
            <a:r>
              <a:rPr lang="zh-CN" altLang="zh-CN" dirty="0"/>
              <a:t>，</a:t>
            </a:r>
            <a:r>
              <a:rPr lang="en-US" altLang="zh-CN" dirty="0" err="1"/>
              <a:t>bir</a:t>
            </a:r>
            <a:r>
              <a:rPr lang="zh-CN" altLang="zh-CN" dirty="0"/>
              <a:t>，记录教师的具体信息</a:t>
            </a:r>
            <a:r>
              <a:rPr lang="zh-CN" altLang="zh-CN" dirty="0" smtClean="0"/>
              <a:t>。</a:t>
            </a:r>
            <a:endParaRPr lang="zh-CN" altLang="zh-CN" dirty="0"/>
          </a:p>
          <a:p>
            <a:r>
              <a:rPr lang="en-US" altLang="zh-CN" dirty="0"/>
              <a:t>Grade</a:t>
            </a:r>
            <a:r>
              <a:rPr lang="zh-CN" altLang="zh-CN" dirty="0"/>
              <a:t>表：字段</a:t>
            </a:r>
            <a:r>
              <a:rPr lang="zh-CN" altLang="zh-CN" dirty="0" smtClean="0"/>
              <a:t>有</a:t>
            </a:r>
            <a:r>
              <a:rPr lang="en-US" altLang="zh-CN" u="sng" dirty="0"/>
              <a:t>number</a:t>
            </a:r>
            <a:r>
              <a:rPr lang="zh-CN" altLang="zh-CN" dirty="0" smtClean="0"/>
              <a:t>，</a:t>
            </a:r>
            <a:r>
              <a:rPr lang="en-US" altLang="zh-CN" dirty="0"/>
              <a:t>name</a:t>
            </a:r>
            <a:r>
              <a:rPr lang="zh-CN" altLang="zh-CN" dirty="0"/>
              <a:t>，</a:t>
            </a:r>
            <a:r>
              <a:rPr lang="en-US" altLang="zh-CN" dirty="0"/>
              <a:t>class</a:t>
            </a:r>
            <a:r>
              <a:rPr lang="zh-CN" altLang="zh-CN" dirty="0"/>
              <a:t>，</a:t>
            </a:r>
            <a:r>
              <a:rPr lang="en-US" altLang="zh-CN" dirty="0"/>
              <a:t>sex</a:t>
            </a:r>
            <a:r>
              <a:rPr lang="zh-CN" altLang="zh-CN" dirty="0"/>
              <a:t>，</a:t>
            </a:r>
            <a:r>
              <a:rPr lang="en-US" altLang="zh-CN" dirty="0"/>
              <a:t>java</a:t>
            </a:r>
            <a:r>
              <a:rPr lang="zh-CN" altLang="zh-CN" dirty="0"/>
              <a:t>，</a:t>
            </a:r>
            <a:r>
              <a:rPr lang="en-US" altLang="zh-CN" dirty="0"/>
              <a:t>compile</a:t>
            </a:r>
            <a:r>
              <a:rPr lang="zh-CN" altLang="zh-CN" dirty="0"/>
              <a:t>，记录</a:t>
            </a:r>
            <a:r>
              <a:rPr lang="en-US" altLang="zh-CN" dirty="0"/>
              <a:t>java</a:t>
            </a:r>
            <a:r>
              <a:rPr lang="zh-CN" altLang="zh-CN" dirty="0"/>
              <a:t>课和汇编与接口课的成绩。</a:t>
            </a:r>
          </a:p>
          <a:p>
            <a:endParaRPr lang="zh-CN" altLang="en-US" dirty="0"/>
          </a:p>
        </p:txBody>
      </p:sp>
    </p:spTree>
    <p:extLst>
      <p:ext uri="{BB962C8B-B14F-4D97-AF65-F5344CB8AC3E}">
        <p14:creationId xmlns:p14="http://schemas.microsoft.com/office/powerpoint/2010/main" val="3106029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难点、要点、关键代码算法说明</a:t>
            </a:r>
            <a:endParaRPr lang="zh-CN" altLang="en-US" dirty="0"/>
          </a:p>
        </p:txBody>
      </p:sp>
      <p:sp>
        <p:nvSpPr>
          <p:cNvPr id="3" name="内容占位符 2"/>
          <p:cNvSpPr>
            <a:spLocks noGrp="1"/>
          </p:cNvSpPr>
          <p:nvPr>
            <p:ph idx="1"/>
          </p:nvPr>
        </p:nvSpPr>
        <p:spPr/>
        <p:txBody>
          <a:bodyPr/>
          <a:lstStyle/>
          <a:p>
            <a:pPr lvl="0"/>
            <a:r>
              <a:rPr lang="en-US" altLang="zh-CN" b="1" dirty="0" smtClean="0"/>
              <a:t>1. </a:t>
            </a:r>
            <a:r>
              <a:rPr lang="zh-CN" altLang="zh-CN" b="1" dirty="0" smtClean="0"/>
              <a:t>权限</a:t>
            </a:r>
            <a:r>
              <a:rPr lang="zh-CN" altLang="zh-CN" b="1" dirty="0"/>
              <a:t>关系以及对应数据库表的操作。</a:t>
            </a:r>
            <a:endParaRPr lang="zh-CN" altLang="zh-CN" dirty="0"/>
          </a:p>
          <a:p>
            <a:r>
              <a:rPr lang="zh-CN" altLang="zh-CN" dirty="0"/>
              <a:t>程序主要面向的对象是教师和考生两类群体，他们分别有各自不同的职责和对应的权限，例如学生无法修改教师和成绩的信息，而教师无法修改学生的信息，但是学生可以查询成绩，而教师可以对成绩进行修改等。理清了这些关系，才能在设计界面的时候分清层次</a:t>
            </a:r>
            <a:r>
              <a:rPr lang="zh-CN" altLang="zh-CN" dirty="0" smtClean="0"/>
              <a:t>。</a:t>
            </a:r>
            <a:endParaRPr lang="en-US" altLang="zh-CN" dirty="0" smtClean="0"/>
          </a:p>
          <a:p>
            <a:pPr lvl="0"/>
            <a:r>
              <a:rPr lang="en-US" altLang="zh-CN" b="1" dirty="0" smtClean="0"/>
              <a:t>2. </a:t>
            </a:r>
            <a:r>
              <a:rPr lang="zh-CN" altLang="zh-CN" b="1" dirty="0" smtClean="0"/>
              <a:t>软件</a:t>
            </a:r>
            <a:r>
              <a:rPr lang="zh-CN" altLang="zh-CN" b="1" dirty="0"/>
              <a:t>界面的设计</a:t>
            </a:r>
            <a:endParaRPr lang="zh-CN" altLang="zh-CN" dirty="0"/>
          </a:p>
          <a:p>
            <a:r>
              <a:rPr lang="en-US" altLang="zh-CN" dirty="0"/>
              <a:t>JAVA</a:t>
            </a:r>
            <a:r>
              <a:rPr lang="zh-CN" altLang="zh-CN" dirty="0"/>
              <a:t>的</a:t>
            </a:r>
            <a:r>
              <a:rPr lang="en-US" altLang="zh-CN" dirty="0"/>
              <a:t>swing</a:t>
            </a:r>
            <a:r>
              <a:rPr lang="zh-CN" altLang="zh-CN" dirty="0"/>
              <a:t>工具包提供了丰富的用户界面开发工具，这使得我们有充足的选择，来丰富软件的界面和功能。粗略地算了一下这个软件用到了诸如</a:t>
            </a:r>
            <a:r>
              <a:rPr lang="en-US" altLang="zh-CN" dirty="0" err="1"/>
              <a:t>JFrame</a:t>
            </a:r>
            <a:r>
              <a:rPr lang="zh-CN" altLang="zh-CN" dirty="0"/>
              <a:t>，</a:t>
            </a:r>
            <a:r>
              <a:rPr lang="en-US" altLang="zh-CN" dirty="0" err="1"/>
              <a:t>JLabel</a:t>
            </a:r>
            <a:r>
              <a:rPr lang="zh-CN" altLang="zh-CN" dirty="0"/>
              <a:t>，</a:t>
            </a:r>
            <a:r>
              <a:rPr lang="en-US" altLang="zh-CN" dirty="0" err="1"/>
              <a:t>JButton</a:t>
            </a:r>
            <a:r>
              <a:rPr lang="zh-CN" altLang="zh-CN" dirty="0"/>
              <a:t>，</a:t>
            </a:r>
            <a:r>
              <a:rPr lang="en-US" altLang="zh-CN" dirty="0" err="1"/>
              <a:t>JTable</a:t>
            </a:r>
            <a:r>
              <a:rPr lang="zh-CN" altLang="zh-CN" dirty="0"/>
              <a:t>，</a:t>
            </a:r>
            <a:r>
              <a:rPr lang="en-US" altLang="zh-CN" dirty="0" err="1"/>
              <a:t>JText</a:t>
            </a:r>
            <a:r>
              <a:rPr lang="zh-CN" altLang="zh-CN" dirty="0"/>
              <a:t>等数十种构造块，编写程序的时候很大一部分时间都是用来进行界面布局的设计和添加。代码量也较大。</a:t>
            </a:r>
          </a:p>
          <a:p>
            <a:endParaRPr lang="zh-CN" altLang="en-US" dirty="0"/>
          </a:p>
        </p:txBody>
      </p:sp>
    </p:spTree>
    <p:extLst>
      <p:ext uri="{BB962C8B-B14F-4D97-AF65-F5344CB8AC3E}">
        <p14:creationId xmlns:p14="http://schemas.microsoft.com/office/powerpoint/2010/main" val="141489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难点、要点、关键代码算法说明</a:t>
            </a:r>
            <a:endParaRPr lang="zh-CN" altLang="en-US" dirty="0"/>
          </a:p>
        </p:txBody>
      </p:sp>
      <p:sp>
        <p:nvSpPr>
          <p:cNvPr id="3" name="内容占位符 2"/>
          <p:cNvSpPr>
            <a:spLocks noGrp="1"/>
          </p:cNvSpPr>
          <p:nvPr>
            <p:ph idx="1"/>
          </p:nvPr>
        </p:nvSpPr>
        <p:spPr>
          <a:xfrm>
            <a:off x="2592925" y="2272165"/>
            <a:ext cx="8915400" cy="3777622"/>
          </a:xfrm>
        </p:spPr>
        <p:txBody>
          <a:bodyPr/>
          <a:lstStyle/>
          <a:p>
            <a:pPr lvl="0"/>
            <a:r>
              <a:rPr lang="zh-CN" altLang="zh-CN" b="1" dirty="0"/>
              <a:t>数据库的操作</a:t>
            </a:r>
            <a:endParaRPr lang="zh-CN" altLang="zh-CN" dirty="0"/>
          </a:p>
          <a:p>
            <a:r>
              <a:rPr lang="zh-CN" altLang="zh-CN" dirty="0"/>
              <a:t>对数据库的操作其实复杂度和难度都不大，主要是要灵活地运用，唯一的难点在查询界面的时候，利用</a:t>
            </a:r>
            <a:r>
              <a:rPr lang="en-US" altLang="zh-CN" dirty="0" err="1"/>
              <a:t>JTable</a:t>
            </a:r>
            <a:r>
              <a:rPr lang="zh-CN" altLang="zh-CN" dirty="0"/>
              <a:t>来显示查询的结果，需要使用</a:t>
            </a:r>
            <a:r>
              <a:rPr lang="en-US" altLang="zh-CN" dirty="0" err="1"/>
              <a:t>TableModel</a:t>
            </a:r>
            <a:r>
              <a:rPr lang="zh-CN" altLang="zh-CN" dirty="0"/>
              <a:t>来构造</a:t>
            </a:r>
            <a:r>
              <a:rPr lang="en-US" altLang="zh-CN" dirty="0" err="1"/>
              <a:t>JTable</a:t>
            </a:r>
            <a:r>
              <a:rPr lang="zh-CN" altLang="zh-CN" dirty="0"/>
              <a:t>这样能够实现</a:t>
            </a:r>
            <a:r>
              <a:rPr lang="en-US" altLang="zh-CN" dirty="0" err="1"/>
              <a:t>JTable</a:t>
            </a:r>
            <a:r>
              <a:rPr lang="zh-CN" altLang="zh-CN" dirty="0"/>
              <a:t>的动态更新，在构造</a:t>
            </a:r>
            <a:r>
              <a:rPr lang="en-US" altLang="zh-CN" dirty="0" err="1"/>
              <a:t>TableModel</a:t>
            </a:r>
            <a:r>
              <a:rPr lang="zh-CN" altLang="zh-CN" dirty="0"/>
              <a:t>的时候利用</a:t>
            </a:r>
            <a:r>
              <a:rPr lang="en-US" altLang="zh-CN" dirty="0"/>
              <a:t>Vector</a:t>
            </a:r>
            <a:r>
              <a:rPr lang="zh-CN" altLang="zh-CN" dirty="0"/>
              <a:t>来存放每一行的数据，但是发现在对</a:t>
            </a:r>
            <a:r>
              <a:rPr lang="en-US" altLang="zh-CN" dirty="0"/>
              <a:t>Vector</a:t>
            </a:r>
            <a:r>
              <a:rPr lang="zh-CN" altLang="zh-CN" dirty="0"/>
              <a:t>进行</a:t>
            </a:r>
            <a:r>
              <a:rPr lang="en-US" altLang="zh-CN" dirty="0"/>
              <a:t>add </a:t>
            </a:r>
            <a:r>
              <a:rPr lang="zh-CN" altLang="zh-CN" dirty="0"/>
              <a:t>操作的时候，如果</a:t>
            </a:r>
            <a:r>
              <a:rPr lang="en-US" altLang="zh-CN" dirty="0"/>
              <a:t>add</a:t>
            </a:r>
            <a:r>
              <a:rPr lang="zh-CN" altLang="zh-CN" dirty="0"/>
              <a:t>进去的一个变量（并没有</a:t>
            </a:r>
            <a:r>
              <a:rPr lang="en-US" altLang="zh-CN" dirty="0"/>
              <a:t>new</a:t>
            </a:r>
            <a:r>
              <a:rPr lang="zh-CN" altLang="zh-CN" dirty="0"/>
              <a:t>出来一个新的对象），那么之后对该对象的操作均会影响到</a:t>
            </a:r>
            <a:r>
              <a:rPr lang="en-US" altLang="zh-CN" dirty="0"/>
              <a:t>Vector</a:t>
            </a:r>
            <a:r>
              <a:rPr lang="zh-CN" altLang="zh-CN" dirty="0"/>
              <a:t>内部的</a:t>
            </a:r>
            <a:r>
              <a:rPr lang="zh-CN" altLang="zh-CN" dirty="0" smtClean="0"/>
              <a:t>结果</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2366239" y="342150"/>
            <a:ext cx="6955182" cy="6270404"/>
          </a:xfrm>
          <a:prstGeom prst="rect">
            <a:avLst/>
          </a:prstGeom>
        </p:spPr>
      </p:pic>
      <p:sp>
        <p:nvSpPr>
          <p:cNvPr id="5" name="矩形 4"/>
          <p:cNvSpPr/>
          <p:nvPr/>
        </p:nvSpPr>
        <p:spPr>
          <a:xfrm>
            <a:off x="2245536" y="3015687"/>
            <a:ext cx="7837402" cy="923330"/>
          </a:xfrm>
          <a:prstGeom prst="rect">
            <a:avLst/>
          </a:prstGeom>
          <a:noFill/>
        </p:spPr>
        <p:txBody>
          <a:bodyPr wrap="none" lIns="91440" tIns="45720" rIns="91440" bIns="45720">
            <a:spAutoFit/>
          </a:bodyPr>
          <a:lstStyle/>
          <a:p>
            <a:pPr algn="ctr"/>
            <a:r>
              <a:rPr lang="zh-CN" altLang="en-US" sz="5400" b="1" dirty="0" smtClean="0">
                <a:ln w="22225">
                  <a:solidFill>
                    <a:schemeClr val="accent2"/>
                  </a:solidFill>
                  <a:prstDash val="solid"/>
                </a:ln>
                <a:solidFill>
                  <a:schemeClr val="accent2">
                    <a:lumMod val="40000"/>
                    <a:lumOff val="60000"/>
                  </a:schemeClr>
                </a:solidFill>
              </a:rPr>
              <a:t>得意点：界面设计较美观</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843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登录界面</a:t>
            </a:r>
            <a:endParaRPr lang="zh-CN" altLang="en-US" dirty="0"/>
          </a:p>
        </p:txBody>
      </p:sp>
      <p:pic>
        <p:nvPicPr>
          <p:cNvPr id="5" name="内容占位符 4"/>
          <p:cNvPicPr>
            <a:picLocks noGrp="1"/>
          </p:cNvPicPr>
          <p:nvPr>
            <p:ph idx="1"/>
          </p:nvPr>
        </p:nvPicPr>
        <p:blipFill>
          <a:blip r:embed="rId2"/>
          <a:stretch>
            <a:fillRect/>
          </a:stretch>
        </p:blipFill>
        <p:spPr>
          <a:xfrm>
            <a:off x="5116473" y="163773"/>
            <a:ext cx="2949354" cy="1905000"/>
          </a:xfrm>
          <a:prstGeom prst="rect">
            <a:avLst/>
          </a:prstGeom>
        </p:spPr>
      </p:pic>
      <p:pic>
        <p:nvPicPr>
          <p:cNvPr id="6" name="图片 5"/>
          <p:cNvPicPr/>
          <p:nvPr/>
        </p:nvPicPr>
        <p:blipFill>
          <a:blip r:embed="rId3"/>
          <a:stretch>
            <a:fillRect/>
          </a:stretch>
        </p:blipFill>
        <p:spPr>
          <a:xfrm>
            <a:off x="2276261" y="2364702"/>
            <a:ext cx="3345180" cy="2675890"/>
          </a:xfrm>
          <a:prstGeom prst="rect">
            <a:avLst/>
          </a:prstGeom>
        </p:spPr>
      </p:pic>
      <p:pic>
        <p:nvPicPr>
          <p:cNvPr id="7" name="图片 6"/>
          <p:cNvPicPr/>
          <p:nvPr/>
        </p:nvPicPr>
        <p:blipFill>
          <a:blip r:embed="rId4"/>
          <a:stretch>
            <a:fillRect/>
          </a:stretch>
        </p:blipFill>
        <p:spPr>
          <a:xfrm>
            <a:off x="7286427" y="2364067"/>
            <a:ext cx="3345180" cy="2676525"/>
          </a:xfrm>
          <a:prstGeom prst="rect">
            <a:avLst/>
          </a:prstGeom>
        </p:spPr>
      </p:pic>
      <p:pic>
        <p:nvPicPr>
          <p:cNvPr id="8" name="图片 7"/>
          <p:cNvPicPr/>
          <p:nvPr/>
        </p:nvPicPr>
        <p:blipFill>
          <a:blip r:embed="rId5"/>
          <a:stretch>
            <a:fillRect/>
          </a:stretch>
        </p:blipFill>
        <p:spPr>
          <a:xfrm>
            <a:off x="4360246" y="5499659"/>
            <a:ext cx="3762375" cy="942975"/>
          </a:xfrm>
          <a:prstGeom prst="rect">
            <a:avLst/>
          </a:prstGeom>
        </p:spPr>
      </p:pic>
    </p:spTree>
    <p:extLst>
      <p:ext uri="{BB962C8B-B14F-4D97-AF65-F5344CB8AC3E}">
        <p14:creationId xmlns:p14="http://schemas.microsoft.com/office/powerpoint/2010/main" val="3244801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注册新用户</a:t>
            </a:r>
            <a:endParaRPr lang="zh-CN" altLang="en-US" dirty="0"/>
          </a:p>
        </p:txBody>
      </p:sp>
      <p:pic>
        <p:nvPicPr>
          <p:cNvPr id="5" name="内容占位符 4"/>
          <p:cNvPicPr>
            <a:picLocks noGrp="1"/>
          </p:cNvPicPr>
          <p:nvPr>
            <p:ph idx="1"/>
          </p:nvPr>
        </p:nvPicPr>
        <p:blipFill>
          <a:blip r:embed="rId2"/>
          <a:stretch>
            <a:fillRect/>
          </a:stretch>
        </p:blipFill>
        <p:spPr>
          <a:xfrm>
            <a:off x="2033209" y="1558095"/>
            <a:ext cx="6724650" cy="2390775"/>
          </a:xfrm>
          <a:prstGeom prst="rect">
            <a:avLst/>
          </a:prstGeom>
        </p:spPr>
      </p:pic>
      <p:pic>
        <p:nvPicPr>
          <p:cNvPr id="6" name="图片 5"/>
          <p:cNvPicPr/>
          <p:nvPr/>
        </p:nvPicPr>
        <p:blipFill>
          <a:blip r:embed="rId3"/>
          <a:stretch>
            <a:fillRect/>
          </a:stretch>
        </p:blipFill>
        <p:spPr>
          <a:xfrm>
            <a:off x="3276868" y="4388478"/>
            <a:ext cx="3771900" cy="1152525"/>
          </a:xfrm>
          <a:prstGeom prst="rect">
            <a:avLst/>
          </a:prstGeom>
        </p:spPr>
      </p:pic>
    </p:spTree>
    <p:extLst>
      <p:ext uri="{BB962C8B-B14F-4D97-AF65-F5344CB8AC3E}">
        <p14:creationId xmlns:p14="http://schemas.microsoft.com/office/powerpoint/2010/main" val="2367361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TotalTime>
  <Words>800</Words>
  <Application>Microsoft Office PowerPoint</Application>
  <PresentationFormat>宽屏</PresentationFormat>
  <Paragraphs>41</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幼圆</vt:lpstr>
      <vt:lpstr>Arial</vt:lpstr>
      <vt:lpstr>Century Gothic</vt:lpstr>
      <vt:lpstr>Wingdings 3</vt:lpstr>
      <vt:lpstr>丝状</vt:lpstr>
      <vt:lpstr>考试信息管理系统（Info_System）</vt:lpstr>
      <vt:lpstr>原理、目的和算法说明</vt:lpstr>
      <vt:lpstr>类的组合关系，文件列表</vt:lpstr>
      <vt:lpstr>难点、要点、关键代码算法说明 </vt:lpstr>
      <vt:lpstr>难点、要点、关键代码算法说明</vt:lpstr>
      <vt:lpstr>难点、要点、关键代码算法说明</vt:lpstr>
      <vt:lpstr>难点、要点、关键代码算法说明</vt:lpstr>
      <vt:lpstr>登录界面</vt:lpstr>
      <vt:lpstr>注册新用户</vt:lpstr>
      <vt:lpstr>考生/教师信息增删改查</vt:lpstr>
      <vt:lpstr>退出界面</vt:lpstr>
      <vt:lpstr>结论展望</vt:lpstr>
      <vt:lpstr>谢谢大家！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考试信息管理系统（Info_System）</dc:title>
  <dc:creator>Henry</dc:creator>
  <cp:lastModifiedBy>Henry</cp:lastModifiedBy>
  <cp:revision>3</cp:revision>
  <dcterms:created xsi:type="dcterms:W3CDTF">2015-01-04T15:23:37Z</dcterms:created>
  <dcterms:modified xsi:type="dcterms:W3CDTF">2015-01-04T15:49:47Z</dcterms:modified>
</cp:coreProperties>
</file>