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57"/>
  </p:notesMasterIdLst>
  <p:sldIdLst>
    <p:sldId id="257" r:id="rId2"/>
    <p:sldId id="457" r:id="rId3"/>
    <p:sldId id="472" r:id="rId4"/>
    <p:sldId id="473" r:id="rId5"/>
    <p:sldId id="474" r:id="rId6"/>
    <p:sldId id="476" r:id="rId7"/>
    <p:sldId id="478" r:id="rId8"/>
    <p:sldId id="480" r:id="rId9"/>
    <p:sldId id="482" r:id="rId10"/>
    <p:sldId id="485" r:id="rId11"/>
    <p:sldId id="494" r:id="rId12"/>
    <p:sldId id="486" r:id="rId13"/>
    <p:sldId id="488" r:id="rId14"/>
    <p:sldId id="489" r:id="rId15"/>
    <p:sldId id="491" r:id="rId16"/>
    <p:sldId id="490" r:id="rId17"/>
    <p:sldId id="495" r:id="rId18"/>
    <p:sldId id="492" r:id="rId19"/>
    <p:sldId id="497" r:id="rId20"/>
    <p:sldId id="498" r:id="rId21"/>
    <p:sldId id="496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493" r:id="rId50"/>
    <p:sldId id="526" r:id="rId51"/>
    <p:sldId id="527" r:id="rId52"/>
    <p:sldId id="483" r:id="rId53"/>
    <p:sldId id="479" r:id="rId54"/>
    <p:sldId id="471" r:id="rId55"/>
    <p:sldId id="47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 autoAdjust="0"/>
    <p:restoredTop sz="94660" autoAdjust="0"/>
  </p:normalViewPr>
  <p:slideViewPr>
    <p:cSldViewPr>
      <p:cViewPr varScale="1">
        <p:scale>
          <a:sx n="81" d="100"/>
          <a:sy n="81" d="100"/>
        </p:scale>
        <p:origin x="696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9F3A95-7B62-416D-80AE-55EA2E5AA7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AE596A-E33B-47FB-8755-AB187E4319AB}" type="slidenum">
              <a:rPr kumimoji="0" lang="en-US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Speaker notes are added to slides where necessary.</a:t>
            </a:r>
          </a:p>
          <a:p>
            <a:r>
              <a:rPr lang="en-US" altLang="en-US">
                <a:latin typeface="Arial" panose="020B0604020202020204" pitchFamily="34" charset="0"/>
              </a:rPr>
              <a:t>A zooming title indicates that speaker notes are associated with that slide.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AB3234-8981-4242-BEEE-98603FE504A1}" type="slidenum">
              <a:rPr kumimoji="0" lang="en-US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4812" cy="3162300"/>
          </a:xfrm>
          <a:solidFill>
            <a:srgbClr val="FFFFFF"/>
          </a:solidFill>
          <a:ln/>
        </p:spPr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062038" y="4351338"/>
            <a:ext cx="473868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en-US" sz="2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F3A841-A717-4FC8-8034-85889BB97626}" type="slidenum">
              <a:rPr kumimoji="0" lang="en-US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4812" cy="3162300"/>
          </a:xfrm>
          <a:solidFill>
            <a:srgbClr val="FFFFFF"/>
          </a:solidFill>
          <a:ln/>
        </p:spPr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062038" y="4351338"/>
            <a:ext cx="473868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en-US" sz="2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E6FEB0-FB56-4D37-8C3E-3E6B76191D69}" type="slidenum">
              <a:rPr kumimoji="0" lang="en-US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4812" cy="3162300"/>
          </a:xfrm>
          <a:solidFill>
            <a:srgbClr val="FFFFFF"/>
          </a:solidFill>
          <a:ln/>
        </p:spPr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62038" y="4351338"/>
            <a:ext cx="473868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en-US" sz="2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2D2B08-21FB-416A-97ED-C25FF3B2B129}" type="slidenum">
              <a:rPr kumimoji="0" lang="en-US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2388" y="879475"/>
            <a:ext cx="4214812" cy="3162300"/>
          </a:xfrm>
          <a:solidFill>
            <a:srgbClr val="FFFFFF"/>
          </a:solidFill>
          <a:ln/>
        </p:spPr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062038" y="4351338"/>
            <a:ext cx="473868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en-US" sz="2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228600" y="6172200"/>
            <a:ext cx="8686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80" descr="asu_maro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5334000" y="6172200"/>
            <a:ext cx="35814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>
                <a:solidFill>
                  <a:schemeClr val="bg1"/>
                </a:solidFill>
                <a:latin typeface="Arial Narrow" pitchFamily="34" charset="0"/>
              </a:rPr>
              <a:t>Guoliang.Xue@asu.edu</a:t>
            </a:r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68275"/>
            <a:ext cx="8686800" cy="701675"/>
          </a:xfrm>
          <a:noFill/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1676400"/>
            <a:ext cx="8686800" cy="4267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7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4A776-DD04-41AB-89E8-CC8A7B360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2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85808-6E09-4F56-90C4-81DB3EEA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0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E6357-2F03-4FD3-8506-45181E579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78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E7AB5-FF60-402C-BB60-AE4EA286C9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1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82326-F003-4A1D-A787-51D791FF5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0B944-4297-4AC4-B5DD-4DF57DAF8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3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82DF0-EE8B-4833-AA2C-25D58C9F0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0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1EDD9-25E4-4BF0-B4C0-83EF0DFF0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8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FA0E3-12DE-4410-97E7-F24EBB0B8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94DE-B45D-4C81-8055-6CEC82E0C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7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325" name="Rectangle 77"/>
          <p:cNvSpPr>
            <a:spLocks noChangeArrowheads="1"/>
          </p:cNvSpPr>
          <p:nvPr userDrawn="1"/>
        </p:nvSpPr>
        <p:spPr bwMode="auto">
          <a:xfrm>
            <a:off x="152400" y="6172200"/>
            <a:ext cx="883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Outline of the Talk</a:t>
            </a:r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172200"/>
            <a:ext cx="990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fld id="{4D284DBF-17B6-472C-814C-0228ED10FE1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6" descr="asu_maroo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8"/>
          <p:cNvSpPr txBox="1">
            <a:spLocks noChangeArrowheads="1"/>
          </p:cNvSpPr>
          <p:nvPr userDrawn="1"/>
        </p:nvSpPr>
        <p:spPr bwMode="auto">
          <a:xfrm>
            <a:off x="5486400" y="6172200"/>
            <a:ext cx="350520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>
                <a:solidFill>
                  <a:schemeClr val="bg1"/>
                </a:solidFill>
                <a:latin typeface="Arial Narrow" pitchFamily="34" charset="0"/>
              </a:rPr>
              <a:t>Guoliang.Xue@asu.edu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b="1">
          <a:solidFill>
            <a:srgbClr val="FF99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 b="1">
          <a:solidFill>
            <a:srgbClr val="FF99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b="1">
          <a:solidFill>
            <a:srgbClr val="FF99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rgbClr val="FF99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.asu.edu/~gxue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73100"/>
            <a:ext cx="8915400" cy="1066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CSE310 Lecture 07:</a:t>
            </a:r>
            <a:br>
              <a:rPr lang="en-US" sz="3200" dirty="0"/>
            </a:br>
            <a:r>
              <a:rPr lang="en-US" sz="3200" dirty="0" err="1"/>
              <a:t>Mergesort</a:t>
            </a:r>
            <a:r>
              <a:rPr lang="en-US" sz="3200" dirty="0"/>
              <a:t> and Activation Record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955800"/>
            <a:ext cx="8458200" cy="3708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Guoliang (Larry) Xue</a:t>
            </a:r>
          </a:p>
          <a:p>
            <a:pPr eaLnBrk="1" hangingPunct="1"/>
            <a:r>
              <a:rPr lang="en-US" altLang="en-US" dirty="0"/>
              <a:t>CIDSE</a:t>
            </a:r>
          </a:p>
          <a:p>
            <a:pPr eaLnBrk="1" hangingPunct="1"/>
            <a:r>
              <a:rPr lang="en-US" altLang="en-US" dirty="0"/>
              <a:t>Arizona State University</a:t>
            </a:r>
          </a:p>
          <a:p>
            <a:pPr eaLnBrk="1" hangingPunct="1"/>
            <a:r>
              <a:rPr lang="en-US" altLang="en-US">
                <a:hlinkClick r:id="rId3"/>
              </a:rPr>
              <a:t>https://www.public.asu.edu/~gxue1/</a:t>
            </a:r>
            <a:endParaRPr lang="en-US" altLang="en-US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54EA20-101D-4919-B9FE-920DEE2CC32F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6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1)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AB788-0FBE-40F7-9ACC-90569BBD8190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8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78532-5FBE-4AE5-8D12-EB772269DDA9}"/>
              </a:ext>
            </a:extLst>
          </p:cNvPr>
          <p:cNvSpPr/>
          <p:nvPr/>
        </p:nvSpPr>
        <p:spPr bwMode="auto">
          <a:xfrm>
            <a:off x="169606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1)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AB788-0FBE-40F7-9ACC-90569BBD8190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2,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0338B1-2E34-4FFF-836E-6939D6E59951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1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2,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6467E6-7075-429E-85BC-FCDA2FE2A64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2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6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6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2)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1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5562600" y="433971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3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3)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79E9CD-DCB5-4F55-A5A3-229AEB8D7C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Topics of this lecture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and Mergesort</a:t>
            </a:r>
          </a:p>
          <a:p>
            <a:pPr lvl="1" eaLnBrk="1" hangingPunct="1"/>
            <a:r>
              <a:rPr lang="en-US" altLang="en-US"/>
              <a:t>Merging in linear time</a:t>
            </a:r>
          </a:p>
          <a:p>
            <a:pPr lvl="1" eaLnBrk="1" hangingPunct="1"/>
            <a:r>
              <a:rPr lang="en-US" altLang="en-US"/>
              <a:t>Mergesort</a:t>
            </a:r>
          </a:p>
          <a:p>
            <a:pPr lvl="1" eaLnBrk="1" hangingPunct="1"/>
            <a:r>
              <a:rPr lang="en-US" altLang="en-US"/>
              <a:t>Worst-case analysis</a:t>
            </a:r>
          </a:p>
          <a:p>
            <a:pPr lvl="1" eaLnBrk="1" hangingPunct="1"/>
            <a:r>
              <a:rPr lang="en-US" altLang="en-US"/>
              <a:t>Best-case analysis</a:t>
            </a:r>
          </a:p>
          <a:p>
            <a:pPr lvl="1" eaLnBrk="1" hangingPunct="1"/>
            <a:r>
              <a:rPr lang="en-US" altLang="en-US"/>
              <a:t>Average-case analysis</a:t>
            </a:r>
          </a:p>
          <a:p>
            <a:pPr eaLnBrk="1" hangingPunct="1"/>
            <a:r>
              <a:rPr lang="en-US" altLang="en-US"/>
              <a:t>Activation Records</a:t>
            </a:r>
          </a:p>
          <a:p>
            <a:pPr eaLnBrk="1" hangingPunct="1"/>
            <a:r>
              <a:rPr lang="en-US" altLang="en-US"/>
              <a:t>Recursive or Iterative?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044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3)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5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4,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2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044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4,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5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3,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3,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9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3,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2,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7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2,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5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6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A59546-2A58-4B97-8925-81046007140D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25AEA8-6E6D-40DE-918B-C5590F60C44F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565150" y="1128713"/>
            <a:ext cx="7875588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85813" indent="-301625" defTabSz="966788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defTabSz="966788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defTabSz="966788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defTabSz="966788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Recursion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An algorithm calls itself one or several times to deal with closely related instances of the problem 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Divide and Conquer</a:t>
            </a:r>
            <a:r>
              <a:rPr lang="en-US" altLang="en-US" sz="2800" b="0" dirty="0">
                <a:solidFill>
                  <a:srgbClr val="000080"/>
                </a:solidFill>
                <a:latin typeface="Times New Roman" panose="02020603050405020304" pitchFamily="18" charset="0"/>
              </a:rPr>
              <a:t>: </a:t>
            </a: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5000"/>
              </a:lnSpc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 dirty="0">
                <a:solidFill>
                  <a:srgbClr val="000080"/>
                </a:solidFill>
                <a:latin typeface="Times New Roman" panose="02020603050405020304" pitchFamily="18" charset="0"/>
              </a:rPr>
              <a:t>Divide: 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break an instance of a problem into several smaller instances of the same problem</a:t>
            </a:r>
          </a:p>
          <a:p>
            <a:pPr lvl="1">
              <a:lnSpc>
                <a:spcPct val="85000"/>
              </a:lnSpc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 dirty="0">
                <a:solidFill>
                  <a:srgbClr val="000080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: solve these smaller instances recursively </a:t>
            </a:r>
          </a:p>
          <a:p>
            <a:pPr lvl="1">
              <a:lnSpc>
                <a:spcPct val="85000"/>
              </a:lnSpc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 dirty="0">
                <a:solidFill>
                  <a:srgbClr val="000080"/>
                </a:solidFill>
                <a:latin typeface="Times New Roman" panose="02020603050405020304" pitchFamily="18" charset="0"/>
              </a:rPr>
              <a:t>Combine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: combine these solutions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Merge Sort</a:t>
            </a:r>
            <a:r>
              <a:rPr lang="en-US" altLang="en-US" sz="2800" b="0" dirty="0">
                <a:solidFill>
                  <a:srgbClr val="00008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Use divide-and-conquer technique to sort elements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73025"/>
            <a:ext cx="8015287" cy="701675"/>
          </a:xfr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/>
              <a:t>Divide and Conquer Design Technique</a:t>
            </a:r>
            <a:endParaRPr lang="en-US" altLang="en-US" sz="40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</a:t>
            </a:r>
            <a:r>
              <a:rPr lang="en-US" dirty="0">
                <a:solidFill>
                  <a:srgbClr val="000000"/>
                </a:solidFill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54EA20-101D-4919-B9FE-920DEE2CC32F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6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5, 6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5)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AB788-0FBE-40F7-9ACC-90569BBD8190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269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78532-5FBE-4AE5-8D12-EB772269DDA9}"/>
              </a:ext>
            </a:extLst>
          </p:cNvPr>
          <p:cNvSpPr/>
          <p:nvPr/>
        </p:nvSpPr>
        <p:spPr bwMode="auto">
          <a:xfrm>
            <a:off x="169606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5)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AB788-0FBE-40F7-9ACC-90569BBD8190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86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69324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6, 6)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0338B1-2E34-4FFF-836E-6939D6E59951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93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6, 6)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6467E6-7075-429E-85BC-FCDA2FE2A64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7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5562600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5, 5, 6)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513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E740B-736C-4CDF-A901-73EF66F64AB2}"/>
              </a:ext>
            </a:extLst>
          </p:cNvPr>
          <p:cNvSpPr/>
          <p:nvPr/>
        </p:nvSpPr>
        <p:spPr bwMode="auto">
          <a:xfrm>
            <a:off x="5562600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563E-BFCF-4212-852B-F1A7B1940368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5, 5, 6)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94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6)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90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5562600" y="4339713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6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7)</a:t>
            </a:r>
          </a:p>
        </p:txBody>
      </p:sp>
    </p:spTree>
    <p:extLst>
      <p:ext uri="{BB962C8B-B14F-4D97-AF65-F5344CB8AC3E}">
        <p14:creationId xmlns:p14="http://schemas.microsoft.com/office/powerpoint/2010/main" val="7334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AB8E99-0E9F-4BDC-8AC6-81F86DE6EEF9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565150" y="914400"/>
            <a:ext cx="8197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defTabSz="966788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defTabSz="966788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defTabSz="966788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defTabSz="966788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Divide</a:t>
            </a:r>
            <a:r>
              <a:rPr lang="en-US" altLang="en-US" b="0">
                <a:solidFill>
                  <a:srgbClr val="00008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Divide the </a:t>
            </a:r>
            <a:r>
              <a:rPr lang="en-US" altLang="en-US" b="0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-element sequence into 2 subsequences of {</a:t>
            </a:r>
            <a:r>
              <a:rPr lang="en-US" altLang="en-US" b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floor((</a:t>
            </a:r>
            <a:r>
              <a:rPr lang="en-US" altLang="en-US" b="0" i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n+</a:t>
            </a:r>
            <a:r>
              <a:rPr lang="en-US" altLang="en-US" b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1)/2)} (left) 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b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{n-floor((</a:t>
            </a:r>
            <a:r>
              <a:rPr lang="en-US" altLang="en-US" b="0" i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n+</a:t>
            </a:r>
            <a:r>
              <a:rPr lang="en-US" altLang="en-US" b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1)/2)} (right)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 b="0" dirty="0">
                <a:solidFill>
                  <a:srgbClr val="00008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Sort each subsequence recursively using merge sort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Combine</a:t>
            </a:r>
            <a:r>
              <a:rPr lang="en-US" altLang="en-US" b="0" dirty="0">
                <a:solidFill>
                  <a:srgbClr val="00008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Merge two sorted subsequences to produce a single sorted sequence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720725"/>
          </a:xfr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sz="4000"/>
              <a:t>Merge Sort</a:t>
            </a:r>
          </a:p>
        </p:txBody>
      </p:sp>
      <p:grpSp>
        <p:nvGrpSpPr>
          <p:cNvPr id="6149" name="Group 8"/>
          <p:cNvGrpSpPr>
            <a:grpSpLocks noChangeAspect="1"/>
          </p:cNvGrpSpPr>
          <p:nvPr/>
        </p:nvGrpSpPr>
        <p:grpSpPr bwMode="auto">
          <a:xfrm>
            <a:off x="1676400" y="3962401"/>
            <a:ext cx="5691188" cy="2173288"/>
            <a:chOff x="1056" y="2496"/>
            <a:chExt cx="3585" cy="1369"/>
          </a:xfrm>
        </p:grpSpPr>
        <p:sp>
          <p:nvSpPr>
            <p:cNvPr id="615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056" y="2496"/>
              <a:ext cx="3585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Rectangle 9"/>
            <p:cNvSpPr>
              <a:spLocks noChangeArrowheads="1"/>
            </p:cNvSpPr>
            <p:nvPr/>
          </p:nvSpPr>
          <p:spPr bwMode="auto">
            <a:xfrm>
              <a:off x="1056" y="2496"/>
              <a:ext cx="3578" cy="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151" y="2547"/>
              <a:ext cx="31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4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5, 3, 6, 8, 12,       3, 1, 4, 7, 9</a:t>
              </a:r>
              <a:endParaRPr lang="en-US" altLang="en-US" sz="2400" b="0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153" name="Rectangle 11"/>
            <p:cNvSpPr>
              <a:spLocks noChangeArrowheads="1"/>
            </p:cNvSpPr>
            <p:nvPr/>
          </p:nvSpPr>
          <p:spPr bwMode="auto">
            <a:xfrm>
              <a:off x="1117" y="2872"/>
              <a:ext cx="30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4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3, 5, 6, 8, 12       1, 3, 4, 7, 9</a:t>
              </a:r>
              <a:endParaRPr lang="en-US" altLang="en-US" sz="2400" b="0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1287" y="3521"/>
              <a:ext cx="27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4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1, 3, 3, 4, 5, 6, 7, 8, 9, 12</a:t>
              </a:r>
              <a:endParaRPr lang="en-US" altLang="en-US" sz="2400" b="0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6155" name="Group 15"/>
            <p:cNvGrpSpPr>
              <a:grpSpLocks/>
            </p:cNvGrpSpPr>
            <p:nvPr/>
          </p:nvGrpSpPr>
          <p:grpSpPr bwMode="auto">
            <a:xfrm>
              <a:off x="1361" y="3105"/>
              <a:ext cx="1625" cy="424"/>
              <a:chOff x="1361" y="3105"/>
              <a:chExt cx="1625" cy="424"/>
            </a:xfrm>
          </p:grpSpPr>
          <p:sp>
            <p:nvSpPr>
              <p:cNvPr id="6186" name="Line 13"/>
              <p:cNvSpPr>
                <a:spLocks noChangeShapeType="1"/>
              </p:cNvSpPr>
              <p:nvPr/>
            </p:nvSpPr>
            <p:spPr bwMode="auto">
              <a:xfrm flipH="1">
                <a:off x="1422" y="3105"/>
                <a:ext cx="1564" cy="39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Freeform 14"/>
              <p:cNvSpPr>
                <a:spLocks/>
              </p:cNvSpPr>
              <p:nvPr/>
            </p:nvSpPr>
            <p:spPr bwMode="auto">
              <a:xfrm>
                <a:off x="1361" y="3464"/>
                <a:ext cx="73" cy="65"/>
              </a:xfrm>
              <a:custGeom>
                <a:avLst/>
                <a:gdLst>
                  <a:gd name="T0" fmla="*/ 57 w 73"/>
                  <a:gd name="T1" fmla="*/ 0 h 65"/>
                  <a:gd name="T2" fmla="*/ 0 w 73"/>
                  <a:gd name="T3" fmla="*/ 48 h 65"/>
                  <a:gd name="T4" fmla="*/ 73 w 73"/>
                  <a:gd name="T5" fmla="*/ 65 h 65"/>
                  <a:gd name="T6" fmla="*/ 57 w 73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5"/>
                  <a:gd name="T14" fmla="*/ 73 w 73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5">
                    <a:moveTo>
                      <a:pt x="57" y="0"/>
                    </a:moveTo>
                    <a:lnTo>
                      <a:pt x="0" y="48"/>
                    </a:lnTo>
                    <a:lnTo>
                      <a:pt x="73" y="6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6" name="Group 18"/>
            <p:cNvGrpSpPr>
              <a:grpSpLocks/>
            </p:cNvGrpSpPr>
            <p:nvPr/>
          </p:nvGrpSpPr>
          <p:grpSpPr bwMode="auto">
            <a:xfrm>
              <a:off x="1208" y="3156"/>
              <a:ext cx="457" cy="406"/>
              <a:chOff x="1208" y="3156"/>
              <a:chExt cx="457" cy="406"/>
            </a:xfrm>
          </p:grpSpPr>
          <p:sp>
            <p:nvSpPr>
              <p:cNvPr id="6184" name="Line 16"/>
              <p:cNvSpPr>
                <a:spLocks noChangeShapeType="1"/>
              </p:cNvSpPr>
              <p:nvPr/>
            </p:nvSpPr>
            <p:spPr bwMode="auto">
              <a:xfrm>
                <a:off x="1208" y="3156"/>
                <a:ext cx="411" cy="365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Freeform 17"/>
              <p:cNvSpPr>
                <a:spLocks/>
              </p:cNvSpPr>
              <p:nvPr/>
            </p:nvSpPr>
            <p:spPr bwMode="auto">
              <a:xfrm>
                <a:off x="1595" y="3494"/>
                <a:ext cx="70" cy="68"/>
              </a:xfrm>
              <a:custGeom>
                <a:avLst/>
                <a:gdLst>
                  <a:gd name="T0" fmla="*/ 0 w 70"/>
                  <a:gd name="T1" fmla="*/ 49 h 68"/>
                  <a:gd name="T2" fmla="*/ 70 w 70"/>
                  <a:gd name="T3" fmla="*/ 68 h 68"/>
                  <a:gd name="T4" fmla="*/ 43 w 70"/>
                  <a:gd name="T5" fmla="*/ 0 h 68"/>
                  <a:gd name="T6" fmla="*/ 0 w 70"/>
                  <a:gd name="T7" fmla="*/ 49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8"/>
                  <a:gd name="T14" fmla="*/ 70 w 70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8">
                    <a:moveTo>
                      <a:pt x="0" y="49"/>
                    </a:moveTo>
                    <a:lnTo>
                      <a:pt x="70" y="68"/>
                    </a:lnTo>
                    <a:lnTo>
                      <a:pt x="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7" name="Group 21"/>
            <p:cNvGrpSpPr>
              <a:grpSpLocks/>
            </p:cNvGrpSpPr>
            <p:nvPr/>
          </p:nvGrpSpPr>
          <p:grpSpPr bwMode="auto">
            <a:xfrm>
              <a:off x="1462" y="3156"/>
              <a:ext cx="965" cy="412"/>
              <a:chOff x="1462" y="3156"/>
              <a:chExt cx="965" cy="412"/>
            </a:xfrm>
          </p:grpSpPr>
          <p:sp>
            <p:nvSpPr>
              <p:cNvPr id="6182" name="Line 19"/>
              <p:cNvSpPr>
                <a:spLocks noChangeShapeType="1"/>
              </p:cNvSpPr>
              <p:nvPr/>
            </p:nvSpPr>
            <p:spPr bwMode="auto">
              <a:xfrm>
                <a:off x="1462" y="3156"/>
                <a:ext cx="907" cy="381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Freeform 20"/>
              <p:cNvSpPr>
                <a:spLocks/>
              </p:cNvSpPr>
              <p:nvPr/>
            </p:nvSpPr>
            <p:spPr bwMode="auto">
              <a:xfrm>
                <a:off x="2353" y="3506"/>
                <a:ext cx="74" cy="62"/>
              </a:xfrm>
              <a:custGeom>
                <a:avLst/>
                <a:gdLst>
                  <a:gd name="T0" fmla="*/ 0 w 74"/>
                  <a:gd name="T1" fmla="*/ 62 h 62"/>
                  <a:gd name="T2" fmla="*/ 74 w 74"/>
                  <a:gd name="T3" fmla="*/ 56 h 62"/>
                  <a:gd name="T4" fmla="*/ 27 w 74"/>
                  <a:gd name="T5" fmla="*/ 0 h 62"/>
                  <a:gd name="T6" fmla="*/ 0 w 74"/>
                  <a:gd name="T7" fmla="*/ 62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62"/>
                  <a:gd name="T14" fmla="*/ 74 w 7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62">
                    <a:moveTo>
                      <a:pt x="0" y="62"/>
                    </a:moveTo>
                    <a:lnTo>
                      <a:pt x="74" y="56"/>
                    </a:lnTo>
                    <a:lnTo>
                      <a:pt x="27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8" name="Group 24"/>
            <p:cNvGrpSpPr>
              <a:grpSpLocks/>
            </p:cNvGrpSpPr>
            <p:nvPr/>
          </p:nvGrpSpPr>
          <p:grpSpPr bwMode="auto">
            <a:xfrm>
              <a:off x="2173" y="3156"/>
              <a:ext cx="1321" cy="419"/>
              <a:chOff x="2173" y="3156"/>
              <a:chExt cx="1321" cy="419"/>
            </a:xfrm>
          </p:grpSpPr>
          <p:sp>
            <p:nvSpPr>
              <p:cNvPr id="6180" name="Line 22"/>
              <p:cNvSpPr>
                <a:spLocks noChangeShapeType="1"/>
              </p:cNvSpPr>
              <p:nvPr/>
            </p:nvSpPr>
            <p:spPr bwMode="auto">
              <a:xfrm flipH="1">
                <a:off x="2234" y="3156"/>
                <a:ext cx="1260" cy="387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Freeform 23"/>
              <p:cNvSpPr>
                <a:spLocks/>
              </p:cNvSpPr>
              <p:nvPr/>
            </p:nvSpPr>
            <p:spPr bwMode="auto">
              <a:xfrm>
                <a:off x="2173" y="3512"/>
                <a:ext cx="74" cy="63"/>
              </a:xfrm>
              <a:custGeom>
                <a:avLst/>
                <a:gdLst>
                  <a:gd name="T0" fmla="*/ 55 w 74"/>
                  <a:gd name="T1" fmla="*/ 0 h 63"/>
                  <a:gd name="T2" fmla="*/ 0 w 74"/>
                  <a:gd name="T3" fmla="*/ 50 h 63"/>
                  <a:gd name="T4" fmla="*/ 74 w 74"/>
                  <a:gd name="T5" fmla="*/ 63 h 63"/>
                  <a:gd name="T6" fmla="*/ 55 w 74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63"/>
                  <a:gd name="T14" fmla="*/ 74 w 74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63">
                    <a:moveTo>
                      <a:pt x="55" y="0"/>
                    </a:moveTo>
                    <a:lnTo>
                      <a:pt x="0" y="50"/>
                    </a:lnTo>
                    <a:lnTo>
                      <a:pt x="74" y="6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9" name="Group 27"/>
            <p:cNvGrpSpPr>
              <a:grpSpLocks/>
            </p:cNvGrpSpPr>
            <p:nvPr/>
          </p:nvGrpSpPr>
          <p:grpSpPr bwMode="auto">
            <a:xfrm>
              <a:off x="1767" y="3105"/>
              <a:ext cx="914" cy="457"/>
              <a:chOff x="1767" y="3105"/>
              <a:chExt cx="914" cy="457"/>
            </a:xfrm>
          </p:grpSpPr>
          <p:sp>
            <p:nvSpPr>
              <p:cNvPr id="6178" name="Line 25"/>
              <p:cNvSpPr>
                <a:spLocks noChangeShapeType="1"/>
              </p:cNvSpPr>
              <p:nvPr/>
            </p:nvSpPr>
            <p:spPr bwMode="auto">
              <a:xfrm>
                <a:off x="1767" y="3105"/>
                <a:ext cx="858" cy="43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Freeform 26"/>
              <p:cNvSpPr>
                <a:spLocks/>
              </p:cNvSpPr>
              <p:nvPr/>
            </p:nvSpPr>
            <p:spPr bwMode="auto">
              <a:xfrm>
                <a:off x="2607" y="3503"/>
                <a:ext cx="74" cy="59"/>
              </a:xfrm>
              <a:custGeom>
                <a:avLst/>
                <a:gdLst>
                  <a:gd name="T0" fmla="*/ 0 w 74"/>
                  <a:gd name="T1" fmla="*/ 59 h 59"/>
                  <a:gd name="T2" fmla="*/ 74 w 74"/>
                  <a:gd name="T3" fmla="*/ 59 h 59"/>
                  <a:gd name="T4" fmla="*/ 31 w 74"/>
                  <a:gd name="T5" fmla="*/ 0 h 59"/>
                  <a:gd name="T6" fmla="*/ 0 w 74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59"/>
                  <a:gd name="T14" fmla="*/ 74 w 74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59">
                    <a:moveTo>
                      <a:pt x="0" y="59"/>
                    </a:moveTo>
                    <a:lnTo>
                      <a:pt x="74" y="59"/>
                    </a:lnTo>
                    <a:lnTo>
                      <a:pt x="3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0" name="Group 30"/>
            <p:cNvGrpSpPr>
              <a:grpSpLocks/>
            </p:cNvGrpSpPr>
            <p:nvPr/>
          </p:nvGrpSpPr>
          <p:grpSpPr bwMode="auto">
            <a:xfrm>
              <a:off x="2072" y="3105"/>
              <a:ext cx="1168" cy="465"/>
              <a:chOff x="2072" y="3105"/>
              <a:chExt cx="1168" cy="465"/>
            </a:xfrm>
          </p:grpSpPr>
          <p:sp>
            <p:nvSpPr>
              <p:cNvPr id="6176" name="Line 28"/>
              <p:cNvSpPr>
                <a:spLocks noChangeShapeType="1"/>
              </p:cNvSpPr>
              <p:nvPr/>
            </p:nvSpPr>
            <p:spPr bwMode="auto">
              <a:xfrm>
                <a:off x="2072" y="3105"/>
                <a:ext cx="1109" cy="433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Freeform 29"/>
              <p:cNvSpPr>
                <a:spLocks/>
              </p:cNvSpPr>
              <p:nvPr/>
            </p:nvSpPr>
            <p:spPr bwMode="auto">
              <a:xfrm>
                <a:off x="3166" y="3507"/>
                <a:ext cx="74" cy="63"/>
              </a:xfrm>
              <a:custGeom>
                <a:avLst/>
                <a:gdLst>
                  <a:gd name="T0" fmla="*/ 0 w 74"/>
                  <a:gd name="T1" fmla="*/ 63 h 63"/>
                  <a:gd name="T2" fmla="*/ 74 w 74"/>
                  <a:gd name="T3" fmla="*/ 55 h 63"/>
                  <a:gd name="T4" fmla="*/ 25 w 74"/>
                  <a:gd name="T5" fmla="*/ 0 h 63"/>
                  <a:gd name="T6" fmla="*/ 0 w 74"/>
                  <a:gd name="T7" fmla="*/ 63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63"/>
                  <a:gd name="T14" fmla="*/ 74 w 74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63">
                    <a:moveTo>
                      <a:pt x="0" y="63"/>
                    </a:moveTo>
                    <a:lnTo>
                      <a:pt x="74" y="55"/>
                    </a:lnTo>
                    <a:lnTo>
                      <a:pt x="25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1" name="Group 33"/>
            <p:cNvGrpSpPr>
              <a:grpSpLocks/>
            </p:cNvGrpSpPr>
            <p:nvPr/>
          </p:nvGrpSpPr>
          <p:grpSpPr bwMode="auto">
            <a:xfrm>
              <a:off x="2986" y="3105"/>
              <a:ext cx="813" cy="457"/>
              <a:chOff x="2986" y="3105"/>
              <a:chExt cx="813" cy="457"/>
            </a:xfrm>
          </p:grpSpPr>
          <p:sp>
            <p:nvSpPr>
              <p:cNvPr id="6174" name="Line 31"/>
              <p:cNvSpPr>
                <a:spLocks noChangeShapeType="1"/>
              </p:cNvSpPr>
              <p:nvPr/>
            </p:nvSpPr>
            <p:spPr bwMode="auto">
              <a:xfrm flipH="1">
                <a:off x="3041" y="3105"/>
                <a:ext cx="758" cy="428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Freeform 32"/>
              <p:cNvSpPr>
                <a:spLocks/>
              </p:cNvSpPr>
              <p:nvPr/>
            </p:nvSpPr>
            <p:spPr bwMode="auto">
              <a:xfrm>
                <a:off x="2986" y="3501"/>
                <a:ext cx="75" cy="61"/>
              </a:xfrm>
              <a:custGeom>
                <a:avLst/>
                <a:gdLst>
                  <a:gd name="T0" fmla="*/ 42 w 75"/>
                  <a:gd name="T1" fmla="*/ 0 h 61"/>
                  <a:gd name="T2" fmla="*/ 0 w 75"/>
                  <a:gd name="T3" fmla="*/ 61 h 61"/>
                  <a:gd name="T4" fmla="*/ 75 w 75"/>
                  <a:gd name="T5" fmla="*/ 58 h 61"/>
                  <a:gd name="T6" fmla="*/ 42 w 75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61"/>
                  <a:gd name="T14" fmla="*/ 75 w 75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61">
                    <a:moveTo>
                      <a:pt x="42" y="0"/>
                    </a:moveTo>
                    <a:lnTo>
                      <a:pt x="0" y="61"/>
                    </a:lnTo>
                    <a:lnTo>
                      <a:pt x="75" y="5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2" name="Group 36"/>
            <p:cNvGrpSpPr>
              <a:grpSpLocks/>
            </p:cNvGrpSpPr>
            <p:nvPr/>
          </p:nvGrpSpPr>
          <p:grpSpPr bwMode="auto">
            <a:xfrm>
              <a:off x="2478" y="3105"/>
              <a:ext cx="1372" cy="468"/>
              <a:chOff x="2478" y="3105"/>
              <a:chExt cx="1372" cy="468"/>
            </a:xfrm>
          </p:grpSpPr>
          <p:sp>
            <p:nvSpPr>
              <p:cNvPr id="6172" name="Line 34"/>
              <p:cNvSpPr>
                <a:spLocks noChangeShapeType="1"/>
              </p:cNvSpPr>
              <p:nvPr/>
            </p:nvSpPr>
            <p:spPr bwMode="auto">
              <a:xfrm>
                <a:off x="2478" y="3105"/>
                <a:ext cx="1311" cy="436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Freeform 35"/>
              <p:cNvSpPr>
                <a:spLocks/>
              </p:cNvSpPr>
              <p:nvPr/>
            </p:nvSpPr>
            <p:spPr bwMode="auto">
              <a:xfrm>
                <a:off x="3776" y="3510"/>
                <a:ext cx="74" cy="63"/>
              </a:xfrm>
              <a:custGeom>
                <a:avLst/>
                <a:gdLst>
                  <a:gd name="T0" fmla="*/ 0 w 74"/>
                  <a:gd name="T1" fmla="*/ 63 h 63"/>
                  <a:gd name="T2" fmla="*/ 74 w 74"/>
                  <a:gd name="T3" fmla="*/ 52 h 63"/>
                  <a:gd name="T4" fmla="*/ 22 w 74"/>
                  <a:gd name="T5" fmla="*/ 0 h 63"/>
                  <a:gd name="T6" fmla="*/ 0 w 74"/>
                  <a:gd name="T7" fmla="*/ 63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63"/>
                  <a:gd name="T14" fmla="*/ 74 w 74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63">
                    <a:moveTo>
                      <a:pt x="0" y="63"/>
                    </a:moveTo>
                    <a:lnTo>
                      <a:pt x="74" y="52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3" name="Group 39"/>
            <p:cNvGrpSpPr>
              <a:grpSpLocks/>
            </p:cNvGrpSpPr>
            <p:nvPr/>
          </p:nvGrpSpPr>
          <p:grpSpPr bwMode="auto">
            <a:xfrm>
              <a:off x="3494" y="3156"/>
              <a:ext cx="508" cy="356"/>
              <a:chOff x="3494" y="3156"/>
              <a:chExt cx="508" cy="356"/>
            </a:xfrm>
          </p:grpSpPr>
          <p:sp>
            <p:nvSpPr>
              <p:cNvPr id="6170" name="Line 37"/>
              <p:cNvSpPr>
                <a:spLocks noChangeShapeType="1"/>
              </p:cNvSpPr>
              <p:nvPr/>
            </p:nvSpPr>
            <p:spPr bwMode="auto">
              <a:xfrm flipH="1">
                <a:off x="3546" y="3156"/>
                <a:ext cx="456" cy="320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Freeform 38"/>
              <p:cNvSpPr>
                <a:spLocks/>
              </p:cNvSpPr>
              <p:nvPr/>
            </p:nvSpPr>
            <p:spPr bwMode="auto">
              <a:xfrm>
                <a:off x="3494" y="3446"/>
                <a:ext cx="74" cy="66"/>
              </a:xfrm>
              <a:custGeom>
                <a:avLst/>
                <a:gdLst>
                  <a:gd name="T0" fmla="*/ 36 w 74"/>
                  <a:gd name="T1" fmla="*/ 0 h 66"/>
                  <a:gd name="T2" fmla="*/ 0 w 74"/>
                  <a:gd name="T3" fmla="*/ 66 h 66"/>
                  <a:gd name="T4" fmla="*/ 74 w 74"/>
                  <a:gd name="T5" fmla="*/ 55 h 66"/>
                  <a:gd name="T6" fmla="*/ 36 w 74"/>
                  <a:gd name="T7" fmla="*/ 0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66"/>
                  <a:gd name="T14" fmla="*/ 74 w 74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66">
                    <a:moveTo>
                      <a:pt x="36" y="0"/>
                    </a:moveTo>
                    <a:lnTo>
                      <a:pt x="0" y="66"/>
                    </a:lnTo>
                    <a:lnTo>
                      <a:pt x="74" y="5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5" name="Group 45"/>
            <p:cNvGrpSpPr>
              <a:grpSpLocks/>
            </p:cNvGrpSpPr>
            <p:nvPr/>
          </p:nvGrpSpPr>
          <p:grpSpPr bwMode="auto">
            <a:xfrm>
              <a:off x="1919" y="3156"/>
              <a:ext cx="1270" cy="418"/>
              <a:chOff x="1919" y="3156"/>
              <a:chExt cx="1270" cy="418"/>
            </a:xfrm>
          </p:grpSpPr>
          <p:sp>
            <p:nvSpPr>
              <p:cNvPr id="6166" name="Line 43"/>
              <p:cNvSpPr>
                <a:spLocks noChangeShapeType="1"/>
              </p:cNvSpPr>
              <p:nvPr/>
            </p:nvSpPr>
            <p:spPr bwMode="auto">
              <a:xfrm flipH="1">
                <a:off x="1980" y="3156"/>
                <a:ext cx="1209" cy="386"/>
              </a:xfrm>
              <a:prstGeom prst="line">
                <a:avLst/>
              </a:prstGeom>
              <a:noFill/>
              <a:ln w="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Freeform 44"/>
              <p:cNvSpPr>
                <a:spLocks/>
              </p:cNvSpPr>
              <p:nvPr/>
            </p:nvSpPr>
            <p:spPr bwMode="auto">
              <a:xfrm>
                <a:off x="1919" y="3511"/>
                <a:ext cx="75" cy="63"/>
              </a:xfrm>
              <a:custGeom>
                <a:avLst/>
                <a:gdLst>
                  <a:gd name="T0" fmla="*/ 54 w 75"/>
                  <a:gd name="T1" fmla="*/ 0 h 63"/>
                  <a:gd name="T2" fmla="*/ 0 w 75"/>
                  <a:gd name="T3" fmla="*/ 51 h 63"/>
                  <a:gd name="T4" fmla="*/ 75 w 75"/>
                  <a:gd name="T5" fmla="*/ 63 h 63"/>
                  <a:gd name="T6" fmla="*/ 54 w 75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63"/>
                  <a:gd name="T14" fmla="*/ 75 w 75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63">
                    <a:moveTo>
                      <a:pt x="54" y="0"/>
                    </a:moveTo>
                    <a:lnTo>
                      <a:pt x="0" y="51"/>
                    </a:lnTo>
                    <a:lnTo>
                      <a:pt x="75" y="6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044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7)</a:t>
            </a:r>
          </a:p>
        </p:txBody>
      </p:sp>
    </p:spTree>
    <p:extLst>
      <p:ext uri="{BB962C8B-B14F-4D97-AF65-F5344CB8AC3E}">
        <p14:creationId xmlns:p14="http://schemas.microsoft.com/office/powerpoint/2010/main" val="266812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8, 8)</a:t>
            </a:r>
          </a:p>
        </p:txBody>
      </p:sp>
    </p:spTree>
    <p:extLst>
      <p:ext uri="{BB962C8B-B14F-4D97-AF65-F5344CB8AC3E}">
        <p14:creationId xmlns:p14="http://schemas.microsoft.com/office/powerpoint/2010/main" val="3713771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</a:t>
            </a:r>
            <a:r>
              <a:rPr lang="en-US" dirty="0">
                <a:solidFill>
                  <a:srgbClr val="000000"/>
                </a:solidFill>
              </a:rPr>
              <a:t>5, 8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044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8, 8)</a:t>
            </a:r>
          </a:p>
        </p:txBody>
      </p:sp>
    </p:spTree>
    <p:extLst>
      <p:ext uri="{BB962C8B-B14F-4D97-AF65-F5344CB8AC3E}">
        <p14:creationId xmlns:p14="http://schemas.microsoft.com/office/powerpoint/2010/main" val="405952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5562600" y="37338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7, 7, 8)</a:t>
            </a:r>
          </a:p>
        </p:txBody>
      </p:sp>
    </p:spTree>
    <p:extLst>
      <p:ext uri="{BB962C8B-B14F-4D97-AF65-F5344CB8AC3E}">
        <p14:creationId xmlns:p14="http://schemas.microsoft.com/office/powerpoint/2010/main" val="3566190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221D5-FCE2-4FD0-9026-07D8435D1D37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D2D04-C3E8-423E-B64F-BE9C3D50E119}"/>
              </a:ext>
            </a:extLst>
          </p:cNvPr>
          <p:cNvSpPr/>
          <p:nvPr/>
        </p:nvSpPr>
        <p:spPr bwMode="auto">
          <a:xfrm>
            <a:off x="169606" y="3711678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7, 7, 8)</a:t>
            </a:r>
          </a:p>
        </p:txBody>
      </p:sp>
    </p:spTree>
    <p:extLst>
      <p:ext uri="{BB962C8B-B14F-4D97-AF65-F5344CB8AC3E}">
        <p14:creationId xmlns:p14="http://schemas.microsoft.com/office/powerpoint/2010/main" val="1336436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32339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7,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204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5562600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5, 6,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29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71B-076D-4C2A-90E0-17EB93D4E120}"/>
              </a:ext>
            </a:extLst>
          </p:cNvPr>
          <p:cNvSpPr/>
          <p:nvPr/>
        </p:nvSpPr>
        <p:spPr bwMode="auto">
          <a:xfrm>
            <a:off x="169606" y="43434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Merge(A, 5, 6,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587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916EE-94C1-4B59-A060-D0D2D145D423}" type="slidenum"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1, 8)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Merge-Sort(A, 5,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189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4,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5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02723D-DC98-4F6C-9261-83B0D8415087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152400"/>
            <a:ext cx="7807325" cy="720725"/>
          </a:xfr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Merge Sort Algorithm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3400" y="838200"/>
            <a:ext cx="4595813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defTabSz="966788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defTabSz="966788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defTabSz="966788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defTabSz="966788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Merge-Sort (A, l, 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 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l &lt; r THEN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m 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GB" altLang="en-US" sz="2500" b="0" dirty="0" err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l+r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)/2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M</a:t>
            </a: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erge-Sort (A, l, 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Merge-Sort (A, m+1, 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Merge(A, l, m, r)</a:t>
            </a:r>
            <a:endParaRPr lang="en-US" altLang="en-US" sz="2500" b="0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62000" y="3429000"/>
            <a:ext cx="4241800" cy="2762250"/>
            <a:chOff x="477" y="2450"/>
            <a:chExt cx="2672" cy="1740"/>
          </a:xfrm>
        </p:grpSpPr>
        <p:sp>
          <p:nvSpPr>
            <p:cNvPr id="7186" name="Line 31"/>
            <p:cNvSpPr>
              <a:spLocks noChangeShapeType="1"/>
            </p:cNvSpPr>
            <p:nvPr/>
          </p:nvSpPr>
          <p:spPr bwMode="auto">
            <a:xfrm>
              <a:off x="660" y="3351"/>
              <a:ext cx="3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32"/>
            <p:cNvSpPr>
              <a:spLocks noChangeShapeType="1"/>
            </p:cNvSpPr>
            <p:nvPr/>
          </p:nvSpPr>
          <p:spPr bwMode="auto">
            <a:xfrm flipH="1">
              <a:off x="711" y="3351"/>
              <a:ext cx="305" cy="2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33"/>
            <p:cNvSpPr>
              <a:spLocks noChangeShapeType="1"/>
            </p:cNvSpPr>
            <p:nvPr/>
          </p:nvSpPr>
          <p:spPr bwMode="auto">
            <a:xfrm>
              <a:off x="762" y="3605"/>
              <a:ext cx="40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34"/>
            <p:cNvSpPr>
              <a:spLocks noChangeShapeType="1"/>
            </p:cNvSpPr>
            <p:nvPr/>
          </p:nvSpPr>
          <p:spPr bwMode="auto">
            <a:xfrm flipV="1">
              <a:off x="1168" y="3106"/>
              <a:ext cx="0" cy="49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35"/>
            <p:cNvSpPr>
              <a:spLocks noChangeShapeType="1"/>
            </p:cNvSpPr>
            <p:nvPr/>
          </p:nvSpPr>
          <p:spPr bwMode="auto">
            <a:xfrm>
              <a:off x="1168" y="3097"/>
              <a:ext cx="55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6"/>
            <p:cNvSpPr>
              <a:spLocks noChangeShapeType="1"/>
            </p:cNvSpPr>
            <p:nvPr/>
          </p:nvSpPr>
          <p:spPr bwMode="auto">
            <a:xfrm flipH="1">
              <a:off x="1219" y="3148"/>
              <a:ext cx="508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7"/>
            <p:cNvSpPr>
              <a:spLocks noChangeShapeType="1"/>
            </p:cNvSpPr>
            <p:nvPr/>
          </p:nvSpPr>
          <p:spPr bwMode="auto">
            <a:xfrm>
              <a:off x="1270" y="3351"/>
              <a:ext cx="5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8"/>
            <p:cNvSpPr>
              <a:spLocks noChangeShapeType="1"/>
            </p:cNvSpPr>
            <p:nvPr/>
          </p:nvSpPr>
          <p:spPr bwMode="auto">
            <a:xfrm flipH="1">
              <a:off x="1219" y="3402"/>
              <a:ext cx="457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9"/>
            <p:cNvSpPr>
              <a:spLocks noChangeShapeType="1"/>
            </p:cNvSpPr>
            <p:nvPr/>
          </p:nvSpPr>
          <p:spPr bwMode="auto">
            <a:xfrm>
              <a:off x="1321" y="3605"/>
              <a:ext cx="45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40"/>
            <p:cNvSpPr>
              <a:spLocks noChangeShapeType="1"/>
            </p:cNvSpPr>
            <p:nvPr/>
          </p:nvSpPr>
          <p:spPr bwMode="auto">
            <a:xfrm flipH="1">
              <a:off x="965" y="3656"/>
              <a:ext cx="711" cy="1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41"/>
            <p:cNvSpPr>
              <a:spLocks noChangeShapeType="1"/>
            </p:cNvSpPr>
            <p:nvPr/>
          </p:nvSpPr>
          <p:spPr bwMode="auto">
            <a:xfrm>
              <a:off x="1118" y="3808"/>
              <a:ext cx="711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42"/>
            <p:cNvSpPr>
              <a:spLocks noChangeShapeType="1"/>
            </p:cNvSpPr>
            <p:nvPr/>
          </p:nvSpPr>
          <p:spPr bwMode="auto">
            <a:xfrm flipV="1">
              <a:off x="1829" y="2843"/>
              <a:ext cx="0" cy="96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43"/>
            <p:cNvSpPr>
              <a:spLocks noChangeShapeType="1"/>
            </p:cNvSpPr>
            <p:nvPr/>
          </p:nvSpPr>
          <p:spPr bwMode="auto">
            <a:xfrm>
              <a:off x="1879" y="2843"/>
              <a:ext cx="813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44"/>
            <p:cNvSpPr>
              <a:spLocks noChangeShapeType="1"/>
            </p:cNvSpPr>
            <p:nvPr/>
          </p:nvSpPr>
          <p:spPr bwMode="auto">
            <a:xfrm flipH="1">
              <a:off x="1879" y="2843"/>
              <a:ext cx="813" cy="2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45"/>
            <p:cNvSpPr>
              <a:spLocks noChangeShapeType="1"/>
            </p:cNvSpPr>
            <p:nvPr/>
          </p:nvSpPr>
          <p:spPr bwMode="auto">
            <a:xfrm>
              <a:off x="1879" y="3097"/>
              <a:ext cx="40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46"/>
            <p:cNvSpPr>
              <a:spLocks noChangeShapeType="1"/>
            </p:cNvSpPr>
            <p:nvPr/>
          </p:nvSpPr>
          <p:spPr bwMode="auto">
            <a:xfrm flipH="1">
              <a:off x="1879" y="3148"/>
              <a:ext cx="407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47"/>
            <p:cNvSpPr>
              <a:spLocks noChangeShapeType="1"/>
            </p:cNvSpPr>
            <p:nvPr/>
          </p:nvSpPr>
          <p:spPr bwMode="auto">
            <a:xfrm>
              <a:off x="1879" y="3351"/>
              <a:ext cx="3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48"/>
            <p:cNvSpPr>
              <a:spLocks noChangeShapeType="1"/>
            </p:cNvSpPr>
            <p:nvPr/>
          </p:nvSpPr>
          <p:spPr bwMode="auto">
            <a:xfrm flipH="1">
              <a:off x="1879" y="3351"/>
              <a:ext cx="356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49"/>
            <p:cNvSpPr>
              <a:spLocks noChangeShapeType="1"/>
            </p:cNvSpPr>
            <p:nvPr/>
          </p:nvSpPr>
          <p:spPr bwMode="auto">
            <a:xfrm>
              <a:off x="1879" y="3554"/>
              <a:ext cx="5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50"/>
            <p:cNvSpPr>
              <a:spLocks noChangeShapeType="1"/>
            </p:cNvSpPr>
            <p:nvPr/>
          </p:nvSpPr>
          <p:spPr bwMode="auto">
            <a:xfrm>
              <a:off x="1118" y="2589"/>
              <a:ext cx="1371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51"/>
            <p:cNvSpPr>
              <a:spLocks noChangeShapeType="1"/>
            </p:cNvSpPr>
            <p:nvPr/>
          </p:nvSpPr>
          <p:spPr bwMode="auto">
            <a:xfrm flipH="1">
              <a:off x="762" y="2589"/>
              <a:ext cx="1727" cy="2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52"/>
            <p:cNvSpPr>
              <a:spLocks noChangeShapeType="1"/>
            </p:cNvSpPr>
            <p:nvPr/>
          </p:nvSpPr>
          <p:spPr bwMode="auto">
            <a:xfrm>
              <a:off x="914" y="2843"/>
              <a:ext cx="76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53"/>
            <p:cNvSpPr>
              <a:spLocks noChangeShapeType="1"/>
            </p:cNvSpPr>
            <p:nvPr/>
          </p:nvSpPr>
          <p:spPr bwMode="auto">
            <a:xfrm flipH="1">
              <a:off x="610" y="2894"/>
              <a:ext cx="863" cy="1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54"/>
            <p:cNvSpPr>
              <a:spLocks noChangeShapeType="1"/>
            </p:cNvSpPr>
            <p:nvPr/>
          </p:nvSpPr>
          <p:spPr bwMode="auto">
            <a:xfrm>
              <a:off x="711" y="3046"/>
              <a:ext cx="40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55"/>
            <p:cNvSpPr>
              <a:spLocks noChangeShapeType="1"/>
            </p:cNvSpPr>
            <p:nvPr/>
          </p:nvSpPr>
          <p:spPr bwMode="auto">
            <a:xfrm flipH="1">
              <a:off x="508" y="3046"/>
              <a:ext cx="559" cy="30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56"/>
            <p:cNvSpPr>
              <a:spLocks noChangeShapeType="1"/>
            </p:cNvSpPr>
            <p:nvPr/>
          </p:nvSpPr>
          <p:spPr bwMode="auto">
            <a:xfrm flipV="1">
              <a:off x="2387" y="3148"/>
              <a:ext cx="0" cy="40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57"/>
            <p:cNvSpPr>
              <a:spLocks noChangeShapeType="1"/>
            </p:cNvSpPr>
            <p:nvPr/>
          </p:nvSpPr>
          <p:spPr bwMode="auto">
            <a:xfrm>
              <a:off x="2387" y="3097"/>
              <a:ext cx="55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58"/>
            <p:cNvSpPr>
              <a:spLocks noChangeShapeType="1"/>
            </p:cNvSpPr>
            <p:nvPr/>
          </p:nvSpPr>
          <p:spPr bwMode="auto">
            <a:xfrm flipH="1">
              <a:off x="2489" y="3148"/>
              <a:ext cx="457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59"/>
            <p:cNvSpPr>
              <a:spLocks noChangeShapeType="1"/>
            </p:cNvSpPr>
            <p:nvPr/>
          </p:nvSpPr>
          <p:spPr bwMode="auto">
            <a:xfrm>
              <a:off x="2489" y="3351"/>
              <a:ext cx="66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60"/>
            <p:cNvSpPr>
              <a:spLocks noChangeShapeType="1"/>
            </p:cNvSpPr>
            <p:nvPr/>
          </p:nvSpPr>
          <p:spPr bwMode="auto">
            <a:xfrm flipH="1">
              <a:off x="2438" y="3351"/>
              <a:ext cx="711" cy="2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61"/>
            <p:cNvSpPr>
              <a:spLocks noChangeShapeType="1"/>
            </p:cNvSpPr>
            <p:nvPr/>
          </p:nvSpPr>
          <p:spPr bwMode="auto">
            <a:xfrm>
              <a:off x="2489" y="3605"/>
              <a:ext cx="3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62"/>
            <p:cNvSpPr>
              <a:spLocks noChangeShapeType="1"/>
            </p:cNvSpPr>
            <p:nvPr/>
          </p:nvSpPr>
          <p:spPr bwMode="auto">
            <a:xfrm flipH="1">
              <a:off x="1879" y="3605"/>
              <a:ext cx="966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63"/>
            <p:cNvSpPr>
              <a:spLocks noChangeShapeType="1"/>
            </p:cNvSpPr>
            <p:nvPr/>
          </p:nvSpPr>
          <p:spPr bwMode="auto">
            <a:xfrm>
              <a:off x="1930" y="3808"/>
              <a:ext cx="76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Line 64"/>
            <p:cNvSpPr>
              <a:spLocks noChangeShapeType="1"/>
            </p:cNvSpPr>
            <p:nvPr/>
          </p:nvSpPr>
          <p:spPr bwMode="auto">
            <a:xfrm flipH="1">
              <a:off x="1016" y="3808"/>
              <a:ext cx="1676" cy="2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65"/>
            <p:cNvSpPr>
              <a:spLocks noChangeShapeType="1"/>
            </p:cNvSpPr>
            <p:nvPr/>
          </p:nvSpPr>
          <p:spPr bwMode="auto">
            <a:xfrm>
              <a:off x="1016" y="4062"/>
              <a:ext cx="162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Text Box 66"/>
            <p:cNvSpPr txBox="1">
              <a:spLocks noChangeArrowheads="1"/>
            </p:cNvSpPr>
            <p:nvPr/>
          </p:nvSpPr>
          <p:spPr bwMode="auto">
            <a:xfrm>
              <a:off x="477" y="2450"/>
              <a:ext cx="2622" cy="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defTabSz="96678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defTabSz="966788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defTabSz="966788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5 2 4 6 1 3 2 6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5 2 4 6       1 3 2 6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5 2     4 6       1 3      2 6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5     2        4     6    1 3      2     6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2 5     4 6       1 3      2 6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2 4 5 6       1 2 3 6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1 2 2 3 4 5 6 6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257800" y="76200"/>
            <a:ext cx="4017963" cy="4483100"/>
            <a:chOff x="3312" y="220"/>
            <a:chExt cx="2531" cy="2824"/>
          </a:xfrm>
        </p:grpSpPr>
        <p:sp>
          <p:nvSpPr>
            <p:cNvPr id="7184" name="Text Box 68"/>
            <p:cNvSpPr txBox="1">
              <a:spLocks noChangeArrowheads="1"/>
            </p:cNvSpPr>
            <p:nvPr/>
          </p:nvSpPr>
          <p:spPr bwMode="auto">
            <a:xfrm>
              <a:off x="3353" y="220"/>
              <a:ext cx="2490" cy="2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marL="66675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defTabSz="96678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defTabSz="966788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defTabSz="966788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tabLst>
                  <a:tab pos="484188" algn="l"/>
                  <a:tab pos="966788" algn="l"/>
                  <a:tab pos="1450975" algn="l"/>
                  <a:tab pos="1881188" algn="l"/>
                  <a:tab pos="2419350" algn="l"/>
                  <a:tab pos="2901950" algn="l"/>
                </a:tabLst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Merge (A, l, m, r)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n1=m-l+1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n2=r-m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new L[1..n1+1] and R[1..n2+1]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L[1..n1]=A[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l..m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]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R[1..n2]=A[m+1..r]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L[n1+1]=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R[n2+1]=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=1; j=1;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for k=l to r do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if L[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] &lt;= R[j]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A[k] = L[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]; 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++;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else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A[k] = R[j]; 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j++</a:t>
              </a: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</a:t>
              </a:r>
              <a:r>
                <a:rPr lang="en-US" altLang="en-US" sz="1900" b="0" dirty="0" err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endfor</a:t>
              </a:r>
              <a:endParaRPr lang="en-US" altLang="en-US" sz="19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85" name="Line 69"/>
            <p:cNvSpPr>
              <a:spLocks noChangeShapeType="1"/>
            </p:cNvSpPr>
            <p:nvPr/>
          </p:nvSpPr>
          <p:spPr bwMode="auto">
            <a:xfrm>
              <a:off x="3312" y="336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791200" y="4876800"/>
            <a:ext cx="2111375" cy="704850"/>
            <a:chOff x="3630" y="2688"/>
            <a:chExt cx="1330" cy="444"/>
          </a:xfrm>
        </p:grpSpPr>
        <p:sp>
          <p:nvSpPr>
            <p:cNvPr id="7176" name="Rectangle 71"/>
            <p:cNvSpPr>
              <a:spLocks noChangeArrowheads="1"/>
            </p:cNvSpPr>
            <p:nvPr/>
          </p:nvSpPr>
          <p:spPr bwMode="auto">
            <a:xfrm>
              <a:off x="3843" y="2939"/>
              <a:ext cx="1117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6744" tIns="48372" rIns="96744" bIns="48372" anchor="ctr"/>
            <a:lstStyle>
              <a:lvl1pPr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defTabSz="96678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defTabSz="966788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defTabSz="966788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5 2 4 6  1 3 2 6</a:t>
              </a:r>
            </a:p>
          </p:txBody>
        </p:sp>
        <p:sp>
          <p:nvSpPr>
            <p:cNvPr id="7177" name="Text Box 72"/>
            <p:cNvSpPr txBox="1">
              <a:spLocks noChangeArrowheads="1"/>
            </p:cNvSpPr>
            <p:nvPr/>
          </p:nvSpPr>
          <p:spPr bwMode="auto">
            <a:xfrm>
              <a:off x="3630" y="2870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defTabSz="96678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defTabSz="966788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defTabSz="966788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78" name="Line 73"/>
            <p:cNvSpPr>
              <a:spLocks noChangeShapeType="1"/>
            </p:cNvSpPr>
            <p:nvPr/>
          </p:nvSpPr>
          <p:spPr bwMode="auto">
            <a:xfrm>
              <a:off x="3976" y="27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74"/>
            <p:cNvSpPr>
              <a:spLocks noChangeShapeType="1"/>
            </p:cNvSpPr>
            <p:nvPr/>
          </p:nvSpPr>
          <p:spPr bwMode="auto">
            <a:xfrm>
              <a:off x="4320" y="27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75"/>
            <p:cNvSpPr>
              <a:spLocks noChangeShapeType="1"/>
            </p:cNvSpPr>
            <p:nvPr/>
          </p:nvSpPr>
          <p:spPr bwMode="auto">
            <a:xfrm>
              <a:off x="4792" y="27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76"/>
            <p:cNvSpPr txBox="1">
              <a:spLocks noChangeArrowheads="1"/>
            </p:cNvSpPr>
            <p:nvPr/>
          </p:nvSpPr>
          <p:spPr bwMode="auto">
            <a:xfrm>
              <a:off x="3774" y="2718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182" name="Text Box 77"/>
            <p:cNvSpPr txBox="1">
              <a:spLocks noChangeArrowheads="1"/>
            </p:cNvSpPr>
            <p:nvPr/>
          </p:nvSpPr>
          <p:spPr bwMode="auto">
            <a:xfrm>
              <a:off x="4316" y="2703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183" name="Text Box 78"/>
            <p:cNvSpPr txBox="1">
              <a:spLocks noChangeArrowheads="1"/>
            </p:cNvSpPr>
            <p:nvPr/>
          </p:nvSpPr>
          <p:spPr bwMode="auto">
            <a:xfrm>
              <a:off x="4780" y="2688"/>
              <a:ext cx="1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3A6F-4665-4903-9F63-2710BACDB042}"/>
              </a:ext>
            </a:extLst>
          </p:cNvPr>
          <p:cNvSpPr/>
          <p:nvPr/>
        </p:nvSpPr>
        <p:spPr bwMode="auto">
          <a:xfrm>
            <a:off x="169606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Merge(A, 1, 4,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44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B21685-5619-4B34-954E-7B2DD61C8CA9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4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</a:t>
            </a:r>
          </a:p>
          <a:p>
            <a:pPr eaLnBrk="1" hangingPunct="1"/>
            <a:r>
              <a:rPr lang="en-US" altLang="en-US" dirty="0"/>
              <a:t>Quick sort</a:t>
            </a:r>
          </a:p>
          <a:p>
            <a:pPr eaLnBrk="1" hangingPunct="1"/>
            <a:r>
              <a:rPr lang="en-US" altLang="en-US" dirty="0"/>
              <a:t>Merge sort (recursive version)</a:t>
            </a:r>
          </a:p>
        </p:txBody>
      </p:sp>
    </p:spTree>
    <p:extLst>
      <p:ext uri="{BB962C8B-B14F-4D97-AF65-F5344CB8AC3E}">
        <p14:creationId xmlns:p14="http://schemas.microsoft.com/office/powerpoint/2010/main" val="3947951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C9B2FB-1E79-4E6B-A0FD-335E00CA6BE9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Iterative Version of Mergesort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list of length 1 is sorted.</a:t>
            </a:r>
          </a:p>
          <a:p>
            <a:pPr eaLnBrk="1" hangingPunct="1"/>
            <a:r>
              <a:rPr lang="en-US" altLang="en-US" dirty="0"/>
              <a:t>We can merge two sorted lists of length k into one sorted list of length 2k.</a:t>
            </a:r>
          </a:p>
          <a:p>
            <a:pPr eaLnBrk="1" hangingPunct="1"/>
            <a:r>
              <a:rPr lang="en-US" altLang="en-US" dirty="0"/>
              <a:t>We go from the bottom layer (n sorted lists of length 1) to the top layer (one sorted list of length n)</a:t>
            </a:r>
          </a:p>
          <a:p>
            <a:pPr eaLnBrk="1" hangingPunct="1"/>
            <a:r>
              <a:rPr lang="en-US" altLang="en-US" dirty="0"/>
              <a:t>It takes O(n) time to go from one layer to the upper layer.</a:t>
            </a:r>
          </a:p>
          <a:p>
            <a:pPr eaLnBrk="1" hangingPunct="1"/>
            <a:r>
              <a:rPr lang="en-US" altLang="en-US" dirty="0"/>
              <a:t>It takes O(log n) steps.</a:t>
            </a:r>
          </a:p>
          <a:p>
            <a:pPr eaLnBrk="1" hangingPunct="1"/>
            <a:r>
              <a:rPr lang="en-US" altLang="en-US" dirty="0"/>
              <a:t>Hence the time complexity is </a:t>
            </a:r>
            <a:r>
              <a:rPr lang="en-US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(n log n).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567ACE-9692-4C48-9926-655E7D044E76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Mergesort—O(n log n) time algorithm.</a:t>
            </a:r>
          </a:p>
          <a:p>
            <a:pPr eaLnBrk="1" hangingPunct="1"/>
            <a:r>
              <a:rPr lang="en-US" altLang="en-US"/>
              <a:t>Recursive or iterative.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495B19-101E-459B-8C7F-7EA355846DC6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materials covered in this lecture can be found in Section 2.3.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45A333-2C1B-4BBB-AB6C-06EC3D28630D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565150" y="1128713"/>
            <a:ext cx="7875588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defTabSz="966788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defTabSz="966788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defTabSz="966788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defTabSz="966788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Time needed for size 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instance is 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The base case (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3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Time needed to divide the instance: 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(</a:t>
            </a:r>
            <a:r>
              <a:rPr lang="en-US" altLang="en-US" sz="3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Time needed for 2 sub-instances is 2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/2)</a:t>
            </a:r>
            <a:endParaRPr lang="en-US" altLang="en-US" sz="3000" b="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Time needed to combine solutions: 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000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(</a:t>
            </a:r>
            <a:r>
              <a:rPr lang="en-US" altLang="en-US" sz="3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169863"/>
            <a:ext cx="7807325" cy="701675"/>
          </a:xfr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sz="4000"/>
              <a:t>Complexity of Merge-Sort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9963" y="4021139"/>
            <a:ext cx="5703887" cy="2212975"/>
            <a:chOff x="611" y="2533"/>
            <a:chExt cx="3593" cy="1394"/>
          </a:xfrm>
        </p:grpSpPr>
        <p:graphicFrame>
          <p:nvGraphicFramePr>
            <p:cNvPr id="8198" name="Object 5"/>
            <p:cNvGraphicFramePr>
              <a:graphicFrameLocks noChangeAspect="1"/>
            </p:cNvGraphicFramePr>
            <p:nvPr/>
          </p:nvGraphicFramePr>
          <p:xfrm>
            <a:off x="1329" y="2533"/>
            <a:ext cx="287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4" imgW="2070100" imgH="457200" progId="Equation.3">
                    <p:embed/>
                  </p:oleObj>
                </mc:Choice>
                <mc:Fallback>
                  <p:oleObj name="Equation" r:id="rId4" imgW="2070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2533"/>
                          <a:ext cx="2875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611" y="3097"/>
              <a:ext cx="2860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1pPr>
              <a:lvl2pPr marL="742950" indent="-285750" defTabSz="966788" eaLnBrk="0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2pPr>
              <a:lvl3pPr marL="1143000" indent="-228600" defTabSz="96678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3pPr>
              <a:lvl4pPr marL="1600200" indent="-228600" defTabSz="966788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4pPr>
              <a:lvl5pPr marL="2057400" indent="-228600" defTabSz="966788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5pPr>
              <a:lvl6pPr marL="25146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6pPr>
              <a:lvl7pPr marL="29718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7pPr>
              <a:lvl8pPr marL="34290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8pPr>
              <a:lvl9pPr marL="3886200" indent="-228600" defTabSz="966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 b="1">
                  <a:solidFill>
                    <a:srgbClr val="FF9900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Solution to the recurrence is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T</a:t>
              </a:r>
              <a:r>
                <a:rPr lang="en-US" altLang="en-US" sz="30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3000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30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= (</a:t>
              </a:r>
              <a:r>
                <a:rPr lang="en-US" altLang="en-US" sz="3000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altLang="en-US" sz="30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log </a:t>
              </a:r>
              <a:r>
                <a:rPr lang="en-US" altLang="en-US" sz="30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30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Run-time stack</a:t>
            </a:r>
          </a:p>
          <a:p>
            <a:pPr eaLnBrk="1" hangingPunct="1"/>
            <a:r>
              <a:rPr lang="en-US" altLang="en-US" dirty="0"/>
              <a:t>Activation record (AR)</a:t>
            </a:r>
          </a:p>
          <a:p>
            <a:pPr lvl="1" eaLnBrk="1" hangingPunct="1"/>
            <a:r>
              <a:rPr lang="en-US" altLang="en-US" dirty="0"/>
              <a:t>One activation record per function call</a:t>
            </a:r>
          </a:p>
          <a:p>
            <a:pPr lvl="1" eaLnBrk="1" hangingPunct="1"/>
            <a:r>
              <a:rPr lang="en-US" altLang="en-US" dirty="0"/>
              <a:t>The activation records are managed via a stack</a:t>
            </a:r>
          </a:p>
          <a:p>
            <a:pPr lvl="1" eaLnBrk="1" hangingPunct="1"/>
            <a:r>
              <a:rPr lang="en-US" altLang="en-US" dirty="0"/>
              <a:t>The AR of the </a:t>
            </a:r>
            <a:r>
              <a:rPr lang="en-US" altLang="en-US" dirty="0" err="1"/>
              <a:t>callee</a:t>
            </a:r>
            <a:r>
              <a:rPr lang="en-US" altLang="en-US" dirty="0"/>
              <a:t> is on top of the AR of the caller</a:t>
            </a:r>
          </a:p>
          <a:p>
            <a:pPr lvl="1" eaLnBrk="1" hangingPunct="1"/>
            <a:r>
              <a:rPr lang="en-US" altLang="en-US" dirty="0"/>
              <a:t>When a function completes, its AR is popped off</a:t>
            </a:r>
          </a:p>
          <a:p>
            <a:pPr eaLnBrk="1" hangingPunct="1"/>
            <a:r>
              <a:rPr lang="en-US" altLang="en-US" dirty="0"/>
              <a:t>Recursive vs iterative 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each function call, there is an activation record</a:t>
            </a:r>
          </a:p>
          <a:p>
            <a:pPr eaLnBrk="1" hangingPunct="1"/>
            <a:r>
              <a:rPr lang="en-US" altLang="en-US" dirty="0"/>
              <a:t>The activation record reserves space for the program, the variables, and intermediate results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activation records form the run-time stack</a:t>
            </a:r>
          </a:p>
          <a:p>
            <a:pPr eaLnBrk="1" hangingPunct="1"/>
            <a:r>
              <a:rPr lang="en-US" altLang="en-US" dirty="0"/>
              <a:t>When a function is called, we push an AR to the stack.</a:t>
            </a:r>
          </a:p>
          <a:p>
            <a:pPr eaLnBrk="1" hangingPunct="1"/>
            <a:r>
              <a:rPr lang="en-US" altLang="en-US" dirty="0"/>
              <a:t>When a function is completed, we pop the AR off.</a:t>
            </a:r>
          </a:p>
        </p:txBody>
      </p:sp>
    </p:spTree>
    <p:extLst>
      <p:ext uri="{BB962C8B-B14F-4D97-AF65-F5344CB8AC3E}">
        <p14:creationId xmlns:p14="http://schemas.microsoft.com/office/powerpoint/2010/main" val="3113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916EE-94C1-4B59-A060-D0D2D145D423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Activation Record and Recursive Calls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090CF-9C4C-4577-85EF-43988D9E8C0F}"/>
              </a:ext>
            </a:extLst>
          </p:cNvPr>
          <p:cNvSpPr/>
          <p:nvPr/>
        </p:nvSpPr>
        <p:spPr bwMode="auto">
          <a:xfrm>
            <a:off x="169606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D09F6-CE2F-45E1-B55C-BC6362550174}"/>
              </a:ext>
            </a:extLst>
          </p:cNvPr>
          <p:cNvSpPr/>
          <p:nvPr/>
        </p:nvSpPr>
        <p:spPr bwMode="auto">
          <a:xfrm>
            <a:off x="5562600" y="55626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8)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C51CE-EBE9-40C7-9208-A8D53A95A2A6}"/>
              </a:ext>
            </a:extLst>
          </p:cNvPr>
          <p:cNvSpPr/>
          <p:nvPr/>
        </p:nvSpPr>
        <p:spPr bwMode="auto">
          <a:xfrm>
            <a:off x="5562600" y="4953000"/>
            <a:ext cx="3429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Merge-Sort(A, 1, 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A59546-2A58-4B97-8925-81046007140D}"/>
              </a:ext>
            </a:extLst>
          </p:cNvPr>
          <p:cNvSpPr/>
          <p:nvPr/>
        </p:nvSpPr>
        <p:spPr bwMode="auto">
          <a:xfrm>
            <a:off x="4119716" y="5562600"/>
            <a:ext cx="762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91389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3314</TotalTime>
  <Words>3137</Words>
  <Application>Microsoft Office PowerPoint</Application>
  <PresentationFormat>On-screen Show (4:3)</PresentationFormat>
  <Paragraphs>453</Paragraphs>
  <Slides>55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Narrow</vt:lpstr>
      <vt:lpstr>Times New Roman</vt:lpstr>
      <vt:lpstr>Verdana</vt:lpstr>
      <vt:lpstr>Wingdings</vt:lpstr>
      <vt:lpstr>Bold Stripes</vt:lpstr>
      <vt:lpstr>Equation</vt:lpstr>
      <vt:lpstr>CSE310 Lecture 07: Mergesort and Activation Record</vt:lpstr>
      <vt:lpstr>Topics of this lecture</vt:lpstr>
      <vt:lpstr>Divide and Conquer Design Technique</vt:lpstr>
      <vt:lpstr>Merge Sort</vt:lpstr>
      <vt:lpstr>Merge Sort Algorithm</vt:lpstr>
      <vt:lpstr>Complexity of Merge-Sort Algorithm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Activation Record and Recursive Calls</vt:lpstr>
      <vt:lpstr>Iterative Version of Mergesort</vt:lpstr>
      <vt:lpstr>Summary</vt:lpstr>
      <vt:lpstr>Readings</vt:lpstr>
    </vt:vector>
  </TitlesOfParts>
  <Company>University of Vermont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the Talk</dc:title>
  <dc:creator>Guoliang Xue</dc:creator>
  <cp:lastModifiedBy>Guoliang Xue</cp:lastModifiedBy>
  <cp:revision>232</cp:revision>
  <cp:lastPrinted>1601-01-01T00:00:00Z</cp:lastPrinted>
  <dcterms:created xsi:type="dcterms:W3CDTF">2002-04-01T03:18:01Z</dcterms:created>
  <dcterms:modified xsi:type="dcterms:W3CDTF">2021-02-04T03:00:17Z</dcterms:modified>
</cp:coreProperties>
</file>