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35FFBB-2FAE-4252-B3F5-7389310A4240}" v="115" dt="2024-10-06T00:49:11.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27599-B919-4BD3-8459-C2A6049944E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1284BC-8A9C-4D40-996A-3EB166E987D2}">
      <dgm:prSet custT="1"/>
      <dgm:spPr/>
      <dgm:t>
        <a:bodyPr/>
        <a:lstStyle/>
        <a:p>
          <a:pPr>
            <a:defRPr cap="all"/>
          </a:pPr>
          <a:r>
            <a:rPr lang="en-US" sz="1600" dirty="0"/>
            <a:t>There are no changes in customer tastes. The client’s menu, food quality, service and suppliers are all the same. </a:t>
          </a:r>
        </a:p>
      </dgm:t>
    </dgm:pt>
    <dgm:pt modelId="{15681F11-7C76-4025-859B-45EE8353D93E}" type="parTrans" cxnId="{81504F5E-A19F-4886-9852-5BD81DBD4888}">
      <dgm:prSet/>
      <dgm:spPr/>
      <dgm:t>
        <a:bodyPr/>
        <a:lstStyle/>
        <a:p>
          <a:endParaRPr lang="en-US"/>
        </a:p>
      </dgm:t>
    </dgm:pt>
    <dgm:pt modelId="{38E3FDBD-6F0C-422B-BCEB-6832A65CBFDD}" type="sibTrans" cxnId="{81504F5E-A19F-4886-9852-5BD81DBD4888}">
      <dgm:prSet/>
      <dgm:spPr/>
      <dgm:t>
        <a:bodyPr/>
        <a:lstStyle/>
        <a:p>
          <a:endParaRPr lang="en-US"/>
        </a:p>
      </dgm:t>
    </dgm:pt>
    <dgm:pt modelId="{779BBC77-A2D6-4E8D-94E1-276D2822FEA6}">
      <dgm:prSet custT="1"/>
      <dgm:spPr/>
      <dgm:t>
        <a:bodyPr/>
        <a:lstStyle/>
        <a:p>
          <a:pPr>
            <a:defRPr cap="all"/>
          </a:pPr>
          <a:r>
            <a:rPr lang="en-US" sz="1400" dirty="0"/>
            <a:t>The main cause in the sales drop is a new competitor “FinerFoods” Restaurant that just opened across the street. “FinerFoods” Restaurant is a fast food “plus” style restaurant that serves not only traditional fast food (sandwiches, burgers), but also a broader menu (chicken, pasta, burritos). “FinerFoods” Restaurant offers </a:t>
          </a:r>
          <a:r>
            <a:rPr lang="en-GB" sz="1400" dirty="0"/>
            <a:t>online orders and delivery services.</a:t>
          </a:r>
          <a:endParaRPr lang="en-US" sz="1400" dirty="0"/>
        </a:p>
      </dgm:t>
    </dgm:pt>
    <dgm:pt modelId="{E6F41BE6-133B-44CD-B339-06AD6C886908}" type="parTrans" cxnId="{D4130BE3-B61A-41DC-AB7C-92746B89CD38}">
      <dgm:prSet/>
      <dgm:spPr/>
      <dgm:t>
        <a:bodyPr/>
        <a:lstStyle/>
        <a:p>
          <a:endParaRPr lang="en-US"/>
        </a:p>
      </dgm:t>
    </dgm:pt>
    <dgm:pt modelId="{17A06937-F3C3-451F-AA5C-A7FB67FF9BA1}" type="sibTrans" cxnId="{D4130BE3-B61A-41DC-AB7C-92746B89CD38}">
      <dgm:prSet/>
      <dgm:spPr/>
      <dgm:t>
        <a:bodyPr/>
        <a:lstStyle/>
        <a:p>
          <a:endParaRPr lang="en-US"/>
        </a:p>
      </dgm:t>
    </dgm:pt>
    <dgm:pt modelId="{19522800-7EFB-4E6D-87A3-97ADD13F499F}" type="pres">
      <dgm:prSet presAssocID="{45927599-B919-4BD3-8459-C2A6049944ED}" presName="root" presStyleCnt="0">
        <dgm:presLayoutVars>
          <dgm:dir/>
          <dgm:resizeHandles val="exact"/>
        </dgm:presLayoutVars>
      </dgm:prSet>
      <dgm:spPr/>
    </dgm:pt>
    <dgm:pt modelId="{75D5256D-1EDA-43B1-A1C1-262E4C28EC5C}" type="pres">
      <dgm:prSet presAssocID="{FE1284BC-8A9C-4D40-996A-3EB166E987D2}" presName="compNode" presStyleCnt="0"/>
      <dgm:spPr/>
    </dgm:pt>
    <dgm:pt modelId="{03893694-FA7E-4E56-890C-6428D4E6CB34}" type="pres">
      <dgm:prSet presAssocID="{FE1284BC-8A9C-4D40-996A-3EB166E987D2}" presName="iconBgRect" presStyleLbl="bgShp" presStyleIdx="0" presStyleCnt="2"/>
      <dgm:spPr/>
    </dgm:pt>
    <dgm:pt modelId="{005AAE61-C9C3-43F0-A65D-DD2E0C4529E6}" type="pres">
      <dgm:prSet presAssocID="{FE1284BC-8A9C-4D40-996A-3EB166E987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91420854-92F9-4830-BB43-3E4B90F41B9C}" type="pres">
      <dgm:prSet presAssocID="{FE1284BC-8A9C-4D40-996A-3EB166E987D2}" presName="spaceRect" presStyleCnt="0"/>
      <dgm:spPr/>
    </dgm:pt>
    <dgm:pt modelId="{F190B55B-023C-49D9-BB92-13A7A355A62A}" type="pres">
      <dgm:prSet presAssocID="{FE1284BC-8A9C-4D40-996A-3EB166E987D2}" presName="textRect" presStyleLbl="revTx" presStyleIdx="0" presStyleCnt="2">
        <dgm:presLayoutVars>
          <dgm:chMax val="1"/>
          <dgm:chPref val="1"/>
        </dgm:presLayoutVars>
      </dgm:prSet>
      <dgm:spPr/>
    </dgm:pt>
    <dgm:pt modelId="{B073CB0E-F6A6-46DC-A40D-6F67C41B893F}" type="pres">
      <dgm:prSet presAssocID="{38E3FDBD-6F0C-422B-BCEB-6832A65CBFDD}" presName="sibTrans" presStyleCnt="0"/>
      <dgm:spPr/>
    </dgm:pt>
    <dgm:pt modelId="{5396C655-82DD-4BCF-8E5C-AC1CC169F1DC}" type="pres">
      <dgm:prSet presAssocID="{779BBC77-A2D6-4E8D-94E1-276D2822FEA6}" presName="compNode" presStyleCnt="0"/>
      <dgm:spPr/>
    </dgm:pt>
    <dgm:pt modelId="{7919AA6D-3FDC-42D9-8C8D-B950A4481D50}" type="pres">
      <dgm:prSet presAssocID="{779BBC77-A2D6-4E8D-94E1-276D2822FEA6}" presName="iconBgRect" presStyleLbl="bgShp" presStyleIdx="1" presStyleCnt="2"/>
      <dgm:spPr/>
    </dgm:pt>
    <dgm:pt modelId="{1832FB80-2944-41DB-AB4D-8394573E3D02}" type="pres">
      <dgm:prSet presAssocID="{779BBC77-A2D6-4E8D-94E1-276D2822FE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rger and Drink"/>
        </a:ext>
      </dgm:extLst>
    </dgm:pt>
    <dgm:pt modelId="{0AC161C4-5EDB-4BED-9091-1429568F9B59}" type="pres">
      <dgm:prSet presAssocID="{779BBC77-A2D6-4E8D-94E1-276D2822FEA6}" presName="spaceRect" presStyleCnt="0"/>
      <dgm:spPr/>
    </dgm:pt>
    <dgm:pt modelId="{E29F3385-15E6-422D-8CC6-04C705E3DB20}" type="pres">
      <dgm:prSet presAssocID="{779BBC77-A2D6-4E8D-94E1-276D2822FEA6}" presName="textRect" presStyleLbl="revTx" presStyleIdx="1" presStyleCnt="2" custScaleX="149240" custScaleY="124349">
        <dgm:presLayoutVars>
          <dgm:chMax val="1"/>
          <dgm:chPref val="1"/>
        </dgm:presLayoutVars>
      </dgm:prSet>
      <dgm:spPr/>
    </dgm:pt>
  </dgm:ptLst>
  <dgm:cxnLst>
    <dgm:cxn modelId="{C867B205-E0A9-471F-A7BD-37FDFBF5A8E7}" type="presOf" srcId="{45927599-B919-4BD3-8459-C2A6049944ED}" destId="{19522800-7EFB-4E6D-87A3-97ADD13F499F}" srcOrd="0" destOrd="0" presId="urn:microsoft.com/office/officeart/2018/5/layout/IconCircleLabelList"/>
    <dgm:cxn modelId="{E879F832-4BA3-4E34-994A-1DE95AB77CD5}" type="presOf" srcId="{779BBC77-A2D6-4E8D-94E1-276D2822FEA6}" destId="{E29F3385-15E6-422D-8CC6-04C705E3DB20}" srcOrd="0" destOrd="0" presId="urn:microsoft.com/office/officeart/2018/5/layout/IconCircleLabelList"/>
    <dgm:cxn modelId="{81504F5E-A19F-4886-9852-5BD81DBD4888}" srcId="{45927599-B919-4BD3-8459-C2A6049944ED}" destId="{FE1284BC-8A9C-4D40-996A-3EB166E987D2}" srcOrd="0" destOrd="0" parTransId="{15681F11-7C76-4025-859B-45EE8353D93E}" sibTransId="{38E3FDBD-6F0C-422B-BCEB-6832A65CBFDD}"/>
    <dgm:cxn modelId="{19621863-E241-49FF-812E-8356BDA3FBD3}" type="presOf" srcId="{FE1284BC-8A9C-4D40-996A-3EB166E987D2}" destId="{F190B55B-023C-49D9-BB92-13A7A355A62A}" srcOrd="0" destOrd="0" presId="urn:microsoft.com/office/officeart/2018/5/layout/IconCircleLabelList"/>
    <dgm:cxn modelId="{D4130BE3-B61A-41DC-AB7C-92746B89CD38}" srcId="{45927599-B919-4BD3-8459-C2A6049944ED}" destId="{779BBC77-A2D6-4E8D-94E1-276D2822FEA6}" srcOrd="1" destOrd="0" parTransId="{E6F41BE6-133B-44CD-B339-06AD6C886908}" sibTransId="{17A06937-F3C3-451F-AA5C-A7FB67FF9BA1}"/>
    <dgm:cxn modelId="{86893ABC-5AD7-4D74-BB05-BAD1369CE44E}" type="presParOf" srcId="{19522800-7EFB-4E6D-87A3-97ADD13F499F}" destId="{75D5256D-1EDA-43B1-A1C1-262E4C28EC5C}" srcOrd="0" destOrd="0" presId="urn:microsoft.com/office/officeart/2018/5/layout/IconCircleLabelList"/>
    <dgm:cxn modelId="{E447DCE9-F011-4DDB-BE67-77C6553118E1}" type="presParOf" srcId="{75D5256D-1EDA-43B1-A1C1-262E4C28EC5C}" destId="{03893694-FA7E-4E56-890C-6428D4E6CB34}" srcOrd="0" destOrd="0" presId="urn:microsoft.com/office/officeart/2018/5/layout/IconCircleLabelList"/>
    <dgm:cxn modelId="{DA62BB85-007A-48B7-A5D5-722531161B52}" type="presParOf" srcId="{75D5256D-1EDA-43B1-A1C1-262E4C28EC5C}" destId="{005AAE61-C9C3-43F0-A65D-DD2E0C4529E6}" srcOrd="1" destOrd="0" presId="urn:microsoft.com/office/officeart/2018/5/layout/IconCircleLabelList"/>
    <dgm:cxn modelId="{46377754-5077-4C63-BF76-B0F35F1323CA}" type="presParOf" srcId="{75D5256D-1EDA-43B1-A1C1-262E4C28EC5C}" destId="{91420854-92F9-4830-BB43-3E4B90F41B9C}" srcOrd="2" destOrd="0" presId="urn:microsoft.com/office/officeart/2018/5/layout/IconCircleLabelList"/>
    <dgm:cxn modelId="{44533453-B4F8-4D71-879F-F450E455CA75}" type="presParOf" srcId="{75D5256D-1EDA-43B1-A1C1-262E4C28EC5C}" destId="{F190B55B-023C-49D9-BB92-13A7A355A62A}" srcOrd="3" destOrd="0" presId="urn:microsoft.com/office/officeart/2018/5/layout/IconCircleLabelList"/>
    <dgm:cxn modelId="{BDBB2AD5-EB3D-4162-AC97-8385293A6661}" type="presParOf" srcId="{19522800-7EFB-4E6D-87A3-97ADD13F499F}" destId="{B073CB0E-F6A6-46DC-A40D-6F67C41B893F}" srcOrd="1" destOrd="0" presId="urn:microsoft.com/office/officeart/2018/5/layout/IconCircleLabelList"/>
    <dgm:cxn modelId="{5C615C20-0206-4B80-911A-FB9D7FAAD0A1}" type="presParOf" srcId="{19522800-7EFB-4E6D-87A3-97ADD13F499F}" destId="{5396C655-82DD-4BCF-8E5C-AC1CC169F1DC}" srcOrd="2" destOrd="0" presId="urn:microsoft.com/office/officeart/2018/5/layout/IconCircleLabelList"/>
    <dgm:cxn modelId="{6A58E13C-1D89-4AAC-B84B-4DE1B72C9D89}" type="presParOf" srcId="{5396C655-82DD-4BCF-8E5C-AC1CC169F1DC}" destId="{7919AA6D-3FDC-42D9-8C8D-B950A4481D50}" srcOrd="0" destOrd="0" presId="urn:microsoft.com/office/officeart/2018/5/layout/IconCircleLabelList"/>
    <dgm:cxn modelId="{8CC363E9-89BB-4E70-914B-39CF0BD0FD8E}" type="presParOf" srcId="{5396C655-82DD-4BCF-8E5C-AC1CC169F1DC}" destId="{1832FB80-2944-41DB-AB4D-8394573E3D02}" srcOrd="1" destOrd="0" presId="urn:microsoft.com/office/officeart/2018/5/layout/IconCircleLabelList"/>
    <dgm:cxn modelId="{406A8933-4A2E-4E6C-BAFA-6214311E2915}" type="presParOf" srcId="{5396C655-82DD-4BCF-8E5C-AC1CC169F1DC}" destId="{0AC161C4-5EDB-4BED-9091-1429568F9B59}" srcOrd="2" destOrd="0" presId="urn:microsoft.com/office/officeart/2018/5/layout/IconCircleLabelList"/>
    <dgm:cxn modelId="{7B516D78-5E53-4CF3-97E1-F18565B5BE3B}" type="presParOf" srcId="{5396C655-82DD-4BCF-8E5C-AC1CC169F1DC}" destId="{E29F3385-15E6-422D-8CC6-04C705E3DB2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93694-FA7E-4E56-890C-6428D4E6CB34}">
      <dsp:nvSpPr>
        <dsp:cNvPr id="0" name=""/>
        <dsp:cNvSpPr/>
      </dsp:nvSpPr>
      <dsp:spPr>
        <a:xfrm>
          <a:off x="1606843" y="109098"/>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AAE61-C9C3-43F0-A65D-DD2E0C4529E6}">
      <dsp:nvSpPr>
        <dsp:cNvPr id="0" name=""/>
        <dsp:cNvSpPr/>
      </dsp:nvSpPr>
      <dsp:spPr>
        <a:xfrm>
          <a:off x="2023655" y="525911"/>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90B55B-023C-49D9-BB92-13A7A355A62A}">
      <dsp:nvSpPr>
        <dsp:cNvPr id="0" name=""/>
        <dsp:cNvSpPr/>
      </dsp:nvSpPr>
      <dsp:spPr>
        <a:xfrm>
          <a:off x="981624" y="2674098"/>
          <a:ext cx="3206250" cy="156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There are no changes in customer tastes. The client’s menu, food quality, service and suppliers are all the same. </a:t>
          </a:r>
        </a:p>
      </dsp:txBody>
      <dsp:txXfrm>
        <a:off x="981624" y="2674098"/>
        <a:ext cx="3206250" cy="1568140"/>
      </dsp:txXfrm>
    </dsp:sp>
    <dsp:sp modelId="{7919AA6D-3FDC-42D9-8C8D-B950A4481D50}">
      <dsp:nvSpPr>
        <dsp:cNvPr id="0" name=""/>
        <dsp:cNvSpPr/>
      </dsp:nvSpPr>
      <dsp:spPr>
        <a:xfrm>
          <a:off x="6163565" y="1364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2FB80-2944-41DB-AB4D-8394573E3D02}">
      <dsp:nvSpPr>
        <dsp:cNvPr id="0" name=""/>
        <dsp:cNvSpPr/>
      </dsp:nvSpPr>
      <dsp:spPr>
        <a:xfrm>
          <a:off x="6580378" y="43045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9F3385-15E6-422D-8CC6-04C705E3DB20}">
      <dsp:nvSpPr>
        <dsp:cNvPr id="0" name=""/>
        <dsp:cNvSpPr/>
      </dsp:nvSpPr>
      <dsp:spPr>
        <a:xfrm>
          <a:off x="4748968" y="2387729"/>
          <a:ext cx="4785007" cy="1949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The main cause in the sales drop is a new competitor “FinerFoods” Restaurant that just opened across the street. “FinerFoods” Restaurant is a fast food “plus” style restaurant that serves not only traditional fast food (sandwiches, burgers), but also a broader menu (chicken, pasta, burritos). “FinerFoods” Restaurant offers </a:t>
          </a:r>
          <a:r>
            <a:rPr lang="en-GB" sz="1400" kern="1200" dirty="0"/>
            <a:t>online orders and delivery services.</a:t>
          </a:r>
          <a:endParaRPr lang="en-US" sz="1400" kern="1200" dirty="0"/>
        </a:p>
      </dsp:txBody>
      <dsp:txXfrm>
        <a:off x="4748968" y="2387729"/>
        <a:ext cx="4785007" cy="19499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8794-14B4-9559-BC00-01076E0805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4F9A2CF-2C13-A753-6A55-895E0569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D1E1078-FD04-CEAA-2569-6E21F4C23F69}"/>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5" name="Footer Placeholder 4">
            <a:extLst>
              <a:ext uri="{FF2B5EF4-FFF2-40B4-BE49-F238E27FC236}">
                <a16:creationId xmlns:a16="http://schemas.microsoft.com/office/drawing/2014/main" id="{CC8EBB1E-6B6F-7D08-9CEB-8537EDD8E6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1536EA-5FC7-012F-E2D5-D7C0EC36F37F}"/>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363354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A116-F403-A523-DE54-CEA9C7F9BDA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536E93B-01BF-C663-14E7-CC7C5D1E4C5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78438A-C8AD-16CF-36E9-51A3D355C74E}"/>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5" name="Footer Placeholder 4">
            <a:extLst>
              <a:ext uri="{FF2B5EF4-FFF2-40B4-BE49-F238E27FC236}">
                <a16:creationId xmlns:a16="http://schemas.microsoft.com/office/drawing/2014/main" id="{E46041D6-CFEE-BD62-1471-01735441C9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F3D5C3-0D34-1D39-1EF8-7A9BAF8B8DD3}"/>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196364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4FB0-418D-807D-94B9-B3EBCE322CB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90BAD95-BE27-8F50-E062-2BD6F0A4E8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6960AEC-60AD-8511-34F1-60203C526D19}"/>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5" name="Footer Placeholder 4">
            <a:extLst>
              <a:ext uri="{FF2B5EF4-FFF2-40B4-BE49-F238E27FC236}">
                <a16:creationId xmlns:a16="http://schemas.microsoft.com/office/drawing/2014/main" id="{02EF3765-62F8-BF82-CEC6-98AEAEEC10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0864BE-CFA2-FAD3-8386-CED371A06CCD}"/>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1260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D62F-5AAB-1A1A-818C-7C43A9FFA97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0B779AD-B849-895F-0D8E-2D3C0F87B8D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6171523-6795-464D-1E60-CD2AB81806AA}"/>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5" name="Footer Placeholder 4">
            <a:extLst>
              <a:ext uri="{FF2B5EF4-FFF2-40B4-BE49-F238E27FC236}">
                <a16:creationId xmlns:a16="http://schemas.microsoft.com/office/drawing/2014/main" id="{935C84BC-3040-0107-65FC-6C58DF0D17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482929-7E36-F806-D087-45936C1A2961}"/>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336135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89D7-1B72-FE92-EA06-2B81BE9EDC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4E7174B-CCF0-C5A3-16A6-49465EC5F5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DBDC27-F889-3317-5280-4595640B5DDA}"/>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5" name="Footer Placeholder 4">
            <a:extLst>
              <a:ext uri="{FF2B5EF4-FFF2-40B4-BE49-F238E27FC236}">
                <a16:creationId xmlns:a16="http://schemas.microsoft.com/office/drawing/2014/main" id="{D3BBDD49-CF0B-2122-DE54-486179A7F4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E9E797-A536-A697-172F-D47C9DA9A4FF}"/>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249557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8DF9-9238-739D-33AD-5FB823EDFB9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3119A84-28BC-F0FF-938A-E7362AAF5F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DA0FE9D-B0C4-5C8B-B951-100C5B189FD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5E1420C-CB80-05F7-0134-B63BF20A5021}"/>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6" name="Footer Placeholder 5">
            <a:extLst>
              <a:ext uri="{FF2B5EF4-FFF2-40B4-BE49-F238E27FC236}">
                <a16:creationId xmlns:a16="http://schemas.microsoft.com/office/drawing/2014/main" id="{BAB05240-353C-4DB2-7521-F2D3D40DE1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A0268B-4C03-A691-B87A-FD3F9F40524F}"/>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36217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47E7-B4ED-66AE-131E-5AF5A9960300}"/>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F5D0E9D-42ED-A8C4-F377-98009E1B4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88B6AD6-0E8E-6A22-430B-2F72C379DC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991E9E5-AD46-41DF-59D9-8AC91A32C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A50F43-E59C-B61E-EE1E-1553CC9148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E7940BB-CB0E-F809-B126-B359CC21D6D6}"/>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8" name="Footer Placeholder 7">
            <a:extLst>
              <a:ext uri="{FF2B5EF4-FFF2-40B4-BE49-F238E27FC236}">
                <a16:creationId xmlns:a16="http://schemas.microsoft.com/office/drawing/2014/main" id="{7C193159-3E28-607A-CE84-4584817C89E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A29722-4AE3-EA6A-A6C6-4231611F6F9B}"/>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134779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45CB-71DA-BFEA-BF6B-0A69D4AA324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02399B2-0011-F264-97F8-E5820862F2F4}"/>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4" name="Footer Placeholder 3">
            <a:extLst>
              <a:ext uri="{FF2B5EF4-FFF2-40B4-BE49-F238E27FC236}">
                <a16:creationId xmlns:a16="http://schemas.microsoft.com/office/drawing/2014/main" id="{AF19DAAA-630D-993A-536F-1D0F12527F6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B00B6B1-7D68-2ADE-0B73-14C846ACA40C}"/>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216830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B27CA-F755-404B-1ACB-1A4DFAF70E32}"/>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3" name="Footer Placeholder 2">
            <a:extLst>
              <a:ext uri="{FF2B5EF4-FFF2-40B4-BE49-F238E27FC236}">
                <a16:creationId xmlns:a16="http://schemas.microsoft.com/office/drawing/2014/main" id="{DE5C2A4E-0858-0602-3EF3-E30B41BCCD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BA38C5B-B946-E4DB-63E3-22BE1873ED95}"/>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309204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B2BF-DC37-4EE4-7840-E20A342B61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1829A67-BCBC-6FF2-4019-AD9128696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F67CCBF-77A8-5CED-6D54-A1F66AE42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52A250-85B5-6191-1CE5-93D698C394BF}"/>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6" name="Footer Placeholder 5">
            <a:extLst>
              <a:ext uri="{FF2B5EF4-FFF2-40B4-BE49-F238E27FC236}">
                <a16:creationId xmlns:a16="http://schemas.microsoft.com/office/drawing/2014/main" id="{46B59F87-E17E-1682-B6B4-B438593953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3AA78A-F363-9BB3-DC4B-11745497B025}"/>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95068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387-5FCC-D7FB-7364-FDBBD132D4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54FE127-18FC-C683-1651-BE9E32F4B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A7205A-708A-CEFA-214B-ED0E83148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AEEBF9-A7E9-3338-F73A-E677E5785C66}"/>
              </a:ext>
            </a:extLst>
          </p:cNvPr>
          <p:cNvSpPr>
            <a:spLocks noGrp="1"/>
          </p:cNvSpPr>
          <p:nvPr>
            <p:ph type="dt" sz="half" idx="10"/>
          </p:nvPr>
        </p:nvSpPr>
        <p:spPr/>
        <p:txBody>
          <a:bodyPr/>
          <a:lstStyle/>
          <a:p>
            <a:fld id="{6C06CCB4-646E-43D7-B890-6177C89C84B0}" type="datetimeFigureOut">
              <a:rPr lang="en-GB" smtClean="0"/>
              <a:t>05/10/2024</a:t>
            </a:fld>
            <a:endParaRPr lang="en-GB"/>
          </a:p>
        </p:txBody>
      </p:sp>
      <p:sp>
        <p:nvSpPr>
          <p:cNvPr id="6" name="Footer Placeholder 5">
            <a:extLst>
              <a:ext uri="{FF2B5EF4-FFF2-40B4-BE49-F238E27FC236}">
                <a16:creationId xmlns:a16="http://schemas.microsoft.com/office/drawing/2014/main" id="{C38B62A3-2A1D-93C6-FA49-DD79DF13CF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28983E-81A6-2A5D-15FD-4A001792AA60}"/>
              </a:ext>
            </a:extLst>
          </p:cNvPr>
          <p:cNvSpPr>
            <a:spLocks noGrp="1"/>
          </p:cNvSpPr>
          <p:nvPr>
            <p:ph type="sldNum" sz="quarter" idx="12"/>
          </p:nvPr>
        </p:nvSpPr>
        <p:spPr/>
        <p:txBody>
          <a:bodyPr/>
          <a:lstStyle/>
          <a:p>
            <a:fld id="{8A76478C-ADF5-449F-B265-2521F2F53E55}" type="slidenum">
              <a:rPr lang="en-GB" smtClean="0"/>
              <a:t>‹#›</a:t>
            </a:fld>
            <a:endParaRPr lang="en-GB"/>
          </a:p>
        </p:txBody>
      </p:sp>
    </p:spTree>
    <p:extLst>
      <p:ext uri="{BB962C8B-B14F-4D97-AF65-F5344CB8AC3E}">
        <p14:creationId xmlns:p14="http://schemas.microsoft.com/office/powerpoint/2010/main" val="63491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2C7F11-F72A-EE03-9FAC-CC7804009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16C507-1A0E-708F-F555-DF8EE9175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6A947C4-4D09-1FCA-1323-F0F4F6D75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06CCB4-646E-43D7-B890-6177C89C84B0}" type="datetimeFigureOut">
              <a:rPr lang="en-GB" smtClean="0"/>
              <a:t>05/10/2024</a:t>
            </a:fld>
            <a:endParaRPr lang="en-GB"/>
          </a:p>
        </p:txBody>
      </p:sp>
      <p:sp>
        <p:nvSpPr>
          <p:cNvPr id="5" name="Footer Placeholder 4">
            <a:extLst>
              <a:ext uri="{FF2B5EF4-FFF2-40B4-BE49-F238E27FC236}">
                <a16:creationId xmlns:a16="http://schemas.microsoft.com/office/drawing/2014/main" id="{0FFCB9D7-96F5-48BB-7A92-6F31A3B464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1820B45-62B9-0044-EC62-B56E1F11DA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76478C-ADF5-449F-B265-2521F2F53E55}" type="slidenum">
              <a:rPr lang="en-GB" smtClean="0"/>
              <a:t>‹#›</a:t>
            </a:fld>
            <a:endParaRPr lang="en-GB"/>
          </a:p>
        </p:txBody>
      </p:sp>
    </p:spTree>
    <p:extLst>
      <p:ext uri="{BB962C8B-B14F-4D97-AF65-F5344CB8AC3E}">
        <p14:creationId xmlns:p14="http://schemas.microsoft.com/office/powerpoint/2010/main" val="120477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0AD7AD8E-6B98-7898-EA33-7E9E547E7EDE}"/>
              </a:ext>
            </a:extLst>
          </p:cNvPr>
          <p:cNvSpPr>
            <a:spLocks noGrp="1"/>
          </p:cNvSpPr>
          <p:nvPr>
            <p:ph type="ctrTitle"/>
          </p:nvPr>
        </p:nvSpPr>
        <p:spPr>
          <a:xfrm>
            <a:off x="1472608" y="1380564"/>
            <a:ext cx="4561369" cy="2346229"/>
          </a:xfrm>
        </p:spPr>
        <p:txBody>
          <a:bodyPr anchor="b">
            <a:normAutofit/>
          </a:bodyPr>
          <a:lstStyle/>
          <a:p>
            <a:r>
              <a:rPr lang="en-US" sz="2200" b="1" kern="1800" dirty="0">
                <a:solidFill>
                  <a:srgbClr val="595959"/>
                </a:solidFill>
                <a:effectLst/>
                <a:latin typeface="Arial" panose="020B0604020202020204" pitchFamily="34" charset="0"/>
                <a:ea typeface="Times New Roman" panose="02020603050405020304" pitchFamily="18" charset="0"/>
              </a:rPr>
              <a:t>Applebee’s Restaurant </a:t>
            </a:r>
            <a:r>
              <a:rPr lang="en-US" sz="2200" b="1" kern="1800" dirty="0">
                <a:solidFill>
                  <a:srgbClr val="595959"/>
                </a:solidFill>
                <a:latin typeface="Arial" panose="020B0604020202020204" pitchFamily="34" charset="0"/>
                <a:ea typeface="Times New Roman" panose="02020603050405020304" pitchFamily="18" charset="0"/>
              </a:rPr>
              <a:t>Gets Ahead of Competition</a:t>
            </a:r>
            <a:br>
              <a:rPr lang="en-US" sz="2200" b="1" kern="1800" dirty="0">
                <a:solidFill>
                  <a:srgbClr val="595959"/>
                </a:solidFill>
                <a:effectLst/>
                <a:latin typeface="Arial" panose="020B0604020202020204" pitchFamily="34" charset="0"/>
                <a:ea typeface="Times New Roman" panose="02020603050405020304" pitchFamily="18" charset="0"/>
              </a:rPr>
            </a:br>
            <a:br>
              <a:rPr lang="en-US" sz="2200" b="1" kern="1800" dirty="0">
                <a:solidFill>
                  <a:srgbClr val="595959"/>
                </a:solidFill>
                <a:effectLst/>
                <a:latin typeface="Arial" panose="020B0604020202020204" pitchFamily="34" charset="0"/>
                <a:ea typeface="Times New Roman" panose="02020603050405020304" pitchFamily="18" charset="0"/>
              </a:rPr>
            </a:br>
            <a:br>
              <a:rPr lang="en-US" sz="2200" b="1" kern="1800" dirty="0">
                <a:solidFill>
                  <a:srgbClr val="595959"/>
                </a:solidFill>
                <a:effectLst/>
                <a:latin typeface="Arial" panose="020B0604020202020204" pitchFamily="34" charset="0"/>
                <a:ea typeface="Times New Roman" panose="02020603050405020304" pitchFamily="18" charset="0"/>
              </a:rPr>
            </a:br>
            <a:br>
              <a:rPr lang="en-US" sz="2200" b="1" kern="1800" dirty="0">
                <a:solidFill>
                  <a:srgbClr val="595959"/>
                </a:solidFill>
                <a:effectLst/>
                <a:latin typeface="Arial" panose="020B0604020202020204" pitchFamily="34" charset="0"/>
                <a:ea typeface="Times New Roman" panose="02020603050405020304" pitchFamily="18" charset="0"/>
              </a:rPr>
            </a:br>
            <a:br>
              <a:rPr lang="en-US" sz="2200" b="1" kern="1800" dirty="0">
                <a:solidFill>
                  <a:srgbClr val="595959"/>
                </a:solidFill>
                <a:effectLst/>
                <a:latin typeface="Arial" panose="020B0604020202020204" pitchFamily="34" charset="0"/>
                <a:ea typeface="Times New Roman" panose="02020603050405020304" pitchFamily="18" charset="0"/>
              </a:rPr>
            </a:br>
            <a:endParaRPr lang="en-GB" sz="2200" dirty="0">
              <a:solidFill>
                <a:srgbClr val="595959"/>
              </a:solidFill>
            </a:endParaRPr>
          </a:p>
        </p:txBody>
      </p:sp>
      <p:sp>
        <p:nvSpPr>
          <p:cNvPr id="3" name="Subtitle 2">
            <a:extLst>
              <a:ext uri="{FF2B5EF4-FFF2-40B4-BE49-F238E27FC236}">
                <a16:creationId xmlns:a16="http://schemas.microsoft.com/office/drawing/2014/main" id="{59732925-B9DB-CF23-64C3-FECC142028D9}"/>
              </a:ext>
            </a:extLst>
          </p:cNvPr>
          <p:cNvSpPr>
            <a:spLocks noGrp="1"/>
          </p:cNvSpPr>
          <p:nvPr>
            <p:ph type="subTitle" idx="1"/>
          </p:nvPr>
        </p:nvSpPr>
        <p:spPr>
          <a:xfrm>
            <a:off x="1472608" y="3131206"/>
            <a:ext cx="4561369" cy="2346229"/>
          </a:xfrm>
        </p:spPr>
        <p:txBody>
          <a:bodyPr anchor="t">
            <a:normAutofit/>
          </a:bodyPr>
          <a:lstStyle/>
          <a:p>
            <a:r>
              <a:rPr lang="en-GB" sz="1600" b="1" dirty="0">
                <a:solidFill>
                  <a:srgbClr val="595959"/>
                </a:solidFill>
                <a:latin typeface="+mj-lt"/>
              </a:rPr>
              <a:t>Utilising Root Cause Analysis to figure-out the reason behind </a:t>
            </a:r>
            <a:r>
              <a:rPr lang="en-US" sz="1600" b="1" dirty="0">
                <a:solidFill>
                  <a:srgbClr val="595959"/>
                </a:solidFill>
                <a:effectLst/>
                <a:latin typeface="+mj-lt"/>
                <a:ea typeface="Times New Roman" panose="02020603050405020304" pitchFamily="18" charset="0"/>
              </a:rPr>
              <a:t>Applebee’s downward revenue trend.</a:t>
            </a:r>
          </a:p>
          <a:p>
            <a:r>
              <a:rPr lang="en-US" sz="1600" b="1" dirty="0">
                <a:solidFill>
                  <a:srgbClr val="595959"/>
                </a:solidFill>
                <a:latin typeface="+mj-lt"/>
              </a:rPr>
              <a:t>&amp;</a:t>
            </a:r>
          </a:p>
          <a:p>
            <a:r>
              <a:rPr lang="en-US" sz="1600" b="1" dirty="0">
                <a:solidFill>
                  <a:srgbClr val="595959"/>
                </a:solidFill>
                <a:latin typeface="+mj-lt"/>
              </a:rPr>
              <a:t>Decision Tree to showcase possible alternatives and proffer solution for a business Turnaround</a:t>
            </a:r>
            <a:endParaRPr lang="en-GB" sz="1600" b="1" dirty="0">
              <a:solidFill>
                <a:srgbClr val="595959"/>
              </a:solidFill>
              <a:latin typeface="+mj-lt"/>
            </a:endParaRPr>
          </a:p>
        </p:txBody>
      </p:sp>
      <p:pic>
        <p:nvPicPr>
          <p:cNvPr id="4" name="Picture 3" descr="applebees restaurant">
            <a:extLst>
              <a:ext uri="{FF2B5EF4-FFF2-40B4-BE49-F238E27FC236}">
                <a16:creationId xmlns:a16="http://schemas.microsoft.com/office/drawing/2014/main" id="{777B199E-7C6C-0B9B-499A-585AFB717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10935" y="1419785"/>
            <a:ext cx="4018430" cy="4018430"/>
          </a:xfrm>
          <a:prstGeom prst="rect">
            <a:avLst/>
          </a:prstGeom>
          <a:noFill/>
        </p:spPr>
      </p:pic>
    </p:spTree>
    <p:extLst>
      <p:ext uri="{BB962C8B-B14F-4D97-AF65-F5344CB8AC3E}">
        <p14:creationId xmlns:p14="http://schemas.microsoft.com/office/powerpoint/2010/main" val="207852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AC9AA-BD0F-05EA-EFFF-E64A5C667BF3}"/>
              </a:ext>
            </a:extLst>
          </p:cNvPr>
          <p:cNvSpPr>
            <a:spLocks noGrp="1"/>
          </p:cNvSpPr>
          <p:nvPr>
            <p:ph type="title"/>
          </p:nvPr>
        </p:nvSpPr>
        <p:spPr>
          <a:xfrm>
            <a:off x="838200" y="365125"/>
            <a:ext cx="5558489" cy="1325563"/>
          </a:xfrm>
        </p:spPr>
        <p:txBody>
          <a:bodyPr>
            <a:normAutofit/>
          </a:bodyPr>
          <a:lstStyle/>
          <a:p>
            <a:br>
              <a:rPr lang="en-GB" sz="2800" dirty="0">
                <a:latin typeface="Arial" panose="020B0604020202020204" pitchFamily="34" charset="0"/>
                <a:cs typeface="Arial" panose="020B0604020202020204" pitchFamily="34" charset="0"/>
              </a:rPr>
            </a:br>
            <a:br>
              <a:rPr lang="en-GB" sz="2800" dirty="0">
                <a:latin typeface="Arial" panose="020B0604020202020204" pitchFamily="34" charset="0"/>
                <a:cs typeface="Arial" panose="020B0604020202020204" pitchFamily="34" charset="0"/>
              </a:rPr>
            </a:br>
            <a:r>
              <a:rPr lang="en-GB" sz="2800" dirty="0">
                <a:latin typeface="Arial" panose="020B0604020202020204" pitchFamily="34" charset="0"/>
                <a:cs typeface="Arial" panose="020B0604020202020204" pitchFamily="34" charset="0"/>
              </a:rPr>
              <a:t>Scenario</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F6A84C0-28C2-AB52-D2B8-3E7EC5C87900}"/>
              </a:ext>
            </a:extLst>
          </p:cNvPr>
          <p:cNvSpPr>
            <a:spLocks noGrp="1"/>
          </p:cNvSpPr>
          <p:nvPr>
            <p:ph idx="1"/>
          </p:nvPr>
        </p:nvSpPr>
        <p:spPr>
          <a:xfrm>
            <a:off x="838200" y="1825625"/>
            <a:ext cx="5558489" cy="4351338"/>
          </a:xfrm>
        </p:spPr>
        <p:txBody>
          <a:bodyPr>
            <a:normAutofit/>
          </a:bodyPr>
          <a:lstStyle/>
          <a:p>
            <a:pPr marL="0" indent="0">
              <a:buNone/>
            </a:pPr>
            <a:r>
              <a:rPr lang="en-US" sz="1500" dirty="0">
                <a:latin typeface="Arial" panose="020B0604020202020204" pitchFamily="34" charset="0"/>
                <a:ea typeface="Times New Roman" panose="02020603050405020304" pitchFamily="18" charset="0"/>
                <a:cs typeface="Arial" panose="020B0604020202020204" pitchFamily="34" charset="0"/>
              </a:rPr>
              <a:t>My</a:t>
            </a:r>
            <a:r>
              <a:rPr lang="en-US" sz="1500" dirty="0">
                <a:effectLst/>
                <a:latin typeface="Arial" panose="020B0604020202020204" pitchFamily="34" charset="0"/>
                <a:ea typeface="Times New Roman" panose="02020603050405020304" pitchFamily="18" charset="0"/>
                <a:cs typeface="Arial" panose="020B0604020202020204" pitchFamily="34" charset="0"/>
              </a:rPr>
              <a:t> client is the owner of an Applebee’s franchise restaurant in the small town of Shelton, Connecticut (population ~ 42,000 as of 2022 census). The Applebee’s concept focuses on casual dining, with mainstream American dishes such as sandwiches, burgers, salads, shrimp and Pasta.</a:t>
            </a:r>
          </a:p>
          <a:p>
            <a:endParaRPr lang="en-US" sz="1500" dirty="0">
              <a:latin typeface="Arial" panose="020B0604020202020204" pitchFamily="34" charset="0"/>
              <a:cs typeface="Arial" panose="020B0604020202020204" pitchFamily="34" charset="0"/>
            </a:endParaRPr>
          </a:p>
          <a:p>
            <a:pPr marL="0" indent="0">
              <a:buNone/>
            </a:pPr>
            <a:r>
              <a:rPr lang="en-GB" sz="2000" dirty="0">
                <a:latin typeface="Arial" panose="020B0604020202020204" pitchFamily="34" charset="0"/>
                <a:cs typeface="Arial" panose="020B0604020202020204" pitchFamily="34" charset="0"/>
              </a:rPr>
              <a:t>Problem Statement</a:t>
            </a:r>
            <a:endParaRPr lang="en-US" sz="2000" dirty="0">
              <a:latin typeface="Arial" panose="020B0604020202020204" pitchFamily="34" charset="0"/>
              <a:cs typeface="Arial" panose="020B0604020202020204" pitchFamily="34" charset="0"/>
            </a:endParaRPr>
          </a:p>
          <a:p>
            <a:pPr marL="0" indent="0" fontAlgn="base">
              <a:spcAft>
                <a:spcPts val="1500"/>
              </a:spcAft>
              <a:buNone/>
            </a:pPr>
            <a:r>
              <a:rPr lang="en-US" sz="1500" dirty="0">
                <a:effectLst/>
                <a:latin typeface="Arial" panose="020B0604020202020204" pitchFamily="34" charset="0"/>
                <a:ea typeface="Times New Roman" panose="02020603050405020304" pitchFamily="18" charset="0"/>
                <a:cs typeface="Arial" panose="020B0604020202020204" pitchFamily="34" charset="0"/>
              </a:rPr>
              <a:t>Recently, the Shelton Applebee’s restaurant’s revenues are trending downward, but costs are stable. Therefore, profits are shrinking quickly. </a:t>
            </a:r>
            <a:endParaRPr lang="en-GB" sz="1500" dirty="0">
              <a:effectLst/>
              <a:latin typeface="Arial" panose="020B0604020202020204" pitchFamily="34" charset="0"/>
              <a:ea typeface="Calibri" panose="020F0502020204030204" pitchFamily="34" charset="0"/>
              <a:cs typeface="Arial" panose="020B0604020202020204" pitchFamily="34" charset="0"/>
            </a:endParaRPr>
          </a:p>
          <a:p>
            <a:pPr fontAlgn="base">
              <a:spcAft>
                <a:spcPts val="1500"/>
              </a:spcAft>
            </a:pPr>
            <a:r>
              <a:rPr lang="en-US" sz="2000" dirty="0">
                <a:latin typeface="Arial" panose="020B0604020202020204" pitchFamily="34" charset="0"/>
                <a:ea typeface="Times New Roman" panose="02020603050405020304" pitchFamily="18" charset="0"/>
                <a:cs typeface="Arial" panose="020B0604020202020204" pitchFamily="34" charset="0"/>
              </a:rPr>
              <a:t>Task</a:t>
            </a:r>
            <a:r>
              <a:rPr lang="en-US" sz="2000" dirty="0">
                <a:effectLst/>
                <a:latin typeface="Arial" panose="020B0604020202020204" pitchFamily="34" charset="0"/>
                <a:ea typeface="Times New Roman" panose="02020603050405020304" pitchFamily="18" charset="0"/>
                <a:cs typeface="Arial" panose="020B0604020202020204" pitchFamily="34" charset="0"/>
              </a:rPr>
              <a:t>:</a:t>
            </a:r>
          </a:p>
          <a:p>
            <a:pPr marL="0" indent="0" fontAlgn="base">
              <a:spcAft>
                <a:spcPts val="1500"/>
              </a:spcAft>
              <a:buNone/>
            </a:pPr>
            <a:r>
              <a:rPr lang="en-US" sz="1500" dirty="0">
                <a:latin typeface="Arial" panose="020B0604020202020204" pitchFamily="34" charset="0"/>
                <a:ea typeface="Times New Roman" panose="02020603050405020304" pitchFamily="18" charset="0"/>
                <a:cs typeface="Arial" panose="020B0604020202020204" pitchFamily="34" charset="0"/>
              </a:rPr>
              <a:t>	</a:t>
            </a:r>
            <a:r>
              <a:rPr lang="en-US" sz="1500" dirty="0">
                <a:effectLst/>
                <a:latin typeface="Arial" panose="020B0604020202020204" pitchFamily="34" charset="0"/>
                <a:ea typeface="Times New Roman" panose="02020603050405020304" pitchFamily="18" charset="0"/>
                <a:cs typeface="Arial" panose="020B0604020202020204" pitchFamily="34" charset="0"/>
              </a:rPr>
              <a:t>(1) find the cause of the issue,</a:t>
            </a:r>
            <a:br>
              <a:rPr lang="en-US" sz="1500" dirty="0">
                <a:effectLst/>
                <a:latin typeface="Arial" panose="020B0604020202020204" pitchFamily="34" charset="0"/>
                <a:ea typeface="Times New Roman" panose="02020603050405020304" pitchFamily="18" charset="0"/>
                <a:cs typeface="Arial" panose="020B0604020202020204" pitchFamily="34" charset="0"/>
              </a:rPr>
            </a:br>
            <a:r>
              <a:rPr lang="en-US" sz="1500" dirty="0">
                <a:effectLst/>
                <a:latin typeface="Arial" panose="020B0604020202020204" pitchFamily="34" charset="0"/>
                <a:ea typeface="Times New Roman" panose="02020603050405020304" pitchFamily="18" charset="0"/>
                <a:cs typeface="Arial" panose="020B0604020202020204" pitchFamily="34" charset="0"/>
              </a:rPr>
              <a:t>	(2) help turn around the business.</a:t>
            </a:r>
            <a:endParaRPr lang="en-GB" sz="1500" dirty="0">
              <a:effectLst/>
              <a:latin typeface="Arial" panose="020B0604020202020204" pitchFamily="34" charset="0"/>
              <a:ea typeface="Calibri" panose="020F0502020204030204" pitchFamily="34" charset="0"/>
              <a:cs typeface="Arial" panose="020B0604020202020204" pitchFamily="34" charset="0"/>
            </a:endParaRPr>
          </a:p>
          <a:p>
            <a:endParaRPr lang="en-GB" sz="1500" dirty="0">
              <a:latin typeface="Arial" panose="020B0604020202020204" pitchFamily="34" charset="0"/>
              <a:cs typeface="Arial" panose="020B0604020202020204" pitchFamily="34" charset="0"/>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97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84AE6-0C11-00A3-CE67-542E0FE84615}"/>
              </a:ext>
            </a:extLst>
          </p:cNvPr>
          <p:cNvSpPr>
            <a:spLocks noGrp="1"/>
          </p:cNvSpPr>
          <p:nvPr>
            <p:ph type="title"/>
          </p:nvPr>
        </p:nvSpPr>
        <p:spPr>
          <a:xfrm>
            <a:off x="686834" y="1153572"/>
            <a:ext cx="3200400" cy="4461163"/>
          </a:xfrm>
        </p:spPr>
        <p:txBody>
          <a:bodyPr>
            <a:normAutofit/>
          </a:bodyPr>
          <a:lstStyle/>
          <a:p>
            <a:r>
              <a:rPr lang="en-GB">
                <a:solidFill>
                  <a:srgbClr val="FFFFFF"/>
                </a:solidFill>
                <a:latin typeface="Arial" panose="020B0604020202020204" pitchFamily="34" charset="0"/>
                <a:cs typeface="Arial" panose="020B0604020202020204" pitchFamily="34" charset="0"/>
              </a:rPr>
              <a:t>Application of the 5 Why Technique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Rectangle 1">
            <a:extLst>
              <a:ext uri="{FF2B5EF4-FFF2-40B4-BE49-F238E27FC236}">
                <a16:creationId xmlns:a16="http://schemas.microsoft.com/office/drawing/2014/main" id="{661D98D7-17E8-D26E-08E3-E7F99B366A44}"/>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92500" lnSpcReduction="10000"/>
          </a:bodyPr>
          <a:lstStyle/>
          <a:p>
            <a:pPr marL="0" marR="0" lvl="0" indent="0" defTabSz="914400" rtl="0" eaLnBrk="0" fontAlgn="base" latinLnBrk="0" hangingPunct="0">
              <a:spcBef>
                <a:spcPct val="0"/>
              </a:spcBef>
              <a:spcAft>
                <a:spcPct val="0"/>
              </a:spcAft>
              <a:buClrTx/>
              <a:buSzTx/>
              <a:buFontTx/>
              <a:buChar char="•"/>
              <a:tabLst/>
            </a:pPr>
            <a:endParaRPr kumimoji="0" lang="en-US" altLang="en-US" sz="11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None/>
              <a:tabLst/>
            </a:pPr>
            <a:endParaRPr lang="en-US" altLang="en-US" sz="1100" b="1" dirty="0">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kumimoji="0" lang="en-US" altLang="en-US" sz="11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lang="en-US" altLang="en-US" sz="1100" b="1" dirty="0">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kumimoji="0" lang="en-US" altLang="en-US" sz="11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lang="en-US" altLang="en-US" sz="1100" b="1" dirty="0">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kumimoji="0" lang="en-US" altLang="en-US" sz="11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kumimoji="0" lang="en-US" altLang="en-US" sz="11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lang="en-US" altLang="en-US" sz="1100" b="1" dirty="0">
              <a:latin typeface="Arial" panose="020B0604020202020204" pitchFamily="34" charset="0"/>
            </a:endParaRPr>
          </a:p>
          <a:p>
            <a:pPr marL="0" marR="0" lvl="0" indent="0" defTabSz="914400" rtl="0" eaLnBrk="0" fontAlgn="base" latinLnBrk="0" hangingPunct="0">
              <a:spcBef>
                <a:spcPct val="0"/>
              </a:spcBef>
              <a:spcAft>
                <a:spcPct val="0"/>
              </a:spcAft>
              <a:buClrTx/>
              <a:buSzTx/>
              <a:buNone/>
              <a:tabLst/>
            </a:pPr>
            <a:endParaRPr kumimoji="0" lang="en-US" altLang="en-US" sz="15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r>
              <a:rPr kumimoji="0" lang="en-US" altLang="en-US" sz="1500" b="1" i="0" u="none" strike="noStrike" cap="none" normalizeH="0" baseline="0" dirty="0">
                <a:ln>
                  <a:noFill/>
                </a:ln>
                <a:effectLst/>
                <a:latin typeface="Arial" panose="020B0604020202020204" pitchFamily="34" charset="0"/>
              </a:rPr>
              <a:t>Why are profits shrinking?</a:t>
            </a:r>
            <a:br>
              <a:rPr kumimoji="0" lang="en-US" altLang="en-US" sz="1500" b="0" i="0" u="none" strike="noStrike" cap="none" normalizeH="0" baseline="0" dirty="0">
                <a:ln>
                  <a:noFill/>
                </a:ln>
                <a:effectLst/>
                <a:latin typeface="Arial" panose="020B0604020202020204" pitchFamily="34" charset="0"/>
              </a:rPr>
            </a:br>
            <a:r>
              <a:rPr kumimoji="0" lang="en-US" altLang="en-US" sz="1500" b="0" i="0" u="none" strike="noStrike" cap="none" normalizeH="0" baseline="0" dirty="0">
                <a:ln>
                  <a:noFill/>
                </a:ln>
                <a:effectLst/>
                <a:latin typeface="Arial" panose="020B0604020202020204" pitchFamily="34" charset="0"/>
              </a:rPr>
              <a:t>Revenues are declining, but costs are stable, so there is less income to cover the fixed expenses.</a:t>
            </a:r>
          </a:p>
          <a:p>
            <a:pPr marL="0" marR="0" lvl="0" indent="0" defTabSz="914400" rtl="0" eaLnBrk="0" fontAlgn="base" latinLnBrk="0" hangingPunct="0">
              <a:spcBef>
                <a:spcPct val="0"/>
              </a:spcBef>
              <a:spcAft>
                <a:spcPct val="0"/>
              </a:spcAft>
              <a:buClrTx/>
              <a:buSzTx/>
              <a:buFontTx/>
              <a:buChar char="•"/>
              <a:tabLst/>
            </a:pP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r>
              <a:rPr kumimoji="0" lang="en-US" altLang="en-US" sz="1500" b="1" i="0" u="none" strike="noStrike" cap="none" normalizeH="0" baseline="0" dirty="0">
                <a:ln>
                  <a:noFill/>
                </a:ln>
                <a:effectLst/>
                <a:latin typeface="Arial" panose="020B0604020202020204" pitchFamily="34" charset="0"/>
              </a:rPr>
              <a:t>Why are revenues declining?</a:t>
            </a:r>
            <a:br>
              <a:rPr kumimoji="0" lang="en-US" altLang="en-US" sz="1500" b="0" i="0" u="none" strike="noStrike" cap="none" normalizeH="0" baseline="0" dirty="0">
                <a:ln>
                  <a:noFill/>
                </a:ln>
                <a:effectLst/>
                <a:latin typeface="Arial" panose="020B0604020202020204" pitchFamily="34" charset="0"/>
              </a:rPr>
            </a:br>
            <a:r>
              <a:rPr kumimoji="0" lang="en-US" altLang="en-US" sz="1500" b="0" i="0" u="none" strike="noStrike" cap="none" normalizeH="0" baseline="0" dirty="0">
                <a:ln>
                  <a:noFill/>
                </a:ln>
                <a:effectLst/>
                <a:latin typeface="Arial" panose="020B0604020202020204" pitchFamily="34" charset="0"/>
              </a:rPr>
              <a:t>Fewer customers are dining at the restaurant compared to previous periods.</a:t>
            </a:r>
          </a:p>
          <a:p>
            <a:pPr marL="0" marR="0" lvl="0" indent="0" defTabSz="914400" rtl="0" eaLnBrk="0" fontAlgn="base" latinLnBrk="0" hangingPunct="0">
              <a:spcBef>
                <a:spcPct val="0"/>
              </a:spcBef>
              <a:spcAft>
                <a:spcPct val="0"/>
              </a:spcAft>
              <a:buClrTx/>
              <a:buSzTx/>
              <a:buFontTx/>
              <a:buChar char="•"/>
              <a:tabLst/>
            </a:pP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r>
              <a:rPr kumimoji="0" lang="en-US" altLang="en-US" sz="1500" b="1" i="0" u="none" strike="noStrike" cap="none" normalizeH="0" baseline="0" dirty="0">
                <a:ln>
                  <a:noFill/>
                </a:ln>
                <a:effectLst/>
                <a:latin typeface="Arial" panose="020B0604020202020204" pitchFamily="34" charset="0"/>
              </a:rPr>
              <a:t>Why are fewer customers dining at the restaurant?</a:t>
            </a:r>
            <a:br>
              <a:rPr kumimoji="0" lang="en-US" altLang="en-US" sz="1500" b="0" i="0" u="none" strike="noStrike" cap="none" normalizeH="0" baseline="0" dirty="0">
                <a:ln>
                  <a:noFill/>
                </a:ln>
                <a:effectLst/>
                <a:latin typeface="Arial" panose="020B0604020202020204" pitchFamily="34" charset="0"/>
              </a:rPr>
            </a:br>
            <a:r>
              <a:rPr kumimoji="0" lang="en-US" altLang="en-US" sz="1500" b="0" i="0" u="none" strike="noStrike" cap="none" normalizeH="0" baseline="0" dirty="0">
                <a:ln>
                  <a:noFill/>
                </a:ln>
                <a:effectLst/>
                <a:latin typeface="Arial" panose="020B0604020202020204" pitchFamily="34" charset="0"/>
              </a:rPr>
              <a:t>The restaurant may not be attracting enough new customers, and some regular customers might have stopped coming as often.</a:t>
            </a:r>
          </a:p>
          <a:p>
            <a:pPr marL="0" marR="0" lvl="0" indent="0" defTabSz="914400" rtl="0" eaLnBrk="0" fontAlgn="base" latinLnBrk="0" hangingPunct="0">
              <a:spcBef>
                <a:spcPct val="0"/>
              </a:spcBef>
              <a:spcAft>
                <a:spcPct val="0"/>
              </a:spcAft>
              <a:buClrTx/>
              <a:buSzTx/>
              <a:buFontTx/>
              <a:buChar char="•"/>
              <a:tabLst/>
            </a:pPr>
            <a:endParaRPr kumimoji="0" lang="en-US" altLang="en-US" sz="1500" b="0" i="0" u="none" strike="noStrike" cap="none" normalizeH="0" baseline="0" dirty="0">
              <a:ln>
                <a:noFill/>
              </a:ln>
              <a:effectLst/>
              <a:latin typeface="Arial" panose="020B0604020202020204" pitchFamily="34" charset="0"/>
            </a:endParaRPr>
          </a:p>
          <a:p>
            <a:pPr marL="0" indent="0" eaLnBrk="0" fontAlgn="base" hangingPunct="0">
              <a:spcBef>
                <a:spcPct val="0"/>
              </a:spcBef>
              <a:spcAft>
                <a:spcPct val="0"/>
              </a:spcAft>
              <a:buFontTx/>
              <a:buChar char="•"/>
            </a:pPr>
            <a:r>
              <a:rPr kumimoji="0" lang="en-US" altLang="en-US" sz="1500" b="1" i="0" u="none" strike="noStrike" cap="none" normalizeH="0" baseline="0" dirty="0">
                <a:ln>
                  <a:noFill/>
                </a:ln>
                <a:effectLst/>
                <a:latin typeface="Arial" panose="020B0604020202020204" pitchFamily="34" charset="0"/>
              </a:rPr>
              <a:t>Why isn’t the restaurant attracting new customers, and why are regulars not returning?</a:t>
            </a:r>
            <a:br>
              <a:rPr kumimoji="0" lang="en-US" altLang="en-US" sz="1500" b="0" i="0" u="none" strike="noStrike" cap="none" normalizeH="0" baseline="0" dirty="0">
                <a:ln>
                  <a:noFill/>
                </a:ln>
                <a:effectLst/>
                <a:latin typeface="Arial" panose="020B0604020202020204" pitchFamily="34" charset="0"/>
              </a:rPr>
            </a:br>
            <a:r>
              <a:rPr kumimoji="0" lang="en-US" altLang="en-US" sz="1500" b="0" i="0" u="none" strike="noStrike" cap="none" normalizeH="0" baseline="0" dirty="0">
                <a:ln>
                  <a:noFill/>
                </a:ln>
                <a:latin typeface="Arial" panose="020B0604020202020204" pitchFamily="34" charset="0"/>
                <a:cs typeface="Times New Roman" panose="02020603050405020304" pitchFamily="18" charset="0"/>
              </a:rPr>
              <a:t>The restaurant is failing to meet customer expectations and </a:t>
            </a:r>
            <a:r>
              <a:rPr lang="en-US" altLang="en-US" sz="1500" dirty="0">
                <a:latin typeface="Arial" panose="020B0604020202020204" pitchFamily="34" charset="0"/>
                <a:cs typeface="Times New Roman" panose="02020603050405020304" pitchFamily="18" charset="0"/>
              </a:rPr>
              <a:t>t</a:t>
            </a:r>
            <a:r>
              <a:rPr kumimoji="0" lang="en-US" altLang="en-US" sz="1500" b="0" i="0" u="none" strike="noStrike" cap="none" normalizeH="0" baseline="0" dirty="0">
                <a:ln>
                  <a:noFill/>
                </a:ln>
                <a:effectLst/>
                <a:latin typeface="Arial" panose="020B0604020202020204" pitchFamily="34" charset="0"/>
              </a:rPr>
              <a:t>here may also be increased competition from other restaurants, or changing dining trends in the community (e.g., more people choosing healthier options, fast-casual, or home delivery services).</a:t>
            </a:r>
            <a:endParaRPr lang="en-US" altLang="en-US" sz="1500" dirty="0">
              <a:latin typeface="Arial" panose="020B0604020202020204" pitchFamily="34" charset="0"/>
            </a:endParaRPr>
          </a:p>
          <a:p>
            <a:pPr marL="0" marR="0" lvl="0" indent="0" defTabSz="914400" rtl="0" eaLnBrk="0" fontAlgn="base" latinLnBrk="0" hangingPunct="0">
              <a:spcBef>
                <a:spcPct val="0"/>
              </a:spcBef>
              <a:spcAft>
                <a:spcPct val="0"/>
              </a:spcAft>
              <a:buClrTx/>
              <a:buSzTx/>
              <a:buNone/>
              <a:tabLst/>
            </a:pPr>
            <a:endParaRPr lang="en-US" sz="1500" b="1" dirty="0">
              <a:latin typeface="Arial" panose="020B0604020202020204" pitchFamily="34" charset="0"/>
              <a:cs typeface="Arial" panose="020B0604020202020204" pitchFamily="34" charset="0"/>
            </a:endParaRPr>
          </a:p>
          <a:p>
            <a:pPr marL="0" indent="0">
              <a:buNone/>
            </a:pPr>
            <a:r>
              <a:rPr lang="en-GB" sz="1500" b="1" dirty="0">
                <a:latin typeface="Arial" panose="020B0604020202020204" pitchFamily="34" charset="0"/>
                <a:cs typeface="Arial" panose="020B0604020202020204" pitchFamily="34" charset="0"/>
              </a:rPr>
              <a:t>Why is the restaurant failing to meet customer expectations or losing to competition?</a:t>
            </a:r>
            <a:endParaRPr lang="en-GB" sz="1500" dirty="0">
              <a:latin typeface="Arial" panose="020B0604020202020204" pitchFamily="34" charset="0"/>
              <a:cs typeface="Arial" panose="020B0604020202020204" pitchFamily="34" charset="0"/>
            </a:endParaRPr>
          </a:p>
          <a:p>
            <a:pPr marL="0" indent="0">
              <a:buNone/>
            </a:pPr>
            <a:r>
              <a:rPr lang="en-GB" sz="1500" dirty="0">
                <a:latin typeface="Arial" panose="020B0604020202020204" pitchFamily="34" charset="0"/>
                <a:cs typeface="Arial" panose="020B0604020202020204" pitchFamily="34" charset="0"/>
              </a:rPr>
              <a:t>The marketing efforts may not be sufficient to reach the local population, especially with new competitors or shifts in customer preferences (e.g., preference for online orders or delivery services that Applebee’s isn’t adequately promoting).</a:t>
            </a:r>
          </a:p>
          <a:p>
            <a:pPr marL="0" marR="0" lvl="0" indent="0" defTabSz="914400" rtl="0" eaLnBrk="0" fontAlgn="base" latinLnBrk="0" hangingPunct="0">
              <a:spcBef>
                <a:spcPct val="0"/>
              </a:spcBef>
              <a:spcAft>
                <a:spcPct val="0"/>
              </a:spcAft>
              <a:buClrTx/>
              <a:buSzTx/>
              <a:buNone/>
              <a:tabLst/>
            </a:pPr>
            <a:endParaRPr lang="en-GB" sz="1100" b="1" dirty="0">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ct val="0"/>
              </a:spcAft>
              <a:buClrTx/>
              <a:buSzTx/>
              <a:buNone/>
              <a:tabLst/>
            </a:pPr>
            <a:endParaRPr kumimoji="0" lang="en-US" altLang="en-US" sz="1100" b="1" i="0" u="none" strike="noStrike" cap="none" normalizeH="0" baseline="0" dirty="0">
              <a:ln>
                <a:noFill/>
              </a:ln>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kumimoji="0" lang="en-US" altLang="en-US" sz="11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3885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E4BAC-0AC4-3C10-DF48-8CE015B570EB}"/>
              </a:ext>
            </a:extLst>
          </p:cNvPr>
          <p:cNvSpPr>
            <a:spLocks noGrp="1"/>
          </p:cNvSpPr>
          <p:nvPr>
            <p:ph type="title"/>
          </p:nvPr>
        </p:nvSpPr>
        <p:spPr>
          <a:xfrm>
            <a:off x="838200" y="459863"/>
            <a:ext cx="10515600" cy="1004594"/>
          </a:xfrm>
        </p:spPr>
        <p:txBody>
          <a:bodyPr>
            <a:normAutofit/>
          </a:bodyPr>
          <a:lstStyle/>
          <a:p>
            <a:pPr algn="ctr"/>
            <a:br>
              <a:rPr lang="en-GB" sz="2100">
                <a:solidFill>
                  <a:srgbClr val="FFFFFF"/>
                </a:solidFill>
              </a:rPr>
            </a:br>
            <a:br>
              <a:rPr lang="en-GB" sz="2100">
                <a:solidFill>
                  <a:srgbClr val="FFFFFF"/>
                </a:solidFill>
              </a:rPr>
            </a:br>
            <a:r>
              <a:rPr lang="en-GB" sz="2100">
                <a:solidFill>
                  <a:srgbClr val="FFFFFF"/>
                </a:solidFill>
              </a:rPr>
              <a:t>Root </a:t>
            </a:r>
            <a:r>
              <a:rPr lang="en-GB" sz="2100">
                <a:solidFill>
                  <a:srgbClr val="FFFFFF"/>
                </a:solidFill>
                <a:latin typeface="Arial" panose="020B0604020202020204" pitchFamily="34" charset="0"/>
                <a:cs typeface="Arial" panose="020B0604020202020204" pitchFamily="34" charset="0"/>
              </a:rPr>
              <a:t>Cause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7A314D2-0013-DC42-EC87-518BA743A965}"/>
              </a:ext>
            </a:extLst>
          </p:cNvPr>
          <p:cNvGraphicFramePr>
            <a:graphicFrameLocks noGrp="1"/>
          </p:cNvGraphicFramePr>
          <p:nvPr>
            <p:ph idx="1"/>
            <p:extLst>
              <p:ext uri="{D42A27DB-BD31-4B8C-83A1-F6EECF244321}">
                <p14:modId xmlns:p14="http://schemas.microsoft.com/office/powerpoint/2010/main" val="368246501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96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3" name="Rectangle 207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F64BE-D1E6-BDA2-27AC-CECD3C19A85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2800" b="1" kern="1200">
                <a:solidFill>
                  <a:srgbClr val="FFFFFF"/>
                </a:solidFill>
                <a:latin typeface="+mj-lt"/>
                <a:ea typeface="+mj-ea"/>
                <a:cs typeface="+mj-cs"/>
              </a:rPr>
              <a:t>Decision Tree showing solution alternatives</a:t>
            </a:r>
            <a:br>
              <a:rPr lang="en-US" sz="2800" b="1" kern="1200">
                <a:solidFill>
                  <a:srgbClr val="FFFFFF"/>
                </a:solidFill>
                <a:latin typeface="+mj-lt"/>
                <a:ea typeface="+mj-ea"/>
                <a:cs typeface="+mj-cs"/>
              </a:rPr>
            </a:br>
            <a:endParaRPr lang="en-US" sz="2800" kern="120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60342399-7FD2-3F03-A6DB-39DFE672D6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 y="1655276"/>
            <a:ext cx="11759774" cy="495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18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25E0F7BD-BA8D-D842-E722-D2700F9363FE}"/>
              </a:ext>
            </a:extLst>
          </p:cNvPr>
          <p:cNvPicPr>
            <a:picLocks noChangeAspect="1"/>
          </p:cNvPicPr>
          <p:nvPr/>
        </p:nvPicPr>
        <p:blipFill>
          <a:blip r:embed="rId2"/>
          <a:srcRect l="14049" r="36008"/>
          <a:stretch/>
        </p:blipFill>
        <p:spPr>
          <a:xfrm>
            <a:off x="6864826" y="10"/>
            <a:ext cx="5327172" cy="6857990"/>
          </a:xfrm>
          <a:prstGeom prst="rect">
            <a:avLst/>
          </a:prstGeom>
        </p:spPr>
      </p:pic>
      <p:sp useBgFill="1">
        <p:nvSpPr>
          <p:cNvPr id="37" name="Rectangle 36">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A444E-744B-A2B5-B4F8-A2CA3FBC8BB2}"/>
              </a:ext>
            </a:extLst>
          </p:cNvPr>
          <p:cNvSpPr>
            <a:spLocks noGrp="1"/>
          </p:cNvSpPr>
          <p:nvPr>
            <p:ph type="title"/>
          </p:nvPr>
        </p:nvSpPr>
        <p:spPr>
          <a:xfrm>
            <a:off x="761801" y="328512"/>
            <a:ext cx="4778387" cy="1628970"/>
          </a:xfrm>
        </p:spPr>
        <p:txBody>
          <a:bodyPr anchor="ctr">
            <a:normAutofit/>
          </a:bodyPr>
          <a:lstStyle/>
          <a:p>
            <a:r>
              <a:rPr lang="en-GB" sz="3700" b="1">
                <a:latin typeface="Arial" panose="020B0604020202020204" pitchFamily="34" charset="0"/>
                <a:cs typeface="Arial" panose="020B0604020202020204" pitchFamily="34" charset="0"/>
              </a:rPr>
              <a:t>Solution Implementation</a:t>
            </a:r>
            <a:br>
              <a:rPr lang="en-GB" sz="3700" b="1">
                <a:latin typeface="Arial" panose="020B0604020202020204" pitchFamily="34" charset="0"/>
                <a:cs typeface="Arial" panose="020B0604020202020204" pitchFamily="34" charset="0"/>
              </a:rPr>
            </a:br>
            <a:endParaRPr lang="en-GB" sz="3700"/>
          </a:p>
        </p:txBody>
      </p:sp>
      <p:sp>
        <p:nvSpPr>
          <p:cNvPr id="3" name="Content Placeholder 2">
            <a:extLst>
              <a:ext uri="{FF2B5EF4-FFF2-40B4-BE49-F238E27FC236}">
                <a16:creationId xmlns:a16="http://schemas.microsoft.com/office/drawing/2014/main" id="{4B49BA3D-98F5-C81D-4EC1-D04A18C7911A}"/>
              </a:ext>
            </a:extLst>
          </p:cNvPr>
          <p:cNvSpPr>
            <a:spLocks noGrp="1"/>
          </p:cNvSpPr>
          <p:nvPr>
            <p:ph idx="1"/>
          </p:nvPr>
        </p:nvSpPr>
        <p:spPr>
          <a:xfrm>
            <a:off x="255640" y="2884929"/>
            <a:ext cx="5938683" cy="3374137"/>
          </a:xfrm>
        </p:spPr>
        <p:txBody>
          <a:bodyPr anchor="ctr">
            <a:normAutofit/>
          </a:bodyPr>
          <a:lstStyle/>
          <a:p>
            <a:pPr marL="0" indent="0">
              <a:buNone/>
            </a:pPr>
            <a:r>
              <a:rPr lang="en-GB" sz="1900" dirty="0">
                <a:latin typeface="Arial" panose="020B0604020202020204" pitchFamily="34" charset="0"/>
                <a:cs typeface="Arial" panose="020B0604020202020204" pitchFamily="34" charset="0"/>
              </a:rPr>
              <a:t>Based on the root cause identified, the restaurant introduced online ordering and delivery service with exclusive promotions like exclusive dishes available at 25% off, only for online orders to increase engagement with the service. It also introduced loyalty programs with aggressive F2F marketing with the aim of reaching out to a huge majority of the 42000 of the community’s population; offering Price Promotions to win price-sensitive customers.  </a:t>
            </a:r>
          </a:p>
          <a:p>
            <a:endParaRPr lang="en-GB" sz="1900" dirty="0"/>
          </a:p>
        </p:txBody>
      </p:sp>
    </p:spTree>
    <p:extLst>
      <p:ext uri="{BB962C8B-B14F-4D97-AF65-F5344CB8AC3E}">
        <p14:creationId xmlns:p14="http://schemas.microsoft.com/office/powerpoint/2010/main" val="369581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26152-9735-6884-C792-FDBA41603CF1}"/>
              </a:ext>
            </a:extLst>
          </p:cNvPr>
          <p:cNvSpPr>
            <a:spLocks noGrp="1"/>
          </p:cNvSpPr>
          <p:nvPr>
            <p:ph type="title"/>
          </p:nvPr>
        </p:nvSpPr>
        <p:spPr>
          <a:xfrm>
            <a:off x="761800" y="762001"/>
            <a:ext cx="5334197" cy="1708242"/>
          </a:xfrm>
        </p:spPr>
        <p:txBody>
          <a:bodyPr anchor="ctr">
            <a:normAutofit/>
          </a:bodyPr>
          <a:lstStyle/>
          <a:p>
            <a:br>
              <a:rPr lang="en-GB" sz="4000"/>
            </a:br>
            <a:r>
              <a:rPr lang="en-GB" sz="4000"/>
              <a:t>Impact</a:t>
            </a:r>
          </a:p>
        </p:txBody>
      </p:sp>
      <p:sp>
        <p:nvSpPr>
          <p:cNvPr id="3" name="Content Placeholder 2">
            <a:extLst>
              <a:ext uri="{FF2B5EF4-FFF2-40B4-BE49-F238E27FC236}">
                <a16:creationId xmlns:a16="http://schemas.microsoft.com/office/drawing/2014/main" id="{8E97D919-5FC1-CD89-EADE-4292CC994991}"/>
              </a:ext>
            </a:extLst>
          </p:cNvPr>
          <p:cNvSpPr>
            <a:spLocks noGrp="1"/>
          </p:cNvSpPr>
          <p:nvPr>
            <p:ph idx="1"/>
          </p:nvPr>
        </p:nvSpPr>
        <p:spPr>
          <a:xfrm>
            <a:off x="761800" y="2470244"/>
            <a:ext cx="6681219" cy="3769835"/>
          </a:xfrm>
        </p:spPr>
        <p:txBody>
          <a:bodyPr anchor="ctr">
            <a:normAutofit/>
          </a:bodyPr>
          <a:lstStyle/>
          <a:p>
            <a:pPr marL="0" indent="0">
              <a:buNone/>
            </a:pPr>
            <a:r>
              <a:rPr lang="en-GB" sz="2000" dirty="0">
                <a:latin typeface="Arial" panose="020B0604020202020204" pitchFamily="34" charset="0"/>
                <a:cs typeface="Arial" panose="020B0604020202020204" pitchFamily="34" charset="0"/>
              </a:rPr>
              <a:t>Implementing these changes led to a 35 – 40% increase in Returning Customers over 3-6 months and a 20-25% increase in New Customers over the same period.</a:t>
            </a:r>
          </a:p>
        </p:txBody>
      </p:sp>
      <p:pic>
        <p:nvPicPr>
          <p:cNvPr id="5" name="Picture 4" descr="White percentage symbol on red background">
            <a:extLst>
              <a:ext uri="{FF2B5EF4-FFF2-40B4-BE49-F238E27FC236}">
                <a16:creationId xmlns:a16="http://schemas.microsoft.com/office/drawing/2014/main" id="{3E3BF2AB-95AA-E6F0-2AD7-3028566481DF}"/>
              </a:ext>
            </a:extLst>
          </p:cNvPr>
          <p:cNvPicPr>
            <a:picLocks noChangeAspect="1"/>
          </p:cNvPicPr>
          <p:nvPr/>
        </p:nvPicPr>
        <p:blipFill>
          <a:blip r:embed="rId2"/>
          <a:srcRect l="42003" r="6160" b="-1"/>
          <a:stretch/>
        </p:blipFill>
        <p:spPr>
          <a:xfrm>
            <a:off x="7747819" y="-10886"/>
            <a:ext cx="4444182"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986255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1399</TotalTime>
  <Words>548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Applebee’s Restaurant Gets Ahead of Competition     </vt:lpstr>
      <vt:lpstr>  Scenario</vt:lpstr>
      <vt:lpstr>Application of the 5 Why Technique</vt:lpstr>
      <vt:lpstr>  Root Cause</vt:lpstr>
      <vt:lpstr>Decision Tree showing solution alternatives </vt:lpstr>
      <vt:lpstr>Solution Implementation </vt:lpstr>
      <vt:lpstr>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Henry Omeogu</dc:creator>
  <cp:lastModifiedBy>Henry Omeogu</cp:lastModifiedBy>
  <cp:revision>1</cp:revision>
  <dcterms:created xsi:type="dcterms:W3CDTF">2024-10-05T01:30:56Z</dcterms:created>
  <dcterms:modified xsi:type="dcterms:W3CDTF">2024-10-06T00:50:54Z</dcterms:modified>
</cp:coreProperties>
</file>