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70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72" r:id="rId11"/>
    <p:sldId id="273" r:id="rId12"/>
    <p:sldId id="264" r:id="rId13"/>
    <p:sldId id="269" r:id="rId14"/>
    <p:sldId id="266" r:id="rId15"/>
    <p:sldId id="265" r:id="rId16"/>
    <p:sldId id="26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Omeogu" userId="ff547bc2be76a185" providerId="LiveId" clId="{907D3244-75AE-4B5B-871D-8214A7D1987D}"/>
    <pc:docChg chg="custSel modSld">
      <pc:chgData name="Henry Omeogu" userId="ff547bc2be76a185" providerId="LiveId" clId="{907D3244-75AE-4B5B-871D-8214A7D1987D}" dt="2024-12-03T19:39:26.129" v="83" actId="1076"/>
      <pc:docMkLst>
        <pc:docMk/>
      </pc:docMkLst>
      <pc:sldChg chg="modSp mod">
        <pc:chgData name="Henry Omeogu" userId="ff547bc2be76a185" providerId="LiveId" clId="{907D3244-75AE-4B5B-871D-8214A7D1987D}" dt="2024-12-02T00:20:56.189" v="76" actId="20577"/>
        <pc:sldMkLst>
          <pc:docMk/>
          <pc:sldMk cId="2705597397" sldId="266"/>
        </pc:sldMkLst>
        <pc:spChg chg="mod">
          <ac:chgData name="Henry Omeogu" userId="ff547bc2be76a185" providerId="LiveId" clId="{907D3244-75AE-4B5B-871D-8214A7D1987D}" dt="2024-12-02T00:20:49.852" v="74" actId="1076"/>
          <ac:spMkLst>
            <pc:docMk/>
            <pc:sldMk cId="2705597397" sldId="266"/>
            <ac:spMk id="2" creationId="{88BD245D-3FFF-E13D-AC77-9929F45E9B8C}"/>
          </ac:spMkLst>
        </pc:spChg>
        <pc:spChg chg="mod">
          <ac:chgData name="Henry Omeogu" userId="ff547bc2be76a185" providerId="LiveId" clId="{907D3244-75AE-4B5B-871D-8214A7D1987D}" dt="2024-12-02T00:20:56.189" v="76" actId="20577"/>
          <ac:spMkLst>
            <pc:docMk/>
            <pc:sldMk cId="2705597397" sldId="266"/>
            <ac:spMk id="3" creationId="{0A098A44-1E1D-7323-05D9-8E41F57CEC7C}"/>
          </ac:spMkLst>
        </pc:spChg>
      </pc:sldChg>
      <pc:sldChg chg="modSp mod">
        <pc:chgData name="Henry Omeogu" userId="ff547bc2be76a185" providerId="LiveId" clId="{907D3244-75AE-4B5B-871D-8214A7D1987D}" dt="2024-12-03T19:39:26.129" v="83" actId="1076"/>
        <pc:sldMkLst>
          <pc:docMk/>
          <pc:sldMk cId="204899406" sldId="273"/>
        </pc:sldMkLst>
        <pc:spChg chg="mod">
          <ac:chgData name="Henry Omeogu" userId="ff547bc2be76a185" providerId="LiveId" clId="{907D3244-75AE-4B5B-871D-8214A7D1987D}" dt="2024-12-03T19:39:23.665" v="82" actId="20577"/>
          <ac:spMkLst>
            <pc:docMk/>
            <pc:sldMk cId="204899406" sldId="273"/>
            <ac:spMk id="6" creationId="{84B537E2-D028-4AC4-189F-E41ED5E792DB}"/>
          </ac:spMkLst>
        </pc:spChg>
        <pc:spChg chg="mod">
          <ac:chgData name="Henry Omeogu" userId="ff547bc2be76a185" providerId="LiveId" clId="{907D3244-75AE-4B5B-871D-8214A7D1987D}" dt="2024-12-03T19:38:51.023" v="78" actId="20577"/>
          <ac:spMkLst>
            <pc:docMk/>
            <pc:sldMk cId="204899406" sldId="273"/>
            <ac:spMk id="9" creationId="{22471884-9E40-903B-49B5-A3F8D4936BEF}"/>
          </ac:spMkLst>
        </pc:spChg>
        <pc:picChg chg="mod">
          <ac:chgData name="Henry Omeogu" userId="ff547bc2be76a185" providerId="LiveId" clId="{907D3244-75AE-4B5B-871D-8214A7D1987D}" dt="2024-12-03T19:39:26.129" v="83" actId="1076"/>
          <ac:picMkLst>
            <pc:docMk/>
            <pc:sldMk cId="204899406" sldId="273"/>
            <ac:picMk id="5" creationId="{46601167-09EB-AF88-58C7-42CE7190B8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0A6F4-1428-4B4C-A4FF-906886198F66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A5778-F5E7-48BB-80DF-990E606DA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26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A5778-F5E7-48BB-80DF-990E606DACE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05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2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1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3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5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6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035D7F-FC2A-46B8-BBD6-8DCB076E4EFA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B2C43E-BD57-42D0-B27C-BFBAAB807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6E2E-15B1-D78E-0BC2-E95EA6965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191"/>
            <a:ext cx="9144000" cy="2365696"/>
          </a:xfrm>
        </p:spPr>
        <p:txBody>
          <a:bodyPr>
            <a:normAutofit/>
          </a:bodyPr>
          <a:lstStyle/>
          <a:p>
            <a:r>
              <a:rPr lang="en-GB" dirty="0">
                <a:latin typeface="Amasis MT Pro Black" panose="02040A04050005020304" pitchFamily="18" charset="0"/>
              </a:rPr>
              <a:t>TECHTRONIX INNOVATIONS “BUSINESS TURNAROUND”</a:t>
            </a:r>
          </a:p>
        </p:txBody>
      </p:sp>
    </p:spTree>
    <p:extLst>
      <p:ext uri="{BB962C8B-B14F-4D97-AF65-F5344CB8AC3E}">
        <p14:creationId xmlns:p14="http://schemas.microsoft.com/office/powerpoint/2010/main" val="88483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5C5EE-C3FB-C066-A939-F2ACBF82F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896DEF1-C02C-82E7-345D-197DFCB84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5E747-9039-7CFC-8B1E-6F2435AB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DDD19-3237-39AD-6CB4-35BD43BF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INSIGHTS</a:t>
            </a:r>
          </a:p>
        </p:txBody>
      </p:sp>
      <p:pic>
        <p:nvPicPr>
          <p:cNvPr id="5" name="Picture 4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F336E7F6-E831-4F79-0C2E-9E3D70219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" b="8108"/>
          <a:stretch/>
        </p:blipFill>
        <p:spPr>
          <a:xfrm>
            <a:off x="4654291" y="-8549"/>
            <a:ext cx="7537706" cy="6866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91468-CA9A-1988-815E-8AB9074F70F3}"/>
              </a:ext>
            </a:extLst>
          </p:cNvPr>
          <p:cNvSpPr txBox="1"/>
          <p:nvPr/>
        </p:nvSpPr>
        <p:spPr>
          <a:xfrm>
            <a:off x="8750710" y="612082"/>
            <a:ext cx="3205316" cy="242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The company's revenue is well-distributed, with no country dominating more than 21% of the total revenue. </a:t>
            </a:r>
            <a:r>
              <a:rPr lang="en-GB" sz="1000" dirty="0">
                <a:solidFill>
                  <a:srgbClr val="00B050"/>
                </a:solidFill>
                <a:latin typeface="Amasis MT Pro Black" panose="02040A04050005020304" pitchFamily="18" charset="0"/>
              </a:rPr>
              <a:t>This reduces over-reliance on a single market.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GB" sz="1000" dirty="0">
                <a:latin typeface="Amasis MT Pro Black" panose="02040A04050005020304" pitchFamily="18" charset="0"/>
              </a:rPr>
              <a:t> </a:t>
            </a:r>
            <a:r>
              <a:rPr lang="en-GB" sz="1000" kern="100" dirty="0">
                <a:solidFill>
                  <a:schemeClr val="bg2">
                    <a:lumMod val="25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USA is the </a:t>
            </a:r>
            <a:r>
              <a:rPr lang="en-GB" sz="1000" kern="100" dirty="0">
                <a:solidFill>
                  <a:srgbClr val="0070C0"/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 revenue contributor</a:t>
            </a:r>
            <a:r>
              <a:rPr lang="en-GB" sz="1000" kern="1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000" kern="100" dirty="0">
                <a:solidFill>
                  <a:schemeClr val="bg2">
                    <a:lumMod val="25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generating  </a:t>
            </a:r>
            <a:r>
              <a:rPr lang="en-GB" sz="1000" b="1" kern="100" dirty="0">
                <a:solidFill>
                  <a:schemeClr val="bg2">
                    <a:lumMod val="25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20.67% of total revenue</a:t>
            </a:r>
            <a:r>
              <a:rPr lang="en-GB" sz="1000" kern="100" dirty="0">
                <a:solidFill>
                  <a:schemeClr val="bg2">
                    <a:lumMod val="25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GB" sz="1000" kern="100" dirty="0">
                <a:solidFill>
                  <a:schemeClr val="bg2">
                    <a:lumMod val="25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South Korea has </a:t>
            </a:r>
            <a:r>
              <a:rPr lang="en-GB" sz="1000" dirty="0">
                <a:solidFill>
                  <a:srgbClr val="0070C0"/>
                </a:solidFill>
                <a:latin typeface="Amasis MT Pro Black" panose="02040A04050005020304" pitchFamily="18" charset="0"/>
              </a:rPr>
              <a:t>the highest profit margin (</a:t>
            </a:r>
            <a:r>
              <a:rPr lang="en-GB" sz="1000" b="1" dirty="0">
                <a:solidFill>
                  <a:srgbClr val="0070C0"/>
                </a:solidFill>
                <a:latin typeface="Amasis MT Pro Black" panose="02040A04050005020304" pitchFamily="18" charset="0"/>
              </a:rPr>
              <a:t>23%</a:t>
            </a:r>
            <a:r>
              <a:rPr lang="en-GB" sz="1000" dirty="0">
                <a:solidFill>
                  <a:srgbClr val="0070C0"/>
                </a:solidFill>
                <a:latin typeface="Amasis MT Pro Black" panose="02040A04050005020304" pitchFamily="18" charset="0"/>
              </a:rPr>
              <a:t>) </a:t>
            </a: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despite being the lowest revenue generator, suggesting </a:t>
            </a:r>
            <a:r>
              <a:rPr lang="en-GB" sz="1000" dirty="0">
                <a:solidFill>
                  <a:srgbClr val="00B050"/>
                </a:solidFill>
                <a:latin typeface="Amasis MT Pro Black" panose="02040A04050005020304" pitchFamily="18" charset="0"/>
              </a:rPr>
              <a:t>strong cost efficiency or premium product pricing.</a:t>
            </a:r>
            <a:endParaRPr lang="en-GB" sz="1000" kern="100" dirty="0">
              <a:solidFill>
                <a:srgbClr val="00B050"/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7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69582-CFE1-2DC4-5BD5-F7C53A03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CB6A3F-C9F4-7DB4-ED17-9FC52589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929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1E59A-A824-6944-D67C-255AD41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16" y="2214965"/>
            <a:ext cx="4777522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 dirty="0">
                <a:latin typeface="Amasis MT Pro Black" panose="02040A04050005020304" pitchFamily="18" charset="0"/>
              </a:rPr>
              <a:t>recommendations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0A68FF-1FBC-D140-8C30-315A0D021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46601167-09EB-AF88-58C7-42CE7190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"/>
          <a:stretch/>
        </p:blipFill>
        <p:spPr>
          <a:xfrm>
            <a:off x="5024831" y="0"/>
            <a:ext cx="716716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537E2-D028-4AC4-189F-E41ED5E792DB}"/>
              </a:ext>
            </a:extLst>
          </p:cNvPr>
          <p:cNvSpPr txBox="1"/>
          <p:nvPr/>
        </p:nvSpPr>
        <p:spPr>
          <a:xfrm>
            <a:off x="7886431" y="1455194"/>
            <a:ext cx="144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3">
                    <a:lumMod val="75000"/>
                  </a:schemeClr>
                </a:solidFill>
                <a:latin typeface="Amasis MT Pro Black" panose="02040A04050005020304" pitchFamily="18" charset="0"/>
              </a:rPr>
              <a:t>Focus on High-Profit Markets.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  <a:highlight>
                  <a:srgbClr val="00FF00"/>
                </a:highlight>
                <a:latin typeface="Amasis MT Pro Black" panose="02040A04050005020304" pitchFamily="18" charset="0"/>
              </a:rPr>
              <a:t>USA &amp; S/Korea</a:t>
            </a:r>
            <a:endParaRPr lang="en-GB" sz="1200" b="1" dirty="0">
              <a:solidFill>
                <a:schemeClr val="accent3">
                  <a:lumMod val="75000"/>
                </a:schemeClr>
              </a:solidFill>
              <a:effectLst/>
              <a:highlight>
                <a:srgbClr val="00FF00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57EBF-FFFC-D507-F4D7-DD83F9F47744}"/>
              </a:ext>
            </a:extLst>
          </p:cNvPr>
          <p:cNvSpPr txBox="1"/>
          <p:nvPr/>
        </p:nvSpPr>
        <p:spPr>
          <a:xfrm>
            <a:off x="10224436" y="2684056"/>
            <a:ext cx="1255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3">
                    <a:lumMod val="75000"/>
                  </a:schemeClr>
                </a:solidFill>
                <a:latin typeface="Amasis MT Pro Black" panose="02040A04050005020304" pitchFamily="18" charset="0"/>
              </a:rPr>
              <a:t>Optimise Cost Structures in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  <a:highlight>
                  <a:srgbClr val="00FF00"/>
                </a:highlight>
                <a:latin typeface="Amasis MT Pro Black" panose="02040A04050005020304" pitchFamily="18" charset="0"/>
              </a:rPr>
              <a:t>China, Japan, and Germany</a:t>
            </a:r>
            <a:endParaRPr lang="en-GB" sz="1200" b="1" dirty="0">
              <a:solidFill>
                <a:schemeClr val="accent3">
                  <a:lumMod val="75000"/>
                </a:schemeClr>
              </a:solidFill>
              <a:effectLst/>
              <a:highlight>
                <a:srgbClr val="00FF00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F3C55-539B-412E-3B39-FA927F1305C5}"/>
              </a:ext>
            </a:extLst>
          </p:cNvPr>
          <p:cNvSpPr txBox="1"/>
          <p:nvPr/>
        </p:nvSpPr>
        <p:spPr>
          <a:xfrm>
            <a:off x="9333444" y="4661681"/>
            <a:ext cx="1255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3">
                    <a:lumMod val="75000"/>
                  </a:schemeClr>
                </a:solidFill>
                <a:latin typeface="Amasis MT Pro Black" panose="02040A04050005020304" pitchFamily="18" charset="0"/>
              </a:rPr>
              <a:t>Explore Growth in the least performing Region. </a:t>
            </a:r>
            <a:r>
              <a:rPr lang="en-GB" sz="1200" dirty="0">
                <a:solidFill>
                  <a:schemeClr val="accent3">
                    <a:lumMod val="75000"/>
                  </a:schemeClr>
                </a:solidFill>
                <a:highlight>
                  <a:srgbClr val="00FF00"/>
                </a:highlight>
                <a:latin typeface="Amasis MT Pro Black" panose="02040A04050005020304" pitchFamily="18" charset="0"/>
              </a:rPr>
              <a:t>Germany</a:t>
            </a:r>
            <a:endParaRPr lang="en-GB" sz="1200" b="1" dirty="0">
              <a:solidFill>
                <a:schemeClr val="accent3">
                  <a:lumMod val="75000"/>
                </a:schemeClr>
              </a:solidFill>
              <a:effectLst/>
              <a:highlight>
                <a:srgbClr val="00FF00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71884-9E40-903B-49B5-A3F8D4936BEF}"/>
              </a:ext>
            </a:extLst>
          </p:cNvPr>
          <p:cNvSpPr txBox="1"/>
          <p:nvPr/>
        </p:nvSpPr>
        <p:spPr>
          <a:xfrm>
            <a:off x="6536385" y="4754013"/>
            <a:ext cx="135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3">
                    <a:lumMod val="75000"/>
                  </a:schemeClr>
                </a:solidFill>
                <a:latin typeface="Amasis MT Pro Black" panose="02040A04050005020304" pitchFamily="18" charset="0"/>
              </a:rPr>
              <a:t>Regional Marketing and Product Customisation</a:t>
            </a:r>
            <a:endParaRPr lang="en-GB" sz="1200" b="1" dirty="0">
              <a:solidFill>
                <a:schemeClr val="accent3">
                  <a:lumMod val="75000"/>
                </a:schemeClr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56AB7-9FE8-A879-B457-84168E2CC04D}"/>
              </a:ext>
            </a:extLst>
          </p:cNvPr>
          <p:cNvSpPr txBox="1"/>
          <p:nvPr/>
        </p:nvSpPr>
        <p:spPr>
          <a:xfrm>
            <a:off x="5507900" y="2868721"/>
            <a:ext cx="188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3">
                    <a:lumMod val="75000"/>
                  </a:schemeClr>
                </a:solidFill>
                <a:latin typeface="Amasis MT Pro Black" panose="02040A04050005020304" pitchFamily="18" charset="0"/>
              </a:rPr>
              <a:t>Monitor Currency and Economic Conditions</a:t>
            </a:r>
            <a:endParaRPr lang="en-GB" sz="1200" b="1" dirty="0">
              <a:solidFill>
                <a:schemeClr val="accent3">
                  <a:lumMod val="75000"/>
                </a:schemeClr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2FF8B-B584-21C0-5263-6D14E27893DC}"/>
              </a:ext>
            </a:extLst>
          </p:cNvPr>
          <p:cNvSpPr txBox="1"/>
          <p:nvPr/>
        </p:nvSpPr>
        <p:spPr>
          <a:xfrm>
            <a:off x="7784231" y="3196937"/>
            <a:ext cx="16514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1200" b="1" dirty="0"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b="1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Sales Performance</a:t>
            </a:r>
          </a:p>
          <a:p>
            <a:pPr algn="ctr"/>
            <a:r>
              <a:rPr lang="en-GB" sz="1200" b="1" dirty="0">
                <a:latin typeface="Amasis MT Pro Black" panose="02040A04050005020304" pitchFamily="18" charset="0"/>
                <a:cs typeface="Times New Roman" panose="02020603050405020304" pitchFamily="18" charset="0"/>
              </a:rPr>
              <a:t>Recommendations</a:t>
            </a:r>
            <a:endParaRPr lang="en-GB" sz="12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C36A-742B-8BEA-7809-141D6697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" y="266271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000" dirty="0">
                <a:latin typeface="Amasis MT Pro Black" panose="02040A04050005020304" pitchFamily="18" charset="0"/>
              </a:rPr>
              <a:t>Sales Performance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D33253C-260F-8B82-1503-F549A076F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3301996"/>
          </a:xfrm>
          <a:prstGeom prst="rect">
            <a:avLst/>
          </a:prstGeom>
        </p:spPr>
      </p:pic>
      <p:pic>
        <p:nvPicPr>
          <p:cNvPr id="13" name="Picture 12" descr="A graph of a graph of a production cost&#10;&#10;Description automatically generated with medium confidence">
            <a:extLst>
              <a:ext uri="{FF2B5EF4-FFF2-40B4-BE49-F238E27FC236}">
                <a16:creationId xmlns:a16="http://schemas.microsoft.com/office/drawing/2014/main" id="{411CF549-1B6C-ABDF-37E2-3DE8C8CA5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01999"/>
            <a:ext cx="6095999" cy="35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EECD-C4AC-D598-241A-FBE0B29B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>
                <a:latin typeface="Amasis MT Pro Black" panose="02040A04050005020304" pitchFamily="18" charset="0"/>
              </a:rPr>
              <a:t>Sales Performance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writing on a whiteboard&#10;&#10;Description automatically generated">
            <a:extLst>
              <a:ext uri="{FF2B5EF4-FFF2-40B4-BE49-F238E27FC236}">
                <a16:creationId xmlns:a16="http://schemas.microsoft.com/office/drawing/2014/main" id="{EEAEB9C6-7261-5B80-66D5-84214E04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80" y="1354689"/>
            <a:ext cx="2183276" cy="2676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8F8E6F-09CC-A297-3116-A26ECC897133}"/>
              </a:ext>
            </a:extLst>
          </p:cNvPr>
          <p:cNvSpPr txBox="1"/>
          <p:nvPr/>
        </p:nvSpPr>
        <p:spPr>
          <a:xfrm>
            <a:off x="3327256" y="1890793"/>
            <a:ext cx="4037105" cy="3612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Revenue across all regions and categories is relatively balanced, with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Microchip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 leading in all.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Amasis MT Pro Black" panose="02040A040500050203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The company demonstrates balanced performance across regions and categories, with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Microchip leading in revenue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 and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Robotics excelling in cost efficiency.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Amasis MT Pro Black" panose="02040A04050005020304" pitchFamily="18" charset="0"/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Amasis MT Pro Black" panose="02040A040500050203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Prioritise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 investment in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Microchip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, given its dominant revenue share and strong demand.</a:t>
            </a:r>
          </a:p>
        </p:txBody>
      </p:sp>
    </p:spTree>
    <p:extLst>
      <p:ext uri="{BB962C8B-B14F-4D97-AF65-F5344CB8AC3E}">
        <p14:creationId xmlns:p14="http://schemas.microsoft.com/office/powerpoint/2010/main" val="204545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D245D-3FFF-E13D-AC77-9929F45E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1" y="640080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1500" dirty="0">
                <a:latin typeface="Amasis MT Pro Black" panose="02040A04050005020304" pitchFamily="18" charset="0"/>
              </a:rPr>
              <a:t>Product Market Performance</a:t>
            </a:r>
            <a:br>
              <a:rPr lang="en-US" sz="1500" dirty="0">
                <a:latin typeface="Amasis MT Pro Black" panose="02040A04050005020304" pitchFamily="18" charset="0"/>
              </a:rPr>
            </a:br>
            <a:r>
              <a:rPr lang="en-US" sz="1500" dirty="0">
                <a:latin typeface="Amasis MT Pro Black" panose="02040A04050005020304" pitchFamily="18" charset="0"/>
              </a:rPr>
              <a:t>(Using </a:t>
            </a:r>
            <a:r>
              <a:rPr lang="en-GB" sz="1500" b="1" dirty="0">
                <a:solidFill>
                  <a:srgbClr val="0070C0"/>
                </a:solidFill>
                <a:latin typeface="Amasis MT Pro Black" panose="02040A04050005020304" pitchFamily="18" charset="0"/>
              </a:rPr>
              <a:t>BCG Matrix</a:t>
            </a:r>
            <a:r>
              <a:rPr lang="en-GB" sz="1500" dirty="0">
                <a:solidFill>
                  <a:srgbClr val="0070C0"/>
                </a:solidFill>
                <a:latin typeface="Amasis MT Pro Black" panose="02040A04050005020304" pitchFamily="18" charset="0"/>
              </a:rPr>
              <a:t> </a:t>
            </a:r>
            <a:r>
              <a:rPr lang="en-GB" sz="1500" dirty="0">
                <a:latin typeface="Amasis MT Pro Black" panose="02040A04050005020304" pitchFamily="18" charset="0"/>
              </a:rPr>
              <a:t>- Boston Consulting Group)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A44-1E1D-7323-05D9-8E41F57C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91" y="2025445"/>
            <a:ext cx="4574522" cy="455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BCG Matrix divides products into four quadrants: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Stars</a:t>
            </a:r>
            <a:r>
              <a:rPr lang="en-GB" dirty="0"/>
              <a:t>, high-growth leaders needing investment to maintain dominance; </a:t>
            </a:r>
          </a:p>
          <a:p>
            <a:pPr marL="0" indent="0">
              <a:buNone/>
            </a:pPr>
            <a:r>
              <a:rPr lang="en-GB" b="1" dirty="0"/>
              <a:t>Cash Cows</a:t>
            </a:r>
            <a:r>
              <a:rPr lang="en-GB" dirty="0"/>
              <a:t>, mature, profitable products generating steady cash flow; </a:t>
            </a:r>
          </a:p>
          <a:p>
            <a:pPr marL="0" indent="0">
              <a:buNone/>
            </a:pPr>
            <a:r>
              <a:rPr lang="en-GB" b="1" dirty="0"/>
              <a:t>Question Marks</a:t>
            </a:r>
            <a:r>
              <a:rPr lang="en-GB" dirty="0"/>
              <a:t>, high-growth but low-market-share products with the potential to become Stars or Dogs; and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Dogs</a:t>
            </a:r>
            <a:r>
              <a:rPr lang="en-GB" dirty="0"/>
              <a:t>, low-growth, low-share products are often best divested. It’s a snapshot of where to invest, nurture, or cut for strategic success.</a:t>
            </a:r>
            <a:endParaRPr lang="en-GB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oss with arrows pointing to the center">
            <a:extLst>
              <a:ext uri="{FF2B5EF4-FFF2-40B4-BE49-F238E27FC236}">
                <a16:creationId xmlns:a16="http://schemas.microsoft.com/office/drawing/2014/main" id="{E59CE2CC-D95C-638B-207A-87903BFD3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" r="6072"/>
          <a:stretch/>
        </p:blipFill>
        <p:spPr>
          <a:xfrm>
            <a:off x="7208520" y="1032387"/>
            <a:ext cx="3867912" cy="4382546"/>
          </a:xfrm>
          <a:prstGeom prst="rect">
            <a:avLst/>
          </a:prstGeom>
          <a:ln w="3175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00E42-1E10-4063-AFDF-8488AD8416CB}"/>
              </a:ext>
            </a:extLst>
          </p:cNvPr>
          <p:cNvSpPr txBox="1"/>
          <p:nvPr/>
        </p:nvSpPr>
        <p:spPr>
          <a:xfrm>
            <a:off x="7570839" y="2109413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Cash Cows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0D91E-4377-2774-002E-46B495BC533A}"/>
              </a:ext>
            </a:extLst>
          </p:cNvPr>
          <p:cNvSpPr txBox="1"/>
          <p:nvPr/>
        </p:nvSpPr>
        <p:spPr>
          <a:xfrm>
            <a:off x="9629488" y="211472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75237-512B-2AB6-F37F-F07162B4427E}"/>
              </a:ext>
            </a:extLst>
          </p:cNvPr>
          <p:cNvSpPr txBox="1"/>
          <p:nvPr/>
        </p:nvSpPr>
        <p:spPr>
          <a:xfrm>
            <a:off x="9175525" y="3856671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Question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DF7EA-AA75-4BD1-4998-81D6301770B9}"/>
              </a:ext>
            </a:extLst>
          </p:cNvPr>
          <p:cNvSpPr txBox="1"/>
          <p:nvPr/>
        </p:nvSpPr>
        <p:spPr>
          <a:xfrm>
            <a:off x="7558912" y="385667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Dogs</a:t>
            </a:r>
          </a:p>
        </p:txBody>
      </p:sp>
    </p:spTree>
    <p:extLst>
      <p:ext uri="{BB962C8B-B14F-4D97-AF65-F5344CB8AC3E}">
        <p14:creationId xmlns:p14="http://schemas.microsoft.com/office/powerpoint/2010/main" val="270559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E04F7-BD43-3183-61A4-51BBE56A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074923" cy="140208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400" dirty="0">
                <a:latin typeface="Amasis MT Pro Black" panose="02040A04050005020304" pitchFamily="18" charset="0"/>
              </a:rPr>
              <a:t>Product Market Performance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a line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ABA16C25-A014-BB6A-DECB-BD44CC3FD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40" y="640080"/>
            <a:ext cx="8747760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2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FB3A6F-24DC-2428-2DE2-07EEC71E2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6390B-8E98-F8B5-8D79-1681584A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36490" cy="110744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400" dirty="0">
                <a:latin typeface="Amasis MT Pro Black" panose="02040A04050005020304" pitchFamily="18" charset="0"/>
              </a:rPr>
              <a:t>Product Market Performance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E7852A55-E56F-2A4F-5E54-83D6AF23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79" y="426720"/>
            <a:ext cx="8717355" cy="6238240"/>
          </a:xfrm>
          <a:prstGeom prst="rect">
            <a:avLst/>
          </a:prstGeom>
        </p:spPr>
      </p:pic>
      <p:pic>
        <p:nvPicPr>
          <p:cNvPr id="6" name="Picture 5" descr="A red circle with white background&#10;&#10;Description automatically generated">
            <a:extLst>
              <a:ext uri="{FF2B5EF4-FFF2-40B4-BE49-F238E27FC236}">
                <a16:creationId xmlns:a16="http://schemas.microsoft.com/office/drawing/2014/main" id="{0A7BD359-E91F-9501-4059-B38D022BC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" y="1337627"/>
            <a:ext cx="2875355" cy="27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39C53-9751-50F2-45CF-51499DA1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2386744"/>
            <a:ext cx="6258034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latin typeface="Amasis MT Pro Black" panose="02040A04050005020304" pitchFamily="18" charset="0"/>
              </a:rPr>
              <a:t>recommendations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ross with arrows pointing to the center&#10;&#10;Description automatically generated">
            <a:extLst>
              <a:ext uri="{FF2B5EF4-FFF2-40B4-BE49-F238E27FC236}">
                <a16:creationId xmlns:a16="http://schemas.microsoft.com/office/drawing/2014/main" id="{EEA68285-EB05-1747-9268-26D6D0D56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807" y="1813829"/>
            <a:ext cx="3044952" cy="2900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96294-C9FC-5C23-88D1-762A1E8F84C2}"/>
              </a:ext>
            </a:extLst>
          </p:cNvPr>
          <p:cNvSpPr txBox="1"/>
          <p:nvPr/>
        </p:nvSpPr>
        <p:spPr>
          <a:xfrm>
            <a:off x="7701175" y="2574731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Optimise Cash Cows</a:t>
            </a:r>
            <a:endParaRPr lang="en-GB" sz="1200" b="1" dirty="0">
              <a:solidFill>
                <a:schemeClr val="accent3">
                  <a:lumMod val="50000"/>
                </a:schemeClr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8C5DB-38B2-C2D7-32B2-7D17A059270F}"/>
              </a:ext>
            </a:extLst>
          </p:cNvPr>
          <p:cNvSpPr txBox="1"/>
          <p:nvPr/>
        </p:nvSpPr>
        <p:spPr>
          <a:xfrm>
            <a:off x="8516292" y="890620"/>
            <a:ext cx="20465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1200" b="1" dirty="0">
              <a:solidFill>
                <a:schemeClr val="accent3">
                  <a:lumMod val="50000"/>
                </a:schemeClr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Amasis MT Pro Black" panose="02040A04050005020304" pitchFamily="18" charset="0"/>
              </a:rPr>
              <a:t>Product Market Performance</a:t>
            </a:r>
            <a:endParaRPr lang="en-GB" sz="1600" b="1" dirty="0"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ABD3-2DCC-DAEA-8CBF-FFD7314F6561}"/>
              </a:ext>
            </a:extLst>
          </p:cNvPr>
          <p:cNvSpPr txBox="1"/>
          <p:nvPr/>
        </p:nvSpPr>
        <p:spPr>
          <a:xfrm>
            <a:off x="9539586" y="2584070"/>
            <a:ext cx="1313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Focus on Stars</a:t>
            </a:r>
            <a:endParaRPr lang="en-GB" sz="1200" b="1" dirty="0">
              <a:solidFill>
                <a:schemeClr val="accent3">
                  <a:lumMod val="50000"/>
                </a:schemeClr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E2EFD-8EFE-788E-EB60-E31845F7EFD3}"/>
              </a:ext>
            </a:extLst>
          </p:cNvPr>
          <p:cNvSpPr txBox="1"/>
          <p:nvPr/>
        </p:nvSpPr>
        <p:spPr>
          <a:xfrm>
            <a:off x="9360205" y="3725218"/>
            <a:ext cx="188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Revive Question Marks</a:t>
            </a:r>
            <a:endParaRPr lang="en-GB" sz="1200" dirty="0">
              <a:solidFill>
                <a:schemeClr val="accent3">
                  <a:lumMod val="50000"/>
                </a:schemeClr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6222B-6C7F-19D0-71D8-39079E6384C4}"/>
              </a:ext>
            </a:extLst>
          </p:cNvPr>
          <p:cNvSpPr txBox="1"/>
          <p:nvPr/>
        </p:nvSpPr>
        <p:spPr>
          <a:xfrm>
            <a:off x="7667406" y="3726997"/>
            <a:ext cx="1872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</a:rPr>
              <a:t>Cull or Redefine Dogs</a:t>
            </a:r>
            <a:endParaRPr lang="en-GB" sz="1200" b="1" dirty="0">
              <a:solidFill>
                <a:schemeClr val="accent3">
                  <a:lumMod val="50000"/>
                </a:schemeClr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6DAB-219B-9FFB-6107-A0FD3235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masis MT Pro Black" panose="02040A040500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B356-C908-0DC2-33E5-803E350B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effectLst/>
                <a:latin typeface="Amasis MT Pro Black" panose="02040A04050005020304" pitchFamily="18" charset="0"/>
              </a:rPr>
              <a:t>CUSTOMER SEGMENT ANALYSIS</a:t>
            </a:r>
          </a:p>
          <a:p>
            <a:endParaRPr lang="en-US" sz="2000" b="1" dirty="0">
              <a:latin typeface="Amasis MT Pro Black" panose="02040A04050005020304" pitchFamily="18" charset="0"/>
            </a:endParaRPr>
          </a:p>
          <a:p>
            <a:endParaRPr lang="en-US" sz="2000" b="1" dirty="0">
              <a:latin typeface="Amasis MT Pro Black" panose="02040A04050005020304" pitchFamily="18" charset="0"/>
            </a:endParaRPr>
          </a:p>
          <a:p>
            <a:r>
              <a:rPr lang="en-US" sz="2000" b="1" dirty="0">
                <a:latin typeface="Amasis MT Pro Black" panose="02040A04050005020304" pitchFamily="18" charset="0"/>
              </a:rPr>
              <a:t>SALES PERFORMANCE ANALYSIS</a:t>
            </a:r>
          </a:p>
          <a:p>
            <a:endParaRPr lang="en-US" sz="2000" b="1" dirty="0">
              <a:latin typeface="Amasis MT Pro Black" panose="02040A04050005020304" pitchFamily="18" charset="0"/>
            </a:endParaRPr>
          </a:p>
          <a:p>
            <a:endParaRPr lang="en-US" sz="2000" b="1" dirty="0">
              <a:latin typeface="Amasis MT Pro Black" panose="02040A04050005020304" pitchFamily="18" charset="0"/>
            </a:endParaRPr>
          </a:p>
          <a:p>
            <a:r>
              <a:rPr lang="en-US" sz="2000" b="1" dirty="0">
                <a:latin typeface="Amasis MT Pro Black" panose="02040A04050005020304" pitchFamily="18" charset="0"/>
              </a:rPr>
              <a:t>PRODUCT MARKET PERFORMANCE</a:t>
            </a:r>
          </a:p>
          <a:p>
            <a:endParaRPr lang="en-US" sz="2000" b="1" dirty="0">
              <a:latin typeface="Amasis MT Pro Black" panose="02040A04050005020304" pitchFamily="18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01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667D5-5E51-36A1-81C3-7ED7D1ED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 b="1" dirty="0">
                <a:effectLst/>
                <a:latin typeface="Amasis MT Pro Black" panose="02040A04050005020304" pitchFamily="18" charset="0"/>
              </a:rPr>
              <a:t>CUSTOMER SEGMENT ANALYSIS </a:t>
            </a:r>
            <a:br>
              <a:rPr lang="en-US" sz="2600" dirty="0">
                <a:effectLst/>
              </a:rPr>
            </a:br>
            <a:endParaRPr lang="en-US" sz="2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numbers and a blue line&#10;&#10;Description automatically generated">
            <a:extLst>
              <a:ext uri="{FF2B5EF4-FFF2-40B4-BE49-F238E27FC236}">
                <a16:creationId xmlns:a16="http://schemas.microsoft.com/office/drawing/2014/main" id="{80B38151-1CDF-75AC-6741-76C393EC1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16" y="802767"/>
            <a:ext cx="657708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3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9D71-FD6B-A712-B01C-E9357F0F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503"/>
            <a:ext cx="7729728" cy="691798"/>
          </a:xfrm>
        </p:spPr>
        <p:txBody>
          <a:bodyPr>
            <a:normAutofit fontScale="90000"/>
          </a:bodyPr>
          <a:lstStyle/>
          <a:p>
            <a:r>
              <a:rPr lang="en-GB" b="1" kern="100" dirty="0">
                <a:effectLst/>
                <a:latin typeface="Amasis MT Pro Black" panose="020F0502020204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CUSTOMER SEGMENT ANALYSIS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E47A-6513-79D5-60BE-20CD1534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GB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GB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35" name="Picture 34" descr="A diagram of a diagram">
            <a:extLst>
              <a:ext uri="{FF2B5EF4-FFF2-40B4-BE49-F238E27FC236}">
                <a16:creationId xmlns:a16="http://schemas.microsoft.com/office/drawing/2014/main" id="{8EB0C25A-BCEE-E351-5DC1-19D3D863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448"/>
            <a:ext cx="12130481" cy="55215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74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7C50-3CB8-C241-CEE3-4CA0057E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254000"/>
            <a:ext cx="7729728" cy="738231"/>
          </a:xfrm>
        </p:spPr>
        <p:txBody>
          <a:bodyPr>
            <a:normAutofit fontScale="90000"/>
          </a:bodyPr>
          <a:lstStyle/>
          <a:p>
            <a:r>
              <a:rPr lang="en-GB" sz="2800" b="1" kern="100" dirty="0">
                <a:effectLst/>
                <a:latin typeface="Amasis MT Pro Black" panose="020F0502020204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CUSTOMER SEGMENT ANALYSIS </a:t>
            </a:r>
            <a:b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7" name="Picture 6" descr="A diagram of a cost efficiency analysis">
            <a:extLst>
              <a:ext uri="{FF2B5EF4-FFF2-40B4-BE49-F238E27FC236}">
                <a16:creationId xmlns:a16="http://schemas.microsoft.com/office/drawing/2014/main" id="{C02069E3-F643-522A-6032-C6207EB6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1149292"/>
            <a:ext cx="11846560" cy="52515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3847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B3400-2FDD-735B-4677-BD9B1B87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INSIGHTS</a:t>
            </a:r>
          </a:p>
        </p:txBody>
      </p:sp>
      <p:pic>
        <p:nvPicPr>
          <p:cNvPr id="5" name="Picture 4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A339C898-1597-DAFB-CAB2-2C8FF923D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" b="8108"/>
          <a:stretch/>
        </p:blipFill>
        <p:spPr>
          <a:xfrm>
            <a:off x="4654293" y="-8549"/>
            <a:ext cx="7537706" cy="6866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A25E5-380E-7590-6832-DDD0E3981028}"/>
              </a:ext>
            </a:extLst>
          </p:cNvPr>
          <p:cNvSpPr txBox="1"/>
          <p:nvPr/>
        </p:nvSpPr>
        <p:spPr>
          <a:xfrm>
            <a:off x="9244668" y="897622"/>
            <a:ext cx="2474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effectLst/>
                <a:latin typeface="Amasis MT Pro Black" panose="02040A04050005020304" pitchFamily="18" charset="0"/>
                <a:ea typeface="ADLaM Display" panose="020F0502020204030204" pitchFamily="2" charset="0"/>
                <a:cs typeface="Arial" panose="020B0604020202020204" pitchFamily="34" charset="0"/>
              </a:rPr>
              <a:t>Industrial segment </a:t>
            </a:r>
            <a:r>
              <a:rPr lang="en-GB" sz="1200" b="1" dirty="0">
                <a:latin typeface="Amasis MT Pro Black" panose="02040A04050005020304" pitchFamily="18" charset="0"/>
                <a:ea typeface="ADLaM Display" panose="020F0502020204030204" pitchFamily="2" charset="0"/>
                <a:cs typeface="Arial" panose="020B0604020202020204" pitchFamily="34" charset="0"/>
              </a:rPr>
              <a:t>=</a:t>
            </a:r>
            <a:r>
              <a:rPr lang="en-GB" sz="1200" b="1" dirty="0">
                <a:effectLst/>
                <a:latin typeface="Amasis MT Pro Black" panose="02040A04050005020304" pitchFamily="18" charset="0"/>
                <a:ea typeface="ADLaM Display" panose="020F0502020204030204" pitchFamily="2" charset="0"/>
                <a:cs typeface="Arial" panose="020B0604020202020204" pitchFamily="34" charset="0"/>
              </a:rPr>
              <a:t> most efficient at converting production costs into </a:t>
            </a:r>
          </a:p>
          <a:p>
            <a:r>
              <a:rPr lang="en-GB" sz="1200" b="1" dirty="0">
                <a:effectLst/>
                <a:latin typeface="Amasis MT Pro Black" panose="02040A04050005020304" pitchFamily="18" charset="0"/>
                <a:ea typeface="ADLaM Display" panose="020F0502020204030204" pitchFamily="2" charset="0"/>
                <a:cs typeface="Arial" panose="020B0604020202020204" pitchFamily="34" charset="0"/>
              </a:rPr>
              <a:t>revenue and profit.</a:t>
            </a:r>
          </a:p>
          <a:p>
            <a:r>
              <a:rPr lang="en-GB" sz="1200" b="1" dirty="0">
                <a:effectLst/>
                <a:latin typeface="Amasis MT Pro Black" panose="02040A04050005020304" pitchFamily="18" charset="0"/>
                <a:ea typeface="ADLaM Display" panose="020F0502020204030204" pitchFamily="2" charset="0"/>
                <a:cs typeface="Arial" panose="020B0604020202020204" pitchFamily="34" charset="0"/>
              </a:rPr>
              <a:t> </a:t>
            </a:r>
          </a:p>
          <a:p>
            <a:endParaRPr lang="en-GB" sz="1200" b="1" dirty="0">
              <a:latin typeface="Amasis MT Pro Black" panose="02040A04050005020304" pitchFamily="18" charset="0"/>
              <a:ea typeface="ADLaM Display" panose="020F0502020204030204" pitchFamily="2" charset="0"/>
              <a:cs typeface="Arial" panose="020B0604020202020204" pitchFamily="34" charset="0"/>
            </a:endParaRPr>
          </a:p>
          <a:p>
            <a:r>
              <a:rPr lang="en-GB" sz="1200" b="1" dirty="0">
                <a:effectLst/>
                <a:latin typeface="Amasis MT Pro Black" panose="02040A04050005020304" pitchFamily="18" charset="0"/>
                <a:ea typeface="ADLaM Display" panose="020F0502020204030204" pitchFamily="2" charset="0"/>
                <a:cs typeface="Arial" panose="020B0604020202020204" pitchFamily="34" charset="0"/>
              </a:rPr>
              <a:t>Automotive and Consumer Electronics have similar cost efficiencies but lower profit </a:t>
            </a:r>
          </a:p>
          <a:p>
            <a:r>
              <a:rPr lang="en-GB" sz="1200" b="1" dirty="0">
                <a:effectLst/>
                <a:latin typeface="Amasis MT Pro Black" panose="02040A04050005020304" pitchFamily="18" charset="0"/>
                <a:ea typeface="ADLaM Display" panose="020F0502020204030204" pitchFamily="2" charset="0"/>
                <a:cs typeface="Arial" panose="020B0604020202020204" pitchFamily="34" charset="0"/>
              </a:rPr>
              <a:t>generation.</a:t>
            </a:r>
            <a:endParaRPr lang="en-GB" sz="1200" b="1" dirty="0">
              <a:latin typeface="Amasis MT Pro Black" panose="02040A04050005020304" pitchFamily="18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5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FFD1D-192F-FE31-9CFB-E4BED823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b="1" dirty="0">
                <a:effectLst/>
                <a:latin typeface="Amasis MT Pro Black" panose="02040A04050005020304" pitchFamily="18" charset="0"/>
              </a:rPr>
              <a:t>Profitability vs. Revenue Potential</a:t>
            </a:r>
            <a:endParaRPr lang="en-US" sz="2000" dirty="0">
              <a:latin typeface="Amasis MT Pro Black" panose="02040A040500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yellow scale with a black and pink scale with text">
            <a:extLst>
              <a:ext uri="{FF2B5EF4-FFF2-40B4-BE49-F238E27FC236}">
                <a16:creationId xmlns:a16="http://schemas.microsoft.com/office/drawing/2014/main" id="{3961449E-D9EC-E656-4EA6-8E343AA5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16" y="885744"/>
            <a:ext cx="6350466" cy="1744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38C7AB-CD5D-96E6-0E39-FC919C8B8B09}"/>
              </a:ext>
            </a:extLst>
          </p:cNvPr>
          <p:cNvSpPr txBox="1"/>
          <p:nvPr/>
        </p:nvSpPr>
        <p:spPr>
          <a:xfrm>
            <a:off x="5008147" y="2629990"/>
            <a:ext cx="6220998" cy="2972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b="1" kern="100" dirty="0">
                <a:solidFill>
                  <a:srgbClr val="0070C0"/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Industrial</a:t>
            </a:r>
            <a:r>
              <a:rPr lang="en-GB" sz="1400" kern="1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outperforms in profit and efficiency, showing robust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kern="1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profitability.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1400" b="1" kern="100" dirty="0"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b="1" kern="100" dirty="0">
                <a:solidFill>
                  <a:srgbClr val="0070C0"/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Consumer Electronics</a:t>
            </a:r>
            <a:r>
              <a:rPr lang="en-GB" sz="1400" kern="100" dirty="0">
                <a:solidFill>
                  <a:srgbClr val="0070C0"/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400" kern="1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generates a competitive profit margin,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kern="1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suggesting a strong market position despite slightly higher costs.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1400" kern="100" dirty="0"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b="1" kern="100" dirty="0">
                <a:solidFill>
                  <a:srgbClr val="0070C0"/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Automotive</a:t>
            </a:r>
            <a:r>
              <a:rPr lang="en-GB" sz="1400" kern="1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has room for improvement in revenue generation and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1400" kern="100" dirty="0"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maximisation.</a:t>
            </a:r>
          </a:p>
          <a:p>
            <a:endParaRPr lang="en-GB" sz="14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1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AD0FD2-AF9A-4626-A717-49B02235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929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4A03-95A0-07BD-9CD6-86357204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16" y="2214965"/>
            <a:ext cx="4777522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 dirty="0">
                <a:latin typeface="Amasis MT Pro Black" panose="02040A04050005020304" pitchFamily="18" charset="0"/>
              </a:rPr>
              <a:t>recommendations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39AF048-01BF-4742-B8D3-428C27C15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B2B4C693-31D1-4ACB-1601-F6C6B1C5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"/>
          <a:stretch/>
        </p:blipFill>
        <p:spPr>
          <a:xfrm>
            <a:off x="5026354" y="-1"/>
            <a:ext cx="716716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B686B-70D4-DFF6-7468-89229D4D442A}"/>
              </a:ext>
            </a:extLst>
          </p:cNvPr>
          <p:cNvSpPr txBox="1"/>
          <p:nvPr/>
        </p:nvSpPr>
        <p:spPr>
          <a:xfrm>
            <a:off x="7988632" y="1506438"/>
            <a:ext cx="1301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Focus </a:t>
            </a:r>
          </a:p>
          <a:p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 Expanding</a:t>
            </a:r>
          </a:p>
          <a:p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Industrial </a:t>
            </a:r>
          </a:p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Segment</a:t>
            </a:r>
            <a:endParaRPr lang="en-GB" sz="1200" dirty="0">
              <a:solidFill>
                <a:schemeClr val="accent3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01159-6A72-25D7-6DCB-BB330052864B}"/>
              </a:ext>
            </a:extLst>
          </p:cNvPr>
          <p:cNvSpPr txBox="1"/>
          <p:nvPr/>
        </p:nvSpPr>
        <p:spPr>
          <a:xfrm>
            <a:off x="10197307" y="2840766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Optimise</a:t>
            </a:r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</a:p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Consumer</a:t>
            </a:r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Electronics </a:t>
            </a:r>
          </a:p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Segment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8B617-947E-484C-73D3-527BAC2B490B}"/>
              </a:ext>
            </a:extLst>
          </p:cNvPr>
          <p:cNvSpPr txBox="1"/>
          <p:nvPr/>
        </p:nvSpPr>
        <p:spPr>
          <a:xfrm>
            <a:off x="9290591" y="4941715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Revitalise the</a:t>
            </a:r>
          </a:p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Automotive </a:t>
            </a:r>
          </a:p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3466F-6A82-FA4D-C91B-78EBCBF1E787}"/>
              </a:ext>
            </a:extLst>
          </p:cNvPr>
          <p:cNvSpPr txBox="1"/>
          <p:nvPr/>
        </p:nvSpPr>
        <p:spPr>
          <a:xfrm>
            <a:off x="6461098" y="4941715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Segment-Specific</a:t>
            </a:r>
          </a:p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Marketing and </a:t>
            </a:r>
          </a:p>
          <a:p>
            <a:pPr algn="ctr"/>
            <a:r>
              <a:rPr lang="en-GB" sz="1200" b="1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R&amp;D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40DDC-7B35-AC80-FD72-63415B0D8CA4}"/>
              </a:ext>
            </a:extLst>
          </p:cNvPr>
          <p:cNvSpPr txBox="1"/>
          <p:nvPr/>
        </p:nvSpPr>
        <p:spPr>
          <a:xfrm>
            <a:off x="5520130" y="2591724"/>
            <a:ext cx="188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accent3">
                    <a:lumMod val="50000"/>
                  </a:schemeClr>
                </a:solidFill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GB" sz="900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rioritising</a:t>
            </a:r>
          </a:p>
          <a:p>
            <a:pPr algn="ctr"/>
            <a:r>
              <a:rPr lang="en-GB" sz="900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Industrial segment </a:t>
            </a:r>
          </a:p>
          <a:p>
            <a:pPr algn="ctr"/>
            <a:r>
              <a:rPr lang="en-GB" sz="900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while strategically</a:t>
            </a:r>
          </a:p>
          <a:p>
            <a:pPr algn="ctr"/>
            <a:r>
              <a:rPr lang="en-GB" sz="900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Enhancing Consumer Electronics and reviving Automotive, would drive </a:t>
            </a:r>
          </a:p>
          <a:p>
            <a:pPr algn="ctr"/>
            <a:r>
              <a:rPr lang="en-GB" sz="900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growth and profitability</a:t>
            </a:r>
          </a:p>
          <a:p>
            <a:pPr algn="ctr"/>
            <a:r>
              <a:rPr lang="en-GB" sz="900" dirty="0">
                <a:solidFill>
                  <a:schemeClr val="accent3">
                    <a:lumMod val="50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more effectively</a:t>
            </a:r>
            <a:endParaRPr lang="en-GB" sz="900" b="1" dirty="0">
              <a:solidFill>
                <a:schemeClr val="accent3">
                  <a:lumMod val="50000"/>
                </a:schemeClr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E9C18-B7BC-F9A2-B137-6DF166EE2D25}"/>
              </a:ext>
            </a:extLst>
          </p:cNvPr>
          <p:cNvSpPr txBox="1"/>
          <p:nvPr/>
        </p:nvSpPr>
        <p:spPr>
          <a:xfrm>
            <a:off x="7784231" y="3196937"/>
            <a:ext cx="16514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1200" b="1" dirty="0">
              <a:solidFill>
                <a:schemeClr val="accent1">
                  <a:lumMod val="75000"/>
                </a:schemeClr>
              </a:solidFill>
              <a:effectLst/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Customer Segment</a:t>
            </a:r>
          </a:p>
          <a:p>
            <a:pPr algn="ctr"/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Recommendations</a:t>
            </a:r>
            <a:endParaRPr lang="en-GB" sz="12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945B-395D-3F50-E5A9-3BD8FCB0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922" y="95389"/>
            <a:ext cx="3125237" cy="1104238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400" dirty="0">
                <a:latin typeface="Amasis MT Pro Black" panose="02040A04050005020304" pitchFamily="18" charset="0"/>
              </a:rPr>
              <a:t>Sales Performance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numbers and text">
            <a:extLst>
              <a:ext uri="{FF2B5EF4-FFF2-40B4-BE49-F238E27FC236}">
                <a16:creationId xmlns:a16="http://schemas.microsoft.com/office/drawing/2014/main" id="{FBC2BD2C-F14B-CCA7-0B47-B34CA9B7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r="3" b="3"/>
          <a:stretch/>
        </p:blipFill>
        <p:spPr>
          <a:xfrm>
            <a:off x="4582108" y="2580640"/>
            <a:ext cx="2763656" cy="4043680"/>
          </a:xfrm>
          <a:prstGeom prst="rect">
            <a:avLst/>
          </a:prstGeom>
        </p:spPr>
      </p:pic>
      <p:pic>
        <p:nvPicPr>
          <p:cNvPr id="13" name="Picture 12" descr="A graph of a graph with numbers and text">
            <a:extLst>
              <a:ext uri="{FF2B5EF4-FFF2-40B4-BE49-F238E27FC236}">
                <a16:creationId xmlns:a16="http://schemas.microsoft.com/office/drawing/2014/main" id="{5B054946-5F34-16AF-F243-B1DC17E76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8" y="95388"/>
            <a:ext cx="4001058" cy="3937116"/>
          </a:xfrm>
          <a:prstGeom prst="rect">
            <a:avLst/>
          </a:prstGeom>
        </p:spPr>
      </p:pic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EA75FBB0-8578-261A-3EE6-7B9C4E983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" t="1368" r="3313" b="4353"/>
          <a:stretch/>
        </p:blipFill>
        <p:spPr>
          <a:xfrm>
            <a:off x="8802633" y="1635760"/>
            <a:ext cx="3125238" cy="4900507"/>
          </a:xfrm>
          <a:prstGeom prst="rect">
            <a:avLst/>
          </a:prstGeom>
        </p:spPr>
      </p:pic>
      <p:pic>
        <p:nvPicPr>
          <p:cNvPr id="19" name="Picture 18" descr="A flag with a red circle and black rectangles&#10;&#10;Description automatically generated">
            <a:extLst>
              <a:ext uri="{FF2B5EF4-FFF2-40B4-BE49-F238E27FC236}">
                <a16:creationId xmlns:a16="http://schemas.microsoft.com/office/drawing/2014/main" id="{C13C4E07-E8E0-2986-0CAD-16EF4A5A9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4" y="2131060"/>
            <a:ext cx="794302" cy="559496"/>
          </a:xfrm>
          <a:prstGeom prst="rect">
            <a:avLst/>
          </a:prstGeom>
        </p:spPr>
      </p:pic>
      <p:pic>
        <p:nvPicPr>
          <p:cNvPr id="21" name="Picture 20" descr="A flag with a star and a flag pole&#10;&#10;Description automatically generated">
            <a:extLst>
              <a:ext uri="{FF2B5EF4-FFF2-40B4-BE49-F238E27FC236}">
                <a16:creationId xmlns:a16="http://schemas.microsoft.com/office/drawing/2014/main" id="{A9BB3FF9-E313-456A-0B4B-40DB11845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2" y="4086013"/>
            <a:ext cx="794302" cy="559496"/>
          </a:xfrm>
          <a:prstGeom prst="rect">
            <a:avLst/>
          </a:prstGeom>
        </p:spPr>
      </p:pic>
      <p:pic>
        <p:nvPicPr>
          <p:cNvPr id="23" name="Picture 22" descr="A flag with stars and stripes&#10;&#10;Description automatically generated">
            <a:extLst>
              <a:ext uri="{FF2B5EF4-FFF2-40B4-BE49-F238E27FC236}">
                <a16:creationId xmlns:a16="http://schemas.microsoft.com/office/drawing/2014/main" id="{F300CDAA-120B-EDFE-0106-1E4A900EF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1" y="3172760"/>
            <a:ext cx="831901" cy="533331"/>
          </a:xfrm>
          <a:prstGeom prst="rect">
            <a:avLst/>
          </a:prstGeom>
        </p:spPr>
      </p:pic>
      <p:pic>
        <p:nvPicPr>
          <p:cNvPr id="25" name="Picture 24" descr="A red yellow and black flag&#10;&#10;Description automatically generated">
            <a:extLst>
              <a:ext uri="{FF2B5EF4-FFF2-40B4-BE49-F238E27FC236}">
                <a16:creationId xmlns:a16="http://schemas.microsoft.com/office/drawing/2014/main" id="{FE146B1B-2762-F9CF-9DFC-14E38D672E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2" y="5872429"/>
            <a:ext cx="831901" cy="559496"/>
          </a:xfrm>
          <a:prstGeom prst="rect">
            <a:avLst/>
          </a:prstGeom>
        </p:spPr>
      </p:pic>
      <p:pic>
        <p:nvPicPr>
          <p:cNvPr id="27" name="Picture 26" descr="A red circle with white background&#10;&#10;Description automatically generated">
            <a:extLst>
              <a:ext uri="{FF2B5EF4-FFF2-40B4-BE49-F238E27FC236}">
                <a16:creationId xmlns:a16="http://schemas.microsoft.com/office/drawing/2014/main" id="{A0807A85-64DF-C468-D74C-69741F3A05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3" y="4958080"/>
            <a:ext cx="794304" cy="5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1420</TotalTime>
  <Words>450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Amasis MT Pro Black</vt:lpstr>
      <vt:lpstr>Aptos</vt:lpstr>
      <vt:lpstr>Arial</vt:lpstr>
      <vt:lpstr>Courier New</vt:lpstr>
      <vt:lpstr>Gill Sans MT</vt:lpstr>
      <vt:lpstr>Parcel</vt:lpstr>
      <vt:lpstr>TECHTRONIX INNOVATIONS “BUSINESS TURNAROUND”</vt:lpstr>
      <vt:lpstr>CONTENT</vt:lpstr>
      <vt:lpstr>CUSTOMER SEGMENT ANALYSIS  </vt:lpstr>
      <vt:lpstr>CUSTOMER SEGMENT ANALYSIS </vt:lpstr>
      <vt:lpstr>CUSTOMER SEGMENT ANALYSIS  </vt:lpstr>
      <vt:lpstr>INSIGHTS</vt:lpstr>
      <vt:lpstr>Profitability vs. Revenue Potential</vt:lpstr>
      <vt:lpstr>recommendations</vt:lpstr>
      <vt:lpstr>Sales Performance Analysis</vt:lpstr>
      <vt:lpstr>INSIGHTS</vt:lpstr>
      <vt:lpstr>recommendations</vt:lpstr>
      <vt:lpstr>Sales Performance Analysis</vt:lpstr>
      <vt:lpstr>Sales Performance Analysis</vt:lpstr>
      <vt:lpstr>Product Market Performance (Using BCG Matrix - Boston Consulting Group)</vt:lpstr>
      <vt:lpstr>Product Market Performance</vt:lpstr>
      <vt:lpstr>Product Market Performance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Omeogu</dc:creator>
  <cp:lastModifiedBy>Henry Omeogu</cp:lastModifiedBy>
  <cp:revision>2</cp:revision>
  <dcterms:created xsi:type="dcterms:W3CDTF">2024-11-30T23:23:23Z</dcterms:created>
  <dcterms:modified xsi:type="dcterms:W3CDTF">2024-12-03T19:39:32Z</dcterms:modified>
</cp:coreProperties>
</file>