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9"/>
  </p:notesMasterIdLst>
  <p:sldIdLst>
    <p:sldId id="256" r:id="rId2"/>
    <p:sldId id="257" r:id="rId3"/>
    <p:sldId id="258" r:id="rId4"/>
    <p:sldId id="259" r:id="rId5"/>
    <p:sldId id="268" r:id="rId6"/>
    <p:sldId id="262" r:id="rId7"/>
    <p:sldId id="270" r:id="rId8"/>
    <p:sldId id="263" r:id="rId9"/>
    <p:sldId id="271" r:id="rId10"/>
    <p:sldId id="264" r:id="rId11"/>
    <p:sldId id="272" r:id="rId12"/>
    <p:sldId id="265" r:id="rId13"/>
    <p:sldId id="273" r:id="rId14"/>
    <p:sldId id="267"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42" autoAdjust="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CA59877-CDE6-4E0C-B7A7-9430DF1C8C49}"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56E13C7-321F-431E-8923-6354F100AD0B}">
      <dgm:prSet/>
      <dgm:spPr/>
      <dgm:t>
        <a:bodyPr/>
        <a:lstStyle/>
        <a:p>
          <a:r>
            <a:rPr lang="en-US" b="0" i="0"/>
            <a:t>Introduction to the project and dataset</a:t>
          </a:r>
          <a:endParaRPr lang="en-US"/>
        </a:p>
      </dgm:t>
    </dgm:pt>
    <dgm:pt modelId="{1E15963F-3DF3-4D39-AFC0-32CF9B251F76}" type="parTrans" cxnId="{204DA05E-0ACD-497F-A55F-E98B3B404260}">
      <dgm:prSet/>
      <dgm:spPr/>
      <dgm:t>
        <a:bodyPr/>
        <a:lstStyle/>
        <a:p>
          <a:endParaRPr lang="en-US"/>
        </a:p>
      </dgm:t>
    </dgm:pt>
    <dgm:pt modelId="{236AB532-E030-4447-A47E-2FD05F9720AD}" type="sibTrans" cxnId="{204DA05E-0ACD-497F-A55F-E98B3B404260}">
      <dgm:prSet/>
      <dgm:spPr/>
      <dgm:t>
        <a:bodyPr/>
        <a:lstStyle/>
        <a:p>
          <a:endParaRPr lang="en-US"/>
        </a:p>
      </dgm:t>
    </dgm:pt>
    <dgm:pt modelId="{FA58FA59-3982-4310-A607-34F6F66DC7E4}">
      <dgm:prSet/>
      <dgm:spPr/>
      <dgm:t>
        <a:bodyPr/>
        <a:lstStyle/>
        <a:p>
          <a:r>
            <a:rPr lang="en-US" b="0" i="0"/>
            <a:t>Overview of recommender systems and their importance in movie recommendations</a:t>
          </a:r>
          <a:endParaRPr lang="en-US"/>
        </a:p>
      </dgm:t>
    </dgm:pt>
    <dgm:pt modelId="{F6CC4544-D033-4D9F-9B06-FB3126FBFADD}" type="parTrans" cxnId="{90398F81-0D67-4C19-8907-E5F4F8F6C708}">
      <dgm:prSet/>
      <dgm:spPr/>
      <dgm:t>
        <a:bodyPr/>
        <a:lstStyle/>
        <a:p>
          <a:endParaRPr lang="en-US"/>
        </a:p>
      </dgm:t>
    </dgm:pt>
    <dgm:pt modelId="{903F2051-A1B8-49A8-856B-ADDCE1C74677}" type="sibTrans" cxnId="{90398F81-0D67-4C19-8907-E5F4F8F6C708}">
      <dgm:prSet/>
      <dgm:spPr/>
      <dgm:t>
        <a:bodyPr/>
        <a:lstStyle/>
        <a:p>
          <a:endParaRPr lang="en-US"/>
        </a:p>
      </dgm:t>
    </dgm:pt>
    <dgm:pt modelId="{E766A3FC-E438-4A0C-A780-3BA587CD453E}">
      <dgm:prSet/>
      <dgm:spPr/>
      <dgm:t>
        <a:bodyPr/>
        <a:lstStyle/>
        <a:p>
          <a:r>
            <a:rPr lang="en-US" b="0" i="0"/>
            <a:t>MovieLens Dataset for Recommendation Systems</a:t>
          </a:r>
          <a:endParaRPr lang="en-US"/>
        </a:p>
      </dgm:t>
    </dgm:pt>
    <dgm:pt modelId="{6A22DB61-67DD-4A54-A61E-50AF968248E3}" type="parTrans" cxnId="{C575F0C6-6B78-4A91-AAAA-8DE49EC75C41}">
      <dgm:prSet/>
      <dgm:spPr/>
      <dgm:t>
        <a:bodyPr/>
        <a:lstStyle/>
        <a:p>
          <a:endParaRPr lang="en-US"/>
        </a:p>
      </dgm:t>
    </dgm:pt>
    <dgm:pt modelId="{9DC6B602-81F1-4950-9580-40E9E0137AE9}" type="sibTrans" cxnId="{C575F0C6-6B78-4A91-AAAA-8DE49EC75C41}">
      <dgm:prSet/>
      <dgm:spPr/>
      <dgm:t>
        <a:bodyPr/>
        <a:lstStyle/>
        <a:p>
          <a:endParaRPr lang="en-US"/>
        </a:p>
      </dgm:t>
    </dgm:pt>
    <dgm:pt modelId="{882C4669-9F16-448E-8BF3-D76858E02E8C}">
      <dgm:prSet/>
      <dgm:spPr/>
      <dgm:t>
        <a:bodyPr/>
        <a:lstStyle/>
        <a:p>
          <a:r>
            <a:rPr lang="en-US" b="0" i="0"/>
            <a:t>Description of the models used for each approach and their results</a:t>
          </a:r>
          <a:endParaRPr lang="en-US"/>
        </a:p>
      </dgm:t>
    </dgm:pt>
    <dgm:pt modelId="{09DBD360-ABAF-49C0-86C4-34681D7B25E2}" type="parTrans" cxnId="{609B5706-C898-4486-AD6E-D3CB92FD359F}">
      <dgm:prSet/>
      <dgm:spPr/>
      <dgm:t>
        <a:bodyPr/>
        <a:lstStyle/>
        <a:p>
          <a:endParaRPr lang="en-US"/>
        </a:p>
      </dgm:t>
    </dgm:pt>
    <dgm:pt modelId="{B768E164-7D86-4D6D-AEFC-012CFC4A8E99}" type="sibTrans" cxnId="{609B5706-C898-4486-AD6E-D3CB92FD359F}">
      <dgm:prSet/>
      <dgm:spPr/>
      <dgm:t>
        <a:bodyPr/>
        <a:lstStyle/>
        <a:p>
          <a:endParaRPr lang="en-US"/>
        </a:p>
      </dgm:t>
    </dgm:pt>
    <dgm:pt modelId="{9863C16E-9443-4294-9E33-2954B501DAE6}" type="pres">
      <dgm:prSet presAssocID="{7CA59877-CDE6-4E0C-B7A7-9430DF1C8C49}" presName="root" presStyleCnt="0">
        <dgm:presLayoutVars>
          <dgm:dir/>
          <dgm:resizeHandles val="exact"/>
        </dgm:presLayoutVars>
      </dgm:prSet>
      <dgm:spPr/>
    </dgm:pt>
    <dgm:pt modelId="{719687FA-00B9-47C9-9FAE-D4C2B8489C1C}" type="pres">
      <dgm:prSet presAssocID="{A56E13C7-321F-431E-8923-6354F100AD0B}" presName="compNode" presStyleCnt="0"/>
      <dgm:spPr/>
    </dgm:pt>
    <dgm:pt modelId="{8B25D105-6E8E-494C-A481-87D51A8335EF}" type="pres">
      <dgm:prSet presAssocID="{A56E13C7-321F-431E-8923-6354F100AD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550A7E3-FF1B-4403-949F-E2BCFCAE6D55}" type="pres">
      <dgm:prSet presAssocID="{A56E13C7-321F-431E-8923-6354F100AD0B}" presName="spaceRect" presStyleCnt="0"/>
      <dgm:spPr/>
    </dgm:pt>
    <dgm:pt modelId="{41E0A3D9-44E2-4EAB-8530-BAA3D3AE2260}" type="pres">
      <dgm:prSet presAssocID="{A56E13C7-321F-431E-8923-6354F100AD0B}" presName="textRect" presStyleLbl="revTx" presStyleIdx="0" presStyleCnt="4">
        <dgm:presLayoutVars>
          <dgm:chMax val="1"/>
          <dgm:chPref val="1"/>
        </dgm:presLayoutVars>
      </dgm:prSet>
      <dgm:spPr/>
    </dgm:pt>
    <dgm:pt modelId="{41CBCF36-0B4E-49C1-BFA0-FA935DE60EF6}" type="pres">
      <dgm:prSet presAssocID="{236AB532-E030-4447-A47E-2FD05F9720AD}" presName="sibTrans" presStyleCnt="0"/>
      <dgm:spPr/>
    </dgm:pt>
    <dgm:pt modelId="{BDBD3F3B-DC5C-4AD9-85B0-A2899AC593F3}" type="pres">
      <dgm:prSet presAssocID="{FA58FA59-3982-4310-A607-34F6F66DC7E4}" presName="compNode" presStyleCnt="0"/>
      <dgm:spPr/>
    </dgm:pt>
    <dgm:pt modelId="{E5B192CF-BEF6-4BF3-97C4-DB1099C45203}" type="pres">
      <dgm:prSet presAssocID="{FA58FA59-3982-4310-A607-34F6F66DC7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241D1DB7-20A0-4EF5-A81E-D88FEB0E6D4D}" type="pres">
      <dgm:prSet presAssocID="{FA58FA59-3982-4310-A607-34F6F66DC7E4}" presName="spaceRect" presStyleCnt="0"/>
      <dgm:spPr/>
    </dgm:pt>
    <dgm:pt modelId="{BC4DFBB3-4D46-4E3E-81A2-859B3862461D}" type="pres">
      <dgm:prSet presAssocID="{FA58FA59-3982-4310-A607-34F6F66DC7E4}" presName="textRect" presStyleLbl="revTx" presStyleIdx="1" presStyleCnt="4">
        <dgm:presLayoutVars>
          <dgm:chMax val="1"/>
          <dgm:chPref val="1"/>
        </dgm:presLayoutVars>
      </dgm:prSet>
      <dgm:spPr/>
    </dgm:pt>
    <dgm:pt modelId="{E0242611-F7EF-440C-8C91-9376F6340C67}" type="pres">
      <dgm:prSet presAssocID="{903F2051-A1B8-49A8-856B-ADDCE1C74677}" presName="sibTrans" presStyleCnt="0"/>
      <dgm:spPr/>
    </dgm:pt>
    <dgm:pt modelId="{6EDF1208-EF2A-4481-AA09-FD7F5A843906}" type="pres">
      <dgm:prSet presAssocID="{E766A3FC-E438-4A0C-A780-3BA587CD453E}" presName="compNode" presStyleCnt="0"/>
      <dgm:spPr/>
    </dgm:pt>
    <dgm:pt modelId="{A5E1F284-1165-4318-9922-C474ED53A236}" type="pres">
      <dgm:prSet presAssocID="{E766A3FC-E438-4A0C-A780-3BA587CD45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145CAB8-CFD8-49CA-8F7E-649FBDCB39E3}" type="pres">
      <dgm:prSet presAssocID="{E766A3FC-E438-4A0C-A780-3BA587CD453E}" presName="spaceRect" presStyleCnt="0"/>
      <dgm:spPr/>
    </dgm:pt>
    <dgm:pt modelId="{C7897A2C-11EE-43A7-A91D-60B33CF26D34}" type="pres">
      <dgm:prSet presAssocID="{E766A3FC-E438-4A0C-A780-3BA587CD453E}" presName="textRect" presStyleLbl="revTx" presStyleIdx="2" presStyleCnt="4">
        <dgm:presLayoutVars>
          <dgm:chMax val="1"/>
          <dgm:chPref val="1"/>
        </dgm:presLayoutVars>
      </dgm:prSet>
      <dgm:spPr/>
    </dgm:pt>
    <dgm:pt modelId="{619CDF26-968B-4E82-904F-FB12CA50DC9B}" type="pres">
      <dgm:prSet presAssocID="{9DC6B602-81F1-4950-9580-40E9E0137AE9}" presName="sibTrans" presStyleCnt="0"/>
      <dgm:spPr/>
    </dgm:pt>
    <dgm:pt modelId="{3588AC1F-456E-4E44-8B39-BDA410C224E1}" type="pres">
      <dgm:prSet presAssocID="{882C4669-9F16-448E-8BF3-D76858E02E8C}" presName="compNode" presStyleCnt="0"/>
      <dgm:spPr/>
    </dgm:pt>
    <dgm:pt modelId="{D2C70D8A-3104-4926-8530-42D988F03AEC}" type="pres">
      <dgm:prSet presAssocID="{882C4669-9F16-448E-8BF3-D76858E02E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0BE64B5-F029-4004-821F-7B4B5922590E}" type="pres">
      <dgm:prSet presAssocID="{882C4669-9F16-448E-8BF3-D76858E02E8C}" presName="spaceRect" presStyleCnt="0"/>
      <dgm:spPr/>
    </dgm:pt>
    <dgm:pt modelId="{95F620E2-F0DF-482A-8017-9FC5D4837CF9}" type="pres">
      <dgm:prSet presAssocID="{882C4669-9F16-448E-8BF3-D76858E02E8C}" presName="textRect" presStyleLbl="revTx" presStyleIdx="3" presStyleCnt="4">
        <dgm:presLayoutVars>
          <dgm:chMax val="1"/>
          <dgm:chPref val="1"/>
        </dgm:presLayoutVars>
      </dgm:prSet>
      <dgm:spPr/>
    </dgm:pt>
  </dgm:ptLst>
  <dgm:cxnLst>
    <dgm:cxn modelId="{609B5706-C898-4486-AD6E-D3CB92FD359F}" srcId="{7CA59877-CDE6-4E0C-B7A7-9430DF1C8C49}" destId="{882C4669-9F16-448E-8BF3-D76858E02E8C}" srcOrd="3" destOrd="0" parTransId="{09DBD360-ABAF-49C0-86C4-34681D7B25E2}" sibTransId="{B768E164-7D86-4D6D-AEFC-012CFC4A8E99}"/>
    <dgm:cxn modelId="{204DA05E-0ACD-497F-A55F-E98B3B404260}" srcId="{7CA59877-CDE6-4E0C-B7A7-9430DF1C8C49}" destId="{A56E13C7-321F-431E-8923-6354F100AD0B}" srcOrd="0" destOrd="0" parTransId="{1E15963F-3DF3-4D39-AFC0-32CF9B251F76}" sibTransId="{236AB532-E030-4447-A47E-2FD05F9720AD}"/>
    <dgm:cxn modelId="{4E16BF47-225F-4716-8454-DE9CB8808469}" type="presOf" srcId="{7CA59877-CDE6-4E0C-B7A7-9430DF1C8C49}" destId="{9863C16E-9443-4294-9E33-2954B501DAE6}" srcOrd="0" destOrd="0" presId="urn:microsoft.com/office/officeart/2018/2/layout/IconLabelList"/>
    <dgm:cxn modelId="{90398F81-0D67-4C19-8907-E5F4F8F6C708}" srcId="{7CA59877-CDE6-4E0C-B7A7-9430DF1C8C49}" destId="{FA58FA59-3982-4310-A607-34F6F66DC7E4}" srcOrd="1" destOrd="0" parTransId="{F6CC4544-D033-4D9F-9B06-FB3126FBFADD}" sibTransId="{903F2051-A1B8-49A8-856B-ADDCE1C74677}"/>
    <dgm:cxn modelId="{91B268AD-F593-4D2E-A02B-92DA4D2E3123}" type="presOf" srcId="{E766A3FC-E438-4A0C-A780-3BA587CD453E}" destId="{C7897A2C-11EE-43A7-A91D-60B33CF26D34}" srcOrd="0" destOrd="0" presId="urn:microsoft.com/office/officeart/2018/2/layout/IconLabelList"/>
    <dgm:cxn modelId="{4F1D6EB0-16D5-4714-9BC0-AB523EF51419}" type="presOf" srcId="{FA58FA59-3982-4310-A607-34F6F66DC7E4}" destId="{BC4DFBB3-4D46-4E3E-81A2-859B3862461D}" srcOrd="0" destOrd="0" presId="urn:microsoft.com/office/officeart/2018/2/layout/IconLabelList"/>
    <dgm:cxn modelId="{B96C86C2-112E-4CE1-8DB7-4596B8C5F0FA}" type="presOf" srcId="{882C4669-9F16-448E-8BF3-D76858E02E8C}" destId="{95F620E2-F0DF-482A-8017-9FC5D4837CF9}" srcOrd="0" destOrd="0" presId="urn:microsoft.com/office/officeart/2018/2/layout/IconLabelList"/>
    <dgm:cxn modelId="{C575F0C6-6B78-4A91-AAAA-8DE49EC75C41}" srcId="{7CA59877-CDE6-4E0C-B7A7-9430DF1C8C49}" destId="{E766A3FC-E438-4A0C-A780-3BA587CD453E}" srcOrd="2" destOrd="0" parTransId="{6A22DB61-67DD-4A54-A61E-50AF968248E3}" sibTransId="{9DC6B602-81F1-4950-9580-40E9E0137AE9}"/>
    <dgm:cxn modelId="{741C31E3-2D0E-4710-BC86-EE77ADBDCB32}" type="presOf" srcId="{A56E13C7-321F-431E-8923-6354F100AD0B}" destId="{41E0A3D9-44E2-4EAB-8530-BAA3D3AE2260}" srcOrd="0" destOrd="0" presId="urn:microsoft.com/office/officeart/2018/2/layout/IconLabelList"/>
    <dgm:cxn modelId="{2EA77E2F-C7A5-4FE6-9CB8-B3EDA504887E}" type="presParOf" srcId="{9863C16E-9443-4294-9E33-2954B501DAE6}" destId="{719687FA-00B9-47C9-9FAE-D4C2B8489C1C}" srcOrd="0" destOrd="0" presId="urn:microsoft.com/office/officeart/2018/2/layout/IconLabelList"/>
    <dgm:cxn modelId="{B34C9FD5-B88F-42CC-88D1-D930A074A397}" type="presParOf" srcId="{719687FA-00B9-47C9-9FAE-D4C2B8489C1C}" destId="{8B25D105-6E8E-494C-A481-87D51A8335EF}" srcOrd="0" destOrd="0" presId="urn:microsoft.com/office/officeart/2018/2/layout/IconLabelList"/>
    <dgm:cxn modelId="{F2254D00-AC8C-4959-BE0A-B85A0BFD16BD}" type="presParOf" srcId="{719687FA-00B9-47C9-9FAE-D4C2B8489C1C}" destId="{2550A7E3-FF1B-4403-949F-E2BCFCAE6D55}" srcOrd="1" destOrd="0" presId="urn:microsoft.com/office/officeart/2018/2/layout/IconLabelList"/>
    <dgm:cxn modelId="{85F995FB-4E0C-484E-A756-630DBCF8231C}" type="presParOf" srcId="{719687FA-00B9-47C9-9FAE-D4C2B8489C1C}" destId="{41E0A3D9-44E2-4EAB-8530-BAA3D3AE2260}" srcOrd="2" destOrd="0" presId="urn:microsoft.com/office/officeart/2018/2/layout/IconLabelList"/>
    <dgm:cxn modelId="{36645CEB-B593-4553-BAB7-B782FF0D7493}" type="presParOf" srcId="{9863C16E-9443-4294-9E33-2954B501DAE6}" destId="{41CBCF36-0B4E-49C1-BFA0-FA935DE60EF6}" srcOrd="1" destOrd="0" presId="urn:microsoft.com/office/officeart/2018/2/layout/IconLabelList"/>
    <dgm:cxn modelId="{61373D8B-A751-43CE-85AA-7562C97672BD}" type="presParOf" srcId="{9863C16E-9443-4294-9E33-2954B501DAE6}" destId="{BDBD3F3B-DC5C-4AD9-85B0-A2899AC593F3}" srcOrd="2" destOrd="0" presId="urn:microsoft.com/office/officeart/2018/2/layout/IconLabelList"/>
    <dgm:cxn modelId="{A2C21A13-543A-4CC8-8685-09C78C3F526E}" type="presParOf" srcId="{BDBD3F3B-DC5C-4AD9-85B0-A2899AC593F3}" destId="{E5B192CF-BEF6-4BF3-97C4-DB1099C45203}" srcOrd="0" destOrd="0" presId="urn:microsoft.com/office/officeart/2018/2/layout/IconLabelList"/>
    <dgm:cxn modelId="{3B967533-EE38-4B92-86E6-4942AAD40C31}" type="presParOf" srcId="{BDBD3F3B-DC5C-4AD9-85B0-A2899AC593F3}" destId="{241D1DB7-20A0-4EF5-A81E-D88FEB0E6D4D}" srcOrd="1" destOrd="0" presId="urn:microsoft.com/office/officeart/2018/2/layout/IconLabelList"/>
    <dgm:cxn modelId="{BE5E2003-005D-4C00-9E15-6F897C53E57D}" type="presParOf" srcId="{BDBD3F3B-DC5C-4AD9-85B0-A2899AC593F3}" destId="{BC4DFBB3-4D46-4E3E-81A2-859B3862461D}" srcOrd="2" destOrd="0" presId="urn:microsoft.com/office/officeart/2018/2/layout/IconLabelList"/>
    <dgm:cxn modelId="{9392A877-691B-4BC3-A91E-0C3AEB7AC3A2}" type="presParOf" srcId="{9863C16E-9443-4294-9E33-2954B501DAE6}" destId="{E0242611-F7EF-440C-8C91-9376F6340C67}" srcOrd="3" destOrd="0" presId="urn:microsoft.com/office/officeart/2018/2/layout/IconLabelList"/>
    <dgm:cxn modelId="{3AA12511-8D12-4977-AAD2-5E35000BDC08}" type="presParOf" srcId="{9863C16E-9443-4294-9E33-2954B501DAE6}" destId="{6EDF1208-EF2A-4481-AA09-FD7F5A843906}" srcOrd="4" destOrd="0" presId="urn:microsoft.com/office/officeart/2018/2/layout/IconLabelList"/>
    <dgm:cxn modelId="{7641080F-AB59-4E41-A63A-3AADA9E02252}" type="presParOf" srcId="{6EDF1208-EF2A-4481-AA09-FD7F5A843906}" destId="{A5E1F284-1165-4318-9922-C474ED53A236}" srcOrd="0" destOrd="0" presId="urn:microsoft.com/office/officeart/2018/2/layout/IconLabelList"/>
    <dgm:cxn modelId="{454A8FDE-B39D-4C7C-B13A-3EA1730C19AA}" type="presParOf" srcId="{6EDF1208-EF2A-4481-AA09-FD7F5A843906}" destId="{3145CAB8-CFD8-49CA-8F7E-649FBDCB39E3}" srcOrd="1" destOrd="0" presId="urn:microsoft.com/office/officeart/2018/2/layout/IconLabelList"/>
    <dgm:cxn modelId="{0022C410-81B0-407A-8323-BE5307700906}" type="presParOf" srcId="{6EDF1208-EF2A-4481-AA09-FD7F5A843906}" destId="{C7897A2C-11EE-43A7-A91D-60B33CF26D34}" srcOrd="2" destOrd="0" presId="urn:microsoft.com/office/officeart/2018/2/layout/IconLabelList"/>
    <dgm:cxn modelId="{2D926C11-90C5-4ACC-96F4-DA0E0309C486}" type="presParOf" srcId="{9863C16E-9443-4294-9E33-2954B501DAE6}" destId="{619CDF26-968B-4E82-904F-FB12CA50DC9B}" srcOrd="5" destOrd="0" presId="urn:microsoft.com/office/officeart/2018/2/layout/IconLabelList"/>
    <dgm:cxn modelId="{307CE6E3-5075-4357-B945-BEAC1CC2B5BA}" type="presParOf" srcId="{9863C16E-9443-4294-9E33-2954B501DAE6}" destId="{3588AC1F-456E-4E44-8B39-BDA410C224E1}" srcOrd="6" destOrd="0" presId="urn:microsoft.com/office/officeart/2018/2/layout/IconLabelList"/>
    <dgm:cxn modelId="{38932803-F212-499D-AA5A-F1223886B62D}" type="presParOf" srcId="{3588AC1F-456E-4E44-8B39-BDA410C224E1}" destId="{D2C70D8A-3104-4926-8530-42D988F03AEC}" srcOrd="0" destOrd="0" presId="urn:microsoft.com/office/officeart/2018/2/layout/IconLabelList"/>
    <dgm:cxn modelId="{C4BC9E1A-8394-4F3D-9323-DE8AC373DD70}" type="presParOf" srcId="{3588AC1F-456E-4E44-8B39-BDA410C224E1}" destId="{E0BE64B5-F029-4004-821F-7B4B5922590E}" srcOrd="1" destOrd="0" presId="urn:microsoft.com/office/officeart/2018/2/layout/IconLabelList"/>
    <dgm:cxn modelId="{7B5CD9DF-A9CB-4B89-AEDC-653C10277D07}" type="presParOf" srcId="{3588AC1F-456E-4E44-8B39-BDA410C224E1}" destId="{95F620E2-F0DF-482A-8017-9FC5D4837CF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AC46FA-F311-43EE-B44C-2749E1CDBAB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1D7EF4D-61DC-42D4-A1E1-800E86DB9809}">
      <dgm:prSet/>
      <dgm:spPr/>
      <dgm:t>
        <a:bodyPr/>
        <a:lstStyle/>
        <a:p>
          <a:r>
            <a:rPr lang="en-US" b="0" i="0"/>
            <a:t>Recommender systems are a subclass of information filtering systems that aim to predict user preferences or ratings for a particular item.</a:t>
          </a:r>
          <a:endParaRPr lang="en-US"/>
        </a:p>
      </dgm:t>
    </dgm:pt>
    <dgm:pt modelId="{79647E17-B8D4-43B7-932C-8174ED1D7955}" type="parTrans" cxnId="{3F64E9A0-0955-4BEA-9DB5-3AC823C37EAC}">
      <dgm:prSet/>
      <dgm:spPr/>
      <dgm:t>
        <a:bodyPr/>
        <a:lstStyle/>
        <a:p>
          <a:endParaRPr lang="en-US"/>
        </a:p>
      </dgm:t>
    </dgm:pt>
    <dgm:pt modelId="{74A138EF-5EEB-4330-B7F1-B0F9DC3C1314}" type="sibTrans" cxnId="{3F64E9A0-0955-4BEA-9DB5-3AC823C37EAC}">
      <dgm:prSet/>
      <dgm:spPr/>
      <dgm:t>
        <a:bodyPr/>
        <a:lstStyle/>
        <a:p>
          <a:endParaRPr lang="en-US"/>
        </a:p>
      </dgm:t>
    </dgm:pt>
    <dgm:pt modelId="{00F3F55B-B348-42FE-892F-C727D12FE9CD}">
      <dgm:prSet/>
      <dgm:spPr/>
      <dgm:t>
        <a:bodyPr/>
        <a:lstStyle/>
        <a:p>
          <a:r>
            <a:rPr lang="en-US" b="0" i="0"/>
            <a:t>Importance of Recommender Systems:</a:t>
          </a:r>
          <a:endParaRPr lang="en-US"/>
        </a:p>
      </dgm:t>
    </dgm:pt>
    <dgm:pt modelId="{1452A221-4C6F-4DEB-A082-4E92F499290F}" type="parTrans" cxnId="{84B777AD-9036-4128-BA61-E65867889D92}">
      <dgm:prSet/>
      <dgm:spPr/>
      <dgm:t>
        <a:bodyPr/>
        <a:lstStyle/>
        <a:p>
          <a:endParaRPr lang="en-US"/>
        </a:p>
      </dgm:t>
    </dgm:pt>
    <dgm:pt modelId="{9F984724-14AD-4CCF-BB6A-322E0D441F50}" type="sibTrans" cxnId="{84B777AD-9036-4128-BA61-E65867889D92}">
      <dgm:prSet/>
      <dgm:spPr/>
      <dgm:t>
        <a:bodyPr/>
        <a:lstStyle/>
        <a:p>
          <a:endParaRPr lang="en-US"/>
        </a:p>
      </dgm:t>
    </dgm:pt>
    <dgm:pt modelId="{0B8A1E61-D2A3-4693-8DDE-03E1C55F8783}">
      <dgm:prSet/>
      <dgm:spPr/>
      <dgm:t>
        <a:bodyPr/>
        <a:lstStyle/>
        <a:p>
          <a:r>
            <a:rPr lang="en-US" b="0" i="0"/>
            <a:t>Recommender systems are crucial in many internet products and services such as YouTube, Netflix, Amazon, Pinterest, and more.</a:t>
          </a:r>
          <a:endParaRPr lang="en-US"/>
        </a:p>
      </dgm:t>
    </dgm:pt>
    <dgm:pt modelId="{5FC10B35-A109-4422-B3CD-374EC9D22E83}" type="parTrans" cxnId="{40C239FA-4C12-484C-81FF-2A791A4E4452}">
      <dgm:prSet/>
      <dgm:spPr/>
      <dgm:t>
        <a:bodyPr/>
        <a:lstStyle/>
        <a:p>
          <a:endParaRPr lang="en-US"/>
        </a:p>
      </dgm:t>
    </dgm:pt>
    <dgm:pt modelId="{49AC83A8-FA36-46A6-81D9-7E75EF45634E}" type="sibTrans" cxnId="{40C239FA-4C12-484C-81FF-2A791A4E4452}">
      <dgm:prSet/>
      <dgm:spPr/>
      <dgm:t>
        <a:bodyPr/>
        <a:lstStyle/>
        <a:p>
          <a:endParaRPr lang="en-US"/>
        </a:p>
      </dgm:t>
    </dgm:pt>
    <dgm:pt modelId="{47A0554A-8429-4A96-AEEB-67A18E4560CB}">
      <dgm:prSet/>
      <dgm:spPr/>
      <dgm:t>
        <a:bodyPr/>
        <a:lstStyle/>
        <a:p>
          <a:r>
            <a:rPr lang="en-US" b="0" i="0"/>
            <a:t>These systems help filter through millions of content and provide personalized recommendations to users, improving their overall experience.</a:t>
          </a:r>
          <a:endParaRPr lang="en-US"/>
        </a:p>
      </dgm:t>
    </dgm:pt>
    <dgm:pt modelId="{6723D497-7954-42F5-BF21-EABBD34DE9D4}" type="parTrans" cxnId="{61D032CC-2931-4D64-849B-E65737C5539C}">
      <dgm:prSet/>
      <dgm:spPr/>
      <dgm:t>
        <a:bodyPr/>
        <a:lstStyle/>
        <a:p>
          <a:endParaRPr lang="en-US"/>
        </a:p>
      </dgm:t>
    </dgm:pt>
    <dgm:pt modelId="{114EE10B-78A2-4416-A72F-564272187309}" type="sibTrans" cxnId="{61D032CC-2931-4D64-849B-E65737C5539C}">
      <dgm:prSet/>
      <dgm:spPr/>
      <dgm:t>
        <a:bodyPr/>
        <a:lstStyle/>
        <a:p>
          <a:endParaRPr lang="en-US"/>
        </a:p>
      </dgm:t>
    </dgm:pt>
    <dgm:pt modelId="{522690B1-A084-45AB-A9EC-69E903EFE6F3}" type="pres">
      <dgm:prSet presAssocID="{B7AC46FA-F311-43EE-B44C-2749E1CDBAB9}" presName="linear" presStyleCnt="0">
        <dgm:presLayoutVars>
          <dgm:animLvl val="lvl"/>
          <dgm:resizeHandles val="exact"/>
        </dgm:presLayoutVars>
      </dgm:prSet>
      <dgm:spPr/>
    </dgm:pt>
    <dgm:pt modelId="{7051B654-FFD8-484F-B8A0-88B36C954F38}" type="pres">
      <dgm:prSet presAssocID="{61D7EF4D-61DC-42D4-A1E1-800E86DB9809}" presName="parentText" presStyleLbl="node1" presStyleIdx="0" presStyleCnt="2">
        <dgm:presLayoutVars>
          <dgm:chMax val="0"/>
          <dgm:bulletEnabled val="1"/>
        </dgm:presLayoutVars>
      </dgm:prSet>
      <dgm:spPr/>
    </dgm:pt>
    <dgm:pt modelId="{2D24CF8B-96F6-4F0B-833A-984B8EE74D8E}" type="pres">
      <dgm:prSet presAssocID="{74A138EF-5EEB-4330-B7F1-B0F9DC3C1314}" presName="spacer" presStyleCnt="0"/>
      <dgm:spPr/>
    </dgm:pt>
    <dgm:pt modelId="{BE0EDDEA-3574-4FBB-B4D9-35B792964C5E}" type="pres">
      <dgm:prSet presAssocID="{00F3F55B-B348-42FE-892F-C727D12FE9CD}" presName="parentText" presStyleLbl="node1" presStyleIdx="1" presStyleCnt="2">
        <dgm:presLayoutVars>
          <dgm:chMax val="0"/>
          <dgm:bulletEnabled val="1"/>
        </dgm:presLayoutVars>
      </dgm:prSet>
      <dgm:spPr/>
    </dgm:pt>
    <dgm:pt modelId="{FE2FF448-AA14-4948-8777-9824903DD06E}" type="pres">
      <dgm:prSet presAssocID="{00F3F55B-B348-42FE-892F-C727D12FE9CD}" presName="childText" presStyleLbl="revTx" presStyleIdx="0" presStyleCnt="1">
        <dgm:presLayoutVars>
          <dgm:bulletEnabled val="1"/>
        </dgm:presLayoutVars>
      </dgm:prSet>
      <dgm:spPr/>
    </dgm:pt>
  </dgm:ptLst>
  <dgm:cxnLst>
    <dgm:cxn modelId="{EA19A340-0F81-4CBB-9707-0A20DFF118B3}" type="presOf" srcId="{B7AC46FA-F311-43EE-B44C-2749E1CDBAB9}" destId="{522690B1-A084-45AB-A9EC-69E903EFE6F3}" srcOrd="0" destOrd="0" presId="urn:microsoft.com/office/officeart/2005/8/layout/vList2"/>
    <dgm:cxn modelId="{6C37E454-9162-4FB5-8BF0-06A2939970BE}" type="presOf" srcId="{47A0554A-8429-4A96-AEEB-67A18E4560CB}" destId="{FE2FF448-AA14-4948-8777-9824903DD06E}" srcOrd="0" destOrd="1" presId="urn:microsoft.com/office/officeart/2005/8/layout/vList2"/>
    <dgm:cxn modelId="{48341D9E-B914-4633-A9ED-00E31F63E451}" type="presOf" srcId="{00F3F55B-B348-42FE-892F-C727D12FE9CD}" destId="{BE0EDDEA-3574-4FBB-B4D9-35B792964C5E}" srcOrd="0" destOrd="0" presId="urn:microsoft.com/office/officeart/2005/8/layout/vList2"/>
    <dgm:cxn modelId="{3F64E9A0-0955-4BEA-9DB5-3AC823C37EAC}" srcId="{B7AC46FA-F311-43EE-B44C-2749E1CDBAB9}" destId="{61D7EF4D-61DC-42D4-A1E1-800E86DB9809}" srcOrd="0" destOrd="0" parTransId="{79647E17-B8D4-43B7-932C-8174ED1D7955}" sibTransId="{74A138EF-5EEB-4330-B7F1-B0F9DC3C1314}"/>
    <dgm:cxn modelId="{84B777AD-9036-4128-BA61-E65867889D92}" srcId="{B7AC46FA-F311-43EE-B44C-2749E1CDBAB9}" destId="{00F3F55B-B348-42FE-892F-C727D12FE9CD}" srcOrd="1" destOrd="0" parTransId="{1452A221-4C6F-4DEB-A082-4E92F499290F}" sibTransId="{9F984724-14AD-4CCF-BB6A-322E0D441F50}"/>
    <dgm:cxn modelId="{61D032CC-2931-4D64-849B-E65737C5539C}" srcId="{00F3F55B-B348-42FE-892F-C727D12FE9CD}" destId="{47A0554A-8429-4A96-AEEB-67A18E4560CB}" srcOrd="1" destOrd="0" parTransId="{6723D497-7954-42F5-BF21-EABBD34DE9D4}" sibTransId="{114EE10B-78A2-4416-A72F-564272187309}"/>
    <dgm:cxn modelId="{D6D5DDCE-46BF-4F60-B09C-58140394C503}" type="presOf" srcId="{61D7EF4D-61DC-42D4-A1E1-800E86DB9809}" destId="{7051B654-FFD8-484F-B8A0-88B36C954F38}" srcOrd="0" destOrd="0" presId="urn:microsoft.com/office/officeart/2005/8/layout/vList2"/>
    <dgm:cxn modelId="{40C239FA-4C12-484C-81FF-2A791A4E4452}" srcId="{00F3F55B-B348-42FE-892F-C727D12FE9CD}" destId="{0B8A1E61-D2A3-4693-8DDE-03E1C55F8783}" srcOrd="0" destOrd="0" parTransId="{5FC10B35-A109-4422-B3CD-374EC9D22E83}" sibTransId="{49AC83A8-FA36-46A6-81D9-7E75EF45634E}"/>
    <dgm:cxn modelId="{222D68FC-3428-4F49-AAE0-1A32B21B8531}" type="presOf" srcId="{0B8A1E61-D2A3-4693-8DDE-03E1C55F8783}" destId="{FE2FF448-AA14-4948-8777-9824903DD06E}" srcOrd="0" destOrd="0" presId="urn:microsoft.com/office/officeart/2005/8/layout/vList2"/>
    <dgm:cxn modelId="{D56E7581-F0B1-4A7D-839A-53AF3CEBB85C}" type="presParOf" srcId="{522690B1-A084-45AB-A9EC-69E903EFE6F3}" destId="{7051B654-FFD8-484F-B8A0-88B36C954F38}" srcOrd="0" destOrd="0" presId="urn:microsoft.com/office/officeart/2005/8/layout/vList2"/>
    <dgm:cxn modelId="{252CC366-B121-48B0-BF19-52868EF122E5}" type="presParOf" srcId="{522690B1-A084-45AB-A9EC-69E903EFE6F3}" destId="{2D24CF8B-96F6-4F0B-833A-984B8EE74D8E}" srcOrd="1" destOrd="0" presId="urn:microsoft.com/office/officeart/2005/8/layout/vList2"/>
    <dgm:cxn modelId="{563B2D6E-1F2D-4964-A49E-5FBC0F107FDD}" type="presParOf" srcId="{522690B1-A084-45AB-A9EC-69E903EFE6F3}" destId="{BE0EDDEA-3574-4FBB-B4D9-35B792964C5E}" srcOrd="2" destOrd="0" presId="urn:microsoft.com/office/officeart/2005/8/layout/vList2"/>
    <dgm:cxn modelId="{E765712E-2672-42AE-979D-4EC0373BE827}" type="presParOf" srcId="{522690B1-A084-45AB-A9EC-69E903EFE6F3}" destId="{FE2FF448-AA14-4948-8777-9824903DD06E}"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578A7-49CA-4A91-9410-7025127C07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E4F33FE-2F38-4C28-A8D1-61304050FB77}">
      <dgm:prSet/>
      <dgm:spPr/>
      <dgm:t>
        <a:bodyPr/>
        <a:lstStyle/>
        <a:p>
          <a:r>
            <a:rPr lang="en-US" b="0" i="0"/>
            <a:t>The dataset contains ratings provided by users on a scale of 1 to 5 stars for approximately 1,000 movies.</a:t>
          </a:r>
          <a:endParaRPr lang="en-US"/>
        </a:p>
      </dgm:t>
    </dgm:pt>
    <dgm:pt modelId="{6FFD3D16-E711-4EEF-935B-F3B3FBDF3684}" type="parTrans" cxnId="{BD7C76A4-7EE6-4A2C-879A-FB013310C0BF}">
      <dgm:prSet/>
      <dgm:spPr/>
      <dgm:t>
        <a:bodyPr/>
        <a:lstStyle/>
        <a:p>
          <a:endParaRPr lang="en-US"/>
        </a:p>
      </dgm:t>
    </dgm:pt>
    <dgm:pt modelId="{401C10FA-F41C-46B3-AEC5-69278A825DE3}" type="sibTrans" cxnId="{BD7C76A4-7EE6-4A2C-879A-FB013310C0BF}">
      <dgm:prSet/>
      <dgm:spPr/>
      <dgm:t>
        <a:bodyPr/>
        <a:lstStyle/>
        <a:p>
          <a:endParaRPr lang="en-US"/>
        </a:p>
      </dgm:t>
    </dgm:pt>
    <dgm:pt modelId="{BEA42222-FC7B-4019-A8EA-94323C0FFB62}">
      <dgm:prSet/>
      <dgm:spPr/>
      <dgm:t>
        <a:bodyPr/>
        <a:lstStyle/>
        <a:p>
          <a:r>
            <a:rPr lang="en-US" b="0" i="0"/>
            <a:t>It also includes demographic information for the users, such as age, gender, and occupation.</a:t>
          </a:r>
          <a:endParaRPr lang="en-US"/>
        </a:p>
      </dgm:t>
    </dgm:pt>
    <dgm:pt modelId="{66DDBB51-1320-408B-A225-74CC8409C976}" type="parTrans" cxnId="{0B664A81-CC9C-4B0A-ADE8-A1E54DADF95D}">
      <dgm:prSet/>
      <dgm:spPr/>
      <dgm:t>
        <a:bodyPr/>
        <a:lstStyle/>
        <a:p>
          <a:endParaRPr lang="en-US"/>
        </a:p>
      </dgm:t>
    </dgm:pt>
    <dgm:pt modelId="{9C254094-AA00-4507-8631-265CCB2B5711}" type="sibTrans" cxnId="{0B664A81-CC9C-4B0A-ADE8-A1E54DADF95D}">
      <dgm:prSet/>
      <dgm:spPr/>
      <dgm:t>
        <a:bodyPr/>
        <a:lstStyle/>
        <a:p>
          <a:endParaRPr lang="en-US"/>
        </a:p>
      </dgm:t>
    </dgm:pt>
    <dgm:pt modelId="{FB4A0822-7C36-4BBC-9646-CEA90E5CCB84}">
      <dgm:prSet/>
      <dgm:spPr/>
      <dgm:t>
        <a:bodyPr/>
        <a:lstStyle/>
        <a:p>
          <a:r>
            <a:rPr lang="en-US" b="0" i="0"/>
            <a:t>The data is divided into three files: u.data, u.item, and u.user.</a:t>
          </a:r>
          <a:endParaRPr lang="en-US"/>
        </a:p>
      </dgm:t>
    </dgm:pt>
    <dgm:pt modelId="{EA0A0B24-E74B-4CF9-8852-9279FB5CBA02}" type="parTrans" cxnId="{DC102CC4-0641-442D-BCCF-A9BCB22317A4}">
      <dgm:prSet/>
      <dgm:spPr/>
      <dgm:t>
        <a:bodyPr/>
        <a:lstStyle/>
        <a:p>
          <a:endParaRPr lang="en-US"/>
        </a:p>
      </dgm:t>
    </dgm:pt>
    <dgm:pt modelId="{1AEDB2AA-8309-4B65-BD46-CDE6CD10ABD7}" type="sibTrans" cxnId="{DC102CC4-0641-442D-BCCF-A9BCB22317A4}">
      <dgm:prSet/>
      <dgm:spPr/>
      <dgm:t>
        <a:bodyPr/>
        <a:lstStyle/>
        <a:p>
          <a:endParaRPr lang="en-US"/>
        </a:p>
      </dgm:t>
    </dgm:pt>
    <dgm:pt modelId="{5EDC2645-CC7E-4FA0-A262-5CE856A8FDCA}">
      <dgm:prSet/>
      <dgm:spPr/>
      <dgm:t>
        <a:bodyPr/>
        <a:lstStyle/>
        <a:p>
          <a:r>
            <a:rPr lang="en-US" b="0" i="0"/>
            <a:t>The u.data file contains movie ratings data, with each row representing a single rating provided by a user for a movie.</a:t>
          </a:r>
          <a:endParaRPr lang="en-US"/>
        </a:p>
      </dgm:t>
    </dgm:pt>
    <dgm:pt modelId="{EC82BBA9-8F83-410C-B422-1122C38E5352}" type="parTrans" cxnId="{4E00B812-E105-4150-B726-C54E388D527D}">
      <dgm:prSet/>
      <dgm:spPr/>
      <dgm:t>
        <a:bodyPr/>
        <a:lstStyle/>
        <a:p>
          <a:endParaRPr lang="en-US"/>
        </a:p>
      </dgm:t>
    </dgm:pt>
    <dgm:pt modelId="{01E2E605-F3FC-4D8E-A99C-B683E9D4C56D}" type="sibTrans" cxnId="{4E00B812-E105-4150-B726-C54E388D527D}">
      <dgm:prSet/>
      <dgm:spPr/>
      <dgm:t>
        <a:bodyPr/>
        <a:lstStyle/>
        <a:p>
          <a:endParaRPr lang="en-US"/>
        </a:p>
      </dgm:t>
    </dgm:pt>
    <dgm:pt modelId="{922E76C9-2C0F-427A-82C7-583C89EDACA0}">
      <dgm:prSet/>
      <dgm:spPr/>
      <dgm:t>
        <a:bodyPr/>
        <a:lstStyle/>
        <a:p>
          <a:r>
            <a:rPr lang="en-US" b="0" i="0"/>
            <a:t>The u.item file contains information about each movie in the dataset, including the movie title, release date, and genre.</a:t>
          </a:r>
          <a:endParaRPr lang="en-US"/>
        </a:p>
      </dgm:t>
    </dgm:pt>
    <dgm:pt modelId="{7B7067A9-04D4-4A70-A5C2-B966604743B5}" type="parTrans" cxnId="{2A7447DA-3871-46CB-A69B-C548052D74EA}">
      <dgm:prSet/>
      <dgm:spPr/>
      <dgm:t>
        <a:bodyPr/>
        <a:lstStyle/>
        <a:p>
          <a:endParaRPr lang="en-US"/>
        </a:p>
      </dgm:t>
    </dgm:pt>
    <dgm:pt modelId="{35061D47-6D5E-4329-B2C0-AEA76F300A54}" type="sibTrans" cxnId="{2A7447DA-3871-46CB-A69B-C548052D74EA}">
      <dgm:prSet/>
      <dgm:spPr/>
      <dgm:t>
        <a:bodyPr/>
        <a:lstStyle/>
        <a:p>
          <a:endParaRPr lang="en-US"/>
        </a:p>
      </dgm:t>
    </dgm:pt>
    <dgm:pt modelId="{5396C00D-282E-43C8-87F4-53F568835A52}">
      <dgm:prSet/>
      <dgm:spPr/>
      <dgm:t>
        <a:bodyPr/>
        <a:lstStyle/>
        <a:p>
          <a:r>
            <a:rPr lang="en-US" b="0" i="0"/>
            <a:t>The u.user file contains demographic information for each user in the dataset.</a:t>
          </a:r>
          <a:endParaRPr lang="en-US"/>
        </a:p>
      </dgm:t>
    </dgm:pt>
    <dgm:pt modelId="{C62CCF59-1833-4335-90B7-E27760680746}" type="parTrans" cxnId="{F02B5B9A-270B-420F-8E65-37F8CCF02A2E}">
      <dgm:prSet/>
      <dgm:spPr/>
      <dgm:t>
        <a:bodyPr/>
        <a:lstStyle/>
        <a:p>
          <a:endParaRPr lang="en-US"/>
        </a:p>
      </dgm:t>
    </dgm:pt>
    <dgm:pt modelId="{1305A690-7A93-4A97-B349-DE2A666EF592}" type="sibTrans" cxnId="{F02B5B9A-270B-420F-8E65-37F8CCF02A2E}">
      <dgm:prSet/>
      <dgm:spPr/>
      <dgm:t>
        <a:bodyPr/>
        <a:lstStyle/>
        <a:p>
          <a:endParaRPr lang="en-US"/>
        </a:p>
      </dgm:t>
    </dgm:pt>
    <dgm:pt modelId="{673BA203-D6E2-44EA-947D-51BA651C92D8}">
      <dgm:prSet/>
      <dgm:spPr/>
      <dgm:t>
        <a:bodyPr/>
        <a:lstStyle/>
        <a:p>
          <a:r>
            <a:rPr lang="en-US" b="0" i="0"/>
            <a:t>The dataset is often used to evaluate the performance of recommendation algorithms by splitting the data into training and testing sets.</a:t>
          </a:r>
          <a:endParaRPr lang="en-US"/>
        </a:p>
      </dgm:t>
    </dgm:pt>
    <dgm:pt modelId="{4DE0FD8D-92E5-4049-A93A-E8F51BFA306D}" type="parTrans" cxnId="{650E8AEB-CB36-4185-BEE9-03B777846C40}">
      <dgm:prSet/>
      <dgm:spPr/>
      <dgm:t>
        <a:bodyPr/>
        <a:lstStyle/>
        <a:p>
          <a:endParaRPr lang="en-US"/>
        </a:p>
      </dgm:t>
    </dgm:pt>
    <dgm:pt modelId="{DF74AC22-2DCB-4C54-A968-5C871485D616}" type="sibTrans" cxnId="{650E8AEB-CB36-4185-BEE9-03B777846C40}">
      <dgm:prSet/>
      <dgm:spPr/>
      <dgm:t>
        <a:bodyPr/>
        <a:lstStyle/>
        <a:p>
          <a:endParaRPr lang="en-US"/>
        </a:p>
      </dgm:t>
    </dgm:pt>
    <dgm:pt modelId="{04F67210-194D-4C72-996E-2CD209E9E0E5}">
      <dgm:prSet/>
      <dgm:spPr/>
      <dgm:t>
        <a:bodyPr/>
        <a:lstStyle/>
        <a:p>
          <a:r>
            <a:rPr lang="en-US" b="0" i="0"/>
            <a:t>It is a widely used benchmark dataset in the field of recommender systems research.</a:t>
          </a:r>
          <a:endParaRPr lang="en-US"/>
        </a:p>
      </dgm:t>
    </dgm:pt>
    <dgm:pt modelId="{6192989B-26DD-4FF0-98BC-F64B05B2E64D}" type="parTrans" cxnId="{D819207E-27F0-42EA-8438-06D57894FFF4}">
      <dgm:prSet/>
      <dgm:spPr/>
      <dgm:t>
        <a:bodyPr/>
        <a:lstStyle/>
        <a:p>
          <a:endParaRPr lang="en-US"/>
        </a:p>
      </dgm:t>
    </dgm:pt>
    <dgm:pt modelId="{25D3F725-00BC-492F-B6DC-27CB313006D8}" type="sibTrans" cxnId="{D819207E-27F0-42EA-8438-06D57894FFF4}">
      <dgm:prSet/>
      <dgm:spPr/>
      <dgm:t>
        <a:bodyPr/>
        <a:lstStyle/>
        <a:p>
          <a:endParaRPr lang="en-US"/>
        </a:p>
      </dgm:t>
    </dgm:pt>
    <dgm:pt modelId="{AB6BC96D-4C16-4EAC-91BD-A2B825F4C976}" type="pres">
      <dgm:prSet presAssocID="{E90578A7-49CA-4A91-9410-7025127C073A}" presName="linear" presStyleCnt="0">
        <dgm:presLayoutVars>
          <dgm:animLvl val="lvl"/>
          <dgm:resizeHandles val="exact"/>
        </dgm:presLayoutVars>
      </dgm:prSet>
      <dgm:spPr/>
    </dgm:pt>
    <dgm:pt modelId="{E55EF8FF-35B9-4EA7-9968-6C1A377781DD}" type="pres">
      <dgm:prSet presAssocID="{AE4F33FE-2F38-4C28-A8D1-61304050FB77}" presName="parentText" presStyleLbl="node1" presStyleIdx="0" presStyleCnt="5">
        <dgm:presLayoutVars>
          <dgm:chMax val="0"/>
          <dgm:bulletEnabled val="1"/>
        </dgm:presLayoutVars>
      </dgm:prSet>
      <dgm:spPr/>
    </dgm:pt>
    <dgm:pt modelId="{E4621672-C2FB-46B9-92AC-75AAE5E3408E}" type="pres">
      <dgm:prSet presAssocID="{401C10FA-F41C-46B3-AEC5-69278A825DE3}" presName="spacer" presStyleCnt="0"/>
      <dgm:spPr/>
    </dgm:pt>
    <dgm:pt modelId="{445FEDF0-3D64-4DC5-8E74-4C551B27BFAA}" type="pres">
      <dgm:prSet presAssocID="{BEA42222-FC7B-4019-A8EA-94323C0FFB62}" presName="parentText" presStyleLbl="node1" presStyleIdx="1" presStyleCnt="5">
        <dgm:presLayoutVars>
          <dgm:chMax val="0"/>
          <dgm:bulletEnabled val="1"/>
        </dgm:presLayoutVars>
      </dgm:prSet>
      <dgm:spPr/>
    </dgm:pt>
    <dgm:pt modelId="{86E31D70-A992-4EFD-9597-9B39B433F46E}" type="pres">
      <dgm:prSet presAssocID="{9C254094-AA00-4507-8631-265CCB2B5711}" presName="spacer" presStyleCnt="0"/>
      <dgm:spPr/>
    </dgm:pt>
    <dgm:pt modelId="{2902EBB7-69AF-402D-8310-F600D776B8A1}" type="pres">
      <dgm:prSet presAssocID="{FB4A0822-7C36-4BBC-9646-CEA90E5CCB84}" presName="parentText" presStyleLbl="node1" presStyleIdx="2" presStyleCnt="5">
        <dgm:presLayoutVars>
          <dgm:chMax val="0"/>
          <dgm:bulletEnabled val="1"/>
        </dgm:presLayoutVars>
      </dgm:prSet>
      <dgm:spPr/>
    </dgm:pt>
    <dgm:pt modelId="{F36D44BB-1B09-42D9-941E-AA5A94A92F3E}" type="pres">
      <dgm:prSet presAssocID="{FB4A0822-7C36-4BBC-9646-CEA90E5CCB84}" presName="childText" presStyleLbl="revTx" presStyleIdx="0" presStyleCnt="1">
        <dgm:presLayoutVars>
          <dgm:bulletEnabled val="1"/>
        </dgm:presLayoutVars>
      </dgm:prSet>
      <dgm:spPr/>
    </dgm:pt>
    <dgm:pt modelId="{C7B63227-75DE-4A1D-8872-AEE2CC6B6FE9}" type="pres">
      <dgm:prSet presAssocID="{673BA203-D6E2-44EA-947D-51BA651C92D8}" presName="parentText" presStyleLbl="node1" presStyleIdx="3" presStyleCnt="5">
        <dgm:presLayoutVars>
          <dgm:chMax val="0"/>
          <dgm:bulletEnabled val="1"/>
        </dgm:presLayoutVars>
      </dgm:prSet>
      <dgm:spPr/>
    </dgm:pt>
    <dgm:pt modelId="{567972E0-181C-4A42-849C-D1C799A25D71}" type="pres">
      <dgm:prSet presAssocID="{DF74AC22-2DCB-4C54-A968-5C871485D616}" presName="spacer" presStyleCnt="0"/>
      <dgm:spPr/>
    </dgm:pt>
    <dgm:pt modelId="{744964F4-0D3F-4044-929B-1AF4E1A495DF}" type="pres">
      <dgm:prSet presAssocID="{04F67210-194D-4C72-996E-2CD209E9E0E5}" presName="parentText" presStyleLbl="node1" presStyleIdx="4" presStyleCnt="5">
        <dgm:presLayoutVars>
          <dgm:chMax val="0"/>
          <dgm:bulletEnabled val="1"/>
        </dgm:presLayoutVars>
      </dgm:prSet>
      <dgm:spPr/>
    </dgm:pt>
  </dgm:ptLst>
  <dgm:cxnLst>
    <dgm:cxn modelId="{4E00B812-E105-4150-B726-C54E388D527D}" srcId="{FB4A0822-7C36-4BBC-9646-CEA90E5CCB84}" destId="{5EDC2645-CC7E-4FA0-A262-5CE856A8FDCA}" srcOrd="0" destOrd="0" parTransId="{EC82BBA9-8F83-410C-B422-1122C38E5352}" sibTransId="{01E2E605-F3FC-4D8E-A99C-B683E9D4C56D}"/>
    <dgm:cxn modelId="{F867671D-F323-4F12-B6CF-B7A2EDD7CE5E}" type="presOf" srcId="{FB4A0822-7C36-4BBC-9646-CEA90E5CCB84}" destId="{2902EBB7-69AF-402D-8310-F600D776B8A1}" srcOrd="0" destOrd="0" presId="urn:microsoft.com/office/officeart/2005/8/layout/vList2"/>
    <dgm:cxn modelId="{6CE9882A-C80F-4476-9D2C-0545FBF10D0E}" type="presOf" srcId="{5EDC2645-CC7E-4FA0-A262-5CE856A8FDCA}" destId="{F36D44BB-1B09-42D9-941E-AA5A94A92F3E}" srcOrd="0" destOrd="0" presId="urn:microsoft.com/office/officeart/2005/8/layout/vList2"/>
    <dgm:cxn modelId="{B37F6F33-15B9-4A0B-826E-BFA9D7A129A0}" type="presOf" srcId="{673BA203-D6E2-44EA-947D-51BA651C92D8}" destId="{C7B63227-75DE-4A1D-8872-AEE2CC6B6FE9}" srcOrd="0" destOrd="0" presId="urn:microsoft.com/office/officeart/2005/8/layout/vList2"/>
    <dgm:cxn modelId="{2C3E2E65-FD4C-4564-8FFB-F60F921DCED5}" type="presOf" srcId="{AE4F33FE-2F38-4C28-A8D1-61304050FB77}" destId="{E55EF8FF-35B9-4EA7-9968-6C1A377781DD}" srcOrd="0" destOrd="0" presId="urn:microsoft.com/office/officeart/2005/8/layout/vList2"/>
    <dgm:cxn modelId="{93BFD24B-5231-4161-9D7E-136F47C60F58}" type="presOf" srcId="{922E76C9-2C0F-427A-82C7-583C89EDACA0}" destId="{F36D44BB-1B09-42D9-941E-AA5A94A92F3E}" srcOrd="0" destOrd="1" presId="urn:microsoft.com/office/officeart/2005/8/layout/vList2"/>
    <dgm:cxn modelId="{1F3ACD52-65CA-4873-A5D1-072EC2D3740E}" type="presOf" srcId="{04F67210-194D-4C72-996E-2CD209E9E0E5}" destId="{744964F4-0D3F-4044-929B-1AF4E1A495DF}" srcOrd="0" destOrd="0" presId="urn:microsoft.com/office/officeart/2005/8/layout/vList2"/>
    <dgm:cxn modelId="{0BF69558-16E3-4DBD-8926-F64852D8B392}" type="presOf" srcId="{BEA42222-FC7B-4019-A8EA-94323C0FFB62}" destId="{445FEDF0-3D64-4DC5-8E74-4C551B27BFAA}" srcOrd="0" destOrd="0" presId="urn:microsoft.com/office/officeart/2005/8/layout/vList2"/>
    <dgm:cxn modelId="{D819207E-27F0-42EA-8438-06D57894FFF4}" srcId="{E90578A7-49CA-4A91-9410-7025127C073A}" destId="{04F67210-194D-4C72-996E-2CD209E9E0E5}" srcOrd="4" destOrd="0" parTransId="{6192989B-26DD-4FF0-98BC-F64B05B2E64D}" sibTransId="{25D3F725-00BC-492F-B6DC-27CB313006D8}"/>
    <dgm:cxn modelId="{0B664A81-CC9C-4B0A-ADE8-A1E54DADF95D}" srcId="{E90578A7-49CA-4A91-9410-7025127C073A}" destId="{BEA42222-FC7B-4019-A8EA-94323C0FFB62}" srcOrd="1" destOrd="0" parTransId="{66DDBB51-1320-408B-A225-74CC8409C976}" sibTransId="{9C254094-AA00-4507-8631-265CCB2B5711}"/>
    <dgm:cxn modelId="{984CC78A-9024-4AFB-881A-98F838E79DAB}" type="presOf" srcId="{E90578A7-49CA-4A91-9410-7025127C073A}" destId="{AB6BC96D-4C16-4EAC-91BD-A2B825F4C976}" srcOrd="0" destOrd="0" presId="urn:microsoft.com/office/officeart/2005/8/layout/vList2"/>
    <dgm:cxn modelId="{F02B5B9A-270B-420F-8E65-37F8CCF02A2E}" srcId="{FB4A0822-7C36-4BBC-9646-CEA90E5CCB84}" destId="{5396C00D-282E-43C8-87F4-53F568835A52}" srcOrd="2" destOrd="0" parTransId="{C62CCF59-1833-4335-90B7-E27760680746}" sibTransId="{1305A690-7A93-4A97-B349-DE2A666EF592}"/>
    <dgm:cxn modelId="{BD7C76A4-7EE6-4A2C-879A-FB013310C0BF}" srcId="{E90578A7-49CA-4A91-9410-7025127C073A}" destId="{AE4F33FE-2F38-4C28-A8D1-61304050FB77}" srcOrd="0" destOrd="0" parTransId="{6FFD3D16-E711-4EEF-935B-F3B3FBDF3684}" sibTransId="{401C10FA-F41C-46B3-AEC5-69278A825DE3}"/>
    <dgm:cxn modelId="{DC102CC4-0641-442D-BCCF-A9BCB22317A4}" srcId="{E90578A7-49CA-4A91-9410-7025127C073A}" destId="{FB4A0822-7C36-4BBC-9646-CEA90E5CCB84}" srcOrd="2" destOrd="0" parTransId="{EA0A0B24-E74B-4CF9-8852-9279FB5CBA02}" sibTransId="{1AEDB2AA-8309-4B65-BD46-CDE6CD10ABD7}"/>
    <dgm:cxn modelId="{312850C4-3153-4ABF-A1D3-EC238059BC06}" type="presOf" srcId="{5396C00D-282E-43C8-87F4-53F568835A52}" destId="{F36D44BB-1B09-42D9-941E-AA5A94A92F3E}" srcOrd="0" destOrd="2" presId="urn:microsoft.com/office/officeart/2005/8/layout/vList2"/>
    <dgm:cxn modelId="{2A7447DA-3871-46CB-A69B-C548052D74EA}" srcId="{FB4A0822-7C36-4BBC-9646-CEA90E5CCB84}" destId="{922E76C9-2C0F-427A-82C7-583C89EDACA0}" srcOrd="1" destOrd="0" parTransId="{7B7067A9-04D4-4A70-A5C2-B966604743B5}" sibTransId="{35061D47-6D5E-4329-B2C0-AEA76F300A54}"/>
    <dgm:cxn modelId="{650E8AEB-CB36-4185-BEE9-03B777846C40}" srcId="{E90578A7-49CA-4A91-9410-7025127C073A}" destId="{673BA203-D6E2-44EA-947D-51BA651C92D8}" srcOrd="3" destOrd="0" parTransId="{4DE0FD8D-92E5-4049-A93A-E8F51BFA306D}" sibTransId="{DF74AC22-2DCB-4C54-A968-5C871485D616}"/>
    <dgm:cxn modelId="{0636B263-70AB-4AE3-9ADE-599A9FD08432}" type="presParOf" srcId="{AB6BC96D-4C16-4EAC-91BD-A2B825F4C976}" destId="{E55EF8FF-35B9-4EA7-9968-6C1A377781DD}" srcOrd="0" destOrd="0" presId="urn:microsoft.com/office/officeart/2005/8/layout/vList2"/>
    <dgm:cxn modelId="{72DE5A8F-119C-499E-B08E-C0A4DE93B817}" type="presParOf" srcId="{AB6BC96D-4C16-4EAC-91BD-A2B825F4C976}" destId="{E4621672-C2FB-46B9-92AC-75AAE5E3408E}" srcOrd="1" destOrd="0" presId="urn:microsoft.com/office/officeart/2005/8/layout/vList2"/>
    <dgm:cxn modelId="{A607A5BD-4F49-4804-B953-D0B755CA9BF7}" type="presParOf" srcId="{AB6BC96D-4C16-4EAC-91BD-A2B825F4C976}" destId="{445FEDF0-3D64-4DC5-8E74-4C551B27BFAA}" srcOrd="2" destOrd="0" presId="urn:microsoft.com/office/officeart/2005/8/layout/vList2"/>
    <dgm:cxn modelId="{A1C41CEE-0F95-47D0-97DB-25F11032420F}" type="presParOf" srcId="{AB6BC96D-4C16-4EAC-91BD-A2B825F4C976}" destId="{86E31D70-A992-4EFD-9597-9B39B433F46E}" srcOrd="3" destOrd="0" presId="urn:microsoft.com/office/officeart/2005/8/layout/vList2"/>
    <dgm:cxn modelId="{E46793B7-0104-4B85-9B92-53C8137DC900}" type="presParOf" srcId="{AB6BC96D-4C16-4EAC-91BD-A2B825F4C976}" destId="{2902EBB7-69AF-402D-8310-F600D776B8A1}" srcOrd="4" destOrd="0" presId="urn:microsoft.com/office/officeart/2005/8/layout/vList2"/>
    <dgm:cxn modelId="{8A855025-44E3-4BB9-AD76-ACC335156A85}" type="presParOf" srcId="{AB6BC96D-4C16-4EAC-91BD-A2B825F4C976}" destId="{F36D44BB-1B09-42D9-941E-AA5A94A92F3E}" srcOrd="5" destOrd="0" presId="urn:microsoft.com/office/officeart/2005/8/layout/vList2"/>
    <dgm:cxn modelId="{2DE447C0-4159-41F6-B490-27653B18D7E6}" type="presParOf" srcId="{AB6BC96D-4C16-4EAC-91BD-A2B825F4C976}" destId="{C7B63227-75DE-4A1D-8872-AEE2CC6B6FE9}" srcOrd="6" destOrd="0" presId="urn:microsoft.com/office/officeart/2005/8/layout/vList2"/>
    <dgm:cxn modelId="{BC809DB0-A2C8-4D7D-8754-5FF95BFD700D}" type="presParOf" srcId="{AB6BC96D-4C16-4EAC-91BD-A2B825F4C976}" destId="{567972E0-181C-4A42-849C-D1C799A25D71}" srcOrd="7" destOrd="0" presId="urn:microsoft.com/office/officeart/2005/8/layout/vList2"/>
    <dgm:cxn modelId="{9B627F1D-3F9F-4B41-B7E2-AA9D941A30BE}" type="presParOf" srcId="{AB6BC96D-4C16-4EAC-91BD-A2B825F4C976}" destId="{744964F4-0D3F-4044-929B-1AF4E1A495D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C34EA4-1953-45F8-8A31-6FFD8D48A14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FAE9383-D910-44E9-9AD7-48F7086BECF6}">
      <dgm:prSet/>
      <dgm:spPr/>
      <dgm:t>
        <a:bodyPr/>
        <a:lstStyle/>
        <a:p>
          <a:pPr>
            <a:lnSpc>
              <a:spcPct val="100000"/>
            </a:lnSpc>
          </a:pPr>
          <a:r>
            <a:rPr lang="en-US" b="0" i="0" dirty="0"/>
            <a:t>6. The neural network model is constructed using the </a:t>
          </a:r>
          <a:r>
            <a:rPr lang="en-US" b="0" i="0" dirty="0" err="1"/>
            <a:t>Keras</a:t>
          </a:r>
          <a:r>
            <a:rPr lang="en-US" b="0" i="0" dirty="0"/>
            <a:t> library. The model has three layers: an input layer, a hidden layer, and an output layer. The input layer takes in the one-hot encoded matrix as input, and the output layer predicts the probability of each user rating each item. The </a:t>
          </a:r>
          <a:r>
            <a:rPr lang="en-US" b="0" i="0" dirty="0" err="1"/>
            <a:t>softmax</a:t>
          </a:r>
          <a:r>
            <a:rPr lang="en-US" b="0" i="0" dirty="0"/>
            <a:t> activation function is used in the output layer to ensure that the predicted probabilities sum up to 1.</a:t>
          </a:r>
          <a:endParaRPr lang="en-US" dirty="0"/>
        </a:p>
      </dgm:t>
    </dgm:pt>
    <dgm:pt modelId="{7CFC294C-E0A5-4CF7-9117-EC444C0F9752}" type="parTrans" cxnId="{ED92D185-C17C-4BE7-9D8B-A48A757E306F}">
      <dgm:prSet/>
      <dgm:spPr/>
      <dgm:t>
        <a:bodyPr/>
        <a:lstStyle/>
        <a:p>
          <a:endParaRPr lang="en-US"/>
        </a:p>
      </dgm:t>
    </dgm:pt>
    <dgm:pt modelId="{5FC4433F-66A9-45A2-A2F4-6DD40C4747D6}" type="sibTrans" cxnId="{ED92D185-C17C-4BE7-9D8B-A48A757E306F}">
      <dgm:prSet/>
      <dgm:spPr/>
      <dgm:t>
        <a:bodyPr/>
        <a:lstStyle/>
        <a:p>
          <a:endParaRPr lang="en-US"/>
        </a:p>
      </dgm:t>
    </dgm:pt>
    <dgm:pt modelId="{F3FCBE77-DF64-4D54-80AA-7B88A51692FD}">
      <dgm:prSet/>
      <dgm:spPr/>
      <dgm:t>
        <a:bodyPr/>
        <a:lstStyle/>
        <a:p>
          <a:pPr>
            <a:lnSpc>
              <a:spcPct val="100000"/>
            </a:lnSpc>
          </a:pPr>
          <a:r>
            <a:rPr lang="en-US" b="0" i="0" dirty="0"/>
            <a:t>7. The model is trained on the training set using the categorical cross-entropy loss function and the Adam optimizer. The model is evaluated on the validation set using the accuracy metric.</a:t>
          </a:r>
          <a:endParaRPr lang="en-US" dirty="0"/>
        </a:p>
      </dgm:t>
    </dgm:pt>
    <dgm:pt modelId="{C82FCFD1-18E3-4EEA-BE97-9D5F0AD2FEB8}" type="parTrans" cxnId="{730C5757-0215-45F4-A8B3-3935B547802C}">
      <dgm:prSet/>
      <dgm:spPr/>
      <dgm:t>
        <a:bodyPr/>
        <a:lstStyle/>
        <a:p>
          <a:endParaRPr lang="en-US"/>
        </a:p>
      </dgm:t>
    </dgm:pt>
    <dgm:pt modelId="{F0AC798B-51EC-483D-A77D-84EEA5067371}" type="sibTrans" cxnId="{730C5757-0215-45F4-A8B3-3935B547802C}">
      <dgm:prSet/>
      <dgm:spPr/>
      <dgm:t>
        <a:bodyPr/>
        <a:lstStyle/>
        <a:p>
          <a:endParaRPr lang="en-US"/>
        </a:p>
      </dgm:t>
    </dgm:pt>
    <dgm:pt modelId="{37E98056-0EBA-4DDD-9985-0C2124C83284}">
      <dgm:prSet/>
      <dgm:spPr/>
      <dgm:t>
        <a:bodyPr/>
        <a:lstStyle/>
        <a:p>
          <a:pPr>
            <a:lnSpc>
              <a:spcPct val="100000"/>
            </a:lnSpc>
          </a:pPr>
          <a:r>
            <a:rPr lang="en-US" b="0" i="0" dirty="0"/>
            <a:t>8. Finally, the model's performance is evaluated on the test set using the accuracy metric.</a:t>
          </a:r>
          <a:endParaRPr lang="en-US" dirty="0"/>
        </a:p>
      </dgm:t>
    </dgm:pt>
    <dgm:pt modelId="{0CAE39A1-02A0-4189-9114-4BF53770BAAC}" type="parTrans" cxnId="{79F787C4-D57F-4582-886F-DAB161C872C6}">
      <dgm:prSet/>
      <dgm:spPr/>
      <dgm:t>
        <a:bodyPr/>
        <a:lstStyle/>
        <a:p>
          <a:endParaRPr lang="en-US"/>
        </a:p>
      </dgm:t>
    </dgm:pt>
    <dgm:pt modelId="{EFEC0865-ADF2-49CD-94A3-9970C6677381}" type="sibTrans" cxnId="{79F787C4-D57F-4582-886F-DAB161C872C6}">
      <dgm:prSet/>
      <dgm:spPr/>
      <dgm:t>
        <a:bodyPr/>
        <a:lstStyle/>
        <a:p>
          <a:endParaRPr lang="en-US"/>
        </a:p>
      </dgm:t>
    </dgm:pt>
    <dgm:pt modelId="{3680B87E-EFA7-47F3-86CA-EBC512D1599B}" type="pres">
      <dgm:prSet presAssocID="{1EC34EA4-1953-45F8-8A31-6FFD8D48A14E}" presName="root" presStyleCnt="0">
        <dgm:presLayoutVars>
          <dgm:dir/>
          <dgm:resizeHandles val="exact"/>
        </dgm:presLayoutVars>
      </dgm:prSet>
      <dgm:spPr/>
    </dgm:pt>
    <dgm:pt modelId="{DF2B498D-8CFB-4F3E-ACBF-D5438C813D48}" type="pres">
      <dgm:prSet presAssocID="{7FAE9383-D910-44E9-9AD7-48F7086BECF6}" presName="compNode" presStyleCnt="0"/>
      <dgm:spPr/>
    </dgm:pt>
    <dgm:pt modelId="{6288C620-18F9-44F3-969D-CE43390DCA8F}" type="pres">
      <dgm:prSet presAssocID="{7FAE9383-D910-44E9-9AD7-48F7086BECF6}" presName="bgRect" presStyleLbl="bgShp" presStyleIdx="0" presStyleCnt="3"/>
      <dgm:spPr/>
    </dgm:pt>
    <dgm:pt modelId="{1243E8C3-B943-4928-A84B-9FA525BA0E7A}" type="pres">
      <dgm:prSet presAssocID="{7FAE9383-D910-44E9-9AD7-48F7086BEC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8FD9995A-D3AA-4BF3-BCB7-692DCFC267E9}" type="pres">
      <dgm:prSet presAssocID="{7FAE9383-D910-44E9-9AD7-48F7086BECF6}" presName="spaceRect" presStyleCnt="0"/>
      <dgm:spPr/>
    </dgm:pt>
    <dgm:pt modelId="{3E79E9F3-D07C-4DD0-A465-628C60F640ED}" type="pres">
      <dgm:prSet presAssocID="{7FAE9383-D910-44E9-9AD7-48F7086BECF6}" presName="parTx" presStyleLbl="revTx" presStyleIdx="0" presStyleCnt="3">
        <dgm:presLayoutVars>
          <dgm:chMax val="0"/>
          <dgm:chPref val="0"/>
        </dgm:presLayoutVars>
      </dgm:prSet>
      <dgm:spPr/>
    </dgm:pt>
    <dgm:pt modelId="{D84D134B-5F0D-456F-9444-BA5B6BE8DC87}" type="pres">
      <dgm:prSet presAssocID="{5FC4433F-66A9-45A2-A2F4-6DD40C4747D6}" presName="sibTrans" presStyleCnt="0"/>
      <dgm:spPr/>
    </dgm:pt>
    <dgm:pt modelId="{3C3B01D5-EE9C-4C5A-99F8-F2493755813D}" type="pres">
      <dgm:prSet presAssocID="{F3FCBE77-DF64-4D54-80AA-7B88A51692FD}" presName="compNode" presStyleCnt="0"/>
      <dgm:spPr/>
    </dgm:pt>
    <dgm:pt modelId="{21F238CD-2A35-4615-BEFB-9367BECBFB99}" type="pres">
      <dgm:prSet presAssocID="{F3FCBE77-DF64-4D54-80AA-7B88A51692FD}" presName="bgRect" presStyleLbl="bgShp" presStyleIdx="1" presStyleCnt="3"/>
      <dgm:spPr/>
    </dgm:pt>
    <dgm:pt modelId="{3A741131-93B5-4E81-BB7A-7BD2E3B84E84}" type="pres">
      <dgm:prSet presAssocID="{F3FCBE77-DF64-4D54-80AA-7B88A51692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d"/>
        </a:ext>
      </dgm:extLst>
    </dgm:pt>
    <dgm:pt modelId="{0035206C-D486-407B-B56A-42A4076EEE8D}" type="pres">
      <dgm:prSet presAssocID="{F3FCBE77-DF64-4D54-80AA-7B88A51692FD}" presName="spaceRect" presStyleCnt="0"/>
      <dgm:spPr/>
    </dgm:pt>
    <dgm:pt modelId="{1FF3325E-9319-48C8-AE74-89DEFD6895BD}" type="pres">
      <dgm:prSet presAssocID="{F3FCBE77-DF64-4D54-80AA-7B88A51692FD}" presName="parTx" presStyleLbl="revTx" presStyleIdx="1" presStyleCnt="3">
        <dgm:presLayoutVars>
          <dgm:chMax val="0"/>
          <dgm:chPref val="0"/>
        </dgm:presLayoutVars>
      </dgm:prSet>
      <dgm:spPr/>
    </dgm:pt>
    <dgm:pt modelId="{5BC56CD1-324A-42A9-851F-3D8659DF6EBE}" type="pres">
      <dgm:prSet presAssocID="{F0AC798B-51EC-483D-A77D-84EEA5067371}" presName="sibTrans" presStyleCnt="0"/>
      <dgm:spPr/>
    </dgm:pt>
    <dgm:pt modelId="{E9B5E0CF-1ED7-4E06-AA82-FFB71D4BA69C}" type="pres">
      <dgm:prSet presAssocID="{37E98056-0EBA-4DDD-9985-0C2124C83284}" presName="compNode" presStyleCnt="0"/>
      <dgm:spPr/>
    </dgm:pt>
    <dgm:pt modelId="{583ED4D5-34C0-45F1-9D15-79F914D56190}" type="pres">
      <dgm:prSet presAssocID="{37E98056-0EBA-4DDD-9985-0C2124C83284}" presName="bgRect" presStyleLbl="bgShp" presStyleIdx="2" presStyleCnt="3"/>
      <dgm:spPr/>
    </dgm:pt>
    <dgm:pt modelId="{E55B1B7E-EE99-4B63-A087-175BE13A99E5}" type="pres">
      <dgm:prSet presAssocID="{37E98056-0EBA-4DDD-9985-0C2124C832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DFB7CD65-C59F-4EAF-B7E2-C25D29C2FEFE}" type="pres">
      <dgm:prSet presAssocID="{37E98056-0EBA-4DDD-9985-0C2124C83284}" presName="spaceRect" presStyleCnt="0"/>
      <dgm:spPr/>
    </dgm:pt>
    <dgm:pt modelId="{69CACC18-106B-430C-BCDD-132337A7FDBB}" type="pres">
      <dgm:prSet presAssocID="{37E98056-0EBA-4DDD-9985-0C2124C83284}" presName="parTx" presStyleLbl="revTx" presStyleIdx="2" presStyleCnt="3">
        <dgm:presLayoutVars>
          <dgm:chMax val="0"/>
          <dgm:chPref val="0"/>
        </dgm:presLayoutVars>
      </dgm:prSet>
      <dgm:spPr/>
    </dgm:pt>
  </dgm:ptLst>
  <dgm:cxnLst>
    <dgm:cxn modelId="{0DAC5C07-D20C-494C-BB9B-31F4BED5A849}" type="presOf" srcId="{1EC34EA4-1953-45F8-8A31-6FFD8D48A14E}" destId="{3680B87E-EFA7-47F3-86CA-EBC512D1599B}" srcOrd="0" destOrd="0" presId="urn:microsoft.com/office/officeart/2018/2/layout/IconVerticalSolidList"/>
    <dgm:cxn modelId="{651EB420-2361-4B50-83DB-12F02E6FA5B9}" type="presOf" srcId="{F3FCBE77-DF64-4D54-80AA-7B88A51692FD}" destId="{1FF3325E-9319-48C8-AE74-89DEFD6895BD}" srcOrd="0" destOrd="0" presId="urn:microsoft.com/office/officeart/2018/2/layout/IconVerticalSolidList"/>
    <dgm:cxn modelId="{AB9E806E-FE98-4735-ADA7-A1065DC5B947}" type="presOf" srcId="{7FAE9383-D910-44E9-9AD7-48F7086BECF6}" destId="{3E79E9F3-D07C-4DD0-A465-628C60F640ED}" srcOrd="0" destOrd="0" presId="urn:microsoft.com/office/officeart/2018/2/layout/IconVerticalSolidList"/>
    <dgm:cxn modelId="{730C5757-0215-45F4-A8B3-3935B547802C}" srcId="{1EC34EA4-1953-45F8-8A31-6FFD8D48A14E}" destId="{F3FCBE77-DF64-4D54-80AA-7B88A51692FD}" srcOrd="1" destOrd="0" parTransId="{C82FCFD1-18E3-4EEA-BE97-9D5F0AD2FEB8}" sibTransId="{F0AC798B-51EC-483D-A77D-84EEA5067371}"/>
    <dgm:cxn modelId="{78BCAD7D-70CF-497B-B402-F1BEF9AA25E4}" type="presOf" srcId="{37E98056-0EBA-4DDD-9985-0C2124C83284}" destId="{69CACC18-106B-430C-BCDD-132337A7FDBB}" srcOrd="0" destOrd="0" presId="urn:microsoft.com/office/officeart/2018/2/layout/IconVerticalSolidList"/>
    <dgm:cxn modelId="{ED92D185-C17C-4BE7-9D8B-A48A757E306F}" srcId="{1EC34EA4-1953-45F8-8A31-6FFD8D48A14E}" destId="{7FAE9383-D910-44E9-9AD7-48F7086BECF6}" srcOrd="0" destOrd="0" parTransId="{7CFC294C-E0A5-4CF7-9117-EC444C0F9752}" sibTransId="{5FC4433F-66A9-45A2-A2F4-6DD40C4747D6}"/>
    <dgm:cxn modelId="{79F787C4-D57F-4582-886F-DAB161C872C6}" srcId="{1EC34EA4-1953-45F8-8A31-6FFD8D48A14E}" destId="{37E98056-0EBA-4DDD-9985-0C2124C83284}" srcOrd="2" destOrd="0" parTransId="{0CAE39A1-02A0-4189-9114-4BF53770BAAC}" sibTransId="{EFEC0865-ADF2-49CD-94A3-9970C6677381}"/>
    <dgm:cxn modelId="{7014CC0D-9CBE-4340-BAB6-A908759F76DE}" type="presParOf" srcId="{3680B87E-EFA7-47F3-86CA-EBC512D1599B}" destId="{DF2B498D-8CFB-4F3E-ACBF-D5438C813D48}" srcOrd="0" destOrd="0" presId="urn:microsoft.com/office/officeart/2018/2/layout/IconVerticalSolidList"/>
    <dgm:cxn modelId="{FE2459D3-B19C-461A-9279-C3743E1DCE61}" type="presParOf" srcId="{DF2B498D-8CFB-4F3E-ACBF-D5438C813D48}" destId="{6288C620-18F9-44F3-969D-CE43390DCA8F}" srcOrd="0" destOrd="0" presId="urn:microsoft.com/office/officeart/2018/2/layout/IconVerticalSolidList"/>
    <dgm:cxn modelId="{36E52BA9-A59D-48E5-8F84-5A6E9772B0C5}" type="presParOf" srcId="{DF2B498D-8CFB-4F3E-ACBF-D5438C813D48}" destId="{1243E8C3-B943-4928-A84B-9FA525BA0E7A}" srcOrd="1" destOrd="0" presId="urn:microsoft.com/office/officeart/2018/2/layout/IconVerticalSolidList"/>
    <dgm:cxn modelId="{8F7E9FFB-8E9A-4CAD-8485-2CA527CB1A87}" type="presParOf" srcId="{DF2B498D-8CFB-4F3E-ACBF-D5438C813D48}" destId="{8FD9995A-D3AA-4BF3-BCB7-692DCFC267E9}" srcOrd="2" destOrd="0" presId="urn:microsoft.com/office/officeart/2018/2/layout/IconVerticalSolidList"/>
    <dgm:cxn modelId="{3EABAAA9-276F-4D4F-BA54-FC68E9708957}" type="presParOf" srcId="{DF2B498D-8CFB-4F3E-ACBF-D5438C813D48}" destId="{3E79E9F3-D07C-4DD0-A465-628C60F640ED}" srcOrd="3" destOrd="0" presId="urn:microsoft.com/office/officeart/2018/2/layout/IconVerticalSolidList"/>
    <dgm:cxn modelId="{E89EB7C6-CBC0-4E45-B682-E03D70FA9691}" type="presParOf" srcId="{3680B87E-EFA7-47F3-86CA-EBC512D1599B}" destId="{D84D134B-5F0D-456F-9444-BA5B6BE8DC87}" srcOrd="1" destOrd="0" presId="urn:microsoft.com/office/officeart/2018/2/layout/IconVerticalSolidList"/>
    <dgm:cxn modelId="{3F3F82B7-ED10-4E0A-A792-F26ADF994FBC}" type="presParOf" srcId="{3680B87E-EFA7-47F3-86CA-EBC512D1599B}" destId="{3C3B01D5-EE9C-4C5A-99F8-F2493755813D}" srcOrd="2" destOrd="0" presId="urn:microsoft.com/office/officeart/2018/2/layout/IconVerticalSolidList"/>
    <dgm:cxn modelId="{42A80896-ECB6-4BAB-8889-D3BC0DB5C420}" type="presParOf" srcId="{3C3B01D5-EE9C-4C5A-99F8-F2493755813D}" destId="{21F238CD-2A35-4615-BEFB-9367BECBFB99}" srcOrd="0" destOrd="0" presId="urn:microsoft.com/office/officeart/2018/2/layout/IconVerticalSolidList"/>
    <dgm:cxn modelId="{382D2F06-B070-4C4A-8678-319F2324A939}" type="presParOf" srcId="{3C3B01D5-EE9C-4C5A-99F8-F2493755813D}" destId="{3A741131-93B5-4E81-BB7A-7BD2E3B84E84}" srcOrd="1" destOrd="0" presId="urn:microsoft.com/office/officeart/2018/2/layout/IconVerticalSolidList"/>
    <dgm:cxn modelId="{831B6BEB-762F-46CE-9498-B1F7324D64CA}" type="presParOf" srcId="{3C3B01D5-EE9C-4C5A-99F8-F2493755813D}" destId="{0035206C-D486-407B-B56A-42A4076EEE8D}" srcOrd="2" destOrd="0" presId="urn:microsoft.com/office/officeart/2018/2/layout/IconVerticalSolidList"/>
    <dgm:cxn modelId="{7B58E654-6482-49EA-A9AB-73B041A458E7}" type="presParOf" srcId="{3C3B01D5-EE9C-4C5A-99F8-F2493755813D}" destId="{1FF3325E-9319-48C8-AE74-89DEFD6895BD}" srcOrd="3" destOrd="0" presId="urn:microsoft.com/office/officeart/2018/2/layout/IconVerticalSolidList"/>
    <dgm:cxn modelId="{BBFD11E5-EB09-486F-9B55-E48371372B4C}" type="presParOf" srcId="{3680B87E-EFA7-47F3-86CA-EBC512D1599B}" destId="{5BC56CD1-324A-42A9-851F-3D8659DF6EBE}" srcOrd="3" destOrd="0" presId="urn:microsoft.com/office/officeart/2018/2/layout/IconVerticalSolidList"/>
    <dgm:cxn modelId="{9DAA84CD-5E4E-43E3-8166-974A3CFB166A}" type="presParOf" srcId="{3680B87E-EFA7-47F3-86CA-EBC512D1599B}" destId="{E9B5E0CF-1ED7-4E06-AA82-FFB71D4BA69C}" srcOrd="4" destOrd="0" presId="urn:microsoft.com/office/officeart/2018/2/layout/IconVerticalSolidList"/>
    <dgm:cxn modelId="{C6650D7E-C4E0-4AA7-B0F2-89AFD61CC49B}" type="presParOf" srcId="{E9B5E0CF-1ED7-4E06-AA82-FFB71D4BA69C}" destId="{583ED4D5-34C0-45F1-9D15-79F914D56190}" srcOrd="0" destOrd="0" presId="urn:microsoft.com/office/officeart/2018/2/layout/IconVerticalSolidList"/>
    <dgm:cxn modelId="{CB25ED71-2120-4109-A59C-81BC93B58094}" type="presParOf" srcId="{E9B5E0CF-1ED7-4E06-AA82-FFB71D4BA69C}" destId="{E55B1B7E-EE99-4B63-A087-175BE13A99E5}" srcOrd="1" destOrd="0" presId="urn:microsoft.com/office/officeart/2018/2/layout/IconVerticalSolidList"/>
    <dgm:cxn modelId="{E604541A-D52F-449A-B453-8A0D9DD433D8}" type="presParOf" srcId="{E9B5E0CF-1ED7-4E06-AA82-FFB71D4BA69C}" destId="{DFB7CD65-C59F-4EAF-B7E2-C25D29C2FEFE}" srcOrd="2" destOrd="0" presId="urn:microsoft.com/office/officeart/2018/2/layout/IconVerticalSolidList"/>
    <dgm:cxn modelId="{2D4BC260-30D1-4309-9472-B4BC1CF8EEB1}" type="presParOf" srcId="{E9B5E0CF-1ED7-4E06-AA82-FFB71D4BA69C}" destId="{69CACC18-106B-430C-BCDD-132337A7FD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5D105-6E8E-494C-A481-87D51A8335EF}">
      <dsp:nvSpPr>
        <dsp:cNvPr id="0" name=""/>
        <dsp:cNvSpPr/>
      </dsp:nvSpPr>
      <dsp:spPr>
        <a:xfrm>
          <a:off x="1138979" y="1002271"/>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E0A3D9-44E2-4EAB-8530-BAA3D3AE2260}">
      <dsp:nvSpPr>
        <dsp:cNvPr id="0" name=""/>
        <dsp:cNvSpPr/>
      </dsp:nvSpPr>
      <dsp:spPr>
        <a:xfrm>
          <a:off x="569079" y="222660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Introduction to the project and dataset</a:t>
          </a:r>
          <a:endParaRPr lang="en-US" sz="1300" kern="1200"/>
        </a:p>
      </dsp:txBody>
      <dsp:txXfrm>
        <a:off x="569079" y="2226604"/>
        <a:ext cx="2072362" cy="720000"/>
      </dsp:txXfrm>
    </dsp:sp>
    <dsp:sp modelId="{E5B192CF-BEF6-4BF3-97C4-DB1099C45203}">
      <dsp:nvSpPr>
        <dsp:cNvPr id="0" name=""/>
        <dsp:cNvSpPr/>
      </dsp:nvSpPr>
      <dsp:spPr>
        <a:xfrm>
          <a:off x="3574005" y="1002271"/>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4DFBB3-4D46-4E3E-81A2-859B3862461D}">
      <dsp:nvSpPr>
        <dsp:cNvPr id="0" name=""/>
        <dsp:cNvSpPr/>
      </dsp:nvSpPr>
      <dsp:spPr>
        <a:xfrm>
          <a:off x="3004105" y="222660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Overview of recommender systems and their importance in movie recommendations</a:t>
          </a:r>
          <a:endParaRPr lang="en-US" sz="1300" kern="1200"/>
        </a:p>
      </dsp:txBody>
      <dsp:txXfrm>
        <a:off x="3004105" y="2226604"/>
        <a:ext cx="2072362" cy="720000"/>
      </dsp:txXfrm>
    </dsp:sp>
    <dsp:sp modelId="{A5E1F284-1165-4318-9922-C474ED53A236}">
      <dsp:nvSpPr>
        <dsp:cNvPr id="0" name=""/>
        <dsp:cNvSpPr/>
      </dsp:nvSpPr>
      <dsp:spPr>
        <a:xfrm>
          <a:off x="6009031" y="1002271"/>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897A2C-11EE-43A7-A91D-60B33CF26D34}">
      <dsp:nvSpPr>
        <dsp:cNvPr id="0" name=""/>
        <dsp:cNvSpPr/>
      </dsp:nvSpPr>
      <dsp:spPr>
        <a:xfrm>
          <a:off x="5439131" y="222660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MovieLens Dataset for Recommendation Systems</a:t>
          </a:r>
          <a:endParaRPr lang="en-US" sz="1300" kern="1200"/>
        </a:p>
      </dsp:txBody>
      <dsp:txXfrm>
        <a:off x="5439131" y="2226604"/>
        <a:ext cx="2072362" cy="720000"/>
      </dsp:txXfrm>
    </dsp:sp>
    <dsp:sp modelId="{D2C70D8A-3104-4926-8530-42D988F03AEC}">
      <dsp:nvSpPr>
        <dsp:cNvPr id="0" name=""/>
        <dsp:cNvSpPr/>
      </dsp:nvSpPr>
      <dsp:spPr>
        <a:xfrm>
          <a:off x="8444057" y="1002271"/>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F620E2-F0DF-482A-8017-9FC5D4837CF9}">
      <dsp:nvSpPr>
        <dsp:cNvPr id="0" name=""/>
        <dsp:cNvSpPr/>
      </dsp:nvSpPr>
      <dsp:spPr>
        <a:xfrm>
          <a:off x="7874157" y="222660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Description of the models used for each approach and their results</a:t>
          </a:r>
          <a:endParaRPr lang="en-US" sz="1300" kern="1200"/>
        </a:p>
      </dsp:txBody>
      <dsp:txXfrm>
        <a:off x="7874157" y="2226604"/>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1B654-FFD8-484F-B8A0-88B36C954F38}">
      <dsp:nvSpPr>
        <dsp:cNvPr id="0" name=""/>
        <dsp:cNvSpPr/>
      </dsp:nvSpPr>
      <dsp:spPr>
        <a:xfrm>
          <a:off x="0" y="59199"/>
          <a:ext cx="4977578" cy="10448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Recommender systems are a subclass of information filtering systems that aim to predict user preferences or ratings for a particular item.</a:t>
          </a:r>
          <a:endParaRPr lang="en-US" sz="1900" kern="1200"/>
        </a:p>
      </dsp:txBody>
      <dsp:txXfrm>
        <a:off x="51003" y="110202"/>
        <a:ext cx="4875572" cy="942803"/>
      </dsp:txXfrm>
    </dsp:sp>
    <dsp:sp modelId="{BE0EDDEA-3574-4FBB-B4D9-35B792964C5E}">
      <dsp:nvSpPr>
        <dsp:cNvPr id="0" name=""/>
        <dsp:cNvSpPr/>
      </dsp:nvSpPr>
      <dsp:spPr>
        <a:xfrm>
          <a:off x="0" y="1158729"/>
          <a:ext cx="4977578" cy="104480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Importance of Recommender Systems:</a:t>
          </a:r>
          <a:endParaRPr lang="en-US" sz="1900" kern="1200"/>
        </a:p>
      </dsp:txBody>
      <dsp:txXfrm>
        <a:off x="51003" y="1209732"/>
        <a:ext cx="4875572" cy="942803"/>
      </dsp:txXfrm>
    </dsp:sp>
    <dsp:sp modelId="{FE2FF448-AA14-4948-8777-9824903DD06E}">
      <dsp:nvSpPr>
        <dsp:cNvPr id="0" name=""/>
        <dsp:cNvSpPr/>
      </dsp:nvSpPr>
      <dsp:spPr>
        <a:xfrm>
          <a:off x="0" y="2203539"/>
          <a:ext cx="4977578" cy="1376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3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Recommender systems are crucial in many internet products and services such as YouTube, Netflix, Amazon, Pinterest, and more.</a:t>
          </a:r>
          <a:endParaRPr lang="en-US" sz="1500" kern="1200"/>
        </a:p>
        <a:p>
          <a:pPr marL="114300" lvl="1" indent="-114300" algn="l" defTabSz="666750">
            <a:lnSpc>
              <a:spcPct val="90000"/>
            </a:lnSpc>
            <a:spcBef>
              <a:spcPct val="0"/>
            </a:spcBef>
            <a:spcAft>
              <a:spcPct val="20000"/>
            </a:spcAft>
            <a:buChar char="•"/>
          </a:pPr>
          <a:r>
            <a:rPr lang="en-US" sz="1500" b="0" i="0" kern="1200"/>
            <a:t>These systems help filter through millions of content and provide personalized recommendations to users, improving their overall experience.</a:t>
          </a:r>
          <a:endParaRPr lang="en-US" sz="1500" kern="1200"/>
        </a:p>
      </dsp:txBody>
      <dsp:txXfrm>
        <a:off x="0" y="2203539"/>
        <a:ext cx="4977578" cy="1376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EF8FF-35B9-4EA7-9968-6C1A377781DD}">
      <dsp:nvSpPr>
        <dsp:cNvPr id="0" name=""/>
        <dsp:cNvSpPr/>
      </dsp:nvSpPr>
      <dsp:spPr>
        <a:xfrm>
          <a:off x="0" y="214224"/>
          <a:ext cx="4977578" cy="4773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The dataset contains ratings provided by users on a scale of 1 to 5 stars for approximately 1,000 movies.</a:t>
          </a:r>
          <a:endParaRPr lang="en-US" sz="1200" kern="1200"/>
        </a:p>
      </dsp:txBody>
      <dsp:txXfrm>
        <a:off x="23303" y="237527"/>
        <a:ext cx="4930972" cy="430753"/>
      </dsp:txXfrm>
    </dsp:sp>
    <dsp:sp modelId="{445FEDF0-3D64-4DC5-8E74-4C551B27BFAA}">
      <dsp:nvSpPr>
        <dsp:cNvPr id="0" name=""/>
        <dsp:cNvSpPr/>
      </dsp:nvSpPr>
      <dsp:spPr>
        <a:xfrm>
          <a:off x="0" y="726144"/>
          <a:ext cx="4977578" cy="47735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It also includes demographic information for the users, such as age, gender, and occupation.</a:t>
          </a:r>
          <a:endParaRPr lang="en-US" sz="1200" kern="1200"/>
        </a:p>
      </dsp:txBody>
      <dsp:txXfrm>
        <a:off x="23303" y="749447"/>
        <a:ext cx="4930972" cy="430753"/>
      </dsp:txXfrm>
    </dsp:sp>
    <dsp:sp modelId="{2902EBB7-69AF-402D-8310-F600D776B8A1}">
      <dsp:nvSpPr>
        <dsp:cNvPr id="0" name=""/>
        <dsp:cNvSpPr/>
      </dsp:nvSpPr>
      <dsp:spPr>
        <a:xfrm>
          <a:off x="0" y="1238064"/>
          <a:ext cx="4977578" cy="47735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The data is divided into three files: u.data, u.item, and u.user.</a:t>
          </a:r>
          <a:endParaRPr lang="en-US" sz="1200" kern="1200"/>
        </a:p>
      </dsp:txBody>
      <dsp:txXfrm>
        <a:off x="23303" y="1261367"/>
        <a:ext cx="4930972" cy="430753"/>
      </dsp:txXfrm>
    </dsp:sp>
    <dsp:sp modelId="{F36D44BB-1B09-42D9-941E-AA5A94A92F3E}">
      <dsp:nvSpPr>
        <dsp:cNvPr id="0" name=""/>
        <dsp:cNvSpPr/>
      </dsp:nvSpPr>
      <dsp:spPr>
        <a:xfrm>
          <a:off x="0" y="1715424"/>
          <a:ext cx="4977578" cy="720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38"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b="0" i="0" kern="1200"/>
            <a:t>The u.data file contains movie ratings data, with each row representing a single rating provided by a user for a movie.</a:t>
          </a:r>
          <a:endParaRPr lang="en-US" sz="900" kern="1200"/>
        </a:p>
        <a:p>
          <a:pPr marL="57150" lvl="1" indent="-57150" algn="l" defTabSz="400050">
            <a:lnSpc>
              <a:spcPct val="90000"/>
            </a:lnSpc>
            <a:spcBef>
              <a:spcPct val="0"/>
            </a:spcBef>
            <a:spcAft>
              <a:spcPct val="20000"/>
            </a:spcAft>
            <a:buChar char="•"/>
          </a:pPr>
          <a:r>
            <a:rPr lang="en-US" sz="900" b="0" i="0" kern="1200"/>
            <a:t>The u.item file contains information about each movie in the dataset, including the movie title, release date, and genre.</a:t>
          </a:r>
          <a:endParaRPr lang="en-US" sz="900" kern="1200"/>
        </a:p>
        <a:p>
          <a:pPr marL="57150" lvl="1" indent="-57150" algn="l" defTabSz="400050">
            <a:lnSpc>
              <a:spcPct val="90000"/>
            </a:lnSpc>
            <a:spcBef>
              <a:spcPct val="0"/>
            </a:spcBef>
            <a:spcAft>
              <a:spcPct val="20000"/>
            </a:spcAft>
            <a:buChar char="•"/>
          </a:pPr>
          <a:r>
            <a:rPr lang="en-US" sz="900" b="0" i="0" kern="1200"/>
            <a:t>The u.user file contains demographic information for each user in the dataset.</a:t>
          </a:r>
          <a:endParaRPr lang="en-US" sz="900" kern="1200"/>
        </a:p>
      </dsp:txBody>
      <dsp:txXfrm>
        <a:off x="0" y="1715424"/>
        <a:ext cx="4977578" cy="720360"/>
      </dsp:txXfrm>
    </dsp:sp>
    <dsp:sp modelId="{C7B63227-75DE-4A1D-8872-AEE2CC6B6FE9}">
      <dsp:nvSpPr>
        <dsp:cNvPr id="0" name=""/>
        <dsp:cNvSpPr/>
      </dsp:nvSpPr>
      <dsp:spPr>
        <a:xfrm>
          <a:off x="0" y="2435784"/>
          <a:ext cx="4977578" cy="47735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The dataset is often used to evaluate the performance of recommendation algorithms by splitting the data into training and testing sets.</a:t>
          </a:r>
          <a:endParaRPr lang="en-US" sz="1200" kern="1200"/>
        </a:p>
      </dsp:txBody>
      <dsp:txXfrm>
        <a:off x="23303" y="2459087"/>
        <a:ext cx="4930972" cy="430753"/>
      </dsp:txXfrm>
    </dsp:sp>
    <dsp:sp modelId="{744964F4-0D3F-4044-929B-1AF4E1A495DF}">
      <dsp:nvSpPr>
        <dsp:cNvPr id="0" name=""/>
        <dsp:cNvSpPr/>
      </dsp:nvSpPr>
      <dsp:spPr>
        <a:xfrm>
          <a:off x="0" y="2947704"/>
          <a:ext cx="4977578" cy="4773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It is a widely used benchmark dataset in the field of recommender systems research.</a:t>
          </a:r>
          <a:endParaRPr lang="en-US" sz="1200" kern="1200"/>
        </a:p>
      </dsp:txBody>
      <dsp:txXfrm>
        <a:off x="23303" y="2971007"/>
        <a:ext cx="4930972" cy="4307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8C620-18F9-44F3-969D-CE43390DCA8F}">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3E8C3-B943-4928-A84B-9FA525BA0E7A}">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79E9F3-D07C-4DD0-A465-628C60F640ED}">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711200">
            <a:lnSpc>
              <a:spcPct val="100000"/>
            </a:lnSpc>
            <a:spcBef>
              <a:spcPct val="0"/>
            </a:spcBef>
            <a:spcAft>
              <a:spcPct val="35000"/>
            </a:spcAft>
            <a:buNone/>
          </a:pPr>
          <a:r>
            <a:rPr lang="en-US" sz="1600" b="0" i="0" kern="1200" dirty="0"/>
            <a:t>6. The neural network model is constructed using the </a:t>
          </a:r>
          <a:r>
            <a:rPr lang="en-US" sz="1600" b="0" i="0" kern="1200" dirty="0" err="1"/>
            <a:t>Keras</a:t>
          </a:r>
          <a:r>
            <a:rPr lang="en-US" sz="1600" b="0" i="0" kern="1200" dirty="0"/>
            <a:t> library. The model has three layers: an input layer, a hidden layer, and an output layer. The input layer takes in the one-hot encoded matrix as input, and the output layer predicts the probability of each user rating each item. The </a:t>
          </a:r>
          <a:r>
            <a:rPr lang="en-US" sz="1600" b="0" i="0" kern="1200" dirty="0" err="1"/>
            <a:t>softmax</a:t>
          </a:r>
          <a:r>
            <a:rPr lang="en-US" sz="1600" b="0" i="0" kern="1200" dirty="0"/>
            <a:t> activation function is used in the output layer to ensure that the predicted probabilities sum up to 1.</a:t>
          </a:r>
          <a:endParaRPr lang="en-US" sz="1600" kern="1200" dirty="0"/>
        </a:p>
      </dsp:txBody>
      <dsp:txXfrm>
        <a:off x="1512662" y="559"/>
        <a:ext cx="8993793" cy="1309664"/>
      </dsp:txXfrm>
    </dsp:sp>
    <dsp:sp modelId="{21F238CD-2A35-4615-BEFB-9367BECBFB99}">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741131-93B5-4E81-BB7A-7BD2E3B84E84}">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F3325E-9319-48C8-AE74-89DEFD6895BD}">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711200">
            <a:lnSpc>
              <a:spcPct val="100000"/>
            </a:lnSpc>
            <a:spcBef>
              <a:spcPct val="0"/>
            </a:spcBef>
            <a:spcAft>
              <a:spcPct val="35000"/>
            </a:spcAft>
            <a:buNone/>
          </a:pPr>
          <a:r>
            <a:rPr lang="en-US" sz="1600" b="0" i="0" kern="1200" dirty="0"/>
            <a:t>7. The model is trained on the training set using the categorical cross-entropy loss function and the Adam optimizer. The model is evaluated on the validation set using the accuracy metric.</a:t>
          </a:r>
          <a:endParaRPr lang="en-US" sz="1600" kern="1200" dirty="0"/>
        </a:p>
      </dsp:txBody>
      <dsp:txXfrm>
        <a:off x="1512662" y="1637640"/>
        <a:ext cx="8993793" cy="1309664"/>
      </dsp:txXfrm>
    </dsp:sp>
    <dsp:sp modelId="{583ED4D5-34C0-45F1-9D15-79F914D56190}">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B1B7E-EE99-4B63-A087-175BE13A99E5}">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ACC18-106B-430C-BCDD-132337A7FDBB}">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711200">
            <a:lnSpc>
              <a:spcPct val="100000"/>
            </a:lnSpc>
            <a:spcBef>
              <a:spcPct val="0"/>
            </a:spcBef>
            <a:spcAft>
              <a:spcPct val="35000"/>
            </a:spcAft>
            <a:buNone/>
          </a:pPr>
          <a:r>
            <a:rPr lang="en-US" sz="1600" b="0" i="0" kern="1200" dirty="0"/>
            <a:t>8. Finally, the model's performance is evaluated on the test set using the accuracy metric.</a:t>
          </a:r>
          <a:endParaRPr lang="en-US" sz="1600" kern="1200" dirty="0"/>
        </a:p>
      </dsp:txBody>
      <dsp:txXfrm>
        <a:off x="1512662" y="3274721"/>
        <a:ext cx="8993793" cy="13096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0B472-05C0-4445-A1E7-42E5DA25DBBF}"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5A9E6-F7E4-457B-B017-B672AF0DC446}" type="slidenum">
              <a:rPr lang="en-US" smtClean="0"/>
              <a:t>‹#›</a:t>
            </a:fld>
            <a:endParaRPr lang="en-US"/>
          </a:p>
        </p:txBody>
      </p:sp>
    </p:spTree>
    <p:extLst>
      <p:ext uri="{BB962C8B-B14F-4D97-AF65-F5344CB8AC3E}">
        <p14:creationId xmlns:p14="http://schemas.microsoft.com/office/powerpoint/2010/main" val="233429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374151"/>
                </a:solidFill>
                <a:effectLst/>
                <a:latin typeface="Söhne"/>
              </a:rPr>
              <a:t>A Comparative Study of Knowledge-based, Content-based and Collaborative Filtering Approaches using </a:t>
            </a:r>
            <a:r>
              <a:rPr lang="en-US" sz="1200" b="0" i="0" dirty="0" err="1">
                <a:solidFill>
                  <a:srgbClr val="374151"/>
                </a:solidFill>
                <a:effectLst/>
                <a:latin typeface="Söhne"/>
              </a:rPr>
              <a:t>MovieLens</a:t>
            </a:r>
            <a:r>
              <a:rPr lang="en-US" sz="1200" b="0" i="0" dirty="0">
                <a:solidFill>
                  <a:srgbClr val="374151"/>
                </a:solidFill>
                <a:effectLst/>
                <a:latin typeface="Söhne"/>
              </a:rPr>
              <a:t> 100K Dataset</a:t>
            </a:r>
            <a:endParaRPr lang="en-US" dirty="0"/>
          </a:p>
        </p:txBody>
      </p:sp>
      <p:sp>
        <p:nvSpPr>
          <p:cNvPr id="4" name="Slide Number Placeholder 3"/>
          <p:cNvSpPr>
            <a:spLocks noGrp="1"/>
          </p:cNvSpPr>
          <p:nvPr>
            <p:ph type="sldNum" sz="quarter" idx="5"/>
          </p:nvPr>
        </p:nvSpPr>
        <p:spPr/>
        <p:txBody>
          <a:bodyPr/>
          <a:lstStyle/>
          <a:p>
            <a:fld id="{A125A9E6-F7E4-457B-B017-B672AF0DC446}" type="slidenum">
              <a:rPr lang="en-US" smtClean="0"/>
              <a:t>1</a:t>
            </a:fld>
            <a:endParaRPr lang="en-US"/>
          </a:p>
        </p:txBody>
      </p:sp>
    </p:spTree>
    <p:extLst>
      <p:ext uri="{BB962C8B-B14F-4D97-AF65-F5344CB8AC3E}">
        <p14:creationId xmlns:p14="http://schemas.microsoft.com/office/powerpoint/2010/main" val="405102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Points we can add: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 - Conclusion and future work</a:t>
            </a:r>
          </a:p>
          <a:p>
            <a:endParaRPr lang="en-US" dirty="0"/>
          </a:p>
        </p:txBody>
      </p:sp>
      <p:sp>
        <p:nvSpPr>
          <p:cNvPr id="4" name="Slide Number Placeholder 3"/>
          <p:cNvSpPr>
            <a:spLocks noGrp="1"/>
          </p:cNvSpPr>
          <p:nvPr>
            <p:ph type="sldNum" sz="quarter" idx="5"/>
          </p:nvPr>
        </p:nvSpPr>
        <p:spPr/>
        <p:txBody>
          <a:bodyPr/>
          <a:lstStyle/>
          <a:p>
            <a:fld id="{A125A9E6-F7E4-457B-B017-B672AF0DC446}" type="slidenum">
              <a:rPr lang="en-US" smtClean="0"/>
              <a:t>2</a:t>
            </a:fld>
            <a:endParaRPr lang="en-US"/>
          </a:p>
        </p:txBody>
      </p:sp>
    </p:spTree>
    <p:extLst>
      <p:ext uri="{BB962C8B-B14F-4D97-AF65-F5344CB8AC3E}">
        <p14:creationId xmlns:p14="http://schemas.microsoft.com/office/powerpoint/2010/main" val="117350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25A9E6-F7E4-457B-B017-B672AF0DC446}" type="slidenum">
              <a:rPr lang="en-US" smtClean="0"/>
              <a:t>4</a:t>
            </a:fld>
            <a:endParaRPr lang="en-US"/>
          </a:p>
        </p:txBody>
      </p:sp>
    </p:spTree>
    <p:extLst>
      <p:ext uri="{BB962C8B-B14F-4D97-AF65-F5344CB8AC3E}">
        <p14:creationId xmlns:p14="http://schemas.microsoft.com/office/powerpoint/2010/main" val="243513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25A9E6-F7E4-457B-B017-B672AF0DC446}" type="slidenum">
              <a:rPr lang="en-US" smtClean="0"/>
              <a:t>12</a:t>
            </a:fld>
            <a:endParaRPr lang="en-US"/>
          </a:p>
        </p:txBody>
      </p:sp>
    </p:spTree>
    <p:extLst>
      <p:ext uri="{BB962C8B-B14F-4D97-AF65-F5344CB8AC3E}">
        <p14:creationId xmlns:p14="http://schemas.microsoft.com/office/powerpoint/2010/main" val="254040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CBC6-3AB5-AAA5-CEB1-6C4FFCEAF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950B80-AB37-7002-9533-6C4CD2F6B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9B45A-4E96-82AA-B354-1A7D2E24F0F4}"/>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5" name="Footer Placeholder 4">
            <a:extLst>
              <a:ext uri="{FF2B5EF4-FFF2-40B4-BE49-F238E27FC236}">
                <a16:creationId xmlns:a16="http://schemas.microsoft.com/office/drawing/2014/main" id="{7B567E30-5563-5B4F-5F58-6ADFD70D0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DA072-B0DC-76EA-F191-530C710757D4}"/>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50111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C75C-B5EF-4442-3FC5-AD24074A83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9D19C0-2D60-0FEE-62C5-8D43D9C3EE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A367C-B7B3-37E6-2BA8-44C540F8E22C}"/>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5" name="Footer Placeholder 4">
            <a:extLst>
              <a:ext uri="{FF2B5EF4-FFF2-40B4-BE49-F238E27FC236}">
                <a16:creationId xmlns:a16="http://schemas.microsoft.com/office/drawing/2014/main" id="{79FDED2A-D103-05B5-24EE-A920143E1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441D9-BAE0-BCE0-EAB0-7A1E67DE519B}"/>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321460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02AB2A-4501-3683-D3C3-298FB98301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02806-C545-2E14-DCD1-6004138BCE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E2E96-6A24-788A-1CF0-062849F2E7B1}"/>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5" name="Footer Placeholder 4">
            <a:extLst>
              <a:ext uri="{FF2B5EF4-FFF2-40B4-BE49-F238E27FC236}">
                <a16:creationId xmlns:a16="http://schemas.microsoft.com/office/drawing/2014/main" id="{C07DF2D1-0681-6FE7-E754-AE1519CBF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966FF-981E-A7C8-2BAB-0720EC46E79C}"/>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313323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58AE-DC56-6409-9BAE-B5BA5AEAFF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2F645-D07A-95A4-4E79-D04899056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3A38B-481D-2D34-AC46-EE9DD62B52F2}"/>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5" name="Footer Placeholder 4">
            <a:extLst>
              <a:ext uri="{FF2B5EF4-FFF2-40B4-BE49-F238E27FC236}">
                <a16:creationId xmlns:a16="http://schemas.microsoft.com/office/drawing/2014/main" id="{B7E82A77-B0DC-9539-A0B8-62558CD52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57FFD-2552-A330-C476-D6A597C9CBE4}"/>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50427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49F6-68CD-B361-E00E-BB65B331A0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B23C63-DB97-8B99-4AAA-F26424A30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AEB94-01AB-8224-52F0-704A58B7E804}"/>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5" name="Footer Placeholder 4">
            <a:extLst>
              <a:ext uri="{FF2B5EF4-FFF2-40B4-BE49-F238E27FC236}">
                <a16:creationId xmlns:a16="http://schemas.microsoft.com/office/drawing/2014/main" id="{7FBCD16D-5856-C2B9-EEE9-2CD17846B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29E09-78B1-23A4-1319-E629F5E049D0}"/>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397062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EB22-F543-61D9-F47B-FF26927A3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105B9C-C61E-1E45-A8BE-269B4384A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A36BC3-5A97-261E-E7D9-6AA12603D2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45DFD9-E8CE-1356-FE27-C60E91A7576F}"/>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6" name="Footer Placeholder 5">
            <a:extLst>
              <a:ext uri="{FF2B5EF4-FFF2-40B4-BE49-F238E27FC236}">
                <a16:creationId xmlns:a16="http://schemas.microsoft.com/office/drawing/2014/main" id="{CDA49117-757B-C3A0-A3EE-9E25978D4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BC667-7707-282B-EEF1-00C336B2C9C1}"/>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412391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8428-7185-E1B3-6584-6A6BB8A0EB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0B0EC9-E1A7-75A5-63CD-58D07F924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6F6CC5-DAF1-7A74-47F0-02CD74C7D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BE89F-F395-115F-45C2-237888860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85953-1FD0-558A-1BAD-659446E97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7BD355-1172-66EC-B17F-DAC9FF2CFFF8}"/>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8" name="Footer Placeholder 7">
            <a:extLst>
              <a:ext uri="{FF2B5EF4-FFF2-40B4-BE49-F238E27FC236}">
                <a16:creationId xmlns:a16="http://schemas.microsoft.com/office/drawing/2014/main" id="{7C955FBF-355F-EC52-0C5B-FCA4C100FC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9BE7DA-3108-8A23-9CCF-2E37DAB174F0}"/>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106536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8BF4-F763-D6DF-4704-7269B86561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D1691D-C15C-6A1E-8654-AA97104AB6E8}"/>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4" name="Footer Placeholder 3">
            <a:extLst>
              <a:ext uri="{FF2B5EF4-FFF2-40B4-BE49-F238E27FC236}">
                <a16:creationId xmlns:a16="http://schemas.microsoft.com/office/drawing/2014/main" id="{C501274B-3B9F-0371-C255-982453763B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C3B637-D188-4622-4D17-8DEA104661A7}"/>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30827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F1E9E-A384-192C-C796-191C3AABE4E6}"/>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3" name="Footer Placeholder 2">
            <a:extLst>
              <a:ext uri="{FF2B5EF4-FFF2-40B4-BE49-F238E27FC236}">
                <a16:creationId xmlns:a16="http://schemas.microsoft.com/office/drawing/2014/main" id="{51D1A742-A9AE-3A0A-A850-810C19476C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31CBE-A90A-B0E9-3878-5A52B3FB5F13}"/>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360541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B0B4-D929-6D6F-8670-D188A14F1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39107A-18C6-C67E-628D-3875F6E41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D84B33-36A5-BA6D-80E2-3E3F04067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B6393-FA7D-F5DA-F5AE-9AF604AB9E63}"/>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6" name="Footer Placeholder 5">
            <a:extLst>
              <a:ext uri="{FF2B5EF4-FFF2-40B4-BE49-F238E27FC236}">
                <a16:creationId xmlns:a16="http://schemas.microsoft.com/office/drawing/2014/main" id="{14669A3E-6BEA-6796-692E-9802EE15E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DE99C-C520-7FD1-74C3-7275FC33E158}"/>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253926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B1DF-DF0F-584D-06AE-0FDD5BDFF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F5B511-C651-5407-E5F3-B021EECA1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38DCEE-53C0-E4AC-4C45-C325D2E49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EDABF-77C9-F3AF-D660-35606C169F27}"/>
              </a:ext>
            </a:extLst>
          </p:cNvPr>
          <p:cNvSpPr>
            <a:spLocks noGrp="1"/>
          </p:cNvSpPr>
          <p:nvPr>
            <p:ph type="dt" sz="half" idx="10"/>
          </p:nvPr>
        </p:nvSpPr>
        <p:spPr/>
        <p:txBody>
          <a:bodyPr/>
          <a:lstStyle/>
          <a:p>
            <a:fld id="{721EBDB7-301A-4093-939E-9E5EF5B7EBB5}" type="datetimeFigureOut">
              <a:rPr lang="en-US" smtClean="0"/>
              <a:t>4/20/2023</a:t>
            </a:fld>
            <a:endParaRPr lang="en-US"/>
          </a:p>
        </p:txBody>
      </p:sp>
      <p:sp>
        <p:nvSpPr>
          <p:cNvPr id="6" name="Footer Placeholder 5">
            <a:extLst>
              <a:ext uri="{FF2B5EF4-FFF2-40B4-BE49-F238E27FC236}">
                <a16:creationId xmlns:a16="http://schemas.microsoft.com/office/drawing/2014/main" id="{2A4C753D-BB90-4658-69A3-011D87411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953F5-6C77-4EF9-D9AA-FB616E8DC5B1}"/>
              </a:ext>
            </a:extLst>
          </p:cNvPr>
          <p:cNvSpPr>
            <a:spLocks noGrp="1"/>
          </p:cNvSpPr>
          <p:nvPr>
            <p:ph type="sldNum" sz="quarter" idx="12"/>
          </p:nvPr>
        </p:nvSpPr>
        <p:spPr/>
        <p:txBody>
          <a:bodyPr/>
          <a:lstStyle/>
          <a:p>
            <a:fld id="{3FB203EC-5245-4567-9345-27D5CD5B60D5}" type="slidenum">
              <a:rPr lang="en-US" smtClean="0"/>
              <a:t>‹#›</a:t>
            </a:fld>
            <a:endParaRPr lang="en-US"/>
          </a:p>
        </p:txBody>
      </p:sp>
    </p:spTree>
    <p:extLst>
      <p:ext uri="{BB962C8B-B14F-4D97-AF65-F5344CB8AC3E}">
        <p14:creationId xmlns:p14="http://schemas.microsoft.com/office/powerpoint/2010/main" val="335104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2A3BAA-3CF3-EB4D-7D07-6A6281BBB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FA8D96-17E5-6DE6-7726-5ACDF1F0B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03B30-8C94-6C7B-2D1F-FABF832FE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EBDB7-301A-4093-939E-9E5EF5B7EBB5}" type="datetimeFigureOut">
              <a:rPr lang="en-US" smtClean="0"/>
              <a:t>4/20/2023</a:t>
            </a:fld>
            <a:endParaRPr lang="en-US"/>
          </a:p>
        </p:txBody>
      </p:sp>
      <p:sp>
        <p:nvSpPr>
          <p:cNvPr id="5" name="Footer Placeholder 4">
            <a:extLst>
              <a:ext uri="{FF2B5EF4-FFF2-40B4-BE49-F238E27FC236}">
                <a16:creationId xmlns:a16="http://schemas.microsoft.com/office/drawing/2014/main" id="{762E882E-5E08-45AF-131D-CC168B336F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4B7D8E-C55F-B0CB-0D4A-68C3CA4DB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203EC-5245-4567-9345-27D5CD5B60D5}" type="slidenum">
              <a:rPr lang="en-US" smtClean="0"/>
              <a:t>‹#›</a:t>
            </a:fld>
            <a:endParaRPr lang="en-US"/>
          </a:p>
        </p:txBody>
      </p:sp>
    </p:spTree>
    <p:extLst>
      <p:ext uri="{BB962C8B-B14F-4D97-AF65-F5344CB8AC3E}">
        <p14:creationId xmlns:p14="http://schemas.microsoft.com/office/powerpoint/2010/main" val="268432439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BEA5A-3807-5320-9558-A2C9F1462207}"/>
              </a:ext>
            </a:extLst>
          </p:cNvPr>
          <p:cNvSpPr>
            <a:spLocks noGrp="1"/>
          </p:cNvSpPr>
          <p:nvPr>
            <p:ph type="ctrTitle"/>
          </p:nvPr>
        </p:nvSpPr>
        <p:spPr>
          <a:xfrm>
            <a:off x="640080" y="320040"/>
            <a:ext cx="6692827" cy="3892669"/>
          </a:xfrm>
        </p:spPr>
        <p:txBody>
          <a:bodyPr>
            <a:normAutofit/>
          </a:bodyPr>
          <a:lstStyle/>
          <a:p>
            <a:pPr algn="l"/>
            <a:r>
              <a:rPr lang="en-US" sz="5100" b="0" i="0">
                <a:effectLst/>
                <a:latin typeface="Söhne"/>
              </a:rPr>
              <a:t>Building Movie Recommender Systems using Machine Learning Techniques on MovieLens</a:t>
            </a:r>
            <a:r>
              <a:rPr lang="en-US" sz="5100">
                <a:latin typeface="Söhne"/>
              </a:rPr>
              <a:t> </a:t>
            </a:r>
            <a:r>
              <a:rPr lang="en-US" sz="5100" b="0" i="0">
                <a:effectLst/>
                <a:latin typeface="Söhne"/>
              </a:rPr>
              <a:t>dataset</a:t>
            </a:r>
            <a:endParaRPr lang="en-US" sz="5100"/>
          </a:p>
        </p:txBody>
      </p:sp>
      <p:sp>
        <p:nvSpPr>
          <p:cNvPr id="3" name="Subtitle 2">
            <a:extLst>
              <a:ext uri="{FF2B5EF4-FFF2-40B4-BE49-F238E27FC236}">
                <a16:creationId xmlns:a16="http://schemas.microsoft.com/office/drawing/2014/main" id="{DA67EFCF-1A4D-3A80-D97A-55F1EE5D60DB}"/>
              </a:ext>
            </a:extLst>
          </p:cNvPr>
          <p:cNvSpPr>
            <a:spLocks noGrp="1"/>
          </p:cNvSpPr>
          <p:nvPr>
            <p:ph type="subTitle" idx="1"/>
          </p:nvPr>
        </p:nvSpPr>
        <p:spPr>
          <a:xfrm>
            <a:off x="640080" y="4631161"/>
            <a:ext cx="6692827" cy="1569486"/>
          </a:xfrm>
        </p:spPr>
        <p:txBody>
          <a:bodyPr>
            <a:normAutofit/>
          </a:bodyPr>
          <a:lstStyle/>
          <a:p>
            <a:pPr algn="l"/>
            <a:r>
              <a:rPr lang="en-US"/>
              <a:t>Henry Oscar Perez Guzman</a:t>
            </a:r>
          </a:p>
          <a:p>
            <a:pPr algn="l"/>
            <a:r>
              <a:rPr lang="en-US"/>
              <a:t>Shahriar Minaeijalil</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64C4156F-560C-1871-F7D4-439C0CF6B6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2982500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AAE28-24CD-4E2D-EBF7-18238ABDAAF4}"/>
              </a:ext>
            </a:extLst>
          </p:cNvPr>
          <p:cNvSpPr>
            <a:spLocks noGrp="1"/>
          </p:cNvSpPr>
          <p:nvPr>
            <p:ph type="title"/>
          </p:nvPr>
        </p:nvSpPr>
        <p:spPr>
          <a:xfrm>
            <a:off x="686834" y="1153572"/>
            <a:ext cx="3200400" cy="4461163"/>
          </a:xfrm>
        </p:spPr>
        <p:txBody>
          <a:bodyPr>
            <a:normAutofit/>
          </a:bodyPr>
          <a:lstStyle/>
          <a:p>
            <a:r>
              <a:rPr lang="en-US" sz="3400" b="0" i="0">
                <a:solidFill>
                  <a:srgbClr val="FFFFFF"/>
                </a:solidFill>
                <a:effectLst/>
                <a:latin typeface="Söhne"/>
              </a:rPr>
              <a:t>Item-based collaborative filtering recommender system using k-nearest neighbors (KNN) algorithm</a:t>
            </a:r>
            <a:endParaRPr lang="en-US"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CB49AD5-1E75-69EB-4FF2-DEEC56AE5F7D}"/>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startAt="2"/>
            </a:pPr>
            <a:r>
              <a:rPr lang="en-US" sz="2400" b="1" i="0">
                <a:effectLst/>
                <a:latin typeface="-apple-system"/>
              </a:rPr>
              <a:t>Movie Recommender System using Movie Name</a:t>
            </a:r>
          </a:p>
          <a:p>
            <a:r>
              <a:rPr lang="en-US" sz="2400" b="1" i="0">
                <a:effectLst/>
                <a:latin typeface="-apple-system"/>
              </a:rPr>
              <a:t>Movie Recommendation using KNN with Input as Movie Name and Number of movies you want to get recommended:</a:t>
            </a:r>
            <a:endParaRPr lang="en-US" sz="2400" b="0" i="0">
              <a:effectLst/>
              <a:latin typeface="-apple-system"/>
            </a:endParaRPr>
          </a:p>
          <a:p>
            <a:r>
              <a:rPr lang="en-US" sz="2400" b="0" i="0">
                <a:effectLst/>
                <a:latin typeface="-apple-system"/>
              </a:rPr>
              <a:t>Reshaping model in such a way that each movie has n-dimensional rating space where n is total number of users who could rate.</a:t>
            </a:r>
          </a:p>
          <a:p>
            <a:r>
              <a:rPr lang="en-US" sz="2400" b="0" i="0">
                <a:effectLst/>
                <a:latin typeface="-apple-system"/>
              </a:rPr>
              <a:t>We will train the KNN model in order to find the closely matching similar movies to the movie we give as input and we recommend the top movies which would more closely align to the movie we have given.</a:t>
            </a:r>
          </a:p>
          <a:p>
            <a:r>
              <a:rPr lang="en-US" sz="2400" b="0" i="0">
                <a:effectLst/>
                <a:latin typeface="-apple-system"/>
              </a:rPr>
              <a:t>For this section, a separate list for movie names and also case insensitive movie names and a dictionary which maps movie name with the index are created.</a:t>
            </a:r>
          </a:p>
          <a:p>
            <a:pPr marL="514350" indent="-514350">
              <a:buFont typeface="+mj-lt"/>
              <a:buAutoNum type="arabicPeriod"/>
            </a:pPr>
            <a:endParaRPr lang="en-US" sz="2400"/>
          </a:p>
        </p:txBody>
      </p:sp>
    </p:spTree>
    <p:extLst>
      <p:ext uri="{BB962C8B-B14F-4D97-AF65-F5344CB8AC3E}">
        <p14:creationId xmlns:p14="http://schemas.microsoft.com/office/powerpoint/2010/main" val="66871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CECA2-125A-18C8-33BF-02A543F9A974}"/>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200" kern="1200">
                <a:solidFill>
                  <a:schemeClr val="tx1"/>
                </a:solidFill>
                <a:latin typeface="+mj-lt"/>
                <a:ea typeface="+mj-ea"/>
                <a:cs typeface="+mj-cs"/>
              </a:rPr>
              <a:t>2. Movie Recommender System using Movie Name</a:t>
            </a:r>
          </a:p>
        </p:txBody>
      </p:sp>
      <p:sp>
        <p:nvSpPr>
          <p:cNvPr id="1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476F119-4A7E-85BF-9F35-3EF47AAF5F11}"/>
              </a:ext>
            </a:extLst>
          </p:cNvPr>
          <p:cNvPicPr>
            <a:picLocks noGrp="1" noChangeAspect="1"/>
          </p:cNvPicPr>
          <p:nvPr>
            <p:ph sz="half" idx="2"/>
          </p:nvPr>
        </p:nvPicPr>
        <p:blipFill rotWithShape="1">
          <a:blip r:embed="rId2"/>
          <a:srcRect r="45944"/>
          <a:stretch/>
        </p:blipFill>
        <p:spPr>
          <a:xfrm>
            <a:off x="4654296" y="993846"/>
            <a:ext cx="6894576" cy="3187811"/>
          </a:xfrm>
          <a:prstGeom prst="rect">
            <a:avLst/>
          </a:prstGeom>
        </p:spPr>
      </p:pic>
      <p:sp>
        <p:nvSpPr>
          <p:cNvPr id="4" name="Content Placeholder 3">
            <a:extLst>
              <a:ext uri="{FF2B5EF4-FFF2-40B4-BE49-F238E27FC236}">
                <a16:creationId xmlns:a16="http://schemas.microsoft.com/office/drawing/2014/main" id="{05B6CF13-3C6D-7BFA-E22D-234F99282245}"/>
              </a:ext>
            </a:extLst>
          </p:cNvPr>
          <p:cNvSpPr>
            <a:spLocks noGrp="1"/>
          </p:cNvSpPr>
          <p:nvPr>
            <p:ph sz="half" idx="1"/>
          </p:nvPr>
        </p:nvSpPr>
        <p:spPr>
          <a:xfrm>
            <a:off x="4654296" y="4798577"/>
            <a:ext cx="6894576" cy="1428487"/>
          </a:xfrm>
        </p:spPr>
        <p:txBody>
          <a:bodyPr vert="horz" lIns="91440" tIns="45720" rIns="91440" bIns="45720" rtlCol="0" anchor="t">
            <a:normAutofit/>
          </a:bodyPr>
          <a:lstStyle/>
          <a:p>
            <a:r>
              <a:rPr lang="en-US" sz="2200">
                <a:effectLst/>
              </a:rPr>
              <a:t>Movie Recommendation using KNN with Input as Movie Name and Number of movies you want to get recommended. Top 10 movies which are very much similar to the Movie- 101 Dalmatians (1996) are:</a:t>
            </a:r>
          </a:p>
        </p:txBody>
      </p:sp>
    </p:spTree>
    <p:extLst>
      <p:ext uri="{BB962C8B-B14F-4D97-AF65-F5344CB8AC3E}">
        <p14:creationId xmlns:p14="http://schemas.microsoft.com/office/powerpoint/2010/main" val="279153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890C0-FE12-BD6A-4D05-DE99D63EBB38}"/>
              </a:ext>
            </a:extLst>
          </p:cNvPr>
          <p:cNvSpPr>
            <a:spLocks noGrp="1"/>
          </p:cNvSpPr>
          <p:nvPr>
            <p:ph type="title"/>
          </p:nvPr>
        </p:nvSpPr>
        <p:spPr>
          <a:xfrm>
            <a:off x="686834" y="1153572"/>
            <a:ext cx="3200400" cy="4461163"/>
          </a:xfrm>
        </p:spPr>
        <p:txBody>
          <a:bodyPr>
            <a:normAutofit/>
          </a:bodyPr>
          <a:lstStyle/>
          <a:p>
            <a:r>
              <a:rPr lang="en-US" sz="3100" b="0" i="0">
                <a:solidFill>
                  <a:srgbClr val="FFFFFF"/>
                </a:solidFill>
                <a:effectLst/>
                <a:latin typeface="Söhne"/>
              </a:rPr>
              <a:t>Matrix factorization-based collaborative filtering recommender system using singular value decomposition (SVD)</a:t>
            </a:r>
            <a:endParaRPr lang="en-US" sz="3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EA7C95-0575-A931-FB91-C14BCD87DCAA}"/>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US" sz="1300" b="0" i="0" dirty="0">
                <a:effectLst/>
                <a:latin typeface="Söhne"/>
              </a:rPr>
              <a:t>Matrix Factorization discovers the latent features underlying interactions between users and items (movies)</a:t>
            </a:r>
          </a:p>
          <a:p>
            <a:pPr marL="0" indent="0">
              <a:buNone/>
            </a:pPr>
            <a:r>
              <a:rPr lang="en-US" sz="1300" b="0" i="0" dirty="0">
                <a:effectLst/>
                <a:latin typeface="Söhne"/>
              </a:rPr>
              <a:t>1. The dataset is loaded and has four columns representing the user ID, the item ID (movie ID), the rating provided by the user for the item, and the timestamp of the rating.</a:t>
            </a:r>
          </a:p>
          <a:p>
            <a:pPr marL="0" indent="0">
              <a:buNone/>
            </a:pPr>
            <a:r>
              <a:rPr lang="en-US" sz="1300" b="0" i="0" dirty="0">
                <a:effectLst/>
                <a:latin typeface="Söhne"/>
              </a:rPr>
              <a:t>2. The user-item matrix is constructed using the </a:t>
            </a:r>
            <a:r>
              <a:rPr lang="en-US" sz="1300" b="0" i="0" dirty="0" err="1">
                <a:effectLst/>
                <a:latin typeface="Söhne"/>
              </a:rPr>
              <a:t>pivot_table</a:t>
            </a:r>
            <a:r>
              <a:rPr lang="en-US" sz="1300" b="0" i="0" dirty="0">
                <a:effectLst/>
                <a:latin typeface="Söhne"/>
              </a:rPr>
              <a:t>() function from the Pandas library. The matrix has the user IDs as the rows and the item IDs as the columns. The elements in the matrix represent the rating provided by each user for each item.</a:t>
            </a:r>
          </a:p>
          <a:p>
            <a:pPr marL="0" indent="0">
              <a:buNone/>
            </a:pPr>
            <a:r>
              <a:rPr lang="en-US" sz="1300" dirty="0">
                <a:latin typeface="Söhne"/>
              </a:rPr>
              <a:t>3</a:t>
            </a:r>
            <a:r>
              <a:rPr lang="en-US" sz="1300" b="0" i="0" dirty="0">
                <a:effectLst/>
                <a:latin typeface="Söhne"/>
              </a:rPr>
              <a:t>. The matrix is then normalized by subtracting the mean rating of each user from all the ratings provided by that user. This step is performed to normalize the ratings and remove the bias caused by different users having different rating scales.</a:t>
            </a:r>
          </a:p>
          <a:p>
            <a:pPr marL="0" indent="0">
              <a:buNone/>
            </a:pPr>
            <a:r>
              <a:rPr lang="en-US" sz="1300" dirty="0">
                <a:latin typeface="Söhne"/>
              </a:rPr>
              <a:t>4</a:t>
            </a:r>
            <a:r>
              <a:rPr lang="en-US" sz="1300" b="0" i="0" dirty="0">
                <a:effectLst/>
                <a:latin typeface="Söhne"/>
              </a:rPr>
              <a:t>. The SVD algorithm is applied on the normalized user-item matrix to factorize it into three matrices: a user-feature matrix, a feature-feature matrix, and an item-feature matrix. The user-feature matrix has the users as the rows and the latent factors as the columns. The item-feature matrix has the items as the rows and the latent factors as the columns. The feature-feature matrix contains the weights that connect the user-feature and item-feature matrices.</a:t>
            </a:r>
          </a:p>
        </p:txBody>
      </p:sp>
    </p:spTree>
    <p:extLst>
      <p:ext uri="{BB962C8B-B14F-4D97-AF65-F5344CB8AC3E}">
        <p14:creationId xmlns:p14="http://schemas.microsoft.com/office/powerpoint/2010/main" val="255370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16826C-75E6-8D2C-A14C-1A04C61D60E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400" b="0" i="0" kern="1200">
                <a:solidFill>
                  <a:schemeClr val="tx1"/>
                </a:solidFill>
                <a:effectLst/>
                <a:latin typeface="+mj-lt"/>
                <a:ea typeface="+mj-ea"/>
                <a:cs typeface="+mj-cs"/>
              </a:rPr>
              <a:t>Matrix factorization-based collaborative filtering recommender system using singular value decomposition (SVD)</a:t>
            </a:r>
            <a:endParaRPr lang="en-US" sz="34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4FF685C2-67BD-F6B8-6D0E-51819CA45159}"/>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effectLst/>
                <a:latin typeface="+mn-lt"/>
                <a:ea typeface="+mn-ea"/>
                <a:cs typeface="+mn-cs"/>
              </a:rPr>
              <a:t>Movie Recommendations using SVD giving a movie name as input</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22656F3-45FE-E6E5-82ED-B25CF0660A7C}"/>
              </a:ext>
            </a:extLst>
          </p:cNvPr>
          <p:cNvPicPr>
            <a:picLocks noChangeAspect="1"/>
          </p:cNvPicPr>
          <p:nvPr/>
        </p:nvPicPr>
        <p:blipFill>
          <a:blip r:embed="rId2"/>
          <a:stretch>
            <a:fillRect/>
          </a:stretch>
        </p:blipFill>
        <p:spPr>
          <a:xfrm>
            <a:off x="5414356" y="1993402"/>
            <a:ext cx="6408836" cy="2719943"/>
          </a:xfrm>
          <a:prstGeom prst="rect">
            <a:avLst/>
          </a:prstGeom>
        </p:spPr>
      </p:pic>
    </p:spTree>
    <p:extLst>
      <p:ext uri="{BB962C8B-B14F-4D97-AF65-F5344CB8AC3E}">
        <p14:creationId xmlns:p14="http://schemas.microsoft.com/office/powerpoint/2010/main" val="368994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AC908-1F17-BD52-EE6E-3A43201C34A0}"/>
              </a:ext>
            </a:extLst>
          </p:cNvPr>
          <p:cNvSpPr>
            <a:spLocks noGrp="1"/>
          </p:cNvSpPr>
          <p:nvPr>
            <p:ph type="title"/>
          </p:nvPr>
        </p:nvSpPr>
        <p:spPr>
          <a:xfrm>
            <a:off x="1171074" y="1396686"/>
            <a:ext cx="3240506" cy="4064628"/>
          </a:xfrm>
        </p:spPr>
        <p:txBody>
          <a:bodyPr>
            <a:normAutofit/>
          </a:bodyPr>
          <a:lstStyle/>
          <a:p>
            <a:r>
              <a:rPr lang="en-US" sz="3100" b="0" i="0">
                <a:solidFill>
                  <a:srgbClr val="FFFFFF"/>
                </a:solidFill>
                <a:effectLst/>
                <a:latin typeface="Söhne"/>
              </a:rPr>
              <a:t>Deep neural network-based collaborative filtering recommender system using the softmax activation function</a:t>
            </a:r>
            <a:endParaRPr lang="en-US" sz="310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592A98-5253-4FFC-2D37-0C8B38D18FC6}"/>
              </a:ext>
            </a:extLst>
          </p:cNvPr>
          <p:cNvSpPr>
            <a:spLocks noGrp="1"/>
          </p:cNvSpPr>
          <p:nvPr>
            <p:ph idx="1"/>
          </p:nvPr>
        </p:nvSpPr>
        <p:spPr>
          <a:xfrm>
            <a:off x="5370153" y="1526033"/>
            <a:ext cx="5536397" cy="3935281"/>
          </a:xfrm>
        </p:spPr>
        <p:txBody>
          <a:bodyPr>
            <a:normAutofit/>
          </a:bodyPr>
          <a:lstStyle/>
          <a:p>
            <a:pPr>
              <a:buFont typeface="Arial" panose="020B0604020202020204" pitchFamily="34" charset="0"/>
              <a:buChar char="•"/>
            </a:pPr>
            <a:r>
              <a:rPr lang="en-US" sz="1100" b="0" i="0" dirty="0" err="1">
                <a:effectLst/>
                <a:latin typeface="Söhne"/>
              </a:rPr>
              <a:t>Softmax</a:t>
            </a:r>
            <a:r>
              <a:rPr lang="en-US" sz="1100" b="0" i="0" dirty="0">
                <a:effectLst/>
                <a:latin typeface="Söhne"/>
              </a:rPr>
              <a:t> Deep Neural Networks are used in this project to recommend movies, where users and movies are one-hot encoded and ratings are given as output.</a:t>
            </a:r>
          </a:p>
          <a:p>
            <a:pPr marL="0" indent="0">
              <a:buNone/>
            </a:pPr>
            <a:r>
              <a:rPr lang="en-US" sz="1100" b="0" i="0" dirty="0">
                <a:effectLst/>
                <a:latin typeface="Söhne"/>
              </a:rPr>
              <a:t>1. The dataset is loaded and has four columns representing the user ID, the item ID (movie ID), the rating provided by the user for the item, and the timestamp of the rating.</a:t>
            </a:r>
          </a:p>
          <a:p>
            <a:pPr marL="0" indent="0">
              <a:buNone/>
            </a:pPr>
            <a:r>
              <a:rPr lang="en-US" sz="1100" b="0" i="0" dirty="0">
                <a:effectLst/>
                <a:latin typeface="Söhne"/>
              </a:rPr>
              <a:t>2. The </a:t>
            </a:r>
            <a:r>
              <a:rPr lang="en-US" sz="1100" b="0" i="0" dirty="0" err="1">
                <a:effectLst/>
                <a:latin typeface="Söhne"/>
              </a:rPr>
              <a:t>DataFrame</a:t>
            </a:r>
            <a:r>
              <a:rPr lang="en-US" sz="1100" b="0" i="0" dirty="0">
                <a:effectLst/>
                <a:latin typeface="Söhne"/>
              </a:rPr>
              <a:t> is then split into a training set (90%) and a test set (10%) using the </a:t>
            </a:r>
            <a:r>
              <a:rPr lang="en-US" sz="1100" b="0" i="0" dirty="0" err="1">
                <a:effectLst/>
                <a:latin typeface="Söhne"/>
              </a:rPr>
              <a:t>train_test_split</a:t>
            </a:r>
            <a:r>
              <a:rPr lang="en-US" sz="1100" b="0" i="0" dirty="0">
                <a:effectLst/>
                <a:latin typeface="Söhne"/>
              </a:rPr>
              <a:t>() function from the Scikit-learn library.</a:t>
            </a:r>
          </a:p>
          <a:p>
            <a:pPr marL="0" indent="0">
              <a:buNone/>
            </a:pPr>
            <a:r>
              <a:rPr lang="en-US" sz="1100" b="0" i="0" dirty="0">
                <a:effectLst/>
                <a:latin typeface="Söhne"/>
              </a:rPr>
              <a:t>3. The user-item matrix is constructed using the </a:t>
            </a:r>
            <a:r>
              <a:rPr lang="en-US" sz="1100" b="0" i="0" dirty="0" err="1">
                <a:effectLst/>
                <a:latin typeface="Söhne"/>
              </a:rPr>
              <a:t>pivot_table</a:t>
            </a:r>
            <a:r>
              <a:rPr lang="en-US" sz="1100" b="0" i="0" dirty="0">
                <a:effectLst/>
                <a:latin typeface="Söhne"/>
              </a:rPr>
              <a:t>() function from the Pandas library. The matrix has the user IDs as the rows and the item IDs as the columns. The elements in the matrix represent the rating provided by each user for each item.</a:t>
            </a:r>
          </a:p>
          <a:p>
            <a:pPr marL="0" indent="0">
              <a:buNone/>
            </a:pPr>
            <a:r>
              <a:rPr lang="en-US" sz="1100" b="0" i="0" dirty="0">
                <a:effectLst/>
                <a:latin typeface="Söhne"/>
              </a:rPr>
              <a:t>4. The matrix is then normalized by subtracting the mean rating of each user from all the ratings provided by that user. This step is performed to normalize the ratings and remove the bias caused by different users having different rating scales.</a:t>
            </a:r>
          </a:p>
          <a:p>
            <a:pPr marL="0" indent="0">
              <a:buNone/>
            </a:pPr>
            <a:r>
              <a:rPr lang="en-US" sz="1100" b="0" i="0" dirty="0">
                <a:effectLst/>
                <a:latin typeface="Söhne"/>
              </a:rPr>
              <a:t>5. The user-item matrix is then converted into a one-hot encoded matrix, where each row represents a user and each column represents an item. The elements in the matrix represent whether or not the user has rated the corresponding item.</a:t>
            </a:r>
          </a:p>
        </p:txBody>
      </p:sp>
    </p:spTree>
    <p:extLst>
      <p:ext uri="{BB962C8B-B14F-4D97-AF65-F5344CB8AC3E}">
        <p14:creationId xmlns:p14="http://schemas.microsoft.com/office/powerpoint/2010/main" val="9182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FC74A-1426-535A-8D68-6DF1981A7D0E}"/>
              </a:ext>
            </a:extLst>
          </p:cNvPr>
          <p:cNvSpPr>
            <a:spLocks noGrp="1"/>
          </p:cNvSpPr>
          <p:nvPr>
            <p:ph type="title"/>
          </p:nvPr>
        </p:nvSpPr>
        <p:spPr>
          <a:xfrm>
            <a:off x="841248" y="251312"/>
            <a:ext cx="10506456" cy="1010264"/>
          </a:xfrm>
        </p:spPr>
        <p:txBody>
          <a:bodyPr anchor="ctr">
            <a:normAutofit/>
          </a:bodyPr>
          <a:lstStyle/>
          <a:p>
            <a:r>
              <a:rPr lang="en-US" sz="3100" b="0" i="0">
                <a:effectLst/>
                <a:latin typeface="Söhne"/>
              </a:rPr>
              <a:t>Deep neural network-based collaborative filtering recommender system using the </a:t>
            </a:r>
            <a:r>
              <a:rPr lang="en-US" sz="3100" b="0" i="0" err="1">
                <a:effectLst/>
                <a:latin typeface="Söhne"/>
              </a:rPr>
              <a:t>softmax</a:t>
            </a:r>
            <a:r>
              <a:rPr lang="en-US" sz="3100" b="0" i="0">
                <a:effectLst/>
                <a:latin typeface="Söhne"/>
              </a:rPr>
              <a:t> activation function</a:t>
            </a:r>
            <a:endParaRPr lang="en-US" sz="3100"/>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623DB45-13BF-B5B1-855E-7DDDF04A6754}"/>
              </a:ext>
            </a:extLst>
          </p:cNvPr>
          <p:cNvGraphicFramePr>
            <a:graphicFrameLocks noGrp="1"/>
          </p:cNvGraphicFramePr>
          <p:nvPr>
            <p:ph idx="1"/>
            <p:extLst>
              <p:ext uri="{D42A27DB-BD31-4B8C-83A1-F6EECF244321}">
                <p14:modId xmlns:p14="http://schemas.microsoft.com/office/powerpoint/2010/main" val="123048633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976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47F1B-58DE-BFEB-9551-BF2AD12E0148}"/>
              </a:ext>
            </a:extLst>
          </p:cNvPr>
          <p:cNvSpPr>
            <a:spLocks noGrp="1"/>
          </p:cNvSpPr>
          <p:nvPr>
            <p:ph type="title"/>
          </p:nvPr>
        </p:nvSpPr>
        <p:spPr>
          <a:xfrm>
            <a:off x="1057025" y="922644"/>
            <a:ext cx="5040285" cy="1169585"/>
          </a:xfrm>
        </p:spPr>
        <p:txBody>
          <a:bodyPr anchor="b">
            <a:normAutofit/>
          </a:bodyPr>
          <a:lstStyle/>
          <a:p>
            <a:r>
              <a:rPr lang="en-US" sz="2200" b="0" i="0">
                <a:effectLst/>
                <a:latin typeface="Söhne"/>
              </a:rPr>
              <a:t>Deep neural network-based collaborative filtering recommender system using the softmax activation function</a:t>
            </a:r>
            <a:endParaRPr lang="en-US" sz="2200"/>
          </a:p>
        </p:txBody>
      </p:sp>
      <p:sp>
        <p:nvSpPr>
          <p:cNvPr id="18"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9C14D3-83F5-E1F2-A476-C1C5B42FF5DD}"/>
              </a:ext>
            </a:extLst>
          </p:cNvPr>
          <p:cNvSpPr>
            <a:spLocks noGrp="1"/>
          </p:cNvSpPr>
          <p:nvPr>
            <p:ph idx="1"/>
          </p:nvPr>
        </p:nvSpPr>
        <p:spPr>
          <a:xfrm>
            <a:off x="1055715" y="2508105"/>
            <a:ext cx="5040285" cy="3632493"/>
          </a:xfrm>
        </p:spPr>
        <p:txBody>
          <a:bodyPr anchor="ctr">
            <a:normAutofit/>
          </a:bodyPr>
          <a:lstStyle/>
          <a:p>
            <a:pPr>
              <a:buFont typeface="Arial" panose="020B0604020202020204" pitchFamily="34" charset="0"/>
              <a:buChar char="•"/>
            </a:pPr>
            <a:r>
              <a:rPr lang="en-US" sz="2000" b="0" i="0" dirty="0">
                <a:effectLst/>
                <a:latin typeface="Söhne"/>
              </a:rPr>
              <a:t>The user provides their user ID as input, and the available data frame is used to extract the movie IDs that the user has not already seen. </a:t>
            </a:r>
            <a:r>
              <a:rPr lang="en-US" sz="2000" dirty="0">
                <a:latin typeface="Söhne"/>
              </a:rPr>
              <a:t>The </a:t>
            </a:r>
            <a:r>
              <a:rPr lang="en-US" sz="2000" dirty="0" err="1">
                <a:latin typeface="Söhne"/>
              </a:rPr>
              <a:t>DNN</a:t>
            </a:r>
            <a:r>
              <a:rPr lang="en-US" sz="2000" dirty="0">
                <a:latin typeface="Söhne"/>
              </a:rPr>
              <a:t> model is utilized to predict the ratings of previously unseen movies. </a:t>
            </a:r>
          </a:p>
          <a:p>
            <a:pPr>
              <a:buFont typeface="Arial" panose="020B0604020202020204" pitchFamily="34" charset="0"/>
              <a:buChar char="•"/>
            </a:pPr>
            <a:r>
              <a:rPr lang="en-US" sz="2000" dirty="0">
                <a:latin typeface="Söhne"/>
              </a:rPr>
              <a:t>Predicted Ratings:</a:t>
            </a:r>
          </a:p>
          <a:p>
            <a:pPr>
              <a:buFont typeface="Arial" panose="020B0604020202020204" pitchFamily="34" charset="0"/>
              <a:buChar char="•"/>
            </a:pPr>
            <a:endParaRPr lang="en-US" sz="2000" dirty="0">
              <a:latin typeface="Söhne"/>
            </a:endParaRPr>
          </a:p>
          <a:p>
            <a:pPr>
              <a:buFont typeface="Arial" panose="020B0604020202020204" pitchFamily="34" charset="0"/>
              <a:buChar char="•"/>
            </a:pPr>
            <a:endParaRPr lang="en-US" sz="2000" dirty="0">
              <a:latin typeface="Söhne"/>
            </a:endParaRPr>
          </a:p>
          <a:p>
            <a:pPr>
              <a:buFont typeface="Arial" panose="020B0604020202020204" pitchFamily="34" charset="0"/>
              <a:buChar char="•"/>
            </a:pPr>
            <a:r>
              <a:rPr lang="en-US" sz="2000" dirty="0">
                <a:latin typeface="Söhne"/>
              </a:rPr>
              <a:t>Output is of shape (1628, 9). We got probability of each possible rating from 1 to 5. </a:t>
            </a:r>
          </a:p>
          <a:p>
            <a:pPr>
              <a:buFont typeface="Arial" panose="020B0604020202020204" pitchFamily="34" charset="0"/>
              <a:buChar char="•"/>
            </a:pPr>
            <a:endParaRPr lang="en-US" sz="2000" dirty="0">
              <a:latin typeface="Söhne"/>
            </a:endParaRPr>
          </a:p>
          <a:p>
            <a:pPr marL="0" indent="0">
              <a:buNone/>
            </a:pPr>
            <a:endParaRPr lang="en-US" sz="2000" dirty="0">
              <a:latin typeface="Söhne"/>
            </a:endParaRPr>
          </a:p>
        </p:txBody>
      </p:sp>
      <p:pic>
        <p:nvPicPr>
          <p:cNvPr id="4" name="Picture 3">
            <a:extLst>
              <a:ext uri="{FF2B5EF4-FFF2-40B4-BE49-F238E27FC236}">
                <a16:creationId xmlns:a16="http://schemas.microsoft.com/office/drawing/2014/main" id="{90995F2E-4A13-EA7C-87E2-8A039175A162}"/>
              </a:ext>
            </a:extLst>
          </p:cNvPr>
          <p:cNvPicPr>
            <a:picLocks noChangeAspect="1"/>
          </p:cNvPicPr>
          <p:nvPr/>
        </p:nvPicPr>
        <p:blipFill rotWithShape="1">
          <a:blip r:embed="rId2"/>
          <a:srcRect r="20953"/>
          <a:stretch/>
        </p:blipFill>
        <p:spPr>
          <a:xfrm>
            <a:off x="3678174" y="3645648"/>
            <a:ext cx="4389120" cy="971588"/>
          </a:xfrm>
          <a:prstGeom prst="rect">
            <a:avLst/>
          </a:prstGeom>
        </p:spPr>
      </p:pic>
      <p:pic>
        <p:nvPicPr>
          <p:cNvPr id="5" name="Picture 4">
            <a:extLst>
              <a:ext uri="{FF2B5EF4-FFF2-40B4-BE49-F238E27FC236}">
                <a16:creationId xmlns:a16="http://schemas.microsoft.com/office/drawing/2014/main" id="{758C9E02-9EB4-A8BA-2DA3-E7B6AF421510}"/>
              </a:ext>
            </a:extLst>
          </p:cNvPr>
          <p:cNvPicPr>
            <a:picLocks noChangeAspect="1"/>
          </p:cNvPicPr>
          <p:nvPr/>
        </p:nvPicPr>
        <p:blipFill rotWithShape="1">
          <a:blip r:embed="rId3"/>
          <a:srcRect r="21273"/>
          <a:stretch/>
        </p:blipFill>
        <p:spPr>
          <a:xfrm>
            <a:off x="6675528" y="4855580"/>
            <a:ext cx="4389120" cy="279540"/>
          </a:xfrm>
          <a:prstGeom prst="rect">
            <a:avLst/>
          </a:prstGeom>
        </p:spPr>
      </p:pic>
    </p:spTree>
    <p:extLst>
      <p:ext uri="{BB962C8B-B14F-4D97-AF65-F5344CB8AC3E}">
        <p14:creationId xmlns:p14="http://schemas.microsoft.com/office/powerpoint/2010/main" val="2353341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15227-31C6-2EE3-195B-E2C9FE23A6E0}"/>
              </a:ext>
            </a:extLst>
          </p:cNvPr>
          <p:cNvSpPr>
            <a:spLocks noGrp="1"/>
          </p:cNvSpPr>
          <p:nvPr>
            <p:ph type="title"/>
          </p:nvPr>
        </p:nvSpPr>
        <p:spPr>
          <a:xfrm>
            <a:off x="640080" y="329184"/>
            <a:ext cx="6894576" cy="1783080"/>
          </a:xfrm>
        </p:spPr>
        <p:txBody>
          <a:bodyPr anchor="b">
            <a:normAutofit/>
          </a:bodyPr>
          <a:lstStyle/>
          <a:p>
            <a:r>
              <a:rPr lang="en-US" sz="3000" b="0" i="0">
                <a:effectLst/>
                <a:latin typeface="Söhne"/>
              </a:rPr>
              <a:t>Deep neural network-based collaborative filtering recommender system using the softmax activation function</a:t>
            </a:r>
            <a:endParaRPr lang="en-US" sz="3000"/>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EE57AF-D1D7-3B7E-9A8F-5C8CADD432F5}"/>
              </a:ext>
            </a:extLst>
          </p:cNvPr>
          <p:cNvSpPr>
            <a:spLocks noGrp="1"/>
          </p:cNvSpPr>
          <p:nvPr>
            <p:ph idx="1"/>
          </p:nvPr>
        </p:nvSpPr>
        <p:spPr>
          <a:xfrm>
            <a:off x="640080" y="2706624"/>
            <a:ext cx="6894576" cy="3483864"/>
          </a:xfrm>
        </p:spPr>
        <p:txBody>
          <a:bodyPr>
            <a:normAutofit/>
          </a:bodyPr>
          <a:lstStyle/>
          <a:p>
            <a:r>
              <a:rPr lang="en-US" sz="2200">
                <a:latin typeface="Söhne"/>
              </a:rPr>
              <a:t>These predicted pseudo-ratings of the user for the unseen movies are sorted with highest ratings in the first and these labels are inverse transformed to get desired number of Movie names.</a:t>
            </a:r>
          </a:p>
        </p:txBody>
      </p:sp>
      <p:pic>
        <p:nvPicPr>
          <p:cNvPr id="7" name="Picture 6">
            <a:extLst>
              <a:ext uri="{FF2B5EF4-FFF2-40B4-BE49-F238E27FC236}">
                <a16:creationId xmlns:a16="http://schemas.microsoft.com/office/drawing/2014/main" id="{1A760C69-BCB5-8BB6-32C6-483C3753941A}"/>
              </a:ext>
            </a:extLst>
          </p:cNvPr>
          <p:cNvPicPr>
            <a:picLocks noChangeAspect="1"/>
          </p:cNvPicPr>
          <p:nvPr/>
        </p:nvPicPr>
        <p:blipFill rotWithShape="1">
          <a:blip r:embed="rId2"/>
          <a:srcRect r="32096"/>
          <a:stretch/>
        </p:blipFill>
        <p:spPr>
          <a:xfrm>
            <a:off x="7927226" y="329183"/>
            <a:ext cx="3887444" cy="3429969"/>
          </a:xfrm>
          <a:prstGeom prst="rect">
            <a:avLst/>
          </a:prstGeom>
        </p:spPr>
      </p:pic>
      <p:pic>
        <p:nvPicPr>
          <p:cNvPr id="8" name="Picture 7">
            <a:extLst>
              <a:ext uri="{FF2B5EF4-FFF2-40B4-BE49-F238E27FC236}">
                <a16:creationId xmlns:a16="http://schemas.microsoft.com/office/drawing/2014/main" id="{9157AD9B-E3F4-9308-1BBB-08EE3B7146E4}"/>
              </a:ext>
            </a:extLst>
          </p:cNvPr>
          <p:cNvPicPr>
            <a:picLocks noChangeAspect="1"/>
          </p:cNvPicPr>
          <p:nvPr/>
        </p:nvPicPr>
        <p:blipFill rotWithShape="1">
          <a:blip r:embed="rId3"/>
          <a:srcRect r="57703"/>
          <a:stretch/>
        </p:blipFill>
        <p:spPr>
          <a:xfrm>
            <a:off x="8632902" y="4079193"/>
            <a:ext cx="2457803" cy="2176272"/>
          </a:xfrm>
          <a:prstGeom prst="rect">
            <a:avLst/>
          </a:prstGeom>
        </p:spPr>
      </p:pic>
    </p:spTree>
    <p:extLst>
      <p:ext uri="{BB962C8B-B14F-4D97-AF65-F5344CB8AC3E}">
        <p14:creationId xmlns:p14="http://schemas.microsoft.com/office/powerpoint/2010/main" val="19462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9F33A-DBC6-BBC0-DD39-EF74BB6C6447}"/>
              </a:ext>
            </a:extLst>
          </p:cNvPr>
          <p:cNvSpPr>
            <a:spLocks noGrp="1"/>
          </p:cNvSpPr>
          <p:nvPr>
            <p:ph type="title"/>
          </p:nvPr>
        </p:nvSpPr>
        <p:spPr>
          <a:xfrm>
            <a:off x="838200" y="365125"/>
            <a:ext cx="10515600" cy="1325563"/>
          </a:xfrm>
        </p:spPr>
        <p:txBody>
          <a:bodyPr>
            <a:normAutofit/>
          </a:bodyPr>
          <a:lstStyle/>
          <a:p>
            <a:r>
              <a:rPr lang="en-US" sz="5400" b="0" i="0">
                <a:effectLst/>
                <a:latin typeface="Söhne"/>
              </a:rPr>
              <a:t>Content</a:t>
            </a:r>
            <a:endParaRPr lang="en-US"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CBC654-2FA1-0751-4D03-E12126F0254D}"/>
              </a:ext>
            </a:extLst>
          </p:cNvPr>
          <p:cNvGraphicFramePr>
            <a:graphicFrameLocks noGrp="1"/>
          </p:cNvGraphicFramePr>
          <p:nvPr>
            <p:ph idx="1"/>
            <p:extLst>
              <p:ext uri="{D42A27DB-BD31-4B8C-83A1-F6EECF244321}">
                <p14:modId xmlns:p14="http://schemas.microsoft.com/office/powerpoint/2010/main" val="407999999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85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a:extLst>
              <a:ext uri="{FF2B5EF4-FFF2-40B4-BE49-F238E27FC236}">
                <a16:creationId xmlns:a16="http://schemas.microsoft.com/office/drawing/2014/main" id="{5620A918-6595-9696-0CCB-017CC1FBBEE5}"/>
              </a:ext>
            </a:extLst>
          </p:cNvPr>
          <p:cNvPicPr>
            <a:picLocks noChangeAspect="1"/>
          </p:cNvPicPr>
          <p:nvPr/>
        </p:nvPicPr>
        <p:blipFill rotWithShape="1">
          <a:blip r:embed="rId2"/>
          <a:srcRect l="8962" r="34073" b="-2"/>
          <a:stretch/>
        </p:blipFill>
        <p:spPr>
          <a:xfrm>
            <a:off x="-9527" y="3725"/>
            <a:ext cx="5846165" cy="6850548"/>
          </a:xfrm>
          <a:prstGeom prst="rect">
            <a:avLst/>
          </a:prstGeom>
        </p:spPr>
      </p:pic>
      <p:grpSp>
        <p:nvGrpSpPr>
          <p:cNvPr id="11" name="Group 10">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2" name="Freeform: Shape 11">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5" name="Freeform: Shape 14">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FD264F4F-D9DF-10D1-1307-35EB391CAD29}"/>
              </a:ext>
            </a:extLst>
          </p:cNvPr>
          <p:cNvSpPr>
            <a:spLocks noGrp="1"/>
          </p:cNvSpPr>
          <p:nvPr>
            <p:ph type="title"/>
          </p:nvPr>
        </p:nvSpPr>
        <p:spPr>
          <a:xfrm>
            <a:off x="6094105" y="802955"/>
            <a:ext cx="4977976" cy="1454051"/>
          </a:xfrm>
        </p:spPr>
        <p:txBody>
          <a:bodyPr anchor="b">
            <a:normAutofit/>
          </a:bodyPr>
          <a:lstStyle/>
          <a:p>
            <a:r>
              <a:rPr lang="en-US" sz="3600" b="0" i="0">
                <a:solidFill>
                  <a:schemeClr val="tx2"/>
                </a:solidFill>
                <a:effectLst/>
                <a:latin typeface="Söhne"/>
              </a:rPr>
              <a:t>Introduction to the project and dataset</a:t>
            </a:r>
            <a:endParaRPr lang="en-US" sz="3600">
              <a:solidFill>
                <a:schemeClr val="tx2"/>
              </a:solidFill>
            </a:endParaRPr>
          </a:p>
        </p:txBody>
      </p:sp>
      <p:sp>
        <p:nvSpPr>
          <p:cNvPr id="3" name="Content Placeholder 2">
            <a:extLst>
              <a:ext uri="{FF2B5EF4-FFF2-40B4-BE49-F238E27FC236}">
                <a16:creationId xmlns:a16="http://schemas.microsoft.com/office/drawing/2014/main" id="{2DA49254-27F2-B6A6-4A74-88780D9325CB}"/>
              </a:ext>
            </a:extLst>
          </p:cNvPr>
          <p:cNvSpPr>
            <a:spLocks noGrp="1"/>
          </p:cNvSpPr>
          <p:nvPr>
            <p:ph idx="1"/>
          </p:nvPr>
        </p:nvSpPr>
        <p:spPr>
          <a:xfrm>
            <a:off x="6090574" y="2415756"/>
            <a:ext cx="4977578" cy="3639289"/>
          </a:xfrm>
        </p:spPr>
        <p:txBody>
          <a:bodyPr anchor="ctr">
            <a:normAutofit/>
          </a:bodyPr>
          <a:lstStyle/>
          <a:p>
            <a:pPr>
              <a:buFont typeface="Arial" panose="020B0604020202020204" pitchFamily="34" charset="0"/>
              <a:buChar char="•"/>
            </a:pPr>
            <a:r>
              <a:rPr lang="en-US" sz="1700" b="0" i="0">
                <a:solidFill>
                  <a:schemeClr val="tx2"/>
                </a:solidFill>
                <a:effectLst/>
                <a:latin typeface="Söhne"/>
              </a:rPr>
              <a:t>Recommender Systems are becoming increasingly important in the field of movie recommendations.</a:t>
            </a:r>
          </a:p>
          <a:p>
            <a:r>
              <a:rPr lang="en-US" sz="1700" b="0" i="0">
                <a:solidFill>
                  <a:schemeClr val="tx2"/>
                </a:solidFill>
                <a:effectLst/>
                <a:latin typeface="Söhne"/>
              </a:rPr>
              <a:t>Recommender systems suggest movies based on user queries such as genre, user, movie, rating, and popularity</a:t>
            </a:r>
          </a:p>
          <a:p>
            <a:pPr>
              <a:buFont typeface="Arial" panose="020B0604020202020204" pitchFamily="34" charset="0"/>
              <a:buChar char="•"/>
            </a:pPr>
            <a:r>
              <a:rPr lang="en-US" sz="1700" b="0" i="0">
                <a:solidFill>
                  <a:schemeClr val="tx2"/>
                </a:solidFill>
                <a:effectLst/>
                <a:latin typeface="Söhne"/>
              </a:rPr>
              <a:t>Three types of recommender systems: Knowledge-based, Content-based, and Collaborative Filtering</a:t>
            </a:r>
          </a:p>
          <a:p>
            <a:pPr>
              <a:buFont typeface="Arial" panose="020B0604020202020204" pitchFamily="34" charset="0"/>
              <a:buChar char="•"/>
            </a:pPr>
            <a:r>
              <a:rPr lang="en-US" sz="1700" b="0" i="0">
                <a:solidFill>
                  <a:schemeClr val="tx2"/>
                </a:solidFill>
                <a:effectLst/>
                <a:latin typeface="Söhne"/>
              </a:rPr>
              <a:t>Dataset: MovieLens 100K, containing 100,000 movie ratings</a:t>
            </a:r>
          </a:p>
          <a:p>
            <a:pPr>
              <a:buFont typeface="Arial" panose="020B0604020202020204" pitchFamily="34" charset="0"/>
              <a:buChar char="•"/>
            </a:pPr>
            <a:r>
              <a:rPr lang="en-US" sz="1700" b="0" i="0">
                <a:solidFill>
                  <a:schemeClr val="tx2"/>
                </a:solidFill>
                <a:effectLst/>
                <a:latin typeface="Söhne"/>
              </a:rPr>
              <a:t>Models used: KNN, SVD, and Deep Learning with NLP techniques and NN architecture</a:t>
            </a:r>
          </a:p>
        </p:txBody>
      </p:sp>
    </p:spTree>
    <p:extLst>
      <p:ext uri="{BB962C8B-B14F-4D97-AF65-F5344CB8AC3E}">
        <p14:creationId xmlns:p14="http://schemas.microsoft.com/office/powerpoint/2010/main" val="159270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E56B9C-B233-32B2-6013-4405AA334528}"/>
              </a:ext>
            </a:extLst>
          </p:cNvPr>
          <p:cNvPicPr>
            <a:picLocks noChangeAspect="1"/>
          </p:cNvPicPr>
          <p:nvPr/>
        </p:nvPicPr>
        <p:blipFill rotWithShape="1">
          <a:blip r:embed="rId3"/>
          <a:srcRect l="16156" r="25601" b="2"/>
          <a:stretch/>
        </p:blipFill>
        <p:spPr>
          <a:xfrm>
            <a:off x="-9527" y="3725"/>
            <a:ext cx="5846165" cy="6850548"/>
          </a:xfrm>
          <a:prstGeom prst="rect">
            <a:avLst/>
          </a:prstGeom>
        </p:spPr>
      </p:pic>
      <p:grpSp>
        <p:nvGrpSpPr>
          <p:cNvPr id="12" name="Group 11">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3" name="Freeform: Shape 12">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6" name="Freeform: Shape 15">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49200B8C-ADFB-0395-F19D-CF3FF747620C}"/>
              </a:ext>
            </a:extLst>
          </p:cNvPr>
          <p:cNvSpPr>
            <a:spLocks noGrp="1"/>
          </p:cNvSpPr>
          <p:nvPr>
            <p:ph type="title"/>
          </p:nvPr>
        </p:nvSpPr>
        <p:spPr>
          <a:xfrm>
            <a:off x="6094105" y="802955"/>
            <a:ext cx="4977976" cy="1454051"/>
          </a:xfrm>
        </p:spPr>
        <p:txBody>
          <a:bodyPr anchor="b">
            <a:normAutofit/>
          </a:bodyPr>
          <a:lstStyle/>
          <a:p>
            <a:r>
              <a:rPr lang="en-US" sz="3100" b="0" i="0">
                <a:solidFill>
                  <a:schemeClr val="tx2"/>
                </a:solidFill>
                <a:effectLst/>
                <a:latin typeface="Söhne"/>
              </a:rPr>
              <a:t>Overview of recommender systems and their importance in movie recommendations</a:t>
            </a:r>
            <a:endParaRPr lang="en-US" sz="3100">
              <a:solidFill>
                <a:schemeClr val="tx2"/>
              </a:solidFill>
            </a:endParaRPr>
          </a:p>
        </p:txBody>
      </p:sp>
      <p:graphicFrame>
        <p:nvGraphicFramePr>
          <p:cNvPr id="5" name="Content Placeholder 2">
            <a:extLst>
              <a:ext uri="{FF2B5EF4-FFF2-40B4-BE49-F238E27FC236}">
                <a16:creationId xmlns:a16="http://schemas.microsoft.com/office/drawing/2014/main" id="{E4C7A5EF-E7CE-692F-9811-949688536084}"/>
              </a:ext>
            </a:extLst>
          </p:cNvPr>
          <p:cNvGraphicFramePr>
            <a:graphicFrameLocks noGrp="1"/>
          </p:cNvGraphicFramePr>
          <p:nvPr>
            <p:ph idx="1"/>
            <p:extLst>
              <p:ext uri="{D42A27DB-BD31-4B8C-83A1-F6EECF244321}">
                <p14:modId xmlns:p14="http://schemas.microsoft.com/office/powerpoint/2010/main" val="4264173858"/>
              </p:ext>
            </p:extLst>
          </p:nvPr>
        </p:nvGraphicFramePr>
        <p:xfrm>
          <a:off x="6090574" y="2415756"/>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4281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3ADF7E3-4C79-F0DE-8D67-04DEFA46C23F}"/>
              </a:ext>
            </a:extLst>
          </p:cNvPr>
          <p:cNvPicPr>
            <a:picLocks noChangeAspect="1"/>
          </p:cNvPicPr>
          <p:nvPr/>
        </p:nvPicPr>
        <p:blipFill rotWithShape="1">
          <a:blip r:embed="rId2"/>
          <a:srcRect l="2822" r="40214" b="-2"/>
          <a:stretch/>
        </p:blipFill>
        <p:spPr>
          <a:xfrm>
            <a:off x="-9527" y="3725"/>
            <a:ext cx="5846165" cy="6850548"/>
          </a:xfrm>
          <a:prstGeom prst="rect">
            <a:avLst/>
          </a:prstGeom>
        </p:spPr>
      </p:pic>
      <p:grpSp>
        <p:nvGrpSpPr>
          <p:cNvPr id="12" name="Group 11">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3" name="Freeform: Shape 12">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16" name="Freeform: Shape 15">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9E280643-0FB7-13D7-6FF3-A4B8B197ACFC}"/>
              </a:ext>
            </a:extLst>
          </p:cNvPr>
          <p:cNvSpPr>
            <a:spLocks noGrp="1"/>
          </p:cNvSpPr>
          <p:nvPr>
            <p:ph type="title"/>
          </p:nvPr>
        </p:nvSpPr>
        <p:spPr>
          <a:xfrm>
            <a:off x="6094105" y="802955"/>
            <a:ext cx="4977976" cy="1454051"/>
          </a:xfrm>
        </p:spPr>
        <p:txBody>
          <a:bodyPr anchor="b">
            <a:normAutofit/>
          </a:bodyPr>
          <a:lstStyle/>
          <a:p>
            <a:r>
              <a:rPr lang="en-US" sz="3300" b="0" i="0">
                <a:solidFill>
                  <a:schemeClr val="tx2"/>
                </a:solidFill>
                <a:effectLst/>
                <a:latin typeface="Söhne"/>
              </a:rPr>
              <a:t>MovieLens Dataset for Recommendation Systems</a:t>
            </a:r>
            <a:endParaRPr lang="en-US" sz="3300">
              <a:solidFill>
                <a:schemeClr val="tx2"/>
              </a:solidFill>
            </a:endParaRPr>
          </a:p>
        </p:txBody>
      </p:sp>
      <p:graphicFrame>
        <p:nvGraphicFramePr>
          <p:cNvPr id="5" name="Content Placeholder 2">
            <a:extLst>
              <a:ext uri="{FF2B5EF4-FFF2-40B4-BE49-F238E27FC236}">
                <a16:creationId xmlns:a16="http://schemas.microsoft.com/office/drawing/2014/main" id="{6DDAD050-05A4-581C-16DF-0ED773F98768}"/>
              </a:ext>
            </a:extLst>
          </p:cNvPr>
          <p:cNvGraphicFramePr>
            <a:graphicFrameLocks noGrp="1"/>
          </p:cNvGraphicFramePr>
          <p:nvPr>
            <p:ph idx="1"/>
            <p:extLst>
              <p:ext uri="{D42A27DB-BD31-4B8C-83A1-F6EECF244321}">
                <p14:modId xmlns:p14="http://schemas.microsoft.com/office/powerpoint/2010/main" val="3564655594"/>
              </p:ext>
            </p:extLst>
          </p:nvPr>
        </p:nvGraphicFramePr>
        <p:xfrm>
          <a:off x="6090574" y="2415756"/>
          <a:ext cx="4977578" cy="3639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73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0C0C97-D965-DAEF-8812-AC8F941CB694}"/>
              </a:ext>
            </a:extLst>
          </p:cNvPr>
          <p:cNvSpPr>
            <a:spLocks noGrp="1"/>
          </p:cNvSpPr>
          <p:nvPr>
            <p:ph type="title"/>
          </p:nvPr>
        </p:nvSpPr>
        <p:spPr>
          <a:xfrm>
            <a:off x="4572001" y="601744"/>
            <a:ext cx="6781800" cy="1338696"/>
          </a:xfrm>
        </p:spPr>
        <p:txBody>
          <a:bodyPr>
            <a:normAutofit/>
          </a:bodyPr>
          <a:lstStyle/>
          <a:p>
            <a:r>
              <a:rPr lang="en-US" b="0" i="0">
                <a:effectLst/>
                <a:latin typeface="Söhne"/>
              </a:rPr>
              <a:t>Knowledge based Recommender System</a:t>
            </a:r>
            <a:endParaRPr lang="en-US"/>
          </a:p>
        </p:txBody>
      </p:sp>
      <p:pic>
        <p:nvPicPr>
          <p:cNvPr id="19" name="Picture 4" descr="3D numbers in white and orange">
            <a:extLst>
              <a:ext uri="{FF2B5EF4-FFF2-40B4-BE49-F238E27FC236}">
                <a16:creationId xmlns:a16="http://schemas.microsoft.com/office/drawing/2014/main" id="{EAAA2E30-E844-528E-D347-0FFFDC53E032}"/>
              </a:ext>
            </a:extLst>
          </p:cNvPr>
          <p:cNvPicPr>
            <a:picLocks noChangeAspect="1"/>
          </p:cNvPicPr>
          <p:nvPr/>
        </p:nvPicPr>
        <p:blipFill rotWithShape="1">
          <a:blip r:embed="rId2"/>
          <a:srcRect l="34457" r="34746"/>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A26D11DF-65B2-CFF3-3AA5-FA501A5AF1EF}"/>
              </a:ext>
            </a:extLst>
          </p:cNvPr>
          <p:cNvSpPr>
            <a:spLocks noGrp="1"/>
          </p:cNvSpPr>
          <p:nvPr>
            <p:ph idx="1"/>
          </p:nvPr>
        </p:nvSpPr>
        <p:spPr>
          <a:xfrm>
            <a:off x="4572001" y="2201958"/>
            <a:ext cx="6781800" cy="3900730"/>
          </a:xfrm>
        </p:spPr>
        <p:txBody>
          <a:bodyPr anchor="t">
            <a:normAutofit/>
          </a:bodyPr>
          <a:lstStyle/>
          <a:p>
            <a:r>
              <a:rPr lang="en-US" sz="1700" b="0" i="0">
                <a:effectLst/>
                <a:latin typeface="-apple-system"/>
              </a:rPr>
              <a:t>Recommendations are made based on the available items and their corresponding ratings data, considering we have no user data available.</a:t>
            </a:r>
          </a:p>
          <a:p>
            <a:r>
              <a:rPr lang="en-US" sz="1700" b="0" i="0">
                <a:effectLst/>
                <a:latin typeface="-apple-system"/>
              </a:rPr>
              <a:t>The steps are as follows:</a:t>
            </a:r>
          </a:p>
          <a:p>
            <a:pPr marL="342900" marR="0" lvl="0" indent="-342900" rtl="0">
              <a:spcBef>
                <a:spcPts val="0"/>
              </a:spcBef>
              <a:spcAft>
                <a:spcPts val="0"/>
              </a:spcAft>
              <a:buFont typeface="+mj-lt"/>
              <a:buAutoNum type="arabicPeriod"/>
            </a:pPr>
            <a:r>
              <a:rPr lang="en-US" sz="1700">
                <a:latin typeface="-apple-system"/>
              </a:rPr>
              <a:t>The dataset is loaded and has 24 columns representing the item ID, the title of the movie, the release date, and various genres.</a:t>
            </a:r>
          </a:p>
          <a:p>
            <a:pPr marL="342900" marR="0" lvl="0" indent="-342900">
              <a:spcBef>
                <a:spcPts val="0"/>
              </a:spcBef>
              <a:spcAft>
                <a:spcPts val="0"/>
              </a:spcAft>
              <a:buFont typeface="+mj-lt"/>
              <a:buAutoNum type="arabicPeriod"/>
            </a:pPr>
            <a:r>
              <a:rPr lang="en-US" sz="1700">
                <a:latin typeface="-apple-system"/>
              </a:rPr>
              <a:t>The genres column is transformed into a binary matrix, with each row representing a single movie and each column representing a genre. </a:t>
            </a:r>
          </a:p>
          <a:p>
            <a:pPr marL="342900" marR="0" lvl="0" indent="-342900">
              <a:spcBef>
                <a:spcPts val="0"/>
              </a:spcBef>
              <a:spcAft>
                <a:spcPts val="0"/>
              </a:spcAft>
              <a:buFont typeface="+mj-lt"/>
              <a:buAutoNum type="arabicPeriod"/>
            </a:pPr>
            <a:r>
              <a:rPr lang="en-US" sz="1700">
                <a:latin typeface="-apple-system"/>
              </a:rPr>
              <a:t>The user is prompted to enter their preferred genres.</a:t>
            </a:r>
          </a:p>
          <a:p>
            <a:pPr marL="342900" marR="0" lvl="0" indent="-342900">
              <a:spcBef>
                <a:spcPts val="0"/>
              </a:spcBef>
              <a:spcAft>
                <a:spcPts val="0"/>
              </a:spcAft>
              <a:buFont typeface="+mj-lt"/>
              <a:buAutoNum type="arabicPeriod"/>
            </a:pPr>
            <a:r>
              <a:rPr lang="en-US" sz="1700">
                <a:latin typeface="-apple-system"/>
              </a:rPr>
              <a:t>The binary vector representing the user's preferred genres is multiplied by the binary matrix representing the genres of all the movies in the dataset to obtain a binary vector representing the movies that match the user's preferred genres.</a:t>
            </a:r>
          </a:p>
          <a:p>
            <a:pPr marL="342900" marR="0" lvl="0" indent="-342900">
              <a:spcBef>
                <a:spcPts val="0"/>
              </a:spcBef>
              <a:spcAft>
                <a:spcPts val="800"/>
              </a:spcAft>
              <a:buFont typeface="+mj-lt"/>
              <a:buAutoNum type="arabicPeriod"/>
            </a:pPr>
            <a:r>
              <a:rPr lang="en-US" sz="1700">
                <a:latin typeface="-apple-system"/>
              </a:rPr>
              <a:t>Finally, the top 10 movies that match the user's preferred genres are recommended to the user.</a:t>
            </a:r>
            <a:endParaRPr lang="en-US" sz="1700"/>
          </a:p>
        </p:txBody>
      </p:sp>
    </p:spTree>
    <p:extLst>
      <p:ext uri="{BB962C8B-B14F-4D97-AF65-F5344CB8AC3E}">
        <p14:creationId xmlns:p14="http://schemas.microsoft.com/office/powerpoint/2010/main" val="365647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10C89-82F0-2676-EB36-0D0D0DC77AD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000" b="0" i="0" kern="1200">
                <a:solidFill>
                  <a:schemeClr val="tx1"/>
                </a:solidFill>
                <a:effectLst/>
                <a:latin typeface="+mj-lt"/>
                <a:ea typeface="+mj-ea"/>
                <a:cs typeface="+mj-cs"/>
              </a:rPr>
              <a:t>Knowledge based Recommender System – sample output</a:t>
            </a:r>
            <a:endParaRPr lang="en-US" sz="30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C43A3-F206-4B5B-AFF0-6D6BE2E5EC92}"/>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b="0" i="0">
                <a:effectLst/>
              </a:rPr>
              <a:t>These are the most popular movies which can be recommended to a new user in Western genre. Recommendations based on Popularity</a:t>
            </a:r>
            <a:endParaRPr lang="en-US" sz="2200"/>
          </a:p>
        </p:txBody>
      </p:sp>
      <p:pic>
        <p:nvPicPr>
          <p:cNvPr id="5" name="Content Placeholder 4">
            <a:extLst>
              <a:ext uri="{FF2B5EF4-FFF2-40B4-BE49-F238E27FC236}">
                <a16:creationId xmlns:a16="http://schemas.microsoft.com/office/drawing/2014/main" id="{DDB3A36A-9184-DD14-2D57-260F1B0C5357}"/>
              </a:ext>
            </a:extLst>
          </p:cNvPr>
          <p:cNvPicPr>
            <a:picLocks noGrp="1" noChangeAspect="1"/>
          </p:cNvPicPr>
          <p:nvPr>
            <p:ph sz="half" idx="2"/>
          </p:nvPr>
        </p:nvPicPr>
        <p:blipFill>
          <a:blip r:embed="rId2"/>
          <a:stretch>
            <a:fillRect/>
          </a:stretch>
        </p:blipFill>
        <p:spPr>
          <a:xfrm>
            <a:off x="6099048" y="1772409"/>
            <a:ext cx="5458968" cy="3313181"/>
          </a:xfrm>
          <a:prstGeom prst="rect">
            <a:avLst/>
          </a:prstGeom>
        </p:spPr>
      </p:pic>
    </p:spTree>
    <p:extLst>
      <p:ext uri="{BB962C8B-B14F-4D97-AF65-F5344CB8AC3E}">
        <p14:creationId xmlns:p14="http://schemas.microsoft.com/office/powerpoint/2010/main" val="225713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DC031-B652-8DBF-6EF9-7CE14643CAFA}"/>
              </a:ext>
            </a:extLst>
          </p:cNvPr>
          <p:cNvSpPr>
            <a:spLocks noGrp="1"/>
          </p:cNvSpPr>
          <p:nvPr>
            <p:ph type="title"/>
          </p:nvPr>
        </p:nvSpPr>
        <p:spPr>
          <a:xfrm>
            <a:off x="5297762" y="329184"/>
            <a:ext cx="6251110" cy="1783080"/>
          </a:xfrm>
        </p:spPr>
        <p:txBody>
          <a:bodyPr anchor="b">
            <a:normAutofit/>
          </a:bodyPr>
          <a:lstStyle/>
          <a:p>
            <a:r>
              <a:rPr lang="en-US" sz="3000" b="0" i="0">
                <a:effectLst/>
                <a:latin typeface="Söhne"/>
              </a:rPr>
              <a:t>Item-based collaborative filtering recommender system using k-nearest neighbors (KNN) algorithm</a:t>
            </a:r>
            <a:endParaRPr lang="en-US" sz="3000"/>
          </a:p>
        </p:txBody>
      </p:sp>
      <p:pic>
        <p:nvPicPr>
          <p:cNvPr id="5" name="Picture 4" descr="Technological background">
            <a:extLst>
              <a:ext uri="{FF2B5EF4-FFF2-40B4-BE49-F238E27FC236}">
                <a16:creationId xmlns:a16="http://schemas.microsoft.com/office/drawing/2014/main" id="{E66D3995-0187-EBC6-704E-DCBE42D75348}"/>
              </a:ext>
            </a:extLst>
          </p:cNvPr>
          <p:cNvPicPr>
            <a:picLocks noChangeAspect="1"/>
          </p:cNvPicPr>
          <p:nvPr/>
        </p:nvPicPr>
        <p:blipFill rotWithShape="1">
          <a:blip r:embed="rId2"/>
          <a:srcRect l="19867" r="3480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85A705-708A-3D04-3FC6-7E3277D707FA}"/>
              </a:ext>
            </a:extLst>
          </p:cNvPr>
          <p:cNvSpPr>
            <a:spLocks noGrp="1"/>
          </p:cNvSpPr>
          <p:nvPr>
            <p:ph idx="1"/>
          </p:nvPr>
        </p:nvSpPr>
        <p:spPr>
          <a:xfrm>
            <a:off x="5297762" y="2706624"/>
            <a:ext cx="6251110" cy="3483864"/>
          </a:xfrm>
        </p:spPr>
        <p:txBody>
          <a:bodyPr>
            <a:normAutofit/>
          </a:bodyPr>
          <a:lstStyle/>
          <a:p>
            <a:r>
              <a:rPr lang="en-US" sz="1000" b="0" i="0">
                <a:effectLst/>
                <a:latin typeface="-apple-system"/>
              </a:rPr>
              <a:t>KNN algorithm is used to determine the corresponding similar movie or a user based on cosine similarity. K value is defined and desired number of nearest neighboring movies/users are returned.</a:t>
            </a:r>
          </a:p>
          <a:p>
            <a:pPr marL="514350" indent="-514350">
              <a:buFont typeface="+mj-lt"/>
              <a:buAutoNum type="arabicPeriod"/>
            </a:pPr>
            <a:r>
              <a:rPr lang="en-US" sz="1000" b="1" i="0">
                <a:effectLst/>
                <a:latin typeface="-apple-system"/>
              </a:rPr>
              <a:t>Movie Recommender System for a User</a:t>
            </a:r>
          </a:p>
          <a:p>
            <a:r>
              <a:rPr lang="en-US" sz="1000" b="1" i="0">
                <a:effectLst/>
                <a:latin typeface="-apple-system"/>
              </a:rPr>
              <a:t>Movie Recommendation using KNN with Input as User id, Number of similar users should the model pick and Number of movies you want to get recommended:</a:t>
            </a:r>
            <a:endParaRPr lang="en-US" sz="1000" b="0" i="0">
              <a:effectLst/>
              <a:latin typeface="-apple-system"/>
            </a:endParaRPr>
          </a:p>
          <a:p>
            <a:r>
              <a:rPr lang="en-US" sz="1000" b="0" i="0">
                <a:effectLst/>
                <a:latin typeface="-apple-system"/>
              </a:rPr>
              <a:t>Reshaping the dataframe in such a way that each user has n-dimensional rating space where n is total number of movies</a:t>
            </a:r>
          </a:p>
          <a:p>
            <a:r>
              <a:rPr lang="en-US" sz="1000" b="0" i="0">
                <a:effectLst/>
                <a:latin typeface="-apple-system"/>
              </a:rPr>
              <a:t>We will train the KNN model in order to find the closely matching similar users to the user we give as input and we recommend the top movies which would interest the input user.</a:t>
            </a:r>
          </a:p>
          <a:p>
            <a:pPr lvl="2">
              <a:buFont typeface="+mj-lt"/>
              <a:buAutoNum type="arabicPeriod"/>
            </a:pPr>
            <a:r>
              <a:rPr lang="en-US" sz="1000" b="0" i="0">
                <a:effectLst/>
                <a:latin typeface="-apple-system"/>
              </a:rPr>
              <a:t>Now we need to pick similar users for the given input User id</a:t>
            </a:r>
          </a:p>
          <a:p>
            <a:pPr lvl="2">
              <a:buFont typeface="+mj-lt"/>
              <a:buAutoNum type="arabicPeriod"/>
            </a:pPr>
            <a:r>
              <a:rPr lang="en-US" sz="1000" b="0" i="0">
                <a:effectLst/>
                <a:latin typeface="-apple-system"/>
              </a:rPr>
              <a:t>Then pick the highly rated popular movies among the movies watched by similar users. (Weightage has assigned based on the cosine distance)</a:t>
            </a:r>
          </a:p>
          <a:p>
            <a:pPr lvl="2">
              <a:buFont typeface="+mj-lt"/>
              <a:buAutoNum type="arabicPeriod"/>
            </a:pPr>
            <a:r>
              <a:rPr lang="en-US" sz="1000" b="0" i="0">
                <a:effectLst/>
                <a:latin typeface="-apple-system"/>
              </a:rPr>
              <a:t>Excluding the movies which are already seen by the input User and also the movies which are not at all seen by any of the similar users but are still in the list. (This is a crucial step as it could defeat the whole point of building a recommender system)</a:t>
            </a:r>
          </a:p>
          <a:p>
            <a:br>
              <a:rPr lang="en-US" sz="1000"/>
            </a:br>
            <a:endParaRPr lang="en-US" sz="1000"/>
          </a:p>
        </p:txBody>
      </p:sp>
    </p:spTree>
    <p:extLst>
      <p:ext uri="{BB962C8B-B14F-4D97-AF65-F5344CB8AC3E}">
        <p14:creationId xmlns:p14="http://schemas.microsoft.com/office/powerpoint/2010/main" val="271284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C0E4E7-18B3-609C-F1E9-79C9AE6664E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1. Movie Recommender System for a User</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FB96BA40-24FB-3BEF-63D7-3D2DBACFC9A5}"/>
              </a:ext>
            </a:extLst>
          </p:cNvPr>
          <p:cNvSpPr>
            <a:spLocks noGrp="1"/>
          </p:cNvSpPr>
          <p:nvPr>
            <p:ph sz="half" idx="2"/>
          </p:nvPr>
        </p:nvSpPr>
        <p:spPr>
          <a:xfrm>
            <a:off x="5250106" y="586822"/>
            <a:ext cx="6106742" cy="1645920"/>
          </a:xfrm>
        </p:spPr>
        <p:txBody>
          <a:bodyPr vert="horz" lIns="91440" tIns="45720" rIns="91440" bIns="45720" rtlCol="0" anchor="ctr">
            <a:normAutofit/>
          </a:bodyPr>
          <a:lstStyle/>
          <a:p>
            <a:r>
              <a:rPr lang="en-US" sz="1800">
                <a:effectLst/>
              </a:rPr>
              <a:t>Movies recommended based on similar users are: </a:t>
            </a:r>
          </a:p>
          <a:p>
            <a:endParaRPr lang="en-US" sz="1800"/>
          </a:p>
        </p:txBody>
      </p:sp>
      <p:pic>
        <p:nvPicPr>
          <p:cNvPr id="9" name="Picture 8">
            <a:extLst>
              <a:ext uri="{FF2B5EF4-FFF2-40B4-BE49-F238E27FC236}">
                <a16:creationId xmlns:a16="http://schemas.microsoft.com/office/drawing/2014/main" id="{EFEA9443-FB75-4E02-2472-52B5AE03F735}"/>
              </a:ext>
            </a:extLst>
          </p:cNvPr>
          <p:cNvPicPr>
            <a:picLocks noChangeAspect="1"/>
          </p:cNvPicPr>
          <p:nvPr/>
        </p:nvPicPr>
        <p:blipFill rotWithShape="1">
          <a:blip r:embed="rId2"/>
          <a:srcRect r="49331"/>
          <a:stretch/>
        </p:blipFill>
        <p:spPr>
          <a:xfrm>
            <a:off x="1089729" y="2729397"/>
            <a:ext cx="4417617" cy="3483864"/>
          </a:xfrm>
          <a:prstGeom prst="rect">
            <a:avLst/>
          </a:prstGeom>
        </p:spPr>
      </p:pic>
      <p:graphicFrame>
        <p:nvGraphicFramePr>
          <p:cNvPr id="6" name="Content Placeholder 5">
            <a:extLst>
              <a:ext uri="{FF2B5EF4-FFF2-40B4-BE49-F238E27FC236}">
                <a16:creationId xmlns:a16="http://schemas.microsoft.com/office/drawing/2014/main" id="{25326B35-F029-0160-93BB-96EF69028152}"/>
              </a:ext>
            </a:extLst>
          </p:cNvPr>
          <p:cNvGraphicFramePr>
            <a:graphicFrameLocks noGrp="1"/>
          </p:cNvGraphicFramePr>
          <p:nvPr>
            <p:ph sz="half" idx="1"/>
            <p:extLst>
              <p:ext uri="{D42A27DB-BD31-4B8C-83A1-F6EECF244321}">
                <p14:modId xmlns:p14="http://schemas.microsoft.com/office/powerpoint/2010/main" val="3452511352"/>
              </p:ext>
            </p:extLst>
          </p:nvPr>
        </p:nvGraphicFramePr>
        <p:xfrm>
          <a:off x="7054393" y="2729397"/>
          <a:ext cx="3811859" cy="3483875"/>
        </p:xfrm>
        <a:graphic>
          <a:graphicData uri="http://schemas.openxmlformats.org/drawingml/2006/table">
            <a:tbl>
              <a:tblPr firstRow="1" firstCol="1" bandRow="1">
                <a:solidFill>
                  <a:schemeClr val="accent1">
                    <a:lumMod val="20000"/>
                    <a:lumOff val="80000"/>
                  </a:schemeClr>
                </a:solidFill>
                <a:tableStyleId>{5C22544A-7EE6-4342-B048-85BDC9FD1C3A}</a:tableStyleId>
              </a:tblPr>
              <a:tblGrid>
                <a:gridCol w="1270009">
                  <a:extLst>
                    <a:ext uri="{9D8B030D-6E8A-4147-A177-3AD203B41FA5}">
                      <a16:colId xmlns:a16="http://schemas.microsoft.com/office/drawing/2014/main" val="1808131714"/>
                    </a:ext>
                  </a:extLst>
                </a:gridCol>
                <a:gridCol w="2541850">
                  <a:extLst>
                    <a:ext uri="{9D8B030D-6E8A-4147-A177-3AD203B41FA5}">
                      <a16:colId xmlns:a16="http://schemas.microsoft.com/office/drawing/2014/main" val="654592912"/>
                    </a:ext>
                  </a:extLst>
                </a:gridCol>
              </a:tblGrid>
              <a:tr h="282200">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all" spc="60">
                          <a:solidFill>
                            <a:schemeClr val="tx1"/>
                          </a:solidFill>
                          <a:effectLst/>
                        </a:rPr>
                        <a:t>User</a:t>
                      </a:r>
                      <a:endParaRPr lang="en-US" sz="700" b="1" kern="100" cap="all" spc="6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77918" marR="77918" marT="77918" marB="77918">
                    <a:lnL w="12700" cmpd="sng">
                      <a:noFill/>
                    </a:lnL>
                    <a:lnR w="12700" cmpd="sng">
                      <a:noFill/>
                    </a:lnR>
                    <a:lnT w="12700" cmpd="sng">
                      <a:noFill/>
                    </a:lnT>
                    <a:lnB w="38100" cmpd="sng">
                      <a:noFill/>
                    </a:lnB>
                    <a:no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all" spc="60">
                          <a:solidFill>
                            <a:schemeClr val="tx1"/>
                          </a:solidFill>
                          <a:effectLst/>
                        </a:rPr>
                        <a:t>separated by distance of</a:t>
                      </a:r>
                      <a:endParaRPr lang="en-US" sz="700" b="1" kern="100" cap="all" spc="6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77918" marR="77918" marT="77918" marB="77918">
                    <a:lnL w="12700" cmpd="sng">
                      <a:noFill/>
                    </a:lnL>
                    <a:lnR w="12700" cmpd="sng">
                      <a:noFill/>
                    </a:lnR>
                    <a:lnT w="12700" cmpd="sng">
                      <a:noFill/>
                    </a:lnT>
                    <a:lnB w="38100" cmpd="sng">
                      <a:noFill/>
                    </a:lnB>
                    <a:noFill/>
                  </a:tcPr>
                </a:tc>
                <a:extLst>
                  <a:ext uri="{0D108BD9-81ED-4DB2-BD59-A6C34878D82A}">
                    <a16:rowId xmlns:a16="http://schemas.microsoft.com/office/drawing/2014/main" val="1328574056"/>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70</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0.4560883724650484</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210105398"/>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738</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0.4846662001127756</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2369462145"/>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922</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0.503221313979523</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62521748"/>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407</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0.5038250337403114</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1016191106"/>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514</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0.5060750098353226</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61360952"/>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44</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0.5160506271876224</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909547165"/>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660</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0.5165826487301209</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2484365"/>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5</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0.5211146313938015</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940602659"/>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457</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0.5309167131718452</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17319027"/>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23</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0.5316197783536492</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2802033563"/>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843</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0.5324703658288387</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32904759"/>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64</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0.53318921205275</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4045462886"/>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198</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0.535682894616484</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67660314"/>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815</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0.5416036160331636</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2114035031"/>
                  </a:ext>
                </a:extLst>
              </a:tr>
              <a:tr h="213445">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700" b="1" kern="0" cap="none" spc="0">
                          <a:solidFill>
                            <a:schemeClr val="tx1"/>
                          </a:solidFill>
                          <a:effectLst/>
                        </a:rPr>
                        <a:t>95</a:t>
                      </a:r>
                      <a:endParaRPr lang="en-US" sz="700" b="1"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cap="none" spc="0">
                          <a:solidFill>
                            <a:schemeClr val="tx1"/>
                          </a:solidFill>
                          <a:effectLst/>
                        </a:rPr>
                        <a:t>0.5468066886836396</a:t>
                      </a:r>
                      <a:endParaRPr lang="en-US" sz="900" kern="1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34001" marR="34001" marT="0" marB="5194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23231591"/>
                  </a:ext>
                </a:extLst>
              </a:tr>
            </a:tbl>
          </a:graphicData>
        </a:graphic>
      </p:graphicFrame>
    </p:spTree>
    <p:extLst>
      <p:ext uri="{BB962C8B-B14F-4D97-AF65-F5344CB8AC3E}">
        <p14:creationId xmlns:p14="http://schemas.microsoft.com/office/powerpoint/2010/main" val="463850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2111</TotalTime>
  <Words>1823</Words>
  <Application>Microsoft Office PowerPoint</Application>
  <PresentationFormat>Widescreen</PresentationFormat>
  <Paragraphs>125</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Söhne</vt:lpstr>
      <vt:lpstr>Office Theme</vt:lpstr>
      <vt:lpstr>Building Movie Recommender Systems using Machine Learning Techniques on MovieLens dataset</vt:lpstr>
      <vt:lpstr>Content</vt:lpstr>
      <vt:lpstr>Introduction to the project and dataset</vt:lpstr>
      <vt:lpstr>Overview of recommender systems and their importance in movie recommendations</vt:lpstr>
      <vt:lpstr>MovieLens Dataset for Recommendation Systems</vt:lpstr>
      <vt:lpstr>Knowledge based Recommender System</vt:lpstr>
      <vt:lpstr>Knowledge based Recommender System – sample output</vt:lpstr>
      <vt:lpstr>Item-based collaborative filtering recommender system using k-nearest neighbors (KNN) algorithm</vt:lpstr>
      <vt:lpstr>1. Movie Recommender System for a User</vt:lpstr>
      <vt:lpstr>Item-based collaborative filtering recommender system using k-nearest neighbors (KNN) algorithm</vt:lpstr>
      <vt:lpstr>2. Movie Recommender System using Movie Name</vt:lpstr>
      <vt:lpstr>Matrix factorization-based collaborative filtering recommender system using singular value decomposition (SVD)</vt:lpstr>
      <vt:lpstr>Matrix factorization-based collaborative filtering recommender system using singular value decomposition (SVD)</vt:lpstr>
      <vt:lpstr>Deep neural network-based collaborative filtering recommender system using the softmax activation function</vt:lpstr>
      <vt:lpstr>Deep neural network-based collaborative filtering recommender system using the softmax activation function</vt:lpstr>
      <vt:lpstr>Deep neural network-based collaborative filtering recommender system using the softmax activation function</vt:lpstr>
      <vt:lpstr>Deep neural network-based collaborative filtering recommender system using the softmax activation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Movie Recommender Systems using Machine Learning Techniques MovieLens dataset</dc:title>
  <dc:creator>Shahriar Minaee</dc:creator>
  <cp:lastModifiedBy>Henry Oscar Perez Guzman</cp:lastModifiedBy>
  <cp:revision>13</cp:revision>
  <dcterms:created xsi:type="dcterms:W3CDTF">2023-04-18T02:28:18Z</dcterms:created>
  <dcterms:modified xsi:type="dcterms:W3CDTF">2023-04-20T20:32:12Z</dcterms:modified>
</cp:coreProperties>
</file>