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32918400" cy="32918400"/>
  <p:notesSz cx="7004050" cy="9290050"/>
  <p:defaultTextStyle>
    <a:defPPr>
      <a:defRPr lang="en-US"/>
    </a:defPPr>
    <a:lvl1pPr marL="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4564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9127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3691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8255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22819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73837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51947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16511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368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60" autoAdjust="0"/>
    <p:restoredTop sz="98834" autoAdjust="0"/>
  </p:normalViewPr>
  <p:slideViewPr>
    <p:cSldViewPr>
      <p:cViewPr>
        <p:scale>
          <a:sx n="25" d="100"/>
          <a:sy n="25" d="100"/>
        </p:scale>
        <p:origin x="-948" y="24"/>
      </p:cViewPr>
      <p:guideLst>
        <p:guide orient="horz" pos="10368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32278320" y="0"/>
            <a:ext cx="64008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2" y="0"/>
            <a:ext cx="64008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32918400" cy="411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9" name="Instructions"/>
          <p:cNvSpPr/>
          <p:nvPr userDrawn="1"/>
        </p:nvSpPr>
        <p:spPr>
          <a:xfrm>
            <a:off x="-10287000" y="0"/>
            <a:ext cx="960120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1421" tIns="171421" rIns="171421" bIns="171421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72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36” high by 36” wide. It can be used to print any poster with a 1:1 aspect ratio.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  <a:endParaRPr sz="72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 this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49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49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72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49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49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49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800"/>
              </a:spcAft>
            </a:pPr>
            <a:r>
              <a:rPr lang="en-US" sz="3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3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3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3604200" y="0"/>
            <a:ext cx="9601200" cy="32918400"/>
            <a:chOff x="33832800" y="0"/>
            <a:chExt cx="12801600" cy="43891200"/>
          </a:xfrm>
        </p:grpSpPr>
        <p:sp>
          <p:nvSpPr>
            <p:cNvPr id="21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7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7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7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49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49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49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0" y="32613600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318262"/>
            <a:ext cx="29626560" cy="5486400"/>
          </a:xfrm>
          <a:prstGeom prst="rect">
            <a:avLst/>
          </a:prstGeom>
        </p:spPr>
        <p:txBody>
          <a:bodyPr vert="horz" lIns="329128" tIns="164564" rIns="329128" bIns="164564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7680963"/>
            <a:ext cx="29626560" cy="21724623"/>
          </a:xfrm>
          <a:prstGeom prst="rect">
            <a:avLst/>
          </a:prstGeom>
        </p:spPr>
        <p:txBody>
          <a:bodyPr vert="horz" lIns="329128" tIns="164564" rIns="329128" bIns="16456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30510483"/>
            <a:ext cx="768096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l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30510483"/>
            <a:ext cx="1042416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ct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30510483"/>
            <a:ext cx="768096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3291279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2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83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525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6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209" indent="-342842" algn="l" defTabSz="329127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905101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665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2297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7936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64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27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691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255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22819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873837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51947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511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4.jp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 Box 189"/>
          <p:cNvSpPr txBox="1">
            <a:spLocks noChangeArrowheads="1"/>
          </p:cNvSpPr>
          <p:nvPr/>
        </p:nvSpPr>
        <p:spPr bwMode="auto">
          <a:xfrm>
            <a:off x="11567160" y="5486400"/>
            <a:ext cx="20208240" cy="17830800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endParaRPr lang="en-US" sz="2800" dirty="0" smtClean="0">
              <a:latin typeface="+mn-lt"/>
              <a:cs typeface="Times New Roman" panose="02020603050405020304" pitchFamily="18" charset="0"/>
            </a:endParaRPr>
          </a:p>
          <a:p>
            <a:pPr algn="just" eaLnBrk="1" hangingPunct="1"/>
            <a:endParaRPr lang="en-US" sz="2800" dirty="0" smtClean="0">
              <a:latin typeface="+mn-lt"/>
              <a:cs typeface="Times New Roman" panose="02020603050405020304" pitchFamily="18" charset="0"/>
            </a:endParaRPr>
          </a:p>
          <a:p>
            <a:pPr algn="just" eaLnBrk="1" hangingPunct="1"/>
            <a:endParaRPr lang="en-US" sz="2800" dirty="0" smtClean="0">
              <a:latin typeface="+mn-lt"/>
              <a:cs typeface="Times New Roman" panose="02020603050405020304" pitchFamily="18" charset="0"/>
            </a:endParaRPr>
          </a:p>
          <a:p>
            <a:pPr algn="just" eaLnBrk="1" hangingPunct="1"/>
            <a:endParaRPr lang="en-US" sz="2800" dirty="0" smtClean="0">
              <a:latin typeface="+mn-lt"/>
              <a:cs typeface="Times New Roman" panose="02020603050405020304" pitchFamily="18" charset="0"/>
            </a:endParaRPr>
          </a:p>
          <a:p>
            <a:pPr algn="just" eaLnBrk="1" hangingPunct="1"/>
            <a:endParaRPr lang="en-US" sz="2800" dirty="0" smtClean="0">
              <a:latin typeface="+mn-lt"/>
              <a:cs typeface="Times New Roman" panose="02020603050405020304" pitchFamily="18" charset="0"/>
            </a:endParaRPr>
          </a:p>
          <a:p>
            <a:pPr algn="just" eaLnBrk="1" hangingPunct="1"/>
            <a:endParaRPr lang="en-US" sz="2800" dirty="0">
              <a:latin typeface="+mn-lt"/>
            </a:endParaRPr>
          </a:p>
        </p:txBody>
      </p:sp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627096" y="167065"/>
            <a:ext cx="21945600" cy="2415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342842" rIns="137137" bIns="34284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7200" b="1" dirty="0" smtClean="0">
                <a:solidFill>
                  <a:schemeClr val="bg1"/>
                </a:solidFill>
                <a:latin typeface="+mn-lt"/>
              </a:rPr>
              <a:t>Real-time Speaker Recognizer</a:t>
            </a:r>
            <a:endParaRPr lang="en-US" sz="7200" b="1" dirty="0">
              <a:solidFill>
                <a:schemeClr val="bg1"/>
              </a:solidFill>
              <a:latin typeface="+mn-lt"/>
            </a:endParaRPr>
          </a:p>
          <a:p>
            <a:pPr eaLnBrk="1" hangingPunct="1"/>
            <a:r>
              <a:rPr lang="en-US" sz="40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 Offline and real-time speaker diarization system based on binary key modelling</a:t>
            </a:r>
            <a:endParaRPr lang="en-US" sz="4000" b="1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627096" y="2249028"/>
            <a:ext cx="219456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137137" rIns="137137" bIns="137137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Hao</a:t>
            </a:r>
            <a:r>
              <a:rPr lang="en-US" sz="4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Pan    Supervisor</a:t>
            </a:r>
            <a:r>
              <a:rPr 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: Dr. Beta C.L. Yip</a:t>
            </a:r>
            <a:endParaRPr lang="en-US" sz="4000" baseline="30000" dirty="0" smtClean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eaLnBrk="1" hangingPunct="1"/>
            <a:r>
              <a:rPr 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The University of Hong Kong, Faculty of </a:t>
            </a:r>
            <a:r>
              <a:rPr lang="en-US" sz="4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Engineering, Department </a:t>
            </a:r>
            <a:r>
              <a:rPr 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of Computer Science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80160" y="29146502"/>
            <a:ext cx="1937494" cy="746346"/>
          </a:xfrm>
          <a:prstGeom prst="rect">
            <a:avLst/>
          </a:prstGeom>
          <a:noFill/>
        </p:spPr>
        <p:txBody>
          <a:bodyPr wrap="none" lIns="68568" tIns="34284" rIns="68568" bIns="34284" rtlCol="0">
            <a:spAutoFit/>
          </a:bodyPr>
          <a:lstStyle/>
          <a:p>
            <a:r>
              <a:rPr lang="en-US" sz="4400" b="1" dirty="0"/>
              <a:t>Contact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547214" y="30294598"/>
            <a:ext cx="14630400" cy="2194560"/>
          </a:xfrm>
          <a:prstGeom prst="rect">
            <a:avLst/>
          </a:prstGeom>
          <a:noFill/>
        </p:spPr>
        <p:txBody>
          <a:bodyPr wrap="square" lIns="68568" tIns="68568" rIns="68568" bIns="68568" numCol="1" spcCol="342842" rtlCol="0">
            <a:noAutofit/>
          </a:bodyPr>
          <a:lstStyle/>
          <a:p>
            <a:pPr marL="342842" indent="-342842">
              <a:buFont typeface="+mj-lt"/>
              <a:buAutoNum type="arabicPeriod"/>
            </a:pPr>
            <a:r>
              <a:rPr lang="en-US" sz="14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4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4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4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4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4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4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4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4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400" dirty="0"/>
              <a:t>  </a:t>
            </a:r>
          </a:p>
          <a:p>
            <a:pPr marL="342842" indent="-342842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6422727" y="29718000"/>
            <a:ext cx="2703473" cy="746346"/>
          </a:xfrm>
          <a:prstGeom prst="rect">
            <a:avLst/>
          </a:prstGeom>
          <a:noFill/>
        </p:spPr>
        <p:txBody>
          <a:bodyPr wrap="none" lIns="68568" tIns="34284" rIns="68568" bIns="34284" rtlCol="0">
            <a:spAutoFit/>
          </a:bodyPr>
          <a:lstStyle/>
          <a:p>
            <a:r>
              <a:rPr lang="en-US" sz="4400" b="1" dirty="0"/>
              <a:t>References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280160" y="4799273"/>
            <a:ext cx="969264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1567160" y="4796869"/>
            <a:ext cx="20208240" cy="6882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System Design</a:t>
            </a:r>
            <a:endParaRPr lang="en-US" sz="4400" b="1" dirty="0">
              <a:solidFill>
                <a:schemeClr val="bg1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11643360" y="23896301"/>
            <a:ext cx="9692640" cy="5745499"/>
            <a:chOff x="21840588" y="14730712"/>
            <a:chExt cx="9692640" cy="6505545"/>
          </a:xfrm>
        </p:grpSpPr>
        <p:sp>
          <p:nvSpPr>
            <p:cNvPr id="12" name="Text Box 191"/>
            <p:cNvSpPr txBox="1">
              <a:spLocks noChangeArrowheads="1"/>
            </p:cNvSpPr>
            <p:nvPr/>
          </p:nvSpPr>
          <p:spPr bwMode="auto">
            <a:xfrm>
              <a:off x="21840588" y="15416511"/>
              <a:ext cx="9692640" cy="58197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137137" tIns="137137" rIns="137137" bIns="137137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3200" b="1" dirty="0" smtClean="0">
                  <a:latin typeface="Calibri" pitchFamily="34" charset="0"/>
                </a:rPr>
                <a:t>Real-time </a:t>
              </a:r>
              <a:r>
                <a:rPr lang="en-US" sz="3200" dirty="0" smtClean="0">
                  <a:latin typeface="Calibri" pitchFamily="34" charset="0"/>
                </a:rPr>
                <a:t>Version of the system:</a:t>
              </a:r>
            </a:p>
            <a:p>
              <a:pPr marL="514350" indent="-514350" eaLnBrk="1" hangingPunct="1">
                <a:buAutoNum type="arabicPeriod"/>
              </a:pPr>
              <a:r>
                <a:rPr lang="en-US" sz="3200" b="1" dirty="0" smtClean="0">
                  <a:latin typeface="Calibri" pitchFamily="34" charset="0"/>
                </a:rPr>
                <a:t>VAD, Feature extraction, Feature binarization</a:t>
              </a:r>
              <a:r>
                <a:rPr lang="en-US" sz="3200" dirty="0" smtClean="0">
                  <a:latin typeface="Calibri" pitchFamily="34" charset="0"/>
                </a:rPr>
                <a:t>: </a:t>
              </a:r>
              <a:r>
                <a:rPr lang="en-US" sz="3200" dirty="0" smtClean="0">
                  <a:latin typeface="Calibri" pitchFamily="34" charset="0"/>
                </a:rPr>
                <a:t> Performed in online manner</a:t>
              </a:r>
            </a:p>
            <a:p>
              <a:pPr marL="514350" indent="-514350" eaLnBrk="1" hangingPunct="1">
                <a:buAutoNum type="arabicPeriod"/>
              </a:pPr>
              <a:r>
                <a:rPr lang="en-US" sz="3200" b="1" dirty="0" smtClean="0">
                  <a:latin typeface="Calibri" pitchFamily="34" charset="0"/>
                </a:rPr>
                <a:t>KBM Training</a:t>
              </a:r>
              <a:r>
                <a:rPr lang="en-US" sz="3200" dirty="0" smtClean="0">
                  <a:latin typeface="Calibri" pitchFamily="34" charset="0"/>
                </a:rPr>
                <a:t>: Performed in offline manner, do not need to perform every time when data in.</a:t>
              </a:r>
            </a:p>
            <a:p>
              <a:pPr marL="514350" indent="-514350" eaLnBrk="1" hangingPunct="1">
                <a:buAutoNum type="arabicPeriod"/>
              </a:pPr>
              <a:r>
                <a:rPr lang="en-US" sz="3200" b="1" dirty="0" smtClean="0">
                  <a:latin typeface="Calibri" pitchFamily="34" charset="0"/>
                </a:rPr>
                <a:t>Clustering</a:t>
              </a:r>
              <a:r>
                <a:rPr lang="en-US" sz="3200" dirty="0" smtClean="0">
                  <a:latin typeface="Calibri" pitchFamily="34" charset="0"/>
                </a:rPr>
                <a:t>: fast and naive online clustering first for new data, the result of offline clustering will be used to update the previous result when it complete</a:t>
              </a:r>
            </a:p>
            <a:p>
              <a:pPr marL="514350" indent="-514350" eaLnBrk="1" hangingPunct="1">
                <a:buAutoNum type="arabicPeriod"/>
              </a:pPr>
              <a:r>
                <a:rPr lang="en-US" sz="3200" b="1" dirty="0" smtClean="0">
                  <a:latin typeface="Calibri" pitchFamily="34" charset="0"/>
                </a:rPr>
                <a:t>Resegmentation:</a:t>
              </a:r>
              <a:r>
                <a:rPr lang="en-US" sz="3200" b="1" dirty="0" smtClean="0">
                  <a:latin typeface="Calibri" pitchFamily="34" charset="0"/>
                </a:rPr>
                <a:t> </a:t>
              </a:r>
            </a:p>
            <a:p>
              <a:pPr eaLnBrk="1" hangingPunct="1"/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840588" y="14730712"/>
              <a:ext cx="9692640" cy="685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</a:rPr>
                <a:t>Discussion</a:t>
              </a:r>
            </a:p>
          </p:txBody>
        </p:sp>
      </p:grpSp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1295400" y="5486400"/>
            <a:ext cx="9692640" cy="1997465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 smtClean="0">
                <a:latin typeface="+mn-lt"/>
              </a:rPr>
              <a:t> Speaker </a:t>
            </a:r>
            <a:r>
              <a:rPr lang="en-US" sz="3200" b="1" dirty="0" smtClean="0">
                <a:latin typeface="+mn-lt"/>
              </a:rPr>
              <a:t>diarization </a:t>
            </a:r>
            <a:r>
              <a:rPr lang="en-US" sz="3200" dirty="0">
                <a:latin typeface="+mn-lt"/>
              </a:rPr>
              <a:t>i</a:t>
            </a:r>
            <a:r>
              <a:rPr lang="en-US" sz="3200" dirty="0" smtClean="0">
                <a:latin typeface="+mn-lt"/>
              </a:rPr>
              <a:t>s the process of segmenting an input audio stream into speaker-homogeneous segments</a:t>
            </a:r>
          </a:p>
          <a:p>
            <a:pPr eaLnBrk="1" hangingPunct="1"/>
            <a:endParaRPr lang="en-US" sz="3200" dirty="0" smtClean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200" dirty="0" smtClean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200" dirty="0" smtClean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 smtClean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Answer: </a:t>
            </a:r>
            <a:r>
              <a:rPr lang="en-US" sz="3200" b="1" i="1" dirty="0">
                <a:latin typeface="+mn-lt"/>
              </a:rPr>
              <a:t>“Who spoke when?” 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Speaker identities and number of speakers are unknown</a:t>
            </a:r>
          </a:p>
          <a:p>
            <a:pPr eaLnBrk="1" hangingPunct="1"/>
            <a:endParaRPr lang="en-US" sz="3200" dirty="0" smtClean="0">
              <a:latin typeface="+mn-lt"/>
            </a:endParaRPr>
          </a:p>
          <a:p>
            <a:pPr eaLnBrk="1" hangingPunct="1"/>
            <a:r>
              <a:rPr lang="en-US" sz="3200" b="1" dirty="0" smtClean="0">
                <a:latin typeface="+mn-lt"/>
              </a:rPr>
              <a:t> Speaker </a:t>
            </a:r>
            <a:r>
              <a:rPr lang="en-US" sz="3200" b="1" dirty="0" smtClean="0">
                <a:latin typeface="+mn-lt"/>
              </a:rPr>
              <a:t>diarization ≠ Speaker recognition: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+mn-lt"/>
              </a:rPr>
              <a:t>Timestamps are important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+mn-lt"/>
              </a:rPr>
              <a:t>No enrollment process: no speaker voiceprint</a:t>
            </a:r>
          </a:p>
          <a:p>
            <a:pPr eaLnBrk="1" hangingPunct="1"/>
            <a:endParaRPr lang="en-US" sz="3200" dirty="0" smtClean="0">
              <a:latin typeface="+mn-lt"/>
            </a:endParaRPr>
          </a:p>
          <a:p>
            <a:pPr eaLnBrk="1" hangingPunct="1"/>
            <a:r>
              <a:rPr lang="en-US" sz="3200" b="1" dirty="0" smtClean="0">
                <a:latin typeface="+mn-lt"/>
              </a:rPr>
              <a:t> Applications</a:t>
            </a:r>
            <a:r>
              <a:rPr lang="en-US" sz="3200" b="1" dirty="0" smtClean="0">
                <a:latin typeface="+mn-lt"/>
              </a:rPr>
              <a:t>: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+mn-lt"/>
              </a:rPr>
              <a:t>Improve ASR accuracy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+mn-lt"/>
              </a:rPr>
              <a:t>Improve speaker recognition in multi-speaker data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+mn-lt"/>
              </a:rPr>
              <a:t>Source separation: e.g. doctor vs patient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+mn-lt"/>
              </a:rPr>
              <a:t>Spoken document indexing and retrieval</a:t>
            </a:r>
          </a:p>
          <a:p>
            <a:pPr eaLnBrk="1" hangingPunct="1"/>
            <a:endParaRPr lang="en-US" sz="3200" dirty="0" smtClean="0">
              <a:latin typeface="+mn-lt"/>
            </a:endParaRPr>
          </a:p>
          <a:p>
            <a:pPr eaLnBrk="1" hangingPunct="1"/>
            <a:r>
              <a:rPr lang="en-US" sz="3200" b="1" dirty="0" smtClean="0">
                <a:latin typeface="+mn-lt"/>
              </a:rPr>
              <a:t> Generic </a:t>
            </a:r>
            <a:r>
              <a:rPr lang="en-US" sz="3200" b="1" dirty="0">
                <a:latin typeface="+mn-lt"/>
              </a:rPr>
              <a:t>diarization scheme</a:t>
            </a:r>
            <a:r>
              <a:rPr lang="en-US" sz="3200" dirty="0" smtClean="0">
                <a:latin typeface="+mn-lt"/>
              </a:rPr>
              <a:t>:</a:t>
            </a: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 smtClean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 smtClean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 smtClean="0">
              <a:latin typeface="+mn-lt"/>
            </a:endParaRPr>
          </a:p>
          <a:p>
            <a:pPr eaLnBrk="1" hangingPunct="1"/>
            <a:endParaRPr lang="en-US" sz="3200" dirty="0" smtClean="0">
              <a:latin typeface="+mn-lt"/>
            </a:endParaRPr>
          </a:p>
          <a:p>
            <a:pPr eaLnBrk="1" hangingPunct="1"/>
            <a:r>
              <a:rPr lang="en-US" altLang="zh-CN" sz="3200" b="1" dirty="0" smtClean="0">
                <a:latin typeface="+mn-lt"/>
              </a:rPr>
              <a:t>Problem of existing system:</a:t>
            </a:r>
            <a:endParaRPr lang="en-US" sz="3200" b="1" dirty="0" smtClean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latin typeface="+mj-lt"/>
              </a:rPr>
              <a:t>Require Intensive computation &amp; long processing time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latin typeface="+mj-lt"/>
              </a:rPr>
              <a:t>Online clustering performance </a:t>
            </a:r>
            <a:r>
              <a:rPr lang="en-US" altLang="zh-CN" sz="3200" dirty="0" smtClean="0">
                <a:latin typeface="+mj-lt"/>
              </a:rPr>
              <a:t>are much worse than offline clustering</a:t>
            </a:r>
            <a:endParaRPr lang="en-US" altLang="zh-CN" sz="3200" dirty="0" smtClean="0">
              <a:latin typeface="+mj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latin typeface="+mj-lt"/>
              </a:rPr>
              <a:t>Lack of </a:t>
            </a:r>
            <a:r>
              <a:rPr lang="en-US" altLang="zh-CN" sz="3200" dirty="0" smtClean="0">
                <a:latin typeface="+mj-lt"/>
              </a:rPr>
              <a:t>real-time </a:t>
            </a:r>
            <a:r>
              <a:rPr lang="en-US" altLang="zh-CN" sz="3200" dirty="0" smtClean="0">
                <a:latin typeface="+mj-lt"/>
              </a:rPr>
              <a:t>application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latin typeface="+mj-lt"/>
              </a:rPr>
              <a:t>Many system are domain-specific</a:t>
            </a:r>
            <a:endParaRPr lang="en-US" altLang="zh-CN" sz="3200" dirty="0">
              <a:latin typeface="+mj-lt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22021800" y="23905707"/>
            <a:ext cx="9692640" cy="1393640"/>
            <a:chOff x="11507868" y="14730712"/>
            <a:chExt cx="9692640" cy="1393640"/>
          </a:xfrm>
        </p:grpSpPr>
        <p:sp>
          <p:nvSpPr>
            <p:cNvPr id="15" name="Text Box 194"/>
            <p:cNvSpPr txBox="1">
              <a:spLocks noChangeArrowheads="1"/>
            </p:cNvSpPr>
            <p:nvPr/>
          </p:nvSpPr>
          <p:spPr bwMode="auto">
            <a:xfrm>
              <a:off x="11507868" y="15416512"/>
              <a:ext cx="9692640" cy="7078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137137" tIns="137137" rIns="137137" bIns="137137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507868" y="14730712"/>
              <a:ext cx="9692640" cy="685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 smtClean="0">
                  <a:solidFill>
                    <a:schemeClr val="bg1"/>
                  </a:solidFill>
                </a:rPr>
                <a:t>Future Work</a:t>
              </a:r>
              <a:endParaRPr lang="en-US" sz="4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6553200"/>
            <a:ext cx="5774190" cy="212400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3042390" y="8458200"/>
            <a:ext cx="5796810" cy="2124000"/>
            <a:chOff x="3200400" y="8910022"/>
            <a:chExt cx="5796810" cy="2124000"/>
          </a:xfrm>
        </p:grpSpPr>
        <p:grpSp>
          <p:nvGrpSpPr>
            <p:cNvPr id="31" name="组合 30"/>
            <p:cNvGrpSpPr/>
            <p:nvPr/>
          </p:nvGrpSpPr>
          <p:grpSpPr>
            <a:xfrm>
              <a:off x="3200400" y="9355846"/>
              <a:ext cx="5796810" cy="1232352"/>
              <a:chOff x="304800" y="14630400"/>
              <a:chExt cx="15172879" cy="3225625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304800" y="14630400"/>
                <a:ext cx="1990279" cy="322562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353121" y="14630400"/>
                <a:ext cx="3285679" cy="322562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5705921" y="14630400"/>
                <a:ext cx="2447479" cy="322562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8220521" y="14630400"/>
                <a:ext cx="4504879" cy="3225625"/>
              </a:xfrm>
              <a:prstGeom prst="rect">
                <a:avLst/>
              </a:prstGeom>
              <a:solidFill>
                <a:srgbClr val="92D05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2792521" y="14630400"/>
                <a:ext cx="2685158" cy="322562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7410" y="8910022"/>
              <a:ext cx="5774190" cy="2124000"/>
            </a:xfrm>
            <a:prstGeom prst="rect">
              <a:avLst/>
            </a:prstGeom>
          </p:spPr>
        </p:pic>
      </p:grpSp>
      <p:pic>
        <p:nvPicPr>
          <p:cNvPr id="109" name="Picture 10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1804" y="1136904"/>
            <a:ext cx="6870796" cy="2224248"/>
          </a:xfrm>
          <a:prstGeom prst="rect">
            <a:avLst/>
          </a:prstGeom>
        </p:spPr>
      </p:pic>
      <p:cxnSp>
        <p:nvCxnSpPr>
          <p:cNvPr id="144" name="Straight Arrow Connector 143"/>
          <p:cNvCxnSpPr/>
          <p:nvPr/>
        </p:nvCxnSpPr>
        <p:spPr>
          <a:xfrm flipV="1">
            <a:off x="29138425" y="7162800"/>
            <a:ext cx="1267" cy="2714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Group 230"/>
          <p:cNvGrpSpPr/>
          <p:nvPr/>
        </p:nvGrpSpPr>
        <p:grpSpPr>
          <a:xfrm>
            <a:off x="18205730" y="5985172"/>
            <a:ext cx="13272357" cy="3844628"/>
            <a:chOff x="18305519" y="6209120"/>
            <a:chExt cx="13272357" cy="3844628"/>
          </a:xfrm>
        </p:grpSpPr>
        <p:grpSp>
          <p:nvGrpSpPr>
            <p:cNvPr id="229" name="Group 228"/>
            <p:cNvGrpSpPr/>
            <p:nvPr/>
          </p:nvGrpSpPr>
          <p:grpSpPr>
            <a:xfrm>
              <a:off x="18305519" y="6223593"/>
              <a:ext cx="13146203" cy="3730725"/>
              <a:chOff x="18370027" y="6299198"/>
              <a:chExt cx="13146203" cy="3730725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8370027" y="6299198"/>
                <a:ext cx="6155416" cy="3323370"/>
                <a:chOff x="18485488" y="5669340"/>
                <a:chExt cx="6155416" cy="3323370"/>
              </a:xfrm>
            </p:grpSpPr>
            <p:sp>
              <p:nvSpPr>
                <p:cNvPr id="112" name="TextBox 111"/>
                <p:cNvSpPr txBox="1"/>
                <p:nvPr/>
              </p:nvSpPr>
              <p:spPr>
                <a:xfrm>
                  <a:off x="22479000" y="7391400"/>
                  <a:ext cx="8363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……</a:t>
                  </a:r>
                  <a:endParaRPr lang="en-US" sz="2400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22494020" y="8338065"/>
                  <a:ext cx="8363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……</a:t>
                  </a:r>
                  <a:endParaRPr lang="en-US" sz="2400" dirty="0"/>
                </a:p>
              </p:txBody>
            </p:sp>
            <p:grpSp>
              <p:nvGrpSpPr>
                <p:cNvPr id="30" name="Group 29"/>
                <p:cNvGrpSpPr/>
                <p:nvPr/>
              </p:nvGrpSpPr>
              <p:grpSpPr>
                <a:xfrm>
                  <a:off x="18485488" y="5669340"/>
                  <a:ext cx="6155416" cy="3323370"/>
                  <a:chOff x="18485488" y="5669340"/>
                  <a:chExt cx="6155416" cy="3323370"/>
                </a:xfrm>
              </p:grpSpPr>
              <p:pic>
                <p:nvPicPr>
                  <p:cNvPr id="70" name="Picture 69"/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4152" r="8722" b="6282"/>
                  <a:stretch/>
                </p:blipFill>
                <p:spPr>
                  <a:xfrm>
                    <a:off x="19890026" y="5867400"/>
                    <a:ext cx="4724400" cy="948949"/>
                  </a:xfrm>
                  <a:prstGeom prst="rect">
                    <a:avLst/>
                  </a:prstGeom>
                </p:spPr>
              </p:pic>
              <p:grpSp>
                <p:nvGrpSpPr>
                  <p:cNvPr id="105" name="Group 104"/>
                  <p:cNvGrpSpPr/>
                  <p:nvPr/>
                </p:nvGrpSpPr>
                <p:grpSpPr>
                  <a:xfrm>
                    <a:off x="20012296" y="7162800"/>
                    <a:ext cx="4602480" cy="792608"/>
                    <a:chOff x="19781520" y="7113904"/>
                    <a:chExt cx="4602480" cy="792608"/>
                  </a:xfrm>
                </p:grpSpPr>
                <p:grpSp>
                  <p:nvGrpSpPr>
                    <p:cNvPr id="92" name="Group 91"/>
                    <p:cNvGrpSpPr/>
                    <p:nvPr/>
                  </p:nvGrpSpPr>
                  <p:grpSpPr>
                    <a:xfrm>
                      <a:off x="19781520" y="7113904"/>
                      <a:ext cx="2042160" cy="792608"/>
                      <a:chOff x="19781520" y="7239000"/>
                      <a:chExt cx="2042160" cy="792608"/>
                    </a:xfrm>
                  </p:grpSpPr>
                  <p:sp>
                    <p:nvSpPr>
                      <p:cNvPr id="51" name="Rectangle 50"/>
                      <p:cNvSpPr/>
                      <p:nvPr/>
                    </p:nvSpPr>
                    <p:spPr>
                      <a:xfrm>
                        <a:off x="19781520" y="7239000"/>
                        <a:ext cx="1097280" cy="13716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12700"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" name="Rectangle 75"/>
                      <p:cNvSpPr/>
                      <p:nvPr/>
                    </p:nvSpPr>
                    <p:spPr>
                      <a:xfrm>
                        <a:off x="20238720" y="7440296"/>
                        <a:ext cx="1097280" cy="14630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12700"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5" name="Straight Arrow Connector 64"/>
                      <p:cNvCxnSpPr>
                        <a:stCxn id="51" idx="2"/>
                      </p:cNvCxnSpPr>
                      <p:nvPr/>
                    </p:nvCxnSpPr>
                    <p:spPr>
                      <a:xfrm flipH="1">
                        <a:off x="20330159" y="7376160"/>
                        <a:ext cx="1" cy="655448"/>
                      </a:xfrm>
                      <a:prstGeom prst="straightConnector1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4" name="Rectangle 83"/>
                      <p:cNvSpPr/>
                      <p:nvPr/>
                    </p:nvSpPr>
                    <p:spPr>
                      <a:xfrm>
                        <a:off x="20726400" y="7668896"/>
                        <a:ext cx="1097280" cy="14630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12700"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4" name="Straight Arrow Connector 73"/>
                      <p:cNvCxnSpPr>
                        <a:stCxn id="76" idx="2"/>
                      </p:cNvCxnSpPr>
                      <p:nvPr/>
                    </p:nvCxnSpPr>
                    <p:spPr>
                      <a:xfrm>
                        <a:off x="20787360" y="7586600"/>
                        <a:ext cx="0" cy="445008"/>
                      </a:xfrm>
                      <a:prstGeom prst="straightConnector1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" name="Straight Arrow Connector 85"/>
                      <p:cNvCxnSpPr>
                        <a:stCxn id="84" idx="2"/>
                      </p:cNvCxnSpPr>
                      <p:nvPr/>
                    </p:nvCxnSpPr>
                    <p:spPr>
                      <a:xfrm>
                        <a:off x="21275040" y="7815200"/>
                        <a:ext cx="0" cy="216408"/>
                      </a:xfrm>
                      <a:prstGeom prst="straightConnector1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1" name="Rectangle 100"/>
                    <p:cNvSpPr/>
                    <p:nvPr/>
                  </p:nvSpPr>
                  <p:spPr>
                    <a:xfrm>
                      <a:off x="23286720" y="7543800"/>
                      <a:ext cx="1097280" cy="146304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1270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2" name="Straight Arrow Connector 101"/>
                    <p:cNvCxnSpPr>
                      <a:stCxn id="101" idx="2"/>
                    </p:cNvCxnSpPr>
                    <p:nvPr/>
                  </p:nvCxnSpPr>
                  <p:spPr>
                    <a:xfrm flipH="1">
                      <a:off x="23835359" y="7690104"/>
                      <a:ext cx="1" cy="216408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18592800" y="5669340"/>
                    <a:ext cx="1530070" cy="15696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Acoustic features (MFCCs)</a:t>
                    </a:r>
                  </a:p>
                  <a:p>
                    <a:endParaRPr lang="en-US" sz="2400" dirty="0"/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18592800" y="7010400"/>
                    <a:ext cx="1530070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Sliding</a:t>
                    </a:r>
                    <a:r>
                      <a:rPr lang="zh-CN" altLang="en-US" sz="2400" dirty="0" smtClean="0"/>
                      <a:t> </a:t>
                    </a:r>
                    <a:r>
                      <a:rPr lang="en-US" altLang="zh-CN" sz="2400" dirty="0" smtClean="0"/>
                      <a:t>Windows</a:t>
                    </a:r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18485488" y="8153400"/>
                    <a:ext cx="1530070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altLang="zh-CN" sz="2400" dirty="0" smtClean="0"/>
                      <a:t>Gaussian</a:t>
                    </a:r>
                  </a:p>
                  <a:p>
                    <a:pPr algn="r"/>
                    <a:r>
                      <a:rPr lang="en-US" altLang="zh-CN" sz="2400" dirty="0" smtClean="0"/>
                      <a:t>Pool</a:t>
                    </a:r>
                  </a:p>
                </p:txBody>
              </p:sp>
              <p:grpSp>
                <p:nvGrpSpPr>
                  <p:cNvPr id="117" name="Group 116"/>
                  <p:cNvGrpSpPr/>
                  <p:nvPr/>
                </p:nvGrpSpPr>
                <p:grpSpPr>
                  <a:xfrm>
                    <a:off x="19964400" y="8077200"/>
                    <a:ext cx="4676504" cy="915510"/>
                    <a:chOff x="19964400" y="8190390"/>
                    <a:chExt cx="4676504" cy="915510"/>
                  </a:xfrm>
                </p:grpSpPr>
                <p:grpSp>
                  <p:nvGrpSpPr>
                    <p:cNvPr id="106" name="Group 105"/>
                    <p:cNvGrpSpPr/>
                    <p:nvPr/>
                  </p:nvGrpSpPr>
                  <p:grpSpPr>
                    <a:xfrm>
                      <a:off x="20122870" y="8304690"/>
                      <a:ext cx="4379397" cy="686910"/>
                      <a:chOff x="19890026" y="8031607"/>
                      <a:chExt cx="4379397" cy="686910"/>
                    </a:xfrm>
                  </p:grpSpPr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19890026" y="8031607"/>
                        <a:ext cx="1825147" cy="686910"/>
                        <a:chOff x="19890026" y="8031607"/>
                        <a:chExt cx="1825147" cy="686910"/>
                      </a:xfrm>
                    </p:grpSpPr>
                    <p:sp>
                      <p:nvSpPr>
                        <p:cNvPr id="71" name="任意多边形 11"/>
                        <p:cNvSpPr/>
                        <p:nvPr/>
                      </p:nvSpPr>
                      <p:spPr>
                        <a:xfrm>
                          <a:off x="19890026" y="8031608"/>
                          <a:ext cx="880267" cy="686909"/>
                        </a:xfrm>
                        <a:custGeom>
                          <a:avLst/>
                          <a:gdLst>
                            <a:gd name="connsiteX0" fmla="*/ 0 w 20459700"/>
                            <a:gd name="connsiteY0" fmla="*/ 12306300 h 12344400"/>
                            <a:gd name="connsiteX1" fmla="*/ 4419600 w 20459700"/>
                            <a:gd name="connsiteY1" fmla="*/ 10134600 h 12344400"/>
                            <a:gd name="connsiteX2" fmla="*/ 10248900 w 20459700"/>
                            <a:gd name="connsiteY2" fmla="*/ 0 h 12344400"/>
                            <a:gd name="connsiteX3" fmla="*/ 16154400 w 20459700"/>
                            <a:gd name="connsiteY3" fmla="*/ 10134600 h 12344400"/>
                            <a:gd name="connsiteX4" fmla="*/ 20459700 w 20459700"/>
                            <a:gd name="connsiteY4" fmla="*/ 12344400 h 12344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0459700" h="12344400">
                              <a:moveTo>
                                <a:pt x="0" y="12306300"/>
                              </a:moveTo>
                              <a:cubicBezTo>
                                <a:pt x="1355725" y="12245975"/>
                                <a:pt x="2711450" y="12185650"/>
                                <a:pt x="4419600" y="10134600"/>
                              </a:cubicBezTo>
                              <a:cubicBezTo>
                                <a:pt x="6127750" y="8083550"/>
                                <a:pt x="8293100" y="0"/>
                                <a:pt x="10248900" y="0"/>
                              </a:cubicBezTo>
                              <a:cubicBezTo>
                                <a:pt x="12204700" y="0"/>
                                <a:pt x="14452600" y="8077200"/>
                                <a:pt x="16154400" y="10134600"/>
                              </a:cubicBezTo>
                              <a:cubicBezTo>
                                <a:pt x="17856200" y="12192000"/>
                                <a:pt x="19157950" y="12268200"/>
                                <a:pt x="20459700" y="12344400"/>
                              </a:cubicBezTo>
                            </a:path>
                          </a:pathLst>
                        </a:custGeom>
                        <a:ln w="25400"/>
                        <a:effectLst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>
                            <a:ln w="3175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83" name="任意多边形 11"/>
                        <p:cNvSpPr/>
                        <p:nvPr/>
                      </p:nvSpPr>
                      <p:spPr>
                        <a:xfrm>
                          <a:off x="20345400" y="8031607"/>
                          <a:ext cx="880267" cy="686909"/>
                        </a:xfrm>
                        <a:custGeom>
                          <a:avLst/>
                          <a:gdLst>
                            <a:gd name="connsiteX0" fmla="*/ 0 w 20459700"/>
                            <a:gd name="connsiteY0" fmla="*/ 12306300 h 12344400"/>
                            <a:gd name="connsiteX1" fmla="*/ 4419600 w 20459700"/>
                            <a:gd name="connsiteY1" fmla="*/ 10134600 h 12344400"/>
                            <a:gd name="connsiteX2" fmla="*/ 10248900 w 20459700"/>
                            <a:gd name="connsiteY2" fmla="*/ 0 h 12344400"/>
                            <a:gd name="connsiteX3" fmla="*/ 16154400 w 20459700"/>
                            <a:gd name="connsiteY3" fmla="*/ 10134600 h 12344400"/>
                            <a:gd name="connsiteX4" fmla="*/ 20459700 w 20459700"/>
                            <a:gd name="connsiteY4" fmla="*/ 12344400 h 12344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0459700" h="12344400">
                              <a:moveTo>
                                <a:pt x="0" y="12306300"/>
                              </a:moveTo>
                              <a:cubicBezTo>
                                <a:pt x="1355725" y="12245975"/>
                                <a:pt x="2711450" y="12185650"/>
                                <a:pt x="4419600" y="10134600"/>
                              </a:cubicBezTo>
                              <a:cubicBezTo>
                                <a:pt x="6127750" y="8083550"/>
                                <a:pt x="8293100" y="0"/>
                                <a:pt x="10248900" y="0"/>
                              </a:cubicBezTo>
                              <a:cubicBezTo>
                                <a:pt x="12204700" y="0"/>
                                <a:pt x="14452600" y="8077200"/>
                                <a:pt x="16154400" y="10134600"/>
                              </a:cubicBezTo>
                              <a:cubicBezTo>
                                <a:pt x="17856200" y="12192000"/>
                                <a:pt x="19157950" y="12268200"/>
                                <a:pt x="20459700" y="12344400"/>
                              </a:cubicBezTo>
                            </a:path>
                          </a:pathLst>
                        </a:custGeom>
                        <a:ln w="25400"/>
                        <a:effectLst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>
                            <a:ln w="3175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85" name="任意多边形 11"/>
                        <p:cNvSpPr/>
                        <p:nvPr/>
                      </p:nvSpPr>
                      <p:spPr>
                        <a:xfrm>
                          <a:off x="20834906" y="8031608"/>
                          <a:ext cx="880267" cy="686909"/>
                        </a:xfrm>
                        <a:custGeom>
                          <a:avLst/>
                          <a:gdLst>
                            <a:gd name="connsiteX0" fmla="*/ 0 w 20459700"/>
                            <a:gd name="connsiteY0" fmla="*/ 12306300 h 12344400"/>
                            <a:gd name="connsiteX1" fmla="*/ 4419600 w 20459700"/>
                            <a:gd name="connsiteY1" fmla="*/ 10134600 h 12344400"/>
                            <a:gd name="connsiteX2" fmla="*/ 10248900 w 20459700"/>
                            <a:gd name="connsiteY2" fmla="*/ 0 h 12344400"/>
                            <a:gd name="connsiteX3" fmla="*/ 16154400 w 20459700"/>
                            <a:gd name="connsiteY3" fmla="*/ 10134600 h 12344400"/>
                            <a:gd name="connsiteX4" fmla="*/ 20459700 w 20459700"/>
                            <a:gd name="connsiteY4" fmla="*/ 12344400 h 12344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0459700" h="12344400">
                              <a:moveTo>
                                <a:pt x="0" y="12306300"/>
                              </a:moveTo>
                              <a:cubicBezTo>
                                <a:pt x="1355725" y="12245975"/>
                                <a:pt x="2711450" y="12185650"/>
                                <a:pt x="4419600" y="10134600"/>
                              </a:cubicBezTo>
                              <a:cubicBezTo>
                                <a:pt x="6127750" y="8083550"/>
                                <a:pt x="8293100" y="0"/>
                                <a:pt x="10248900" y="0"/>
                              </a:cubicBezTo>
                              <a:cubicBezTo>
                                <a:pt x="12204700" y="0"/>
                                <a:pt x="14452600" y="8077200"/>
                                <a:pt x="16154400" y="10134600"/>
                              </a:cubicBezTo>
                              <a:cubicBezTo>
                                <a:pt x="17856200" y="12192000"/>
                                <a:pt x="19157950" y="12268200"/>
                                <a:pt x="20459700" y="12344400"/>
                              </a:cubicBezTo>
                            </a:path>
                          </a:pathLst>
                        </a:custGeom>
                        <a:ln w="25400"/>
                        <a:effectLst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>
                            <a:ln w="3175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</p:grpSp>
                  <p:sp>
                    <p:nvSpPr>
                      <p:cNvPr id="103" name="任意多边形 11"/>
                      <p:cNvSpPr/>
                      <p:nvPr/>
                    </p:nvSpPr>
                    <p:spPr>
                      <a:xfrm>
                        <a:off x="23389156" y="8031608"/>
                        <a:ext cx="880267" cy="686909"/>
                      </a:xfrm>
                      <a:custGeom>
                        <a:avLst/>
                        <a:gdLst>
                          <a:gd name="connsiteX0" fmla="*/ 0 w 20459700"/>
                          <a:gd name="connsiteY0" fmla="*/ 12306300 h 12344400"/>
                          <a:gd name="connsiteX1" fmla="*/ 4419600 w 20459700"/>
                          <a:gd name="connsiteY1" fmla="*/ 10134600 h 12344400"/>
                          <a:gd name="connsiteX2" fmla="*/ 10248900 w 20459700"/>
                          <a:gd name="connsiteY2" fmla="*/ 0 h 12344400"/>
                          <a:gd name="connsiteX3" fmla="*/ 16154400 w 20459700"/>
                          <a:gd name="connsiteY3" fmla="*/ 10134600 h 12344400"/>
                          <a:gd name="connsiteX4" fmla="*/ 20459700 w 20459700"/>
                          <a:gd name="connsiteY4" fmla="*/ 12344400 h 12344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459700" h="12344400">
                            <a:moveTo>
                              <a:pt x="0" y="12306300"/>
                            </a:moveTo>
                            <a:cubicBezTo>
                              <a:pt x="1355725" y="12245975"/>
                              <a:pt x="2711450" y="12185650"/>
                              <a:pt x="4419600" y="10134600"/>
                            </a:cubicBezTo>
                            <a:cubicBezTo>
                              <a:pt x="6127750" y="8083550"/>
                              <a:pt x="8293100" y="0"/>
                              <a:pt x="10248900" y="0"/>
                            </a:cubicBezTo>
                            <a:cubicBezTo>
                              <a:pt x="12204700" y="0"/>
                              <a:pt x="14452600" y="8077200"/>
                              <a:pt x="16154400" y="10134600"/>
                            </a:cubicBezTo>
                            <a:cubicBezTo>
                              <a:pt x="17856200" y="12192000"/>
                              <a:pt x="19157950" y="12268200"/>
                              <a:pt x="20459700" y="12344400"/>
                            </a:cubicBezTo>
                          </a:path>
                        </a:pathLst>
                      </a:custGeom>
                      <a:ln w="25400"/>
                      <a:effectLst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ln w="3175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sp>
                  <p:nvSpPr>
                    <p:cNvPr id="115" name="Rounded Rectangle 114"/>
                    <p:cNvSpPr/>
                    <p:nvPr/>
                  </p:nvSpPr>
                  <p:spPr>
                    <a:xfrm>
                      <a:off x="19964400" y="8190390"/>
                      <a:ext cx="4676504" cy="915510"/>
                    </a:xfrm>
                    <a:prstGeom prst="roundRect">
                      <a:avLst/>
                    </a:prstGeom>
                    <a:noFill/>
                    <a:ln 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14" name="Group 113"/>
              <p:cNvGrpSpPr/>
              <p:nvPr/>
            </p:nvGrpSpPr>
            <p:grpSpPr>
              <a:xfrm>
                <a:off x="24525443" y="7767153"/>
                <a:ext cx="6990787" cy="2262770"/>
                <a:chOff x="24525443" y="7767153"/>
                <a:chExt cx="6990787" cy="2262770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24525443" y="8520322"/>
                  <a:ext cx="6990787" cy="1509601"/>
                  <a:chOff x="24525443" y="8415551"/>
                  <a:chExt cx="6990787" cy="1509601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24929297" y="8455871"/>
                    <a:ext cx="2057990" cy="144465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 smtClean="0">
                        <a:solidFill>
                          <a:schemeClr val="tx1"/>
                        </a:solidFill>
                      </a:rPr>
                      <a:t>Select 1</a:t>
                    </a:r>
                    <a:r>
                      <a:rPr lang="en-US" sz="2400" baseline="30000" dirty="0" smtClean="0">
                        <a:solidFill>
                          <a:schemeClr val="tx1"/>
                        </a:solidFill>
                      </a:rPr>
                      <a:t>st</a:t>
                    </a:r>
                    <a:r>
                      <a:rPr lang="en-US" sz="2400" dirty="0" smtClean="0">
                        <a:solidFill>
                          <a:schemeClr val="tx1"/>
                        </a:solidFill>
                      </a:rPr>
                      <a:t> Gaussian with max likelihood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0" name="Rectangle 179"/>
                  <p:cNvSpPr/>
                  <p:nvPr/>
                </p:nvSpPr>
                <p:spPr>
                  <a:xfrm>
                    <a:off x="27291497" y="8446945"/>
                    <a:ext cx="1908803" cy="147820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 smtClean="0">
                        <a:solidFill>
                          <a:schemeClr val="tx1"/>
                        </a:solidFill>
                      </a:rPr>
                      <a:t>Calculate   cosine </a:t>
                    </a:r>
                    <a:r>
                      <a:rPr lang="en-US" sz="2400" dirty="0" err="1" smtClean="0">
                        <a:solidFill>
                          <a:schemeClr val="tx1"/>
                        </a:solidFill>
                      </a:rPr>
                      <a:t>Dist</a:t>
                    </a:r>
                    <a:r>
                      <a:rPr lang="en-US" sz="2400" dirty="0" smtClean="0">
                        <a:solidFill>
                          <a:schemeClr val="tx1"/>
                        </a:solidFill>
                      </a:rPr>
                      <a:t> with other Gaussians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3" name="Rectangle 182"/>
                  <p:cNvSpPr/>
                  <p:nvPr/>
                </p:nvSpPr>
                <p:spPr>
                  <a:xfrm>
                    <a:off x="29577497" y="8415551"/>
                    <a:ext cx="1938733" cy="150960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 smtClean="0">
                        <a:solidFill>
                          <a:schemeClr val="tx1"/>
                        </a:solidFill>
                      </a:rPr>
                      <a:t>Select Gaussian with biggest cosine distance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3" name="Elbow Connector 52"/>
                  <p:cNvCxnSpPr>
                    <a:stCxn id="183" idx="0"/>
                    <a:endCxn id="180" idx="0"/>
                  </p:cNvCxnSpPr>
                  <p:nvPr/>
                </p:nvCxnSpPr>
                <p:spPr>
                  <a:xfrm rot="16200000" flipH="1" flipV="1">
                    <a:off x="29380685" y="7280765"/>
                    <a:ext cx="31394" cy="2300965"/>
                  </a:xfrm>
                  <a:prstGeom prst="bentConnector3">
                    <a:avLst>
                      <a:gd name="adj1" fmla="val -728165"/>
                    </a:avLst>
                  </a:prstGeom>
                  <a:ln w="2222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/>
                  <p:cNvCxnSpPr>
                    <a:stCxn id="46" idx="3"/>
                    <a:endCxn id="180" idx="1"/>
                  </p:cNvCxnSpPr>
                  <p:nvPr/>
                </p:nvCxnSpPr>
                <p:spPr>
                  <a:xfrm>
                    <a:off x="26987287" y="9178200"/>
                    <a:ext cx="304210" cy="7849"/>
                  </a:xfrm>
                  <a:prstGeom prst="straightConnector1">
                    <a:avLst/>
                  </a:prstGeom>
                  <a:ln w="2222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Arrow Connector 65"/>
                  <p:cNvCxnSpPr>
                    <a:stCxn id="180" idx="3"/>
                    <a:endCxn id="183" idx="1"/>
                  </p:cNvCxnSpPr>
                  <p:nvPr/>
                </p:nvCxnSpPr>
                <p:spPr>
                  <a:xfrm flipV="1">
                    <a:off x="29200300" y="9170352"/>
                    <a:ext cx="377197" cy="15697"/>
                  </a:xfrm>
                  <a:prstGeom prst="straightConnector1">
                    <a:avLst/>
                  </a:prstGeom>
                  <a:ln w="2222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Arrow Connector 98"/>
                  <p:cNvCxnSpPr>
                    <a:stCxn id="115" idx="3"/>
                    <a:endCxn id="46" idx="1"/>
                  </p:cNvCxnSpPr>
                  <p:nvPr/>
                </p:nvCxnSpPr>
                <p:spPr>
                  <a:xfrm>
                    <a:off x="24525443" y="9060042"/>
                    <a:ext cx="403854" cy="118158"/>
                  </a:xfrm>
                  <a:prstGeom prst="straightConnector1">
                    <a:avLst/>
                  </a:prstGeom>
                  <a:ln w="254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0" name="TextBox 109"/>
                <p:cNvSpPr txBox="1"/>
                <p:nvPr/>
              </p:nvSpPr>
              <p:spPr>
                <a:xfrm>
                  <a:off x="27260562" y="7767153"/>
                  <a:ext cx="40843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Stop when getting N Gaussians</a:t>
                  </a:r>
                  <a:endParaRPr lang="en-US" sz="2400" dirty="0"/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27766648" y="6371566"/>
                <a:ext cx="30746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most </a:t>
                </a:r>
                <a:r>
                  <a:rPr lang="en-US" sz="2400" dirty="0"/>
                  <a:t>complementary &amp; </a:t>
                </a:r>
                <a:r>
                  <a:rPr lang="en-US" sz="2400" dirty="0" smtClean="0"/>
                  <a:t>discriminant </a:t>
                </a:r>
                <a:r>
                  <a:rPr lang="en-US" sz="2400" dirty="0"/>
                  <a:t>Gaussians </a:t>
                </a: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25328746" y="6371567"/>
                <a:ext cx="12650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Speaker acoustic space</a:t>
                </a:r>
                <a:endParaRPr lang="en-US" sz="2400" dirty="0"/>
              </a:p>
            </p:txBody>
          </p:sp>
          <p:cxnSp>
            <p:nvCxnSpPr>
              <p:cNvPr id="210" name="Straight Arrow Connector 209"/>
              <p:cNvCxnSpPr>
                <a:stCxn id="70" idx="3"/>
                <a:endCxn id="193" idx="1"/>
              </p:cNvCxnSpPr>
              <p:nvPr/>
            </p:nvCxnSpPr>
            <p:spPr>
              <a:xfrm flipV="1">
                <a:off x="24498965" y="6971732"/>
                <a:ext cx="829781" cy="1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Right Arrow 214"/>
              <p:cNvSpPr/>
              <p:nvPr/>
            </p:nvSpPr>
            <p:spPr>
              <a:xfrm>
                <a:off x="26694089" y="6752884"/>
                <a:ext cx="978408" cy="562316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KBM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0" name="Rectangle 229"/>
            <p:cNvSpPr/>
            <p:nvPr/>
          </p:nvSpPr>
          <p:spPr>
            <a:xfrm>
              <a:off x="18443907" y="6209120"/>
              <a:ext cx="13133969" cy="38446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4" name="Straight Arrow Connector 233"/>
          <p:cNvCxnSpPr>
            <a:stCxn id="232" idx="3"/>
            <a:endCxn id="174" idx="1"/>
          </p:cNvCxnSpPr>
          <p:nvPr/>
        </p:nvCxnSpPr>
        <p:spPr>
          <a:xfrm>
            <a:off x="20533317" y="10861377"/>
            <a:ext cx="944487" cy="202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18302024" y="10384323"/>
            <a:ext cx="13336438" cy="6047178"/>
            <a:chOff x="18368300" y="9760970"/>
            <a:chExt cx="13336438" cy="6047178"/>
          </a:xfrm>
        </p:grpSpPr>
        <p:grpSp>
          <p:nvGrpSpPr>
            <p:cNvPr id="240" name="Group 239"/>
            <p:cNvGrpSpPr/>
            <p:nvPr/>
          </p:nvGrpSpPr>
          <p:grpSpPr>
            <a:xfrm>
              <a:off x="18545047" y="9760970"/>
              <a:ext cx="12001229" cy="6047178"/>
              <a:chOff x="18545047" y="9760970"/>
              <a:chExt cx="12001229" cy="6047178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18545047" y="9996661"/>
                <a:ext cx="12001229" cy="5811487"/>
                <a:chOff x="18737855" y="9601200"/>
                <a:chExt cx="12001229" cy="5811487"/>
              </a:xfrm>
            </p:grpSpPr>
            <p:sp>
              <p:nvSpPr>
                <p:cNvPr id="3" name="Rounded Rectangle 2"/>
                <p:cNvSpPr/>
                <p:nvPr/>
              </p:nvSpPr>
              <p:spPr>
                <a:xfrm>
                  <a:off x="21017223" y="10418125"/>
                  <a:ext cx="4459250" cy="554675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Arrow Connector 7"/>
                <p:cNvCxnSpPr>
                  <a:stCxn id="3" idx="3"/>
                </p:cNvCxnSpPr>
                <p:nvPr/>
              </p:nvCxnSpPr>
              <p:spPr>
                <a:xfrm>
                  <a:off x="25476473" y="10695463"/>
                  <a:ext cx="1879327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/>
                <p:cNvSpPr txBox="1"/>
                <p:nvPr/>
              </p:nvSpPr>
              <p:spPr>
                <a:xfrm>
                  <a:off x="25583929" y="10279964"/>
                  <a:ext cx="177187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/>
                    <a:t>Count</a:t>
                  </a:r>
                </a:p>
                <a:p>
                  <a:r>
                    <a:rPr lang="en-US" altLang="zh-CN" sz="2400" dirty="0" smtClean="0"/>
                    <a:t>Occurrences</a:t>
                  </a:r>
                  <a:endParaRPr lang="en-US" sz="2400" dirty="0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18737855" y="9601200"/>
                  <a:ext cx="12001229" cy="5811487"/>
                  <a:chOff x="18737855" y="9601200"/>
                  <a:chExt cx="12001229" cy="5811487"/>
                </a:xfrm>
              </p:grpSpPr>
              <p:grpSp>
                <p:nvGrpSpPr>
                  <p:cNvPr id="209" name="Group 208"/>
                  <p:cNvGrpSpPr/>
                  <p:nvPr/>
                </p:nvGrpSpPr>
                <p:grpSpPr>
                  <a:xfrm>
                    <a:off x="18737855" y="9601200"/>
                    <a:ext cx="7855945" cy="5326796"/>
                    <a:chOff x="18737855" y="9601200"/>
                    <a:chExt cx="7855945" cy="5326796"/>
                  </a:xfrm>
                </p:grpSpPr>
                <p:grpSp>
                  <p:nvGrpSpPr>
                    <p:cNvPr id="182" name="Group 181"/>
                    <p:cNvGrpSpPr/>
                    <p:nvPr/>
                  </p:nvGrpSpPr>
                  <p:grpSpPr>
                    <a:xfrm>
                      <a:off x="18737855" y="9601200"/>
                      <a:ext cx="7855945" cy="5326796"/>
                      <a:chOff x="18737855" y="9601200"/>
                      <a:chExt cx="7855945" cy="5326796"/>
                    </a:xfrm>
                  </p:grpSpPr>
                  <p:sp>
                    <p:nvSpPr>
                      <p:cNvPr id="172" name="TextBox 171"/>
                      <p:cNvSpPr txBox="1"/>
                      <p:nvPr/>
                    </p:nvSpPr>
                    <p:spPr>
                      <a:xfrm>
                        <a:off x="18737855" y="11771293"/>
                        <a:ext cx="2217145" cy="138499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2800" dirty="0" smtClean="0"/>
                          <a:t>N</a:t>
                        </a:r>
                        <a:r>
                          <a:rPr lang="zh-CN" altLang="en-US" sz="2800" dirty="0" smtClean="0"/>
                          <a:t> </a:t>
                        </a:r>
                        <a:r>
                          <a:rPr lang="en-US" altLang="zh-CN" sz="2800" dirty="0" smtClean="0"/>
                          <a:t>Gaussian</a:t>
                        </a:r>
                        <a:r>
                          <a:rPr lang="zh-CN" altLang="en-US" sz="2800" dirty="0" smtClean="0"/>
                          <a:t> </a:t>
                        </a:r>
                        <a:r>
                          <a:rPr lang="en-US" altLang="zh-CN" sz="2800" dirty="0" smtClean="0"/>
                          <a:t>Components</a:t>
                        </a:r>
                      </a:p>
                      <a:p>
                        <a:r>
                          <a:rPr lang="en-US" sz="2800" dirty="0" smtClean="0"/>
                          <a:t>In KBM</a:t>
                        </a:r>
                        <a:endParaRPr lang="en-US" sz="2800" dirty="0"/>
                      </a:p>
                    </p:txBody>
                  </p:sp>
                  <p:sp>
                    <p:nvSpPr>
                      <p:cNvPr id="174" name="TextBox 173"/>
                      <p:cNvSpPr txBox="1"/>
                      <p:nvPr/>
                    </p:nvSpPr>
                    <p:spPr>
                      <a:xfrm>
                        <a:off x="21736888" y="9601200"/>
                        <a:ext cx="2951912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 smtClean="0"/>
                          <a:t>n features vectors</a:t>
                        </a:r>
                        <a:endParaRPr lang="en-US" sz="2800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75" name="TextBox 174"/>
                          <p:cNvSpPr txBox="1"/>
                          <p:nvPr/>
                        </p:nvSpPr>
                        <p:spPr>
                          <a:xfrm>
                            <a:off x="21693917" y="14096999"/>
                            <a:ext cx="4899883" cy="83099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sz="2400" dirty="0" smtClean="0"/>
                              <a:t>For each feature, </a:t>
                            </a:r>
                            <a14:m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/>
                                      </a:rPr>
                                      <m:t>𝐺</m:t>
                                    </m:r>
                                  </m:sub>
                                </m:sSub>
                              </m:oMath>
                            </a14:m>
                            <a:r>
                              <a:rPr lang="en-US" sz="2400" dirty="0" smtClean="0"/>
                              <a:t> Gaussians</a:t>
                            </a:r>
                            <a:r>
                              <a:rPr lang="zh-CN" altLang="en-US" sz="2400" dirty="0" smtClean="0"/>
                              <a:t> </a:t>
                            </a:r>
                            <a:r>
                              <a:rPr lang="en-US" altLang="zh-CN" sz="2400" dirty="0" smtClean="0"/>
                              <a:t>that provide highest likelihood are chosen</a:t>
                            </a:r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75" name="TextBox 174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1693917" y="14096999"/>
                            <a:ext cx="4899883" cy="830997"/>
                          </a:xfrm>
                          <a:prstGeom prst="rect">
                            <a:avLst/>
                          </a:prstGeom>
                          <a:blipFill rotWithShape="1">
                            <a:blip r:embed="rId6"/>
                            <a:stretch>
                              <a:fillRect l="-1990" t="-5109" b="-15328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181" name="Group 180"/>
                      <p:cNvGrpSpPr/>
                      <p:nvPr/>
                    </p:nvGrpSpPr>
                    <p:grpSpPr>
                      <a:xfrm>
                        <a:off x="20736341" y="10134600"/>
                        <a:ext cx="4547106" cy="3831277"/>
                        <a:chOff x="20736341" y="10134600"/>
                        <a:chExt cx="4547106" cy="3831277"/>
                      </a:xfrm>
                    </p:grpSpPr>
                    <p:grpSp>
                      <p:nvGrpSpPr>
                        <p:cNvPr id="173" name="Group 172"/>
                        <p:cNvGrpSpPr/>
                        <p:nvPr/>
                      </p:nvGrpSpPr>
                      <p:grpSpPr>
                        <a:xfrm>
                          <a:off x="20736341" y="10134600"/>
                          <a:ext cx="4547106" cy="3831277"/>
                          <a:chOff x="19882743" y="10134599"/>
                          <a:chExt cx="4547106" cy="3831277"/>
                        </a:xfrm>
                      </p:grpSpPr>
                      <p:grpSp>
                        <p:nvGrpSpPr>
                          <p:cNvPr id="145" name="Group 144"/>
                          <p:cNvGrpSpPr/>
                          <p:nvPr/>
                        </p:nvGrpSpPr>
                        <p:grpSpPr>
                          <a:xfrm>
                            <a:off x="20328064" y="10494324"/>
                            <a:ext cx="4101785" cy="3471552"/>
                            <a:chOff x="6324600" y="6553200"/>
                            <a:chExt cx="11165575" cy="9450000"/>
                          </a:xfrm>
                        </p:grpSpPr>
                        <p:sp>
                          <p:nvSpPr>
                            <p:cNvPr id="146" name="矩形 3"/>
                            <p:cNvSpPr/>
                            <p:nvPr/>
                          </p:nvSpPr>
                          <p:spPr>
                            <a:xfrm>
                              <a:off x="6324600" y="655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47" name="矩形 4"/>
                            <p:cNvSpPr/>
                            <p:nvPr/>
                          </p:nvSpPr>
                          <p:spPr>
                            <a:xfrm>
                              <a:off x="6324600" y="781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48" name="矩形 5"/>
                            <p:cNvSpPr/>
                            <p:nvPr/>
                          </p:nvSpPr>
                          <p:spPr>
                            <a:xfrm>
                              <a:off x="6324600" y="907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49" name="矩形 6"/>
                            <p:cNvSpPr/>
                            <p:nvPr/>
                          </p:nvSpPr>
                          <p:spPr>
                            <a:xfrm>
                              <a:off x="6324600" y="1033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0" name="矩形 8"/>
                            <p:cNvSpPr/>
                            <p:nvPr/>
                          </p:nvSpPr>
                          <p:spPr>
                            <a:xfrm>
                              <a:off x="6324600" y="1159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1" name="矩形 9"/>
                            <p:cNvSpPr/>
                            <p:nvPr/>
                          </p:nvSpPr>
                          <p:spPr>
                            <a:xfrm>
                              <a:off x="6324600" y="1285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2" name="矩形 10"/>
                            <p:cNvSpPr/>
                            <p:nvPr/>
                          </p:nvSpPr>
                          <p:spPr>
                            <a:xfrm>
                              <a:off x="6324600" y="1474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dirty="0"/>
                            </a:p>
                          </p:txBody>
                        </p:sp>
                        <p:sp>
                          <p:nvSpPr>
                            <p:cNvPr id="153" name="矩形 11"/>
                            <p:cNvSpPr/>
                            <p:nvPr/>
                          </p:nvSpPr>
                          <p:spPr>
                            <a:xfrm>
                              <a:off x="8458200" y="655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4" name="矩形 12"/>
                            <p:cNvSpPr/>
                            <p:nvPr/>
                          </p:nvSpPr>
                          <p:spPr>
                            <a:xfrm>
                              <a:off x="8458200" y="781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5" name="矩形 13"/>
                            <p:cNvSpPr/>
                            <p:nvPr/>
                          </p:nvSpPr>
                          <p:spPr>
                            <a:xfrm>
                              <a:off x="8458200" y="907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6" name="矩形 14"/>
                            <p:cNvSpPr/>
                            <p:nvPr/>
                          </p:nvSpPr>
                          <p:spPr>
                            <a:xfrm>
                              <a:off x="8458200" y="1033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7" name="矩形 15"/>
                            <p:cNvSpPr/>
                            <p:nvPr/>
                          </p:nvSpPr>
                          <p:spPr>
                            <a:xfrm>
                              <a:off x="8458200" y="1159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8" name="矩形 16"/>
                            <p:cNvSpPr/>
                            <p:nvPr/>
                          </p:nvSpPr>
                          <p:spPr>
                            <a:xfrm>
                              <a:off x="8458200" y="1285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9" name="矩形 17"/>
                            <p:cNvSpPr/>
                            <p:nvPr/>
                          </p:nvSpPr>
                          <p:spPr>
                            <a:xfrm>
                              <a:off x="8458200" y="1474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dirty="0"/>
                            </a:p>
                          </p:txBody>
                        </p:sp>
                        <p:sp>
                          <p:nvSpPr>
                            <p:cNvPr id="160" name="矩形 18"/>
                            <p:cNvSpPr/>
                            <p:nvPr/>
                          </p:nvSpPr>
                          <p:spPr>
                            <a:xfrm>
                              <a:off x="16230600" y="655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1" name="矩形 19"/>
                            <p:cNvSpPr/>
                            <p:nvPr/>
                          </p:nvSpPr>
                          <p:spPr>
                            <a:xfrm>
                              <a:off x="16230601" y="7813201"/>
                              <a:ext cx="1259574" cy="1260001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2" name="矩形 20"/>
                            <p:cNvSpPr/>
                            <p:nvPr/>
                          </p:nvSpPr>
                          <p:spPr>
                            <a:xfrm>
                              <a:off x="16230600" y="907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3" name="矩形 21"/>
                            <p:cNvSpPr/>
                            <p:nvPr/>
                          </p:nvSpPr>
                          <p:spPr>
                            <a:xfrm>
                              <a:off x="16230600" y="1033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4" name="矩形 22"/>
                            <p:cNvSpPr/>
                            <p:nvPr/>
                          </p:nvSpPr>
                          <p:spPr>
                            <a:xfrm>
                              <a:off x="16230600" y="1159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5" name="矩形 23"/>
                            <p:cNvSpPr/>
                            <p:nvPr/>
                          </p:nvSpPr>
                          <p:spPr>
                            <a:xfrm>
                              <a:off x="16230600" y="1285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6" name="矩形 24"/>
                            <p:cNvSpPr/>
                            <p:nvPr/>
                          </p:nvSpPr>
                          <p:spPr>
                            <a:xfrm>
                              <a:off x="16230600" y="1474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dirty="0"/>
                            </a:p>
                          </p:txBody>
                        </p:sp>
                      </p:grpSp>
                      <p:sp>
                        <p:nvSpPr>
                          <p:cNvPr id="168" name="Left Brace 167"/>
                          <p:cNvSpPr/>
                          <p:nvPr/>
                        </p:nvSpPr>
                        <p:spPr>
                          <a:xfrm>
                            <a:off x="19882743" y="10613076"/>
                            <a:ext cx="218659" cy="3276600"/>
                          </a:xfrm>
                          <a:prstGeom prst="leftBrace">
                            <a:avLst/>
                          </a:prstGeom>
                          <a:noFill/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71" name="Left Brace 170"/>
                          <p:cNvSpPr/>
                          <p:nvPr/>
                        </p:nvSpPr>
                        <p:spPr>
                          <a:xfrm rot="16200000" flipH="1" flipV="1">
                            <a:off x="22318974" y="8542005"/>
                            <a:ext cx="218661" cy="3403850"/>
                          </a:xfrm>
                          <a:prstGeom prst="leftBrace">
                            <a:avLst/>
                          </a:prstGeom>
                          <a:noFill/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176" name="TextBox 175"/>
                        <p:cNvSpPr txBox="1"/>
                        <p:nvPr/>
                      </p:nvSpPr>
                      <p:spPr>
                        <a:xfrm>
                          <a:off x="21176254" y="13030200"/>
                          <a:ext cx="845546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 smtClean="0"/>
                            <a:t>…</a:t>
                          </a:r>
                          <a:endParaRPr lang="en-US" sz="2800" dirty="0"/>
                        </a:p>
                      </p:txBody>
                    </p:sp>
                    <p:sp>
                      <p:nvSpPr>
                        <p:cNvPr id="177" name="TextBox 176"/>
                        <p:cNvSpPr txBox="1"/>
                        <p:nvPr/>
                      </p:nvSpPr>
                      <p:spPr>
                        <a:xfrm>
                          <a:off x="21945600" y="13030200"/>
                          <a:ext cx="845546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 smtClean="0"/>
                            <a:t>…</a:t>
                          </a:r>
                          <a:endParaRPr lang="en-US" sz="2800" dirty="0"/>
                        </a:p>
                      </p:txBody>
                    </p:sp>
                    <p:sp>
                      <p:nvSpPr>
                        <p:cNvPr id="178" name="TextBox 177"/>
                        <p:cNvSpPr txBox="1"/>
                        <p:nvPr/>
                      </p:nvSpPr>
                      <p:spPr>
                        <a:xfrm>
                          <a:off x="23092490" y="11822450"/>
                          <a:ext cx="1071158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 smtClean="0"/>
                            <a:t>……</a:t>
                          </a:r>
                          <a:endParaRPr lang="en-US" sz="2800" dirty="0"/>
                        </a:p>
                      </p:txBody>
                    </p:sp>
                  </p:grpSp>
                </p:grpSp>
                <p:cxnSp>
                  <p:nvCxnSpPr>
                    <p:cNvPr id="186" name="Straight Connector 185"/>
                    <p:cNvCxnSpPr/>
                    <p:nvPr/>
                  </p:nvCxnSpPr>
                  <p:spPr>
                    <a:xfrm flipH="1">
                      <a:off x="24307800" y="11629220"/>
                      <a:ext cx="512930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8" name="Straight Connector 187"/>
                    <p:cNvCxnSpPr/>
                    <p:nvPr/>
                  </p:nvCxnSpPr>
                  <p:spPr>
                    <a:xfrm flipH="1">
                      <a:off x="24307800" y="12594889"/>
                      <a:ext cx="512930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0" name="Straight Connector 189"/>
                    <p:cNvCxnSpPr/>
                    <p:nvPr/>
                  </p:nvCxnSpPr>
                  <p:spPr>
                    <a:xfrm>
                      <a:off x="24307800" y="11651509"/>
                      <a:ext cx="0" cy="244549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2" name="Straight Connector 191"/>
                    <p:cNvCxnSpPr/>
                    <p:nvPr/>
                  </p:nvCxnSpPr>
                  <p:spPr>
                    <a:xfrm flipH="1">
                      <a:off x="24307800" y="13734440"/>
                      <a:ext cx="512930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01" name="矩形 3"/>
                  <p:cNvSpPr/>
                  <p:nvPr/>
                </p:nvSpPr>
                <p:spPr>
                  <a:xfrm>
                    <a:off x="27461267" y="10494325"/>
                    <a:ext cx="462717" cy="4628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2" name="矩形 4"/>
                  <p:cNvSpPr/>
                  <p:nvPr/>
                </p:nvSpPr>
                <p:spPr>
                  <a:xfrm>
                    <a:off x="27461267" y="10957199"/>
                    <a:ext cx="462717" cy="462874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 smtClean="0">
                        <a:solidFill>
                          <a:schemeClr val="tx1"/>
                        </a:solidFill>
                      </a:rPr>
                      <a:t>15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3" name="矩形 5"/>
                  <p:cNvSpPr/>
                  <p:nvPr/>
                </p:nvSpPr>
                <p:spPr>
                  <a:xfrm>
                    <a:off x="27461267" y="11420072"/>
                    <a:ext cx="462717" cy="4628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 smtClean="0">
                        <a:solidFill>
                          <a:schemeClr val="tx1"/>
                        </a:solidFill>
                      </a:rPr>
                      <a:t>7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4" name="矩形 6"/>
                  <p:cNvSpPr/>
                  <p:nvPr/>
                </p:nvSpPr>
                <p:spPr>
                  <a:xfrm>
                    <a:off x="27461267" y="11882946"/>
                    <a:ext cx="462717" cy="4628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 smtClean="0">
                        <a:solidFill>
                          <a:schemeClr val="tx1"/>
                        </a:solidFill>
                      </a:rPr>
                      <a:t>3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5" name="矩形 8"/>
                  <p:cNvSpPr/>
                  <p:nvPr/>
                </p:nvSpPr>
                <p:spPr>
                  <a:xfrm>
                    <a:off x="27461267" y="12345819"/>
                    <a:ext cx="462717" cy="462874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 smtClean="0">
                        <a:solidFill>
                          <a:schemeClr val="tx1"/>
                        </a:solidFill>
                      </a:rPr>
                      <a:t>25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6" name="矩形 9"/>
                  <p:cNvSpPr/>
                  <p:nvPr/>
                </p:nvSpPr>
                <p:spPr>
                  <a:xfrm>
                    <a:off x="27461267" y="12808693"/>
                    <a:ext cx="462717" cy="4628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 smtClean="0">
                        <a:solidFill>
                          <a:schemeClr val="tx1"/>
                        </a:solidFill>
                      </a:rPr>
                      <a:t>5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7" name="矩形 10"/>
                  <p:cNvSpPr/>
                  <p:nvPr/>
                </p:nvSpPr>
                <p:spPr>
                  <a:xfrm>
                    <a:off x="27461267" y="13503003"/>
                    <a:ext cx="462717" cy="462874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 smtClean="0">
                        <a:solidFill>
                          <a:schemeClr val="tx1"/>
                        </a:solidFill>
                      </a:rPr>
                      <a:t>17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8" name="TextBox 207"/>
                  <p:cNvSpPr txBox="1"/>
                  <p:nvPr/>
                </p:nvSpPr>
                <p:spPr>
                  <a:xfrm>
                    <a:off x="27455859" y="13030200"/>
                    <a:ext cx="84554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…</a:t>
                    </a:r>
                    <a:endParaRPr lang="en-US" sz="2800" dirty="0"/>
                  </a:p>
                </p:txBody>
              </p:sp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26939962" y="9656389"/>
                    <a:ext cx="1877339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b="1" dirty="0" smtClean="0"/>
                      <a:t>Cumulative Vector (CV)</a:t>
                    </a:r>
                    <a:endParaRPr lang="en-US" sz="2400" b="1" dirty="0"/>
                  </a:p>
                </p:txBody>
              </p:sp>
              <p:sp>
                <p:nvSpPr>
                  <p:cNvPr id="133" name="矩形 3"/>
                  <p:cNvSpPr/>
                  <p:nvPr/>
                </p:nvSpPr>
                <p:spPr>
                  <a:xfrm>
                    <a:off x="29718000" y="10494325"/>
                    <a:ext cx="462717" cy="4628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 smtClean="0">
                        <a:solidFill>
                          <a:schemeClr val="tx1"/>
                        </a:solidFill>
                      </a:rPr>
                      <a:t>0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4" name="矩形 4"/>
                  <p:cNvSpPr/>
                  <p:nvPr/>
                </p:nvSpPr>
                <p:spPr>
                  <a:xfrm>
                    <a:off x="29718000" y="10957199"/>
                    <a:ext cx="462717" cy="462874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5" name="矩形 5"/>
                  <p:cNvSpPr/>
                  <p:nvPr/>
                </p:nvSpPr>
                <p:spPr>
                  <a:xfrm>
                    <a:off x="29718000" y="11420072"/>
                    <a:ext cx="462717" cy="4628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 smtClean="0">
                        <a:solidFill>
                          <a:schemeClr val="tx1"/>
                        </a:solidFill>
                      </a:rPr>
                      <a:t>0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6" name="矩形 6"/>
                  <p:cNvSpPr/>
                  <p:nvPr/>
                </p:nvSpPr>
                <p:spPr>
                  <a:xfrm>
                    <a:off x="29718000" y="11882946"/>
                    <a:ext cx="462717" cy="4628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>
                        <a:solidFill>
                          <a:schemeClr val="tx1"/>
                        </a:solidFill>
                      </a:rPr>
                      <a:t>0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7" name="矩形 8"/>
                  <p:cNvSpPr/>
                  <p:nvPr/>
                </p:nvSpPr>
                <p:spPr>
                  <a:xfrm>
                    <a:off x="29718000" y="12345819"/>
                    <a:ext cx="462717" cy="462874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8" name="矩形 9"/>
                  <p:cNvSpPr/>
                  <p:nvPr/>
                </p:nvSpPr>
                <p:spPr>
                  <a:xfrm>
                    <a:off x="29718000" y="12808693"/>
                    <a:ext cx="462717" cy="4628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 smtClean="0">
                        <a:solidFill>
                          <a:schemeClr val="tx1"/>
                        </a:solidFill>
                      </a:rPr>
                      <a:t>0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9" name="矩形 10"/>
                  <p:cNvSpPr/>
                  <p:nvPr/>
                </p:nvSpPr>
                <p:spPr>
                  <a:xfrm>
                    <a:off x="29718000" y="13503003"/>
                    <a:ext cx="462717" cy="462874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29712592" y="13030200"/>
                    <a:ext cx="84554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…</a:t>
                    </a:r>
                    <a:endParaRPr lang="en-US" sz="2800" dirty="0"/>
                  </a:p>
                </p:txBody>
              </p:sp>
              <p:cxnSp>
                <p:nvCxnSpPr>
                  <p:cNvPr id="141" name="Straight Arrow Connector 140"/>
                  <p:cNvCxnSpPr/>
                  <p:nvPr/>
                </p:nvCxnSpPr>
                <p:spPr>
                  <a:xfrm>
                    <a:off x="27963153" y="11143527"/>
                    <a:ext cx="1565416" cy="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Arrow Connector 141"/>
                  <p:cNvCxnSpPr/>
                  <p:nvPr/>
                </p:nvCxnSpPr>
                <p:spPr>
                  <a:xfrm>
                    <a:off x="27959456" y="13030200"/>
                    <a:ext cx="1565416" cy="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7" name="TextBox 166"/>
                  <p:cNvSpPr txBox="1"/>
                  <p:nvPr/>
                </p:nvSpPr>
                <p:spPr>
                  <a:xfrm>
                    <a:off x="27992182" y="11304594"/>
                    <a:ext cx="1771871" cy="15696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 smtClean="0"/>
                      <a:t>1 for top 20% values in CV, 0 otherwise</a:t>
                    </a:r>
                  </a:p>
                </p:txBody>
              </p:sp>
              <p:sp>
                <p:nvSpPr>
                  <p:cNvPr id="169" name="TextBox 168"/>
                  <p:cNvSpPr txBox="1"/>
                  <p:nvPr/>
                </p:nvSpPr>
                <p:spPr>
                  <a:xfrm>
                    <a:off x="29317007" y="9656389"/>
                    <a:ext cx="1422077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b="1" dirty="0" smtClean="0"/>
                      <a:t>Binary Key (BK)</a:t>
                    </a:r>
                    <a:endParaRPr lang="en-US" sz="2400" b="1" dirty="0"/>
                  </a:p>
                </p:txBody>
              </p:sp>
              <p:sp>
                <p:nvSpPr>
                  <p:cNvPr id="170" name="Left Brace 169"/>
                  <p:cNvSpPr/>
                  <p:nvPr/>
                </p:nvSpPr>
                <p:spPr>
                  <a:xfrm rot="5400000" flipH="1">
                    <a:off x="28768786" y="12884026"/>
                    <a:ext cx="218661" cy="2644607"/>
                  </a:xfrm>
                  <a:prstGeom prst="leftBrac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27543680" y="14397024"/>
                    <a:ext cx="319540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000" b="1" dirty="0" smtClean="0"/>
                      <a:t>Segment/cluster representation</a:t>
                    </a:r>
                    <a:endParaRPr lang="en-US" sz="3000" b="1" dirty="0"/>
                  </a:p>
                </p:txBody>
              </p:sp>
            </p:grpSp>
          </p:grpSp>
          <p:sp>
            <p:nvSpPr>
              <p:cNvPr id="232" name="TextBox 231"/>
              <p:cNvSpPr txBox="1"/>
              <p:nvPr/>
            </p:nvSpPr>
            <p:spPr>
              <a:xfrm>
                <a:off x="18656047" y="9760970"/>
                <a:ext cx="194354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Features of segment</a:t>
                </a:r>
                <a:endParaRPr lang="en-US" sz="2800" dirty="0"/>
              </a:p>
            </p:txBody>
          </p:sp>
        </p:grpSp>
        <p:sp>
          <p:nvSpPr>
            <p:cNvPr id="241" name="Rectangle 240"/>
            <p:cNvSpPr/>
            <p:nvPr/>
          </p:nvSpPr>
          <p:spPr>
            <a:xfrm>
              <a:off x="18368300" y="9763062"/>
              <a:ext cx="13336438" cy="60450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3" name="TextBox 242"/>
          <p:cNvSpPr txBox="1"/>
          <p:nvPr/>
        </p:nvSpPr>
        <p:spPr>
          <a:xfrm>
            <a:off x="13010118" y="9548229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tx2">
                    <a:lumMod val="75000"/>
                  </a:schemeClr>
                </a:solidFill>
              </a:rPr>
              <a:t>System flowchart</a:t>
            </a:r>
            <a:endParaRPr lang="en-US" sz="36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14" name="Straight Arrow Connector 313"/>
          <p:cNvCxnSpPr>
            <a:stCxn id="273" idx="2"/>
          </p:cNvCxnSpPr>
          <p:nvPr/>
        </p:nvCxnSpPr>
        <p:spPr>
          <a:xfrm>
            <a:off x="14108087" y="6792295"/>
            <a:ext cx="0" cy="2979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8" name="Group 337"/>
          <p:cNvGrpSpPr/>
          <p:nvPr/>
        </p:nvGrpSpPr>
        <p:grpSpPr>
          <a:xfrm>
            <a:off x="11798297" y="6048363"/>
            <a:ext cx="6244061" cy="3107425"/>
            <a:chOff x="11798297" y="6048363"/>
            <a:chExt cx="6244061" cy="2515037"/>
          </a:xfrm>
        </p:grpSpPr>
        <p:grpSp>
          <p:nvGrpSpPr>
            <p:cNvPr id="333" name="Group 332"/>
            <p:cNvGrpSpPr/>
            <p:nvPr/>
          </p:nvGrpSpPr>
          <p:grpSpPr>
            <a:xfrm>
              <a:off x="11811000" y="6139948"/>
              <a:ext cx="6231358" cy="1905250"/>
              <a:chOff x="11564623" y="6003273"/>
              <a:chExt cx="6231358" cy="1905250"/>
            </a:xfrm>
          </p:grpSpPr>
          <p:pic>
            <p:nvPicPr>
              <p:cNvPr id="273" name="图片 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749" t="21622" r="-3544" b="25663"/>
              <a:stretch/>
            </p:blipFill>
            <p:spPr>
              <a:xfrm>
                <a:off x="13034597" y="6041239"/>
                <a:ext cx="1654226" cy="472561"/>
              </a:xfrm>
              <a:prstGeom prst="rect">
                <a:avLst/>
              </a:prstGeom>
            </p:spPr>
          </p:pic>
          <p:sp>
            <p:nvSpPr>
              <p:cNvPr id="295" name="TextBox 294"/>
              <p:cNvSpPr txBox="1"/>
              <p:nvPr/>
            </p:nvSpPr>
            <p:spPr>
              <a:xfrm>
                <a:off x="11807162" y="6003273"/>
                <a:ext cx="1447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Input audio</a:t>
                </a:r>
                <a:endParaRPr lang="en-US" sz="2400" dirty="0"/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11564623" y="6937020"/>
                <a:ext cx="1735861" cy="971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MFCCs</a:t>
                </a:r>
              </a:p>
              <a:p>
                <a:r>
                  <a:rPr lang="en-US" sz="2400" dirty="0" smtClean="0"/>
                  <a:t>(Acoustic features)</a:t>
                </a:r>
                <a:endParaRPr lang="en-US" sz="2400" dirty="0"/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13012424" y="6983606"/>
                <a:ext cx="1520952" cy="825541"/>
                <a:chOff x="12986564" y="6870480"/>
                <a:chExt cx="1520952" cy="825541"/>
              </a:xfrm>
            </p:grpSpPr>
            <p:grpSp>
              <p:nvGrpSpPr>
                <p:cNvPr id="298" name="Group 297"/>
                <p:cNvGrpSpPr/>
                <p:nvPr/>
              </p:nvGrpSpPr>
              <p:grpSpPr>
                <a:xfrm>
                  <a:off x="12986564" y="6870480"/>
                  <a:ext cx="1520952" cy="825541"/>
                  <a:chOff x="12786428" y="6779535"/>
                  <a:chExt cx="1298289" cy="704684"/>
                </a:xfrm>
              </p:grpSpPr>
              <p:sp>
                <p:nvSpPr>
                  <p:cNvPr id="289" name="Rectangle 288"/>
                  <p:cNvSpPr/>
                  <p:nvPr/>
                </p:nvSpPr>
                <p:spPr>
                  <a:xfrm>
                    <a:off x="12919118" y="6781800"/>
                    <a:ext cx="62443" cy="702419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noFill/>
                    </a:endParaRPr>
                  </a:p>
                </p:txBody>
              </p:sp>
              <p:sp>
                <p:nvSpPr>
                  <p:cNvPr id="290" name="Rectangle 289"/>
                  <p:cNvSpPr/>
                  <p:nvPr/>
                </p:nvSpPr>
                <p:spPr>
                  <a:xfrm>
                    <a:off x="13179296" y="6781800"/>
                    <a:ext cx="62443" cy="702419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noFill/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>
                  <a:xfrm>
                    <a:off x="12786428" y="6781800"/>
                    <a:ext cx="62443" cy="702419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noFill/>
                    </a:endParaRPr>
                  </a:p>
                </p:txBody>
              </p:sp>
              <p:sp>
                <p:nvSpPr>
                  <p:cNvPr id="292" name="Rectangle 291"/>
                  <p:cNvSpPr/>
                  <p:nvPr/>
                </p:nvSpPr>
                <p:spPr>
                  <a:xfrm>
                    <a:off x="13046605" y="6779535"/>
                    <a:ext cx="62443" cy="702419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noFill/>
                    </a:endParaRPr>
                  </a:p>
                </p:txBody>
              </p:sp>
              <p:sp>
                <p:nvSpPr>
                  <p:cNvPr id="293" name="Rectangle 292"/>
                  <p:cNvSpPr/>
                  <p:nvPr/>
                </p:nvSpPr>
                <p:spPr>
                  <a:xfrm>
                    <a:off x="14022274" y="6781800"/>
                    <a:ext cx="62443" cy="702419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noFill/>
                    </a:endParaRPr>
                  </a:p>
                </p:txBody>
              </p:sp>
              <p:sp>
                <p:nvSpPr>
                  <p:cNvPr id="294" name="Rectangle 293"/>
                  <p:cNvSpPr/>
                  <p:nvPr/>
                </p:nvSpPr>
                <p:spPr>
                  <a:xfrm>
                    <a:off x="13898879" y="6781800"/>
                    <a:ext cx="62443" cy="702419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noFill/>
                    </a:endParaRPr>
                  </a:p>
                </p:txBody>
              </p:sp>
            </p:grpSp>
            <p:sp>
              <p:nvSpPr>
                <p:cNvPr id="299" name="TextBox 298"/>
                <p:cNvSpPr txBox="1"/>
                <p:nvPr/>
              </p:nvSpPr>
              <p:spPr>
                <a:xfrm>
                  <a:off x="13506996" y="6957415"/>
                  <a:ext cx="8363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……</a:t>
                  </a:r>
                  <a:endParaRPr lang="en-US" sz="2400" dirty="0"/>
                </a:p>
              </p:txBody>
            </p:sp>
          </p:grpSp>
          <p:sp>
            <p:nvSpPr>
              <p:cNvPr id="300" name="TextBox 299"/>
              <p:cNvSpPr txBox="1"/>
              <p:nvPr/>
            </p:nvSpPr>
            <p:spPr>
              <a:xfrm>
                <a:off x="15500238" y="6073591"/>
                <a:ext cx="2243993" cy="373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VAD (</a:t>
                </a:r>
                <a:r>
                  <a:rPr lang="en-US" sz="2400" dirty="0" err="1" smtClean="0"/>
                  <a:t>WebRTC</a:t>
                </a:r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  <p:cxnSp>
            <p:nvCxnSpPr>
              <p:cNvPr id="303" name="Straight Arrow Connector 302"/>
              <p:cNvCxnSpPr>
                <a:stCxn id="273" idx="3"/>
                <a:endCxn id="300" idx="1"/>
              </p:cNvCxnSpPr>
              <p:nvPr/>
            </p:nvCxnSpPr>
            <p:spPr>
              <a:xfrm flipV="1">
                <a:off x="14688823" y="6260419"/>
                <a:ext cx="811415" cy="171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309"/>
              <p:cNvCxnSpPr/>
              <p:nvPr/>
            </p:nvCxnSpPr>
            <p:spPr>
              <a:xfrm flipH="1">
                <a:off x="14577745" y="6513800"/>
                <a:ext cx="1723092" cy="87953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3" name="TextBox 312"/>
              <p:cNvSpPr txBox="1"/>
              <p:nvPr/>
            </p:nvSpPr>
            <p:spPr>
              <a:xfrm>
                <a:off x="15458343" y="7070541"/>
                <a:ext cx="2337638" cy="373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VAD-mask</a:t>
                </a:r>
                <a:endParaRPr lang="en-US" sz="2000" dirty="0"/>
              </a:p>
            </p:txBody>
          </p:sp>
        </p:grpSp>
        <p:sp>
          <p:nvSpPr>
            <p:cNvPr id="335" name="Rectangle 334"/>
            <p:cNvSpPr/>
            <p:nvPr/>
          </p:nvSpPr>
          <p:spPr>
            <a:xfrm>
              <a:off x="11798297" y="6048363"/>
              <a:ext cx="6192312" cy="2515037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0" name="Group 369"/>
          <p:cNvGrpSpPr/>
          <p:nvPr/>
        </p:nvGrpSpPr>
        <p:grpSpPr>
          <a:xfrm>
            <a:off x="1467814" y="18821400"/>
            <a:ext cx="9047786" cy="2555827"/>
            <a:chOff x="1672947" y="23902073"/>
            <a:chExt cx="9047786" cy="2555827"/>
          </a:xfrm>
        </p:grpSpPr>
        <p:grpSp>
          <p:nvGrpSpPr>
            <p:cNvPr id="55" name="组合 54"/>
            <p:cNvGrpSpPr/>
            <p:nvPr/>
          </p:nvGrpSpPr>
          <p:grpSpPr>
            <a:xfrm>
              <a:off x="1672947" y="23902073"/>
              <a:ext cx="9047786" cy="2555827"/>
              <a:chOff x="93685" y="10028476"/>
              <a:chExt cx="25732442" cy="7268924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4871287" y="10038353"/>
                <a:ext cx="4914899" cy="27432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chemeClr val="tx1"/>
                    </a:solidFill>
                  </a:rPr>
                  <a:t>Feature extraction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0722655" y="10028476"/>
                <a:ext cx="6923942" cy="27432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chemeClr val="tx1"/>
                    </a:solidFill>
                  </a:rPr>
                  <a:t>Speech activity detection</a:t>
                </a: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93685" y="10028476"/>
                <a:ext cx="3201902" cy="27432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chemeClr val="tx1"/>
                    </a:solidFill>
                  </a:rPr>
                  <a:t>Input audio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8499096" y="10038353"/>
                <a:ext cx="7327031" cy="27432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chemeClr val="tx1"/>
                    </a:solidFill>
                  </a:rPr>
                  <a:t>Segmentation</a:t>
                </a: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17074922" y="14554197"/>
                <a:ext cx="8751205" cy="27432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chemeClr val="tx1"/>
                    </a:solidFill>
                  </a:rPr>
                  <a:t>Segment/cluster representation</a:t>
                </a: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11156090" y="14554199"/>
                <a:ext cx="4979587" cy="27432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chemeClr val="tx1"/>
                    </a:solidFill>
                  </a:rPr>
                  <a:t>clustering</a:t>
                </a: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673620" y="14554199"/>
                <a:ext cx="7267582" cy="27432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chemeClr val="tx1"/>
                    </a:solidFill>
                  </a:rPr>
                  <a:t>Resegmentation</a:t>
                </a:r>
              </a:p>
            </p:txBody>
          </p:sp>
        </p:grpSp>
        <p:cxnSp>
          <p:nvCxnSpPr>
            <p:cNvPr id="349" name="Straight Arrow Connector 348"/>
            <p:cNvCxnSpPr>
              <a:stCxn id="58" idx="3"/>
              <a:endCxn id="56" idx="1"/>
            </p:cNvCxnSpPr>
            <p:nvPr/>
          </p:nvCxnSpPr>
          <p:spPr>
            <a:xfrm>
              <a:off x="2798768" y="24384342"/>
              <a:ext cx="554032" cy="3473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>
              <a:stCxn id="56" idx="3"/>
              <a:endCxn id="57" idx="1"/>
            </p:cNvCxnSpPr>
            <p:nvPr/>
          </p:nvCxnSpPr>
          <p:spPr>
            <a:xfrm flipV="1">
              <a:off x="5080928" y="24384342"/>
              <a:ext cx="329272" cy="3473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>
              <a:stCxn id="57" idx="3"/>
              <a:endCxn id="59" idx="1"/>
            </p:cNvCxnSpPr>
            <p:nvPr/>
          </p:nvCxnSpPr>
          <p:spPr>
            <a:xfrm>
              <a:off x="7844728" y="24384342"/>
              <a:ext cx="299747" cy="3473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>
              <a:stCxn id="59" idx="2"/>
              <a:endCxn id="60" idx="0"/>
            </p:cNvCxnSpPr>
            <p:nvPr/>
          </p:nvCxnSpPr>
          <p:spPr>
            <a:xfrm flipH="1">
              <a:off x="9182227" y="24870083"/>
              <a:ext cx="250377" cy="623279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>
              <a:stCxn id="60" idx="1"/>
              <a:endCxn id="61" idx="3"/>
            </p:cNvCxnSpPr>
            <p:nvPr/>
          </p:nvCxnSpPr>
          <p:spPr>
            <a:xfrm flipH="1">
              <a:off x="7313473" y="25975631"/>
              <a:ext cx="330248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>
              <a:stCxn id="61" idx="1"/>
              <a:endCxn id="62" idx="3"/>
            </p:cNvCxnSpPr>
            <p:nvPr/>
          </p:nvCxnSpPr>
          <p:spPr>
            <a:xfrm flipH="1">
              <a:off x="5135433" y="25975632"/>
              <a:ext cx="427167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87" name="Picture 38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0" y="19278600"/>
            <a:ext cx="10058400" cy="3886200"/>
          </a:xfrm>
          <a:prstGeom prst="rect">
            <a:avLst/>
          </a:prstGeom>
        </p:spPr>
      </p:pic>
      <p:grpSp>
        <p:nvGrpSpPr>
          <p:cNvPr id="390" name="Group 389"/>
          <p:cNvGrpSpPr/>
          <p:nvPr/>
        </p:nvGrpSpPr>
        <p:grpSpPr>
          <a:xfrm>
            <a:off x="11983188" y="8709964"/>
            <a:ext cx="7627080" cy="11621422"/>
            <a:chOff x="11983188" y="8709964"/>
            <a:chExt cx="7627080" cy="11621422"/>
          </a:xfrm>
        </p:grpSpPr>
        <p:grpSp>
          <p:nvGrpSpPr>
            <p:cNvPr id="272" name="Group 271"/>
            <p:cNvGrpSpPr/>
            <p:nvPr/>
          </p:nvGrpSpPr>
          <p:grpSpPr>
            <a:xfrm>
              <a:off x="11983188" y="8709964"/>
              <a:ext cx="7627080" cy="7504497"/>
              <a:chOff x="11983188" y="8709964"/>
              <a:chExt cx="7627080" cy="7504497"/>
            </a:xfrm>
          </p:grpSpPr>
          <p:pic>
            <p:nvPicPr>
              <p:cNvPr id="244" name="图片 5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205" t="21201" b="26084"/>
              <a:stretch/>
            </p:blipFill>
            <p:spPr>
              <a:xfrm>
                <a:off x="12197175" y="10386415"/>
                <a:ext cx="2196404" cy="627444"/>
              </a:xfrm>
              <a:prstGeom prst="rect">
                <a:avLst/>
              </a:prstGeom>
            </p:spPr>
          </p:pic>
          <p:sp>
            <p:nvSpPr>
              <p:cNvPr id="245" name="Rectangle 244"/>
              <p:cNvSpPr/>
              <p:nvPr/>
            </p:nvSpPr>
            <p:spPr>
              <a:xfrm>
                <a:off x="11983188" y="11368261"/>
                <a:ext cx="2911266" cy="14409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Voice Activity Detection,  Feature extraction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15493040" y="11402808"/>
                <a:ext cx="2109160" cy="13718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KBM Training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13755041" y="13445373"/>
                <a:ext cx="2049423" cy="11268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Feature Binarization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9" name="Straight Arrow Connector 248"/>
              <p:cNvCxnSpPr/>
              <p:nvPr/>
            </p:nvCxnSpPr>
            <p:spPr>
              <a:xfrm flipV="1">
                <a:off x="17068800" y="9171631"/>
                <a:ext cx="1520971" cy="2460261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oval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stCxn id="245" idx="3"/>
                <a:endCxn id="246" idx="1"/>
              </p:cNvCxnSpPr>
              <p:nvPr/>
            </p:nvCxnSpPr>
            <p:spPr>
              <a:xfrm flipV="1">
                <a:off x="14894454" y="12088727"/>
                <a:ext cx="59858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/>
              <p:cNvCxnSpPr>
                <a:stCxn id="245" idx="2"/>
                <a:endCxn id="247" idx="0"/>
              </p:cNvCxnSpPr>
              <p:nvPr/>
            </p:nvCxnSpPr>
            <p:spPr>
              <a:xfrm>
                <a:off x="13438821" y="12809194"/>
                <a:ext cx="1340932" cy="6361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Arrow Connector 254"/>
              <p:cNvCxnSpPr>
                <a:stCxn id="246" idx="2"/>
                <a:endCxn id="247" idx="0"/>
              </p:cNvCxnSpPr>
              <p:nvPr/>
            </p:nvCxnSpPr>
            <p:spPr>
              <a:xfrm flipH="1">
                <a:off x="14779753" y="12774646"/>
                <a:ext cx="1767867" cy="6707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/>
              <p:cNvCxnSpPr/>
              <p:nvPr/>
            </p:nvCxnSpPr>
            <p:spPr>
              <a:xfrm>
                <a:off x="15660591" y="14008803"/>
                <a:ext cx="3949677" cy="1150322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oval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Arrow Connector 260"/>
              <p:cNvCxnSpPr>
                <a:stCxn id="244" idx="2"/>
                <a:endCxn id="245" idx="0"/>
              </p:cNvCxnSpPr>
              <p:nvPr/>
            </p:nvCxnSpPr>
            <p:spPr>
              <a:xfrm>
                <a:off x="13295377" y="11013859"/>
                <a:ext cx="143444" cy="3544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/>
              <p:cNvCxnSpPr/>
              <p:nvPr/>
            </p:nvCxnSpPr>
            <p:spPr>
              <a:xfrm flipV="1">
                <a:off x="12192000" y="8709964"/>
                <a:ext cx="201150" cy="2921928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oval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Rectangle 267"/>
              <p:cNvSpPr/>
              <p:nvPr/>
            </p:nvSpPr>
            <p:spPr>
              <a:xfrm>
                <a:off x="13792200" y="15087600"/>
                <a:ext cx="2049423" cy="11268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Clustering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9" name="Straight Arrow Connector 268"/>
              <p:cNvCxnSpPr>
                <a:stCxn id="247" idx="2"/>
                <a:endCxn id="268" idx="0"/>
              </p:cNvCxnSpPr>
              <p:nvPr/>
            </p:nvCxnSpPr>
            <p:spPr>
              <a:xfrm>
                <a:off x="14779753" y="14572234"/>
                <a:ext cx="37159" cy="5153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2" name="Straight Arrow Connector 371"/>
            <p:cNvCxnSpPr>
              <a:stCxn id="268" idx="2"/>
              <a:endCxn id="375" idx="0"/>
            </p:cNvCxnSpPr>
            <p:nvPr/>
          </p:nvCxnSpPr>
          <p:spPr>
            <a:xfrm>
              <a:off x="14816912" y="16214461"/>
              <a:ext cx="42089" cy="43013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Rectangle 374"/>
            <p:cNvSpPr/>
            <p:nvPr/>
          </p:nvSpPr>
          <p:spPr>
            <a:xfrm>
              <a:off x="13487400" y="16644591"/>
              <a:ext cx="2743202" cy="8814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Resegmentation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13719048" y="18074339"/>
              <a:ext cx="2268861" cy="8814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Visualization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83" name="Straight Arrow Connector 382"/>
            <p:cNvCxnSpPr>
              <a:stCxn id="375" idx="2"/>
              <a:endCxn id="382" idx="0"/>
            </p:cNvCxnSpPr>
            <p:nvPr/>
          </p:nvCxnSpPr>
          <p:spPr>
            <a:xfrm flipH="1">
              <a:off x="14853479" y="17526000"/>
              <a:ext cx="5522" cy="54833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Arrow Connector 387"/>
            <p:cNvCxnSpPr/>
            <p:nvPr/>
          </p:nvCxnSpPr>
          <p:spPr>
            <a:xfrm flipH="1">
              <a:off x="12528899" y="18515043"/>
              <a:ext cx="1278031" cy="1816343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1" name="Text Box 189"/>
          <p:cNvSpPr txBox="1">
            <a:spLocks noChangeArrowheads="1"/>
          </p:cNvSpPr>
          <p:nvPr/>
        </p:nvSpPr>
        <p:spPr bwMode="auto">
          <a:xfrm>
            <a:off x="22572696" y="17309888"/>
            <a:ext cx="8417290" cy="55091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sz="3200" b="1" dirty="0">
                <a:latin typeface="+mn-lt"/>
                <a:cs typeface="Times New Roman" panose="02020603050405020304" pitchFamily="18" charset="0"/>
              </a:rPr>
              <a:t>Offline 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Clustering (Agglomerative clustering):</a:t>
            </a:r>
            <a:endParaRPr lang="en-US" sz="3200" b="1" dirty="0" smtClean="0">
              <a:latin typeface="+mn-lt"/>
              <a:cs typeface="Times New Roman" panose="02020603050405020304" pitchFamily="18" charset="0"/>
            </a:endParaRPr>
          </a:p>
          <a:p>
            <a:pPr marL="514350" indent="-514350" algn="just" eaLnBrk="1" hangingPunct="1">
              <a:buFont typeface="+mj-lt"/>
              <a:buAutoNum type="arabicPeriod"/>
            </a:pPr>
            <a:r>
              <a:rPr lang="en-US" sz="3200" dirty="0" smtClean="0">
                <a:latin typeface="+mn-lt"/>
                <a:cs typeface="Times New Roman" panose="02020603050405020304" pitchFamily="18" charset="0"/>
              </a:rPr>
              <a:t>The cluster initialization</a:t>
            </a:r>
          </a:p>
          <a:p>
            <a:pPr marL="514350" indent="-514350" algn="just" eaLnBrk="1" hangingPunct="1">
              <a:buFont typeface="+mj-lt"/>
              <a:buAutoNum type="arabicPeriod"/>
            </a:pPr>
            <a:r>
              <a:rPr lang="en-US" sz="3200" dirty="0" smtClean="0">
                <a:latin typeface="+mn-lt"/>
                <a:cs typeface="Times New Roman" panose="02020603050405020304" pitchFamily="18" charset="0"/>
              </a:rPr>
              <a:t>Cluster  </a:t>
            </a:r>
            <a:endParaRPr lang="en-US" sz="3200" dirty="0">
              <a:latin typeface="+mn-lt"/>
              <a:cs typeface="Times New Roman" panose="02020603050405020304" pitchFamily="18" charset="0"/>
            </a:endParaRPr>
          </a:p>
          <a:p>
            <a:pPr algn="just" eaLnBrk="1" hangingPunct="1"/>
            <a:endParaRPr lang="en-US" sz="3200" b="1" dirty="0" smtClean="0">
              <a:latin typeface="+mn-lt"/>
              <a:cs typeface="Times New Roman" panose="02020603050405020304" pitchFamily="18" charset="0"/>
            </a:endParaRPr>
          </a:p>
          <a:p>
            <a:pPr algn="just" eaLnBrk="1" hangingPunct="1"/>
            <a:endParaRPr lang="en-US" sz="3200" b="1" dirty="0" smtClean="0">
              <a:latin typeface="+mn-lt"/>
              <a:cs typeface="Times New Roman" panose="02020603050405020304" pitchFamily="18" charset="0"/>
            </a:endParaRPr>
          </a:p>
          <a:p>
            <a:pPr algn="just" eaLnBrk="1" hangingPunct="1"/>
            <a:endParaRPr lang="en-US" sz="3200" b="1" dirty="0" smtClean="0">
              <a:latin typeface="+mn-lt"/>
              <a:cs typeface="Times New Roman" panose="02020603050405020304" pitchFamily="18" charset="0"/>
            </a:endParaRPr>
          </a:p>
          <a:p>
            <a:pPr algn="just" eaLnBrk="1" hangingPunct="1"/>
            <a:endParaRPr lang="en-US" sz="3200" b="1" dirty="0">
              <a:latin typeface="+mn-lt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Online Clustering:</a:t>
            </a:r>
          </a:p>
          <a:p>
            <a:pPr algn="just" eaLnBrk="1" hangingPunct="1"/>
            <a:endParaRPr lang="en-US" sz="2800" dirty="0" smtClean="0">
              <a:latin typeface="+mn-lt"/>
              <a:cs typeface="Times New Roman" panose="02020603050405020304" pitchFamily="18" charset="0"/>
            </a:endParaRPr>
          </a:p>
          <a:p>
            <a:pPr algn="just" eaLnBrk="1" hangingPunct="1"/>
            <a:endParaRPr lang="en-US" sz="2800" dirty="0">
              <a:latin typeface="+mn-lt"/>
              <a:cs typeface="Times New Roman" panose="02020603050405020304" pitchFamily="18" charset="0"/>
            </a:endParaRPr>
          </a:p>
          <a:p>
            <a:pPr algn="just" eaLnBrk="1" hangingPunct="1"/>
            <a:endParaRPr lang="en-US" sz="2800" dirty="0">
              <a:latin typeface="+mn-lt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626575" y="8153400"/>
            <a:ext cx="356063" cy="520248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Arrow Connector 210"/>
          <p:cNvCxnSpPr/>
          <p:nvPr/>
        </p:nvCxnSpPr>
        <p:spPr>
          <a:xfrm>
            <a:off x="15612431" y="15415838"/>
            <a:ext cx="6601831" cy="2384331"/>
          </a:xfrm>
          <a:prstGeom prst="straightConnector1">
            <a:avLst/>
          </a:prstGeom>
          <a:ln w="38100">
            <a:solidFill>
              <a:schemeClr val="accent2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1220276" y="25997143"/>
            <a:ext cx="9767763" cy="5394735"/>
            <a:chOff x="11507868" y="14730712"/>
            <a:chExt cx="9692640" cy="5394735"/>
          </a:xfrm>
        </p:grpSpPr>
        <p:sp>
          <p:nvSpPr>
            <p:cNvPr id="214" name="Text Box 194"/>
            <p:cNvSpPr txBox="1">
              <a:spLocks noChangeArrowheads="1"/>
            </p:cNvSpPr>
            <p:nvPr/>
          </p:nvSpPr>
          <p:spPr bwMode="auto">
            <a:xfrm>
              <a:off x="11507868" y="15416512"/>
              <a:ext cx="9692640" cy="47089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137137" tIns="137137" rIns="137137" bIns="137137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3200" dirty="0" smtClean="0">
                  <a:latin typeface="Calibri" pitchFamily="34" charset="0"/>
                </a:rPr>
                <a:t>In this project, we seek to develop a speaker recognizer system that 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Language-independent, domain-robust,  do not need prior training, and  platform-independent</a:t>
              </a:r>
              <a:endParaRPr lang="en-US" sz="3200" dirty="0" smtClean="0">
                <a:latin typeface="Calibri" pitchFamily="34" charset="0"/>
              </a:endParaRP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Be able to label the speakers in a recorded audio and visualize the results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Be able to generate outputs as the input is analyzed and correct the earlier output when necessary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endParaRPr lang="en-US" sz="3200" dirty="0">
                <a:latin typeface="Calibri" pitchFamily="34" charset="0"/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11507868" y="14730712"/>
              <a:ext cx="9692640" cy="685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 smtClean="0">
                  <a:solidFill>
                    <a:schemeClr val="bg1"/>
                  </a:solidFill>
                </a:rPr>
                <a:t>Objectives</a:t>
              </a:r>
              <a:endParaRPr lang="en-US" sz="4400" b="1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7" name="TextBox 396"/>
              <p:cNvSpPr txBox="1"/>
              <p:nvPr/>
            </p:nvSpPr>
            <p:spPr>
              <a:xfrm>
                <a:off x="30099000" y="11976012"/>
                <a:ext cx="1374037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𝐵𝐾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= 1 indicates the </a:t>
                </a:r>
                <a:r>
                  <a:rPr lang="en-US" altLang="zh-CN" sz="2400" dirty="0" err="1" smtClean="0"/>
                  <a:t>ith</a:t>
                </a:r>
                <a:r>
                  <a:rPr lang="en-US" altLang="zh-CN" sz="2400" dirty="0" smtClean="0"/>
                  <a:t> Gaussian </a:t>
                </a:r>
                <a:r>
                  <a:rPr lang="en-US" altLang="zh-CN" sz="2400" dirty="0" smtClean="0"/>
                  <a:t>coexist in the same region of acoustic space</a:t>
                </a:r>
                <a:endParaRPr lang="en-US" altLang="zh-CN" sz="2400" dirty="0" smtClean="0"/>
              </a:p>
            </p:txBody>
          </p:sp>
        </mc:Choice>
        <mc:Fallback>
          <p:sp>
            <p:nvSpPr>
              <p:cNvPr id="397" name="TextBox 3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0" y="11976012"/>
                <a:ext cx="1374037" cy="3416320"/>
              </a:xfrm>
              <a:prstGeom prst="rect">
                <a:avLst/>
              </a:prstGeom>
              <a:blipFill rotWithShape="1">
                <a:blip r:embed="rId10"/>
                <a:stretch>
                  <a:fillRect l="-7111" t="-1429" r="-8889" b="-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42" y="5407201"/>
            <a:ext cx="15181958" cy="759098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645920" y="7589879"/>
            <a:ext cx="15172879" cy="3225625"/>
            <a:chOff x="304800" y="14630400"/>
            <a:chExt cx="15172879" cy="3225625"/>
          </a:xfrm>
        </p:grpSpPr>
        <p:sp>
          <p:nvSpPr>
            <p:cNvPr id="6" name="矩形 5"/>
            <p:cNvSpPr/>
            <p:nvPr/>
          </p:nvSpPr>
          <p:spPr>
            <a:xfrm>
              <a:off x="304800" y="14630400"/>
              <a:ext cx="1990279" cy="3225625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353121" y="14630400"/>
              <a:ext cx="3285679" cy="3225625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705921" y="14630400"/>
              <a:ext cx="2447479" cy="3225625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220521" y="14630400"/>
              <a:ext cx="4504879" cy="3225625"/>
            </a:xfrm>
            <a:prstGeom prst="rect">
              <a:avLst/>
            </a:prstGeom>
            <a:solidFill>
              <a:schemeClr val="accent3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2792521" y="14630400"/>
              <a:ext cx="2685158" cy="3225625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170" y="11600721"/>
            <a:ext cx="24790941" cy="845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4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838200" y="2438400"/>
            <a:ext cx="23479126" cy="16074704"/>
            <a:chOff x="838200" y="2438400"/>
            <a:chExt cx="23479126" cy="16074704"/>
          </a:xfrm>
        </p:grpSpPr>
        <p:grpSp>
          <p:nvGrpSpPr>
            <p:cNvPr id="17" name="组合 16"/>
            <p:cNvGrpSpPr/>
            <p:nvPr/>
          </p:nvGrpSpPr>
          <p:grpSpPr>
            <a:xfrm>
              <a:off x="1752599" y="13566062"/>
              <a:ext cx="8534402" cy="4102882"/>
              <a:chOff x="1429302" y="7000873"/>
              <a:chExt cx="11441045" cy="4712482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1429302" y="7000874"/>
                <a:ext cx="7048502" cy="4712481"/>
              </a:xfrm>
              <a:custGeom>
                <a:avLst/>
                <a:gdLst>
                  <a:gd name="connsiteX0" fmla="*/ 0 w 20459700"/>
                  <a:gd name="connsiteY0" fmla="*/ 12306300 h 12344400"/>
                  <a:gd name="connsiteX1" fmla="*/ 4419600 w 20459700"/>
                  <a:gd name="connsiteY1" fmla="*/ 10134600 h 12344400"/>
                  <a:gd name="connsiteX2" fmla="*/ 10248900 w 20459700"/>
                  <a:gd name="connsiteY2" fmla="*/ 0 h 12344400"/>
                  <a:gd name="connsiteX3" fmla="*/ 16154400 w 20459700"/>
                  <a:gd name="connsiteY3" fmla="*/ 10134600 h 12344400"/>
                  <a:gd name="connsiteX4" fmla="*/ 20459700 w 20459700"/>
                  <a:gd name="connsiteY4" fmla="*/ 12344400 h 1234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59700" h="12344400">
                    <a:moveTo>
                      <a:pt x="0" y="12306300"/>
                    </a:moveTo>
                    <a:cubicBezTo>
                      <a:pt x="1355725" y="12245975"/>
                      <a:pt x="2711450" y="12185650"/>
                      <a:pt x="4419600" y="10134600"/>
                    </a:cubicBezTo>
                    <a:cubicBezTo>
                      <a:pt x="6127750" y="8083550"/>
                      <a:pt x="8293100" y="0"/>
                      <a:pt x="10248900" y="0"/>
                    </a:cubicBezTo>
                    <a:cubicBezTo>
                      <a:pt x="12204700" y="0"/>
                      <a:pt x="14452600" y="8077200"/>
                      <a:pt x="16154400" y="10134600"/>
                    </a:cubicBezTo>
                    <a:cubicBezTo>
                      <a:pt x="17856200" y="12192000"/>
                      <a:pt x="19157950" y="12268200"/>
                      <a:pt x="20459700" y="12344400"/>
                    </a:cubicBezTo>
                  </a:path>
                </a:pathLst>
              </a:custGeom>
              <a:ln w="101600"/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3676649" y="7000875"/>
                <a:ext cx="7048500" cy="4712480"/>
              </a:xfrm>
              <a:custGeom>
                <a:avLst/>
                <a:gdLst>
                  <a:gd name="connsiteX0" fmla="*/ 0 w 20459700"/>
                  <a:gd name="connsiteY0" fmla="*/ 12306300 h 12344400"/>
                  <a:gd name="connsiteX1" fmla="*/ 4419600 w 20459700"/>
                  <a:gd name="connsiteY1" fmla="*/ 10134600 h 12344400"/>
                  <a:gd name="connsiteX2" fmla="*/ 10248900 w 20459700"/>
                  <a:gd name="connsiteY2" fmla="*/ 0 h 12344400"/>
                  <a:gd name="connsiteX3" fmla="*/ 16154400 w 20459700"/>
                  <a:gd name="connsiteY3" fmla="*/ 10134600 h 12344400"/>
                  <a:gd name="connsiteX4" fmla="*/ 20459700 w 20459700"/>
                  <a:gd name="connsiteY4" fmla="*/ 12344400 h 1234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59700" h="12344400">
                    <a:moveTo>
                      <a:pt x="0" y="12306300"/>
                    </a:moveTo>
                    <a:cubicBezTo>
                      <a:pt x="1355725" y="12245975"/>
                      <a:pt x="2711450" y="12185650"/>
                      <a:pt x="4419600" y="10134600"/>
                    </a:cubicBezTo>
                    <a:cubicBezTo>
                      <a:pt x="6127750" y="8083550"/>
                      <a:pt x="8293100" y="0"/>
                      <a:pt x="10248900" y="0"/>
                    </a:cubicBezTo>
                    <a:cubicBezTo>
                      <a:pt x="12204700" y="0"/>
                      <a:pt x="14452600" y="8077200"/>
                      <a:pt x="16154400" y="10134600"/>
                    </a:cubicBezTo>
                    <a:cubicBezTo>
                      <a:pt x="17856200" y="12192000"/>
                      <a:pt x="19157950" y="12268200"/>
                      <a:pt x="20459700" y="12344400"/>
                    </a:cubicBezTo>
                  </a:path>
                </a:pathLst>
              </a:custGeom>
              <a:ln w="101600"/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5821845" y="7000873"/>
                <a:ext cx="7048502" cy="4712481"/>
              </a:xfrm>
              <a:custGeom>
                <a:avLst/>
                <a:gdLst>
                  <a:gd name="connsiteX0" fmla="*/ 0 w 20459700"/>
                  <a:gd name="connsiteY0" fmla="*/ 12306300 h 12344400"/>
                  <a:gd name="connsiteX1" fmla="*/ 4419600 w 20459700"/>
                  <a:gd name="connsiteY1" fmla="*/ 10134600 h 12344400"/>
                  <a:gd name="connsiteX2" fmla="*/ 10248900 w 20459700"/>
                  <a:gd name="connsiteY2" fmla="*/ 0 h 12344400"/>
                  <a:gd name="connsiteX3" fmla="*/ 16154400 w 20459700"/>
                  <a:gd name="connsiteY3" fmla="*/ 10134600 h 12344400"/>
                  <a:gd name="connsiteX4" fmla="*/ 20459700 w 20459700"/>
                  <a:gd name="connsiteY4" fmla="*/ 12344400 h 1234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59700" h="12344400">
                    <a:moveTo>
                      <a:pt x="0" y="12306300"/>
                    </a:moveTo>
                    <a:cubicBezTo>
                      <a:pt x="1355725" y="12245975"/>
                      <a:pt x="2711450" y="12185650"/>
                      <a:pt x="4419600" y="10134600"/>
                    </a:cubicBezTo>
                    <a:cubicBezTo>
                      <a:pt x="6127750" y="8083550"/>
                      <a:pt x="8293100" y="0"/>
                      <a:pt x="10248900" y="0"/>
                    </a:cubicBezTo>
                    <a:cubicBezTo>
                      <a:pt x="12204700" y="0"/>
                      <a:pt x="14452600" y="8077200"/>
                      <a:pt x="16154400" y="10134600"/>
                    </a:cubicBezTo>
                    <a:cubicBezTo>
                      <a:pt x="17856200" y="12192000"/>
                      <a:pt x="19157950" y="12268200"/>
                      <a:pt x="20459700" y="12344400"/>
                    </a:cubicBezTo>
                  </a:path>
                </a:pathLst>
              </a:custGeom>
              <a:ln w="101600"/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2362200" y="8534400"/>
              <a:ext cx="4038600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8600" y="9372600"/>
              <a:ext cx="4038600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800" y="10210800"/>
              <a:ext cx="4038600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0" y="10210800"/>
              <a:ext cx="4038600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任意多边形 15"/>
            <p:cNvSpPr/>
            <p:nvPr/>
          </p:nvSpPr>
          <p:spPr>
            <a:xfrm>
              <a:off x="18440400" y="13639800"/>
              <a:ext cx="5257800" cy="4102880"/>
            </a:xfrm>
            <a:custGeom>
              <a:avLst/>
              <a:gdLst>
                <a:gd name="connsiteX0" fmla="*/ 0 w 20459700"/>
                <a:gd name="connsiteY0" fmla="*/ 12306300 h 12344400"/>
                <a:gd name="connsiteX1" fmla="*/ 4419600 w 20459700"/>
                <a:gd name="connsiteY1" fmla="*/ 10134600 h 12344400"/>
                <a:gd name="connsiteX2" fmla="*/ 10248900 w 20459700"/>
                <a:gd name="connsiteY2" fmla="*/ 0 h 12344400"/>
                <a:gd name="connsiteX3" fmla="*/ 16154400 w 20459700"/>
                <a:gd name="connsiteY3" fmla="*/ 10134600 h 12344400"/>
                <a:gd name="connsiteX4" fmla="*/ 20459700 w 20459700"/>
                <a:gd name="connsiteY4" fmla="*/ 12344400 h 1234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59700" h="12344400">
                  <a:moveTo>
                    <a:pt x="0" y="12306300"/>
                  </a:moveTo>
                  <a:cubicBezTo>
                    <a:pt x="1355725" y="12245975"/>
                    <a:pt x="2711450" y="12185650"/>
                    <a:pt x="4419600" y="10134600"/>
                  </a:cubicBezTo>
                  <a:cubicBezTo>
                    <a:pt x="6127750" y="8083550"/>
                    <a:pt x="8293100" y="0"/>
                    <a:pt x="10248900" y="0"/>
                  </a:cubicBezTo>
                  <a:cubicBezTo>
                    <a:pt x="12204700" y="0"/>
                    <a:pt x="14452600" y="8077200"/>
                    <a:pt x="16154400" y="10134600"/>
                  </a:cubicBezTo>
                  <a:cubicBezTo>
                    <a:pt x="17856200" y="12192000"/>
                    <a:pt x="19157950" y="12268200"/>
                    <a:pt x="20459700" y="12344400"/>
                  </a:cubicBezTo>
                </a:path>
              </a:pathLst>
            </a:custGeom>
            <a:ln w="101600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Straight Arrow Connector 3"/>
            <p:cNvCxnSpPr>
              <a:stCxn id="2" idx="2"/>
            </p:cNvCxnSpPr>
            <p:nvPr/>
          </p:nvCxnSpPr>
          <p:spPr>
            <a:xfrm>
              <a:off x="4381500" y="9220200"/>
              <a:ext cx="0" cy="396240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029323" y="10058400"/>
              <a:ext cx="0" cy="312420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2"/>
            </p:cNvCxnSpPr>
            <p:nvPr/>
          </p:nvCxnSpPr>
          <p:spPr>
            <a:xfrm>
              <a:off x="7658100" y="10896600"/>
              <a:ext cx="0" cy="228600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1069300" y="10887075"/>
              <a:ext cx="0" cy="228600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838200" y="12721904"/>
              <a:ext cx="23479126" cy="5791200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438400"/>
              <a:ext cx="23479126" cy="56360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25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0210800"/>
            <a:ext cx="21888450" cy="7086600"/>
            <a:chOff x="0" y="10210800"/>
            <a:chExt cx="21888450" cy="7086600"/>
          </a:xfrm>
        </p:grpSpPr>
        <p:sp>
          <p:nvSpPr>
            <p:cNvPr id="5" name="矩形 4"/>
            <p:cNvSpPr/>
            <p:nvPr/>
          </p:nvSpPr>
          <p:spPr>
            <a:xfrm>
              <a:off x="5524500" y="10210800"/>
              <a:ext cx="44958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Feature extraction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049000" y="10210800"/>
              <a:ext cx="44958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Speech activity detection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0210800"/>
              <a:ext cx="44958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Input audio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6573500" y="10248900"/>
              <a:ext cx="48387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Segmentation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6097250" y="14554200"/>
              <a:ext cx="57912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Segment/cluster representation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0439400" y="14554200"/>
              <a:ext cx="44958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3200400" y="14554200"/>
              <a:ext cx="59436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Resegmentation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12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324600" y="6553200"/>
            <a:ext cx="11165575" cy="9450000"/>
            <a:chOff x="6324600" y="6553200"/>
            <a:chExt cx="11165575" cy="9450000"/>
          </a:xfrm>
        </p:grpSpPr>
        <p:sp>
          <p:nvSpPr>
            <p:cNvPr id="4" name="矩形 3"/>
            <p:cNvSpPr/>
            <p:nvPr/>
          </p:nvSpPr>
          <p:spPr>
            <a:xfrm>
              <a:off x="6324600" y="655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324600" y="781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324600" y="907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324600" y="1033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324600" y="1159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324600" y="1285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324600" y="1474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8458200" y="655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8458200" y="781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458200" y="907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8458200" y="1033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8458200" y="1159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8458200" y="1285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458200" y="1474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6230600" y="655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6230600" y="781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6230600" y="907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6230600" y="1033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6230600" y="1159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6230600" y="1285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6230600" y="1474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2038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4286</TotalTime>
  <Words>485</Words>
  <Application>Microsoft Office PowerPoint</Application>
  <PresentationFormat>Custom</PresentationFormat>
  <Paragraphs>150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Genigraphics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36x36</dc:title>
  <dc:creator>Jay Larson</dc:creator>
  <dc:description>Quality poster printing
www.genigraphics.com
1-800-790-4001</dc:description>
  <cp:lastModifiedBy>Henry H Pan/FP/HK/BOCI</cp:lastModifiedBy>
  <cp:revision>155</cp:revision>
  <cp:lastPrinted>2013-02-12T02:21:55Z</cp:lastPrinted>
  <dcterms:created xsi:type="dcterms:W3CDTF">2013-02-10T21:14:48Z</dcterms:created>
  <dcterms:modified xsi:type="dcterms:W3CDTF">2019-06-26T09:59:25Z</dcterms:modified>
</cp:coreProperties>
</file>