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3" r:id="rId9"/>
    <p:sldId id="270" r:id="rId10"/>
    <p:sldId id="269" r:id="rId11"/>
    <p:sldId id="257" r:id="rId12"/>
    <p:sldId id="271" r:id="rId13"/>
    <p:sldId id="272" r:id="rId14"/>
    <p:sldId id="262" r:id="rId15"/>
    <p:sldId id="264" r:id="rId16"/>
    <p:sldId id="258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8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3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8E13-21BB-47ED-9977-76037F2CED7E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7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0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49225"/>
            <a:ext cx="10515600" cy="1325563"/>
          </a:xfrm>
        </p:spPr>
        <p:txBody>
          <a:bodyPr/>
          <a:lstStyle/>
          <a:p>
            <a:r>
              <a:rPr lang="en-US" dirty="0" smtClean="0"/>
              <a:t>Fast speaker diarization based on binary keys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70024"/>
            <a:ext cx="3648076" cy="505777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Feature extraction (MFCCs)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input feature stream is windowed into frames of given length and overlapping</a:t>
            </a:r>
          </a:p>
          <a:p>
            <a:pPr marL="514350" indent="-514350">
              <a:buAutoNum type="arabicPeriod"/>
            </a:pPr>
            <a:r>
              <a:rPr lang="en-US" dirty="0" smtClean="0"/>
              <a:t>Binary Key background Model (KBM) is trained internally with in-session content</a:t>
            </a:r>
          </a:p>
          <a:p>
            <a:pPr marL="514350" indent="-514350">
              <a:buAutoNum type="arabicPeriod"/>
            </a:pPr>
            <a:r>
              <a:rPr lang="en-US" dirty="0" smtClean="0"/>
              <a:t>KBM is used to convert acoustic features into binary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Agglomerative clustering  + </a:t>
            </a:r>
            <a:r>
              <a:rPr lang="en-US" dirty="0" err="1" smtClean="0"/>
              <a:t>resegmentation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4" y="1698625"/>
            <a:ext cx="82200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6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speaker diarization based on binary keys	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In-session training of a binary key background model (KBM) </a:t>
            </a:r>
            <a:r>
              <a:rPr lang="en-US" altLang="zh-CN" dirty="0" smtClean="0">
                <a:sym typeface="Wingdings" panose="05000000000000000000" pitchFamily="2" charset="2"/>
              </a:rPr>
              <a:t> does </a:t>
            </a:r>
            <a:r>
              <a:rPr lang="en-US" altLang="zh-CN" i="1" dirty="0" smtClean="0">
                <a:sym typeface="Wingdings" panose="05000000000000000000" pitchFamily="2" charset="2"/>
              </a:rPr>
              <a:t>not require any </a:t>
            </a:r>
            <a:r>
              <a:rPr lang="en-US" altLang="zh-CN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external</a:t>
            </a:r>
            <a:r>
              <a:rPr lang="en-US" altLang="zh-CN" i="1" dirty="0" smtClean="0">
                <a:sym typeface="Wingdings" panose="05000000000000000000" pitchFamily="2" charset="2"/>
              </a:rPr>
              <a:t> training </a:t>
            </a:r>
            <a:r>
              <a:rPr lang="en-US" altLang="zh-CN" i="1" dirty="0" smtClean="0">
                <a:sym typeface="Wingdings" panose="05000000000000000000" pitchFamily="2" charset="2"/>
              </a:rPr>
              <a:t>data</a:t>
            </a:r>
          </a:p>
          <a:p>
            <a:r>
              <a:rPr lang="en-US" altLang="zh-CN" dirty="0" smtClean="0"/>
              <a:t>Clustering: </a:t>
            </a:r>
            <a:r>
              <a:rPr lang="en-US" altLang="zh-CN" dirty="0"/>
              <a:t>All operations are done with binary data, what makes the process </a:t>
            </a:r>
            <a:r>
              <a:rPr lang="en-US" altLang="zh-CN" i="1" dirty="0">
                <a:solidFill>
                  <a:srgbClr val="FF0000"/>
                </a:solidFill>
              </a:rPr>
              <a:t>faster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than with classic GMM-based approaches.</a:t>
            </a:r>
            <a:endParaRPr lang="zh-CN" altLang="en-US" dirty="0"/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Can it be online..? Possible sol: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1) We can train the KBM externally using large amount data, then extract BKs in an online manner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2) BK processing  hundredth of </a:t>
            </a:r>
            <a:r>
              <a:rPr lang="en-US" altLang="zh-CN" dirty="0" err="1" smtClean="0">
                <a:sym typeface="Wingdings" panose="05000000000000000000" pitchFamily="2" charset="2"/>
              </a:rPr>
              <a:t>realtime</a:t>
            </a:r>
            <a:r>
              <a:rPr lang="en-US" altLang="zh-CN" dirty="0" smtClean="0">
                <a:sym typeface="Wingdings" panose="05000000000000000000" pitchFamily="2" charset="2"/>
              </a:rPr>
              <a:t>; Capture online audio in some buffer to have acceptable data to train the KBM, then use it for the following audio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6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 Unbounded Interleaved-State Recurrent Neural Network (UIS-RNN) 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81125"/>
            <a:ext cx="111252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google</a:t>
            </a:r>
          </a:p>
          <a:p>
            <a:r>
              <a:rPr lang="en-US" dirty="0" smtClean="0"/>
              <a:t>Motivation: Clustering is </a:t>
            </a:r>
            <a:r>
              <a:rPr lang="en-US" altLang="zh-CN" dirty="0" smtClean="0"/>
              <a:t>not </a:t>
            </a:r>
            <a:r>
              <a:rPr lang="en-US" altLang="zh-CN" dirty="0"/>
              <a:t>good enough in speaker diarization </a:t>
            </a:r>
            <a:r>
              <a:rPr lang="en-US" altLang="zh-CN" dirty="0" smtClean="0"/>
              <a:t>because:</a:t>
            </a:r>
            <a:endParaRPr lang="en-US" altLang="zh-CN" dirty="0"/>
          </a:p>
          <a:p>
            <a:pPr lvl="1"/>
            <a:r>
              <a:rPr lang="en-US" altLang="zh-CN" dirty="0" smtClean="0"/>
              <a:t>It can’t </a:t>
            </a:r>
            <a:r>
              <a:rPr lang="en-US" altLang="zh-CN" dirty="0"/>
              <a:t>learn from examples, based on rules</a:t>
            </a:r>
          </a:p>
          <a:p>
            <a:pPr lvl="1"/>
            <a:r>
              <a:rPr lang="en-US" altLang="zh-CN" dirty="0" smtClean="0"/>
              <a:t>It can’t </a:t>
            </a:r>
            <a:r>
              <a:rPr lang="en-US" altLang="zh-CN" dirty="0"/>
              <a:t>incorporate temporal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/>
              <a:t>Supervised </a:t>
            </a:r>
            <a:r>
              <a:rPr lang="en-US" altLang="zh-CN" dirty="0" smtClean="0"/>
              <a:t>diarization: Make </a:t>
            </a:r>
            <a:r>
              <a:rPr lang="en-US" altLang="zh-CN" dirty="0"/>
              <a:t>full use of speaker labels and their timestamps in training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Training data </a:t>
            </a:r>
            <a:r>
              <a:rPr lang="en-US" altLang="zh-CN" dirty="0" smtClean="0">
                <a:sym typeface="Wingdings" panose="05000000000000000000" pitchFamily="2" charset="2"/>
              </a:rPr>
              <a:t> embedding  train UIS-RNN model  predict the speaker in test data</a:t>
            </a:r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1826418"/>
            <a:ext cx="6486525" cy="3794005"/>
          </a:xfrm>
        </p:spPr>
      </p:pic>
    </p:spTree>
    <p:extLst>
      <p:ext uri="{BB962C8B-B14F-4D97-AF65-F5344CB8AC3E}">
        <p14:creationId xmlns:p14="http://schemas.microsoft.com/office/powerpoint/2010/main" val="101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Speaker embedding: extract fixed dim vector from audio</a:t>
            </a:r>
          </a:p>
          <a:p>
            <a:r>
              <a:rPr lang="en-US" altLang="zh-CN" dirty="0" smtClean="0"/>
              <a:t>Utterances of same speaker: similar embedding;</a:t>
            </a:r>
          </a:p>
          <a:p>
            <a:r>
              <a:rPr lang="en-US" altLang="zh-CN" dirty="0" smtClean="0"/>
              <a:t>Utterances of difference speaker: distinct embedding;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-vector, d-vector… </a:t>
            </a:r>
          </a:p>
          <a:p>
            <a:endParaRPr lang="en-US" altLang="zh-CN" dirty="0"/>
          </a:p>
          <a:p>
            <a:r>
              <a:rPr lang="en-US" altLang="zh-CN" dirty="0" smtClean="0"/>
              <a:t>Fixed-length segment </a:t>
            </a:r>
            <a:r>
              <a:rPr lang="en-US" altLang="zh-CN" dirty="0" smtClean="0">
                <a:sym typeface="Wingdings" panose="05000000000000000000" pitchFamily="2" charset="2"/>
              </a:rPr>
              <a:t> neural network (LSTM network)  D-vector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Clustering – not good enough in speaker diarization </a:t>
            </a:r>
          </a:p>
          <a:p>
            <a:r>
              <a:rPr lang="en-US" altLang="zh-CN" dirty="0" smtClean="0"/>
              <a:t>Can’t learn from examples, based on rules</a:t>
            </a:r>
          </a:p>
          <a:p>
            <a:r>
              <a:rPr lang="en-US" altLang="zh-CN" dirty="0" smtClean="0"/>
              <a:t>Can’t incorporate temporal information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Supervised diarization</a:t>
            </a:r>
            <a:endParaRPr lang="en-US" altLang="zh-CN" dirty="0"/>
          </a:p>
          <a:p>
            <a:r>
              <a:rPr lang="en-US" altLang="zh-CN" dirty="0" smtClean="0"/>
              <a:t>Make full use of speaker labels and their timestamps in training data</a:t>
            </a:r>
          </a:p>
          <a:p>
            <a:r>
              <a:rPr lang="en-US" altLang="zh-CN" dirty="0" smtClean="0"/>
              <a:t>Domain-specific: train a model in one domain </a:t>
            </a:r>
            <a:r>
              <a:rPr lang="en-US" altLang="zh-CN" dirty="0" smtClean="0">
                <a:sym typeface="Wingdings" panose="05000000000000000000" pitchFamily="2" charset="2"/>
              </a:rPr>
              <a:t> can’t work well for the others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Training: observation sequence (</a:t>
            </a:r>
            <a:r>
              <a:rPr lang="en-US" altLang="zh-CN" dirty="0" err="1" smtClean="0">
                <a:sym typeface="Wingdings" panose="05000000000000000000" pitchFamily="2" charset="2"/>
              </a:rPr>
              <a:t>embeddings</a:t>
            </a:r>
            <a:r>
              <a:rPr lang="en-US" altLang="zh-CN" dirty="0" smtClean="0">
                <a:sym typeface="Wingdings" panose="05000000000000000000" pitchFamily="2" charset="2"/>
              </a:rPr>
              <a:t>),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 </a:t>
            </a:r>
            <a:r>
              <a:rPr lang="en-US" altLang="zh-CN" dirty="0" smtClean="0">
                <a:sym typeface="Wingdings" panose="05000000000000000000" pitchFamily="2" charset="2"/>
              </a:rPr>
              <a:t>      Label sequence (speakers for </a:t>
            </a:r>
            <a:r>
              <a:rPr lang="en-US" altLang="zh-CN" dirty="0" err="1" smtClean="0">
                <a:sym typeface="Wingdings" panose="05000000000000000000" pitchFamily="2" charset="2"/>
              </a:rPr>
              <a:t>embeddings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Training data  dataset with timestamped speaker label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Small improvements but online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D-vectors  speaker recognition network; used as known observation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0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Acoustic processing:  map input features </a:t>
            </a:r>
            <a:r>
              <a:rPr lang="en-US" altLang="zh-CN" dirty="0" smtClean="0">
                <a:sym typeface="Wingdings" panose="05000000000000000000" pitchFamily="2" charset="2"/>
              </a:rPr>
              <a:t> sequence of binary keys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Diariazation</a:t>
            </a:r>
            <a:r>
              <a:rPr lang="en-US" altLang="zh-CN" dirty="0" smtClean="0">
                <a:sym typeface="Wingdings" panose="05000000000000000000" pitchFamily="2" charset="2"/>
              </a:rPr>
              <a:t>: Agglomerative Hierarchical Clustering (AHC) over BKs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Input data  equal-sized segments  binary key (BKs) or cumulative vector (CV) is extracted 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Binary key background model (KBM) training: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Input feature stream  frames (each frame trained by a Gaussian model)  pool of Gaussian components  select the most dissimilar Gaussian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75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agglomerative clustering </a:t>
            </a:r>
            <a:r>
              <a:rPr lang="en-US" altLang="zh-CN" dirty="0" smtClean="0"/>
              <a:t>approach: All </a:t>
            </a:r>
            <a:r>
              <a:rPr lang="en-US" altLang="zh-CN" dirty="0"/>
              <a:t>operations are done with binary </a:t>
            </a:r>
            <a:r>
              <a:rPr lang="en-US" altLang="zh-CN" dirty="0" smtClean="0"/>
              <a:t>data, what </a:t>
            </a:r>
            <a:r>
              <a:rPr lang="en-US" altLang="zh-CN" dirty="0"/>
              <a:t>makes the process faster than with classic </a:t>
            </a:r>
            <a:r>
              <a:rPr lang="en-US" altLang="zh-CN" dirty="0" smtClean="0"/>
              <a:t>GMM-based approaches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4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100" b="1" dirty="0" smtClean="0"/>
              <a:t>Speaker </a:t>
            </a:r>
            <a:r>
              <a:rPr lang="en-US" altLang="zh-CN" sz="3100" b="1" dirty="0" smtClean="0"/>
              <a:t>diarization</a:t>
            </a:r>
            <a:r>
              <a:rPr lang="en-US" altLang="zh-CN" sz="3100" b="1" dirty="0"/>
              <a:t>: </a:t>
            </a:r>
            <a:r>
              <a:rPr lang="en-US" altLang="zh-CN" sz="3100" dirty="0"/>
              <a:t>partitioning an input audio stream into homogeneous segments according to speaker identity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2279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Answer </a:t>
            </a:r>
            <a:r>
              <a:rPr lang="en-US" altLang="zh-CN" dirty="0" smtClean="0"/>
              <a:t>question “who spoke when”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Medical records: doctor vs patient separation </a:t>
            </a:r>
          </a:p>
          <a:p>
            <a:pPr lvl="1"/>
            <a:r>
              <a:rPr lang="en-US" altLang="zh-CN" dirty="0" smtClean="0"/>
              <a:t>Call </a:t>
            </a:r>
            <a:r>
              <a:rPr lang="en-US" altLang="zh-CN" dirty="0" smtClean="0"/>
              <a:t>center data analysis</a:t>
            </a:r>
          </a:p>
          <a:p>
            <a:pPr lvl="1"/>
            <a:r>
              <a:rPr lang="en-US" altLang="zh-CN" dirty="0" smtClean="0"/>
              <a:t>Improve ASR – speaker boundaries help </a:t>
            </a:r>
          </a:p>
          <a:p>
            <a:r>
              <a:rPr lang="en-US" altLang="zh-CN" dirty="0" smtClean="0"/>
              <a:t>Diarization is not speaker change detection </a:t>
            </a:r>
            <a:r>
              <a:rPr lang="en-US" altLang="zh-CN" dirty="0" smtClean="0">
                <a:sym typeface="Wingdings" panose="05000000000000000000" pitchFamily="2" charset="2"/>
              </a:rPr>
              <a:t> need to care previous speaker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Diarization is not speaker recognition  timestamps are important (need accurate segmentation), No </a:t>
            </a:r>
            <a:r>
              <a:rPr lang="en-US" altLang="zh-CN" dirty="0" smtClean="0">
                <a:sym typeface="Wingdings" panose="05000000000000000000" pitchFamily="2" charset="2"/>
              </a:rPr>
              <a:t>enrollment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881188"/>
            <a:ext cx="82550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66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Anatomy of a speaker diarization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peech Activity Detection (SAD)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Feature / Embedding </a:t>
            </a:r>
            <a:r>
              <a:rPr lang="en-US" altLang="zh-CN" dirty="0" smtClean="0">
                <a:sym typeface="Wingdings" panose="05000000000000000000" pitchFamily="2" charset="2"/>
              </a:rPr>
              <a:t>extraction</a:t>
            </a:r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Segmentation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Clustering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Post-processing 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41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Anatomy of a speaker diarization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Voice/</a:t>
            </a:r>
            <a:r>
              <a:rPr lang="en-US" altLang="zh-CN" dirty="0" smtClean="0"/>
              <a:t>S</a:t>
            </a:r>
            <a:r>
              <a:rPr lang="en-US" altLang="zh-CN" dirty="0" smtClean="0"/>
              <a:t>peech Activity Detection (VAD/SAD) </a:t>
            </a:r>
            <a:r>
              <a:rPr lang="en-US" altLang="zh-CN" dirty="0" smtClean="0">
                <a:sym typeface="Wingdings" panose="05000000000000000000" pitchFamily="2" charset="2"/>
              </a:rPr>
              <a:t> remove noise and non-speech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Speech Segmentation: extract short segments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Embedding </a:t>
            </a:r>
            <a:r>
              <a:rPr lang="en-US" altLang="zh-CN" dirty="0" smtClean="0">
                <a:sym typeface="Wingdings" panose="05000000000000000000" pitchFamily="2" charset="2"/>
              </a:rPr>
              <a:t>extraction:  generate a compact representation for each segment (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-vector, d-vector)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Clustering: assign each segment to a single speaker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Resegmentation</a:t>
            </a:r>
            <a:r>
              <a:rPr lang="en-US" altLang="zh-CN" dirty="0" smtClean="0">
                <a:sym typeface="Wingdings" panose="05000000000000000000" pitchFamily="2" charset="2"/>
              </a:rPr>
              <a:t>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88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3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Speech </a:t>
            </a:r>
            <a:r>
              <a:rPr lang="en-US" altLang="zh-CN" dirty="0"/>
              <a:t>Activity </a:t>
            </a:r>
            <a:r>
              <a:rPr lang="en-US" altLang="zh-CN" dirty="0" smtClean="0"/>
              <a:t>Detection: </a:t>
            </a:r>
            <a:br>
              <a:rPr lang="en-US" altLang="zh-CN" dirty="0" smtClean="0"/>
            </a:br>
            <a:r>
              <a:rPr lang="en-US" altLang="zh-CN" sz="2800" dirty="0" smtClean="0"/>
              <a:t>detect speech/non-speech in the audio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41525"/>
            <a:ext cx="10515600" cy="4351338"/>
          </a:xfrm>
        </p:spPr>
        <p:txBody>
          <a:bodyPr/>
          <a:lstStyle/>
          <a:p>
            <a:r>
              <a:rPr lang="en-US" dirty="0"/>
              <a:t>Energy-based: simple and fast, ineffective for noise like coughing, laughing etc..</a:t>
            </a:r>
          </a:p>
          <a:p>
            <a:r>
              <a:rPr lang="en-US" dirty="0"/>
              <a:t>Model-based: </a:t>
            </a:r>
            <a:endParaRPr lang="en-US" dirty="0" smtClean="0"/>
          </a:p>
          <a:p>
            <a:pPr lvl="1"/>
            <a:r>
              <a:rPr lang="en-US" dirty="0" smtClean="0"/>
              <a:t>models </a:t>
            </a:r>
            <a:r>
              <a:rPr lang="en-US" dirty="0"/>
              <a:t>for speech/non-speech, speech/music or noise </a:t>
            </a:r>
            <a:r>
              <a:rPr lang="en-US" dirty="0" err="1"/>
              <a:t>etc</a:t>
            </a:r>
            <a:r>
              <a:rPr lang="en-US" dirty="0"/>
              <a:t>; </a:t>
            </a:r>
          </a:p>
          <a:p>
            <a:pPr lvl="1"/>
            <a:r>
              <a:rPr lang="en-US" dirty="0" smtClean="0"/>
              <a:t>Need to be trained with pre-labeled data</a:t>
            </a:r>
          </a:p>
          <a:p>
            <a:r>
              <a:rPr lang="en-US" dirty="0" smtClean="0"/>
              <a:t>Some will only separate speech and silence (VAD)</a:t>
            </a:r>
          </a:p>
        </p:txBody>
      </p:sp>
    </p:spTree>
    <p:extLst>
      <p:ext uri="{BB962C8B-B14F-4D97-AF65-F5344CB8AC3E}">
        <p14:creationId xmlns:p14="http://schemas.microsoft.com/office/powerpoint/2010/main" val="198552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46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Feature / Embedding </a:t>
            </a:r>
            <a:r>
              <a:rPr lang="en-US" altLang="zh-CN" dirty="0" smtClean="0">
                <a:sym typeface="Wingdings" panose="05000000000000000000" pitchFamily="2" charset="2"/>
              </a:rPr>
              <a:t>extraction: </a:t>
            </a:r>
            <a:br>
              <a:rPr lang="en-US" altLang="zh-CN" dirty="0" smtClean="0">
                <a:sym typeface="Wingdings" panose="05000000000000000000" pitchFamily="2" charset="2"/>
              </a:rPr>
            </a:br>
            <a:r>
              <a:rPr lang="en-US" altLang="zh-CN" sz="3100" dirty="0" smtClean="0">
                <a:sym typeface="Wingdings" panose="05000000000000000000" pitchFamily="2" charset="2"/>
              </a:rPr>
              <a:t>Convert the speech signal  sequence of vectors that contain speaker-discriminative information</a:t>
            </a:r>
            <a:endParaRPr lang="en-US" altLang="zh-C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24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Acoustic </a:t>
            </a:r>
            <a:r>
              <a:rPr lang="en-US" dirty="0" smtClean="0"/>
              <a:t>features: Different </a:t>
            </a:r>
            <a:r>
              <a:rPr lang="en-US" dirty="0"/>
              <a:t>speech sounds are generated by varying the shape of the vocal tract and its mode of </a:t>
            </a:r>
            <a:r>
              <a:rPr lang="en-US" dirty="0" smtClean="0"/>
              <a:t>excitation</a:t>
            </a:r>
            <a:endParaRPr lang="en-US" dirty="0"/>
          </a:p>
          <a:p>
            <a:pPr lvl="1"/>
            <a:r>
              <a:rPr lang="en-US" dirty="0"/>
              <a:t>Mel Frequency </a:t>
            </a:r>
            <a:r>
              <a:rPr lang="en-US" dirty="0" err="1"/>
              <a:t>Cepstral</a:t>
            </a:r>
            <a:r>
              <a:rPr lang="en-US" dirty="0"/>
              <a:t> Coefficients (MFCC)</a:t>
            </a:r>
          </a:p>
          <a:p>
            <a:pPr lvl="1"/>
            <a:r>
              <a:rPr lang="en-US" dirty="0"/>
              <a:t>Linear Prediction </a:t>
            </a:r>
            <a:r>
              <a:rPr lang="en-US" dirty="0" err="1"/>
              <a:t>Cepstral</a:t>
            </a:r>
            <a:r>
              <a:rPr lang="en-US" dirty="0"/>
              <a:t> Coefficients (LPCC) </a:t>
            </a:r>
          </a:p>
          <a:p>
            <a:pPr lvl="1"/>
            <a:r>
              <a:rPr lang="en-US" dirty="0"/>
              <a:t>Perceptual Linear Prediction </a:t>
            </a:r>
            <a:r>
              <a:rPr lang="en-US" dirty="0" err="1"/>
              <a:t>Cepstral</a:t>
            </a:r>
            <a:r>
              <a:rPr lang="en-US" dirty="0"/>
              <a:t> (PLPC) Coefficients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Speaker </a:t>
            </a:r>
            <a:r>
              <a:rPr lang="en-US" dirty="0" smtClean="0"/>
              <a:t>embedding:</a:t>
            </a:r>
          </a:p>
          <a:p>
            <a:pPr lvl="1"/>
            <a:r>
              <a:rPr lang="en-US" dirty="0" smtClean="0"/>
              <a:t>Used in speaker recognition first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/>
              <a:t>-vectors: dimensionality reduction of the GMM </a:t>
            </a:r>
            <a:r>
              <a:rPr lang="en-US" dirty="0" err="1" smtClean="0"/>
              <a:t>supervector</a:t>
            </a:r>
            <a:r>
              <a:rPr lang="en-US" dirty="0" smtClean="0"/>
              <a:t>, extracted from UBM-GMM framework; </a:t>
            </a:r>
          </a:p>
          <a:p>
            <a:pPr lvl="1"/>
            <a:r>
              <a:rPr lang="en-US" dirty="0" smtClean="0"/>
              <a:t>d-vectors</a:t>
            </a:r>
            <a:r>
              <a:rPr lang="en-US" dirty="0"/>
              <a:t>: </a:t>
            </a:r>
            <a:r>
              <a:rPr lang="en-US" dirty="0" smtClean="0"/>
              <a:t>extracted </a:t>
            </a:r>
            <a:r>
              <a:rPr lang="en-US" dirty="0"/>
              <a:t>from a </a:t>
            </a:r>
            <a:r>
              <a:rPr lang="en-US" dirty="0" smtClean="0"/>
              <a:t>DNN</a:t>
            </a:r>
            <a:r>
              <a:rPr lang="en-US" dirty="0"/>
              <a:t>, the mean of </a:t>
            </a:r>
            <a:r>
              <a:rPr lang="en-US" dirty="0" smtClean="0"/>
              <a:t>feature </a:t>
            </a:r>
            <a:r>
              <a:rPr lang="en-US" dirty="0"/>
              <a:t>vectors in </a:t>
            </a:r>
            <a:r>
              <a:rPr lang="en-US" dirty="0" smtClean="0"/>
              <a:t>DNN's </a:t>
            </a:r>
            <a:r>
              <a:rPr lang="en-US" dirty="0"/>
              <a:t>final hidden layer. </a:t>
            </a:r>
          </a:p>
        </p:txBody>
      </p:sp>
    </p:spTree>
    <p:extLst>
      <p:ext uri="{BB962C8B-B14F-4D97-AF65-F5344CB8AC3E}">
        <p14:creationId xmlns:p14="http://schemas.microsoft.com/office/powerpoint/2010/main" val="11391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Segmentation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sz="3600" dirty="0">
                <a:sym typeface="Wingdings" panose="05000000000000000000" pitchFamily="2" charset="2"/>
              </a:rPr>
              <a:t>extract short </a:t>
            </a:r>
            <a:r>
              <a:rPr lang="en-US" altLang="zh-CN" sz="3600" dirty="0" smtClean="0">
                <a:sym typeface="Wingdings" panose="05000000000000000000" pitchFamily="2" charset="2"/>
              </a:rPr>
              <a:t>segments, each containing a single speakers</a:t>
            </a:r>
            <a:r>
              <a:rPr lang="en-US" altLang="zh-CN" dirty="0">
                <a:sym typeface="Wingdings" panose="05000000000000000000" pitchFamily="2" charset="2"/>
              </a:rPr>
              <a:t/>
            </a:r>
            <a:br>
              <a:rPr lang="en-US" altLang="zh-CN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Fixed-size Sliding Window</a:t>
            </a:r>
          </a:p>
          <a:p>
            <a:r>
              <a:rPr lang="en-US" dirty="0" smtClean="0"/>
              <a:t>Metric-based segmentation: distance metrics are used in conjunction with sliding window to detect the speaker change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Offline</a:t>
            </a:r>
          </a:p>
          <a:p>
            <a:pPr lvl="1"/>
            <a:r>
              <a:rPr lang="en-US" altLang="zh-CN" dirty="0" smtClean="0"/>
              <a:t>More latency, better result</a:t>
            </a:r>
          </a:p>
          <a:p>
            <a:pPr lvl="1"/>
            <a:r>
              <a:rPr lang="en-US" altLang="zh-CN" dirty="0" smtClean="0"/>
              <a:t>Post-processing: gap filling, short-segment filtering, </a:t>
            </a:r>
            <a:r>
              <a:rPr lang="en-US" altLang="zh-CN" dirty="0" err="1" smtClean="0"/>
              <a:t>resegmentation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K-means, spectral </a:t>
            </a:r>
          </a:p>
          <a:p>
            <a:r>
              <a:rPr lang="en-US" altLang="zh-CN" dirty="0" smtClean="0"/>
              <a:t>Online: strictly left-to-right manner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Cluster label determined immediately when embedding is available </a:t>
            </a:r>
          </a:p>
          <a:p>
            <a:pPr lvl="1"/>
            <a:r>
              <a:rPr lang="en-US" altLang="zh-CN" dirty="0" smtClean="0"/>
              <a:t>Real-time application </a:t>
            </a:r>
          </a:p>
          <a:p>
            <a:pPr lvl="1"/>
            <a:r>
              <a:rPr lang="en-US" altLang="zh-CN" dirty="0" smtClean="0"/>
              <a:t>Examples: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Naive: online: based on threshold</a:t>
            </a:r>
          </a:p>
          <a:p>
            <a:pPr lvl="2"/>
            <a:r>
              <a:rPr lang="en-US" altLang="zh-CN" dirty="0" smtClean="0"/>
              <a:t>Link online: Philip Andrew Mansfield (2018)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59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speaker diarization system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Fast speaker diarization based on binary keys	</a:t>
            </a:r>
            <a:endParaRPr lang="en-US" dirty="0" smtClean="0"/>
          </a:p>
          <a:p>
            <a:r>
              <a:rPr lang="en-US" dirty="0" smtClean="0"/>
              <a:t>2. UIS-RNN developed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2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783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</vt:lpstr>
      <vt:lpstr>PowerPoint Presentation</vt:lpstr>
      <vt:lpstr>Speaker diarization: partitioning an input audio stream into homogeneous segments according to speaker identity </vt:lpstr>
      <vt:lpstr>Anatomy of a speaker diarization system</vt:lpstr>
      <vt:lpstr>Anatomy of a speaker diarization system</vt:lpstr>
      <vt:lpstr>Speech Activity Detection:  detect speech/non-speech in the audio</vt:lpstr>
      <vt:lpstr>Feature / Embedding extraction:  Convert the speech signal  sequence of vectors that contain speaker-discriminative information</vt:lpstr>
      <vt:lpstr>Segmentation: extract short segments, each containing a single speakers </vt:lpstr>
      <vt:lpstr>Clustering </vt:lpstr>
      <vt:lpstr>Two speaker diarization system implemented</vt:lpstr>
      <vt:lpstr>Fast speaker diarization based on binary keys </vt:lpstr>
      <vt:lpstr>Fast speaker diarization based on binary keys </vt:lpstr>
      <vt:lpstr> Unbounded Interleaved-State Recurrent Neural Network (UIS-RNN)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 Pan</dc:creator>
  <cp:lastModifiedBy>Henry H Pan/FP/HK/BOCI</cp:lastModifiedBy>
  <cp:revision>31</cp:revision>
  <dcterms:created xsi:type="dcterms:W3CDTF">2019-05-13T07:56:32Z</dcterms:created>
  <dcterms:modified xsi:type="dcterms:W3CDTF">2019-05-15T10:21:23Z</dcterms:modified>
</cp:coreProperties>
</file>