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3" r:id="rId9"/>
    <p:sldId id="271" r:id="rId10"/>
    <p:sldId id="267" r:id="rId11"/>
    <p:sldId id="268" r:id="rId12"/>
    <p:sldId id="264" r:id="rId13"/>
    <p:sldId id="275" r:id="rId14"/>
    <p:sldId id="270" r:id="rId15"/>
    <p:sldId id="276" r:id="rId16"/>
    <p:sldId id="277" r:id="rId17"/>
    <p:sldId id="265" r:id="rId18"/>
    <p:sldId id="272" r:id="rId19"/>
    <p:sldId id="278" r:id="rId20"/>
    <p:sldId id="279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89" autoAdjust="0"/>
  </p:normalViewPr>
  <p:slideViewPr>
    <p:cSldViewPr>
      <p:cViewPr>
        <p:scale>
          <a:sx n="100" d="100"/>
          <a:sy n="100" d="100"/>
        </p:scale>
        <p:origin x="-60" y="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0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user\Desktop\runtime%20final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user\Desktop\runtime%20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Real-time</a:t>
            </a:r>
            <a:r>
              <a:rPr lang="en-US" baseline="0" dirty="0" smtClean="0"/>
              <a:t> factor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Sheet2!$S$1</c:f>
              <c:strCache>
                <c:ptCount val="1"/>
                <c:pt idx="0">
                  <c:v>RF</c:v>
                </c:pt>
              </c:strCache>
            </c:strRef>
          </c:tx>
          <c:marker>
            <c:symbol val="none"/>
          </c:marker>
          <c:cat>
            <c:numRef>
              <c:f>Sheet2!$K$2:$K$51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cat>
          <c:val>
            <c:numRef>
              <c:f>Sheet2!$S$2:$S$52</c:f>
              <c:numCache>
                <c:formatCode>General</c:formatCode>
                <c:ptCount val="51"/>
                <c:pt idx="0">
                  <c:v>2.547E-2</c:v>
                </c:pt>
                <c:pt idx="1">
                  <c:v>2.479E-2</c:v>
                </c:pt>
                <c:pt idx="2">
                  <c:v>2.325E-2</c:v>
                </c:pt>
                <c:pt idx="3">
                  <c:v>2.2200000000000001E-2</c:v>
                </c:pt>
                <c:pt idx="4">
                  <c:v>2.2349999999999998E-2</c:v>
                </c:pt>
                <c:pt idx="5">
                  <c:v>2.1399999999999999E-2</c:v>
                </c:pt>
                <c:pt idx="6">
                  <c:v>1.9990000000000001E-2</c:v>
                </c:pt>
                <c:pt idx="7">
                  <c:v>2.2020000000000001E-2</c:v>
                </c:pt>
                <c:pt idx="8">
                  <c:v>2.2069999999999999E-2</c:v>
                </c:pt>
                <c:pt idx="9">
                  <c:v>2.2159999999999999E-2</c:v>
                </c:pt>
                <c:pt idx="10">
                  <c:v>2.146E-2</c:v>
                </c:pt>
                <c:pt idx="11">
                  <c:v>2.3550000000000001E-2</c:v>
                </c:pt>
                <c:pt idx="12">
                  <c:v>2.3800000000000002E-2</c:v>
                </c:pt>
                <c:pt idx="13">
                  <c:v>2.2759999999999999E-2</c:v>
                </c:pt>
                <c:pt idx="14">
                  <c:v>2.265E-2</c:v>
                </c:pt>
                <c:pt idx="15">
                  <c:v>2.3550000000000001E-2</c:v>
                </c:pt>
                <c:pt idx="16">
                  <c:v>2.316E-2</c:v>
                </c:pt>
                <c:pt idx="17">
                  <c:v>2.1999999999999999E-2</c:v>
                </c:pt>
                <c:pt idx="18">
                  <c:v>2.087E-2</c:v>
                </c:pt>
                <c:pt idx="19">
                  <c:v>2.1010000000000001E-2</c:v>
                </c:pt>
                <c:pt idx="20">
                  <c:v>2.2290000000000001E-2</c:v>
                </c:pt>
                <c:pt idx="21">
                  <c:v>2.2009999999999998E-2</c:v>
                </c:pt>
                <c:pt idx="22">
                  <c:v>2.317E-2</c:v>
                </c:pt>
                <c:pt idx="23">
                  <c:v>2.2769999999999999E-2</c:v>
                </c:pt>
                <c:pt idx="24">
                  <c:v>2.3130000000000001E-2</c:v>
                </c:pt>
                <c:pt idx="25">
                  <c:v>2.3980000000000001E-2</c:v>
                </c:pt>
                <c:pt idx="26">
                  <c:v>2.2429999999999999E-2</c:v>
                </c:pt>
                <c:pt idx="27">
                  <c:v>2.181E-2</c:v>
                </c:pt>
                <c:pt idx="28">
                  <c:v>2.206E-2</c:v>
                </c:pt>
                <c:pt idx="29">
                  <c:v>2.2610000000000002E-2</c:v>
                </c:pt>
                <c:pt idx="30">
                  <c:v>2.2249999999999999E-2</c:v>
                </c:pt>
                <c:pt idx="31">
                  <c:v>2.351E-2</c:v>
                </c:pt>
                <c:pt idx="32">
                  <c:v>2.308E-2</c:v>
                </c:pt>
                <c:pt idx="33">
                  <c:v>2.3259999999999999E-2</c:v>
                </c:pt>
                <c:pt idx="34">
                  <c:v>2.4729999999999999E-2</c:v>
                </c:pt>
                <c:pt idx="35">
                  <c:v>2.299E-2</c:v>
                </c:pt>
                <c:pt idx="36">
                  <c:v>2.4629999999999999E-2</c:v>
                </c:pt>
                <c:pt idx="37">
                  <c:v>2.4029999999999999E-2</c:v>
                </c:pt>
                <c:pt idx="38">
                  <c:v>2.3609999999999999E-2</c:v>
                </c:pt>
                <c:pt idx="39">
                  <c:v>2.393E-2</c:v>
                </c:pt>
                <c:pt idx="40">
                  <c:v>2.349E-2</c:v>
                </c:pt>
                <c:pt idx="41">
                  <c:v>2.4680000000000001E-2</c:v>
                </c:pt>
                <c:pt idx="42">
                  <c:v>2.3400000000000001E-2</c:v>
                </c:pt>
                <c:pt idx="43">
                  <c:v>2.5270000000000001E-2</c:v>
                </c:pt>
                <c:pt idx="44">
                  <c:v>2.4709999999999999E-2</c:v>
                </c:pt>
                <c:pt idx="45">
                  <c:v>2.5010000000000001E-2</c:v>
                </c:pt>
                <c:pt idx="46">
                  <c:v>2.5270000000000001E-2</c:v>
                </c:pt>
                <c:pt idx="47">
                  <c:v>2.426E-2</c:v>
                </c:pt>
                <c:pt idx="48">
                  <c:v>2.3480000000000001E-2</c:v>
                </c:pt>
                <c:pt idx="49">
                  <c:v>2.512E-2</c:v>
                </c:pt>
                <c:pt idx="50">
                  <c:v>2.4680000000000001E-2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5688832"/>
        <c:axId val="335690752"/>
      </c:lineChart>
      <c:catAx>
        <c:axId val="3356888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Audio</a:t>
                </a:r>
                <a:r>
                  <a:rPr lang="en-US" baseline="0" dirty="0" smtClean="0"/>
                  <a:t> d</a:t>
                </a:r>
                <a:r>
                  <a:rPr lang="en-US" dirty="0" smtClean="0"/>
                  <a:t>uration </a:t>
                </a:r>
                <a:r>
                  <a:rPr lang="en-US" dirty="0"/>
                  <a:t>(</a:t>
                </a:r>
                <a:r>
                  <a:rPr lang="en-US" dirty="0" err="1"/>
                  <a:t>mins</a:t>
                </a:r>
                <a:r>
                  <a:rPr lang="en-US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35690752"/>
        <c:crosses val="autoZero"/>
        <c:auto val="1"/>
        <c:lblAlgn val="ctr"/>
        <c:lblOffset val="100"/>
        <c:tickLblSkip val="5"/>
        <c:tickMarkSkip val="2"/>
        <c:noMultiLvlLbl val="0"/>
      </c:catAx>
      <c:valAx>
        <c:axId val="3356907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Real-time factor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356888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 b="1" dirty="0"/>
              <a:t>KBM</a:t>
            </a:r>
            <a:r>
              <a:rPr lang="en-US" altLang="zh-CN" sz="1600" b="1" baseline="0" dirty="0"/>
              <a:t> delay vs audio duration</a:t>
            </a:r>
            <a:endParaRPr lang="zh-CN" altLang="en-US" sz="1600" b="1" dirty="0"/>
          </a:p>
        </c:rich>
      </c:tx>
      <c:layout>
        <c:manualLayout>
          <c:xMode val="edge"/>
          <c:yMode val="edge"/>
          <c:x val="0.2942881181169586"/>
          <c:y val="2.6315789473684209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'[runtime final.xlsx]Sheet3'!$A$1:$A$120</c:f>
              <c:numCache>
                <c:formatCode>General</c:formatCode>
                <c:ptCount val="12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  <c:pt idx="30">
                  <c:v>310</c:v>
                </c:pt>
                <c:pt idx="31">
                  <c:v>320</c:v>
                </c:pt>
                <c:pt idx="32">
                  <c:v>330</c:v>
                </c:pt>
                <c:pt idx="33">
                  <c:v>340</c:v>
                </c:pt>
                <c:pt idx="34">
                  <c:v>350</c:v>
                </c:pt>
                <c:pt idx="35">
                  <c:v>360</c:v>
                </c:pt>
                <c:pt idx="36">
                  <c:v>370</c:v>
                </c:pt>
                <c:pt idx="37">
                  <c:v>380</c:v>
                </c:pt>
                <c:pt idx="38">
                  <c:v>390</c:v>
                </c:pt>
                <c:pt idx="39">
                  <c:v>400</c:v>
                </c:pt>
                <c:pt idx="40">
                  <c:v>410</c:v>
                </c:pt>
                <c:pt idx="41">
                  <c:v>420</c:v>
                </c:pt>
                <c:pt idx="42">
                  <c:v>430</c:v>
                </c:pt>
                <c:pt idx="43">
                  <c:v>440</c:v>
                </c:pt>
                <c:pt idx="44">
                  <c:v>450</c:v>
                </c:pt>
                <c:pt idx="45">
                  <c:v>460</c:v>
                </c:pt>
                <c:pt idx="46">
                  <c:v>470</c:v>
                </c:pt>
                <c:pt idx="47">
                  <c:v>480</c:v>
                </c:pt>
                <c:pt idx="48">
                  <c:v>490</c:v>
                </c:pt>
                <c:pt idx="49">
                  <c:v>500</c:v>
                </c:pt>
                <c:pt idx="50">
                  <c:v>510</c:v>
                </c:pt>
                <c:pt idx="51">
                  <c:v>520</c:v>
                </c:pt>
                <c:pt idx="52">
                  <c:v>530</c:v>
                </c:pt>
                <c:pt idx="53">
                  <c:v>540</c:v>
                </c:pt>
                <c:pt idx="54">
                  <c:v>550</c:v>
                </c:pt>
                <c:pt idx="55">
                  <c:v>560</c:v>
                </c:pt>
                <c:pt idx="56">
                  <c:v>570</c:v>
                </c:pt>
                <c:pt idx="57">
                  <c:v>580</c:v>
                </c:pt>
                <c:pt idx="58">
                  <c:v>590</c:v>
                </c:pt>
                <c:pt idx="59">
                  <c:v>600</c:v>
                </c:pt>
                <c:pt idx="60">
                  <c:v>610</c:v>
                </c:pt>
                <c:pt idx="61">
                  <c:v>620</c:v>
                </c:pt>
                <c:pt idx="62">
                  <c:v>630</c:v>
                </c:pt>
                <c:pt idx="63">
                  <c:v>640</c:v>
                </c:pt>
                <c:pt idx="64">
                  <c:v>650</c:v>
                </c:pt>
                <c:pt idx="65">
                  <c:v>660</c:v>
                </c:pt>
                <c:pt idx="66">
                  <c:v>670</c:v>
                </c:pt>
                <c:pt idx="67">
                  <c:v>680</c:v>
                </c:pt>
                <c:pt idx="68">
                  <c:v>690</c:v>
                </c:pt>
                <c:pt idx="69">
                  <c:v>700</c:v>
                </c:pt>
                <c:pt idx="70">
                  <c:v>710</c:v>
                </c:pt>
                <c:pt idx="71">
                  <c:v>720</c:v>
                </c:pt>
                <c:pt idx="72">
                  <c:v>730</c:v>
                </c:pt>
                <c:pt idx="73">
                  <c:v>740</c:v>
                </c:pt>
                <c:pt idx="74">
                  <c:v>750</c:v>
                </c:pt>
                <c:pt idx="75">
                  <c:v>760</c:v>
                </c:pt>
                <c:pt idx="76">
                  <c:v>770</c:v>
                </c:pt>
                <c:pt idx="77">
                  <c:v>780</c:v>
                </c:pt>
                <c:pt idx="78">
                  <c:v>790</c:v>
                </c:pt>
                <c:pt idx="79">
                  <c:v>800</c:v>
                </c:pt>
                <c:pt idx="80">
                  <c:v>810</c:v>
                </c:pt>
                <c:pt idx="81">
                  <c:v>820</c:v>
                </c:pt>
                <c:pt idx="82">
                  <c:v>830</c:v>
                </c:pt>
                <c:pt idx="83">
                  <c:v>840</c:v>
                </c:pt>
                <c:pt idx="84">
                  <c:v>850</c:v>
                </c:pt>
                <c:pt idx="85">
                  <c:v>860</c:v>
                </c:pt>
                <c:pt idx="86">
                  <c:v>870</c:v>
                </c:pt>
                <c:pt idx="87">
                  <c:v>880</c:v>
                </c:pt>
                <c:pt idx="88">
                  <c:v>890</c:v>
                </c:pt>
                <c:pt idx="89">
                  <c:v>900</c:v>
                </c:pt>
                <c:pt idx="90">
                  <c:v>910</c:v>
                </c:pt>
                <c:pt idx="91">
                  <c:v>920</c:v>
                </c:pt>
                <c:pt idx="92">
                  <c:v>930</c:v>
                </c:pt>
                <c:pt idx="93">
                  <c:v>940</c:v>
                </c:pt>
                <c:pt idx="94">
                  <c:v>950</c:v>
                </c:pt>
                <c:pt idx="95">
                  <c:v>960</c:v>
                </c:pt>
                <c:pt idx="96">
                  <c:v>970</c:v>
                </c:pt>
                <c:pt idx="97">
                  <c:v>980</c:v>
                </c:pt>
                <c:pt idx="98">
                  <c:v>990</c:v>
                </c:pt>
                <c:pt idx="99">
                  <c:v>1000</c:v>
                </c:pt>
                <c:pt idx="100">
                  <c:v>1010</c:v>
                </c:pt>
                <c:pt idx="101">
                  <c:v>1020</c:v>
                </c:pt>
                <c:pt idx="102">
                  <c:v>1030</c:v>
                </c:pt>
                <c:pt idx="103">
                  <c:v>1040</c:v>
                </c:pt>
                <c:pt idx="104">
                  <c:v>1050</c:v>
                </c:pt>
                <c:pt idx="105">
                  <c:v>1060</c:v>
                </c:pt>
                <c:pt idx="106">
                  <c:v>1070</c:v>
                </c:pt>
                <c:pt idx="107">
                  <c:v>1080</c:v>
                </c:pt>
                <c:pt idx="108">
                  <c:v>1090</c:v>
                </c:pt>
                <c:pt idx="109">
                  <c:v>1100</c:v>
                </c:pt>
                <c:pt idx="110">
                  <c:v>1110</c:v>
                </c:pt>
                <c:pt idx="111">
                  <c:v>1120</c:v>
                </c:pt>
                <c:pt idx="112">
                  <c:v>1130</c:v>
                </c:pt>
                <c:pt idx="113">
                  <c:v>1140</c:v>
                </c:pt>
                <c:pt idx="114">
                  <c:v>1150</c:v>
                </c:pt>
                <c:pt idx="115">
                  <c:v>1160</c:v>
                </c:pt>
                <c:pt idx="116">
                  <c:v>1170</c:v>
                </c:pt>
                <c:pt idx="117">
                  <c:v>1180</c:v>
                </c:pt>
                <c:pt idx="118">
                  <c:v>1190</c:v>
                </c:pt>
                <c:pt idx="119">
                  <c:v>1200</c:v>
                </c:pt>
              </c:numCache>
            </c:numRef>
          </c:xVal>
          <c:yVal>
            <c:numRef>
              <c:f>'[runtime final.xlsx]Sheet3'!$B$1:$B$120</c:f>
              <c:numCache>
                <c:formatCode>General</c:formatCode>
                <c:ptCount val="120"/>
                <c:pt idx="0">
                  <c:v>0</c:v>
                </c:pt>
                <c:pt idx="1">
                  <c:v>0.9</c:v>
                </c:pt>
                <c:pt idx="2">
                  <c:v>1.3</c:v>
                </c:pt>
                <c:pt idx="3">
                  <c:v>1.5</c:v>
                </c:pt>
                <c:pt idx="4">
                  <c:v>1.7</c:v>
                </c:pt>
                <c:pt idx="5">
                  <c:v>1.2</c:v>
                </c:pt>
                <c:pt idx="6">
                  <c:v>1.3</c:v>
                </c:pt>
                <c:pt idx="7">
                  <c:v>1.3</c:v>
                </c:pt>
                <c:pt idx="8">
                  <c:v>1.4</c:v>
                </c:pt>
                <c:pt idx="9">
                  <c:v>1.3</c:v>
                </c:pt>
                <c:pt idx="10">
                  <c:v>1.4</c:v>
                </c:pt>
                <c:pt idx="11">
                  <c:v>1.6</c:v>
                </c:pt>
                <c:pt idx="12">
                  <c:v>2</c:v>
                </c:pt>
                <c:pt idx="13">
                  <c:v>1.8</c:v>
                </c:pt>
                <c:pt idx="14">
                  <c:v>1.9</c:v>
                </c:pt>
                <c:pt idx="15">
                  <c:v>1.7</c:v>
                </c:pt>
                <c:pt idx="16">
                  <c:v>1.8</c:v>
                </c:pt>
                <c:pt idx="17">
                  <c:v>1.7</c:v>
                </c:pt>
                <c:pt idx="18">
                  <c:v>1.7</c:v>
                </c:pt>
                <c:pt idx="19">
                  <c:v>2.1</c:v>
                </c:pt>
                <c:pt idx="20">
                  <c:v>2.5</c:v>
                </c:pt>
                <c:pt idx="21">
                  <c:v>2.5</c:v>
                </c:pt>
                <c:pt idx="22">
                  <c:v>2.5</c:v>
                </c:pt>
                <c:pt idx="23">
                  <c:v>2.4</c:v>
                </c:pt>
                <c:pt idx="24">
                  <c:v>2.1</c:v>
                </c:pt>
                <c:pt idx="25">
                  <c:v>1.6</c:v>
                </c:pt>
                <c:pt idx="26">
                  <c:v>2.5</c:v>
                </c:pt>
                <c:pt idx="27">
                  <c:v>2.5</c:v>
                </c:pt>
                <c:pt idx="28">
                  <c:v>3</c:v>
                </c:pt>
                <c:pt idx="29">
                  <c:v>3</c:v>
                </c:pt>
                <c:pt idx="30">
                  <c:v>2.9</c:v>
                </c:pt>
                <c:pt idx="31">
                  <c:v>3.1</c:v>
                </c:pt>
                <c:pt idx="32">
                  <c:v>2.6</c:v>
                </c:pt>
                <c:pt idx="33">
                  <c:v>3.1</c:v>
                </c:pt>
                <c:pt idx="34">
                  <c:v>2.9</c:v>
                </c:pt>
                <c:pt idx="35">
                  <c:v>3.3</c:v>
                </c:pt>
                <c:pt idx="36">
                  <c:v>3.7</c:v>
                </c:pt>
                <c:pt idx="37">
                  <c:v>3.5</c:v>
                </c:pt>
                <c:pt idx="38">
                  <c:v>3</c:v>
                </c:pt>
                <c:pt idx="39">
                  <c:v>3.9</c:v>
                </c:pt>
                <c:pt idx="40">
                  <c:v>3.1</c:v>
                </c:pt>
                <c:pt idx="41">
                  <c:v>4</c:v>
                </c:pt>
                <c:pt idx="42">
                  <c:v>4.2</c:v>
                </c:pt>
                <c:pt idx="43">
                  <c:v>3.7</c:v>
                </c:pt>
                <c:pt idx="44">
                  <c:v>4.5999999999999996</c:v>
                </c:pt>
                <c:pt idx="45">
                  <c:v>3.4</c:v>
                </c:pt>
                <c:pt idx="46">
                  <c:v>3.7</c:v>
                </c:pt>
                <c:pt idx="47">
                  <c:v>4.9000000000000004</c:v>
                </c:pt>
                <c:pt idx="48">
                  <c:v>3.1</c:v>
                </c:pt>
                <c:pt idx="49">
                  <c:v>4.3</c:v>
                </c:pt>
                <c:pt idx="50">
                  <c:v>4.7</c:v>
                </c:pt>
                <c:pt idx="51">
                  <c:v>5.0999999999999996</c:v>
                </c:pt>
                <c:pt idx="52">
                  <c:v>3.7</c:v>
                </c:pt>
                <c:pt idx="53">
                  <c:v>3.8</c:v>
                </c:pt>
                <c:pt idx="54">
                  <c:v>3.9</c:v>
                </c:pt>
                <c:pt idx="55">
                  <c:v>4.9000000000000004</c:v>
                </c:pt>
                <c:pt idx="56">
                  <c:v>5</c:v>
                </c:pt>
                <c:pt idx="57">
                  <c:v>4.5</c:v>
                </c:pt>
                <c:pt idx="58">
                  <c:v>4.5</c:v>
                </c:pt>
                <c:pt idx="59">
                  <c:v>4.5</c:v>
                </c:pt>
                <c:pt idx="60">
                  <c:v>4.5</c:v>
                </c:pt>
                <c:pt idx="61">
                  <c:v>5.5</c:v>
                </c:pt>
                <c:pt idx="62">
                  <c:v>5.5</c:v>
                </c:pt>
                <c:pt idx="63">
                  <c:v>5.5</c:v>
                </c:pt>
                <c:pt idx="64">
                  <c:v>5.5</c:v>
                </c:pt>
                <c:pt idx="65">
                  <c:v>5.5</c:v>
                </c:pt>
                <c:pt idx="66">
                  <c:v>6.1</c:v>
                </c:pt>
                <c:pt idx="67">
                  <c:v>6.2</c:v>
                </c:pt>
                <c:pt idx="68">
                  <c:v>5.5</c:v>
                </c:pt>
                <c:pt idx="69">
                  <c:v>6.1</c:v>
                </c:pt>
                <c:pt idx="70">
                  <c:v>6.5</c:v>
                </c:pt>
                <c:pt idx="71">
                  <c:v>5.5</c:v>
                </c:pt>
                <c:pt idx="72">
                  <c:v>5.9</c:v>
                </c:pt>
                <c:pt idx="73">
                  <c:v>5.0999999999999996</c:v>
                </c:pt>
                <c:pt idx="74">
                  <c:v>6.7</c:v>
                </c:pt>
                <c:pt idx="75">
                  <c:v>7.1</c:v>
                </c:pt>
                <c:pt idx="76">
                  <c:v>7.5</c:v>
                </c:pt>
                <c:pt idx="77">
                  <c:v>5.5</c:v>
                </c:pt>
                <c:pt idx="78">
                  <c:v>5.9</c:v>
                </c:pt>
                <c:pt idx="79">
                  <c:v>7</c:v>
                </c:pt>
                <c:pt idx="80">
                  <c:v>7.9</c:v>
                </c:pt>
                <c:pt idx="81">
                  <c:v>7.5</c:v>
                </c:pt>
                <c:pt idx="82">
                  <c:v>5.8</c:v>
                </c:pt>
                <c:pt idx="83">
                  <c:v>6.7</c:v>
                </c:pt>
                <c:pt idx="84">
                  <c:v>7.6</c:v>
                </c:pt>
                <c:pt idx="85">
                  <c:v>8.5</c:v>
                </c:pt>
                <c:pt idx="86">
                  <c:v>4.5</c:v>
                </c:pt>
                <c:pt idx="87">
                  <c:v>7.5</c:v>
                </c:pt>
                <c:pt idx="88">
                  <c:v>9.1</c:v>
                </c:pt>
                <c:pt idx="89">
                  <c:v>6.5</c:v>
                </c:pt>
                <c:pt idx="90">
                  <c:v>6.7</c:v>
                </c:pt>
                <c:pt idx="91">
                  <c:v>9.5</c:v>
                </c:pt>
                <c:pt idx="92">
                  <c:v>7.5</c:v>
                </c:pt>
                <c:pt idx="93">
                  <c:v>7</c:v>
                </c:pt>
                <c:pt idx="94">
                  <c:v>9.5</c:v>
                </c:pt>
                <c:pt idx="95">
                  <c:v>7.5</c:v>
                </c:pt>
                <c:pt idx="96">
                  <c:v>7</c:v>
                </c:pt>
                <c:pt idx="97">
                  <c:v>9.3000000000000007</c:v>
                </c:pt>
                <c:pt idx="98">
                  <c:v>6.5</c:v>
                </c:pt>
                <c:pt idx="99">
                  <c:v>8.5</c:v>
                </c:pt>
                <c:pt idx="100">
                  <c:v>10.5</c:v>
                </c:pt>
                <c:pt idx="101">
                  <c:v>6.1</c:v>
                </c:pt>
                <c:pt idx="102">
                  <c:v>9.6999999999999993</c:v>
                </c:pt>
                <c:pt idx="103">
                  <c:v>8.5</c:v>
                </c:pt>
                <c:pt idx="104">
                  <c:v>7.3</c:v>
                </c:pt>
                <c:pt idx="105">
                  <c:v>10.9</c:v>
                </c:pt>
                <c:pt idx="106">
                  <c:v>6.5</c:v>
                </c:pt>
                <c:pt idx="107">
                  <c:v>8.5</c:v>
                </c:pt>
                <c:pt idx="108">
                  <c:v>10.5</c:v>
                </c:pt>
                <c:pt idx="109">
                  <c:v>6.1</c:v>
                </c:pt>
                <c:pt idx="110">
                  <c:v>9.6999999999999993</c:v>
                </c:pt>
                <c:pt idx="111">
                  <c:v>8.5</c:v>
                </c:pt>
                <c:pt idx="112">
                  <c:v>7.3</c:v>
                </c:pt>
                <c:pt idx="113">
                  <c:v>10.9</c:v>
                </c:pt>
                <c:pt idx="114">
                  <c:v>6.5</c:v>
                </c:pt>
                <c:pt idx="115">
                  <c:v>9.6999999999999993</c:v>
                </c:pt>
                <c:pt idx="116">
                  <c:v>9.5</c:v>
                </c:pt>
                <c:pt idx="117">
                  <c:v>6.7</c:v>
                </c:pt>
                <c:pt idx="118">
                  <c:v>11.8</c:v>
                </c:pt>
                <c:pt idx="119">
                  <c:v>6.5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9604608"/>
        <c:axId val="339606912"/>
      </c:scatterChart>
      <c:valAx>
        <c:axId val="339604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600" dirty="0"/>
                  <a:t>audio </a:t>
                </a:r>
                <a:r>
                  <a:rPr lang="en-US" altLang="zh-CN" sz="1600" dirty="0" smtClean="0"/>
                  <a:t>duration (seconds)</a:t>
                </a:r>
                <a:endParaRPr lang="zh-CN" alt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606912"/>
        <c:crosses val="autoZero"/>
        <c:crossBetween val="midCat"/>
      </c:valAx>
      <c:valAx>
        <c:axId val="33960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400"/>
                  <a:t>10s</a:t>
                </a:r>
                <a:r>
                  <a:rPr lang="en-US" altLang="zh-CN" sz="1400" baseline="0"/>
                  <a:t> </a:t>
                </a:r>
                <a:r>
                  <a:rPr lang="en-US" altLang="zh-CN" sz="1400"/>
                  <a:t>Avg</a:t>
                </a:r>
                <a:r>
                  <a:rPr lang="en-US" altLang="zh-CN" sz="1400" baseline="0"/>
                  <a:t> of KBM delay </a:t>
                </a:r>
                <a:endParaRPr lang="zh-CN" altLang="en-US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604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 b="1" dirty="0"/>
              <a:t>Number of seconds from online </a:t>
            </a: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 b="1" dirty="0"/>
              <a:t>vs audio duration</a:t>
            </a:r>
            <a:endParaRPr lang="zh-CN" altLang="en-US" sz="1600" b="1" dirty="0"/>
          </a:p>
        </c:rich>
      </c:tx>
      <c:layout>
        <c:manualLayout>
          <c:xMode val="edge"/>
          <c:yMode val="edge"/>
          <c:x val="0.30416970794379855"/>
          <c:y val="2.5157238933600487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'[runtime final.xlsx]Sheet3'!$A$1:$A$120</c:f>
              <c:numCache>
                <c:formatCode>General</c:formatCode>
                <c:ptCount val="12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  <c:pt idx="30">
                  <c:v>310</c:v>
                </c:pt>
                <c:pt idx="31">
                  <c:v>320</c:v>
                </c:pt>
                <c:pt idx="32">
                  <c:v>330</c:v>
                </c:pt>
                <c:pt idx="33">
                  <c:v>340</c:v>
                </c:pt>
                <c:pt idx="34">
                  <c:v>350</c:v>
                </c:pt>
                <c:pt idx="35">
                  <c:v>360</c:v>
                </c:pt>
                <c:pt idx="36">
                  <c:v>370</c:v>
                </c:pt>
                <c:pt idx="37">
                  <c:v>380</c:v>
                </c:pt>
                <c:pt idx="38">
                  <c:v>390</c:v>
                </c:pt>
                <c:pt idx="39">
                  <c:v>400</c:v>
                </c:pt>
                <c:pt idx="40">
                  <c:v>410</c:v>
                </c:pt>
                <c:pt idx="41">
                  <c:v>420</c:v>
                </c:pt>
                <c:pt idx="42">
                  <c:v>430</c:v>
                </c:pt>
                <c:pt idx="43">
                  <c:v>440</c:v>
                </c:pt>
                <c:pt idx="44">
                  <c:v>450</c:v>
                </c:pt>
                <c:pt idx="45">
                  <c:v>460</c:v>
                </c:pt>
                <c:pt idx="46">
                  <c:v>470</c:v>
                </c:pt>
                <c:pt idx="47">
                  <c:v>480</c:v>
                </c:pt>
                <c:pt idx="48">
                  <c:v>490</c:v>
                </c:pt>
                <c:pt idx="49">
                  <c:v>500</c:v>
                </c:pt>
                <c:pt idx="50">
                  <c:v>510</c:v>
                </c:pt>
                <c:pt idx="51">
                  <c:v>520</c:v>
                </c:pt>
                <c:pt idx="52">
                  <c:v>530</c:v>
                </c:pt>
                <c:pt idx="53">
                  <c:v>540</c:v>
                </c:pt>
                <c:pt idx="54">
                  <c:v>550</c:v>
                </c:pt>
                <c:pt idx="55">
                  <c:v>560</c:v>
                </c:pt>
                <c:pt idx="56">
                  <c:v>570</c:v>
                </c:pt>
                <c:pt idx="57">
                  <c:v>580</c:v>
                </c:pt>
                <c:pt idx="58">
                  <c:v>590</c:v>
                </c:pt>
                <c:pt idx="59">
                  <c:v>600</c:v>
                </c:pt>
                <c:pt idx="60">
                  <c:v>610</c:v>
                </c:pt>
                <c:pt idx="61">
                  <c:v>620</c:v>
                </c:pt>
                <c:pt idx="62">
                  <c:v>630</c:v>
                </c:pt>
                <c:pt idx="63">
                  <c:v>640</c:v>
                </c:pt>
                <c:pt idx="64">
                  <c:v>650</c:v>
                </c:pt>
                <c:pt idx="65">
                  <c:v>660</c:v>
                </c:pt>
                <c:pt idx="66">
                  <c:v>670</c:v>
                </c:pt>
                <c:pt idx="67">
                  <c:v>680</c:v>
                </c:pt>
                <c:pt idx="68">
                  <c:v>690</c:v>
                </c:pt>
                <c:pt idx="69">
                  <c:v>700</c:v>
                </c:pt>
                <c:pt idx="70">
                  <c:v>710</c:v>
                </c:pt>
                <c:pt idx="71">
                  <c:v>720</c:v>
                </c:pt>
                <c:pt idx="72">
                  <c:v>730</c:v>
                </c:pt>
                <c:pt idx="73">
                  <c:v>740</c:v>
                </c:pt>
                <c:pt idx="74">
                  <c:v>750</c:v>
                </c:pt>
                <c:pt idx="75">
                  <c:v>760</c:v>
                </c:pt>
                <c:pt idx="76">
                  <c:v>770</c:v>
                </c:pt>
                <c:pt idx="77">
                  <c:v>780</c:v>
                </c:pt>
                <c:pt idx="78">
                  <c:v>790</c:v>
                </c:pt>
                <c:pt idx="79">
                  <c:v>800</c:v>
                </c:pt>
                <c:pt idx="80">
                  <c:v>810</c:v>
                </c:pt>
                <c:pt idx="81">
                  <c:v>820</c:v>
                </c:pt>
                <c:pt idx="82">
                  <c:v>830</c:v>
                </c:pt>
                <c:pt idx="83">
                  <c:v>840</c:v>
                </c:pt>
                <c:pt idx="84">
                  <c:v>850</c:v>
                </c:pt>
                <c:pt idx="85">
                  <c:v>860</c:v>
                </c:pt>
                <c:pt idx="86">
                  <c:v>870</c:v>
                </c:pt>
                <c:pt idx="87">
                  <c:v>880</c:v>
                </c:pt>
                <c:pt idx="88">
                  <c:v>890</c:v>
                </c:pt>
                <c:pt idx="89">
                  <c:v>900</c:v>
                </c:pt>
                <c:pt idx="90">
                  <c:v>910</c:v>
                </c:pt>
                <c:pt idx="91">
                  <c:v>920</c:v>
                </c:pt>
                <c:pt idx="92">
                  <c:v>930</c:v>
                </c:pt>
                <c:pt idx="93">
                  <c:v>940</c:v>
                </c:pt>
                <c:pt idx="94">
                  <c:v>950</c:v>
                </c:pt>
                <c:pt idx="95">
                  <c:v>960</c:v>
                </c:pt>
                <c:pt idx="96">
                  <c:v>970</c:v>
                </c:pt>
                <c:pt idx="97">
                  <c:v>980</c:v>
                </c:pt>
                <c:pt idx="98">
                  <c:v>990</c:v>
                </c:pt>
                <c:pt idx="99">
                  <c:v>1000</c:v>
                </c:pt>
                <c:pt idx="100">
                  <c:v>1010</c:v>
                </c:pt>
                <c:pt idx="101">
                  <c:v>1020</c:v>
                </c:pt>
                <c:pt idx="102">
                  <c:v>1030</c:v>
                </c:pt>
                <c:pt idx="103">
                  <c:v>1040</c:v>
                </c:pt>
                <c:pt idx="104">
                  <c:v>1050</c:v>
                </c:pt>
                <c:pt idx="105">
                  <c:v>1060</c:v>
                </c:pt>
                <c:pt idx="106">
                  <c:v>1070</c:v>
                </c:pt>
                <c:pt idx="107">
                  <c:v>1080</c:v>
                </c:pt>
                <c:pt idx="108">
                  <c:v>1090</c:v>
                </c:pt>
                <c:pt idx="109">
                  <c:v>1100</c:v>
                </c:pt>
                <c:pt idx="110">
                  <c:v>1110</c:v>
                </c:pt>
                <c:pt idx="111">
                  <c:v>1120</c:v>
                </c:pt>
                <c:pt idx="112">
                  <c:v>1130</c:v>
                </c:pt>
                <c:pt idx="113">
                  <c:v>1140</c:v>
                </c:pt>
                <c:pt idx="114">
                  <c:v>1150</c:v>
                </c:pt>
                <c:pt idx="115">
                  <c:v>1160</c:v>
                </c:pt>
                <c:pt idx="116">
                  <c:v>1170</c:v>
                </c:pt>
                <c:pt idx="117">
                  <c:v>1180</c:v>
                </c:pt>
                <c:pt idx="118">
                  <c:v>1190</c:v>
                </c:pt>
                <c:pt idx="119">
                  <c:v>1200</c:v>
                </c:pt>
              </c:numCache>
            </c:numRef>
          </c:xVal>
          <c:yVal>
            <c:numRef>
              <c:f>'[runtime final.xlsx]Sheet3'!$C$1:$C$120</c:f>
              <c:numCache>
                <c:formatCode>General</c:formatCode>
                <c:ptCount val="1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0.1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0.1</c:v>
                </c:pt>
                <c:pt idx="24">
                  <c:v>0</c:v>
                </c:pt>
                <c:pt idx="25">
                  <c:v>0.1</c:v>
                </c:pt>
                <c:pt idx="26">
                  <c:v>0.2</c:v>
                </c:pt>
                <c:pt idx="27">
                  <c:v>0.3</c:v>
                </c:pt>
                <c:pt idx="28">
                  <c:v>0.5</c:v>
                </c:pt>
                <c:pt idx="29">
                  <c:v>0.5</c:v>
                </c:pt>
                <c:pt idx="30">
                  <c:v>0.3</c:v>
                </c:pt>
                <c:pt idx="31">
                  <c:v>1</c:v>
                </c:pt>
                <c:pt idx="32">
                  <c:v>1.1000000000000001</c:v>
                </c:pt>
                <c:pt idx="33">
                  <c:v>0.6</c:v>
                </c:pt>
                <c:pt idx="34">
                  <c:v>1.2</c:v>
                </c:pt>
                <c:pt idx="35">
                  <c:v>1</c:v>
                </c:pt>
                <c:pt idx="36">
                  <c:v>1</c:v>
                </c:pt>
                <c:pt idx="37">
                  <c:v>1.2</c:v>
                </c:pt>
                <c:pt idx="38">
                  <c:v>1</c:v>
                </c:pt>
                <c:pt idx="39">
                  <c:v>1.1000000000000001</c:v>
                </c:pt>
                <c:pt idx="40">
                  <c:v>1.3</c:v>
                </c:pt>
                <c:pt idx="41">
                  <c:v>1.1000000000000001</c:v>
                </c:pt>
                <c:pt idx="42">
                  <c:v>1.1000000000000001</c:v>
                </c:pt>
                <c:pt idx="43">
                  <c:v>1.2</c:v>
                </c:pt>
                <c:pt idx="44">
                  <c:v>1.1000000000000001</c:v>
                </c:pt>
                <c:pt idx="45">
                  <c:v>1.5</c:v>
                </c:pt>
                <c:pt idx="46">
                  <c:v>1.1000000000000001</c:v>
                </c:pt>
                <c:pt idx="47">
                  <c:v>1.6</c:v>
                </c:pt>
                <c:pt idx="48">
                  <c:v>1.5</c:v>
                </c:pt>
                <c:pt idx="49">
                  <c:v>1.2</c:v>
                </c:pt>
                <c:pt idx="50">
                  <c:v>1.1000000000000001</c:v>
                </c:pt>
                <c:pt idx="51">
                  <c:v>1.5</c:v>
                </c:pt>
                <c:pt idx="52">
                  <c:v>1.4</c:v>
                </c:pt>
                <c:pt idx="53">
                  <c:v>1.6</c:v>
                </c:pt>
                <c:pt idx="54">
                  <c:v>1.6</c:v>
                </c:pt>
                <c:pt idx="55">
                  <c:v>1.3</c:v>
                </c:pt>
                <c:pt idx="56">
                  <c:v>1.8</c:v>
                </c:pt>
                <c:pt idx="57">
                  <c:v>2.2000000000000002</c:v>
                </c:pt>
                <c:pt idx="58">
                  <c:v>2.4</c:v>
                </c:pt>
                <c:pt idx="59">
                  <c:v>2.8</c:v>
                </c:pt>
                <c:pt idx="60">
                  <c:v>3.5</c:v>
                </c:pt>
                <c:pt idx="61">
                  <c:v>2.5</c:v>
                </c:pt>
                <c:pt idx="62">
                  <c:v>2.4</c:v>
                </c:pt>
                <c:pt idx="63">
                  <c:v>3.1</c:v>
                </c:pt>
                <c:pt idx="64">
                  <c:v>2.8</c:v>
                </c:pt>
                <c:pt idx="65">
                  <c:v>2.8</c:v>
                </c:pt>
                <c:pt idx="66">
                  <c:v>3.3</c:v>
                </c:pt>
                <c:pt idx="67">
                  <c:v>2.6</c:v>
                </c:pt>
                <c:pt idx="68">
                  <c:v>3.5</c:v>
                </c:pt>
                <c:pt idx="69">
                  <c:v>3.1</c:v>
                </c:pt>
                <c:pt idx="70">
                  <c:v>3</c:v>
                </c:pt>
                <c:pt idx="71">
                  <c:v>3.3</c:v>
                </c:pt>
                <c:pt idx="72">
                  <c:v>3.7</c:v>
                </c:pt>
                <c:pt idx="73">
                  <c:v>3.2</c:v>
                </c:pt>
                <c:pt idx="74">
                  <c:v>4.9000000000000004</c:v>
                </c:pt>
                <c:pt idx="75">
                  <c:v>4</c:v>
                </c:pt>
                <c:pt idx="76">
                  <c:v>5.3</c:v>
                </c:pt>
                <c:pt idx="77">
                  <c:v>5.8</c:v>
                </c:pt>
                <c:pt idx="78">
                  <c:v>3.9</c:v>
                </c:pt>
                <c:pt idx="79">
                  <c:v>4.0999999999999996</c:v>
                </c:pt>
                <c:pt idx="80">
                  <c:v>3.4</c:v>
                </c:pt>
                <c:pt idx="81">
                  <c:v>4.7</c:v>
                </c:pt>
                <c:pt idx="82">
                  <c:v>4.5999999999999996</c:v>
                </c:pt>
                <c:pt idx="83">
                  <c:v>5.2</c:v>
                </c:pt>
                <c:pt idx="84">
                  <c:v>4.9000000000000004</c:v>
                </c:pt>
                <c:pt idx="85">
                  <c:v>7.6</c:v>
                </c:pt>
                <c:pt idx="86">
                  <c:v>4.8</c:v>
                </c:pt>
                <c:pt idx="87">
                  <c:v>5.2</c:v>
                </c:pt>
                <c:pt idx="88">
                  <c:v>7.7</c:v>
                </c:pt>
                <c:pt idx="89">
                  <c:v>6.4</c:v>
                </c:pt>
                <c:pt idx="90">
                  <c:v>6</c:v>
                </c:pt>
                <c:pt idx="91">
                  <c:v>6.2</c:v>
                </c:pt>
                <c:pt idx="92">
                  <c:v>7.7</c:v>
                </c:pt>
                <c:pt idx="93">
                  <c:v>5.9</c:v>
                </c:pt>
                <c:pt idx="94">
                  <c:v>4.9000000000000004</c:v>
                </c:pt>
                <c:pt idx="95">
                  <c:v>6.5</c:v>
                </c:pt>
                <c:pt idx="96">
                  <c:v>4.5999999999999996</c:v>
                </c:pt>
                <c:pt idx="97">
                  <c:v>6.3</c:v>
                </c:pt>
                <c:pt idx="98">
                  <c:v>8.9</c:v>
                </c:pt>
                <c:pt idx="99">
                  <c:v>8.6999999999999993</c:v>
                </c:pt>
                <c:pt idx="100">
                  <c:v>7.4</c:v>
                </c:pt>
                <c:pt idx="101">
                  <c:v>9.9</c:v>
                </c:pt>
                <c:pt idx="102">
                  <c:v>7.4</c:v>
                </c:pt>
                <c:pt idx="103">
                  <c:v>9</c:v>
                </c:pt>
                <c:pt idx="104">
                  <c:v>6.6</c:v>
                </c:pt>
                <c:pt idx="105">
                  <c:v>6.6</c:v>
                </c:pt>
                <c:pt idx="106">
                  <c:v>8.1999999999999993</c:v>
                </c:pt>
                <c:pt idx="107">
                  <c:v>8.1</c:v>
                </c:pt>
                <c:pt idx="108">
                  <c:v>9.5</c:v>
                </c:pt>
                <c:pt idx="109">
                  <c:v>7.9</c:v>
                </c:pt>
                <c:pt idx="110">
                  <c:v>7.2</c:v>
                </c:pt>
                <c:pt idx="111">
                  <c:v>9.3000000000000007</c:v>
                </c:pt>
                <c:pt idx="112">
                  <c:v>7</c:v>
                </c:pt>
                <c:pt idx="113">
                  <c:v>6</c:v>
                </c:pt>
                <c:pt idx="114">
                  <c:v>6.9</c:v>
                </c:pt>
                <c:pt idx="115">
                  <c:v>7</c:v>
                </c:pt>
                <c:pt idx="116">
                  <c:v>8.1</c:v>
                </c:pt>
                <c:pt idx="117">
                  <c:v>7.8</c:v>
                </c:pt>
                <c:pt idx="118">
                  <c:v>9.4</c:v>
                </c:pt>
                <c:pt idx="119">
                  <c:v>9.6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9928192"/>
        <c:axId val="339930496"/>
      </c:scatterChart>
      <c:valAx>
        <c:axId val="339928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600" dirty="0"/>
                  <a:t>audio duration (seconds)</a:t>
                </a:r>
                <a:endParaRPr lang="zh-CN" alt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930496"/>
        <c:crosses val="autoZero"/>
        <c:crossBetween val="midCat"/>
      </c:valAx>
      <c:valAx>
        <c:axId val="33993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dirty="0"/>
                  <a:t>number</a:t>
                </a:r>
                <a:r>
                  <a:rPr lang="en-US" altLang="zh-CN" sz="1800" baseline="0" dirty="0"/>
                  <a:t> of seconds from online</a:t>
                </a:r>
              </a:p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baseline="0" dirty="0"/>
                  <a:t>(10s </a:t>
                </a:r>
                <a:r>
                  <a:rPr lang="en-US" altLang="zh-CN" sz="1800" baseline="0" dirty="0" err="1"/>
                  <a:t>Avg</a:t>
                </a:r>
                <a:r>
                  <a:rPr lang="en-US" altLang="zh-CN" sz="1800" baseline="0" dirty="0"/>
                  <a:t>)</a:t>
                </a:r>
              </a:p>
            </c:rich>
          </c:tx>
          <c:layout>
            <c:manualLayout>
              <c:xMode val="edge"/>
              <c:yMode val="edge"/>
              <c:x val="2.2222222222222223E-2"/>
              <c:y val="0.3656867891513561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9281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2248B-88FF-4E8B-A680-85216B74AABA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F0D1A-EF65-4128-B438-368A5D4C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62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0D1A-EF65-4128-B438-368A5D4C5A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59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98DE-C241-4125-9C71-02C92E0D4256}" type="datetime1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3DA-9EE8-441B-A109-3787F7F7C780}" type="datetime1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ADB2-6FB1-4B3E-9531-07DE93FF3EC7}" type="datetime1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7B83-1FFF-4420-9DA4-CA86233D0905}" type="datetime1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4948-1F20-472D-A4B3-9B31296086B0}" type="datetime1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755E-C072-4B22-94F2-C8388C96187A}" type="datetime1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E890-AC38-47A9-9EEB-1D69427143D6}" type="datetime1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6FF3-0FF0-43A3-8F4B-CA3011187C63}" type="datetime1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BB1A-98ED-44C7-8FF9-3CB7E28BF76D}" type="datetime1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97BE-5F2E-4947-817D-F7F39B32E898}" type="datetime1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CEF1-2F32-4494-8A3B-469C0AAD382C}" type="datetime1">
              <a:rPr lang="en-US" smtClean="0"/>
              <a:t>7/23/2019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35641D2-FA51-4AB4-9FAB-5F16E0F098CA}" type="datetime1">
              <a:rPr lang="en-US" smtClean="0"/>
              <a:t>7/23/2019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sz="6000" dirty="0" smtClean="0"/>
              <a:t>Real-time speaker </a:t>
            </a:r>
            <a:r>
              <a:rPr lang="en-US" altLang="zh-CN" sz="6000" dirty="0"/>
              <a:t>Recognizer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4040" y="4495800"/>
            <a:ext cx="6461760" cy="8382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400" dirty="0" smtClean="0"/>
              <a:t>Offline and real-time</a:t>
            </a:r>
          </a:p>
          <a:p>
            <a:pPr algn="r"/>
            <a:r>
              <a:rPr lang="en-US" sz="2400" dirty="0" smtClean="0"/>
              <a:t> speaker diarization system </a:t>
            </a:r>
          </a:p>
          <a:p>
            <a:pPr algn="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57912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Author: </a:t>
            </a:r>
            <a:r>
              <a:rPr lang="en-US" dirty="0" err="1" smtClean="0"/>
              <a:t>Hao</a:t>
            </a:r>
            <a:r>
              <a:rPr lang="en-US" dirty="0" smtClean="0"/>
              <a:t> Pan     Supervisor: Dr. Beta C.L. Yip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3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0500"/>
            <a:ext cx="7620000" cy="1143000"/>
          </a:xfrm>
        </p:spPr>
        <p:txBody>
          <a:bodyPr/>
          <a:lstStyle/>
          <a:p>
            <a:r>
              <a:rPr lang="en-US" sz="3600" dirty="0" smtClean="0"/>
              <a:t>Runtime analysis: offline system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1295400"/>
            <a:ext cx="7086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Intel® Core™ i5-4200U CPU @ 1.60GHz 2.30GHz </a:t>
            </a:r>
            <a:r>
              <a:rPr lang="en-US" dirty="0" smtClean="0"/>
              <a:t>&amp; Windows 8.1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Audio from 1 min – 50 min (with 1 min resolution)</a:t>
            </a:r>
          </a:p>
          <a:p>
            <a:endParaRPr lang="en-US" dirty="0"/>
          </a:p>
          <a:p>
            <a:r>
              <a:rPr lang="en-US" sz="1600" i="1" dirty="0"/>
              <a:t>Real-time factor  = runtime / audio duration </a:t>
            </a:r>
          </a:p>
          <a:p>
            <a:endParaRPr lang="en-US" dirty="0"/>
          </a:p>
        </p:txBody>
      </p:sp>
      <p:graphicFrame>
        <p:nvGraphicFramePr>
          <p:cNvPr id="9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968689"/>
              </p:ext>
            </p:extLst>
          </p:nvPr>
        </p:nvGraphicFramePr>
        <p:xfrm>
          <a:off x="990600" y="2741950"/>
          <a:ext cx="59436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898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Runtime analysis: offline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080431"/>
              </p:ext>
            </p:extLst>
          </p:nvPr>
        </p:nvGraphicFramePr>
        <p:xfrm>
          <a:off x="362803" y="1417638"/>
          <a:ext cx="7696200" cy="3787931"/>
        </p:xfrm>
        <a:graphic>
          <a:graphicData uri="http://schemas.openxmlformats.org/drawingml/2006/table">
            <a:tbl>
              <a:tblPr firstRow="1" lastRow="1" bandRow="1">
                <a:tableStyleId>{00A15C55-8517-42AA-B614-E9B94910E393}</a:tableStyleId>
              </a:tblPr>
              <a:tblGrid>
                <a:gridCol w="2531886"/>
                <a:gridCol w="2582157"/>
                <a:gridCol w="2582157"/>
              </a:tblGrid>
              <a:tr h="587531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Real-time</a:t>
                      </a:r>
                      <a:r>
                        <a:rPr lang="en-US" baseline="0" dirty="0" smtClean="0"/>
                        <a:t> 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Runtime of 10 min audio</a:t>
                      </a:r>
                      <a:endParaRPr lang="en-US" dirty="0"/>
                    </a:p>
                  </a:txBody>
                  <a:tcPr/>
                </a:tc>
              </a:tr>
              <a:tr h="363472">
                <a:tc>
                  <a:txBody>
                    <a:bodyPr/>
                    <a:lstStyle/>
                    <a:p>
                      <a:r>
                        <a:rPr lang="en-US" dirty="0" smtClean="0"/>
                        <a:t>VAD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0.750s</a:t>
                      </a:r>
                      <a:endParaRPr lang="en-US" dirty="0"/>
                    </a:p>
                  </a:txBody>
                  <a:tcPr/>
                </a:tc>
              </a:tr>
              <a:tr h="363472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extraction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1.016s</a:t>
                      </a:r>
                      <a:endParaRPr lang="en-US" dirty="0"/>
                    </a:p>
                  </a:txBody>
                  <a:tcPr/>
                </a:tc>
              </a:tr>
              <a:tr h="363472">
                <a:tc>
                  <a:txBody>
                    <a:bodyPr/>
                    <a:lstStyle/>
                    <a:p>
                      <a:r>
                        <a:rPr lang="en-US" dirty="0" smtClean="0"/>
                        <a:t>Segmentation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1e-5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0.016s</a:t>
                      </a:r>
                      <a:endParaRPr lang="en-US" dirty="0"/>
                    </a:p>
                  </a:txBody>
                  <a:tcPr/>
                </a:tc>
              </a:tr>
              <a:tr h="363472">
                <a:tc>
                  <a:txBody>
                    <a:bodyPr/>
                    <a:lstStyle/>
                    <a:p>
                      <a:r>
                        <a:rPr lang="en-US" dirty="0" smtClean="0"/>
                        <a:t>KBM Training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0.622s</a:t>
                      </a:r>
                      <a:endParaRPr lang="en-US" dirty="0"/>
                    </a:p>
                  </a:txBody>
                  <a:tcPr/>
                </a:tc>
              </a:tr>
              <a:tr h="627363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Compute representation for all features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7.614s</a:t>
                      </a:r>
                      <a:endParaRPr lang="en-US" b="1" dirty="0"/>
                    </a:p>
                  </a:txBody>
                  <a:tcPr/>
                </a:tc>
              </a:tr>
              <a:tr h="363472">
                <a:tc>
                  <a:txBody>
                    <a:bodyPr/>
                    <a:lstStyle/>
                    <a:p>
                      <a:r>
                        <a:rPr lang="en-US" dirty="0" smtClean="0"/>
                        <a:t>Offline Clustering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0.578s</a:t>
                      </a:r>
                      <a:endParaRPr lang="en-US" dirty="0"/>
                    </a:p>
                  </a:txBody>
                  <a:tcPr/>
                </a:tc>
              </a:tr>
              <a:tr h="363472">
                <a:tc>
                  <a:txBody>
                    <a:bodyPr/>
                    <a:lstStyle/>
                    <a:p>
                      <a:r>
                        <a:rPr lang="en-US" dirty="0" smtClean="0"/>
                        <a:t>Resegmentation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2.700s</a:t>
                      </a:r>
                      <a:endParaRPr lang="en-US" dirty="0"/>
                    </a:p>
                  </a:txBody>
                  <a:tcPr/>
                </a:tc>
              </a:tr>
              <a:tr h="363472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13.30s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57199" y="5648960"/>
            <a:ext cx="76018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Fast enough for fixed-size recorded audio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Not fast enough for real-time audio stream that new data is </a:t>
            </a:r>
            <a:r>
              <a:rPr lang="en-US" altLang="zh-CN" sz="2000" dirty="0" err="1" smtClean="0"/>
              <a:t>inputed</a:t>
            </a:r>
            <a:endParaRPr lang="en-US" altLang="zh-CN" sz="2000" dirty="0" smtClean="0"/>
          </a:p>
          <a:p>
            <a:r>
              <a:rPr lang="en-US" altLang="zh-CN" sz="2000" dirty="0" smtClean="0">
                <a:sym typeface="Wingdings" panose="05000000000000000000" pitchFamily="2" charset="2"/>
              </a:rPr>
              <a:t> </a:t>
            </a:r>
            <a:r>
              <a:rPr lang="en-US" altLang="zh-CN" sz="2000" dirty="0" smtClean="0"/>
              <a:t>Any components can run on new data only?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69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7620000" cy="1143000"/>
          </a:xfrm>
        </p:spPr>
        <p:txBody>
          <a:bodyPr/>
          <a:lstStyle/>
          <a:p>
            <a:r>
              <a:rPr lang="en-US" sz="3600" dirty="0" smtClean="0"/>
              <a:t>Design of real-time system</a:t>
            </a:r>
            <a:endParaRPr lang="en-US" sz="3600" dirty="0"/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5"/>
          <a:stretch/>
        </p:blipFill>
        <p:spPr>
          <a:xfrm>
            <a:off x="377671" y="2438266"/>
            <a:ext cx="1135755" cy="87483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14197" y="4082317"/>
            <a:ext cx="1233410" cy="874837"/>
            <a:chOff x="684167" y="3401436"/>
            <a:chExt cx="1233410" cy="87483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45"/>
            <a:stretch/>
          </p:blipFill>
          <p:spPr>
            <a:xfrm>
              <a:off x="684167" y="3401436"/>
              <a:ext cx="1135755" cy="874837"/>
            </a:xfrm>
            <a:prstGeom prst="rect">
              <a:avLst/>
            </a:prstGeom>
          </p:spPr>
        </p:pic>
        <p:pic>
          <p:nvPicPr>
            <p:cNvPr id="7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55" r="48139"/>
            <a:stretch/>
          </p:blipFill>
          <p:spPr>
            <a:xfrm>
              <a:off x="1819922" y="3401436"/>
              <a:ext cx="97655" cy="874837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1937705" y="4218895"/>
            <a:ext cx="1137820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VAD,  </a:t>
            </a: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Feature </a:t>
            </a:r>
            <a:r>
              <a:rPr lang="en-US" sz="1800" dirty="0">
                <a:solidFill>
                  <a:schemeClr val="tx1"/>
                </a:solidFill>
              </a:rPr>
              <a:t>extraction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7057" y="2214089"/>
            <a:ext cx="110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1201" y="4811999"/>
            <a:ext cx="110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Data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96618" y="2333639"/>
            <a:ext cx="1012054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KBM Training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17063" y="2336913"/>
            <a:ext cx="1676400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Compute representation for all features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0598" y="4222234"/>
            <a:ext cx="1803052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Compute representation for new features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40392" y="2333639"/>
            <a:ext cx="1100831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Offline clustering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33274" y="4218895"/>
            <a:ext cx="1100831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Online clustering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35645" y="3485417"/>
            <a:ext cx="914400" cy="5965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Results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cxnSpLocks/>
            <a:stCxn id="12" idx="3"/>
            <a:endCxn id="13" idx="1"/>
          </p:cNvCxnSpPr>
          <p:nvPr/>
        </p:nvCxnSpPr>
        <p:spPr>
          <a:xfrm>
            <a:off x="3008672" y="2764543"/>
            <a:ext cx="608391" cy="327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9" idx="0"/>
            <a:endCxn id="12" idx="2"/>
          </p:cNvCxnSpPr>
          <p:nvPr/>
        </p:nvCxnSpPr>
        <p:spPr>
          <a:xfrm flipH="1" flipV="1">
            <a:off x="2502645" y="3195446"/>
            <a:ext cx="3970" cy="10234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3" idx="3"/>
            <a:endCxn id="15" idx="1"/>
          </p:cNvCxnSpPr>
          <p:nvPr/>
        </p:nvCxnSpPr>
        <p:spPr>
          <a:xfrm flipV="1">
            <a:off x="5293463" y="2764543"/>
            <a:ext cx="646929" cy="327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15" idx="3"/>
            <a:endCxn id="17" idx="0"/>
          </p:cNvCxnSpPr>
          <p:nvPr/>
        </p:nvCxnSpPr>
        <p:spPr>
          <a:xfrm>
            <a:off x="7041223" y="2764543"/>
            <a:ext cx="851622" cy="72087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4" idx="3"/>
            <a:endCxn id="16" idx="1"/>
          </p:cNvCxnSpPr>
          <p:nvPr/>
        </p:nvCxnSpPr>
        <p:spPr>
          <a:xfrm flipV="1">
            <a:off x="5613650" y="4649799"/>
            <a:ext cx="419624" cy="33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9" idx="3"/>
            <a:endCxn id="14" idx="1"/>
          </p:cNvCxnSpPr>
          <p:nvPr/>
        </p:nvCxnSpPr>
        <p:spPr>
          <a:xfrm>
            <a:off x="3075525" y="4649799"/>
            <a:ext cx="735073" cy="33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16" idx="3"/>
            <a:endCxn id="17" idx="2"/>
          </p:cNvCxnSpPr>
          <p:nvPr/>
        </p:nvCxnSpPr>
        <p:spPr>
          <a:xfrm flipV="1">
            <a:off x="7134105" y="4081964"/>
            <a:ext cx="758740" cy="56783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2988520" y="3174255"/>
            <a:ext cx="849005" cy="10754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826580" y="1981200"/>
            <a:ext cx="125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Thread 1 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53744" y="1938316"/>
            <a:ext cx="125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Thread 2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25435" y="1583778"/>
            <a:ext cx="125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Offline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89925" y="5317578"/>
            <a:ext cx="125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Online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780124" y="1561411"/>
            <a:ext cx="5417895" cy="193691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59" name="Rounded Rectangle 58"/>
          <p:cNvSpPr/>
          <p:nvPr/>
        </p:nvSpPr>
        <p:spPr>
          <a:xfrm>
            <a:off x="1780125" y="3988696"/>
            <a:ext cx="5486399" cy="193691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文本框 18"/>
          <p:cNvSpPr txBox="1"/>
          <p:nvPr/>
        </p:nvSpPr>
        <p:spPr>
          <a:xfrm>
            <a:off x="1679110" y="3559899"/>
            <a:ext cx="1190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MFCCs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009933" y="4316722"/>
            <a:ext cx="979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New</a:t>
            </a:r>
          </a:p>
          <a:p>
            <a:r>
              <a:rPr lang="en-US" altLang="zh-CN" dirty="0" smtClean="0"/>
              <a:t>MFCCs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3443061" y="3527291"/>
            <a:ext cx="97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KBM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3026431" y="2451488"/>
            <a:ext cx="97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KBM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5330253" y="2398755"/>
            <a:ext cx="97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CVs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5549135" y="4270556"/>
            <a:ext cx="97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CVs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896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 animBg="1"/>
      <p:bldP spid="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5"/>
          <a:stretch/>
        </p:blipFill>
        <p:spPr>
          <a:xfrm>
            <a:off x="273947" y="1105455"/>
            <a:ext cx="1135755" cy="87483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10473" y="2749506"/>
            <a:ext cx="1233410" cy="874837"/>
            <a:chOff x="684167" y="3401436"/>
            <a:chExt cx="1233410" cy="87483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45"/>
            <a:stretch/>
          </p:blipFill>
          <p:spPr>
            <a:xfrm>
              <a:off x="684167" y="3401436"/>
              <a:ext cx="1135755" cy="874837"/>
            </a:xfrm>
            <a:prstGeom prst="rect">
              <a:avLst/>
            </a:prstGeom>
          </p:spPr>
        </p:pic>
        <p:pic>
          <p:nvPicPr>
            <p:cNvPr id="7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55" r="48139"/>
            <a:stretch/>
          </p:blipFill>
          <p:spPr>
            <a:xfrm>
              <a:off x="1819922" y="3401436"/>
              <a:ext cx="97655" cy="874837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1833981" y="2886084"/>
            <a:ext cx="1137820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VAD,  </a:t>
            </a: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Feature </a:t>
            </a:r>
            <a:r>
              <a:rPr lang="en-US" sz="1800" dirty="0">
                <a:solidFill>
                  <a:schemeClr val="tx1"/>
                </a:solidFill>
              </a:rPr>
              <a:t>extraction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3333" y="881278"/>
            <a:ext cx="110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7477" y="3479188"/>
            <a:ext cx="110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Data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92894" y="1000828"/>
            <a:ext cx="1012054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KBM Training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13339" y="1004102"/>
            <a:ext cx="1676400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Compute representation for all features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06874" y="2889423"/>
            <a:ext cx="1803052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Compute representation for new features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36668" y="1000828"/>
            <a:ext cx="1100831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Offline clustering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29550" y="2886084"/>
            <a:ext cx="1100831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Online clustering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31921" y="2152606"/>
            <a:ext cx="914400" cy="5965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Results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cxnSpLocks/>
            <a:stCxn id="12" idx="3"/>
            <a:endCxn id="13" idx="1"/>
          </p:cNvCxnSpPr>
          <p:nvPr/>
        </p:nvCxnSpPr>
        <p:spPr>
          <a:xfrm>
            <a:off x="2904948" y="1431732"/>
            <a:ext cx="608391" cy="327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9" idx="0"/>
            <a:endCxn id="12" idx="2"/>
          </p:cNvCxnSpPr>
          <p:nvPr/>
        </p:nvCxnSpPr>
        <p:spPr>
          <a:xfrm flipH="1" flipV="1">
            <a:off x="2398921" y="1862635"/>
            <a:ext cx="3970" cy="10234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3" idx="3"/>
            <a:endCxn id="15" idx="1"/>
          </p:cNvCxnSpPr>
          <p:nvPr/>
        </p:nvCxnSpPr>
        <p:spPr>
          <a:xfrm flipV="1">
            <a:off x="5189739" y="1431732"/>
            <a:ext cx="646929" cy="327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15" idx="3"/>
            <a:endCxn id="17" idx="0"/>
          </p:cNvCxnSpPr>
          <p:nvPr/>
        </p:nvCxnSpPr>
        <p:spPr>
          <a:xfrm>
            <a:off x="6937499" y="1431732"/>
            <a:ext cx="851622" cy="72087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4" idx="3"/>
            <a:endCxn id="16" idx="1"/>
          </p:cNvCxnSpPr>
          <p:nvPr/>
        </p:nvCxnSpPr>
        <p:spPr>
          <a:xfrm flipV="1">
            <a:off x="5509926" y="3316988"/>
            <a:ext cx="419624" cy="33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9" idx="3"/>
            <a:endCxn id="14" idx="1"/>
          </p:cNvCxnSpPr>
          <p:nvPr/>
        </p:nvCxnSpPr>
        <p:spPr>
          <a:xfrm>
            <a:off x="2971801" y="3316988"/>
            <a:ext cx="735073" cy="33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16" idx="3"/>
            <a:endCxn id="17" idx="2"/>
          </p:cNvCxnSpPr>
          <p:nvPr/>
        </p:nvCxnSpPr>
        <p:spPr>
          <a:xfrm flipV="1">
            <a:off x="7030381" y="2749153"/>
            <a:ext cx="758740" cy="56783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2884796" y="1841444"/>
            <a:ext cx="849005" cy="10754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22856" y="648389"/>
            <a:ext cx="125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Thread 1 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50020" y="605505"/>
            <a:ext cx="125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Thread 2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文本框 18"/>
          <p:cNvSpPr txBox="1"/>
          <p:nvPr/>
        </p:nvSpPr>
        <p:spPr>
          <a:xfrm>
            <a:off x="1575386" y="2227088"/>
            <a:ext cx="1190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MFCCs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2906209" y="2983911"/>
            <a:ext cx="979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New</a:t>
            </a:r>
          </a:p>
          <a:p>
            <a:r>
              <a:rPr lang="en-US" altLang="zh-CN" dirty="0" smtClean="0"/>
              <a:t>MFCCs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3339337" y="2194480"/>
            <a:ext cx="97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KBM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2922707" y="1118677"/>
            <a:ext cx="97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KBM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5226529" y="1065944"/>
            <a:ext cx="97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CVs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5445411" y="2937745"/>
            <a:ext cx="97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CVs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33399" y="4568217"/>
            <a:ext cx="77129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1 thread to run KBM training &amp; compute features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1 thread to run offline clustering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Need 10-15s audio data to train the first KBM </a:t>
            </a:r>
            <a:r>
              <a:rPr lang="en-US" altLang="zh-CN" dirty="0" smtClean="0">
                <a:sym typeface="Wingdings" panose="05000000000000000000" pitchFamily="2" charset="2"/>
              </a:rPr>
              <a:t> No result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Wingdings" panose="05000000000000000000" pitchFamily="2" charset="2"/>
              </a:rPr>
              <a:t>The used KBM may not be updated for the new data  delay in KBM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Wingdings" panose="05000000000000000000" pitchFamily="2" charset="2"/>
              </a:rPr>
              <a:t>The final results are consists of result from offline clustering (major part) and result from online clustering (the most recent seconds)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997"/>
            <a:ext cx="7620000" cy="1143000"/>
          </a:xfrm>
        </p:spPr>
        <p:txBody>
          <a:bodyPr/>
          <a:lstStyle/>
          <a:p>
            <a:r>
              <a:rPr lang="en-US" sz="3600" dirty="0" smtClean="0"/>
              <a:t>Experiment on real-time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198" y="1054390"/>
            <a:ext cx="7620000" cy="48006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smtClean="0"/>
              <a:t>To Simulate the Real-time processing using recorded audio: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Data is fed to the system every 1s</a:t>
            </a:r>
          </a:p>
          <a:p>
            <a:r>
              <a:rPr lang="en-US" dirty="0" smtClean="0"/>
              <a:t>Diarization result is generated (and visualized) for every 1s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At time t, the system can only access the data of the audio up to time t and is required to generate diarization result within 1s </a:t>
            </a:r>
          </a:p>
          <a:p>
            <a:pPr marL="114300" indent="0">
              <a:buNone/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14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71130" y="2672717"/>
            <a:ext cx="6931268" cy="1733373"/>
            <a:chOff x="571130" y="2672717"/>
            <a:chExt cx="6931268" cy="1733373"/>
          </a:xfrm>
        </p:grpSpPr>
        <p:sp>
          <p:nvSpPr>
            <p:cNvPr id="6" name="Rectangle 5"/>
            <p:cNvSpPr/>
            <p:nvPr/>
          </p:nvSpPr>
          <p:spPr>
            <a:xfrm>
              <a:off x="2468760" y="3285296"/>
              <a:ext cx="1012054" cy="86180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645640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29127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493691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658255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822819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9873837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151947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316511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1s Data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97198" y="3285295"/>
              <a:ext cx="1676400" cy="86180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645640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29127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493691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658255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822819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9873837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151947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316511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Real-time Diarization </a:t>
              </a:r>
              <a:r>
                <a:rPr lang="en-US" sz="1800" dirty="0" smtClean="0">
                  <a:solidFill>
                    <a:schemeClr val="tx1"/>
                  </a:solidFill>
                </a:rPr>
                <a:t>system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197229" y="3285294"/>
              <a:ext cx="1100831" cy="86180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645640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29127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493691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658255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822819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9873837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151947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316511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Result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3480814" y="3716199"/>
              <a:ext cx="516384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5673598" y="3716198"/>
              <a:ext cx="52363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88308" y="2772150"/>
              <a:ext cx="12598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Every 1s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68398" y="2672717"/>
              <a:ext cx="5334000" cy="1733373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645640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29127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493691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658255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822819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9873837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151947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316511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8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71130" y="3108499"/>
              <a:ext cx="1143000" cy="86180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645640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29127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493691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658255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822819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9873837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151947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316511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Recorded audio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20" idx="3"/>
              <a:endCxn id="14" idx="1"/>
            </p:cNvCxnSpPr>
            <p:nvPr/>
          </p:nvCxnSpPr>
          <p:spPr>
            <a:xfrm>
              <a:off x="1714130" y="3539403"/>
              <a:ext cx="454268" cy="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9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316" y="152400"/>
            <a:ext cx="7620000" cy="1143000"/>
          </a:xfrm>
        </p:spPr>
        <p:txBody>
          <a:bodyPr/>
          <a:lstStyle/>
          <a:p>
            <a:r>
              <a:rPr lang="en-US" altLang="zh-CN" sz="3600" dirty="0" smtClean="0"/>
              <a:t>Real-time system: KBM delay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316" y="1143000"/>
            <a:ext cx="7620000" cy="2286000"/>
          </a:xfrm>
        </p:spPr>
        <p:txBody>
          <a:bodyPr/>
          <a:lstStyle/>
          <a:p>
            <a:r>
              <a:rPr lang="en-US" altLang="zh-CN" dirty="0">
                <a:sym typeface="Wingdings" panose="05000000000000000000" pitchFamily="2" charset="2"/>
              </a:rPr>
              <a:t>The used KBM may not be updated for the new data  </a:t>
            </a:r>
            <a:r>
              <a:rPr lang="en-US" altLang="zh-CN" dirty="0" smtClean="0">
                <a:sym typeface="Wingdings" panose="05000000000000000000" pitchFamily="2" charset="2"/>
              </a:rPr>
              <a:t>The acoustic features are not reflective in KBM  delay in detecting new speaker</a:t>
            </a: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At time t2, if we use KBM that is updated at t1 (t1&lt;= t2), </a:t>
            </a:r>
            <a:r>
              <a:rPr lang="en-US" altLang="zh-CN" dirty="0" err="1" smtClean="0">
                <a:sym typeface="Wingdings" panose="05000000000000000000" pitchFamily="2" charset="2"/>
              </a:rPr>
              <a:t>KBM_delay</a:t>
            </a:r>
            <a:r>
              <a:rPr lang="en-US" altLang="zh-CN" dirty="0" smtClean="0">
                <a:sym typeface="Wingdings" panose="05000000000000000000" pitchFamily="2" charset="2"/>
              </a:rPr>
              <a:t> = t2 – t1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7588153"/>
              </p:ext>
            </p:extLst>
          </p:nvPr>
        </p:nvGraphicFramePr>
        <p:xfrm>
          <a:off x="914400" y="3581400"/>
          <a:ext cx="6436436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384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316" y="152400"/>
            <a:ext cx="7620000" cy="1143000"/>
          </a:xfrm>
        </p:spPr>
        <p:txBody>
          <a:bodyPr/>
          <a:lstStyle/>
          <a:p>
            <a:r>
              <a:rPr lang="en-US" altLang="zh-CN" sz="3600" dirty="0" smtClean="0"/>
              <a:t>Real-time system: Online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201003"/>
            <a:ext cx="7620000" cy="2286000"/>
          </a:xfrm>
        </p:spPr>
        <p:txBody>
          <a:bodyPr/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Results : offline for major data + online for new data</a:t>
            </a: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How many second of the results are from the online clustering?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4310796"/>
              </p:ext>
            </p:extLst>
          </p:nvPr>
        </p:nvGraphicFramePr>
        <p:xfrm>
          <a:off x="99130" y="2667000"/>
          <a:ext cx="7597070" cy="4038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461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Main contribution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7620000" cy="1676400"/>
          </a:xfrm>
        </p:spPr>
        <p:txBody>
          <a:bodyPr/>
          <a:lstStyle/>
          <a:p>
            <a:r>
              <a:rPr lang="en-US" dirty="0" smtClean="0"/>
              <a:t>Build a speaker diarization system with visualization and audio player panel </a:t>
            </a:r>
          </a:p>
          <a:p>
            <a:r>
              <a:rPr lang="en-US" dirty="0" smtClean="0"/>
              <a:t>Design and develop a real-time speaker diarization system on the basis of the offline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913796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Future works</a:t>
            </a: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8800" y="3962400"/>
            <a:ext cx="77470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problem of frequent change of the number of speakers in real time system need to be further solved</a:t>
            </a:r>
          </a:p>
          <a:p>
            <a:r>
              <a:rPr lang="en-US" altLang="zh-CN" dirty="0" smtClean="0"/>
              <a:t>Find the better offline &amp; online clustering approach that incorporates previous output </a:t>
            </a:r>
            <a:endParaRPr lang="en-US" dirty="0" smtClean="0"/>
          </a:p>
          <a:p>
            <a:r>
              <a:rPr lang="en-US" dirty="0" smtClean="0"/>
              <a:t>Parameters of KBM training need be further determined for real-time cases</a:t>
            </a:r>
          </a:p>
          <a:p>
            <a:pPr lvl="0"/>
            <a:r>
              <a:rPr lang="en-US" dirty="0"/>
              <a:t>The system need to be further improved in terms of speed and audio processing for real-time streaming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63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sz="3000" dirty="0"/>
              <a:t>agglomerative hierarchical </a:t>
            </a:r>
            <a:r>
              <a:rPr lang="en-US" sz="3000" dirty="0" smtClean="0"/>
              <a:t>clustering (AHC)</a:t>
            </a: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18</a:t>
            </a:fld>
            <a:endParaRPr lang="en-US"/>
          </a:p>
        </p:txBody>
      </p:sp>
      <p:pic>
        <p:nvPicPr>
          <p:cNvPr id="6" name="图片 8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43000"/>
            <a:ext cx="4042138" cy="523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3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19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71130" y="2672717"/>
            <a:ext cx="6931268" cy="1733373"/>
            <a:chOff x="571130" y="2672717"/>
            <a:chExt cx="6931268" cy="1733373"/>
          </a:xfrm>
        </p:grpSpPr>
        <p:sp>
          <p:nvSpPr>
            <p:cNvPr id="7" name="Rectangle 6"/>
            <p:cNvSpPr/>
            <p:nvPr/>
          </p:nvSpPr>
          <p:spPr>
            <a:xfrm>
              <a:off x="2468760" y="3285296"/>
              <a:ext cx="1012054" cy="86180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645640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29127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493691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658255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822819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9873837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151947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316511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1s Data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97198" y="3285295"/>
              <a:ext cx="1676400" cy="86180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645640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29127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493691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658255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822819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9873837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151947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316511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Real-time diarization </a:t>
              </a:r>
              <a:r>
                <a:rPr lang="en-US" sz="1800" dirty="0" smtClean="0">
                  <a:solidFill>
                    <a:schemeClr val="tx1"/>
                  </a:solidFill>
                </a:rPr>
                <a:t>system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197229" y="3285294"/>
              <a:ext cx="1100831" cy="86180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645640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29127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493691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658255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822819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9873837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151947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316511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Result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3480814" y="3716199"/>
              <a:ext cx="516384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5673598" y="3716198"/>
              <a:ext cx="52363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388308" y="2772150"/>
              <a:ext cx="12598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Every 1s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68398" y="2672717"/>
              <a:ext cx="5334000" cy="1733373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645640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29127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493691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658255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822819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9873837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151947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316511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130" y="3108499"/>
              <a:ext cx="1143000" cy="86180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645640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29127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493691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658255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822819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9873837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151947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316511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Recorded audio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  <a:endCxn id="13" idx="1"/>
            </p:cNvCxnSpPr>
            <p:nvPr/>
          </p:nvCxnSpPr>
          <p:spPr>
            <a:xfrm>
              <a:off x="1714130" y="3539403"/>
              <a:ext cx="454268" cy="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135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Introduction</a:t>
            </a:r>
          </a:p>
          <a:p>
            <a:r>
              <a:rPr lang="en-US" sz="2400" dirty="0" smtClean="0"/>
              <a:t>Literature review: Focus &amp; Gap</a:t>
            </a:r>
          </a:p>
          <a:p>
            <a:r>
              <a:rPr lang="en-US" sz="2400" dirty="0" smtClean="0"/>
              <a:t>Objectives</a:t>
            </a:r>
          </a:p>
          <a:p>
            <a:r>
              <a:rPr lang="en-US" sz="2400" dirty="0" smtClean="0"/>
              <a:t>Offline system</a:t>
            </a:r>
          </a:p>
          <a:p>
            <a:r>
              <a:rPr lang="en-US" sz="2400" dirty="0" smtClean="0"/>
              <a:t>Real-time system</a:t>
            </a:r>
          </a:p>
          <a:p>
            <a:r>
              <a:rPr lang="en-US" sz="2400" dirty="0" smtClean="0"/>
              <a:t>Runtime 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7678635" y="3957036"/>
            <a:ext cx="2150310" cy="3322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498355" cy="359923"/>
          </a:xfrm>
        </p:spPr>
        <p:txBody>
          <a:bodyPr/>
          <a:lstStyle/>
          <a:p>
            <a:fld id="{0E0E5D40-17DD-4190-869C-D3EB7431A77E}" type="slidenum">
              <a:rPr lang="en-US" smtClean="0"/>
              <a:t>20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044421" y="705748"/>
            <a:ext cx="3923558" cy="3376931"/>
            <a:chOff x="4224828" y="199839"/>
            <a:chExt cx="4319454" cy="371767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310"/>
            <a:stretch/>
          </p:blipFill>
          <p:spPr>
            <a:xfrm>
              <a:off x="4378674" y="199839"/>
              <a:ext cx="3416791" cy="966351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4363599" y="2606595"/>
              <a:ext cx="3431869" cy="1262389"/>
              <a:chOff x="3129040" y="8895945"/>
              <a:chExt cx="5774190" cy="2123997"/>
            </a:xfrm>
          </p:grpSpPr>
          <p:grpSp>
            <p:nvGrpSpPr>
              <p:cNvPr id="8" name="组合 30"/>
              <p:cNvGrpSpPr/>
              <p:nvPr/>
            </p:nvGrpSpPr>
            <p:grpSpPr>
              <a:xfrm>
                <a:off x="3200400" y="9355846"/>
                <a:ext cx="5702828" cy="1232352"/>
                <a:chOff x="304800" y="14630400"/>
                <a:chExt cx="14926877" cy="3225625"/>
              </a:xfrm>
            </p:grpSpPr>
            <p:sp>
              <p:nvSpPr>
                <p:cNvPr id="10" name="矩形 37"/>
                <p:cNvSpPr/>
                <p:nvPr/>
              </p:nvSpPr>
              <p:spPr>
                <a:xfrm>
                  <a:off x="304800" y="14630400"/>
                  <a:ext cx="1990279" cy="3225625"/>
                </a:xfrm>
                <a:prstGeom prst="rect">
                  <a:avLst/>
                </a:prstGeom>
                <a:solidFill>
                  <a:srgbClr val="0070C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1" name="矩形 38"/>
                <p:cNvSpPr/>
                <p:nvPr/>
              </p:nvSpPr>
              <p:spPr>
                <a:xfrm>
                  <a:off x="2353121" y="14630400"/>
                  <a:ext cx="3285679" cy="3225625"/>
                </a:xfrm>
                <a:prstGeom prst="rect">
                  <a:avLst/>
                </a:prstGeom>
                <a:solidFill>
                  <a:srgbClr val="FF000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39"/>
                <p:cNvSpPr/>
                <p:nvPr/>
              </p:nvSpPr>
              <p:spPr>
                <a:xfrm>
                  <a:off x="5705921" y="14630400"/>
                  <a:ext cx="2447479" cy="3225625"/>
                </a:xfrm>
                <a:prstGeom prst="rect">
                  <a:avLst/>
                </a:prstGeom>
                <a:solidFill>
                  <a:srgbClr val="0070C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3" name="矩形 40"/>
                <p:cNvSpPr/>
                <p:nvPr/>
              </p:nvSpPr>
              <p:spPr>
                <a:xfrm>
                  <a:off x="8220521" y="14630400"/>
                  <a:ext cx="4504879" cy="3225625"/>
                </a:xfrm>
                <a:prstGeom prst="rect">
                  <a:avLst/>
                </a:prstGeom>
                <a:solidFill>
                  <a:srgbClr val="92D05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41"/>
                <p:cNvSpPr/>
                <p:nvPr/>
              </p:nvSpPr>
              <p:spPr>
                <a:xfrm>
                  <a:off x="12792521" y="14630400"/>
                  <a:ext cx="2439156" cy="322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9" name="图片 4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9040" y="8895945"/>
                <a:ext cx="5774190" cy="2123997"/>
              </a:xfrm>
              <a:prstGeom prst="rect">
                <a:avLst/>
              </a:prstGeom>
            </p:spPr>
          </p:pic>
        </p:grpSp>
        <p:sp>
          <p:nvSpPr>
            <p:cNvPr id="16" name="文本框 15"/>
            <p:cNvSpPr txBox="1"/>
            <p:nvPr/>
          </p:nvSpPr>
          <p:spPr>
            <a:xfrm>
              <a:off x="4224828" y="3640512"/>
              <a:ext cx="1385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Speaker 1</a:t>
              </a:r>
              <a:endParaRPr lang="zh-CN" altLang="en-US" sz="12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495604" y="3640512"/>
              <a:ext cx="1385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Speaker 1</a:t>
              </a:r>
              <a:endParaRPr lang="zh-CN" altLang="en-US" sz="12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790180" y="2541385"/>
              <a:ext cx="1385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Speaker 2</a:t>
              </a:r>
              <a:endParaRPr lang="zh-CN" altLang="en-US" sz="12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203439" y="2541384"/>
              <a:ext cx="1385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Speaker 3</a:t>
              </a:r>
              <a:endParaRPr lang="zh-CN" altLang="en-US" sz="12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159094" y="3640511"/>
              <a:ext cx="1385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Speaker 4</a:t>
              </a:r>
              <a:endParaRPr lang="zh-CN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01170" y="1676400"/>
              <a:ext cx="2971800" cy="2769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Speaker diarization system</a:t>
              </a:r>
            </a:p>
          </p:txBody>
        </p:sp>
        <p:cxnSp>
          <p:nvCxnSpPr>
            <p:cNvPr id="26" name="Straight Arrow Connector 25"/>
            <p:cNvCxnSpPr>
              <a:stCxn id="6" idx="2"/>
              <a:endCxn id="21" idx="0"/>
            </p:cNvCxnSpPr>
            <p:nvPr/>
          </p:nvCxnSpPr>
          <p:spPr>
            <a:xfrm>
              <a:off x="6087070" y="1166190"/>
              <a:ext cx="0" cy="510210"/>
            </a:xfrm>
            <a:prstGeom prst="straightConnector1">
              <a:avLst/>
            </a:prstGeom>
            <a:ln w="9525"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6087071" y="2107320"/>
              <a:ext cx="7537" cy="434066"/>
            </a:xfrm>
            <a:prstGeom prst="straightConnector1">
              <a:avLst/>
            </a:prstGeom>
            <a:ln w="9525"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9981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21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723900" y="1219200"/>
            <a:ext cx="5266861" cy="1146686"/>
            <a:chOff x="713607" y="990600"/>
            <a:chExt cx="5266861" cy="1146686"/>
          </a:xfrm>
        </p:grpSpPr>
        <p:grpSp>
          <p:nvGrpSpPr>
            <p:cNvPr id="17" name="Group 16"/>
            <p:cNvGrpSpPr/>
            <p:nvPr/>
          </p:nvGrpSpPr>
          <p:grpSpPr>
            <a:xfrm>
              <a:off x="713607" y="990600"/>
              <a:ext cx="5266861" cy="1146686"/>
              <a:chOff x="3200400" y="8880771"/>
              <a:chExt cx="5702828" cy="2123997"/>
            </a:xfrm>
          </p:grpSpPr>
          <p:pic>
            <p:nvPicPr>
              <p:cNvPr id="27" name="图片 4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11545" y="8880771"/>
                <a:ext cx="5691683" cy="2123997"/>
              </a:xfrm>
              <a:prstGeom prst="rect">
                <a:avLst/>
              </a:prstGeom>
            </p:spPr>
          </p:pic>
          <p:grpSp>
            <p:nvGrpSpPr>
              <p:cNvPr id="26" name="组合 30"/>
              <p:cNvGrpSpPr/>
              <p:nvPr/>
            </p:nvGrpSpPr>
            <p:grpSpPr>
              <a:xfrm>
                <a:off x="3200400" y="9355846"/>
                <a:ext cx="5702828" cy="1232352"/>
                <a:chOff x="304800" y="14630400"/>
                <a:chExt cx="14926875" cy="3225625"/>
              </a:xfrm>
            </p:grpSpPr>
            <p:sp>
              <p:nvSpPr>
                <p:cNvPr id="28" name="矩形 37"/>
                <p:cNvSpPr/>
                <p:nvPr/>
              </p:nvSpPr>
              <p:spPr>
                <a:xfrm>
                  <a:off x="304800" y="14630400"/>
                  <a:ext cx="1990279" cy="3225625"/>
                </a:xfrm>
                <a:prstGeom prst="rect">
                  <a:avLst/>
                </a:prstGeom>
                <a:solidFill>
                  <a:srgbClr val="0070C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9" name="矩形 38"/>
                <p:cNvSpPr/>
                <p:nvPr/>
              </p:nvSpPr>
              <p:spPr>
                <a:xfrm>
                  <a:off x="2353121" y="14630400"/>
                  <a:ext cx="3285679" cy="3225625"/>
                </a:xfrm>
                <a:prstGeom prst="rect">
                  <a:avLst/>
                </a:prstGeom>
                <a:solidFill>
                  <a:srgbClr val="FF000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 39"/>
                <p:cNvSpPr/>
                <p:nvPr/>
              </p:nvSpPr>
              <p:spPr>
                <a:xfrm>
                  <a:off x="5705921" y="14630400"/>
                  <a:ext cx="2294608" cy="3225625"/>
                </a:xfrm>
                <a:prstGeom prst="rect">
                  <a:avLst/>
                </a:prstGeom>
                <a:solidFill>
                  <a:srgbClr val="0070C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1" name="矩形 40"/>
                <p:cNvSpPr/>
                <p:nvPr/>
              </p:nvSpPr>
              <p:spPr>
                <a:xfrm>
                  <a:off x="8081354" y="14630400"/>
                  <a:ext cx="2371526" cy="3225625"/>
                </a:xfrm>
                <a:prstGeom prst="rect">
                  <a:avLst/>
                </a:prstGeom>
                <a:solidFill>
                  <a:srgbClr val="92D05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2" name="矩形 41"/>
                <p:cNvSpPr/>
                <p:nvPr/>
              </p:nvSpPr>
              <p:spPr>
                <a:xfrm>
                  <a:off x="12792519" y="14630400"/>
                  <a:ext cx="2439156" cy="322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3" name="矩形 39"/>
            <p:cNvSpPr/>
            <p:nvPr/>
          </p:nvSpPr>
          <p:spPr>
            <a:xfrm>
              <a:off x="4368812" y="1238888"/>
              <a:ext cx="736589" cy="665312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645640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29127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493691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658255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822819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9873837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151947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316511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426158" y="27432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Labels from offline clustering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572002" y="2743200"/>
            <a:ext cx="1371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Labels from online</a:t>
            </a:r>
          </a:p>
          <a:p>
            <a:r>
              <a:rPr lang="en-US" sz="1200" dirty="0" smtClean="0"/>
              <a:t>clustering</a:t>
            </a:r>
            <a:endParaRPr lang="en-US" sz="12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57200" y="2133600"/>
            <a:ext cx="5943600" cy="446851"/>
            <a:chOff x="381000" y="2479229"/>
            <a:chExt cx="5943600" cy="446851"/>
          </a:xfrm>
        </p:grpSpPr>
        <p:grpSp>
          <p:nvGrpSpPr>
            <p:cNvPr id="36" name="Group 35"/>
            <p:cNvGrpSpPr/>
            <p:nvPr/>
          </p:nvGrpSpPr>
          <p:grpSpPr>
            <a:xfrm>
              <a:off x="723900" y="2788920"/>
              <a:ext cx="5143500" cy="137160"/>
              <a:chOff x="723900" y="2948940"/>
              <a:chExt cx="5143500" cy="137160"/>
            </a:xfrm>
          </p:grpSpPr>
          <p:sp>
            <p:nvSpPr>
              <p:cNvPr id="7" name="Left Bracket 6"/>
              <p:cNvSpPr/>
              <p:nvPr/>
            </p:nvSpPr>
            <p:spPr>
              <a:xfrm rot="16200000">
                <a:off x="2465071" y="1207769"/>
                <a:ext cx="137160" cy="3619502"/>
              </a:xfrm>
              <a:prstGeom prst="leftBracket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Left Bracket 7"/>
              <p:cNvSpPr/>
              <p:nvPr/>
            </p:nvSpPr>
            <p:spPr>
              <a:xfrm rot="16200000">
                <a:off x="5036821" y="2255521"/>
                <a:ext cx="137160" cy="1523998"/>
              </a:xfrm>
              <a:prstGeom prst="leftBracket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886202" y="2488165"/>
                  <a:ext cx="914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𝑇</m:t>
                        </m:r>
                        <m:r>
                          <a:rPr lang="en-US" sz="120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2" y="2488165"/>
                  <a:ext cx="914400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81000" y="2479229"/>
                  <a:ext cx="914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𝑇</m:t>
                        </m:r>
                        <m:r>
                          <a:rPr lang="en-US" sz="1200" i="1" smtClean="0">
                            <a:latin typeface="Cambria Math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2479229"/>
                  <a:ext cx="914400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410200" y="2479229"/>
                  <a:ext cx="914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𝑇</m:t>
                        </m:r>
                        <m:r>
                          <a:rPr lang="en-US" sz="120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479229"/>
                  <a:ext cx="91440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4458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Introduction - </a:t>
            </a:r>
            <a:r>
              <a:rPr lang="en-US" altLang="zh-CN" sz="4000" dirty="0"/>
              <a:t>Speaker diarization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7620000" cy="5257800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Speaker diarization: </a:t>
            </a:r>
            <a:r>
              <a:rPr lang="en-US" altLang="zh-CN" sz="2400" dirty="0" smtClean="0"/>
              <a:t>partition </a:t>
            </a:r>
            <a:r>
              <a:rPr lang="en-US" altLang="zh-CN" sz="2400" dirty="0"/>
              <a:t>an input audio stream into homogeneous segments according to speaker </a:t>
            </a:r>
            <a:r>
              <a:rPr lang="en-US" altLang="zh-CN" sz="2400" dirty="0" smtClean="0"/>
              <a:t>identity</a:t>
            </a:r>
          </a:p>
          <a:p>
            <a:r>
              <a:rPr lang="en-US" altLang="zh-CN" dirty="0"/>
              <a:t>Answer question “who spoke when</a:t>
            </a:r>
            <a:r>
              <a:rPr lang="en-US" altLang="zh-CN" dirty="0" smtClean="0"/>
              <a:t>”</a:t>
            </a:r>
          </a:p>
          <a:p>
            <a:pPr marL="11430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pPr marL="11430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 Types:</a:t>
            </a:r>
          </a:p>
          <a:p>
            <a:pPr lvl="1"/>
            <a:r>
              <a:rPr lang="en-US" altLang="zh-CN" dirty="0" smtClean="0"/>
              <a:t>Offline: </a:t>
            </a:r>
          </a:p>
          <a:p>
            <a:pPr lvl="2"/>
            <a:r>
              <a:rPr lang="en-US" altLang="zh-CN" dirty="0" smtClean="0"/>
              <a:t>Access the whole audio; </a:t>
            </a:r>
          </a:p>
          <a:p>
            <a:pPr lvl="2"/>
            <a:r>
              <a:rPr lang="en-US" altLang="zh-CN" dirty="0" smtClean="0"/>
              <a:t>perform clustering after all segments are registered</a:t>
            </a:r>
          </a:p>
          <a:p>
            <a:pPr lvl="1"/>
            <a:r>
              <a:rPr lang="en-US" altLang="zh-CN" dirty="0" smtClean="0"/>
              <a:t>Online: </a:t>
            </a:r>
          </a:p>
          <a:p>
            <a:pPr lvl="2"/>
            <a:r>
              <a:rPr lang="en-US" altLang="zh-CN" dirty="0" smtClean="0"/>
              <a:t>Strict left-to-right fashion</a:t>
            </a:r>
          </a:p>
          <a:p>
            <a:pPr lvl="2"/>
            <a:endParaRPr lang="en-US" altLang="zh-CN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572277"/>
            <a:ext cx="2514600" cy="127671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406012" y="2614965"/>
            <a:ext cx="3445314" cy="1262392"/>
            <a:chOff x="3200400" y="8910022"/>
            <a:chExt cx="5796813" cy="2124000"/>
          </a:xfrm>
        </p:grpSpPr>
        <p:grpSp>
          <p:nvGrpSpPr>
            <p:cNvPr id="7" name="组合 30"/>
            <p:cNvGrpSpPr/>
            <p:nvPr/>
          </p:nvGrpSpPr>
          <p:grpSpPr>
            <a:xfrm>
              <a:off x="3200400" y="9355846"/>
              <a:ext cx="5796813" cy="1232352"/>
              <a:chOff x="304800" y="14630400"/>
              <a:chExt cx="15172879" cy="3225625"/>
            </a:xfrm>
          </p:grpSpPr>
          <p:sp>
            <p:nvSpPr>
              <p:cNvPr id="9" name="矩形 37"/>
              <p:cNvSpPr/>
              <p:nvPr/>
            </p:nvSpPr>
            <p:spPr>
              <a:xfrm>
                <a:off x="304800" y="14630400"/>
                <a:ext cx="1990279" cy="3225625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0" name="矩形 38"/>
              <p:cNvSpPr/>
              <p:nvPr/>
            </p:nvSpPr>
            <p:spPr>
              <a:xfrm>
                <a:off x="2353121" y="14630400"/>
                <a:ext cx="3285679" cy="3225625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1" name="矩形 39"/>
              <p:cNvSpPr/>
              <p:nvPr/>
            </p:nvSpPr>
            <p:spPr>
              <a:xfrm>
                <a:off x="5705921" y="14630400"/>
                <a:ext cx="2447479" cy="3225625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2" name="矩形 40"/>
              <p:cNvSpPr/>
              <p:nvPr/>
            </p:nvSpPr>
            <p:spPr>
              <a:xfrm>
                <a:off x="8220521" y="14630400"/>
                <a:ext cx="4504879" cy="3225625"/>
              </a:xfrm>
              <a:prstGeom prst="rect">
                <a:avLst/>
              </a:prstGeom>
              <a:solidFill>
                <a:srgbClr val="92D05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3" name="矩形 41"/>
              <p:cNvSpPr/>
              <p:nvPr/>
            </p:nvSpPr>
            <p:spPr>
              <a:xfrm>
                <a:off x="12792521" y="14630400"/>
                <a:ext cx="2685158" cy="322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pic>
          <p:nvPicPr>
            <p:cNvPr id="8" name="图片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3023" y="8910022"/>
              <a:ext cx="5774190" cy="2124000"/>
            </a:xfrm>
            <a:prstGeom prst="rect">
              <a:avLst/>
            </a:prstGeom>
          </p:spPr>
        </p:pic>
      </p:grpSp>
      <p:sp>
        <p:nvSpPr>
          <p:cNvPr id="6" name="Down Arrow 5"/>
          <p:cNvSpPr/>
          <p:nvPr/>
        </p:nvSpPr>
        <p:spPr>
          <a:xfrm rot="16200000">
            <a:off x="3701745" y="3088067"/>
            <a:ext cx="191477" cy="279769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3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89874" y="3640512"/>
            <a:ext cx="138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Speaker 1</a:t>
            </a:r>
            <a:endParaRPr lang="zh-CN" altLang="en-US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495604" y="3640512"/>
            <a:ext cx="138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Speaker 1</a:t>
            </a:r>
            <a:endParaRPr lang="zh-CN" altLang="en-US" sz="16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790180" y="2541385"/>
            <a:ext cx="138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Speaker 2</a:t>
            </a:r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203439" y="2541385"/>
            <a:ext cx="138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Speaker 3</a:t>
            </a:r>
            <a:endParaRPr lang="zh-CN" altLang="en-US" sz="16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159094" y="3640512"/>
            <a:ext cx="138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Speaker 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551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85" y="3699279"/>
            <a:ext cx="7620000" cy="1143000"/>
          </a:xfrm>
        </p:spPr>
        <p:txBody>
          <a:bodyPr/>
          <a:lstStyle/>
          <a:p>
            <a:r>
              <a:rPr lang="en-US" sz="2400" dirty="0" smtClean="0"/>
              <a:t>Problems in existing system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3" y="4655359"/>
            <a:ext cx="7620000" cy="2152649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zh-CN" sz="2000" dirty="0"/>
              <a:t>Lack of </a:t>
            </a:r>
            <a:r>
              <a:rPr lang="en-US" altLang="zh-CN" sz="2000" b="1" i="1" dirty="0"/>
              <a:t>real-time </a:t>
            </a:r>
            <a:r>
              <a:rPr lang="en-US" altLang="zh-CN" sz="2000" b="1" i="1" dirty="0" smtClean="0"/>
              <a:t>system</a:t>
            </a:r>
          </a:p>
          <a:p>
            <a:pPr marL="457200" indent="-457200"/>
            <a:r>
              <a:rPr lang="en-US" altLang="zh-CN" sz="2000" dirty="0" smtClean="0"/>
              <a:t>Require </a:t>
            </a:r>
            <a:r>
              <a:rPr lang="en-US" altLang="zh-CN" sz="2000" dirty="0"/>
              <a:t>Intensive computation &amp; long processing time</a:t>
            </a:r>
          </a:p>
          <a:p>
            <a:pPr marL="457200" indent="-457200"/>
            <a:r>
              <a:rPr lang="en-US" altLang="zh-CN" sz="2000" dirty="0"/>
              <a:t>Online diarization performance are </a:t>
            </a:r>
            <a:r>
              <a:rPr lang="en-US" altLang="zh-CN" sz="2000" dirty="0" smtClean="0"/>
              <a:t>worse </a:t>
            </a:r>
            <a:r>
              <a:rPr lang="en-US" altLang="zh-CN" sz="2000" dirty="0"/>
              <a:t>than offline diarization</a:t>
            </a:r>
          </a:p>
          <a:p>
            <a:pPr marL="457200" indent="-457200"/>
            <a:r>
              <a:rPr lang="en-US" altLang="zh-CN" sz="2000" dirty="0" smtClean="0"/>
              <a:t>Many </a:t>
            </a:r>
            <a:r>
              <a:rPr lang="en-US" altLang="zh-CN" sz="2000" dirty="0"/>
              <a:t>system are </a:t>
            </a:r>
            <a:r>
              <a:rPr lang="en-US" altLang="zh-CN" sz="2000" dirty="0" smtClean="0"/>
              <a:t>domain-specific</a:t>
            </a:r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1985" y="111167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Main research direction:</a:t>
            </a:r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985" y="22254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Literature review</a:t>
            </a:r>
            <a:endParaRPr lang="en-US" sz="4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036966"/>
            <a:ext cx="7620000" cy="18492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sz="2400" dirty="0" smtClean="0"/>
              <a:t>3 domains: Telephone conversation, meeting, broadcast news</a:t>
            </a:r>
          </a:p>
          <a:p>
            <a:pPr marL="457200" indent="-457200"/>
            <a:r>
              <a:rPr lang="en-US" sz="2400" dirty="0" smtClean="0"/>
              <a:t>Aims at improving the accuracy</a:t>
            </a:r>
          </a:p>
          <a:p>
            <a:pPr marL="457200" indent="-457200"/>
            <a:r>
              <a:rPr lang="en-US" sz="2400" dirty="0" smtClean="0"/>
              <a:t>Offline diarization</a:t>
            </a:r>
          </a:p>
          <a:p>
            <a:pPr marL="457200" indent="-457200"/>
            <a:r>
              <a:rPr lang="en-US" sz="2400" dirty="0" smtClean="0"/>
              <a:t>Train the model that is effective in speaker recognition, and use to speaker </a:t>
            </a:r>
            <a:r>
              <a:rPr lang="en-US" altLang="zh-CN" sz="2400" dirty="0"/>
              <a:t>diarization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8162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Objectives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800600"/>
          </a:xfrm>
        </p:spPr>
        <p:txBody>
          <a:bodyPr/>
          <a:lstStyle/>
          <a:p>
            <a:r>
              <a:rPr lang="en-US" sz="2400" dirty="0" smtClean="0">
                <a:latin typeface="Calibri" pitchFamily="34" charset="0"/>
              </a:rPr>
              <a:t>Develop </a:t>
            </a:r>
            <a:r>
              <a:rPr lang="en-US" sz="2400" dirty="0">
                <a:latin typeface="Calibri" pitchFamily="34" charset="0"/>
              </a:rPr>
              <a:t>a speaker </a:t>
            </a:r>
            <a:r>
              <a:rPr lang="en-US" sz="2400" dirty="0" smtClean="0">
                <a:latin typeface="Calibri" pitchFamily="34" charset="0"/>
              </a:rPr>
              <a:t>diarization system:</a:t>
            </a:r>
          </a:p>
          <a:p>
            <a:pPr marL="114300" indent="0">
              <a:buNone/>
            </a:pPr>
            <a:endParaRPr lang="en-US" sz="2400" dirty="0" smtClean="0">
              <a:latin typeface="Calibri" pitchFamily="34" charset="0"/>
            </a:endParaRPr>
          </a:p>
          <a:p>
            <a:pPr marL="457200" indent="-457200"/>
            <a:r>
              <a:rPr lang="en-US" sz="2400" b="1" dirty="0" smtClean="0">
                <a:latin typeface="Calibri" pitchFamily="34" charset="0"/>
              </a:rPr>
              <a:t>[Offline Version]: </a:t>
            </a:r>
            <a:r>
              <a:rPr lang="en-US" dirty="0" smtClean="0">
                <a:latin typeface="Calibri" pitchFamily="34" charset="0"/>
              </a:rPr>
              <a:t>label </a:t>
            </a:r>
            <a:r>
              <a:rPr lang="en-US" dirty="0">
                <a:latin typeface="Calibri" pitchFamily="34" charset="0"/>
              </a:rPr>
              <a:t>the speakers in a recorded audio and visualize the results</a:t>
            </a:r>
          </a:p>
          <a:p>
            <a:pPr marL="457200" indent="-457200"/>
            <a:r>
              <a:rPr lang="en-US" sz="2400" b="1" dirty="0" smtClean="0">
                <a:latin typeface="Calibri" pitchFamily="34" charset="0"/>
              </a:rPr>
              <a:t>[Real-time Version]: </a:t>
            </a:r>
            <a:r>
              <a:rPr lang="en-US" dirty="0" smtClean="0">
                <a:latin typeface="Calibri" pitchFamily="34" charset="0"/>
              </a:rPr>
              <a:t>generate </a:t>
            </a:r>
            <a:r>
              <a:rPr lang="en-US" dirty="0">
                <a:latin typeface="Calibri" pitchFamily="34" charset="0"/>
              </a:rPr>
              <a:t>outputs as the input is analyzed and correct the earlier output when </a:t>
            </a:r>
            <a:r>
              <a:rPr lang="en-US" dirty="0" smtClean="0">
                <a:latin typeface="Calibri" pitchFamily="34" charset="0"/>
              </a:rPr>
              <a:t>necessary</a:t>
            </a:r>
          </a:p>
          <a:p>
            <a:pPr marL="457200" indent="-457200"/>
            <a:r>
              <a:rPr lang="en-US" sz="2400" b="1" dirty="0" smtClean="0">
                <a:latin typeface="Calibri" pitchFamily="34" charset="0"/>
              </a:rPr>
              <a:t>[Other requirements]:</a:t>
            </a:r>
          </a:p>
          <a:p>
            <a:pPr marL="822960" lvl="2" indent="-457200">
              <a:buClr>
                <a:schemeClr val="accent1"/>
              </a:buClr>
            </a:pPr>
            <a:r>
              <a:rPr lang="en-US" sz="2200" dirty="0" smtClean="0">
                <a:latin typeface="Calibri" pitchFamily="34" charset="0"/>
              </a:rPr>
              <a:t>Language-independent;</a:t>
            </a:r>
          </a:p>
          <a:p>
            <a:pPr marL="822960" lvl="2" indent="-457200">
              <a:buClr>
                <a:schemeClr val="accent1"/>
              </a:buClr>
            </a:pPr>
            <a:r>
              <a:rPr lang="en-US" sz="2200" dirty="0" smtClean="0">
                <a:latin typeface="Calibri" pitchFamily="34" charset="0"/>
              </a:rPr>
              <a:t>domain-robust;</a:t>
            </a:r>
          </a:p>
          <a:p>
            <a:pPr marL="822960" lvl="2" indent="-457200">
              <a:buClr>
                <a:schemeClr val="accent1"/>
              </a:buClr>
            </a:pPr>
            <a:r>
              <a:rPr lang="en-US" sz="2200" dirty="0" smtClean="0">
                <a:latin typeface="Calibri" pitchFamily="34" charset="0"/>
              </a:rPr>
              <a:t>Platform-independent;</a:t>
            </a:r>
            <a:endParaRPr lang="en-US" altLang="zh-CN" sz="2200" dirty="0" smtClean="0">
              <a:latin typeface="Calibri" pitchFamily="34" charset="0"/>
            </a:endParaRPr>
          </a:p>
          <a:p>
            <a:pPr marL="822960" lvl="2" indent="-457200">
              <a:buClr>
                <a:schemeClr val="accent1"/>
              </a:buClr>
            </a:pPr>
            <a:r>
              <a:rPr lang="en-US" altLang="zh-CN" sz="2200" dirty="0" smtClean="0">
                <a:latin typeface="Calibri" pitchFamily="34" charset="0"/>
              </a:rPr>
              <a:t>Do </a:t>
            </a:r>
            <a:r>
              <a:rPr lang="en-US" altLang="zh-CN" sz="2200" dirty="0">
                <a:latin typeface="Calibri" pitchFamily="34" charset="0"/>
              </a:rPr>
              <a:t>not need prior training</a:t>
            </a:r>
            <a:endParaRPr lang="en-US" sz="2200" dirty="0">
              <a:latin typeface="Calibri" pitchFamily="34" charset="0"/>
            </a:endParaRPr>
          </a:p>
          <a:p>
            <a:pPr marL="457200" indent="-457200"/>
            <a:endParaRPr lang="en-US" sz="2400" dirty="0">
              <a:latin typeface="Calibr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7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620000" cy="1143000"/>
          </a:xfrm>
        </p:spPr>
        <p:txBody>
          <a:bodyPr/>
          <a:lstStyle/>
          <a:p>
            <a:r>
              <a:rPr lang="en-US" sz="3600" dirty="0" smtClean="0"/>
              <a:t>System workflow (offline)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600" dirty="0"/>
              <a:t>	</a:t>
            </a:r>
            <a:r>
              <a:rPr lang="en-US" sz="2400" dirty="0" smtClean="0"/>
              <a:t>adopt binary key speaker modelling</a:t>
            </a:r>
            <a:endParaRPr lang="en-US" sz="2400" dirty="0"/>
          </a:p>
        </p:txBody>
      </p:sp>
      <p:pic>
        <p:nvPicPr>
          <p:cNvPr id="4" name="图片 7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09700"/>
            <a:ext cx="4419600" cy="525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4400" y="2139375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ea typeface="Tahoma" panose="020B0604030504040204" pitchFamily="34" charset="0"/>
                <a:cs typeface="Times New Roman" panose="02020603050405020304" pitchFamily="18" charset="0"/>
              </a:rPr>
              <a:t>Train MFCC to obtain KBM that model the acoustic space of the audio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3800" y="4061064"/>
            <a:ext cx="38862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 smtClean="0"/>
              <a:t>Transform </a:t>
            </a:r>
            <a:r>
              <a:rPr lang="en-US" sz="1600" dirty="0"/>
              <a:t>the vector of features of segments or clusters into Cumulative Vector (CV) </a:t>
            </a:r>
            <a:r>
              <a:rPr lang="en-US" sz="1600" dirty="0" smtClean="0"/>
              <a:t>which </a:t>
            </a:r>
            <a:r>
              <a:rPr lang="en-US" sz="1600" dirty="0"/>
              <a:t>is used as the representation of segments or clusters</a:t>
            </a:r>
          </a:p>
          <a:p>
            <a:endParaRPr lang="en-US" sz="16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2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KBM Training</a:t>
            </a:r>
            <a:endParaRPr lang="en-US" sz="4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04800" y="1662767"/>
            <a:ext cx="8875536" cy="4869020"/>
            <a:chOff x="18391801" y="6343010"/>
            <a:chExt cx="10990322" cy="6029168"/>
          </a:xfrm>
        </p:grpSpPr>
        <p:grpSp>
          <p:nvGrpSpPr>
            <p:cNvPr id="7" name="Group 6"/>
            <p:cNvGrpSpPr/>
            <p:nvPr/>
          </p:nvGrpSpPr>
          <p:grpSpPr>
            <a:xfrm>
              <a:off x="18391801" y="6471753"/>
              <a:ext cx="6133642" cy="3150815"/>
              <a:chOff x="18507262" y="5841895"/>
              <a:chExt cx="6133642" cy="3150815"/>
            </a:xfrm>
          </p:grpSpPr>
          <p:sp>
            <p:nvSpPr>
              <p:cNvPr id="22" name="TextBox 111"/>
              <p:cNvSpPr txBox="1"/>
              <p:nvPr/>
            </p:nvSpPr>
            <p:spPr>
              <a:xfrm>
                <a:off x="22479000" y="7391400"/>
                <a:ext cx="8363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……</a:t>
                </a:r>
              </a:p>
            </p:txBody>
          </p:sp>
          <p:sp>
            <p:nvSpPr>
              <p:cNvPr id="23" name="TextBox 112"/>
              <p:cNvSpPr txBox="1"/>
              <p:nvPr/>
            </p:nvSpPr>
            <p:spPr>
              <a:xfrm>
                <a:off x="22494020" y="8338065"/>
                <a:ext cx="8363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……</a:t>
                </a: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18507262" y="5841895"/>
                <a:ext cx="6133642" cy="3150815"/>
                <a:chOff x="18507262" y="5841895"/>
                <a:chExt cx="6133642" cy="3150815"/>
              </a:xfrm>
            </p:grpSpPr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4152" r="8722" b="6282"/>
                <a:stretch/>
              </p:blipFill>
              <p:spPr>
                <a:xfrm>
                  <a:off x="19890026" y="5867400"/>
                  <a:ext cx="4724400" cy="948949"/>
                </a:xfrm>
                <a:prstGeom prst="rect">
                  <a:avLst/>
                </a:prstGeom>
              </p:spPr>
            </p:pic>
            <p:grpSp>
              <p:nvGrpSpPr>
                <p:cNvPr id="26" name="Group 25"/>
                <p:cNvGrpSpPr/>
                <p:nvPr/>
              </p:nvGrpSpPr>
              <p:grpSpPr>
                <a:xfrm>
                  <a:off x="20012296" y="7162800"/>
                  <a:ext cx="4602480" cy="792608"/>
                  <a:chOff x="19781520" y="7113904"/>
                  <a:chExt cx="4602480" cy="792608"/>
                </a:xfrm>
              </p:grpSpPr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9781520" y="7113904"/>
                    <a:ext cx="2042160" cy="792608"/>
                    <a:chOff x="19781520" y="7239000"/>
                    <a:chExt cx="2042160" cy="792608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9781520" y="7239000"/>
                      <a:ext cx="1097280" cy="137160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1270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4564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29127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493691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658255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822819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9873837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151947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316511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800"/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20238720" y="7440296"/>
                      <a:ext cx="1097280" cy="146304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1270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4564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29127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493691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658255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822819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9873837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151947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316511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800"/>
                    </a:p>
                  </p:txBody>
                </p:sp>
                <p:cxnSp>
                  <p:nvCxnSpPr>
                    <p:cNvPr id="43" name="Straight Arrow Connector 42"/>
                    <p:cNvCxnSpPr>
                      <a:stCxn id="41" idx="2"/>
                    </p:cNvCxnSpPr>
                    <p:nvPr/>
                  </p:nvCxnSpPr>
                  <p:spPr>
                    <a:xfrm flipH="1">
                      <a:off x="20330159" y="7376160"/>
                      <a:ext cx="1" cy="655448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20726400" y="7668896"/>
                      <a:ext cx="1097280" cy="146304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1270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4564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29127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493691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658255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822819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9873837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151947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316511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800"/>
                    </a:p>
                  </p:txBody>
                </p:sp>
                <p:cxnSp>
                  <p:nvCxnSpPr>
                    <p:cNvPr id="45" name="Straight Arrow Connector 44"/>
                    <p:cNvCxnSpPr>
                      <a:stCxn id="42" idx="2"/>
                    </p:cNvCxnSpPr>
                    <p:nvPr/>
                  </p:nvCxnSpPr>
                  <p:spPr>
                    <a:xfrm>
                      <a:off x="20787360" y="7586600"/>
                      <a:ext cx="0" cy="445008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Arrow Connector 45"/>
                    <p:cNvCxnSpPr>
                      <a:stCxn id="44" idx="2"/>
                    </p:cNvCxnSpPr>
                    <p:nvPr/>
                  </p:nvCxnSpPr>
                  <p:spPr>
                    <a:xfrm>
                      <a:off x="21275040" y="7815200"/>
                      <a:ext cx="0" cy="216408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9" name="Rectangle 38"/>
                  <p:cNvSpPr/>
                  <p:nvPr/>
                </p:nvSpPr>
                <p:spPr>
                  <a:xfrm>
                    <a:off x="23286720" y="7543800"/>
                    <a:ext cx="1097280" cy="146304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645640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291279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4936919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6582559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8228198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9873837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1519478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3165118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800"/>
                  </a:p>
                </p:txBody>
              </p:sp>
              <p:cxnSp>
                <p:nvCxnSpPr>
                  <p:cNvPr id="40" name="Straight Arrow Connector 39"/>
                  <p:cNvCxnSpPr>
                    <a:stCxn id="39" idx="2"/>
                  </p:cNvCxnSpPr>
                  <p:nvPr/>
                </p:nvCxnSpPr>
                <p:spPr>
                  <a:xfrm flipH="1">
                    <a:off x="23835359" y="7690104"/>
                    <a:ext cx="1" cy="216408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TextBox 103"/>
                <p:cNvSpPr txBox="1"/>
                <p:nvPr/>
              </p:nvSpPr>
              <p:spPr>
                <a:xfrm>
                  <a:off x="18561688" y="5841895"/>
                  <a:ext cx="1530070" cy="800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/>
                    <a:t>Features (MFCCs)</a:t>
                  </a:r>
                </a:p>
              </p:txBody>
            </p:sp>
            <p:sp>
              <p:nvSpPr>
                <p:cNvPr id="28" name="TextBox 106"/>
                <p:cNvSpPr txBox="1"/>
                <p:nvPr/>
              </p:nvSpPr>
              <p:spPr>
                <a:xfrm>
                  <a:off x="18507262" y="7010399"/>
                  <a:ext cx="1724189" cy="800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/>
                    <a:t>Sliding</a:t>
                  </a:r>
                  <a:r>
                    <a:rPr lang="zh-CN" altLang="en-US" sz="1800" dirty="0"/>
                    <a:t> </a:t>
                  </a:r>
                  <a:r>
                    <a:rPr lang="en-US" altLang="zh-CN" sz="1800" dirty="0"/>
                    <a:t>Windows</a:t>
                  </a:r>
                </a:p>
              </p:txBody>
            </p:sp>
            <p:sp>
              <p:nvSpPr>
                <p:cNvPr id="29" name="TextBox 107"/>
                <p:cNvSpPr txBox="1"/>
                <p:nvPr/>
              </p:nvSpPr>
              <p:spPr>
                <a:xfrm>
                  <a:off x="18539157" y="8153401"/>
                  <a:ext cx="1692293" cy="800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/>
                    <a:t>Gaussian</a:t>
                  </a:r>
                </a:p>
                <a:p>
                  <a:pPr algn="ctr"/>
                  <a:r>
                    <a:rPr lang="en-US" altLang="zh-CN" sz="1800" dirty="0"/>
                    <a:t>Pool</a:t>
                  </a:r>
                </a:p>
              </p:txBody>
            </p:sp>
            <p:grpSp>
              <p:nvGrpSpPr>
                <p:cNvPr id="30" name="Group 29"/>
                <p:cNvGrpSpPr/>
                <p:nvPr/>
              </p:nvGrpSpPr>
              <p:grpSpPr>
                <a:xfrm>
                  <a:off x="20122870" y="8077200"/>
                  <a:ext cx="4518034" cy="915510"/>
                  <a:chOff x="20122870" y="8190390"/>
                  <a:chExt cx="4518034" cy="915510"/>
                </a:xfrm>
              </p:grpSpPr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20122870" y="8304690"/>
                    <a:ext cx="4379397" cy="686910"/>
                    <a:chOff x="19890026" y="8031607"/>
                    <a:chExt cx="4379397" cy="686910"/>
                  </a:xfrm>
                </p:grpSpPr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9890026" y="8031607"/>
                      <a:ext cx="1825147" cy="686910"/>
                      <a:chOff x="19890026" y="8031607"/>
                      <a:chExt cx="1825147" cy="686910"/>
                    </a:xfrm>
                  </p:grpSpPr>
                  <p:sp>
                    <p:nvSpPr>
                      <p:cNvPr id="35" name="任意多边形 11"/>
                      <p:cNvSpPr/>
                      <p:nvPr/>
                    </p:nvSpPr>
                    <p:spPr>
                      <a:xfrm>
                        <a:off x="19890026" y="8031608"/>
                        <a:ext cx="880267" cy="686909"/>
                      </a:xfrm>
                      <a:custGeom>
                        <a:avLst/>
                        <a:gdLst>
                          <a:gd name="connsiteX0" fmla="*/ 0 w 20459700"/>
                          <a:gd name="connsiteY0" fmla="*/ 12306300 h 12344400"/>
                          <a:gd name="connsiteX1" fmla="*/ 4419600 w 20459700"/>
                          <a:gd name="connsiteY1" fmla="*/ 10134600 h 12344400"/>
                          <a:gd name="connsiteX2" fmla="*/ 10248900 w 20459700"/>
                          <a:gd name="connsiteY2" fmla="*/ 0 h 12344400"/>
                          <a:gd name="connsiteX3" fmla="*/ 16154400 w 20459700"/>
                          <a:gd name="connsiteY3" fmla="*/ 10134600 h 12344400"/>
                          <a:gd name="connsiteX4" fmla="*/ 20459700 w 20459700"/>
                          <a:gd name="connsiteY4" fmla="*/ 12344400 h 12344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459700" h="12344400">
                            <a:moveTo>
                              <a:pt x="0" y="12306300"/>
                            </a:moveTo>
                            <a:cubicBezTo>
                              <a:pt x="1355725" y="12245975"/>
                              <a:pt x="2711450" y="12185650"/>
                              <a:pt x="4419600" y="10134600"/>
                            </a:cubicBezTo>
                            <a:cubicBezTo>
                              <a:pt x="6127750" y="8083550"/>
                              <a:pt x="8293100" y="0"/>
                              <a:pt x="10248900" y="0"/>
                            </a:cubicBezTo>
                            <a:cubicBezTo>
                              <a:pt x="12204700" y="0"/>
                              <a:pt x="14452600" y="8077200"/>
                              <a:pt x="16154400" y="10134600"/>
                            </a:cubicBezTo>
                            <a:cubicBezTo>
                              <a:pt x="17856200" y="12192000"/>
                              <a:pt x="19157950" y="12268200"/>
                              <a:pt x="20459700" y="12344400"/>
                            </a:cubicBezTo>
                          </a:path>
                        </a:pathLst>
                      </a:custGeom>
                      <a:ln w="25400"/>
                      <a:effectLst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64564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29127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493691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658255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822819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9873837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151947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316511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zh-CN" altLang="en-US" sz="1800" dirty="0">
                          <a:ln w="3175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" name="任意多边形 11"/>
                      <p:cNvSpPr/>
                      <p:nvPr/>
                    </p:nvSpPr>
                    <p:spPr>
                      <a:xfrm>
                        <a:off x="20345400" y="8031607"/>
                        <a:ext cx="880267" cy="686909"/>
                      </a:xfrm>
                      <a:custGeom>
                        <a:avLst/>
                        <a:gdLst>
                          <a:gd name="connsiteX0" fmla="*/ 0 w 20459700"/>
                          <a:gd name="connsiteY0" fmla="*/ 12306300 h 12344400"/>
                          <a:gd name="connsiteX1" fmla="*/ 4419600 w 20459700"/>
                          <a:gd name="connsiteY1" fmla="*/ 10134600 h 12344400"/>
                          <a:gd name="connsiteX2" fmla="*/ 10248900 w 20459700"/>
                          <a:gd name="connsiteY2" fmla="*/ 0 h 12344400"/>
                          <a:gd name="connsiteX3" fmla="*/ 16154400 w 20459700"/>
                          <a:gd name="connsiteY3" fmla="*/ 10134600 h 12344400"/>
                          <a:gd name="connsiteX4" fmla="*/ 20459700 w 20459700"/>
                          <a:gd name="connsiteY4" fmla="*/ 12344400 h 12344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459700" h="12344400">
                            <a:moveTo>
                              <a:pt x="0" y="12306300"/>
                            </a:moveTo>
                            <a:cubicBezTo>
                              <a:pt x="1355725" y="12245975"/>
                              <a:pt x="2711450" y="12185650"/>
                              <a:pt x="4419600" y="10134600"/>
                            </a:cubicBezTo>
                            <a:cubicBezTo>
                              <a:pt x="6127750" y="8083550"/>
                              <a:pt x="8293100" y="0"/>
                              <a:pt x="10248900" y="0"/>
                            </a:cubicBezTo>
                            <a:cubicBezTo>
                              <a:pt x="12204700" y="0"/>
                              <a:pt x="14452600" y="8077200"/>
                              <a:pt x="16154400" y="10134600"/>
                            </a:cubicBezTo>
                            <a:cubicBezTo>
                              <a:pt x="17856200" y="12192000"/>
                              <a:pt x="19157950" y="12268200"/>
                              <a:pt x="20459700" y="12344400"/>
                            </a:cubicBezTo>
                          </a:path>
                        </a:pathLst>
                      </a:custGeom>
                      <a:ln w="25400"/>
                      <a:effectLst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64564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29127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493691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658255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822819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9873837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151947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316511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zh-CN" altLang="en-US" sz="1800" dirty="0">
                          <a:ln w="3175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" name="任意多边形 11"/>
                      <p:cNvSpPr/>
                      <p:nvPr/>
                    </p:nvSpPr>
                    <p:spPr>
                      <a:xfrm>
                        <a:off x="20834906" y="8031608"/>
                        <a:ext cx="880267" cy="686909"/>
                      </a:xfrm>
                      <a:custGeom>
                        <a:avLst/>
                        <a:gdLst>
                          <a:gd name="connsiteX0" fmla="*/ 0 w 20459700"/>
                          <a:gd name="connsiteY0" fmla="*/ 12306300 h 12344400"/>
                          <a:gd name="connsiteX1" fmla="*/ 4419600 w 20459700"/>
                          <a:gd name="connsiteY1" fmla="*/ 10134600 h 12344400"/>
                          <a:gd name="connsiteX2" fmla="*/ 10248900 w 20459700"/>
                          <a:gd name="connsiteY2" fmla="*/ 0 h 12344400"/>
                          <a:gd name="connsiteX3" fmla="*/ 16154400 w 20459700"/>
                          <a:gd name="connsiteY3" fmla="*/ 10134600 h 12344400"/>
                          <a:gd name="connsiteX4" fmla="*/ 20459700 w 20459700"/>
                          <a:gd name="connsiteY4" fmla="*/ 12344400 h 12344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459700" h="12344400">
                            <a:moveTo>
                              <a:pt x="0" y="12306300"/>
                            </a:moveTo>
                            <a:cubicBezTo>
                              <a:pt x="1355725" y="12245975"/>
                              <a:pt x="2711450" y="12185650"/>
                              <a:pt x="4419600" y="10134600"/>
                            </a:cubicBezTo>
                            <a:cubicBezTo>
                              <a:pt x="6127750" y="8083550"/>
                              <a:pt x="8293100" y="0"/>
                              <a:pt x="10248900" y="0"/>
                            </a:cubicBezTo>
                            <a:cubicBezTo>
                              <a:pt x="12204700" y="0"/>
                              <a:pt x="14452600" y="8077200"/>
                              <a:pt x="16154400" y="10134600"/>
                            </a:cubicBezTo>
                            <a:cubicBezTo>
                              <a:pt x="17856200" y="12192000"/>
                              <a:pt x="19157950" y="12268200"/>
                              <a:pt x="20459700" y="12344400"/>
                            </a:cubicBezTo>
                          </a:path>
                        </a:pathLst>
                      </a:custGeom>
                      <a:ln w="25400"/>
                      <a:effectLst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64564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29127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493691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658255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822819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9873837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151947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316511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zh-CN" altLang="en-US" sz="1800" dirty="0">
                          <a:ln w="3175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sp>
                  <p:nvSpPr>
                    <p:cNvPr id="34" name="任意多边形 11"/>
                    <p:cNvSpPr/>
                    <p:nvPr/>
                  </p:nvSpPr>
                  <p:spPr>
                    <a:xfrm>
                      <a:off x="23389156" y="8031608"/>
                      <a:ext cx="880267" cy="686909"/>
                    </a:xfrm>
                    <a:custGeom>
                      <a:avLst/>
                      <a:gdLst>
                        <a:gd name="connsiteX0" fmla="*/ 0 w 20459700"/>
                        <a:gd name="connsiteY0" fmla="*/ 12306300 h 12344400"/>
                        <a:gd name="connsiteX1" fmla="*/ 4419600 w 20459700"/>
                        <a:gd name="connsiteY1" fmla="*/ 10134600 h 12344400"/>
                        <a:gd name="connsiteX2" fmla="*/ 10248900 w 20459700"/>
                        <a:gd name="connsiteY2" fmla="*/ 0 h 12344400"/>
                        <a:gd name="connsiteX3" fmla="*/ 16154400 w 20459700"/>
                        <a:gd name="connsiteY3" fmla="*/ 10134600 h 12344400"/>
                        <a:gd name="connsiteX4" fmla="*/ 20459700 w 20459700"/>
                        <a:gd name="connsiteY4" fmla="*/ 12344400 h 1234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459700" h="12344400">
                          <a:moveTo>
                            <a:pt x="0" y="12306300"/>
                          </a:moveTo>
                          <a:cubicBezTo>
                            <a:pt x="1355725" y="12245975"/>
                            <a:pt x="2711450" y="12185650"/>
                            <a:pt x="4419600" y="10134600"/>
                          </a:cubicBezTo>
                          <a:cubicBezTo>
                            <a:pt x="6127750" y="8083550"/>
                            <a:pt x="8293100" y="0"/>
                            <a:pt x="10248900" y="0"/>
                          </a:cubicBezTo>
                          <a:cubicBezTo>
                            <a:pt x="12204700" y="0"/>
                            <a:pt x="14452600" y="8077200"/>
                            <a:pt x="16154400" y="10134600"/>
                          </a:cubicBezTo>
                          <a:cubicBezTo>
                            <a:pt x="17856200" y="12192000"/>
                            <a:pt x="19157950" y="12268200"/>
                            <a:pt x="20459700" y="12344400"/>
                          </a:cubicBezTo>
                        </a:path>
                      </a:pathLst>
                    </a:custGeom>
                    <a:ln w="25400"/>
                    <a:effectLst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45640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29127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493691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658255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822819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9873837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151947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316511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18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sp>
                <p:nvSpPr>
                  <p:cNvPr id="32" name="Rounded Rectangle 31"/>
                  <p:cNvSpPr/>
                  <p:nvPr/>
                </p:nvSpPr>
                <p:spPr>
                  <a:xfrm>
                    <a:off x="20122870" y="8190390"/>
                    <a:ext cx="4518034" cy="915510"/>
                  </a:xfrm>
                  <a:prstGeom prst="roundRect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645640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291279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4936919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6582559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8228198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9873837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1519478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3165118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800"/>
                  </a:p>
                </p:txBody>
              </p:sp>
            </p:grpSp>
          </p:grpSp>
        </p:grpSp>
        <p:grpSp>
          <p:nvGrpSpPr>
            <p:cNvPr id="8" name="Group 7"/>
            <p:cNvGrpSpPr/>
            <p:nvPr/>
          </p:nvGrpSpPr>
          <p:grpSpPr>
            <a:xfrm>
              <a:off x="19211262" y="9622568"/>
              <a:ext cx="7407775" cy="2749610"/>
              <a:chOff x="19211262" y="9622568"/>
              <a:chExt cx="7407775" cy="274961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9211262" y="9622568"/>
                <a:ext cx="7407775" cy="2749610"/>
                <a:chOff x="19211262" y="9517797"/>
                <a:chExt cx="7407775" cy="274961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19211262" y="10784220"/>
                  <a:ext cx="2057990" cy="14446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800" dirty="0">
                      <a:solidFill>
                        <a:schemeClr val="tx1"/>
                      </a:solidFill>
                    </a:rPr>
                    <a:t>Select 1</a:t>
                  </a:r>
                  <a:r>
                    <a:rPr lang="en-US" sz="1800" baseline="30000" dirty="0">
                      <a:solidFill>
                        <a:schemeClr val="tx1"/>
                      </a:solidFill>
                    </a:rPr>
                    <a:t>st</a:t>
                  </a:r>
                  <a:r>
                    <a:rPr lang="en-US" sz="1800" dirty="0">
                      <a:solidFill>
                        <a:schemeClr val="tx1"/>
                      </a:solidFill>
                    </a:rPr>
                    <a:t> Gaussian with max likelihood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21842345" y="10789199"/>
                      <a:ext cx="1908803" cy="147820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4564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29127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493691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658255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822819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9873837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151947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316511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Calculate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𝐷𝑖𝑠𝑡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𝑐𝑜𝑠𝑖𝑛𝑒</m:t>
                              </m:r>
                            </m:sub>
                          </m:sSub>
                          <m: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oMath>
                      </a14:m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with other Gaussians</a:t>
                      </a:r>
                    </a:p>
                  </p:txBody>
                </p:sp>
              </mc:Choice>
              <mc:Fallback xmlns="">
                <p:sp>
                  <p:nvSpPr>
                    <p:cNvPr id="16" name="Rectangle 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42345" y="10789199"/>
                      <a:ext cx="1908803" cy="1478207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1508" b="-703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24680304" y="10757806"/>
                      <a:ext cx="1938733" cy="1509601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4564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29127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493691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658255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822819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9873837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151947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316511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Select Gaussian with biggest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𝐷𝑖𝑠𝑡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𝑐𝑜𝑠𝑖𝑛𝑒</m:t>
                              </m:r>
                            </m:sub>
                          </m:sSub>
                          <m: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oMath>
                      </a14:m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Rectangle 1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680304" y="10757806"/>
                      <a:ext cx="1938733" cy="1509601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493" r="-30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" name="Elbow Connector 17"/>
                <p:cNvCxnSpPr>
                  <a:stCxn id="17" idx="0"/>
                  <a:endCxn id="16" idx="0"/>
                </p:cNvCxnSpPr>
                <p:nvPr/>
              </p:nvCxnSpPr>
              <p:spPr>
                <a:xfrm rot="16200000" flipH="1" flipV="1">
                  <a:off x="24207511" y="9347039"/>
                  <a:ext cx="31394" cy="2852925"/>
                </a:xfrm>
                <a:prstGeom prst="bentConnector3">
                  <a:avLst>
                    <a:gd name="adj1" fmla="val -901668"/>
                  </a:avLst>
                </a:prstGeom>
                <a:ln w="222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15" idx="3"/>
                  <a:endCxn id="16" idx="1"/>
                </p:cNvCxnSpPr>
                <p:nvPr/>
              </p:nvCxnSpPr>
              <p:spPr>
                <a:xfrm>
                  <a:off x="21269252" y="11506550"/>
                  <a:ext cx="573093" cy="21754"/>
                </a:xfrm>
                <a:prstGeom prst="straightConnector1">
                  <a:avLst/>
                </a:prstGeom>
                <a:ln w="222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>
                  <a:stCxn id="16" idx="3"/>
                  <a:endCxn id="17" idx="1"/>
                </p:cNvCxnSpPr>
                <p:nvPr/>
              </p:nvCxnSpPr>
              <p:spPr>
                <a:xfrm flipV="1">
                  <a:off x="23751147" y="11512606"/>
                  <a:ext cx="929157" cy="15698"/>
                </a:xfrm>
                <a:prstGeom prst="straightConnector1">
                  <a:avLst/>
                </a:prstGeom>
                <a:ln w="222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32" idx="2"/>
                  <a:endCxn id="15" idx="0"/>
                </p:cNvCxnSpPr>
                <p:nvPr/>
              </p:nvCxnSpPr>
              <p:spPr>
                <a:xfrm flipH="1">
                  <a:off x="20240257" y="9517797"/>
                  <a:ext cx="2026170" cy="1266423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09"/>
              <p:cNvSpPr txBox="1"/>
              <p:nvPr/>
            </p:nvSpPr>
            <p:spPr>
              <a:xfrm>
                <a:off x="22483283" y="10024947"/>
                <a:ext cx="40843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Stop when getting N Gaussians</a:t>
                </a:r>
              </a:p>
            </p:txBody>
          </p:sp>
        </p:grpSp>
        <p:sp>
          <p:nvSpPr>
            <p:cNvPr id="9" name="TextBox 115"/>
            <p:cNvSpPr txBox="1"/>
            <p:nvPr/>
          </p:nvSpPr>
          <p:spPr>
            <a:xfrm>
              <a:off x="25450380" y="8798588"/>
              <a:ext cx="3931743" cy="800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645640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29127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93691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58255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22819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873837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51947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16511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/>
                <a:t>most complementary &amp; discriminant Gaussians </a:t>
              </a:r>
            </a:p>
          </p:txBody>
        </p:sp>
        <p:sp>
          <p:nvSpPr>
            <p:cNvPr id="10" name="TextBox 192"/>
            <p:cNvSpPr txBox="1"/>
            <p:nvPr/>
          </p:nvSpPr>
          <p:spPr>
            <a:xfrm>
              <a:off x="25243804" y="6343010"/>
              <a:ext cx="1403981" cy="1143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645640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29127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93691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58255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22819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873837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51947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16511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/>
                <a:t>Speaker acoustic space</a:t>
              </a:r>
            </a:p>
          </p:txBody>
        </p:sp>
        <p:cxnSp>
          <p:nvCxnSpPr>
            <p:cNvPr id="11" name="Straight Arrow Connector 10"/>
            <p:cNvCxnSpPr>
              <a:cxnSpLocks/>
              <a:stCxn id="25" idx="3"/>
              <a:endCxn id="10" idx="1"/>
            </p:cNvCxnSpPr>
            <p:nvPr/>
          </p:nvCxnSpPr>
          <p:spPr>
            <a:xfrm flipV="1">
              <a:off x="24498965" y="6914677"/>
              <a:ext cx="744839" cy="5705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ight Arrow 11"/>
            <p:cNvSpPr/>
            <p:nvPr/>
          </p:nvSpPr>
          <p:spPr>
            <a:xfrm rot="2851959">
              <a:off x="25967050" y="7654171"/>
              <a:ext cx="1201105" cy="972176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645640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29127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493691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658255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822819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9873837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151947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316511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KBM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9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694" y="76200"/>
            <a:ext cx="7620000" cy="1143000"/>
          </a:xfrm>
        </p:spPr>
        <p:txBody>
          <a:bodyPr/>
          <a:lstStyle/>
          <a:p>
            <a:r>
              <a:rPr lang="en-US" sz="4000" dirty="0" smtClean="0"/>
              <a:t>Feature representation</a:t>
            </a:r>
            <a:endParaRPr lang="en-US" sz="40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157914" y="1210433"/>
            <a:ext cx="9443286" cy="4688603"/>
            <a:chOff x="19136124" y="9578479"/>
            <a:chExt cx="12403188" cy="6158198"/>
          </a:xfrm>
        </p:grpSpPr>
        <p:grpSp>
          <p:nvGrpSpPr>
            <p:cNvPr id="77" name="Group 76"/>
            <p:cNvGrpSpPr/>
            <p:nvPr/>
          </p:nvGrpSpPr>
          <p:grpSpPr>
            <a:xfrm>
              <a:off x="19140167" y="9996661"/>
              <a:ext cx="12399145" cy="5740016"/>
              <a:chOff x="19332975" y="9601200"/>
              <a:chExt cx="12399145" cy="5740016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21017224" y="10418125"/>
                <a:ext cx="4266217" cy="554674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800"/>
              </a:p>
            </p:txBody>
          </p:sp>
          <p:cxnSp>
            <p:nvCxnSpPr>
              <p:cNvPr id="80" name="Straight Arrow Connector 79"/>
              <p:cNvCxnSpPr>
                <a:stCxn id="79" idx="3"/>
              </p:cNvCxnSpPr>
              <p:nvPr/>
            </p:nvCxnSpPr>
            <p:spPr>
              <a:xfrm>
                <a:off x="25283441" y="10695463"/>
                <a:ext cx="2072359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16"/>
              <p:cNvSpPr txBox="1"/>
              <p:nvPr/>
            </p:nvSpPr>
            <p:spPr>
              <a:xfrm>
                <a:off x="25436221" y="10279964"/>
                <a:ext cx="1771871" cy="83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800" dirty="0"/>
                  <a:t>Count</a:t>
                </a:r>
              </a:p>
              <a:p>
                <a:r>
                  <a:rPr lang="en-US" altLang="zh-CN" sz="1800" dirty="0"/>
                  <a:t>Occurrences</a:t>
                </a:r>
                <a:endParaRPr lang="en-US" sz="1800" dirty="0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19332975" y="9601200"/>
                <a:ext cx="12399145" cy="5740016"/>
                <a:chOff x="19332975" y="9601200"/>
                <a:chExt cx="12399145" cy="5740016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19332975" y="9601200"/>
                  <a:ext cx="7260825" cy="5740016"/>
                  <a:chOff x="19332975" y="9601200"/>
                  <a:chExt cx="7260825" cy="5740016"/>
                </a:xfrm>
              </p:grpSpPr>
              <p:grpSp>
                <p:nvGrpSpPr>
                  <p:cNvPr id="107" name="Group 106"/>
                  <p:cNvGrpSpPr/>
                  <p:nvPr/>
                </p:nvGrpSpPr>
                <p:grpSpPr>
                  <a:xfrm>
                    <a:off x="19332975" y="9601200"/>
                    <a:ext cx="7260825" cy="5740016"/>
                    <a:chOff x="19332975" y="9601200"/>
                    <a:chExt cx="7260825" cy="5740016"/>
                  </a:xfrm>
                </p:grpSpPr>
                <p:sp>
                  <p:nvSpPr>
                    <p:cNvPr id="112" name="TextBox 171"/>
                    <p:cNvSpPr txBox="1"/>
                    <p:nvPr/>
                  </p:nvSpPr>
                  <p:spPr>
                    <a:xfrm>
                      <a:off x="19332975" y="11633868"/>
                      <a:ext cx="1489380" cy="121273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45640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29127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493691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658255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822819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9873837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151947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316511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sz="1800" dirty="0"/>
                        <a:t>N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Gaussians</a:t>
                      </a:r>
                    </a:p>
                    <a:p>
                      <a:r>
                        <a:rPr lang="en-US" sz="1800" dirty="0"/>
                        <a:t>in </a:t>
                      </a:r>
                      <a:r>
                        <a:rPr lang="en-US" sz="1800" b="1" dirty="0"/>
                        <a:t>KBM</a:t>
                      </a:r>
                    </a:p>
                  </p:txBody>
                </p:sp>
                <p:sp>
                  <p:nvSpPr>
                    <p:cNvPr id="113" name="TextBox 173"/>
                    <p:cNvSpPr txBox="1"/>
                    <p:nvPr/>
                  </p:nvSpPr>
                  <p:spPr>
                    <a:xfrm>
                      <a:off x="21736889" y="9601200"/>
                      <a:ext cx="2951913" cy="4850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45640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29127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493691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658255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822819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9873837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151947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316511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800" dirty="0" smtClean="0"/>
                        <a:t>m </a:t>
                      </a:r>
                      <a:r>
                        <a:rPr lang="en-US" sz="1800" dirty="0"/>
                        <a:t>features vectors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4" name="TextBox 174"/>
                        <p:cNvSpPr txBox="1"/>
                        <p:nvPr/>
                      </p:nvSpPr>
                      <p:spPr>
                        <a:xfrm>
                          <a:off x="21693918" y="14147724"/>
                          <a:ext cx="4899882" cy="119349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645640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29127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493691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658255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822819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9873837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151947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316511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en-US" altLang="zh-CN" sz="1800" dirty="0">
                              <a:latin typeface="+mj-lt"/>
                            </a:rPr>
                            <a:t>For each feature,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>
                              <a:latin typeface="+mj-lt"/>
                            </a:rPr>
                            <a:t> Gaussians</a:t>
                          </a:r>
                          <a:r>
                            <a:rPr lang="zh-CN" altLang="en-US" sz="1800" dirty="0">
                              <a:latin typeface="+mj-lt"/>
                            </a:rPr>
                            <a:t> </a:t>
                          </a:r>
                          <a:r>
                            <a:rPr lang="en-US" altLang="zh-CN" sz="1800" dirty="0">
                              <a:latin typeface="+mj-lt"/>
                            </a:rPr>
                            <a:t>that provide highest likelihood are chosen to have value </a:t>
                          </a:r>
                          <a:r>
                            <a:rPr lang="en-US" altLang="zh-CN" sz="1800" b="1" dirty="0">
                              <a:latin typeface="+mj-lt"/>
                            </a:rPr>
                            <a:t>1</a:t>
                          </a:r>
                          <a:endParaRPr lang="en-US" sz="1800" b="1" dirty="0">
                            <a:latin typeface="+mj-lt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4" name="TextBox 17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693918" y="14147724"/>
                          <a:ext cx="4899882" cy="1193492"/>
                        </a:xfrm>
                        <a:prstGeom prst="rect">
                          <a:avLst/>
                        </a:prstGeom>
                        <a:blipFill rotWithShape="1">
                          <a:blip r:embed="rId2"/>
                          <a:stretch>
                            <a:fillRect l="-1307" t="-4027" b="-1073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115" name="Group 114"/>
                    <p:cNvGrpSpPr/>
                    <p:nvPr/>
                  </p:nvGrpSpPr>
                  <p:grpSpPr>
                    <a:xfrm>
                      <a:off x="20736341" y="10134600"/>
                      <a:ext cx="4472073" cy="3831282"/>
                      <a:chOff x="20736341" y="10134600"/>
                      <a:chExt cx="4472073" cy="3831282"/>
                    </a:xfrm>
                  </p:grpSpPr>
                  <p:grpSp>
                    <p:nvGrpSpPr>
                      <p:cNvPr id="116" name="Group 115"/>
                      <p:cNvGrpSpPr/>
                      <p:nvPr/>
                    </p:nvGrpSpPr>
                    <p:grpSpPr>
                      <a:xfrm>
                        <a:off x="20736341" y="10134600"/>
                        <a:ext cx="4472073" cy="3831282"/>
                        <a:chOff x="19882743" y="10134599"/>
                        <a:chExt cx="4472073" cy="3831282"/>
                      </a:xfrm>
                    </p:grpSpPr>
                    <p:grpSp>
                      <p:nvGrpSpPr>
                        <p:cNvPr id="120" name="Group 119"/>
                        <p:cNvGrpSpPr/>
                        <p:nvPr/>
                      </p:nvGrpSpPr>
                      <p:grpSpPr>
                        <a:xfrm>
                          <a:off x="20328061" y="10494326"/>
                          <a:ext cx="4026755" cy="3471555"/>
                          <a:chOff x="6324600" y="6553200"/>
                          <a:chExt cx="10961349" cy="9450000"/>
                        </a:xfrm>
                      </p:grpSpPr>
                      <p:sp>
                        <p:nvSpPr>
                          <p:cNvPr id="123" name="矩形 3"/>
                          <p:cNvSpPr/>
                          <p:nvPr/>
                        </p:nvSpPr>
                        <p:spPr>
                          <a:xfrm>
                            <a:off x="6324600" y="655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4" name="矩形 4"/>
                          <p:cNvSpPr/>
                          <p:nvPr/>
                        </p:nvSpPr>
                        <p:spPr>
                          <a:xfrm>
                            <a:off x="6324600" y="7813201"/>
                            <a:ext cx="1259574" cy="1260001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5" name="矩形 5"/>
                          <p:cNvSpPr/>
                          <p:nvPr/>
                        </p:nvSpPr>
                        <p:spPr>
                          <a:xfrm>
                            <a:off x="6324600" y="9073199"/>
                            <a:ext cx="1259574" cy="126000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6" name="矩形 6"/>
                          <p:cNvSpPr/>
                          <p:nvPr/>
                        </p:nvSpPr>
                        <p:spPr>
                          <a:xfrm>
                            <a:off x="6324600" y="1033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7" name="矩形 8"/>
                          <p:cNvSpPr/>
                          <p:nvPr/>
                        </p:nvSpPr>
                        <p:spPr>
                          <a:xfrm>
                            <a:off x="6324600" y="1159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8" name="矩形 9"/>
                          <p:cNvSpPr/>
                          <p:nvPr/>
                        </p:nvSpPr>
                        <p:spPr>
                          <a:xfrm>
                            <a:off x="6324600" y="1285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9" name="矩形 10"/>
                          <p:cNvSpPr/>
                          <p:nvPr/>
                        </p:nvSpPr>
                        <p:spPr>
                          <a:xfrm>
                            <a:off x="6324600" y="1474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0" name="矩形 11"/>
                          <p:cNvSpPr/>
                          <p:nvPr/>
                        </p:nvSpPr>
                        <p:spPr>
                          <a:xfrm>
                            <a:off x="8458200" y="655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1" name="矩形 12"/>
                          <p:cNvSpPr/>
                          <p:nvPr/>
                        </p:nvSpPr>
                        <p:spPr>
                          <a:xfrm>
                            <a:off x="8458200" y="781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2" name="矩形 13"/>
                          <p:cNvSpPr/>
                          <p:nvPr/>
                        </p:nvSpPr>
                        <p:spPr>
                          <a:xfrm>
                            <a:off x="8458200" y="907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3" name="矩形 14"/>
                          <p:cNvSpPr/>
                          <p:nvPr/>
                        </p:nvSpPr>
                        <p:spPr>
                          <a:xfrm>
                            <a:off x="8458200" y="1033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4" name="矩形 15"/>
                          <p:cNvSpPr/>
                          <p:nvPr/>
                        </p:nvSpPr>
                        <p:spPr>
                          <a:xfrm>
                            <a:off x="8458200" y="1159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5" name="矩形 16"/>
                          <p:cNvSpPr/>
                          <p:nvPr/>
                        </p:nvSpPr>
                        <p:spPr>
                          <a:xfrm>
                            <a:off x="8458200" y="1285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6" name="矩形 17"/>
                          <p:cNvSpPr/>
                          <p:nvPr/>
                        </p:nvSpPr>
                        <p:spPr>
                          <a:xfrm>
                            <a:off x="8458200" y="1474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7" name="矩形 18"/>
                          <p:cNvSpPr/>
                          <p:nvPr/>
                        </p:nvSpPr>
                        <p:spPr>
                          <a:xfrm>
                            <a:off x="16026374" y="6553200"/>
                            <a:ext cx="1259575" cy="126000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8" name="矩形 19"/>
                          <p:cNvSpPr/>
                          <p:nvPr/>
                        </p:nvSpPr>
                        <p:spPr>
                          <a:xfrm>
                            <a:off x="16026374" y="7813201"/>
                            <a:ext cx="1259575" cy="126000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9" name="矩形 20"/>
                          <p:cNvSpPr/>
                          <p:nvPr/>
                        </p:nvSpPr>
                        <p:spPr>
                          <a:xfrm>
                            <a:off x="16026374" y="9073201"/>
                            <a:ext cx="1259575" cy="1260001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40" name="矩形 21"/>
                          <p:cNvSpPr/>
                          <p:nvPr/>
                        </p:nvSpPr>
                        <p:spPr>
                          <a:xfrm>
                            <a:off x="16026374" y="10333199"/>
                            <a:ext cx="1259575" cy="126000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41" name="矩形 22"/>
                          <p:cNvSpPr/>
                          <p:nvPr/>
                        </p:nvSpPr>
                        <p:spPr>
                          <a:xfrm>
                            <a:off x="16026374" y="11593199"/>
                            <a:ext cx="1259575" cy="1260001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42" name="矩形 23"/>
                          <p:cNvSpPr/>
                          <p:nvPr/>
                        </p:nvSpPr>
                        <p:spPr>
                          <a:xfrm>
                            <a:off x="16026374" y="12853200"/>
                            <a:ext cx="1259575" cy="126000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43" name="矩形 24"/>
                          <p:cNvSpPr/>
                          <p:nvPr/>
                        </p:nvSpPr>
                        <p:spPr>
                          <a:xfrm>
                            <a:off x="16026374" y="14743199"/>
                            <a:ext cx="1259575" cy="1260001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121" name="Left Brace 120"/>
                        <p:cNvSpPr/>
                        <p:nvPr/>
                      </p:nvSpPr>
                      <p:spPr>
                        <a:xfrm>
                          <a:off x="19882743" y="10613076"/>
                          <a:ext cx="218659" cy="3276600"/>
                        </a:xfrm>
                        <a:prstGeom prst="leftBrac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645640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29127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493691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658255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822819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9873837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151947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316511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en-US" sz="1800"/>
                        </a:p>
                      </p:txBody>
                    </p:sp>
                    <p:sp>
                      <p:nvSpPr>
                        <p:cNvPr id="122" name="Left Brace 121"/>
                        <p:cNvSpPr/>
                        <p:nvPr/>
                      </p:nvSpPr>
                      <p:spPr>
                        <a:xfrm rot="16200000" flipH="1" flipV="1">
                          <a:off x="22318974" y="8542005"/>
                          <a:ext cx="218661" cy="3403850"/>
                        </a:xfrm>
                        <a:prstGeom prst="leftBrac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645640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29127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493691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658255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822819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9873837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151947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316511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en-US" sz="1800"/>
                        </a:p>
                      </p:txBody>
                    </p:sp>
                  </p:grpSp>
                  <p:sp>
                    <p:nvSpPr>
                      <p:cNvPr id="117" name="TextBox 175"/>
                      <p:cNvSpPr txBox="1"/>
                      <p:nvPr/>
                    </p:nvSpPr>
                    <p:spPr>
                      <a:xfrm>
                        <a:off x="21176254" y="13030200"/>
                        <a:ext cx="845546" cy="4773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64564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29127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493691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658255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822819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9873837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151947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316511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1800" dirty="0"/>
                          <a:t>…</a:t>
                        </a:r>
                      </a:p>
                    </p:txBody>
                  </p:sp>
                  <p:sp>
                    <p:nvSpPr>
                      <p:cNvPr id="118" name="TextBox 176"/>
                      <p:cNvSpPr txBox="1"/>
                      <p:nvPr/>
                    </p:nvSpPr>
                    <p:spPr>
                      <a:xfrm>
                        <a:off x="21945600" y="13030200"/>
                        <a:ext cx="845546" cy="4773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64564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29127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493691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658255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822819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9873837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151947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316511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1800" dirty="0"/>
                          <a:t>…</a:t>
                        </a:r>
                      </a:p>
                    </p:txBody>
                  </p:sp>
                  <p:sp>
                    <p:nvSpPr>
                      <p:cNvPr id="119" name="TextBox 177"/>
                      <p:cNvSpPr txBox="1"/>
                      <p:nvPr/>
                    </p:nvSpPr>
                    <p:spPr>
                      <a:xfrm>
                        <a:off x="23092489" y="11822450"/>
                        <a:ext cx="1071158" cy="4773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64564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29127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493691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658255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822819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9873837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151947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316511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1800" dirty="0"/>
                          <a:t>……</a:t>
                        </a:r>
                      </a:p>
                    </p:txBody>
                  </p:sp>
                </p:grpSp>
              </p:grpSp>
              <p:cxnSp>
                <p:nvCxnSpPr>
                  <p:cNvPr id="108" name="Straight Connector 107"/>
                  <p:cNvCxnSpPr>
                    <a:stCxn id="139" idx="1"/>
                  </p:cNvCxnSpPr>
                  <p:nvPr/>
                </p:nvCxnSpPr>
                <p:spPr>
                  <a:xfrm flipH="1" flipV="1">
                    <a:off x="24307799" y="11633868"/>
                    <a:ext cx="437899" cy="1764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/>
                  <p:cNvCxnSpPr>
                    <a:stCxn id="141" idx="1"/>
                  </p:cNvCxnSpPr>
                  <p:nvPr/>
                </p:nvCxnSpPr>
                <p:spPr>
                  <a:xfrm flipH="1">
                    <a:off x="24307799" y="12577260"/>
                    <a:ext cx="437899" cy="17628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24298647" y="11633388"/>
                    <a:ext cx="0" cy="244549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>
                    <a:stCxn id="143" idx="1"/>
                  </p:cNvCxnSpPr>
                  <p:nvPr/>
                </p:nvCxnSpPr>
                <p:spPr>
                  <a:xfrm flipH="1" flipV="1">
                    <a:off x="24307799" y="13734440"/>
                    <a:ext cx="437899" cy="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4" name="矩形 3"/>
                <p:cNvSpPr/>
                <p:nvPr/>
              </p:nvSpPr>
              <p:spPr>
                <a:xfrm>
                  <a:off x="27433910" y="10494325"/>
                  <a:ext cx="462717" cy="462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矩形 4"/>
                <p:cNvSpPr/>
                <p:nvPr/>
              </p:nvSpPr>
              <p:spPr>
                <a:xfrm>
                  <a:off x="27433910" y="10957199"/>
                  <a:ext cx="462717" cy="46287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15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矩形 5"/>
                <p:cNvSpPr/>
                <p:nvPr/>
              </p:nvSpPr>
              <p:spPr>
                <a:xfrm>
                  <a:off x="27433910" y="11420072"/>
                  <a:ext cx="462717" cy="462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7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矩形 6"/>
                <p:cNvSpPr/>
                <p:nvPr/>
              </p:nvSpPr>
              <p:spPr>
                <a:xfrm>
                  <a:off x="27433910" y="11882945"/>
                  <a:ext cx="462717" cy="462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3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矩形 8"/>
                <p:cNvSpPr/>
                <p:nvPr/>
              </p:nvSpPr>
              <p:spPr>
                <a:xfrm>
                  <a:off x="27433910" y="12345819"/>
                  <a:ext cx="462717" cy="46287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25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矩形 9"/>
                <p:cNvSpPr/>
                <p:nvPr/>
              </p:nvSpPr>
              <p:spPr>
                <a:xfrm>
                  <a:off x="27433910" y="12808693"/>
                  <a:ext cx="462717" cy="462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5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矩形 10"/>
                <p:cNvSpPr/>
                <p:nvPr/>
              </p:nvSpPr>
              <p:spPr>
                <a:xfrm>
                  <a:off x="27433910" y="13503003"/>
                  <a:ext cx="462717" cy="46287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17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TextBox 207"/>
                <p:cNvSpPr txBox="1"/>
                <p:nvPr/>
              </p:nvSpPr>
              <p:spPr>
                <a:xfrm>
                  <a:off x="27428501" y="13030200"/>
                  <a:ext cx="845546" cy="47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800" dirty="0"/>
                    <a:t>…</a:t>
                  </a:r>
                </a:p>
              </p:txBody>
            </p:sp>
            <p:sp>
              <p:nvSpPr>
                <p:cNvPr id="92" name="TextBox 123"/>
                <p:cNvSpPr txBox="1"/>
                <p:nvPr/>
              </p:nvSpPr>
              <p:spPr>
                <a:xfrm>
                  <a:off x="26912605" y="9656389"/>
                  <a:ext cx="1877339" cy="83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800" b="1" dirty="0"/>
                    <a:t>Cumulative Vector (CV)</a:t>
                  </a:r>
                  <a:endParaRPr lang="en-US" sz="1800" b="1" dirty="0"/>
                </a:p>
              </p:txBody>
            </p:sp>
            <p:sp>
              <p:nvSpPr>
                <p:cNvPr id="93" name="矩形 3"/>
                <p:cNvSpPr/>
                <p:nvPr/>
              </p:nvSpPr>
              <p:spPr>
                <a:xfrm>
                  <a:off x="29478902" y="10494325"/>
                  <a:ext cx="462717" cy="462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0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矩形 4"/>
                <p:cNvSpPr/>
                <p:nvPr/>
              </p:nvSpPr>
              <p:spPr>
                <a:xfrm>
                  <a:off x="29478902" y="10957199"/>
                  <a:ext cx="462717" cy="46287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矩形 5"/>
                <p:cNvSpPr/>
                <p:nvPr/>
              </p:nvSpPr>
              <p:spPr>
                <a:xfrm>
                  <a:off x="29478902" y="11420072"/>
                  <a:ext cx="462717" cy="462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0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矩形 6"/>
                <p:cNvSpPr/>
                <p:nvPr/>
              </p:nvSpPr>
              <p:spPr>
                <a:xfrm>
                  <a:off x="29478902" y="11882945"/>
                  <a:ext cx="462717" cy="462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0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矩形 8"/>
                <p:cNvSpPr/>
                <p:nvPr/>
              </p:nvSpPr>
              <p:spPr>
                <a:xfrm>
                  <a:off x="29478902" y="12345819"/>
                  <a:ext cx="462717" cy="46287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矩形 9"/>
                <p:cNvSpPr/>
                <p:nvPr/>
              </p:nvSpPr>
              <p:spPr>
                <a:xfrm>
                  <a:off x="29478902" y="12808693"/>
                  <a:ext cx="462717" cy="462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0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矩形 10"/>
                <p:cNvSpPr/>
                <p:nvPr/>
              </p:nvSpPr>
              <p:spPr>
                <a:xfrm>
                  <a:off x="29478902" y="13503003"/>
                  <a:ext cx="462717" cy="46287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TextBox 139"/>
                <p:cNvSpPr txBox="1"/>
                <p:nvPr/>
              </p:nvSpPr>
              <p:spPr>
                <a:xfrm>
                  <a:off x="29473494" y="13030200"/>
                  <a:ext cx="845546" cy="47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800" dirty="0"/>
                    <a:t>…</a:t>
                  </a:r>
                </a:p>
              </p:txBody>
            </p: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27963153" y="11143527"/>
                  <a:ext cx="1353854" cy="22554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>
                  <a:off x="27959455" y="13030200"/>
                  <a:ext cx="1357552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TextBox 166"/>
                <p:cNvSpPr txBox="1"/>
                <p:nvPr/>
              </p:nvSpPr>
              <p:spPr>
                <a:xfrm>
                  <a:off x="27992183" y="11304595"/>
                  <a:ext cx="1324825" cy="15515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800" dirty="0"/>
                    <a:t>1 for top 20% values in </a:t>
                  </a:r>
                  <a:r>
                    <a:rPr lang="en-US" altLang="zh-CN" sz="1800" dirty="0" smtClean="0"/>
                    <a:t>CV</a:t>
                  </a:r>
                  <a:endParaRPr lang="en-US" altLang="zh-CN" sz="1800" dirty="0"/>
                </a:p>
              </p:txBody>
            </p:sp>
            <p:sp>
              <p:nvSpPr>
                <p:cNvPr id="104" name="TextBox 168"/>
                <p:cNvSpPr txBox="1"/>
                <p:nvPr/>
              </p:nvSpPr>
              <p:spPr>
                <a:xfrm>
                  <a:off x="28948425" y="9637282"/>
                  <a:ext cx="1422077" cy="848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800" dirty="0"/>
                    <a:t>Binary Key (BK)</a:t>
                  </a:r>
                  <a:endParaRPr lang="en-US" sz="1800" dirty="0"/>
                </a:p>
              </p:txBody>
            </p:sp>
            <p:sp>
              <p:nvSpPr>
                <p:cNvPr id="105" name="Left Brace 104"/>
                <p:cNvSpPr/>
                <p:nvPr/>
              </p:nvSpPr>
              <p:spPr>
                <a:xfrm rot="5400000" flipH="1">
                  <a:off x="28768786" y="12884026"/>
                  <a:ext cx="218661" cy="2644607"/>
                </a:xfrm>
                <a:prstGeom prst="leftBrac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800"/>
                </a:p>
              </p:txBody>
            </p:sp>
            <p:sp>
              <p:nvSpPr>
                <p:cNvPr id="106" name="TextBox 178"/>
                <p:cNvSpPr txBox="1"/>
                <p:nvPr/>
              </p:nvSpPr>
              <p:spPr>
                <a:xfrm>
                  <a:off x="27543679" y="14397025"/>
                  <a:ext cx="4188441" cy="83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800" b="1" dirty="0"/>
                    <a:t>Segment/cluster </a:t>
                  </a:r>
                  <a:endParaRPr lang="en-US" altLang="zh-CN" sz="1800" b="1" dirty="0" smtClean="0"/>
                </a:p>
                <a:p>
                  <a:r>
                    <a:rPr lang="en-US" altLang="zh-CN" sz="1800" b="1" dirty="0" smtClean="0"/>
                    <a:t>representation</a:t>
                  </a:r>
                  <a:endParaRPr lang="en-US" sz="1800" b="1" dirty="0"/>
                </a:p>
              </p:txBody>
            </p:sp>
          </p:grpSp>
        </p:grpSp>
        <p:sp>
          <p:nvSpPr>
            <p:cNvPr id="78" name="TextBox 231"/>
            <p:cNvSpPr txBox="1"/>
            <p:nvPr/>
          </p:nvSpPr>
          <p:spPr>
            <a:xfrm>
              <a:off x="19136124" y="9578479"/>
              <a:ext cx="1806766" cy="1193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645640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29127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93691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58255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22819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873837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51947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16511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/>
                <a:t>Features of </a:t>
              </a:r>
              <a:r>
                <a:rPr lang="en-US" sz="1800" b="1" dirty="0"/>
                <a:t>utterance</a:t>
              </a:r>
            </a:p>
            <a:p>
              <a:r>
                <a:rPr lang="en-US" sz="1800" b="1" dirty="0"/>
                <a:t>(segments)</a:t>
              </a:r>
            </a:p>
          </p:txBody>
        </p:sp>
      </p:grpSp>
      <p:cxnSp>
        <p:nvCxnSpPr>
          <p:cNvPr id="144" name="Straight Arrow Connector 143"/>
          <p:cNvCxnSpPr>
            <a:cxnSpLocks/>
            <a:stCxn id="78" idx="3"/>
            <a:endCxn id="113" idx="1"/>
          </p:cNvCxnSpPr>
          <p:nvPr/>
        </p:nvCxnSpPr>
        <p:spPr>
          <a:xfrm>
            <a:off x="1533513" y="1664772"/>
            <a:ext cx="457722" cy="487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19800" y="609600"/>
            <a:ext cx="140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9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620000" cy="1143000"/>
          </a:xfrm>
        </p:spPr>
        <p:txBody>
          <a:bodyPr/>
          <a:lstStyle/>
          <a:p>
            <a:r>
              <a:rPr lang="en-US" sz="2800" dirty="0" smtClean="0"/>
              <a:t>Advantages of the system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Fast </a:t>
            </a:r>
          </a:p>
          <a:p>
            <a:r>
              <a:rPr lang="en-US" sz="2400" dirty="0" smtClean="0"/>
              <a:t>Require no training data</a:t>
            </a:r>
          </a:p>
          <a:p>
            <a:r>
              <a:rPr lang="en-US" sz="2400" dirty="0" smtClean="0"/>
              <a:t>Domain-robust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Offline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2004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Disadvantage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000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5529</TotalTime>
  <Words>1034</Words>
  <Application>Microsoft Office PowerPoint</Application>
  <PresentationFormat>On-screen Show (4:3)</PresentationFormat>
  <Paragraphs>296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Adjacency</vt:lpstr>
      <vt:lpstr>Real-time speaker Recognizer</vt:lpstr>
      <vt:lpstr>Agenda</vt:lpstr>
      <vt:lpstr>Introduction - Speaker diarization</vt:lpstr>
      <vt:lpstr>Problems in existing system</vt:lpstr>
      <vt:lpstr>Objectives</vt:lpstr>
      <vt:lpstr>System workflow (offline)  adopt binary key speaker modelling</vt:lpstr>
      <vt:lpstr>KBM Training</vt:lpstr>
      <vt:lpstr>Feature representation</vt:lpstr>
      <vt:lpstr>Advantages of the system</vt:lpstr>
      <vt:lpstr>Runtime analysis: offline system</vt:lpstr>
      <vt:lpstr>Runtime analysis: offline system</vt:lpstr>
      <vt:lpstr>Design of real-time system</vt:lpstr>
      <vt:lpstr>PowerPoint Presentation</vt:lpstr>
      <vt:lpstr>Experiment on real-time system</vt:lpstr>
      <vt:lpstr>Real-time system: KBM delay</vt:lpstr>
      <vt:lpstr>Real-time system: Online</vt:lpstr>
      <vt:lpstr>Main contribution</vt:lpstr>
      <vt:lpstr>agglomerative hierarchical clustering (AHC)</vt:lpstr>
      <vt:lpstr>PowerPoint Presentation</vt:lpstr>
      <vt:lpstr>PowerPoint Presentation</vt:lpstr>
      <vt:lpstr>PowerPoint Presentation</vt:lpstr>
    </vt:vector>
  </TitlesOfParts>
  <Company>BOCI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speaker Recognizer</dc:title>
  <dc:creator>Henry H Pan/FP/HK/BOCI</dc:creator>
  <cp:lastModifiedBy>Henry H Pan/FP/HK/BOCI</cp:lastModifiedBy>
  <cp:revision>47</cp:revision>
  <dcterms:created xsi:type="dcterms:W3CDTF">2019-07-15T06:51:08Z</dcterms:created>
  <dcterms:modified xsi:type="dcterms:W3CDTF">2019-07-26T09:45:02Z</dcterms:modified>
</cp:coreProperties>
</file>