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32918400" cy="32918400"/>
  <p:notesSz cx="7004050" cy="9290050"/>
  <p:defaultTextStyle>
    <a:defPPr>
      <a:defRPr lang="en-US"/>
    </a:defPPr>
    <a:lvl1pPr marL="0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1pPr>
    <a:lvl2pPr marL="1645640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2pPr>
    <a:lvl3pPr marL="3291279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3pPr>
    <a:lvl4pPr marL="4936919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4pPr>
    <a:lvl5pPr marL="6582559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5pPr>
    <a:lvl6pPr marL="8228198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6pPr>
    <a:lvl7pPr marL="9873837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7pPr>
    <a:lvl8pPr marL="11519478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8pPr>
    <a:lvl9pPr marL="13165118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0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60" autoAdjust="0"/>
    <p:restoredTop sz="94676" autoAdjust="0"/>
  </p:normalViewPr>
  <p:slideViewPr>
    <p:cSldViewPr>
      <p:cViewPr>
        <p:scale>
          <a:sx n="33" d="100"/>
          <a:sy n="33" d="100"/>
        </p:scale>
        <p:origin x="402" y="-966"/>
      </p:cViewPr>
      <p:guideLst>
        <p:guide orient="horz" pos="10368"/>
        <p:guide pos="103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3.4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1115916832"/>
        <c:axId val="-1115921184"/>
      </c:barChart>
      <c:catAx>
        <c:axId val="-11159168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-1115921184"/>
        <c:crosses val="autoZero"/>
        <c:auto val="1"/>
        <c:lblAlgn val="ctr"/>
        <c:lblOffset val="100"/>
        <c:noMultiLvlLbl val="0"/>
      </c:catAx>
      <c:valAx>
        <c:axId val="-111592118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111591683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32278320" y="0"/>
            <a:ext cx="640080" cy="32918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2" y="0"/>
            <a:ext cx="640080" cy="32918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0" y="0"/>
            <a:ext cx="32918400" cy="4114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endParaRPr lang="en-US" dirty="0"/>
          </a:p>
        </p:txBody>
      </p:sp>
      <p:sp>
        <p:nvSpPr>
          <p:cNvPr id="19" name="Instructions"/>
          <p:cNvSpPr/>
          <p:nvPr userDrawn="1"/>
        </p:nvSpPr>
        <p:spPr>
          <a:xfrm>
            <a:off x="-10287000" y="0"/>
            <a:ext cx="9601200" cy="32918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1421" tIns="171421" rIns="171421" bIns="171421" rtlCol="0" anchor="t"/>
          <a:lstStyle>
            <a:defPPr>
              <a:defRPr lang="en-US"/>
            </a:defPPr>
            <a:lvl1pPr marL="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84343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68686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553029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37372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921715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106058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290401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474744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spcAft>
                <a:spcPts val="1800"/>
              </a:spcAft>
            </a:pPr>
            <a:r>
              <a:rPr lang="en-US" sz="72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Poster Print Size:</a:t>
            </a:r>
            <a:endParaRPr sz="7200" dirty="0">
              <a:solidFill>
                <a:srgbClr val="7F7F7F"/>
              </a:solidFill>
              <a:latin typeface="Calibri" pitchFamily="34" charset="0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spcAft>
                <a:spcPts val="1800"/>
              </a:spcAft>
            </a:pPr>
            <a:r>
              <a:rPr lang="en-US" sz="49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This poster template is 36” high by 36” wide. It can be used to print any poster with a 1:1 aspect ratio.</a:t>
            </a:r>
          </a:p>
          <a:p>
            <a:pPr lvl="0">
              <a:spcBef>
                <a:spcPts val="0"/>
              </a:spcBef>
              <a:spcAft>
                <a:spcPts val="1800"/>
              </a:spcAft>
            </a:pPr>
            <a:r>
              <a:rPr lang="en-US" sz="72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Placeholders</a:t>
            </a:r>
            <a:r>
              <a:rPr sz="72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:</a:t>
            </a:r>
            <a:endParaRPr sz="7200" dirty="0">
              <a:solidFill>
                <a:srgbClr val="7F7F7F"/>
              </a:solidFill>
              <a:latin typeface="Calibri" pitchFamily="34" charset="0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spcAft>
                <a:spcPts val="1800"/>
              </a:spcAft>
            </a:pPr>
            <a:r>
              <a:rPr sz="49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The </a:t>
            </a:r>
            <a:r>
              <a:rPr lang="en-US" sz="49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various elements included</a:t>
            </a:r>
            <a:r>
              <a:rPr sz="49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</a:t>
            </a:r>
            <a:r>
              <a:rPr sz="49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in this </a:t>
            </a:r>
            <a:r>
              <a:rPr lang="en-US" sz="49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poster are ones</a:t>
            </a:r>
            <a:r>
              <a:rPr lang="en-US" sz="4900" baseline="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we often see in medical, research, and scientific posters.</a:t>
            </a:r>
            <a:r>
              <a:rPr sz="49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</a:t>
            </a:r>
            <a:r>
              <a:rPr lang="en-US" sz="49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Feel</a:t>
            </a:r>
            <a:r>
              <a:rPr lang="en-US" sz="4900" baseline="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free to edit, move,  add, and delete items, or change the layout to suit your needs. Always check with your conference organizer for specific requirements.</a:t>
            </a:r>
          </a:p>
          <a:p>
            <a:pPr lvl="0">
              <a:spcBef>
                <a:spcPts val="0"/>
              </a:spcBef>
              <a:spcAft>
                <a:spcPts val="1800"/>
              </a:spcAft>
            </a:pPr>
            <a:r>
              <a:rPr lang="en-US" sz="72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Image</a:t>
            </a:r>
            <a:r>
              <a:rPr lang="en-US" sz="7200" baseline="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Quality</a:t>
            </a:r>
            <a:r>
              <a:rPr lang="en-US" sz="72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:</a:t>
            </a:r>
          </a:p>
          <a:p>
            <a:pPr lvl="0">
              <a:spcBef>
                <a:spcPts val="0"/>
              </a:spcBef>
              <a:spcAft>
                <a:spcPts val="1800"/>
              </a:spcAft>
            </a:pPr>
            <a:r>
              <a:rPr lang="en-US" sz="49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You can place digital photos or logo art in your poster file by selecting the </a:t>
            </a:r>
            <a:r>
              <a:rPr lang="en-US" sz="4900" b="1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Insert, Picture</a:t>
            </a:r>
            <a:r>
              <a:rPr lang="en-US" sz="49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command, or by using standard copy &amp; paste. For best results, all graphic elements should be at least </a:t>
            </a:r>
            <a:r>
              <a:rPr lang="en-US" sz="4900" b="1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150-200 pixels per inch in their final printed size</a:t>
            </a:r>
            <a:r>
              <a:rPr lang="en-US" sz="49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. For instance, a 1600 x 1200 pixel</a:t>
            </a:r>
            <a:r>
              <a:rPr lang="en-US" sz="4900" baseline="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photo will usually look fine up to </a:t>
            </a:r>
            <a:r>
              <a:rPr lang="en-US" sz="49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8“-10” wide on your printed poster.</a:t>
            </a:r>
          </a:p>
          <a:p>
            <a:pPr lvl="0">
              <a:spcBef>
                <a:spcPts val="0"/>
              </a:spcBef>
              <a:spcAft>
                <a:spcPts val="1800"/>
              </a:spcAft>
            </a:pPr>
            <a:r>
              <a:rPr lang="en-US" sz="49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To preview the print quality of images, select a magnification of 100% when previewing your poster. This will give you a good idea of what it will look like in print. If you are laying out a large poster and using half-scale dimensions, be sure to preview your graphics at 200% to see them at their final printed size.</a:t>
            </a:r>
          </a:p>
          <a:p>
            <a:pPr lvl="0">
              <a:spcBef>
                <a:spcPts val="0"/>
              </a:spcBef>
              <a:spcAft>
                <a:spcPts val="1800"/>
              </a:spcAft>
            </a:pPr>
            <a:r>
              <a:rPr lang="en-US" sz="49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Please note that graphics from websites (such as the logo on your hospital's or university's home page) will only be 72dpi and not suitable for printing.</a:t>
            </a:r>
          </a:p>
          <a:p>
            <a:pPr lvl="0" algn="ctr">
              <a:spcBef>
                <a:spcPts val="0"/>
              </a:spcBef>
              <a:spcAft>
                <a:spcPts val="1800"/>
              </a:spcAft>
            </a:pPr>
            <a:r>
              <a:rPr lang="en-US" sz="36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/>
            </a:r>
            <a:br>
              <a:rPr lang="en-US" sz="36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</a:br>
            <a:r>
              <a:rPr lang="en-US" sz="36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[This sidebar area does not print.]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33604200" y="0"/>
            <a:ext cx="9601200" cy="32918400"/>
            <a:chOff x="33832800" y="0"/>
            <a:chExt cx="12801600" cy="43891200"/>
          </a:xfrm>
        </p:grpSpPr>
        <p:sp>
          <p:nvSpPr>
            <p:cNvPr id="21" name="Instructions"/>
            <p:cNvSpPr/>
            <p:nvPr userDrawn="1"/>
          </p:nvSpPr>
          <p:spPr>
            <a:xfrm>
              <a:off x="33832800" y="0"/>
              <a:ext cx="12801600" cy="43891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28600" tIns="228600" rIns="228600" bIns="228600" rtlCol="0" anchor="t"/>
            <a:lstStyle>
              <a:defPPr>
                <a:defRPr lang="en-US"/>
              </a:defPPr>
              <a:lvl1pPr marL="0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843430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3686861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5530291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737372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921715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106058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2904013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4747443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spcBef>
                  <a:spcPts val="0"/>
                </a:spcBef>
                <a:spcAft>
                  <a:spcPts val="1800"/>
                </a:spcAft>
              </a:pPr>
              <a:r>
                <a:rPr lang="en-US" sz="72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Change</a:t>
              </a:r>
              <a:r>
                <a:rPr lang="en-US" sz="72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Color Theme</a:t>
              </a:r>
              <a:r>
                <a:rPr lang="en-US" sz="72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:</a:t>
              </a:r>
              <a:endParaRPr sz="72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r>
                <a:rPr lang="en-US" sz="49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This template is designed to use the built-in color themes in</a:t>
              </a:r>
              <a:r>
                <a:rPr lang="en-US" sz="49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the newer versions of PowerPoint.</a:t>
              </a: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r>
                <a:rPr lang="en-US" sz="49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To change the color theme, select the </a:t>
              </a:r>
              <a:r>
                <a:rPr lang="en-US" sz="4900" b="1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Design</a:t>
              </a:r>
              <a:r>
                <a:rPr lang="en-US" sz="49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tab, then select the </a:t>
              </a:r>
              <a:r>
                <a:rPr lang="en-US" sz="4900" b="1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Colors</a:t>
              </a:r>
              <a:r>
                <a:rPr lang="en-US" sz="49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drop-down list.</a:t>
              </a: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r>
                <a:rPr lang="en-US" sz="49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The default color theme for this template is “Office”, so you can always return to that after trying some of the alternatives.</a:t>
              </a: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r>
                <a:rPr lang="en-US" sz="72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Printing Your Poster:</a:t>
              </a: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r>
                <a:rPr lang="en-US" sz="49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Once your poster file is ready, visit</a:t>
              </a:r>
              <a:r>
                <a:rPr lang="en-US" sz="49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</a:t>
              </a:r>
              <a:r>
                <a:rPr lang="en-US" sz="4900" b="1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www.genigraphics.com</a:t>
              </a:r>
              <a:r>
                <a:rPr lang="en-US" sz="49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to order a high-quality, affordable poster print. Every order receives a free design review and we can deliver as fast as next business day within the US and Canada. </a:t>
              </a: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r>
                <a:rPr lang="en-US" sz="49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Genigraphics® has been producing output from PowerPoint® longer than anyone in the industry; dating back to when we helped Microsoft® design the PowerPoint® software. </a:t>
              </a:r>
            </a:p>
            <a:p>
              <a:pPr lvl="0">
                <a:spcBef>
                  <a:spcPts val="0"/>
                </a:spcBef>
                <a:spcAft>
                  <a:spcPts val="0"/>
                </a:spcAft>
              </a:pPr>
              <a:endParaRPr lang="en-US" sz="49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49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US and Canada:  1-800-790-4001</a:t>
              </a:r>
              <a:br>
                <a:rPr lang="en-US" sz="49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</a:br>
              <a:r>
                <a:rPr lang="en-US" sz="49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Email: info@genigraphics.com</a:t>
              </a:r>
            </a:p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36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/>
              </a:r>
              <a:br>
                <a:rPr lang="en-US" sz="36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</a:br>
              <a:r>
                <a:rPr lang="en-US" sz="36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[This sidebar area does not print.]</a:t>
              </a:r>
            </a:p>
          </p:txBody>
        </p:sp>
        <p:pic>
          <p:nvPicPr>
            <p:cNvPr id="22" name="Picture 21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81342" y="9260274"/>
              <a:ext cx="11904515" cy="10246926"/>
            </a:xfrm>
            <a:prstGeom prst="rect">
              <a:avLst/>
            </a:prstGeom>
          </p:spPr>
        </p:pic>
      </p:grp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0" y="32613600"/>
            <a:ext cx="5297435" cy="185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944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6/23/2019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6651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1318262"/>
            <a:ext cx="29626560" cy="5486400"/>
          </a:xfrm>
          <a:prstGeom prst="rect">
            <a:avLst/>
          </a:prstGeom>
        </p:spPr>
        <p:txBody>
          <a:bodyPr vert="horz" lIns="329128" tIns="164564" rIns="329128" bIns="164564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7680963"/>
            <a:ext cx="29626560" cy="21724623"/>
          </a:xfrm>
          <a:prstGeom prst="rect">
            <a:avLst/>
          </a:prstGeom>
        </p:spPr>
        <p:txBody>
          <a:bodyPr vert="horz" lIns="329128" tIns="164564" rIns="329128" bIns="164564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5920" y="30510483"/>
            <a:ext cx="7680960" cy="1752600"/>
          </a:xfrm>
          <a:prstGeom prst="rect">
            <a:avLst/>
          </a:prstGeom>
        </p:spPr>
        <p:txBody>
          <a:bodyPr vert="horz" lIns="329128" tIns="164564" rIns="329128" bIns="164564" rtlCol="0" anchor="ctr"/>
          <a:lstStyle>
            <a:lvl1pPr algn="l">
              <a:defRPr sz="4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D6BDF-9D0E-4E2B-85B8-D8F4790360C9}" type="datetimeFigureOut">
              <a:rPr lang="en-US" smtClean="0"/>
              <a:t>6/23/2019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47120" y="30510483"/>
            <a:ext cx="10424160" cy="1752600"/>
          </a:xfrm>
          <a:prstGeom prst="rect">
            <a:avLst/>
          </a:prstGeom>
        </p:spPr>
        <p:txBody>
          <a:bodyPr vert="horz" lIns="329128" tIns="164564" rIns="329128" bIns="164564" rtlCol="0" anchor="ctr"/>
          <a:lstStyle>
            <a:lvl1pPr algn="ctr">
              <a:defRPr sz="4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591520" y="30510483"/>
            <a:ext cx="7680960" cy="1752600"/>
          </a:xfrm>
          <a:prstGeom prst="rect">
            <a:avLst/>
          </a:prstGeom>
        </p:spPr>
        <p:txBody>
          <a:bodyPr vert="horz" lIns="329128" tIns="164564" rIns="329128" bIns="164564" rtlCol="0" anchor="ctr"/>
          <a:lstStyle>
            <a:lvl1pPr algn="r">
              <a:defRPr sz="4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22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txStyles>
    <p:titleStyle>
      <a:lvl1pPr algn="ctr" defTabSz="3291279" rtl="0" eaLnBrk="1" latinLnBrk="0" hangingPunct="1"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42" indent="-342842" algn="l" defTabSz="329127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683" indent="-342842" algn="l" defTabSz="3291279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525" indent="-342842" algn="l" defTabSz="329127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66" indent="-342842" algn="l" defTabSz="3291279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209" indent="-342842" algn="l" defTabSz="3291279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9051018" indent="-822820" algn="l" defTabSz="3291279" rtl="0" eaLnBrk="1" latinLnBrk="0" hangingPunct="1">
        <a:spcBef>
          <a:spcPct val="20000"/>
        </a:spcBef>
        <a:buFont typeface="Arial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96658" indent="-822820" algn="l" defTabSz="3291279" rtl="0" eaLnBrk="1" latinLnBrk="0" hangingPunct="1">
        <a:spcBef>
          <a:spcPct val="20000"/>
        </a:spcBef>
        <a:buFont typeface="Arial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2342297" indent="-822820" algn="l" defTabSz="3291279" rtl="0" eaLnBrk="1" latinLnBrk="0" hangingPunct="1">
        <a:spcBef>
          <a:spcPct val="20000"/>
        </a:spcBef>
        <a:buFont typeface="Arial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3987936" indent="-822820" algn="l" defTabSz="3291279" rtl="0" eaLnBrk="1" latinLnBrk="0" hangingPunct="1">
        <a:spcBef>
          <a:spcPct val="20000"/>
        </a:spcBef>
        <a:buFont typeface="Arial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1pPr>
      <a:lvl2pPr marL="1645640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2pPr>
      <a:lvl3pPr marL="3291279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3pPr>
      <a:lvl4pPr marL="4936919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4pPr>
      <a:lvl5pPr marL="6582559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5pPr>
      <a:lvl6pPr marL="8228198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6pPr>
      <a:lvl7pPr marL="9873837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7pPr>
      <a:lvl8pPr marL="11519478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8pPr>
      <a:lvl9pPr marL="13165118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22"/>
          <p:cNvSpPr txBox="1">
            <a:spLocks noChangeArrowheads="1"/>
          </p:cNvSpPr>
          <p:nvPr/>
        </p:nvSpPr>
        <p:spPr bwMode="auto">
          <a:xfrm>
            <a:off x="627096" y="151676"/>
            <a:ext cx="21945600" cy="24467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37" tIns="342842" rIns="137137" bIns="342842" anchor="ctr" anchorCtr="0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6600" b="1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Real-time Speaker Recognizer</a:t>
            </a:r>
            <a:endParaRPr lang="en-US" sz="6600" b="1" dirty="0">
              <a:solidFill>
                <a:schemeClr val="accent3">
                  <a:lumMod val="20000"/>
                  <a:lumOff val="80000"/>
                </a:schemeClr>
              </a:solidFill>
              <a:latin typeface="+mn-lt"/>
            </a:endParaRPr>
          </a:p>
          <a:p>
            <a:pPr eaLnBrk="1" hangingPunct="1"/>
            <a:r>
              <a:rPr lang="en-US" sz="4800" b="1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  Offline and real-time speaker diarization system based on binary key modelling</a:t>
            </a:r>
            <a:endParaRPr lang="en-US" sz="4800" b="1" dirty="0">
              <a:solidFill>
                <a:schemeClr val="accent3">
                  <a:lumMod val="20000"/>
                  <a:lumOff val="80000"/>
                </a:schemeClr>
              </a:solidFill>
              <a:latin typeface="+mn-lt"/>
            </a:endParaRPr>
          </a:p>
        </p:txBody>
      </p:sp>
      <p:sp>
        <p:nvSpPr>
          <p:cNvPr id="5" name="Text Box 123"/>
          <p:cNvSpPr txBox="1">
            <a:spLocks noChangeArrowheads="1"/>
          </p:cNvSpPr>
          <p:nvPr/>
        </p:nvSpPr>
        <p:spPr bwMode="auto">
          <a:xfrm>
            <a:off x="627096" y="2249028"/>
            <a:ext cx="21945600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37" tIns="137137" rIns="137137" bIns="137137" anchor="ctr" anchorCtr="0"/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4000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Hao</a:t>
            </a:r>
            <a:r>
              <a:rPr lang="en-US" sz="40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 Pan 3035349015          Supervisor</a:t>
            </a:r>
            <a:r>
              <a:rPr lang="en-US" sz="4000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: Dr. Beta C.L. Yip</a:t>
            </a:r>
            <a:endParaRPr lang="en-US" sz="4000" baseline="30000" dirty="0" smtClean="0">
              <a:solidFill>
                <a:schemeClr val="accent3">
                  <a:lumMod val="20000"/>
                  <a:lumOff val="80000"/>
                </a:schemeClr>
              </a:solidFill>
              <a:latin typeface="+mn-lt"/>
            </a:endParaRPr>
          </a:p>
          <a:p>
            <a:pPr eaLnBrk="1" hangingPunct="1"/>
            <a:r>
              <a:rPr lang="en-US" sz="4000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The University of Hong Kong, Faculty of </a:t>
            </a:r>
            <a:r>
              <a:rPr lang="en-US" sz="40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Engineering, Department </a:t>
            </a:r>
            <a:r>
              <a:rPr lang="en-US" sz="4000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of Computer Science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80160" y="30038039"/>
            <a:ext cx="3037217" cy="22236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lIns="68568" tIns="34284" rIns="68568" bIns="34284" rtlCol="0">
            <a:spAutoFit/>
          </a:bodyPr>
          <a:lstStyle/>
          <a:p>
            <a:r>
              <a:rPr lang="en-US" sz="2800" dirty="0"/>
              <a:t>&lt;your name&gt;</a:t>
            </a:r>
          </a:p>
          <a:p>
            <a:r>
              <a:rPr lang="en-US" sz="2800" dirty="0"/>
              <a:t>&lt;your organization&gt;</a:t>
            </a:r>
          </a:p>
          <a:p>
            <a:r>
              <a:rPr lang="en-US" sz="2800" dirty="0"/>
              <a:t>Email:</a:t>
            </a:r>
          </a:p>
          <a:p>
            <a:r>
              <a:rPr lang="en-US" sz="2800" dirty="0"/>
              <a:t>Website:</a:t>
            </a:r>
          </a:p>
          <a:p>
            <a:r>
              <a:rPr lang="en-US" sz="2800" dirty="0"/>
              <a:t>Phone: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280160" y="29146502"/>
            <a:ext cx="1937494" cy="746346"/>
          </a:xfrm>
          <a:prstGeom prst="rect">
            <a:avLst/>
          </a:prstGeom>
          <a:noFill/>
        </p:spPr>
        <p:txBody>
          <a:bodyPr wrap="none" lIns="68568" tIns="34284" rIns="68568" bIns="34284" rtlCol="0">
            <a:spAutoFit/>
          </a:bodyPr>
          <a:lstStyle/>
          <a:p>
            <a:r>
              <a:rPr lang="en-US" sz="4400" b="1" dirty="0"/>
              <a:t>Contact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6459200" y="30038039"/>
            <a:ext cx="14630400" cy="2194560"/>
          </a:xfrm>
          <a:prstGeom prst="rect">
            <a:avLst/>
          </a:prstGeom>
          <a:noFill/>
        </p:spPr>
        <p:txBody>
          <a:bodyPr wrap="square" lIns="68568" tIns="68568" rIns="68568" bIns="68568" numCol="1" spcCol="342842" rtlCol="0">
            <a:noAutofit/>
          </a:bodyPr>
          <a:lstStyle/>
          <a:p>
            <a:pPr marL="342842" indent="-342842">
              <a:buFont typeface="+mj-lt"/>
              <a:buAutoNum type="arabicPeriod"/>
            </a:pPr>
            <a:r>
              <a:rPr lang="en-US" sz="1400" dirty="0"/>
              <a:t> </a:t>
            </a:r>
          </a:p>
          <a:p>
            <a:pPr marL="342842" indent="-342842">
              <a:buFont typeface="+mj-lt"/>
              <a:buAutoNum type="arabicPeriod"/>
            </a:pPr>
            <a:r>
              <a:rPr lang="en-US" sz="1400" dirty="0"/>
              <a:t> </a:t>
            </a:r>
          </a:p>
          <a:p>
            <a:pPr marL="342842" indent="-342842">
              <a:buFont typeface="+mj-lt"/>
              <a:buAutoNum type="arabicPeriod"/>
            </a:pPr>
            <a:r>
              <a:rPr lang="en-US" sz="1400" dirty="0"/>
              <a:t> </a:t>
            </a:r>
          </a:p>
          <a:p>
            <a:pPr marL="342842" indent="-342842">
              <a:buFont typeface="+mj-lt"/>
              <a:buAutoNum type="arabicPeriod"/>
            </a:pPr>
            <a:r>
              <a:rPr lang="en-US" sz="1400" dirty="0"/>
              <a:t> </a:t>
            </a:r>
          </a:p>
          <a:p>
            <a:pPr marL="342842" indent="-342842">
              <a:buFont typeface="+mj-lt"/>
              <a:buAutoNum type="arabicPeriod"/>
            </a:pPr>
            <a:r>
              <a:rPr lang="en-US" sz="1400" dirty="0"/>
              <a:t> </a:t>
            </a:r>
          </a:p>
          <a:p>
            <a:pPr marL="342842" indent="-342842">
              <a:buFont typeface="+mj-lt"/>
              <a:buAutoNum type="arabicPeriod"/>
            </a:pPr>
            <a:r>
              <a:rPr lang="en-US" sz="1400" dirty="0"/>
              <a:t> </a:t>
            </a:r>
          </a:p>
          <a:p>
            <a:pPr marL="342842" indent="-342842">
              <a:buFont typeface="+mj-lt"/>
              <a:buAutoNum type="arabicPeriod"/>
            </a:pPr>
            <a:r>
              <a:rPr lang="en-US" sz="1400" dirty="0"/>
              <a:t> </a:t>
            </a:r>
          </a:p>
          <a:p>
            <a:pPr marL="342842" indent="-342842">
              <a:buFont typeface="+mj-lt"/>
              <a:buAutoNum type="arabicPeriod"/>
            </a:pPr>
            <a:r>
              <a:rPr lang="en-US" sz="1400" dirty="0"/>
              <a:t> </a:t>
            </a:r>
          </a:p>
          <a:p>
            <a:pPr marL="342842" indent="-342842">
              <a:buFont typeface="+mj-lt"/>
              <a:buAutoNum type="arabicPeriod"/>
            </a:pPr>
            <a:r>
              <a:rPr lang="en-US" sz="1400" dirty="0"/>
              <a:t> </a:t>
            </a:r>
          </a:p>
          <a:p>
            <a:pPr marL="342842" indent="-342842">
              <a:buFont typeface="+mj-lt"/>
              <a:buAutoNum type="arabicPeriod"/>
            </a:pPr>
            <a:r>
              <a:rPr lang="en-US" sz="1400" dirty="0"/>
              <a:t>  </a:t>
            </a:r>
          </a:p>
          <a:p>
            <a:pPr marL="342842" indent="-342842">
              <a:buFont typeface="+mj-lt"/>
              <a:buAutoNum type="arabicPeriod"/>
            </a:pP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16459202" y="29146502"/>
            <a:ext cx="2703473" cy="746346"/>
          </a:xfrm>
          <a:prstGeom prst="rect">
            <a:avLst/>
          </a:prstGeom>
          <a:noFill/>
        </p:spPr>
        <p:txBody>
          <a:bodyPr wrap="none" lIns="68568" tIns="34284" rIns="68568" bIns="34284" rtlCol="0">
            <a:spAutoFit/>
          </a:bodyPr>
          <a:lstStyle/>
          <a:p>
            <a:r>
              <a:rPr lang="en-US" sz="4400" b="1" dirty="0"/>
              <a:t>References</a:t>
            </a:r>
          </a:p>
        </p:txBody>
      </p:sp>
      <p:sp>
        <p:nvSpPr>
          <p:cNvPr id="10" name="Text Box 189"/>
          <p:cNvSpPr txBox="1">
            <a:spLocks noChangeArrowheads="1"/>
          </p:cNvSpPr>
          <p:nvPr/>
        </p:nvSpPr>
        <p:spPr bwMode="auto">
          <a:xfrm>
            <a:off x="1280160" y="5486400"/>
            <a:ext cx="9692640" cy="544759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lIns="137137" tIns="137137" rIns="137137" bIns="137137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 dirty="0">
                <a:latin typeface="Calibri" pitchFamily="34" charset="0"/>
              </a:rPr>
              <a:t>Click here to insert your Abstract text. Type it in or copy and paste from your Word document or other source.</a:t>
            </a:r>
          </a:p>
          <a:p>
            <a:pPr eaLnBrk="1" hangingPunct="1"/>
            <a:endParaRPr lang="en-US" sz="2800" dirty="0">
              <a:latin typeface="Calibri" pitchFamily="34" charset="0"/>
            </a:endParaRPr>
          </a:p>
          <a:p>
            <a:pPr eaLnBrk="1" hangingPunct="1"/>
            <a:r>
              <a:rPr lang="en-US" sz="2800" dirty="0">
                <a:latin typeface="Calibri" pitchFamily="34" charset="0"/>
              </a:rPr>
              <a:t>This text box will automatically re-size to your text. To turn off that feature, right click inside this box and go to </a:t>
            </a:r>
            <a:r>
              <a:rPr lang="en-US" sz="2800" b="1" dirty="0">
                <a:latin typeface="Calibri" pitchFamily="34" charset="0"/>
              </a:rPr>
              <a:t>Format Shape, Text Box, Autofit</a:t>
            </a:r>
            <a:r>
              <a:rPr lang="en-US" sz="2800" dirty="0">
                <a:latin typeface="Calibri" pitchFamily="34" charset="0"/>
              </a:rPr>
              <a:t>, and select the “Do Not Autofit” radio button.</a:t>
            </a:r>
          </a:p>
          <a:p>
            <a:pPr eaLnBrk="1" hangingPunct="1"/>
            <a:endParaRPr lang="en-US" sz="2800" dirty="0">
              <a:latin typeface="Calibri" pitchFamily="34" charset="0"/>
            </a:endParaRPr>
          </a:p>
          <a:p>
            <a:pPr eaLnBrk="1" hangingPunct="1"/>
            <a:r>
              <a:rPr lang="en-US" sz="2800" dirty="0">
                <a:latin typeface="Calibri" pitchFamily="34" charset="0"/>
              </a:rPr>
              <a:t>To change the font style of this text box: Click on the border once to highlight the entire text box, then select a different font or font size that suits you. This text is Calibri </a:t>
            </a:r>
            <a:r>
              <a:rPr lang="en-US" sz="2800" dirty="0" smtClean="0">
                <a:latin typeface="Calibri" pitchFamily="34" charset="0"/>
              </a:rPr>
              <a:t>28pt </a:t>
            </a:r>
            <a:r>
              <a:rPr lang="en-US" sz="2800" dirty="0">
                <a:latin typeface="Calibri" pitchFamily="34" charset="0"/>
              </a:rPr>
              <a:t>and is easily </a:t>
            </a:r>
            <a:r>
              <a:rPr lang="en-US" sz="2800" dirty="0" smtClean="0">
                <a:latin typeface="Calibri" pitchFamily="34" charset="0"/>
              </a:rPr>
              <a:t>read </a:t>
            </a:r>
            <a:r>
              <a:rPr lang="en-US" sz="2800" dirty="0">
                <a:latin typeface="Calibri" pitchFamily="34" charset="0"/>
              </a:rPr>
              <a:t>up to 4 feet away on a </a:t>
            </a:r>
            <a:r>
              <a:rPr lang="en-US" sz="2800" dirty="0" smtClean="0">
                <a:latin typeface="Calibri" pitchFamily="34" charset="0"/>
              </a:rPr>
              <a:t>36x36 </a:t>
            </a:r>
            <a:r>
              <a:rPr lang="en-US" sz="2800" dirty="0">
                <a:latin typeface="Calibri" pitchFamily="34" charset="0"/>
              </a:rPr>
              <a:t>poster</a:t>
            </a:r>
            <a:r>
              <a:rPr lang="en-US" sz="2800" dirty="0" smtClean="0">
                <a:latin typeface="Calibri" pitchFamily="34" charset="0"/>
              </a:rPr>
              <a:t>.</a:t>
            </a:r>
          </a:p>
          <a:p>
            <a:pPr eaLnBrk="1" hangingPunct="1"/>
            <a:endParaRPr lang="en-US" sz="2800" dirty="0">
              <a:latin typeface="Calibri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280160" y="4800600"/>
            <a:ext cx="969264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r>
              <a:rPr lang="en-US" sz="44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Abstract</a:t>
            </a:r>
          </a:p>
        </p:txBody>
      </p:sp>
      <p:sp>
        <p:nvSpPr>
          <p:cNvPr id="15" name="Text Box 194"/>
          <p:cNvSpPr txBox="1">
            <a:spLocks noChangeArrowheads="1"/>
          </p:cNvSpPr>
          <p:nvPr/>
        </p:nvSpPr>
        <p:spPr bwMode="auto">
          <a:xfrm>
            <a:off x="11612880" y="13373100"/>
            <a:ext cx="9692640" cy="803292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lIns="137137" tIns="137137" rIns="137137" bIns="137137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 dirty="0">
                <a:latin typeface="Calibri" pitchFamily="34" charset="0"/>
              </a:rPr>
              <a:t>Click here to insert your Results text. Type it in or copy and paste from your Word document or other source.</a:t>
            </a:r>
          </a:p>
          <a:p>
            <a:pPr eaLnBrk="1" hangingPunct="1"/>
            <a:endParaRPr lang="en-US" sz="2800" dirty="0">
              <a:latin typeface="Calibri" pitchFamily="34" charset="0"/>
            </a:endParaRPr>
          </a:p>
          <a:p>
            <a:pPr eaLnBrk="1" hangingPunct="1"/>
            <a:r>
              <a:rPr lang="en-US" sz="2800" dirty="0">
                <a:latin typeface="Calibri" pitchFamily="34" charset="0"/>
              </a:rPr>
              <a:t>This text box will automatically re-size to your text. To turn off that feature, right click inside this box and go to </a:t>
            </a:r>
            <a:r>
              <a:rPr lang="en-US" sz="2800" b="1" dirty="0">
                <a:latin typeface="Calibri" pitchFamily="34" charset="0"/>
              </a:rPr>
              <a:t>Format Shape, Text Box, Autofit</a:t>
            </a:r>
            <a:r>
              <a:rPr lang="en-US" sz="2800" dirty="0">
                <a:latin typeface="Calibri" pitchFamily="34" charset="0"/>
              </a:rPr>
              <a:t>, and select the “Do Not Autofit” radio button.</a:t>
            </a:r>
          </a:p>
          <a:p>
            <a:pPr eaLnBrk="1" hangingPunct="1"/>
            <a:endParaRPr lang="en-US" sz="2800" dirty="0">
              <a:latin typeface="Calibri" pitchFamily="34" charset="0"/>
            </a:endParaRPr>
          </a:p>
          <a:p>
            <a:pPr eaLnBrk="1" hangingPunct="1"/>
            <a:r>
              <a:rPr lang="en-US" sz="2800" dirty="0">
                <a:latin typeface="Calibri" pitchFamily="34" charset="0"/>
              </a:rPr>
              <a:t>To change the font style of this text box: Click on the border once to highlight the entire text box, then select a different font or font size that suits you. This text is Calibri 28pt and is easily </a:t>
            </a:r>
            <a:r>
              <a:rPr lang="en-US" sz="2800" dirty="0" smtClean="0">
                <a:latin typeface="Calibri" pitchFamily="34" charset="0"/>
              </a:rPr>
              <a:t>read </a:t>
            </a:r>
            <a:r>
              <a:rPr lang="en-US" sz="2800" dirty="0">
                <a:latin typeface="Calibri" pitchFamily="34" charset="0"/>
              </a:rPr>
              <a:t>up to 4 feet away on a 36x36 poster.</a:t>
            </a:r>
          </a:p>
          <a:p>
            <a:pPr eaLnBrk="1" hangingPunct="1"/>
            <a:endParaRPr lang="en-US" sz="2800" dirty="0">
              <a:latin typeface="Calibri" pitchFamily="34" charset="0"/>
            </a:endParaRPr>
          </a:p>
          <a:p>
            <a:pPr eaLnBrk="1" hangingPunct="1"/>
            <a:r>
              <a:rPr lang="en-US" sz="2800" dirty="0">
                <a:latin typeface="Calibri" pitchFamily="34" charset="0"/>
              </a:rPr>
              <a:t>Zoom out to 100% to preview what this will look like on your printed poster.</a:t>
            </a:r>
          </a:p>
          <a:p>
            <a:pPr eaLnBrk="1" hangingPunct="1"/>
            <a:endParaRPr lang="en-US" sz="2800" dirty="0">
              <a:latin typeface="Calibri" pitchFamily="34" charset="0"/>
            </a:endParaRPr>
          </a:p>
          <a:p>
            <a:pPr eaLnBrk="1" hangingPunct="1"/>
            <a:r>
              <a:rPr lang="en-US" sz="2800" dirty="0">
                <a:latin typeface="Calibri" pitchFamily="34" charset="0"/>
              </a:rPr>
              <a:t>Speaking of Results, yours will look better if you remember to run a spell-check on your poster! After you’ve added your content click on </a:t>
            </a:r>
            <a:r>
              <a:rPr lang="en-US" sz="2800" b="1" dirty="0">
                <a:latin typeface="Calibri" pitchFamily="34" charset="0"/>
              </a:rPr>
              <a:t>Review</a:t>
            </a:r>
            <a:r>
              <a:rPr lang="en-US" sz="2800" dirty="0">
                <a:latin typeface="Calibri" pitchFamily="34" charset="0"/>
              </a:rPr>
              <a:t>, </a:t>
            </a:r>
            <a:r>
              <a:rPr lang="en-US" sz="2800" b="1" dirty="0">
                <a:latin typeface="Calibri" pitchFamily="34" charset="0"/>
              </a:rPr>
              <a:t>Spelling</a:t>
            </a:r>
            <a:r>
              <a:rPr lang="en-US" sz="2800" dirty="0">
                <a:latin typeface="Calibri" pitchFamily="34" charset="0"/>
              </a:rPr>
              <a:t>, or press F7.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280160" y="12687300"/>
            <a:ext cx="969264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r>
              <a:rPr lang="en-US" sz="44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Introduction</a:t>
            </a:r>
          </a:p>
        </p:txBody>
      </p:sp>
      <p:sp>
        <p:nvSpPr>
          <p:cNvPr id="13" name="Text Box 192"/>
          <p:cNvSpPr txBox="1">
            <a:spLocks noChangeArrowheads="1"/>
          </p:cNvSpPr>
          <p:nvPr/>
        </p:nvSpPr>
        <p:spPr bwMode="auto">
          <a:xfrm>
            <a:off x="11612880" y="5486400"/>
            <a:ext cx="9692640" cy="6309373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lIns="137137" tIns="137137" rIns="137137" bIns="137137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 dirty="0">
                <a:latin typeface="Calibri" pitchFamily="34" charset="0"/>
              </a:rPr>
              <a:t>Click here to insert your Methods and Materials text. Type it in or copy and paste from your Word document or other source.</a:t>
            </a:r>
          </a:p>
          <a:p>
            <a:pPr eaLnBrk="1" hangingPunct="1"/>
            <a:endParaRPr lang="en-US" sz="2800" dirty="0">
              <a:latin typeface="Calibri" pitchFamily="34" charset="0"/>
            </a:endParaRPr>
          </a:p>
          <a:p>
            <a:pPr eaLnBrk="1" hangingPunct="1"/>
            <a:r>
              <a:rPr lang="en-US" sz="2800" dirty="0">
                <a:latin typeface="Calibri" pitchFamily="34" charset="0"/>
              </a:rPr>
              <a:t>This text box will automatically re-size to your text. To turn off that feature, right click inside this box and go to </a:t>
            </a:r>
            <a:r>
              <a:rPr lang="en-US" sz="2800" b="1" dirty="0">
                <a:latin typeface="Calibri" pitchFamily="34" charset="0"/>
              </a:rPr>
              <a:t>Format Shape, Text Box, Autofit</a:t>
            </a:r>
            <a:r>
              <a:rPr lang="en-US" sz="2800" dirty="0">
                <a:latin typeface="Calibri" pitchFamily="34" charset="0"/>
              </a:rPr>
              <a:t>, and select the “Do Not Autofit” radio button.</a:t>
            </a:r>
          </a:p>
          <a:p>
            <a:pPr eaLnBrk="1" hangingPunct="1"/>
            <a:endParaRPr lang="en-US" sz="2800" dirty="0">
              <a:latin typeface="Calibri" pitchFamily="34" charset="0"/>
            </a:endParaRPr>
          </a:p>
          <a:p>
            <a:pPr eaLnBrk="1" hangingPunct="1"/>
            <a:r>
              <a:rPr lang="en-US" sz="2800" dirty="0">
                <a:latin typeface="Calibri" pitchFamily="34" charset="0"/>
              </a:rPr>
              <a:t>To change the font style of this text box: Click on the border once to highlight the entire text box, then select a different font or font size that suits you. This text is Calibri 28pt and is easily </a:t>
            </a:r>
            <a:r>
              <a:rPr lang="en-US" sz="2800" dirty="0" smtClean="0">
                <a:latin typeface="Calibri" pitchFamily="34" charset="0"/>
              </a:rPr>
              <a:t>read </a:t>
            </a:r>
            <a:r>
              <a:rPr lang="en-US" sz="2800" dirty="0">
                <a:latin typeface="Calibri" pitchFamily="34" charset="0"/>
              </a:rPr>
              <a:t>up to 4 feet away on a 36x36 poster.</a:t>
            </a:r>
          </a:p>
          <a:p>
            <a:pPr eaLnBrk="1" hangingPunct="1"/>
            <a:endParaRPr lang="en-US" sz="2800" dirty="0">
              <a:latin typeface="Calibri" pitchFamily="34" charset="0"/>
            </a:endParaRPr>
          </a:p>
          <a:p>
            <a:pPr eaLnBrk="1" hangingPunct="1"/>
            <a:r>
              <a:rPr lang="en-US" sz="2800" dirty="0">
                <a:latin typeface="Calibri" pitchFamily="34" charset="0"/>
              </a:rPr>
              <a:t>Zoom out to 100% to preview what this will look like on your printed poster.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1612880" y="4800600"/>
            <a:ext cx="969264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r>
              <a:rPr lang="en-US" sz="44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Methods and Materials</a:t>
            </a:r>
          </a:p>
        </p:txBody>
      </p:sp>
      <p:sp>
        <p:nvSpPr>
          <p:cNvPr id="12" name="Text Box 191"/>
          <p:cNvSpPr txBox="1">
            <a:spLocks noChangeArrowheads="1"/>
          </p:cNvSpPr>
          <p:nvPr/>
        </p:nvSpPr>
        <p:spPr bwMode="auto">
          <a:xfrm>
            <a:off x="21945600" y="13373100"/>
            <a:ext cx="9692640" cy="6309373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lIns="137137" tIns="137137" rIns="137137" bIns="137137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 dirty="0">
                <a:latin typeface="Calibri" pitchFamily="34" charset="0"/>
              </a:rPr>
              <a:t>Click here to insert your Discussion text. Type it in or copy and paste from your Word document or other source.</a:t>
            </a:r>
          </a:p>
          <a:p>
            <a:pPr eaLnBrk="1" hangingPunct="1"/>
            <a:endParaRPr lang="en-US" sz="2800" dirty="0">
              <a:latin typeface="Calibri" pitchFamily="34" charset="0"/>
            </a:endParaRPr>
          </a:p>
          <a:p>
            <a:pPr eaLnBrk="1" hangingPunct="1"/>
            <a:r>
              <a:rPr lang="en-US" sz="2800" dirty="0">
                <a:latin typeface="Calibri" pitchFamily="34" charset="0"/>
              </a:rPr>
              <a:t>This text box will automatically re-size to your text. To turn off that feature, right click inside this box and go to </a:t>
            </a:r>
            <a:r>
              <a:rPr lang="en-US" sz="2800" b="1" dirty="0">
                <a:latin typeface="Calibri" pitchFamily="34" charset="0"/>
              </a:rPr>
              <a:t>Format Shape, Text Box, Autofit</a:t>
            </a:r>
            <a:r>
              <a:rPr lang="en-US" sz="2800" dirty="0">
                <a:latin typeface="Calibri" pitchFamily="34" charset="0"/>
              </a:rPr>
              <a:t>, and select the “Do Not Autofit” radio button.</a:t>
            </a:r>
          </a:p>
          <a:p>
            <a:pPr eaLnBrk="1" hangingPunct="1"/>
            <a:endParaRPr lang="en-US" sz="2800" dirty="0">
              <a:latin typeface="Calibri" pitchFamily="34" charset="0"/>
            </a:endParaRPr>
          </a:p>
          <a:p>
            <a:pPr eaLnBrk="1" hangingPunct="1"/>
            <a:r>
              <a:rPr lang="en-US" sz="2800" dirty="0">
                <a:latin typeface="Calibri" pitchFamily="34" charset="0"/>
              </a:rPr>
              <a:t>To change the font style of this text box: Click on the border once to highlight the entire text box, then select a different font or font size that suits you. This text is Calibri 28pt and is easily </a:t>
            </a:r>
            <a:r>
              <a:rPr lang="en-US" sz="2800" dirty="0" smtClean="0">
                <a:latin typeface="Calibri" pitchFamily="34" charset="0"/>
              </a:rPr>
              <a:t>read </a:t>
            </a:r>
            <a:r>
              <a:rPr lang="en-US" sz="2800" dirty="0">
                <a:latin typeface="Calibri" pitchFamily="34" charset="0"/>
              </a:rPr>
              <a:t>up to 4 feet away on a 36x36 poster.</a:t>
            </a:r>
          </a:p>
          <a:p>
            <a:pPr eaLnBrk="1" hangingPunct="1"/>
            <a:endParaRPr lang="en-US" sz="2800" dirty="0">
              <a:latin typeface="Calibri" pitchFamily="34" charset="0"/>
            </a:endParaRPr>
          </a:p>
          <a:p>
            <a:pPr eaLnBrk="1" hangingPunct="1"/>
            <a:r>
              <a:rPr lang="en-US" sz="2800" dirty="0">
                <a:latin typeface="Calibri" pitchFamily="34" charset="0"/>
              </a:rPr>
              <a:t>Zoom out to 100% to preview what this will look like on your printed poster.</a:t>
            </a:r>
          </a:p>
        </p:txBody>
      </p:sp>
      <p:sp>
        <p:nvSpPr>
          <p:cNvPr id="35" name="Rectangle 34"/>
          <p:cNvSpPr/>
          <p:nvPr/>
        </p:nvSpPr>
        <p:spPr>
          <a:xfrm>
            <a:off x="21945600" y="12687300"/>
            <a:ext cx="969264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r>
              <a:rPr lang="en-US" sz="44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Discussion</a:t>
            </a:r>
          </a:p>
        </p:txBody>
      </p:sp>
      <p:sp>
        <p:nvSpPr>
          <p:cNvPr id="14" name="Text Box 193"/>
          <p:cNvSpPr txBox="1">
            <a:spLocks noChangeArrowheads="1"/>
          </p:cNvSpPr>
          <p:nvPr/>
        </p:nvSpPr>
        <p:spPr bwMode="auto">
          <a:xfrm>
            <a:off x="21945600" y="21259800"/>
            <a:ext cx="9692640" cy="6309373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lIns="137137" tIns="137137" rIns="137137" bIns="137137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 dirty="0">
                <a:latin typeface="Calibri" pitchFamily="34" charset="0"/>
              </a:rPr>
              <a:t>Click here to insert your Conclusions text. Type it in or copy and paste from your Word document or other source.</a:t>
            </a:r>
          </a:p>
          <a:p>
            <a:pPr eaLnBrk="1" hangingPunct="1"/>
            <a:endParaRPr lang="en-US" sz="2800" dirty="0">
              <a:latin typeface="Calibri" pitchFamily="34" charset="0"/>
            </a:endParaRPr>
          </a:p>
          <a:p>
            <a:pPr eaLnBrk="1" hangingPunct="1"/>
            <a:r>
              <a:rPr lang="en-US" sz="2800" dirty="0">
                <a:latin typeface="Calibri" pitchFamily="34" charset="0"/>
              </a:rPr>
              <a:t>This text box will automatically re-size to your text. To turn off that feature, right click inside this box and go to </a:t>
            </a:r>
            <a:r>
              <a:rPr lang="en-US" sz="2800" b="1" dirty="0">
                <a:latin typeface="Calibri" pitchFamily="34" charset="0"/>
              </a:rPr>
              <a:t>Format Shape, Text Box, Autofit</a:t>
            </a:r>
            <a:r>
              <a:rPr lang="en-US" sz="2800" dirty="0">
                <a:latin typeface="Calibri" pitchFamily="34" charset="0"/>
              </a:rPr>
              <a:t>, and select the “Do Not Autofit” radio button.</a:t>
            </a:r>
          </a:p>
          <a:p>
            <a:pPr eaLnBrk="1" hangingPunct="1"/>
            <a:endParaRPr lang="en-US" sz="2800" dirty="0">
              <a:latin typeface="Calibri" pitchFamily="34" charset="0"/>
            </a:endParaRPr>
          </a:p>
          <a:p>
            <a:pPr eaLnBrk="1" hangingPunct="1"/>
            <a:r>
              <a:rPr lang="en-US" sz="2800" dirty="0">
                <a:latin typeface="Calibri" pitchFamily="34" charset="0"/>
              </a:rPr>
              <a:t>To change the font style of this text box: Click on the border once to highlight the entire text box, then select a different font or font size that suits you. This text is Calibri 28pt and is easily </a:t>
            </a:r>
            <a:r>
              <a:rPr lang="en-US" sz="2800" dirty="0" smtClean="0">
                <a:latin typeface="Calibri" pitchFamily="34" charset="0"/>
              </a:rPr>
              <a:t>read </a:t>
            </a:r>
            <a:r>
              <a:rPr lang="en-US" sz="2800" dirty="0">
                <a:latin typeface="Calibri" pitchFamily="34" charset="0"/>
              </a:rPr>
              <a:t>up to 4 feet away on a 36x36 poster.</a:t>
            </a:r>
          </a:p>
          <a:p>
            <a:pPr eaLnBrk="1" hangingPunct="1"/>
            <a:endParaRPr lang="en-US" sz="2800" dirty="0">
              <a:latin typeface="Calibri" pitchFamily="34" charset="0"/>
            </a:endParaRPr>
          </a:p>
          <a:p>
            <a:pPr eaLnBrk="1" hangingPunct="1"/>
            <a:r>
              <a:rPr lang="en-US" sz="2800" dirty="0">
                <a:latin typeface="Calibri" pitchFamily="34" charset="0"/>
              </a:rPr>
              <a:t>Zoom out to 100% to preview what this will look like on your printed poster.</a:t>
            </a:r>
          </a:p>
        </p:txBody>
      </p:sp>
      <p:sp>
        <p:nvSpPr>
          <p:cNvPr id="36" name="Rectangle 35"/>
          <p:cNvSpPr/>
          <p:nvPr/>
        </p:nvSpPr>
        <p:spPr>
          <a:xfrm>
            <a:off x="21945600" y="20574000"/>
            <a:ext cx="969264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r>
              <a:rPr lang="en-US" sz="44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Conclusions</a:t>
            </a:r>
          </a:p>
        </p:txBody>
      </p:sp>
      <p:graphicFrame>
        <p:nvGraphicFramePr>
          <p:cNvPr id="44" name="Content Placeholder 114" descr="Sample table with 4 columns, 7 rows." title="Sample Table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8192682"/>
              </p:ext>
            </p:extLst>
          </p:nvPr>
        </p:nvGraphicFramePr>
        <p:xfrm>
          <a:off x="11722915" y="22620773"/>
          <a:ext cx="9599228" cy="543987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399807"/>
                <a:gridCol w="2399807"/>
                <a:gridCol w="2399807"/>
                <a:gridCol w="2399807"/>
              </a:tblGrid>
              <a:tr h="777125"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 marT="34290" marB="3429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 smtClean="0"/>
                        <a:t>Heading</a:t>
                      </a:r>
                      <a:endParaRPr lang="en-US" sz="2700" dirty="0"/>
                    </a:p>
                  </a:txBody>
                  <a:tcPr marT="34290" marB="3429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 smtClean="0"/>
                        <a:t>Heading</a:t>
                      </a:r>
                      <a:endParaRPr lang="en-US" sz="2700" dirty="0"/>
                    </a:p>
                  </a:txBody>
                  <a:tcPr marT="34290" marB="3429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 smtClean="0"/>
                        <a:t>Heading</a:t>
                      </a:r>
                      <a:endParaRPr lang="en-US" sz="2700" dirty="0"/>
                    </a:p>
                  </a:txBody>
                  <a:tcPr marT="34290" marB="3429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777125">
                <a:tc>
                  <a:txBody>
                    <a:bodyPr/>
                    <a:lstStyle/>
                    <a:p>
                      <a:r>
                        <a:rPr lang="en-US" sz="2700" dirty="0" smtClean="0"/>
                        <a:t>Item</a:t>
                      </a:r>
                      <a:endParaRPr lang="en-US" sz="2700" dirty="0"/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 smtClean="0"/>
                        <a:t>800</a:t>
                      </a:r>
                      <a:endParaRPr lang="en-US" sz="2700" dirty="0"/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 smtClean="0"/>
                        <a:t>790</a:t>
                      </a:r>
                      <a:endParaRPr lang="en-US" sz="2700" dirty="0"/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 smtClean="0"/>
                        <a:t>4001</a:t>
                      </a:r>
                      <a:endParaRPr lang="en-US" sz="2700" dirty="0"/>
                    </a:p>
                  </a:txBody>
                  <a:tcPr marT="34290" marB="34290" anchor="ctr"/>
                </a:tc>
              </a:tr>
              <a:tr h="777125">
                <a:tc>
                  <a:txBody>
                    <a:bodyPr/>
                    <a:lstStyle/>
                    <a:p>
                      <a:r>
                        <a:rPr lang="en-US" sz="2700" dirty="0" smtClean="0"/>
                        <a:t>Item</a:t>
                      </a:r>
                      <a:endParaRPr lang="en-US" sz="2700" dirty="0"/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 smtClean="0"/>
                        <a:t>356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 smtClean="0"/>
                        <a:t>856</a:t>
                      </a:r>
                      <a:endParaRPr lang="en-US" sz="2700" dirty="0"/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 smtClean="0"/>
                        <a:t>290</a:t>
                      </a:r>
                      <a:endParaRPr lang="en-US" sz="2700" dirty="0"/>
                    </a:p>
                  </a:txBody>
                  <a:tcPr marT="34290" marB="34290" anchor="ctr"/>
                </a:tc>
              </a:tr>
              <a:tr h="777125">
                <a:tc>
                  <a:txBody>
                    <a:bodyPr/>
                    <a:lstStyle/>
                    <a:p>
                      <a:r>
                        <a:rPr lang="en-US" sz="2700" dirty="0" smtClean="0"/>
                        <a:t>Item</a:t>
                      </a:r>
                      <a:endParaRPr lang="en-US" sz="2700" dirty="0"/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 smtClean="0"/>
                        <a:t>228</a:t>
                      </a:r>
                      <a:endParaRPr lang="en-US" sz="2700" dirty="0"/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 smtClean="0"/>
                        <a:t>134</a:t>
                      </a:r>
                      <a:endParaRPr lang="en-US" sz="2700" dirty="0"/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 smtClean="0"/>
                        <a:t>238</a:t>
                      </a:r>
                      <a:endParaRPr lang="en-US" sz="2700" dirty="0"/>
                    </a:p>
                  </a:txBody>
                  <a:tcPr marT="34290" marB="34290" anchor="ctr"/>
                </a:tc>
              </a:tr>
              <a:tr h="777125">
                <a:tc>
                  <a:txBody>
                    <a:bodyPr/>
                    <a:lstStyle/>
                    <a:p>
                      <a:r>
                        <a:rPr lang="en-US" sz="2700" dirty="0" smtClean="0"/>
                        <a:t>Item</a:t>
                      </a:r>
                      <a:endParaRPr lang="en-US" sz="2700" dirty="0"/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 smtClean="0"/>
                        <a:t>954</a:t>
                      </a:r>
                      <a:endParaRPr lang="en-US" sz="2700" dirty="0"/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 smtClean="0"/>
                        <a:t>875</a:t>
                      </a:r>
                      <a:endParaRPr lang="en-US" sz="2700" dirty="0"/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 smtClean="0"/>
                        <a:t>976</a:t>
                      </a:r>
                      <a:endParaRPr lang="en-US" sz="2700" dirty="0"/>
                    </a:p>
                  </a:txBody>
                  <a:tcPr marT="34290" marB="34290" anchor="ctr"/>
                </a:tc>
              </a:tr>
              <a:tr h="777125">
                <a:tc>
                  <a:txBody>
                    <a:bodyPr/>
                    <a:lstStyle/>
                    <a:p>
                      <a:r>
                        <a:rPr lang="en-US" sz="2700" dirty="0" smtClean="0"/>
                        <a:t>Item</a:t>
                      </a:r>
                      <a:endParaRPr lang="en-US" sz="2700" dirty="0"/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 smtClean="0"/>
                        <a:t>324</a:t>
                      </a:r>
                      <a:endParaRPr lang="en-US" sz="2700" dirty="0"/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 smtClean="0"/>
                        <a:t>325</a:t>
                      </a:r>
                      <a:endParaRPr lang="en-US" sz="2700" dirty="0"/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 smtClean="0"/>
                        <a:t>301</a:t>
                      </a:r>
                      <a:endParaRPr lang="en-US" sz="2700" dirty="0"/>
                    </a:p>
                  </a:txBody>
                  <a:tcPr marT="34290" marB="34290" anchor="ctr"/>
                </a:tc>
              </a:tr>
              <a:tr h="777125">
                <a:tc>
                  <a:txBody>
                    <a:bodyPr/>
                    <a:lstStyle/>
                    <a:p>
                      <a:r>
                        <a:rPr lang="en-US" sz="2700" dirty="0" smtClean="0"/>
                        <a:t>Item</a:t>
                      </a:r>
                      <a:endParaRPr lang="en-US" sz="2700" dirty="0"/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 smtClean="0"/>
                        <a:t>199</a:t>
                      </a:r>
                      <a:endParaRPr lang="en-US" sz="2700" dirty="0"/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 smtClean="0"/>
                        <a:t>137</a:t>
                      </a:r>
                      <a:endParaRPr lang="en-US" sz="2700" dirty="0"/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 smtClean="0"/>
                        <a:t>186</a:t>
                      </a:r>
                      <a:endParaRPr lang="en-US" sz="2700" dirty="0"/>
                    </a:p>
                  </a:txBody>
                  <a:tcPr marT="34290" marB="34290" anchor="ctr"/>
                </a:tc>
              </a:tr>
            </a:tbl>
          </a:graphicData>
        </a:graphic>
      </p:graphicFrame>
      <p:sp>
        <p:nvSpPr>
          <p:cNvPr id="11" name="Text Box 190"/>
          <p:cNvSpPr txBox="1">
            <a:spLocks noChangeArrowheads="1"/>
          </p:cNvSpPr>
          <p:nvPr/>
        </p:nvSpPr>
        <p:spPr bwMode="auto">
          <a:xfrm>
            <a:off x="1280160" y="13373102"/>
            <a:ext cx="9692640" cy="16445674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lIns="137137" tIns="137137" rIns="137137" bIns="137137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 b="1" dirty="0" smtClean="0">
                <a:latin typeface="+mn-lt"/>
              </a:rPr>
              <a:t>Speaker diarization </a:t>
            </a:r>
            <a:r>
              <a:rPr lang="en-US" sz="2800" dirty="0">
                <a:latin typeface="+mn-lt"/>
              </a:rPr>
              <a:t>i</a:t>
            </a:r>
            <a:r>
              <a:rPr lang="en-US" sz="2800" dirty="0" smtClean="0">
                <a:latin typeface="+mn-lt"/>
              </a:rPr>
              <a:t>s the process of segmenting an input audio stream into speaker-homogeneous segments</a:t>
            </a:r>
          </a:p>
          <a:p>
            <a:pPr eaLnBrk="1" hangingPunct="1"/>
            <a:endParaRPr lang="en-US" sz="2800" dirty="0" smtClean="0">
              <a:latin typeface="+mn-lt"/>
            </a:endParaRPr>
          </a:p>
          <a:p>
            <a:pPr eaLnBrk="1" hangingPunct="1"/>
            <a:endParaRPr lang="en-US" sz="2800" dirty="0">
              <a:latin typeface="+mn-lt"/>
            </a:endParaRP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endParaRPr lang="en-US" sz="2800" dirty="0" smtClean="0">
              <a:latin typeface="+mn-lt"/>
            </a:endParaRP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endParaRPr lang="en-US" sz="2800" dirty="0">
              <a:latin typeface="+mn-lt"/>
            </a:endParaRP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endParaRPr lang="en-US" sz="1992" dirty="0" smtClean="0">
              <a:latin typeface="+mn-lt"/>
            </a:endParaRP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endParaRPr lang="en-US" sz="2800" dirty="0">
              <a:latin typeface="+mn-lt"/>
            </a:endParaRP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endParaRPr lang="en-US" sz="2800" dirty="0" smtClean="0">
              <a:latin typeface="+mn-lt"/>
            </a:endParaRPr>
          </a:p>
          <a:p>
            <a:pPr eaLnBrk="1" hangingPunct="1"/>
            <a:endParaRPr lang="en-US" sz="2800" dirty="0" smtClean="0">
              <a:latin typeface="+mn-lt"/>
            </a:endParaRP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Answer: “Who spoke when?” 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Speaker identities and number of speakers are unknown</a:t>
            </a:r>
          </a:p>
          <a:p>
            <a:pPr eaLnBrk="1" hangingPunct="1"/>
            <a:endParaRPr lang="en-US" sz="2276" dirty="0" smtClean="0">
              <a:latin typeface="+mn-lt"/>
            </a:endParaRPr>
          </a:p>
          <a:p>
            <a:pPr eaLnBrk="1" hangingPunct="1"/>
            <a:r>
              <a:rPr lang="en-US" sz="2800" b="1" dirty="0" smtClean="0">
                <a:latin typeface="+mn-lt"/>
              </a:rPr>
              <a:t>Speaker diarization ≠ Speaker recognition: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n-lt"/>
              </a:rPr>
              <a:t>Timestamps are important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n-lt"/>
              </a:rPr>
              <a:t>No enrollment process: no speaker voiceprint</a:t>
            </a:r>
          </a:p>
          <a:p>
            <a:pPr eaLnBrk="1" hangingPunct="1"/>
            <a:endParaRPr lang="en-US" sz="2800" dirty="0" smtClean="0">
              <a:latin typeface="+mn-lt"/>
            </a:endParaRPr>
          </a:p>
          <a:p>
            <a:pPr eaLnBrk="1" hangingPunct="1"/>
            <a:r>
              <a:rPr lang="en-US" sz="2800" b="1" dirty="0" smtClean="0">
                <a:latin typeface="+mn-lt"/>
              </a:rPr>
              <a:t>Applications: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n-lt"/>
              </a:rPr>
              <a:t>Improve ASR system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n-lt"/>
              </a:rPr>
              <a:t>Improve speaker recognition in multi-speaker data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n-lt"/>
              </a:rPr>
              <a:t>Source separation: e.g. doctor vs patient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n-lt"/>
              </a:rPr>
              <a:t>Spoken document indexing and retrieval</a:t>
            </a:r>
          </a:p>
          <a:p>
            <a:pPr eaLnBrk="1" hangingPunct="1"/>
            <a:endParaRPr lang="en-US" sz="2800" dirty="0" smtClean="0">
              <a:latin typeface="+mn-lt"/>
            </a:endParaRPr>
          </a:p>
          <a:p>
            <a:pPr eaLnBrk="1" hangingPunct="1"/>
            <a:r>
              <a:rPr lang="en-US" sz="2800" b="1" dirty="0">
                <a:latin typeface="+mn-lt"/>
              </a:rPr>
              <a:t>Generic diarization scheme</a:t>
            </a:r>
            <a:r>
              <a:rPr lang="en-US" sz="2800" dirty="0" smtClean="0">
                <a:latin typeface="+mn-lt"/>
              </a:rPr>
              <a:t>:</a:t>
            </a:r>
          </a:p>
          <a:p>
            <a:pPr eaLnBrk="1" hangingPunct="1"/>
            <a:endParaRPr lang="en-US" sz="2800" dirty="0">
              <a:latin typeface="+mn-lt"/>
            </a:endParaRPr>
          </a:p>
          <a:p>
            <a:pPr eaLnBrk="1" hangingPunct="1"/>
            <a:endParaRPr lang="en-US" sz="2800" dirty="0">
              <a:latin typeface="+mn-lt"/>
            </a:endParaRPr>
          </a:p>
          <a:p>
            <a:pPr eaLnBrk="1" hangingPunct="1"/>
            <a:endParaRPr lang="en-US" sz="2800" dirty="0" smtClean="0">
              <a:latin typeface="+mn-lt"/>
            </a:endParaRPr>
          </a:p>
          <a:p>
            <a:pPr eaLnBrk="1" hangingPunct="1"/>
            <a:endParaRPr lang="en-US" sz="2800" dirty="0">
              <a:latin typeface="+mn-lt"/>
            </a:endParaRPr>
          </a:p>
          <a:p>
            <a:pPr eaLnBrk="1" hangingPunct="1"/>
            <a:endParaRPr lang="en-US" sz="2800" dirty="0" smtClean="0">
              <a:latin typeface="+mn-lt"/>
            </a:endParaRPr>
          </a:p>
          <a:p>
            <a:pPr eaLnBrk="1" hangingPunct="1"/>
            <a:endParaRPr lang="en-US" sz="2800" dirty="0">
              <a:latin typeface="+mn-lt"/>
            </a:endParaRPr>
          </a:p>
          <a:p>
            <a:pPr eaLnBrk="1" hangingPunct="1"/>
            <a:endParaRPr lang="en-US" sz="2800" dirty="0" smtClean="0">
              <a:latin typeface="+mn-lt"/>
            </a:endParaRPr>
          </a:p>
          <a:p>
            <a:pPr eaLnBrk="1" hangingPunct="1"/>
            <a:endParaRPr lang="en-US" sz="2800" dirty="0" smtClean="0">
              <a:latin typeface="+mn-lt"/>
            </a:endParaRPr>
          </a:p>
          <a:p>
            <a:pPr eaLnBrk="1" hangingPunct="1"/>
            <a:r>
              <a:rPr lang="en-US" altLang="zh-CN" sz="2800" b="1" dirty="0" smtClean="0">
                <a:latin typeface="+mn-lt"/>
              </a:rPr>
              <a:t>Problem:</a:t>
            </a:r>
            <a:endParaRPr lang="en-US" sz="2800" b="1" dirty="0" smtClean="0">
              <a:latin typeface="+mn-lt"/>
            </a:endParaRP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+mj-lt"/>
              </a:rPr>
              <a:t>Intensive computation and long processing time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+mj-lt"/>
              </a:rPr>
              <a:t>Online performance 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+mj-lt"/>
              </a:rPr>
              <a:t>Real-time application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+mj-lt"/>
              </a:rPr>
              <a:t>Domain-specific</a:t>
            </a:r>
            <a:endParaRPr lang="en-US" altLang="zh-CN" sz="2800" dirty="0">
              <a:latin typeface="+mj-lt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1612880" y="12687300"/>
            <a:ext cx="969264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r>
              <a:rPr lang="en-US" sz="44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Results</a:t>
            </a:r>
          </a:p>
        </p:txBody>
      </p:sp>
      <p:sp>
        <p:nvSpPr>
          <p:cNvPr id="53" name="Text Box 180"/>
          <p:cNvSpPr txBox="1">
            <a:spLocks noChangeArrowheads="1"/>
          </p:cNvSpPr>
          <p:nvPr/>
        </p:nvSpPr>
        <p:spPr bwMode="auto">
          <a:xfrm>
            <a:off x="11599896" y="22067535"/>
            <a:ext cx="3736641" cy="438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8568" tIns="34284" rIns="68568" bIns="34284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 b="1" dirty="0">
                <a:latin typeface="Calibri" pitchFamily="34" charset="0"/>
              </a:rPr>
              <a:t>Table 1.</a:t>
            </a:r>
            <a:r>
              <a:rPr lang="en-US" sz="2400" dirty="0">
                <a:latin typeface="Calibri" pitchFamily="34" charset="0"/>
              </a:rPr>
              <a:t> Label in </a:t>
            </a:r>
            <a:r>
              <a:rPr lang="en-US" sz="2400" dirty="0" smtClean="0">
                <a:latin typeface="Calibri" pitchFamily="34" charset="0"/>
              </a:rPr>
              <a:t>24pt </a:t>
            </a:r>
            <a:r>
              <a:rPr lang="en-US" sz="2400" dirty="0">
                <a:latin typeface="Calibri" pitchFamily="34" charset="0"/>
              </a:rPr>
              <a:t>Calibri.</a:t>
            </a:r>
          </a:p>
        </p:txBody>
      </p:sp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1572143855"/>
              </p:ext>
            </p:extLst>
          </p:nvPr>
        </p:nvGraphicFramePr>
        <p:xfrm>
          <a:off x="21981459" y="4800601"/>
          <a:ext cx="9563359" cy="65554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7" name="Text Box 180"/>
          <p:cNvSpPr txBox="1">
            <a:spLocks noChangeArrowheads="1"/>
          </p:cNvSpPr>
          <p:nvPr/>
        </p:nvSpPr>
        <p:spPr bwMode="auto">
          <a:xfrm>
            <a:off x="21945455" y="11658601"/>
            <a:ext cx="3756710" cy="438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8568" tIns="34284" rIns="68568" bIns="34284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 b="1" dirty="0">
                <a:latin typeface="Calibri" pitchFamily="34" charset="0"/>
              </a:rPr>
              <a:t>Chart 1.</a:t>
            </a:r>
            <a:r>
              <a:rPr lang="en-US" sz="2400" dirty="0">
                <a:latin typeface="Calibri" pitchFamily="34" charset="0"/>
              </a:rPr>
              <a:t> Label in </a:t>
            </a:r>
            <a:r>
              <a:rPr lang="en-US" sz="2400" dirty="0" smtClean="0">
                <a:latin typeface="Calibri" pitchFamily="34" charset="0"/>
              </a:rPr>
              <a:t>24pt </a:t>
            </a:r>
            <a:r>
              <a:rPr lang="en-US" sz="2400" dirty="0">
                <a:latin typeface="Calibri" pitchFamily="34" charset="0"/>
              </a:rPr>
              <a:t>Calibri.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80478" y="609600"/>
            <a:ext cx="2009122" cy="225096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3944600"/>
            <a:ext cx="5774190" cy="2124000"/>
          </a:xfrm>
          <a:prstGeom prst="rect">
            <a:avLst/>
          </a:prstGeom>
        </p:spPr>
      </p:pic>
      <p:grpSp>
        <p:nvGrpSpPr>
          <p:cNvPr id="31" name="组合 30"/>
          <p:cNvGrpSpPr/>
          <p:nvPr/>
        </p:nvGrpSpPr>
        <p:grpSpPr>
          <a:xfrm>
            <a:off x="3200400" y="15836448"/>
            <a:ext cx="5796810" cy="1232352"/>
            <a:chOff x="304800" y="14630400"/>
            <a:chExt cx="15172879" cy="3225625"/>
          </a:xfrm>
        </p:grpSpPr>
        <p:sp>
          <p:nvSpPr>
            <p:cNvPr id="38" name="矩形 37"/>
            <p:cNvSpPr/>
            <p:nvPr/>
          </p:nvSpPr>
          <p:spPr>
            <a:xfrm>
              <a:off x="304800" y="14630400"/>
              <a:ext cx="1990279" cy="3225625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2353121" y="14630400"/>
              <a:ext cx="3285679" cy="3225625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5705921" y="14630400"/>
              <a:ext cx="2447479" cy="3225625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8220521" y="14630400"/>
              <a:ext cx="4504879" cy="3225625"/>
            </a:xfrm>
            <a:prstGeom prst="rect">
              <a:avLst/>
            </a:prstGeom>
            <a:solidFill>
              <a:schemeClr val="accent3">
                <a:lumMod val="7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12792521" y="14630400"/>
              <a:ext cx="2685158" cy="3225625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3" name="图片 4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5316200"/>
            <a:ext cx="5774190" cy="2124000"/>
          </a:xfrm>
          <a:prstGeom prst="rect">
            <a:avLst/>
          </a:prstGeom>
        </p:spPr>
      </p:pic>
      <p:grpSp>
        <p:nvGrpSpPr>
          <p:cNvPr id="55" name="组合 54"/>
          <p:cNvGrpSpPr/>
          <p:nvPr/>
        </p:nvGrpSpPr>
        <p:grpSpPr>
          <a:xfrm>
            <a:off x="1440483" y="23928744"/>
            <a:ext cx="9266476" cy="2555827"/>
            <a:chOff x="-528282" y="10028476"/>
            <a:chExt cx="26354409" cy="7268924"/>
          </a:xfrm>
        </p:grpSpPr>
        <p:sp>
          <p:nvSpPr>
            <p:cNvPr id="56" name="矩形 55"/>
            <p:cNvSpPr/>
            <p:nvPr/>
          </p:nvSpPr>
          <p:spPr>
            <a:xfrm>
              <a:off x="5026303" y="10127600"/>
              <a:ext cx="4914899" cy="274320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>
                  <a:solidFill>
                    <a:schemeClr val="tx1"/>
                  </a:solidFill>
                </a:rPr>
                <a:t>Feature extraction</a:t>
              </a:r>
              <a:endParaRPr lang="zh-CN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10819086" y="10203954"/>
              <a:ext cx="6923942" cy="274320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>
                  <a:solidFill>
                    <a:schemeClr val="tx1"/>
                  </a:solidFill>
                </a:rPr>
                <a:t>Speech activity detection</a:t>
              </a:r>
            </a:p>
          </p:txBody>
        </p:sp>
        <p:sp>
          <p:nvSpPr>
            <p:cNvPr id="58" name="矩形 57"/>
            <p:cNvSpPr/>
            <p:nvPr/>
          </p:nvSpPr>
          <p:spPr>
            <a:xfrm>
              <a:off x="-528282" y="10028476"/>
              <a:ext cx="4495801" cy="274320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>
                  <a:solidFill>
                    <a:schemeClr val="tx1"/>
                  </a:solidFill>
                </a:rPr>
                <a:t>Input audio</a:t>
              </a:r>
              <a:endParaRPr lang="zh-CN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18499096" y="10203952"/>
              <a:ext cx="7327031" cy="274320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>
                  <a:solidFill>
                    <a:schemeClr val="tx1"/>
                  </a:solidFill>
                </a:rPr>
                <a:t>Segmentation</a:t>
              </a:r>
            </a:p>
          </p:txBody>
        </p:sp>
        <p:sp>
          <p:nvSpPr>
            <p:cNvPr id="60" name="矩形 59"/>
            <p:cNvSpPr/>
            <p:nvPr/>
          </p:nvSpPr>
          <p:spPr>
            <a:xfrm>
              <a:off x="16624989" y="14554199"/>
              <a:ext cx="8751205" cy="274320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>
                  <a:solidFill>
                    <a:schemeClr val="tx1"/>
                  </a:solidFill>
                </a:rPr>
                <a:t>Segment/cluster representation</a:t>
              </a:r>
            </a:p>
          </p:txBody>
        </p:sp>
        <p:sp>
          <p:nvSpPr>
            <p:cNvPr id="61" name="矩形 60"/>
            <p:cNvSpPr/>
            <p:nvPr/>
          </p:nvSpPr>
          <p:spPr>
            <a:xfrm>
              <a:off x="10439402" y="14554199"/>
              <a:ext cx="4979587" cy="274320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>
                  <a:solidFill>
                    <a:schemeClr val="tx1"/>
                  </a:solidFill>
                </a:rPr>
                <a:t>clustering</a:t>
              </a:r>
            </a:p>
          </p:txBody>
        </p:sp>
        <p:sp>
          <p:nvSpPr>
            <p:cNvPr id="62" name="矩形 61"/>
            <p:cNvSpPr/>
            <p:nvPr/>
          </p:nvSpPr>
          <p:spPr>
            <a:xfrm>
              <a:off x="1876419" y="14554199"/>
              <a:ext cx="7267581" cy="274320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err="1" smtClean="0">
                  <a:solidFill>
                    <a:schemeClr val="tx1"/>
                  </a:solidFill>
                </a:rPr>
                <a:t>Resegmentation</a:t>
              </a:r>
              <a:endParaRPr lang="en-US" altLang="zh-CN" sz="2800" dirty="0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5125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042" y="5407201"/>
            <a:ext cx="15181958" cy="7590980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1645920" y="7589879"/>
            <a:ext cx="15172879" cy="3225625"/>
            <a:chOff x="304800" y="14630400"/>
            <a:chExt cx="15172879" cy="3225625"/>
          </a:xfrm>
        </p:grpSpPr>
        <p:sp>
          <p:nvSpPr>
            <p:cNvPr id="6" name="矩形 5"/>
            <p:cNvSpPr/>
            <p:nvPr/>
          </p:nvSpPr>
          <p:spPr>
            <a:xfrm>
              <a:off x="304800" y="14630400"/>
              <a:ext cx="1990279" cy="3225625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2353121" y="14630400"/>
              <a:ext cx="3285679" cy="3225625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5705921" y="14630400"/>
              <a:ext cx="2447479" cy="3225625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8220521" y="14630400"/>
              <a:ext cx="4504879" cy="3225625"/>
            </a:xfrm>
            <a:prstGeom prst="rect">
              <a:avLst/>
            </a:prstGeom>
            <a:solidFill>
              <a:schemeClr val="accent3">
                <a:lumMod val="7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12792521" y="14630400"/>
              <a:ext cx="2685158" cy="3225625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2" name="内容占位符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170" y="11600721"/>
            <a:ext cx="24790941" cy="8456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54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914400" y="7467600"/>
            <a:ext cx="15163800" cy="4712480"/>
            <a:chOff x="2971800" y="7010400"/>
            <a:chExt cx="15163800" cy="4712480"/>
          </a:xfrm>
        </p:grpSpPr>
        <p:sp>
          <p:nvSpPr>
            <p:cNvPr id="12" name="任意多边形 11"/>
            <p:cNvSpPr/>
            <p:nvPr/>
          </p:nvSpPr>
          <p:spPr>
            <a:xfrm>
              <a:off x="2971800" y="7010400"/>
              <a:ext cx="7048500" cy="4712480"/>
            </a:xfrm>
            <a:custGeom>
              <a:avLst/>
              <a:gdLst>
                <a:gd name="connsiteX0" fmla="*/ 0 w 20459700"/>
                <a:gd name="connsiteY0" fmla="*/ 12306300 h 12344400"/>
                <a:gd name="connsiteX1" fmla="*/ 4419600 w 20459700"/>
                <a:gd name="connsiteY1" fmla="*/ 10134600 h 12344400"/>
                <a:gd name="connsiteX2" fmla="*/ 10248900 w 20459700"/>
                <a:gd name="connsiteY2" fmla="*/ 0 h 12344400"/>
                <a:gd name="connsiteX3" fmla="*/ 16154400 w 20459700"/>
                <a:gd name="connsiteY3" fmla="*/ 10134600 h 12344400"/>
                <a:gd name="connsiteX4" fmla="*/ 20459700 w 20459700"/>
                <a:gd name="connsiteY4" fmla="*/ 12344400 h 1234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459700" h="12344400">
                  <a:moveTo>
                    <a:pt x="0" y="12306300"/>
                  </a:moveTo>
                  <a:cubicBezTo>
                    <a:pt x="1355725" y="12245975"/>
                    <a:pt x="2711450" y="12185650"/>
                    <a:pt x="4419600" y="10134600"/>
                  </a:cubicBezTo>
                  <a:cubicBezTo>
                    <a:pt x="6127750" y="8083550"/>
                    <a:pt x="8293100" y="0"/>
                    <a:pt x="10248900" y="0"/>
                  </a:cubicBezTo>
                  <a:cubicBezTo>
                    <a:pt x="12204700" y="0"/>
                    <a:pt x="14452600" y="8077200"/>
                    <a:pt x="16154400" y="10134600"/>
                  </a:cubicBezTo>
                  <a:cubicBezTo>
                    <a:pt x="17856200" y="12192000"/>
                    <a:pt x="19157950" y="12268200"/>
                    <a:pt x="20459700" y="12344400"/>
                  </a:cubicBezTo>
                </a:path>
              </a:pathLst>
            </a:custGeom>
            <a:ln w="101600"/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任意多边形 14"/>
            <p:cNvSpPr/>
            <p:nvPr/>
          </p:nvSpPr>
          <p:spPr>
            <a:xfrm>
              <a:off x="7086600" y="7010400"/>
              <a:ext cx="7048500" cy="4712480"/>
            </a:xfrm>
            <a:custGeom>
              <a:avLst/>
              <a:gdLst>
                <a:gd name="connsiteX0" fmla="*/ 0 w 20459700"/>
                <a:gd name="connsiteY0" fmla="*/ 12306300 h 12344400"/>
                <a:gd name="connsiteX1" fmla="*/ 4419600 w 20459700"/>
                <a:gd name="connsiteY1" fmla="*/ 10134600 h 12344400"/>
                <a:gd name="connsiteX2" fmla="*/ 10248900 w 20459700"/>
                <a:gd name="connsiteY2" fmla="*/ 0 h 12344400"/>
                <a:gd name="connsiteX3" fmla="*/ 16154400 w 20459700"/>
                <a:gd name="connsiteY3" fmla="*/ 10134600 h 12344400"/>
                <a:gd name="connsiteX4" fmla="*/ 20459700 w 20459700"/>
                <a:gd name="connsiteY4" fmla="*/ 12344400 h 1234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459700" h="12344400">
                  <a:moveTo>
                    <a:pt x="0" y="12306300"/>
                  </a:moveTo>
                  <a:cubicBezTo>
                    <a:pt x="1355725" y="12245975"/>
                    <a:pt x="2711450" y="12185650"/>
                    <a:pt x="4419600" y="10134600"/>
                  </a:cubicBezTo>
                  <a:cubicBezTo>
                    <a:pt x="6127750" y="8083550"/>
                    <a:pt x="8293100" y="0"/>
                    <a:pt x="10248900" y="0"/>
                  </a:cubicBezTo>
                  <a:cubicBezTo>
                    <a:pt x="12204700" y="0"/>
                    <a:pt x="14452600" y="8077200"/>
                    <a:pt x="16154400" y="10134600"/>
                  </a:cubicBezTo>
                  <a:cubicBezTo>
                    <a:pt x="17856200" y="12192000"/>
                    <a:pt x="19157950" y="12268200"/>
                    <a:pt x="20459700" y="12344400"/>
                  </a:cubicBezTo>
                </a:path>
              </a:pathLst>
            </a:custGeom>
            <a:ln w="101600"/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任意多边形 15"/>
            <p:cNvSpPr/>
            <p:nvPr/>
          </p:nvSpPr>
          <p:spPr>
            <a:xfrm>
              <a:off x="11087100" y="7010400"/>
              <a:ext cx="7048500" cy="4712480"/>
            </a:xfrm>
            <a:custGeom>
              <a:avLst/>
              <a:gdLst>
                <a:gd name="connsiteX0" fmla="*/ 0 w 20459700"/>
                <a:gd name="connsiteY0" fmla="*/ 12306300 h 12344400"/>
                <a:gd name="connsiteX1" fmla="*/ 4419600 w 20459700"/>
                <a:gd name="connsiteY1" fmla="*/ 10134600 h 12344400"/>
                <a:gd name="connsiteX2" fmla="*/ 10248900 w 20459700"/>
                <a:gd name="connsiteY2" fmla="*/ 0 h 12344400"/>
                <a:gd name="connsiteX3" fmla="*/ 16154400 w 20459700"/>
                <a:gd name="connsiteY3" fmla="*/ 10134600 h 12344400"/>
                <a:gd name="connsiteX4" fmla="*/ 20459700 w 20459700"/>
                <a:gd name="connsiteY4" fmla="*/ 12344400 h 1234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459700" h="12344400">
                  <a:moveTo>
                    <a:pt x="0" y="12306300"/>
                  </a:moveTo>
                  <a:cubicBezTo>
                    <a:pt x="1355725" y="12245975"/>
                    <a:pt x="2711450" y="12185650"/>
                    <a:pt x="4419600" y="10134600"/>
                  </a:cubicBezTo>
                  <a:cubicBezTo>
                    <a:pt x="6127750" y="8083550"/>
                    <a:pt x="8293100" y="0"/>
                    <a:pt x="10248900" y="0"/>
                  </a:cubicBezTo>
                  <a:cubicBezTo>
                    <a:pt x="12204700" y="0"/>
                    <a:pt x="14452600" y="8077200"/>
                    <a:pt x="16154400" y="10134600"/>
                  </a:cubicBezTo>
                  <a:cubicBezTo>
                    <a:pt x="17856200" y="12192000"/>
                    <a:pt x="19157950" y="12268200"/>
                    <a:pt x="20459700" y="12344400"/>
                  </a:cubicBezTo>
                </a:path>
              </a:pathLst>
            </a:custGeom>
            <a:ln w="101600"/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925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0" y="10210800"/>
            <a:ext cx="21888450" cy="7086600"/>
            <a:chOff x="0" y="10210800"/>
            <a:chExt cx="21888450" cy="7086600"/>
          </a:xfrm>
        </p:grpSpPr>
        <p:sp>
          <p:nvSpPr>
            <p:cNvPr id="5" name="矩形 4"/>
            <p:cNvSpPr/>
            <p:nvPr/>
          </p:nvSpPr>
          <p:spPr>
            <a:xfrm>
              <a:off x="5524500" y="10210800"/>
              <a:ext cx="4495800" cy="2743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Feature extraction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1049000" y="10210800"/>
              <a:ext cx="4495800" cy="2743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Speech activity detection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0" y="10210800"/>
              <a:ext cx="4495800" cy="2743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Input audio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6573500" y="10248900"/>
              <a:ext cx="4838700" cy="2743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Segmentation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16097250" y="14554200"/>
              <a:ext cx="5791200" cy="2743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Segment/cluster representation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10439400" y="14554200"/>
              <a:ext cx="4495800" cy="2743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clustering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3200400" y="14554200"/>
              <a:ext cx="5943600" cy="2743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>
                  <a:solidFill>
                    <a:schemeClr val="tx1"/>
                  </a:solidFill>
                </a:rPr>
                <a:t>Resegmentation</a:t>
              </a:r>
              <a:endParaRPr lang="en-US" altLang="zh-CN" dirty="0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5121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324600" y="6553200"/>
            <a:ext cx="1259575" cy="12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324600" y="7813200"/>
            <a:ext cx="1259575" cy="12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324600" y="9073200"/>
            <a:ext cx="1259575" cy="12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324600" y="10333200"/>
            <a:ext cx="1259575" cy="12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324600" y="11593200"/>
            <a:ext cx="1259575" cy="12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324600" y="12853200"/>
            <a:ext cx="1259575" cy="12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324600" y="14743200"/>
            <a:ext cx="1259575" cy="12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8458200" y="6553200"/>
            <a:ext cx="1259575" cy="12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458200" y="7813200"/>
            <a:ext cx="1259575" cy="12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8458200" y="9073200"/>
            <a:ext cx="1259575" cy="12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8458200" y="10333200"/>
            <a:ext cx="1259575" cy="12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8458200" y="11593200"/>
            <a:ext cx="1259575" cy="12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8458200" y="12853200"/>
            <a:ext cx="1259575" cy="12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8458200" y="14743200"/>
            <a:ext cx="1259575" cy="12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16230600" y="6553200"/>
            <a:ext cx="1259575" cy="12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6230600" y="7813200"/>
            <a:ext cx="1259575" cy="12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16230600" y="9073200"/>
            <a:ext cx="1259575" cy="12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16230600" y="10333200"/>
            <a:ext cx="1259575" cy="12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16230600" y="11593200"/>
            <a:ext cx="1259575" cy="12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16230600" y="12853200"/>
            <a:ext cx="1259575" cy="12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16230600" y="14743200"/>
            <a:ext cx="1259575" cy="12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2038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2952</TotalTime>
  <Words>926</Words>
  <Application>Microsoft Office PowerPoint</Application>
  <PresentationFormat>自定义</PresentationFormat>
  <Paragraphs>141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宋体</vt:lpstr>
      <vt:lpstr>Arial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Genigraphics LLC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Genigraphics Research Poster Template 36x36</dc:title>
  <dc:creator>Jay Larson</dc:creator>
  <dc:description>Quality poster printing
www.genigraphics.com
1-800-790-4001</dc:description>
  <cp:lastModifiedBy>Henry Pan</cp:lastModifiedBy>
  <cp:revision>94</cp:revision>
  <cp:lastPrinted>2013-02-12T02:21:55Z</cp:lastPrinted>
  <dcterms:created xsi:type="dcterms:W3CDTF">2013-02-10T21:14:48Z</dcterms:created>
  <dcterms:modified xsi:type="dcterms:W3CDTF">2019-06-23T16:52:23Z</dcterms:modified>
</cp:coreProperties>
</file>