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pa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8601" autoAdjust="0"/>
  </p:normalViewPr>
  <p:slideViewPr>
    <p:cSldViewPr>
      <p:cViewPr>
        <p:scale>
          <a:sx n="25" d="100"/>
          <a:sy n="25" d="100"/>
        </p:scale>
        <p:origin x="2796" y="-252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4750A-0C69-4D36-85BA-E1C80EEABB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2050"/>
            <a:ext cx="31369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A6B0-00DC-47B0-B6DE-E1CC7F12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A6B0-00DC-47B0-B6DE-E1CC7F1269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2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Box 189"/>
          <p:cNvSpPr txBox="1">
            <a:spLocks noChangeArrowheads="1"/>
          </p:cNvSpPr>
          <p:nvPr/>
        </p:nvSpPr>
        <p:spPr bwMode="auto">
          <a:xfrm>
            <a:off x="11582400" y="5257800"/>
            <a:ext cx="20208240" cy="1776679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20899"/>
            <a:ext cx="21945600" cy="25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Real-time Speaker Recognizer</a:t>
            </a:r>
          </a:p>
          <a:p>
            <a:pPr eaLnBrk="1" hangingPunct="1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Offline and real-time speaker diarization system based on binary key modelling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40030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Author: Hao Pan     Supervisor: Dr. Beta C.L. Yip</a:t>
            </a:r>
            <a:endParaRPr lang="en-US" sz="4000" baseline="30000" dirty="0">
              <a:solidFill>
                <a:schemeClr val="bg1"/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The University of Hong Kong, Faculty of Engineering, Department of Computer Science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45720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67160" y="4572000"/>
            <a:ext cx="20208240" cy="6882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600" b="1" dirty="0">
                <a:solidFill>
                  <a:schemeClr val="bg1"/>
                </a:solidFill>
              </a:rPr>
              <a:t>System Design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1506200" y="23622000"/>
            <a:ext cx="9692640" cy="5591609"/>
            <a:chOff x="21840588" y="14730712"/>
            <a:chExt cx="9692640" cy="6331298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1"/>
              <a:ext cx="9692640" cy="56454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b="1" dirty="0">
                  <a:latin typeface="Calibri" pitchFamily="34" charset="0"/>
                </a:rPr>
                <a:t>Real-time </a:t>
              </a:r>
              <a:r>
                <a:rPr lang="en-US" sz="3400" dirty="0">
                  <a:latin typeface="Calibri" pitchFamily="34" charset="0"/>
                </a:rPr>
                <a:t>Version of the system: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VAD, Feature extraction, Feature binarization</a:t>
              </a:r>
              <a:r>
                <a:rPr lang="en-US" sz="3400" dirty="0">
                  <a:latin typeface="Calibri" pitchFamily="34" charset="0"/>
                </a:rPr>
                <a:t>:  Performed in online manner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KBM Training</a:t>
              </a:r>
              <a:r>
                <a:rPr lang="en-US" sz="3400" dirty="0">
                  <a:latin typeface="Calibri" pitchFamily="34" charset="0"/>
                </a:rPr>
                <a:t>: Performed in offline manner. Use another thread to do the training and update the KBM; Need 10-15s data as buffer to get KBM.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Clustering</a:t>
              </a:r>
              <a:r>
                <a:rPr lang="en-US" sz="3400" dirty="0">
                  <a:latin typeface="Calibri" pitchFamily="34" charset="0"/>
                </a:rPr>
                <a:t>: fast and naive online clustering first for new data, offline clustering will be used to update the previous result when it complete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</a:rPr>
                <a:t>Discussion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95400" y="5257800"/>
            <a:ext cx="9692640" cy="206825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400" b="1" dirty="0">
                <a:latin typeface="+mn-lt"/>
              </a:rPr>
              <a:t> Speaker diarization </a:t>
            </a:r>
            <a:r>
              <a:rPr lang="en-US" sz="3400" dirty="0">
                <a:latin typeface="+mn-lt"/>
              </a:rPr>
              <a:t>is the process of segmenting an input audio stream into speaker-homogeneous segments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Answer: </a:t>
            </a:r>
            <a:r>
              <a:rPr lang="en-US" sz="3400" b="1" i="1" dirty="0">
                <a:latin typeface="+mn-lt"/>
              </a:rPr>
              <a:t>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Speaker identities and number of speakers are </a:t>
            </a:r>
            <a:r>
              <a:rPr lang="en-US" sz="3400" b="1" dirty="0">
                <a:latin typeface="+mn-lt"/>
              </a:rPr>
              <a:t>unknown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ASR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Generic diarization scheme</a:t>
            </a:r>
            <a:r>
              <a:rPr lang="en-US" sz="3400" dirty="0">
                <a:latin typeface="+mn-lt"/>
              </a:rPr>
              <a:t>: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altLang="zh-CN" sz="3400" b="1" dirty="0">
                <a:latin typeface="+mn-lt"/>
              </a:rPr>
              <a:t>Problem of existing system:</a:t>
            </a:r>
            <a:endParaRPr lang="en-US" sz="3400" b="1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Require Intensive computation &amp; 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Online clustering performance are much worse than offline clustering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Lack of real-time system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Many system are domain-specific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553200"/>
            <a:ext cx="5774190" cy="2124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42390" y="8458200"/>
            <a:ext cx="5796810" cy="2124000"/>
            <a:chOff x="3200400" y="8910022"/>
            <a:chExt cx="5796810" cy="2124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00400" y="9355846"/>
              <a:ext cx="5796810" cy="1232352"/>
              <a:chOff x="304800" y="14630400"/>
              <a:chExt cx="15172879" cy="322562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410" y="8910022"/>
              <a:ext cx="5774190" cy="2124000"/>
            </a:xfrm>
            <a:prstGeom prst="rect">
              <a:avLst/>
            </a:prstGeom>
          </p:spPr>
        </p:pic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804" y="747552"/>
            <a:ext cx="6870796" cy="2224248"/>
          </a:xfrm>
          <a:prstGeom prst="rect">
            <a:avLst/>
          </a:prstGeom>
        </p:spPr>
      </p:pic>
      <p:cxnSp>
        <p:nvCxnSpPr>
          <p:cNvPr id="144" name="Straight Arrow Connector 143"/>
          <p:cNvCxnSpPr/>
          <p:nvPr/>
        </p:nvCxnSpPr>
        <p:spPr>
          <a:xfrm flipV="1">
            <a:off x="29138425" y="6858000"/>
            <a:ext cx="1267" cy="2714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8465640" y="5606997"/>
            <a:ext cx="13306589" cy="3997028"/>
            <a:chOff x="18327293" y="6209120"/>
            <a:chExt cx="13306589" cy="3997028"/>
          </a:xfrm>
        </p:grpSpPr>
        <p:grpSp>
          <p:nvGrpSpPr>
            <p:cNvPr id="229" name="Group 228"/>
            <p:cNvGrpSpPr/>
            <p:nvPr/>
          </p:nvGrpSpPr>
          <p:grpSpPr>
            <a:xfrm>
              <a:off x="18327293" y="6295962"/>
              <a:ext cx="13306589" cy="3658356"/>
              <a:chOff x="18391801" y="6371567"/>
              <a:chExt cx="13306589" cy="365835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91801" y="6471753"/>
                <a:ext cx="6133642" cy="3265612"/>
                <a:chOff x="18507262" y="5841895"/>
                <a:chExt cx="6133642" cy="3265612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2479000" y="7391400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2494020" y="833806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18507262" y="5841895"/>
                  <a:ext cx="6133642" cy="3265612"/>
                  <a:chOff x="18507262" y="5841895"/>
                  <a:chExt cx="6133642" cy="3265612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152" r="8722" b="6282"/>
                  <a:stretch/>
                </p:blipFill>
                <p:spPr>
                  <a:xfrm>
                    <a:off x="19890026" y="5867400"/>
                    <a:ext cx="4724400" cy="948949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0012296" y="7162800"/>
                    <a:ext cx="4602480" cy="792608"/>
                    <a:chOff x="19781520" y="7113904"/>
                    <a:chExt cx="4602480" cy="792608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9781520" y="7113904"/>
                      <a:ext cx="2042160" cy="792608"/>
                      <a:chOff x="19781520" y="7239000"/>
                      <a:chExt cx="2042160" cy="792608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9781520" y="7239000"/>
                        <a:ext cx="1097280" cy="1371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0238720" y="74402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" name="Straight Arrow Connector 64"/>
                      <p:cNvCxnSpPr>
                        <a:stCxn id="51" idx="2"/>
                      </p:cNvCxnSpPr>
                      <p:nvPr/>
                    </p:nvCxnSpPr>
                    <p:spPr>
                      <a:xfrm flipH="1">
                        <a:off x="20330159" y="7376160"/>
                        <a:ext cx="1" cy="65544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0726400" y="76688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Arrow Connector 73"/>
                      <p:cNvCxnSpPr>
                        <a:stCxn id="76" idx="2"/>
                      </p:cNvCxnSpPr>
                      <p:nvPr/>
                    </p:nvCxnSpPr>
                    <p:spPr>
                      <a:xfrm>
                        <a:off x="20787360" y="7586600"/>
                        <a:ext cx="0" cy="4450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Arrow Connector 85"/>
                      <p:cNvCxnSpPr>
                        <a:stCxn id="84" idx="2"/>
                      </p:cNvCxnSpPr>
                      <p:nvPr/>
                    </p:nvCxnSpPr>
                    <p:spPr>
                      <a:xfrm>
                        <a:off x="21275040" y="7815200"/>
                        <a:ext cx="0" cy="2164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3286720" y="7543800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>
                      <a:stCxn id="101" idx="2"/>
                    </p:cNvCxnSpPr>
                    <p:nvPr/>
                  </p:nvCxnSpPr>
                  <p:spPr>
                    <a:xfrm flipH="1">
                      <a:off x="23835359" y="7690104"/>
                      <a:ext cx="1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8561688" y="5841895"/>
                    <a:ext cx="153007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/>
                      <a:t>Features (MFCCs)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8507262" y="7010400"/>
                    <a:ext cx="172418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/>
                      <a:t>Sliding</a:t>
                    </a:r>
                    <a:r>
                      <a:rPr lang="zh-CN" altLang="en-US" sz="2800" dirty="0"/>
                      <a:t> </a:t>
                    </a:r>
                    <a:r>
                      <a:rPr lang="en-US" altLang="zh-CN" sz="2800" dirty="0"/>
                      <a:t>Windows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539157" y="8153400"/>
                    <a:ext cx="1692294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/>
                      <a:t>Gaussian</a:t>
                    </a:r>
                  </a:p>
                  <a:p>
                    <a:pPr algn="ctr"/>
                    <a:r>
                      <a:rPr lang="en-US" altLang="zh-CN" sz="2800" dirty="0"/>
                      <a:t>Pool</a:t>
                    </a:r>
                  </a:p>
                </p:txBody>
              </p: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20122870" y="8077200"/>
                    <a:ext cx="4518034" cy="915510"/>
                    <a:chOff x="20122870" y="8190390"/>
                    <a:chExt cx="4518034" cy="915510"/>
                  </a:xfrm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0122870" y="8304690"/>
                      <a:ext cx="4379397" cy="686910"/>
                      <a:chOff x="19890026" y="8031607"/>
                      <a:chExt cx="4379397" cy="686910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890026" y="8031607"/>
                        <a:ext cx="1825147" cy="686910"/>
                        <a:chOff x="19890026" y="8031607"/>
                        <a:chExt cx="1825147" cy="686910"/>
                      </a:xfrm>
                    </p:grpSpPr>
                    <p:sp>
                      <p:nvSpPr>
                        <p:cNvPr id="71" name="任意多边形 11"/>
                        <p:cNvSpPr/>
                        <p:nvPr/>
                      </p:nvSpPr>
                      <p:spPr>
                        <a:xfrm>
                          <a:off x="1989002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任意多边形 11"/>
                        <p:cNvSpPr/>
                        <p:nvPr/>
                      </p:nvSpPr>
                      <p:spPr>
                        <a:xfrm>
                          <a:off x="20345400" y="8031607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任意多边形 11"/>
                        <p:cNvSpPr/>
                        <p:nvPr/>
                      </p:nvSpPr>
                      <p:spPr>
                        <a:xfrm>
                          <a:off x="2083490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sp>
                    <p:nvSpPr>
                      <p:cNvPr id="103" name="任意多边形 11"/>
                      <p:cNvSpPr/>
                      <p:nvPr/>
                    </p:nvSpPr>
                    <p:spPr>
                      <a:xfrm>
                        <a:off x="2338915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115" name="Rounded Rectangle 114"/>
                    <p:cNvSpPr/>
                    <p:nvPr/>
                  </p:nvSpPr>
                  <p:spPr>
                    <a:xfrm>
                      <a:off x="20122870" y="8190390"/>
                      <a:ext cx="4518034" cy="915510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4525443" y="7880460"/>
                <a:ext cx="6990787" cy="2149463"/>
                <a:chOff x="24525443" y="7880460"/>
                <a:chExt cx="6990787" cy="21494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4525443" y="8520322"/>
                  <a:ext cx="6990787" cy="1509601"/>
                  <a:chOff x="24525443" y="8415551"/>
                  <a:chExt cx="6990787" cy="1509601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4929297" y="8455871"/>
                    <a:ext cx="2057990" cy="14446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Select 1</a:t>
                    </a:r>
                    <a:r>
                      <a:rPr lang="en-US" sz="2400" baseline="30000" dirty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 Gaussian with max likelihood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7291497" y="8446945"/>
                        <a:ext cx="1908803" cy="147820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Calculate 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𝐷𝑖𝑠𝑡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𝑐𝑜𝑠𝑖𝑛𝑒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oMath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with other Gaussians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0" name="Rectangle 17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291497" y="8446945"/>
                        <a:ext cx="1908803" cy="1478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4878" b="-113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29577497" y="8415551"/>
                        <a:ext cx="1938733" cy="150960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Select Gaussian with biggest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𝐷𝑖𝑠𝑡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𝑐𝑜𝑠𝑖𝑛𝑒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oMath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Rectangle 18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77497" y="8415551"/>
                        <a:ext cx="1938733" cy="1509601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l="-3416" t="-3984" r="-7143" b="-15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Elbow Connector 52"/>
                  <p:cNvCxnSpPr>
                    <a:stCxn id="183" idx="0"/>
                    <a:endCxn id="180" idx="0"/>
                  </p:cNvCxnSpPr>
                  <p:nvPr/>
                </p:nvCxnSpPr>
                <p:spPr>
                  <a:xfrm rot="16200000" flipH="1" flipV="1">
                    <a:off x="29380685" y="7280765"/>
                    <a:ext cx="31394" cy="2300965"/>
                  </a:xfrm>
                  <a:prstGeom prst="bentConnector3">
                    <a:avLst>
                      <a:gd name="adj1" fmla="val -728165"/>
                    </a:avLst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46" idx="3"/>
                    <a:endCxn id="180" idx="1"/>
                  </p:cNvCxnSpPr>
                  <p:nvPr/>
                </p:nvCxnSpPr>
                <p:spPr>
                  <a:xfrm>
                    <a:off x="26987287" y="9178200"/>
                    <a:ext cx="304210" cy="7849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180" idx="3"/>
                    <a:endCxn id="183" idx="1"/>
                  </p:cNvCxnSpPr>
                  <p:nvPr/>
                </p:nvCxnSpPr>
                <p:spPr>
                  <a:xfrm flipV="1">
                    <a:off x="29200300" y="9170352"/>
                    <a:ext cx="377197" cy="15697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115" idx="3"/>
                    <a:endCxn id="46" idx="1"/>
                  </p:cNvCxnSpPr>
                  <p:nvPr/>
                </p:nvCxnSpPr>
                <p:spPr>
                  <a:xfrm>
                    <a:off x="24525443" y="9060042"/>
                    <a:ext cx="403854" cy="11815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27291497" y="7880460"/>
                  <a:ext cx="408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Stop when getting N Gaussians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7766647" y="6508246"/>
                <a:ext cx="39317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most complementary &amp; discriminant Gaussians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5234103" y="6371567"/>
                <a:ext cx="14039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Speaker acoustic space</a:t>
                </a:r>
              </a:p>
            </p:txBody>
          </p:sp>
          <p:cxnSp>
            <p:nvCxnSpPr>
              <p:cNvPr id="210" name="Straight Arrow Connector 209"/>
              <p:cNvCxnSpPr>
                <a:cxnSpLocks/>
                <a:stCxn id="70" idx="3"/>
              </p:cNvCxnSpPr>
              <p:nvPr/>
            </p:nvCxnSpPr>
            <p:spPr>
              <a:xfrm flipV="1">
                <a:off x="24498965" y="6948806"/>
                <a:ext cx="744839" cy="2292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ight Arrow 214"/>
              <p:cNvSpPr/>
              <p:nvPr/>
            </p:nvSpPr>
            <p:spPr>
              <a:xfrm>
                <a:off x="26623793" y="6547954"/>
                <a:ext cx="1201104" cy="97217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KBM</a:t>
                </a: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18375082" y="6209120"/>
              <a:ext cx="13133969" cy="3997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4" name="Straight Arrow Connector 233"/>
          <p:cNvCxnSpPr>
            <a:cxnSpLocks/>
          </p:cNvCxnSpPr>
          <p:nvPr/>
        </p:nvCxnSpPr>
        <p:spPr>
          <a:xfrm flipV="1">
            <a:off x="20427874" y="10512594"/>
            <a:ext cx="891218" cy="16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18294822" y="10050807"/>
            <a:ext cx="13336438" cy="6370463"/>
            <a:chOff x="18368300" y="9816047"/>
            <a:chExt cx="13336438" cy="6370463"/>
          </a:xfrm>
        </p:grpSpPr>
        <p:grpSp>
          <p:nvGrpSpPr>
            <p:cNvPr id="240" name="Group 239"/>
            <p:cNvGrpSpPr/>
            <p:nvPr/>
          </p:nvGrpSpPr>
          <p:grpSpPr>
            <a:xfrm>
              <a:off x="18507694" y="9907309"/>
              <a:ext cx="13031618" cy="6085505"/>
              <a:chOff x="18507694" y="9907309"/>
              <a:chExt cx="13031618" cy="608550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545047" y="9996661"/>
                <a:ext cx="12994265" cy="5996153"/>
                <a:chOff x="18737855" y="9601200"/>
                <a:chExt cx="12994265" cy="599615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017223" y="10418125"/>
                  <a:ext cx="4459250" cy="5546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>
                  <a:stCxn id="3" idx="3"/>
                </p:cNvCxnSpPr>
                <p:nvPr/>
              </p:nvCxnSpPr>
              <p:spPr>
                <a:xfrm>
                  <a:off x="25476473" y="10695463"/>
                  <a:ext cx="187932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5583929" y="10279964"/>
                  <a:ext cx="17718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Count</a:t>
                  </a:r>
                </a:p>
                <a:p>
                  <a:r>
                    <a:rPr lang="en-US" altLang="zh-CN" sz="2400" dirty="0"/>
                    <a:t>Occurrences</a:t>
                  </a:r>
                  <a:endParaRPr lang="en-US" sz="24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737855" y="9601200"/>
                  <a:ext cx="12994265" cy="5996153"/>
                  <a:chOff x="18737855" y="9601200"/>
                  <a:chExt cx="12994265" cy="5996153"/>
                </a:xfrm>
              </p:grpSpPr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8737855" y="9601200"/>
                    <a:ext cx="7855945" cy="5931519"/>
                    <a:chOff x="18737855" y="9601200"/>
                    <a:chExt cx="7855945" cy="5931519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8737855" y="9601200"/>
                      <a:ext cx="7855945" cy="5931519"/>
                      <a:chOff x="18737855" y="9601200"/>
                      <a:chExt cx="7855945" cy="5931519"/>
                    </a:xfrm>
                  </p:grpSpPr>
                  <p:sp>
                    <p:nvSpPr>
                      <p:cNvPr id="172" name="TextBox 171"/>
                      <p:cNvSpPr txBox="1"/>
                      <p:nvPr/>
                    </p:nvSpPr>
                    <p:spPr>
                      <a:xfrm>
                        <a:off x="18737855" y="12018979"/>
                        <a:ext cx="2217145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/>
                          <a:t>N</a:t>
                        </a:r>
                        <a:r>
                          <a:rPr lang="zh-CN" altLang="en-US" sz="2800" dirty="0"/>
                          <a:t> </a:t>
                        </a:r>
                        <a:r>
                          <a:rPr lang="en-US" altLang="zh-CN" sz="2800" dirty="0"/>
                          <a:t>Gaussians</a:t>
                        </a:r>
                      </a:p>
                      <a:p>
                        <a:r>
                          <a:rPr lang="en-US" sz="2800" dirty="0"/>
                          <a:t>in KBM</a:t>
                        </a:r>
                      </a:p>
                    </p:txBody>
                  </p:sp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21736888" y="9601200"/>
                        <a:ext cx="295191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/>
                          <a:t>n features vectors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21693917" y="14147724"/>
                            <a:ext cx="4899883" cy="138499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dirty="0">
                                <a:latin typeface="+mj-lt"/>
                              </a:rPr>
                              <a:t>For each feature,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sz="2800" dirty="0">
                                <a:latin typeface="+mj-lt"/>
                              </a:rPr>
                              <a:t> Gaussians</a:t>
                            </a:r>
                            <a:r>
                              <a:rPr lang="zh-CN" altLang="en-US" sz="2800" dirty="0">
                                <a:latin typeface="+mj-lt"/>
                              </a:rPr>
                              <a:t> </a:t>
                            </a:r>
                            <a:r>
                              <a:rPr lang="en-US" altLang="zh-CN" sz="2800" dirty="0">
                                <a:latin typeface="+mj-lt"/>
                              </a:rPr>
                              <a:t>that provide highest likelihood are chosen to have value </a:t>
                            </a:r>
                            <a:r>
                              <a:rPr lang="en-US" altLang="zh-CN" sz="2800" b="1" dirty="0">
                                <a:latin typeface="+mj-lt"/>
                              </a:rPr>
                              <a:t>1</a:t>
                            </a:r>
                            <a:endParaRPr lang="en-US" sz="2800" b="1" dirty="0">
                              <a:latin typeface="+mj-lt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5" name="TextBox 17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693917" y="14147724"/>
                            <a:ext cx="4899883" cy="1384995"/>
                          </a:xfrm>
                          <a:prstGeom prst="rect">
                            <a:avLst/>
                          </a:prstGeom>
                          <a:blipFill rotWithShape="1">
                            <a:blip r:embed="rId8"/>
                            <a:stretch>
                              <a:fillRect l="-2488" t="-3965" b="-1189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0736341" y="10134600"/>
                        <a:ext cx="4547106" cy="3831277"/>
                        <a:chOff x="20736341" y="10134600"/>
                        <a:chExt cx="4547106" cy="3831277"/>
                      </a:xfrm>
                    </p:grpSpPr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0736341" y="10134600"/>
                          <a:ext cx="4547106" cy="3831277"/>
                          <a:chOff x="19882743" y="10134599"/>
                          <a:chExt cx="4547106" cy="3831277"/>
                        </a:xfrm>
                      </p:grpSpPr>
                      <p:grpSp>
                        <p:nvGrpSpPr>
                          <p:cNvPr id="145" name="Group 144"/>
                          <p:cNvGrpSpPr/>
                          <p:nvPr/>
                        </p:nvGrpSpPr>
                        <p:grpSpPr>
                          <a:xfrm>
                            <a:off x="20328064" y="10494324"/>
                            <a:ext cx="4101785" cy="3471552"/>
                            <a:chOff x="6324600" y="6553200"/>
                            <a:chExt cx="11165575" cy="9450000"/>
                          </a:xfrm>
                        </p:grpSpPr>
                        <p:sp>
                          <p:nvSpPr>
                            <p:cNvPr id="146" name="矩形 3"/>
                            <p:cNvSpPr/>
                            <p:nvPr/>
                          </p:nvSpPr>
                          <p:spPr>
                            <a:xfrm>
                              <a:off x="6324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7" name="矩形 4"/>
                            <p:cNvSpPr/>
                            <p:nvPr/>
                          </p:nvSpPr>
                          <p:spPr>
                            <a:xfrm>
                              <a:off x="6324600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8" name="矩形 5"/>
                            <p:cNvSpPr/>
                            <p:nvPr/>
                          </p:nvSpPr>
                          <p:spPr>
                            <a:xfrm>
                              <a:off x="6324600" y="9073199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9" name="矩形 6"/>
                            <p:cNvSpPr/>
                            <p:nvPr/>
                          </p:nvSpPr>
                          <p:spPr>
                            <a:xfrm>
                              <a:off x="6324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0" name="矩形 8"/>
                            <p:cNvSpPr/>
                            <p:nvPr/>
                          </p:nvSpPr>
                          <p:spPr>
                            <a:xfrm>
                              <a:off x="6324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1" name="矩形 9"/>
                            <p:cNvSpPr/>
                            <p:nvPr/>
                          </p:nvSpPr>
                          <p:spPr>
                            <a:xfrm>
                              <a:off x="6324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2" name="矩形 10"/>
                            <p:cNvSpPr/>
                            <p:nvPr/>
                          </p:nvSpPr>
                          <p:spPr>
                            <a:xfrm>
                              <a:off x="6324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3" name="矩形 11"/>
                            <p:cNvSpPr/>
                            <p:nvPr/>
                          </p:nvSpPr>
                          <p:spPr>
                            <a:xfrm>
                              <a:off x="84582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4" name="矩形 12"/>
                            <p:cNvSpPr/>
                            <p:nvPr/>
                          </p:nvSpPr>
                          <p:spPr>
                            <a:xfrm>
                              <a:off x="84582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3"/>
                            <p:cNvSpPr/>
                            <p:nvPr/>
                          </p:nvSpPr>
                          <p:spPr>
                            <a:xfrm>
                              <a:off x="84582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6" name="矩形 14"/>
                            <p:cNvSpPr/>
                            <p:nvPr/>
                          </p:nvSpPr>
                          <p:spPr>
                            <a:xfrm>
                              <a:off x="84582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7" name="矩形 15"/>
                            <p:cNvSpPr/>
                            <p:nvPr/>
                          </p:nvSpPr>
                          <p:spPr>
                            <a:xfrm>
                              <a:off x="84582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8" name="矩形 16"/>
                            <p:cNvSpPr/>
                            <p:nvPr/>
                          </p:nvSpPr>
                          <p:spPr>
                            <a:xfrm>
                              <a:off x="84582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7"/>
                            <p:cNvSpPr/>
                            <p:nvPr/>
                          </p:nvSpPr>
                          <p:spPr>
                            <a:xfrm>
                              <a:off x="84582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0" name="矩形 18"/>
                            <p:cNvSpPr/>
                            <p:nvPr/>
                          </p:nvSpPr>
                          <p:spPr>
                            <a:xfrm>
                              <a:off x="16230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1" name="矩形 19"/>
                            <p:cNvSpPr/>
                            <p:nvPr/>
                          </p:nvSpPr>
                          <p:spPr>
                            <a:xfrm>
                              <a:off x="16230601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2" name="矩形 20"/>
                            <p:cNvSpPr/>
                            <p:nvPr/>
                          </p:nvSpPr>
                          <p:spPr>
                            <a:xfrm>
                              <a:off x="16230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3" name="矩形 21"/>
                            <p:cNvSpPr/>
                            <p:nvPr/>
                          </p:nvSpPr>
                          <p:spPr>
                            <a:xfrm>
                              <a:off x="16230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4" name="矩形 22"/>
                            <p:cNvSpPr/>
                            <p:nvPr/>
                          </p:nvSpPr>
                          <p:spPr>
                            <a:xfrm>
                              <a:off x="16230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23"/>
                            <p:cNvSpPr/>
                            <p:nvPr/>
                          </p:nvSpPr>
                          <p:spPr>
                            <a:xfrm>
                              <a:off x="16230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6" name="矩形 24"/>
                            <p:cNvSpPr/>
                            <p:nvPr/>
                          </p:nvSpPr>
                          <p:spPr>
                            <a:xfrm>
                              <a:off x="16230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68" name="Left Brace 167"/>
                          <p:cNvSpPr/>
                          <p:nvPr/>
                        </p:nvSpPr>
                        <p:spPr>
                          <a:xfrm>
                            <a:off x="19882743" y="10613076"/>
                            <a:ext cx="218659" cy="327660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Left Brace 170"/>
                          <p:cNvSpPr/>
                          <p:nvPr/>
                        </p:nvSpPr>
                        <p:spPr>
                          <a:xfrm rot="16200000" flipH="1" flipV="1">
                            <a:off x="22318974" y="8542005"/>
                            <a:ext cx="218661" cy="340385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21176254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1945600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  <a:endParaRPr lang="en-US" sz="2400" dirty="0"/>
                        </a:p>
                      </p:txBody>
                    </p:sp>
                    <p:sp>
                      <p:nvSpPr>
                        <p:cNvPr id="178" name="TextBox 177"/>
                        <p:cNvSpPr txBox="1"/>
                        <p:nvPr/>
                      </p:nvSpPr>
                      <p:spPr>
                        <a:xfrm>
                          <a:off x="23092490" y="11822450"/>
                          <a:ext cx="107115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24307800" y="1162922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24307800" y="12594889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24307800" y="11651509"/>
                      <a:ext cx="0" cy="24454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24307800" y="1373444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1" name="矩形 3"/>
                  <p:cNvSpPr/>
                  <p:nvPr/>
                </p:nvSpPr>
                <p:spPr>
                  <a:xfrm>
                    <a:off x="27461267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矩形 4"/>
                  <p:cNvSpPr/>
                  <p:nvPr/>
                </p:nvSpPr>
                <p:spPr>
                  <a:xfrm>
                    <a:off x="27461267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矩形 5"/>
                  <p:cNvSpPr/>
                  <p:nvPr/>
                </p:nvSpPr>
                <p:spPr>
                  <a:xfrm>
                    <a:off x="27461267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矩形 6"/>
                  <p:cNvSpPr/>
                  <p:nvPr/>
                </p:nvSpPr>
                <p:spPr>
                  <a:xfrm>
                    <a:off x="27461267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矩形 8"/>
                  <p:cNvSpPr/>
                  <p:nvPr/>
                </p:nvSpPr>
                <p:spPr>
                  <a:xfrm>
                    <a:off x="27461267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25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矩形 9"/>
                  <p:cNvSpPr/>
                  <p:nvPr/>
                </p:nvSpPr>
                <p:spPr>
                  <a:xfrm>
                    <a:off x="27461267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矩形 10"/>
                  <p:cNvSpPr/>
                  <p:nvPr/>
                </p:nvSpPr>
                <p:spPr>
                  <a:xfrm>
                    <a:off x="27461267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7455859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939962" y="9656389"/>
                    <a:ext cx="187733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Cumulative Vector (CV)</a:t>
                    </a:r>
                    <a:endParaRPr lang="en-US" sz="2400" b="1" dirty="0"/>
                  </a:p>
                </p:txBody>
              </p:sp>
              <p:sp>
                <p:nvSpPr>
                  <p:cNvPr id="133" name="矩形 3"/>
                  <p:cNvSpPr/>
                  <p:nvPr/>
                </p:nvSpPr>
                <p:spPr>
                  <a:xfrm>
                    <a:off x="29718000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矩形 4"/>
                  <p:cNvSpPr/>
                  <p:nvPr/>
                </p:nvSpPr>
                <p:spPr>
                  <a:xfrm>
                    <a:off x="29718000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矩形 5"/>
                  <p:cNvSpPr/>
                  <p:nvPr/>
                </p:nvSpPr>
                <p:spPr>
                  <a:xfrm>
                    <a:off x="29718000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矩形 6"/>
                  <p:cNvSpPr/>
                  <p:nvPr/>
                </p:nvSpPr>
                <p:spPr>
                  <a:xfrm>
                    <a:off x="29718000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矩形 8"/>
                  <p:cNvSpPr/>
                  <p:nvPr/>
                </p:nvSpPr>
                <p:spPr>
                  <a:xfrm>
                    <a:off x="29718000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矩形 9"/>
                  <p:cNvSpPr/>
                  <p:nvPr/>
                </p:nvSpPr>
                <p:spPr>
                  <a:xfrm>
                    <a:off x="29718000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矩形 10"/>
                  <p:cNvSpPr/>
                  <p:nvPr/>
                </p:nvSpPr>
                <p:spPr>
                  <a:xfrm>
                    <a:off x="29718000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9712592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27963153" y="11143527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27959456" y="13030200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7992182" y="11304594"/>
                    <a:ext cx="1771871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1 for top 20% values in CV, 0 otherwise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9317007" y="9656389"/>
                    <a:ext cx="142207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Binary Key (BK)</a:t>
                    </a:r>
                    <a:endParaRPr lang="en-US" sz="2400" b="1" dirty="0"/>
                  </a:p>
                </p:txBody>
              </p:sp>
              <p:sp>
                <p:nvSpPr>
                  <p:cNvPr id="170" name="Left Brace 169"/>
                  <p:cNvSpPr/>
                  <p:nvPr/>
                </p:nvSpPr>
                <p:spPr>
                  <a:xfrm rot="5400000" flipH="1">
                    <a:off x="28768786" y="12884026"/>
                    <a:ext cx="218661" cy="2644607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7543679" y="14397024"/>
                    <a:ext cx="418844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600" b="1" dirty="0"/>
                      <a:t>Segment/cluster representation</a:t>
                    </a:r>
                    <a:endParaRPr lang="en-US" sz="3600" b="1" dirty="0"/>
                  </a:p>
                </p:txBody>
              </p:sp>
            </p:grpSp>
          </p:grpSp>
          <p:sp>
            <p:nvSpPr>
              <p:cNvPr id="232" name="TextBox 231"/>
              <p:cNvSpPr txBox="1"/>
              <p:nvPr/>
            </p:nvSpPr>
            <p:spPr>
              <a:xfrm>
                <a:off x="18507694" y="9907309"/>
                <a:ext cx="208764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Features of </a:t>
                </a:r>
                <a:r>
                  <a:rPr lang="en-US" sz="2800" b="1" dirty="0"/>
                  <a:t>utterance</a:t>
                </a:r>
              </a:p>
              <a:p>
                <a:r>
                  <a:rPr lang="en-US" sz="2800" b="1" dirty="0"/>
                  <a:t>(segments)</a:t>
                </a: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18368300" y="9816047"/>
              <a:ext cx="13336438" cy="6370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2287149" y="9510708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2">
                    <a:lumMod val="75000"/>
                  </a:schemeClr>
                </a:solidFill>
              </a:rPr>
              <a:t>System Workflow</a:t>
            </a:r>
          </a:p>
        </p:txBody>
      </p:sp>
      <p:cxnSp>
        <p:nvCxnSpPr>
          <p:cNvPr id="314" name="Straight Arrow Connector 313"/>
          <p:cNvCxnSpPr>
            <a:stCxn id="273" idx="2"/>
          </p:cNvCxnSpPr>
          <p:nvPr/>
        </p:nvCxnSpPr>
        <p:spPr>
          <a:xfrm>
            <a:off x="14238313" y="6535132"/>
            <a:ext cx="0" cy="487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/>
          <p:cNvGrpSpPr/>
          <p:nvPr/>
        </p:nvGrpSpPr>
        <p:grpSpPr>
          <a:xfrm>
            <a:off x="11798297" y="5791200"/>
            <a:ext cx="6245797" cy="3107425"/>
            <a:chOff x="11798297" y="6048363"/>
            <a:chExt cx="6245797" cy="25150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1888148" y="6139948"/>
              <a:ext cx="6155946" cy="1956392"/>
              <a:chOff x="11641771" y="6003273"/>
              <a:chExt cx="6155946" cy="1956392"/>
            </a:xfrm>
          </p:grpSpPr>
          <p:pic>
            <p:nvPicPr>
              <p:cNvPr id="273" name="图片 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49" t="21622" r="-3544" b="25663"/>
              <a:stretch/>
            </p:blipFill>
            <p:spPr>
              <a:xfrm>
                <a:off x="13164823" y="6041239"/>
                <a:ext cx="1654226" cy="472561"/>
              </a:xfrm>
              <a:prstGeom prst="rect">
                <a:avLst/>
              </a:prstGeom>
            </p:spPr>
          </p:pic>
          <p:sp>
            <p:nvSpPr>
              <p:cNvPr id="295" name="TextBox 294"/>
              <p:cNvSpPr txBox="1"/>
              <p:nvPr/>
            </p:nvSpPr>
            <p:spPr>
              <a:xfrm>
                <a:off x="11807162" y="6003273"/>
                <a:ext cx="1447800" cy="772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Input audio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641771" y="6888521"/>
                <a:ext cx="1735861" cy="107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MFCCs</a:t>
                </a:r>
              </a:p>
              <a:p>
                <a:r>
                  <a:rPr lang="en-US" sz="2600" dirty="0"/>
                  <a:t>(Acoustic features)</a:t>
                </a: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13167871" y="6983606"/>
                <a:ext cx="1365505" cy="825541"/>
                <a:chOff x="13142011" y="6870480"/>
                <a:chExt cx="1365505" cy="82554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13142011" y="6870480"/>
                  <a:ext cx="1365505" cy="825541"/>
                  <a:chOff x="12919118" y="6779535"/>
                  <a:chExt cx="1165599" cy="70468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1291911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179296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046605" y="6779535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4022274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3898879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</p:grpSp>
            <p:sp>
              <p:nvSpPr>
                <p:cNvPr id="299" name="TextBox 298"/>
                <p:cNvSpPr txBox="1"/>
                <p:nvPr/>
              </p:nvSpPr>
              <p:spPr>
                <a:xfrm>
                  <a:off x="13597989" y="6957415"/>
                  <a:ext cx="836374" cy="373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15460079" y="6072077"/>
                <a:ext cx="2337638" cy="4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VAD (</a:t>
                </a:r>
                <a:r>
                  <a:rPr lang="en-US" sz="2800" dirty="0" err="1"/>
                  <a:t>WebRTC</a:t>
                </a:r>
                <a:r>
                  <a:rPr lang="en-US" sz="2800" dirty="0"/>
                  <a:t>)</a:t>
                </a:r>
              </a:p>
            </p:txBody>
          </p:sp>
          <p:cxnSp>
            <p:nvCxnSpPr>
              <p:cNvPr id="303" name="Straight Arrow Connector 302"/>
              <p:cNvCxnSpPr>
                <a:cxnSpLocks/>
                <a:stCxn id="273" idx="3"/>
                <a:endCxn id="300" idx="1"/>
              </p:cNvCxnSpPr>
              <p:nvPr/>
            </p:nvCxnSpPr>
            <p:spPr>
              <a:xfrm>
                <a:off x="14819049" y="6277519"/>
                <a:ext cx="641030" cy="62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>
                <a:off x="14819049" y="6513800"/>
                <a:ext cx="1481788" cy="7893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15458343" y="7070541"/>
                <a:ext cx="2337638" cy="4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VAD-mask</a:t>
                </a:r>
                <a:endParaRPr lang="en-US" sz="2400" dirty="0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11798297" y="6048363"/>
              <a:ext cx="6192312" cy="25150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467814" y="18821400"/>
            <a:ext cx="9200186" cy="2555827"/>
            <a:chOff x="1672947" y="23902073"/>
            <a:chExt cx="9200186" cy="2555827"/>
          </a:xfrm>
        </p:grpSpPr>
        <p:grpSp>
          <p:nvGrpSpPr>
            <p:cNvPr id="55" name="组合 54"/>
            <p:cNvGrpSpPr/>
            <p:nvPr/>
          </p:nvGrpSpPr>
          <p:grpSpPr>
            <a:xfrm>
              <a:off x="1672947" y="23902073"/>
              <a:ext cx="9200186" cy="2555827"/>
              <a:chOff x="93685" y="10028476"/>
              <a:chExt cx="26165876" cy="726892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587828" y="10038353"/>
                <a:ext cx="4914899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Feature extraction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22655" y="10028476"/>
                <a:ext cx="692394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Speech activity detection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685" y="10028476"/>
                <a:ext cx="3201902" cy="274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Input audio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499096" y="10038353"/>
                <a:ext cx="7327031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Segmentation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508356" y="14554197"/>
                <a:ext cx="8751205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Segment/cluster representation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156090" y="14554199"/>
                <a:ext cx="4979587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3620" y="14554199"/>
                <a:ext cx="726758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Resegmentation</a:t>
                </a:r>
              </a:p>
            </p:txBody>
          </p:sp>
        </p:grpSp>
        <p:cxnSp>
          <p:nvCxnSpPr>
            <p:cNvPr id="349" name="Straight Arrow Connector 348"/>
            <p:cNvCxnSpPr>
              <a:stCxn id="58" idx="3"/>
              <a:endCxn id="56" idx="1"/>
            </p:cNvCxnSpPr>
            <p:nvPr/>
          </p:nvCxnSpPr>
          <p:spPr>
            <a:xfrm>
              <a:off x="2798768" y="24384342"/>
              <a:ext cx="454365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56" idx="3"/>
              <a:endCxn id="57" idx="1"/>
            </p:cNvCxnSpPr>
            <p:nvPr/>
          </p:nvCxnSpPr>
          <p:spPr>
            <a:xfrm flipV="1">
              <a:off x="4981261" y="24384342"/>
              <a:ext cx="428939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57" idx="3"/>
              <a:endCxn id="59" idx="1"/>
            </p:cNvCxnSpPr>
            <p:nvPr/>
          </p:nvCxnSpPr>
          <p:spPr>
            <a:xfrm>
              <a:off x="7844728" y="24384342"/>
              <a:ext cx="299747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59" idx="2"/>
              <a:endCxn id="60" idx="0"/>
            </p:cNvCxnSpPr>
            <p:nvPr/>
          </p:nvCxnSpPr>
          <p:spPr>
            <a:xfrm flipH="1">
              <a:off x="9334627" y="24870083"/>
              <a:ext cx="97977" cy="6232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60" idx="1"/>
              <a:endCxn id="61" idx="3"/>
            </p:cNvCxnSpPr>
            <p:nvPr/>
          </p:nvCxnSpPr>
          <p:spPr>
            <a:xfrm flipH="1">
              <a:off x="7313473" y="25975631"/>
              <a:ext cx="482648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61" idx="1"/>
              <a:endCxn id="62" idx="3"/>
            </p:cNvCxnSpPr>
            <p:nvPr/>
          </p:nvCxnSpPr>
          <p:spPr>
            <a:xfrm flipH="1">
              <a:off x="5135433" y="25975632"/>
              <a:ext cx="427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7" name="Picture 38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13072"/>
          <a:stretch/>
        </p:blipFill>
        <p:spPr>
          <a:xfrm>
            <a:off x="11632686" y="19508587"/>
            <a:ext cx="10297847" cy="3454400"/>
          </a:xfrm>
          <a:prstGeom prst="rect">
            <a:avLst/>
          </a:prstGeom>
        </p:spPr>
      </p:pic>
      <p:grpSp>
        <p:nvGrpSpPr>
          <p:cNvPr id="390" name="Group 389"/>
          <p:cNvGrpSpPr/>
          <p:nvPr/>
        </p:nvGrpSpPr>
        <p:grpSpPr>
          <a:xfrm>
            <a:off x="11871248" y="8458200"/>
            <a:ext cx="7708514" cy="11575279"/>
            <a:chOff x="11871248" y="8458200"/>
            <a:chExt cx="7708514" cy="11575279"/>
          </a:xfrm>
        </p:grpSpPr>
        <p:grpSp>
          <p:nvGrpSpPr>
            <p:cNvPr id="272" name="Group 271"/>
            <p:cNvGrpSpPr/>
            <p:nvPr/>
          </p:nvGrpSpPr>
          <p:grpSpPr>
            <a:xfrm>
              <a:off x="11871248" y="8458200"/>
              <a:ext cx="7708514" cy="7908792"/>
              <a:chOff x="11871248" y="8458200"/>
              <a:chExt cx="7708514" cy="7908792"/>
            </a:xfrm>
          </p:grpSpPr>
          <p:pic>
            <p:nvPicPr>
              <p:cNvPr id="244" name="图片 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05" t="21201" b="26084"/>
              <a:stretch/>
            </p:blipFill>
            <p:spPr>
              <a:xfrm>
                <a:off x="12268200" y="10315634"/>
                <a:ext cx="2444177" cy="698225"/>
              </a:xfrm>
              <a:prstGeom prst="rect">
                <a:avLst/>
              </a:prstGeom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11871248" y="11443989"/>
                <a:ext cx="3283190" cy="1440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Voice Activity Detection,  Feature extraction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670050" y="11478247"/>
                <a:ext cx="2109160" cy="137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KBM Training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3707688" y="13686569"/>
                <a:ext cx="2232868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Feature Binarization</a:t>
                </a:r>
              </a:p>
            </p:txBody>
          </p:sp>
          <p:cxnSp>
            <p:nvCxnSpPr>
              <p:cNvPr id="249" name="Straight Arrow Connector 248"/>
              <p:cNvCxnSpPr>
                <a:cxnSpLocks/>
              </p:cNvCxnSpPr>
              <p:nvPr/>
            </p:nvCxnSpPr>
            <p:spPr>
              <a:xfrm flipV="1">
                <a:off x="16916400" y="9185031"/>
                <a:ext cx="2236294" cy="243141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cxnSpLocks/>
                <a:stCxn id="245" idx="3"/>
                <a:endCxn id="246" idx="1"/>
              </p:cNvCxnSpPr>
              <p:nvPr/>
            </p:nvCxnSpPr>
            <p:spPr>
              <a:xfrm flipV="1">
                <a:off x="15154438" y="12164166"/>
                <a:ext cx="515612" cy="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cxnSpLocks/>
                <a:stCxn id="245" idx="2"/>
                <a:endCxn id="247" idx="0"/>
              </p:cNvCxnSpPr>
              <p:nvPr/>
            </p:nvCxnSpPr>
            <p:spPr>
              <a:xfrm>
                <a:off x="13512843" y="12884922"/>
                <a:ext cx="1311279" cy="801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cxnSpLocks/>
                <a:stCxn id="246" idx="2"/>
                <a:endCxn id="247" idx="0"/>
              </p:cNvCxnSpPr>
              <p:nvPr/>
            </p:nvCxnSpPr>
            <p:spPr>
              <a:xfrm flipH="1">
                <a:off x="14824122" y="12850085"/>
                <a:ext cx="1900508" cy="8364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cxnSpLocks/>
              </p:cNvCxnSpPr>
              <p:nvPr/>
            </p:nvCxnSpPr>
            <p:spPr>
              <a:xfrm>
                <a:off x="15636233" y="14206118"/>
                <a:ext cx="3943529" cy="40749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cxnSpLocks/>
                <a:stCxn id="244" idx="2"/>
                <a:endCxn id="245" idx="0"/>
              </p:cNvCxnSpPr>
              <p:nvPr/>
            </p:nvCxnSpPr>
            <p:spPr>
              <a:xfrm>
                <a:off x="13490289" y="11013859"/>
                <a:ext cx="22554" cy="430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12053539" y="8458200"/>
                <a:ext cx="339611" cy="328637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13792200" y="15240131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cxnSp>
            <p:nvCxnSpPr>
              <p:cNvPr id="269" name="Straight Arrow Connector 268"/>
              <p:cNvCxnSpPr>
                <a:cxnSpLocks/>
                <a:stCxn id="247" idx="2"/>
                <a:endCxn id="268" idx="0"/>
              </p:cNvCxnSpPr>
              <p:nvPr/>
            </p:nvCxnSpPr>
            <p:spPr>
              <a:xfrm flipH="1">
                <a:off x="14816912" y="14813430"/>
                <a:ext cx="7210" cy="426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Arrow Connector 371"/>
            <p:cNvCxnSpPr>
              <a:cxnSpLocks/>
              <a:stCxn id="268" idx="2"/>
              <a:endCxn id="375" idx="0"/>
            </p:cNvCxnSpPr>
            <p:nvPr/>
          </p:nvCxnSpPr>
          <p:spPr>
            <a:xfrm flipH="1">
              <a:off x="14811535" y="16366992"/>
              <a:ext cx="5377" cy="5051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13316270" y="16872190"/>
              <a:ext cx="2990530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Resegmentation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3566648" y="18168591"/>
              <a:ext cx="2511552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Visualization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3" name="Straight Arrow Connector 382"/>
            <p:cNvCxnSpPr>
              <a:cxnSpLocks/>
              <a:stCxn id="375" idx="2"/>
              <a:endCxn id="382" idx="0"/>
            </p:cNvCxnSpPr>
            <p:nvPr/>
          </p:nvCxnSpPr>
          <p:spPr>
            <a:xfrm>
              <a:off x="14811535" y="17753599"/>
              <a:ext cx="10889" cy="414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/>
            </p:cNvCxnSpPr>
            <p:nvPr/>
          </p:nvCxnSpPr>
          <p:spPr>
            <a:xfrm flipH="1">
              <a:off x="12970634" y="18890453"/>
              <a:ext cx="737054" cy="1143026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 Box 189"/>
              <p:cNvSpPr txBox="1">
                <a:spLocks noChangeArrowheads="1"/>
              </p:cNvSpPr>
              <p:nvPr/>
            </p:nvSpPr>
            <p:spPr bwMode="auto">
              <a:xfrm>
                <a:off x="22169094" y="16840200"/>
                <a:ext cx="9608742" cy="616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/>
                <a:r>
                  <a:rPr lang="en-US" sz="3200" b="1" dirty="0">
                    <a:latin typeface="+mn-lt"/>
                    <a:cs typeface="Times New Roman" panose="02020603050405020304" pitchFamily="18" charset="0"/>
                  </a:rPr>
                  <a:t>Offline Clustering (Agglomerative clustering):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>
                    <a:latin typeface="+mn-lt"/>
                    <a:cs typeface="Times New Roman" panose="02020603050405020304" pitchFamily="18" charset="0"/>
                  </a:rPr>
                  <a:t>Cosine similarity between BKs / CVs will be used to assign segments and compare clusters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>
                    <a:latin typeface="+mn-lt"/>
                    <a:cs typeface="Times New Roman" panose="02020603050405020304" pitchFamily="18" charset="0"/>
                  </a:rPr>
                  <a:t>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3200" dirty="0">
                    <a:latin typeface="+mn-lt"/>
                    <a:cs typeface="Times New Roman" panose="02020603050405020304" pitchFamily="18" charset="0"/>
                  </a:rPr>
                  <a:t> Clusters. Clusters with highest similarity will then be merged until one cluster is left. 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>
                    <a:latin typeface="+mn-lt"/>
                    <a:cs typeface="Times New Roman" panose="02020603050405020304" pitchFamily="18" charset="0"/>
                  </a:rPr>
                  <a:t>Elbow criterion is applied over the curve of within-class sum-of-squares / number of cluster to select best clustering from step 2</a:t>
                </a:r>
                <a:endParaRPr lang="en-US" sz="3200" b="1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/>
                <a:endParaRPr lang="en-US" sz="3200" b="1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/>
                <a:r>
                  <a:rPr lang="en-US" sz="3200" b="1" dirty="0">
                    <a:latin typeface="+mn-lt"/>
                    <a:cs typeface="Times New Roman" panose="02020603050405020304" pitchFamily="18" charset="0"/>
                  </a:rPr>
                  <a:t>Online Clustering:</a:t>
                </a:r>
              </a:p>
              <a:p>
                <a:pPr algn="just" eaLnBrk="1" hangingPunct="1"/>
                <a:r>
                  <a:rPr lang="en-US" sz="3200" dirty="0">
                    <a:latin typeface="+mn-lt"/>
                    <a:cs typeface="Times New Roman" panose="02020603050405020304" pitchFamily="18" charset="0"/>
                  </a:rPr>
                  <a:t>Assign the new segments to the clusters with smallest similarities of CVs</a:t>
                </a:r>
              </a:p>
            </p:txBody>
          </p:sp>
        </mc:Choice>
        <mc:Fallback>
          <p:sp>
            <p:nvSpPr>
              <p:cNvPr id="461" name="Text 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9094" y="16840200"/>
                <a:ext cx="9608742" cy="6163056"/>
              </a:xfrm>
              <a:prstGeom prst="rect">
                <a:avLst/>
              </a:prstGeom>
              <a:blipFill>
                <a:blip r:embed="rId12"/>
                <a:stretch>
                  <a:fillRect l="-1141" r="-1077" b="-987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5626575" y="8153400"/>
            <a:ext cx="356063" cy="52024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>
            <a:cxnSpLocks/>
          </p:cNvCxnSpPr>
          <p:nvPr/>
        </p:nvCxnSpPr>
        <p:spPr>
          <a:xfrm>
            <a:off x="15444008" y="16246835"/>
            <a:ext cx="6991750" cy="2955532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220276" y="26441400"/>
            <a:ext cx="9767763" cy="5148514"/>
            <a:chOff x="11507868" y="14730712"/>
            <a:chExt cx="9692640" cy="5148514"/>
          </a:xfrm>
        </p:grpSpPr>
        <p:sp>
          <p:nvSpPr>
            <p:cNvPr id="214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446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latin typeface="Calibri" pitchFamily="34" charset="0"/>
                </a:rPr>
                <a:t>In this project, we seek to develop a speaker recognizer system that: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is language-independent, domain-robust, platform-independent and </a:t>
              </a:r>
              <a:r>
                <a:rPr lang="en-US" altLang="zh-CN" sz="3400" dirty="0">
                  <a:latin typeface="Calibri" pitchFamily="34" charset="0"/>
                </a:rPr>
                <a:t> do not need prior training</a:t>
              </a:r>
              <a:endParaRPr lang="en-US" sz="3400" dirty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can label the speakers in a recorded audio and visualize the results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can generate outputs as the input is analyzed and correct the earlier output when necessary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extBox 396"/>
              <p:cNvSpPr txBox="1"/>
              <p:nvPr/>
            </p:nvSpPr>
            <p:spPr>
              <a:xfrm>
                <a:off x="30099000" y="11506200"/>
                <a:ext cx="149106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𝐵𝐾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= 1: the </a:t>
                </a:r>
                <a:r>
                  <a:rPr lang="en-US" altLang="zh-CN" sz="2400" dirty="0" err="1"/>
                  <a:t>ith</a:t>
                </a:r>
                <a:r>
                  <a:rPr lang="en-US" altLang="zh-CN" sz="2400" dirty="0"/>
                  <a:t> Gaussian coexist in the same region of acoustic space</a:t>
                </a:r>
              </a:p>
            </p:txBody>
          </p:sp>
        </mc:Choice>
        <mc:Fallback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0" y="11506200"/>
                <a:ext cx="1491069" cy="3046988"/>
              </a:xfrm>
              <a:prstGeom prst="rect">
                <a:avLst/>
              </a:prstGeom>
              <a:blipFill>
                <a:blip r:embed="rId13"/>
                <a:stretch>
                  <a:fillRect l="-6557" t="-1603" r="-410" b="-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176">
            <a:extLst>
              <a:ext uri="{FF2B5EF4-FFF2-40B4-BE49-F238E27FC236}">
                <a16:creationId xmlns:a16="http://schemas.microsoft.com/office/drawing/2014/main" id="{610A6A02-0536-4AED-903C-DD71066D4321}"/>
              </a:ext>
            </a:extLst>
          </p:cNvPr>
          <p:cNvSpPr txBox="1"/>
          <p:nvPr/>
        </p:nvSpPr>
        <p:spPr>
          <a:xfrm>
            <a:off x="24540268" y="13669607"/>
            <a:ext cx="84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6CE755C-3B3C-4DF2-930E-79A8CD711C9C}"/>
              </a:ext>
            </a:extLst>
          </p:cNvPr>
          <p:cNvSpPr/>
          <p:nvPr/>
        </p:nvSpPr>
        <p:spPr>
          <a:xfrm>
            <a:off x="27360795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8838A10-B069-462D-8D0F-A35717B94537}"/>
              </a:ext>
            </a:extLst>
          </p:cNvPr>
          <p:cNvSpPr/>
          <p:nvPr/>
        </p:nvSpPr>
        <p:spPr>
          <a:xfrm>
            <a:off x="0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1736198" y="23622000"/>
            <a:ext cx="10039201" cy="5593080"/>
            <a:chOff x="11507868" y="14730712"/>
            <a:chExt cx="9692640" cy="5593080"/>
          </a:xfrm>
        </p:grpSpPr>
        <p:sp>
          <p:nvSpPr>
            <p:cNvPr id="222" name="Text Box 194"/>
            <p:cNvSpPr txBox="1">
              <a:spLocks noChangeArrowheads="1"/>
            </p:cNvSpPr>
            <p:nvPr/>
          </p:nvSpPr>
          <p:spPr bwMode="auto">
            <a:xfrm>
              <a:off x="11507868" y="15340312"/>
              <a:ext cx="9692640" cy="4983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latin typeface="Calibri" pitchFamily="34" charset="0"/>
                </a:rPr>
                <a:t>Experiment on:  Intel Core i5-4200U 2.30 GHz CPU With 8 GB RAM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Whole offline system: 0.03 – 0.05 </a:t>
              </a:r>
              <a:r>
                <a:rPr lang="en-US" sz="3400" dirty="0" err="1">
                  <a:latin typeface="Calibri" pitchFamily="34" charset="0"/>
                </a:rPr>
                <a:t>xRT</a:t>
              </a:r>
              <a:r>
                <a:rPr lang="en-US" sz="3400" dirty="0">
                  <a:latin typeface="Calibri" pitchFamily="34" charset="0"/>
                </a:rPr>
                <a:t> for recorded audio ranging from 20s to 5mins.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KBM Training: 0.02 – 0.03 </a:t>
              </a:r>
              <a:r>
                <a:rPr lang="en-US" sz="3400" dirty="0" err="1">
                  <a:latin typeface="Calibri" pitchFamily="34" charset="0"/>
                </a:rPr>
                <a:t>xRT</a:t>
              </a:r>
              <a:r>
                <a:rPr lang="en-US" sz="3400" dirty="0">
                  <a:latin typeface="Calibri" pitchFamily="34" charset="0"/>
                </a:rPr>
                <a:t>, the most time-consuming  part in they system.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AHC Clustering is fast (0.005 </a:t>
              </a:r>
              <a:r>
                <a:rPr lang="en-US" sz="3400" dirty="0" err="1">
                  <a:latin typeface="Calibri" pitchFamily="34" charset="0"/>
                </a:rPr>
                <a:t>xRT</a:t>
              </a:r>
              <a:r>
                <a:rPr lang="en-US" sz="3400" dirty="0">
                  <a:latin typeface="Calibri" pitchFamily="34" charset="0"/>
                </a:rPr>
                <a:t>), so can be performed more frequently in Real-time version. </a:t>
              </a:r>
            </a:p>
            <a:p>
              <a:pPr eaLnBrk="1" hangingPunct="1"/>
              <a:r>
                <a:rPr lang="en-US" sz="2400" dirty="0">
                  <a:latin typeface="Calibri" pitchFamily="34" charset="0"/>
                </a:rPr>
                <a:t>       (</a:t>
              </a:r>
              <a:r>
                <a:rPr lang="en-US" sz="2400" dirty="0" err="1">
                  <a:latin typeface="Calibri" pitchFamily="34" charset="0"/>
                </a:rPr>
                <a:t>xRT</a:t>
              </a:r>
              <a:r>
                <a:rPr lang="en-US" sz="2400" dirty="0">
                  <a:latin typeface="Calibri" pitchFamily="34" charset="0"/>
                </a:rPr>
                <a:t>: real-time factors, 0.01 RT means 1s for 100s audio)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1507868" y="14730712"/>
              <a:ext cx="9692640" cy="603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</a:rPr>
                <a:t>Experiment Results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567160" y="29623987"/>
            <a:ext cx="20208240" cy="2532413"/>
            <a:chOff x="11507868" y="14578312"/>
            <a:chExt cx="9692640" cy="2532413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264112"/>
              <a:ext cx="9692640" cy="1846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The frequency to run KBM training and offline clustering in real-time system need to be further determined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The relationship between the frequency to run KBM training  and system accuracy need to be further analyzed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The system need to be further improved in terms of speed and audio processing for real-time streaming data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5783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</a:rPr>
                <a:t>Future Work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4CA0DAC-1018-4020-AA9E-F849AC087CB1}"/>
              </a:ext>
            </a:extLst>
          </p:cNvPr>
          <p:cNvCxnSpPr/>
          <p:nvPr/>
        </p:nvCxnSpPr>
        <p:spPr>
          <a:xfrm>
            <a:off x="0" y="32918400"/>
            <a:ext cx="3291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702</Words>
  <Application>Microsoft Office PowerPoint</Application>
  <PresentationFormat>自定义</PresentationFormat>
  <Paragraphs>168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henrypan</dc:creator>
  <dc:description/>
  <cp:lastModifiedBy>henrypan</cp:lastModifiedBy>
  <cp:revision>183</cp:revision>
  <cp:lastPrinted>2013-02-12T02:21:55Z</cp:lastPrinted>
  <dcterms:created xsi:type="dcterms:W3CDTF">2013-02-10T21:14:48Z</dcterms:created>
  <dcterms:modified xsi:type="dcterms:W3CDTF">2019-06-27T13:58:57Z</dcterms:modified>
</cp:coreProperties>
</file>