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329184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ypan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60" autoAdjust="0"/>
    <p:restoredTop sz="98601" autoAdjust="0"/>
  </p:normalViewPr>
  <p:slideViewPr>
    <p:cSldViewPr>
      <p:cViewPr varScale="1">
        <p:scale>
          <a:sx n="23" d="100"/>
          <a:sy n="23" d="100"/>
        </p:scale>
        <p:origin x="-1164" y="-114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278320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02870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36”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604200" y="0"/>
            <a:ext cx="9601200" cy="329184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3"/>
            <a:ext cx="104241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 Box 189"/>
          <p:cNvSpPr txBox="1">
            <a:spLocks noChangeArrowheads="1"/>
          </p:cNvSpPr>
          <p:nvPr/>
        </p:nvSpPr>
        <p:spPr bwMode="auto">
          <a:xfrm>
            <a:off x="11567160" y="5481122"/>
            <a:ext cx="20208240" cy="182880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</a:endParaRPr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627096" y="136288"/>
            <a:ext cx="21945600" cy="247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7200" b="1" dirty="0">
                <a:solidFill>
                  <a:schemeClr val="bg1"/>
                </a:solidFill>
                <a:latin typeface="+mn-lt"/>
              </a:rPr>
              <a:t>Real-time Speaker Recognizer</a:t>
            </a:r>
          </a:p>
          <a:p>
            <a:pPr eaLnBrk="1" hangingPunct="1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</a:t>
            </a:r>
            <a:r>
              <a:rPr lang="en-US" sz="4000" b="1" dirty="0">
                <a:solidFill>
                  <a:schemeClr val="bg1"/>
                </a:solidFill>
                <a:latin typeface="+mn-lt"/>
              </a:rPr>
              <a:t>Offline and real-time speaker diarization system based on binary key modelling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27096" y="2249028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 err="1">
                <a:solidFill>
                  <a:schemeClr val="bg1"/>
                </a:solidFill>
                <a:latin typeface="+mn-lt"/>
              </a:rPr>
              <a:t>Hao</a:t>
            </a:r>
            <a:r>
              <a:rPr lang="en-US" sz="4000" dirty="0">
                <a:solidFill>
                  <a:schemeClr val="bg1"/>
                </a:solidFill>
                <a:latin typeface="+mn-lt"/>
              </a:rPr>
              <a:t> Pan    </a:t>
            </a:r>
            <a:r>
              <a:rPr lang="en-US" sz="4000" dirty="0" smtClean="0">
                <a:solidFill>
                  <a:schemeClr val="bg1"/>
                </a:solidFill>
                <a:latin typeface="+mn-lt"/>
              </a:rPr>
              <a:t> Supervisor</a:t>
            </a:r>
            <a:r>
              <a:rPr lang="en-US" sz="4000" dirty="0">
                <a:solidFill>
                  <a:schemeClr val="bg1"/>
                </a:solidFill>
                <a:latin typeface="+mn-lt"/>
              </a:rPr>
              <a:t>: Dr. Beta C.L. Yip</a:t>
            </a:r>
            <a:endParaRPr lang="en-US" sz="4000" baseline="30000" dirty="0">
              <a:solidFill>
                <a:schemeClr val="bg1"/>
              </a:solidFill>
              <a:latin typeface="+mn-lt"/>
            </a:endParaRPr>
          </a:p>
          <a:p>
            <a:pPr eaLnBrk="1" hangingPunct="1"/>
            <a:r>
              <a:rPr lang="en-US" sz="4000" dirty="0">
                <a:solidFill>
                  <a:schemeClr val="bg1"/>
                </a:solidFill>
                <a:latin typeface="+mn-lt"/>
              </a:rPr>
              <a:t>The University of Hong Kong, Faculty of Engineering, Department of Computer Science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0160" y="29146502"/>
            <a:ext cx="1937494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Contact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80160" y="45720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567160" y="4572000"/>
            <a:ext cx="20208240" cy="6882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System Design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1506200" y="24079200"/>
            <a:ext cx="9692640" cy="5591610"/>
            <a:chOff x="21840588" y="14730712"/>
            <a:chExt cx="9692640" cy="6331299"/>
          </a:xfrm>
        </p:grpSpPr>
        <p:sp>
          <p:nvSpPr>
            <p:cNvPr id="12" name="Text Box 191"/>
            <p:cNvSpPr txBox="1">
              <a:spLocks noChangeArrowheads="1"/>
            </p:cNvSpPr>
            <p:nvPr/>
          </p:nvSpPr>
          <p:spPr bwMode="auto">
            <a:xfrm>
              <a:off x="21840588" y="15416511"/>
              <a:ext cx="9692640" cy="5645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400" b="1" dirty="0">
                  <a:latin typeface="Calibri" pitchFamily="34" charset="0"/>
                </a:rPr>
                <a:t>Real-time </a:t>
              </a:r>
              <a:r>
                <a:rPr lang="en-US" sz="3400" dirty="0">
                  <a:latin typeface="Calibri" pitchFamily="34" charset="0"/>
                </a:rPr>
                <a:t>Version of the system:</a:t>
              </a:r>
            </a:p>
            <a:p>
              <a:pPr marL="514350" indent="-514350" eaLnBrk="1" hangingPunct="1">
                <a:buAutoNum type="arabicPeriod"/>
              </a:pPr>
              <a:r>
                <a:rPr lang="en-US" sz="3400" b="1" dirty="0">
                  <a:latin typeface="Calibri" pitchFamily="34" charset="0"/>
                </a:rPr>
                <a:t>VAD, Feature extraction, Feature binarization</a:t>
              </a:r>
              <a:r>
                <a:rPr lang="en-US" sz="3400" dirty="0">
                  <a:latin typeface="Calibri" pitchFamily="34" charset="0"/>
                </a:rPr>
                <a:t>:  Performed in online manner</a:t>
              </a:r>
            </a:p>
            <a:p>
              <a:pPr marL="514350" indent="-514350" eaLnBrk="1" hangingPunct="1">
                <a:buAutoNum type="arabicPeriod"/>
              </a:pPr>
              <a:r>
                <a:rPr lang="en-US" sz="3400" b="1" dirty="0">
                  <a:latin typeface="Calibri" pitchFamily="34" charset="0"/>
                </a:rPr>
                <a:t>KBM Training</a:t>
              </a:r>
              <a:r>
                <a:rPr lang="en-US" sz="3400" dirty="0">
                  <a:latin typeface="Calibri" pitchFamily="34" charset="0"/>
                </a:rPr>
                <a:t>: Performed in offline </a:t>
              </a:r>
              <a:r>
                <a:rPr lang="en-US" sz="3400" dirty="0" smtClean="0">
                  <a:latin typeface="Calibri" pitchFamily="34" charset="0"/>
                </a:rPr>
                <a:t>manner. Use another thread to do the training and update the KBM; Need 10-15s data as buffer to get KBM.</a:t>
              </a:r>
              <a:endParaRPr lang="en-US" sz="3400" dirty="0">
                <a:latin typeface="Calibri" pitchFamily="34" charset="0"/>
              </a:endParaRPr>
            </a:p>
            <a:p>
              <a:pPr marL="514350" indent="-514350" eaLnBrk="1" hangingPunct="1">
                <a:buAutoNum type="arabicPeriod"/>
              </a:pPr>
              <a:r>
                <a:rPr lang="en-US" sz="3400" b="1" dirty="0">
                  <a:latin typeface="Calibri" pitchFamily="34" charset="0"/>
                </a:rPr>
                <a:t>Clustering</a:t>
              </a:r>
              <a:r>
                <a:rPr lang="en-US" sz="3400" dirty="0">
                  <a:latin typeface="Calibri" pitchFamily="34" charset="0"/>
                </a:rPr>
                <a:t>: fast and naive online clustering first for new data, </a:t>
              </a:r>
              <a:r>
                <a:rPr lang="en-US" sz="3400" dirty="0" smtClean="0">
                  <a:latin typeface="Calibri" pitchFamily="34" charset="0"/>
                </a:rPr>
                <a:t>offline </a:t>
              </a:r>
              <a:r>
                <a:rPr lang="en-US" sz="3400" dirty="0">
                  <a:latin typeface="Calibri" pitchFamily="34" charset="0"/>
                </a:rPr>
                <a:t>clustering will be used to update the previous result when it </a:t>
              </a:r>
              <a:r>
                <a:rPr lang="en-US" sz="3400" dirty="0" smtClean="0">
                  <a:latin typeface="Calibri" pitchFamily="34" charset="0"/>
                </a:rPr>
                <a:t>complete</a:t>
              </a:r>
              <a:endParaRPr lang="en-US" sz="3400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84058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Discussion</a:t>
              </a:r>
            </a:p>
          </p:txBody>
        </p:sp>
      </p:grp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95400" y="5257800"/>
            <a:ext cx="9692640" cy="2068253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400" b="1" dirty="0">
                <a:latin typeface="+mn-lt"/>
              </a:rPr>
              <a:t> Speaker diarization </a:t>
            </a:r>
            <a:r>
              <a:rPr lang="en-US" sz="3400" dirty="0">
                <a:latin typeface="+mn-lt"/>
              </a:rPr>
              <a:t>is the process of segmenting an input audio stream into speaker-homogeneous segments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Answer: </a:t>
            </a:r>
            <a:r>
              <a:rPr lang="en-US" sz="3400" b="1" i="1" dirty="0">
                <a:latin typeface="+mn-lt"/>
              </a:rPr>
              <a:t>“Who spoke when?”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Speaker identities and number of speakers are unknown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r>
              <a:rPr lang="en-US" sz="3400" b="1" dirty="0">
                <a:latin typeface="+mn-lt"/>
              </a:rPr>
              <a:t> Speaker diarization ≠ Speaker recognition: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Timestamps are important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No enrollment process: no speaker voiceprint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r>
              <a:rPr lang="en-US" sz="3400" b="1" dirty="0">
                <a:latin typeface="+mn-lt"/>
              </a:rPr>
              <a:t> Applications: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Improve ASR accuracy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Improve speaker recognition in multi-speaker data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Source separation: e.g. doctor vs patient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Spoken document indexing and retrieval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r>
              <a:rPr lang="en-US" sz="3400" b="1" dirty="0">
                <a:latin typeface="+mn-lt"/>
              </a:rPr>
              <a:t> Generic diarization scheme</a:t>
            </a:r>
            <a:r>
              <a:rPr lang="en-US" sz="3400" dirty="0">
                <a:latin typeface="+mn-lt"/>
              </a:rPr>
              <a:t>: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r>
              <a:rPr lang="en-US" altLang="zh-CN" sz="3400" b="1" dirty="0">
                <a:latin typeface="+mn-lt"/>
              </a:rPr>
              <a:t>Problem of existing system:</a:t>
            </a:r>
            <a:endParaRPr lang="en-US" sz="3400" b="1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400" dirty="0">
                <a:latin typeface="+mj-lt"/>
              </a:rPr>
              <a:t>Require Intensive </a:t>
            </a:r>
            <a:r>
              <a:rPr lang="en-US" altLang="zh-CN" sz="3400" dirty="0" smtClean="0">
                <a:latin typeface="+mj-lt"/>
              </a:rPr>
              <a:t>computation &amp; </a:t>
            </a:r>
            <a:r>
              <a:rPr lang="en-US" altLang="zh-CN" sz="3400" dirty="0">
                <a:latin typeface="+mj-lt"/>
              </a:rPr>
              <a:t>long processing time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400" dirty="0">
                <a:latin typeface="+mj-lt"/>
              </a:rPr>
              <a:t>Online clustering performance are much worse than offline clustering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400" dirty="0">
                <a:latin typeface="+mj-lt"/>
              </a:rPr>
              <a:t>Lack of real-time application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400" dirty="0">
                <a:latin typeface="+mj-lt"/>
              </a:rPr>
              <a:t>Many system are domain-specific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553200"/>
            <a:ext cx="5774190" cy="21240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042390" y="8458200"/>
            <a:ext cx="5796810" cy="2124000"/>
            <a:chOff x="3200400" y="8910022"/>
            <a:chExt cx="5796810" cy="2124000"/>
          </a:xfrm>
        </p:grpSpPr>
        <p:grpSp>
          <p:nvGrpSpPr>
            <p:cNvPr id="31" name="组合 30"/>
            <p:cNvGrpSpPr/>
            <p:nvPr/>
          </p:nvGrpSpPr>
          <p:grpSpPr>
            <a:xfrm>
              <a:off x="3200400" y="9355846"/>
              <a:ext cx="5796810" cy="1232352"/>
              <a:chOff x="304800" y="14630400"/>
              <a:chExt cx="15172879" cy="322562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4800" y="14630400"/>
                <a:ext cx="1990279" cy="32256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353121" y="14630400"/>
                <a:ext cx="3285679" cy="32256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705921" y="14630400"/>
                <a:ext cx="2447479" cy="32256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220521" y="14630400"/>
                <a:ext cx="4504879" cy="3225625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2792521" y="14630400"/>
                <a:ext cx="2685158" cy="322562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410" y="8910022"/>
              <a:ext cx="5774190" cy="2124000"/>
            </a:xfrm>
            <a:prstGeom prst="rect">
              <a:avLst/>
            </a:prstGeom>
          </p:spPr>
        </p:pic>
      </p:grp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804" y="1136904"/>
            <a:ext cx="6870796" cy="2224248"/>
          </a:xfrm>
          <a:prstGeom prst="rect">
            <a:avLst/>
          </a:prstGeom>
        </p:spPr>
      </p:pic>
      <p:cxnSp>
        <p:nvCxnSpPr>
          <p:cNvPr id="144" name="Straight Arrow Connector 143"/>
          <p:cNvCxnSpPr/>
          <p:nvPr/>
        </p:nvCxnSpPr>
        <p:spPr>
          <a:xfrm flipV="1">
            <a:off x="29138425" y="6858000"/>
            <a:ext cx="1267" cy="2714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18281930" y="5638800"/>
            <a:ext cx="13252163" cy="3997028"/>
            <a:chOff x="18381719" y="6209120"/>
            <a:chExt cx="13252163" cy="3997028"/>
          </a:xfrm>
        </p:grpSpPr>
        <p:grpSp>
          <p:nvGrpSpPr>
            <p:cNvPr id="229" name="Group 228"/>
            <p:cNvGrpSpPr/>
            <p:nvPr/>
          </p:nvGrpSpPr>
          <p:grpSpPr>
            <a:xfrm>
              <a:off x="18381719" y="6295962"/>
              <a:ext cx="13252163" cy="3658356"/>
              <a:chOff x="18446227" y="6371567"/>
              <a:chExt cx="13252163" cy="3658356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8446227" y="6471753"/>
                <a:ext cx="6079216" cy="3150815"/>
                <a:chOff x="18561688" y="5841895"/>
                <a:chExt cx="6079216" cy="3150815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22479000" y="7391400"/>
                  <a:ext cx="8363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2494020" y="8338065"/>
                  <a:ext cx="8363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18561688" y="5841895"/>
                  <a:ext cx="6079216" cy="3150815"/>
                  <a:chOff x="18561688" y="5841895"/>
                  <a:chExt cx="6079216" cy="3150815"/>
                </a:xfrm>
              </p:grpSpPr>
              <p:pic>
                <p:nvPicPr>
                  <p:cNvPr id="70" name="Picture 69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152" r="8722" b="6282"/>
                  <a:stretch/>
                </p:blipFill>
                <p:spPr>
                  <a:xfrm>
                    <a:off x="19890026" y="5867400"/>
                    <a:ext cx="4724400" cy="948949"/>
                  </a:xfrm>
                  <a:prstGeom prst="rect">
                    <a:avLst/>
                  </a:prstGeom>
                </p:spPr>
              </p:pic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20012296" y="7162800"/>
                    <a:ext cx="4602480" cy="792608"/>
                    <a:chOff x="19781520" y="7113904"/>
                    <a:chExt cx="4602480" cy="792608"/>
                  </a:xfrm>
                </p:grpSpPr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19781520" y="7113904"/>
                      <a:ext cx="2042160" cy="792608"/>
                      <a:chOff x="19781520" y="7239000"/>
                      <a:chExt cx="2042160" cy="792608"/>
                    </a:xfrm>
                  </p:grpSpPr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19781520" y="7239000"/>
                        <a:ext cx="1097280" cy="13716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20238720" y="7440296"/>
                        <a:ext cx="1097280" cy="1463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5" name="Straight Arrow Connector 64"/>
                      <p:cNvCxnSpPr>
                        <a:stCxn id="51" idx="2"/>
                      </p:cNvCxnSpPr>
                      <p:nvPr/>
                    </p:nvCxnSpPr>
                    <p:spPr>
                      <a:xfrm flipH="1">
                        <a:off x="20330159" y="7376160"/>
                        <a:ext cx="1" cy="65544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20726400" y="7668896"/>
                        <a:ext cx="1097280" cy="1463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4" name="Straight Arrow Connector 73"/>
                      <p:cNvCxnSpPr>
                        <a:stCxn id="76" idx="2"/>
                      </p:cNvCxnSpPr>
                      <p:nvPr/>
                    </p:nvCxnSpPr>
                    <p:spPr>
                      <a:xfrm>
                        <a:off x="20787360" y="7586600"/>
                        <a:ext cx="0" cy="44500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Arrow Connector 85"/>
                      <p:cNvCxnSpPr>
                        <a:stCxn id="84" idx="2"/>
                      </p:cNvCxnSpPr>
                      <p:nvPr/>
                    </p:nvCxnSpPr>
                    <p:spPr>
                      <a:xfrm>
                        <a:off x="21275040" y="7815200"/>
                        <a:ext cx="0" cy="21640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23286720" y="7543800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Arrow Connector 101"/>
                    <p:cNvCxnSpPr>
                      <a:stCxn id="101" idx="2"/>
                    </p:cNvCxnSpPr>
                    <p:nvPr/>
                  </p:nvCxnSpPr>
                  <p:spPr>
                    <a:xfrm flipH="1">
                      <a:off x="23835359" y="7690104"/>
                      <a:ext cx="1" cy="2164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8561688" y="5841895"/>
                    <a:ext cx="153007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 smtClean="0"/>
                      <a:t>Features </a:t>
                    </a:r>
                    <a:r>
                      <a:rPr lang="en-US" altLang="zh-CN" sz="2400" dirty="0"/>
                      <a:t>(MFCCs</a:t>
                    </a:r>
                    <a:r>
                      <a:rPr lang="en-US" altLang="zh-CN" sz="2400" dirty="0" smtClean="0"/>
                      <a:t>)</a:t>
                    </a:r>
                    <a:endParaRPr lang="en-US" altLang="zh-CN" sz="2400" dirty="0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8592800" y="7010400"/>
                    <a:ext cx="153007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Sliding</a:t>
                    </a:r>
                    <a:r>
                      <a:rPr lang="zh-CN" altLang="en-US" sz="2400" dirty="0"/>
                      <a:t> </a:t>
                    </a:r>
                    <a:r>
                      <a:rPr lang="en-US" altLang="zh-CN" sz="2400" dirty="0"/>
                      <a:t>Windows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8669001" y="8153400"/>
                    <a:ext cx="142275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Gaussian</a:t>
                    </a:r>
                  </a:p>
                  <a:p>
                    <a:pPr algn="ctr"/>
                    <a:r>
                      <a:rPr lang="en-US" altLang="zh-CN" sz="2400" dirty="0"/>
                      <a:t>Pool</a:t>
                    </a:r>
                  </a:p>
                </p:txBody>
              </p: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20122870" y="8077200"/>
                    <a:ext cx="4518034" cy="915510"/>
                    <a:chOff x="20122870" y="8190390"/>
                    <a:chExt cx="4518034" cy="915510"/>
                  </a:xfrm>
                </p:grpSpPr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20122870" y="8304690"/>
                      <a:ext cx="4379397" cy="686910"/>
                      <a:chOff x="19890026" y="8031607"/>
                      <a:chExt cx="4379397" cy="686910"/>
                    </a:xfrm>
                  </p:grpSpPr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890026" y="8031607"/>
                        <a:ext cx="1825147" cy="686910"/>
                        <a:chOff x="19890026" y="8031607"/>
                        <a:chExt cx="1825147" cy="686910"/>
                      </a:xfrm>
                    </p:grpSpPr>
                    <p:sp>
                      <p:nvSpPr>
                        <p:cNvPr id="71" name="任意多边形 11"/>
                        <p:cNvSpPr/>
                        <p:nvPr/>
                      </p:nvSpPr>
                      <p:spPr>
                        <a:xfrm>
                          <a:off x="19890026" y="8031608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3" name="任意多边形 11"/>
                        <p:cNvSpPr/>
                        <p:nvPr/>
                      </p:nvSpPr>
                      <p:spPr>
                        <a:xfrm>
                          <a:off x="20345400" y="8031607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5" name="任意多边形 11"/>
                        <p:cNvSpPr/>
                        <p:nvPr/>
                      </p:nvSpPr>
                      <p:spPr>
                        <a:xfrm>
                          <a:off x="20834906" y="8031608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sp>
                    <p:nvSpPr>
                      <p:cNvPr id="103" name="任意多边形 11"/>
                      <p:cNvSpPr/>
                      <p:nvPr/>
                    </p:nvSpPr>
                    <p:spPr>
                      <a:xfrm>
                        <a:off x="2338915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115" name="Rounded Rectangle 114"/>
                    <p:cNvSpPr/>
                    <p:nvPr/>
                  </p:nvSpPr>
                  <p:spPr>
                    <a:xfrm>
                      <a:off x="20122870" y="8190390"/>
                      <a:ext cx="4518034" cy="915510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4" name="Group 113"/>
              <p:cNvGrpSpPr/>
              <p:nvPr/>
            </p:nvGrpSpPr>
            <p:grpSpPr>
              <a:xfrm>
                <a:off x="24525443" y="7880460"/>
                <a:ext cx="6990787" cy="2149463"/>
                <a:chOff x="24525443" y="7880460"/>
                <a:chExt cx="6990787" cy="21494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4525443" y="8520322"/>
                  <a:ext cx="6990787" cy="1509601"/>
                  <a:chOff x="24525443" y="8415551"/>
                  <a:chExt cx="6990787" cy="1509601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4929297" y="8455871"/>
                    <a:ext cx="2057990" cy="14446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Select 1</a:t>
                    </a:r>
                    <a:r>
                      <a:rPr lang="en-US" sz="2400" baseline="30000" dirty="0">
                        <a:solidFill>
                          <a:schemeClr val="tx1"/>
                        </a:solidFill>
                      </a:rPr>
                      <a:t>st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 Gaussian with max likelihood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7291497" y="8446945"/>
                        <a:ext cx="1908803" cy="147820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solidFill>
                              <a:schemeClr val="tx1"/>
                            </a:solidFill>
                          </a:rPr>
                          <a:t>Calculate  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𝐷𝑖𝑠𝑡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𝑐𝑜𝑠𝑖𝑛𝑒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oMath>
                        </a14:m>
                        <a:endParaRPr lang="en-US" sz="2400" dirty="0" smtClean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2400" dirty="0" smtClean="0">
                            <a:solidFill>
                              <a:schemeClr val="tx1"/>
                            </a:solidFill>
                          </a:rPr>
                          <a:t>with </a:t>
                        </a:r>
                        <a:r>
                          <a:rPr lang="en-US" sz="2400" dirty="0">
                            <a:solidFill>
                              <a:schemeClr val="tx1"/>
                            </a:solidFill>
                          </a:rPr>
                          <a:t>other Gaussians</a:t>
                        </a:r>
                      </a:p>
                    </p:txBody>
                  </p:sp>
                </mc:Choice>
                <mc:Fallback>
                  <p:sp>
                    <p:nvSpPr>
                      <p:cNvPr id="180" name="Rectangle 17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291497" y="8446945"/>
                        <a:ext cx="1908803" cy="1478207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4878" b="-113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29577497" y="8415551"/>
                        <a:ext cx="1938733" cy="1509601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solidFill>
                              <a:schemeClr val="tx1"/>
                            </a:solidFill>
                          </a:rPr>
                          <a:t>Select Gaussian with biggest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𝐷𝑖𝑠𝑡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𝑐𝑜𝑠𝑖𝑛𝑒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oMath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3" name="Rectangle 18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577497" y="8415551"/>
                        <a:ext cx="1938733" cy="1509601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l="-3416" t="-3984" r="-7143" b="-159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Elbow Connector 52"/>
                  <p:cNvCxnSpPr>
                    <a:stCxn id="183" idx="0"/>
                    <a:endCxn id="180" idx="0"/>
                  </p:cNvCxnSpPr>
                  <p:nvPr/>
                </p:nvCxnSpPr>
                <p:spPr>
                  <a:xfrm rot="16200000" flipH="1" flipV="1">
                    <a:off x="29380685" y="7280765"/>
                    <a:ext cx="31394" cy="2300965"/>
                  </a:xfrm>
                  <a:prstGeom prst="bentConnector3">
                    <a:avLst>
                      <a:gd name="adj1" fmla="val -728165"/>
                    </a:avLst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>
                    <a:stCxn id="46" idx="3"/>
                    <a:endCxn id="180" idx="1"/>
                  </p:cNvCxnSpPr>
                  <p:nvPr/>
                </p:nvCxnSpPr>
                <p:spPr>
                  <a:xfrm>
                    <a:off x="26987287" y="9178200"/>
                    <a:ext cx="304210" cy="7849"/>
                  </a:xfrm>
                  <a:prstGeom prst="straightConnector1">
                    <a:avLst/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>
                    <a:stCxn id="180" idx="3"/>
                    <a:endCxn id="183" idx="1"/>
                  </p:cNvCxnSpPr>
                  <p:nvPr/>
                </p:nvCxnSpPr>
                <p:spPr>
                  <a:xfrm flipV="1">
                    <a:off x="29200300" y="9170352"/>
                    <a:ext cx="377197" cy="15697"/>
                  </a:xfrm>
                  <a:prstGeom prst="straightConnector1">
                    <a:avLst/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>
                    <a:stCxn id="115" idx="3"/>
                    <a:endCxn id="46" idx="1"/>
                  </p:cNvCxnSpPr>
                  <p:nvPr/>
                </p:nvCxnSpPr>
                <p:spPr>
                  <a:xfrm>
                    <a:off x="24525443" y="9060042"/>
                    <a:ext cx="403854" cy="118158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27291497" y="7880460"/>
                  <a:ext cx="40843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Stop when getting N Gaussians</a:t>
                  </a: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27766647" y="6508246"/>
                <a:ext cx="39317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most complementary &amp; discriminant Gaussians 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5234103" y="6371567"/>
                <a:ext cx="14039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Speaker acoustic space</a:t>
                </a:r>
              </a:p>
            </p:txBody>
          </p:sp>
          <p:cxnSp>
            <p:nvCxnSpPr>
              <p:cNvPr id="210" name="Straight Arrow Connector 209"/>
              <p:cNvCxnSpPr>
                <a:cxnSpLocks/>
                <a:stCxn id="70" idx="3"/>
                <a:endCxn id="193" idx="1"/>
              </p:cNvCxnSpPr>
              <p:nvPr/>
            </p:nvCxnSpPr>
            <p:spPr>
              <a:xfrm>
                <a:off x="24498965" y="6971733"/>
                <a:ext cx="735138" cy="923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ight Arrow 214"/>
              <p:cNvSpPr/>
              <p:nvPr/>
            </p:nvSpPr>
            <p:spPr>
              <a:xfrm>
                <a:off x="26623793" y="6547954"/>
                <a:ext cx="1201104" cy="972176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KBM</a:t>
                </a:r>
              </a:p>
            </p:txBody>
          </p:sp>
        </p:grpSp>
        <p:sp>
          <p:nvSpPr>
            <p:cNvPr id="230" name="Rectangle 229"/>
            <p:cNvSpPr/>
            <p:nvPr/>
          </p:nvSpPr>
          <p:spPr>
            <a:xfrm>
              <a:off x="18443907" y="6209120"/>
              <a:ext cx="13133969" cy="3997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4" name="Straight Arrow Connector 233"/>
          <p:cNvCxnSpPr>
            <a:stCxn id="232" idx="3"/>
            <a:endCxn id="174" idx="1"/>
          </p:cNvCxnSpPr>
          <p:nvPr/>
        </p:nvCxnSpPr>
        <p:spPr>
          <a:xfrm flipV="1">
            <a:off x="20529065" y="10522055"/>
            <a:ext cx="948739" cy="1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18302024" y="10058400"/>
            <a:ext cx="13336438" cy="6391894"/>
            <a:chOff x="18368300" y="9794616"/>
            <a:chExt cx="13336438" cy="6391894"/>
          </a:xfrm>
        </p:grpSpPr>
        <p:grpSp>
          <p:nvGrpSpPr>
            <p:cNvPr id="240" name="Group 239"/>
            <p:cNvGrpSpPr/>
            <p:nvPr/>
          </p:nvGrpSpPr>
          <p:grpSpPr>
            <a:xfrm>
              <a:off x="18507694" y="9794616"/>
              <a:ext cx="13031618" cy="6198198"/>
              <a:chOff x="18507694" y="9794616"/>
              <a:chExt cx="13031618" cy="619819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8545047" y="9996661"/>
                <a:ext cx="12994265" cy="5996153"/>
                <a:chOff x="18737855" y="9601200"/>
                <a:chExt cx="12994265" cy="5996153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21017223" y="10418125"/>
                  <a:ext cx="4459250" cy="554675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Arrow Connector 7"/>
                <p:cNvCxnSpPr>
                  <a:stCxn id="3" idx="3"/>
                </p:cNvCxnSpPr>
                <p:nvPr/>
              </p:nvCxnSpPr>
              <p:spPr>
                <a:xfrm>
                  <a:off x="25476473" y="10695463"/>
                  <a:ext cx="187932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25583929" y="10279964"/>
                  <a:ext cx="177187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/>
                    <a:t>Count</a:t>
                  </a:r>
                </a:p>
                <a:p>
                  <a:r>
                    <a:rPr lang="en-US" altLang="zh-CN" sz="2400" dirty="0"/>
                    <a:t>Occurrences</a:t>
                  </a:r>
                  <a:endParaRPr lang="en-US" sz="24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8737855" y="9601200"/>
                  <a:ext cx="12994265" cy="5996153"/>
                  <a:chOff x="18737855" y="9601200"/>
                  <a:chExt cx="12994265" cy="5996153"/>
                </a:xfrm>
              </p:grpSpPr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8737855" y="9601200"/>
                    <a:ext cx="7855945" cy="5931519"/>
                    <a:chOff x="18737855" y="9601200"/>
                    <a:chExt cx="7855945" cy="5931519"/>
                  </a:xfrm>
                </p:grpSpPr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18737855" y="9601200"/>
                      <a:ext cx="7855945" cy="5931519"/>
                      <a:chOff x="18737855" y="9601200"/>
                      <a:chExt cx="7855945" cy="5931519"/>
                    </a:xfrm>
                  </p:grpSpPr>
                  <p:sp>
                    <p:nvSpPr>
                      <p:cNvPr id="172" name="TextBox 171"/>
                      <p:cNvSpPr txBox="1"/>
                      <p:nvPr/>
                    </p:nvSpPr>
                    <p:spPr>
                      <a:xfrm>
                        <a:off x="18737855" y="11771293"/>
                        <a:ext cx="2217145" cy="138499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dirty="0"/>
                          <a:t>N</a:t>
                        </a:r>
                        <a:r>
                          <a:rPr lang="zh-CN" altLang="en-US" sz="2800" dirty="0"/>
                          <a:t> </a:t>
                        </a:r>
                        <a:r>
                          <a:rPr lang="en-US" altLang="zh-CN" sz="2800" dirty="0"/>
                          <a:t>Gaussian</a:t>
                        </a:r>
                        <a:r>
                          <a:rPr lang="zh-CN" altLang="en-US" sz="2800" dirty="0"/>
                          <a:t> </a:t>
                        </a:r>
                        <a:r>
                          <a:rPr lang="en-US" altLang="zh-CN" sz="2800" dirty="0"/>
                          <a:t>Components</a:t>
                        </a:r>
                      </a:p>
                      <a:p>
                        <a:r>
                          <a:rPr lang="en-US" sz="2800" dirty="0"/>
                          <a:t>In KBM</a:t>
                        </a:r>
                      </a:p>
                    </p:txBody>
                  </p:sp>
                  <p:sp>
                    <p:nvSpPr>
                      <p:cNvPr id="174" name="TextBox 173"/>
                      <p:cNvSpPr txBox="1"/>
                      <p:nvPr/>
                    </p:nvSpPr>
                    <p:spPr>
                      <a:xfrm>
                        <a:off x="21736888" y="9601200"/>
                        <a:ext cx="295191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/>
                          <a:t>n features vectors</a:t>
                        </a:r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75" name="TextBox 174"/>
                          <p:cNvSpPr txBox="1"/>
                          <p:nvPr/>
                        </p:nvSpPr>
                        <p:spPr>
                          <a:xfrm>
                            <a:off x="21693917" y="14147724"/>
                            <a:ext cx="4899883" cy="138499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2800" dirty="0">
                                <a:latin typeface="+mj-lt"/>
                              </a:rPr>
                              <a:t>For each feature, 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dirty="0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latin typeface="+mj-lt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+mj-lt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a14:m>
                            <a:r>
                              <a:rPr lang="en-US" sz="2800" dirty="0">
                                <a:latin typeface="+mj-lt"/>
                              </a:rPr>
                              <a:t> Gaussians</a:t>
                            </a:r>
                            <a:r>
                              <a:rPr lang="zh-CN" altLang="en-US" sz="2800" dirty="0">
                                <a:latin typeface="+mj-lt"/>
                              </a:rPr>
                              <a:t> </a:t>
                            </a:r>
                            <a:r>
                              <a:rPr lang="en-US" altLang="zh-CN" sz="2800" dirty="0">
                                <a:latin typeface="+mj-lt"/>
                              </a:rPr>
                              <a:t>that provide highest likelihood are </a:t>
                            </a:r>
                            <a:r>
                              <a:rPr lang="en-US" altLang="zh-CN" sz="2800" dirty="0" smtClean="0">
                                <a:latin typeface="+mj-lt"/>
                              </a:rPr>
                              <a:t>chosen to have value </a:t>
                            </a:r>
                            <a:r>
                              <a:rPr lang="en-US" altLang="zh-CN" sz="2800" b="1" dirty="0" smtClean="0">
                                <a:latin typeface="+mj-lt"/>
                              </a:rPr>
                              <a:t>1</a:t>
                            </a:r>
                            <a:endParaRPr lang="en-US" sz="2800" b="1" dirty="0">
                              <a:latin typeface="+mj-lt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175" name="TextBox 17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1693917" y="14147724"/>
                            <a:ext cx="4899883" cy="1384995"/>
                          </a:xfrm>
                          <a:prstGeom prst="rect">
                            <a:avLst/>
                          </a:prstGeom>
                          <a:blipFill rotWithShape="1">
                            <a:blip r:embed="rId7"/>
                            <a:stretch>
                              <a:fillRect l="-2488" t="-3965" b="-11894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181" name="Group 180"/>
                      <p:cNvGrpSpPr/>
                      <p:nvPr/>
                    </p:nvGrpSpPr>
                    <p:grpSpPr>
                      <a:xfrm>
                        <a:off x="20736341" y="10134600"/>
                        <a:ext cx="4547106" cy="3831277"/>
                        <a:chOff x="20736341" y="10134600"/>
                        <a:chExt cx="4547106" cy="3831277"/>
                      </a:xfrm>
                    </p:grpSpPr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20736341" y="10134600"/>
                          <a:ext cx="4547106" cy="3831277"/>
                          <a:chOff x="19882743" y="10134599"/>
                          <a:chExt cx="4547106" cy="3831277"/>
                        </a:xfrm>
                      </p:grpSpPr>
                      <p:grpSp>
                        <p:nvGrpSpPr>
                          <p:cNvPr id="145" name="Group 144"/>
                          <p:cNvGrpSpPr/>
                          <p:nvPr/>
                        </p:nvGrpSpPr>
                        <p:grpSpPr>
                          <a:xfrm>
                            <a:off x="20328064" y="10494324"/>
                            <a:ext cx="4101785" cy="3471552"/>
                            <a:chOff x="6324600" y="6553200"/>
                            <a:chExt cx="11165575" cy="9450000"/>
                          </a:xfrm>
                        </p:grpSpPr>
                        <p:sp>
                          <p:nvSpPr>
                            <p:cNvPr id="146" name="矩形 3"/>
                            <p:cNvSpPr/>
                            <p:nvPr/>
                          </p:nvSpPr>
                          <p:spPr>
                            <a:xfrm>
                              <a:off x="63246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47" name="矩形 4"/>
                            <p:cNvSpPr/>
                            <p:nvPr/>
                          </p:nvSpPr>
                          <p:spPr>
                            <a:xfrm>
                              <a:off x="6324600" y="7813201"/>
                              <a:ext cx="1259574" cy="1260001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48" name="矩形 5"/>
                            <p:cNvSpPr/>
                            <p:nvPr/>
                          </p:nvSpPr>
                          <p:spPr>
                            <a:xfrm>
                              <a:off x="6324600" y="9073199"/>
                              <a:ext cx="1259574" cy="1260001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49" name="矩形 6"/>
                            <p:cNvSpPr/>
                            <p:nvPr/>
                          </p:nvSpPr>
                          <p:spPr>
                            <a:xfrm>
                              <a:off x="63246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0" name="矩形 8"/>
                            <p:cNvSpPr/>
                            <p:nvPr/>
                          </p:nvSpPr>
                          <p:spPr>
                            <a:xfrm>
                              <a:off x="63246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1" name="矩形 9"/>
                            <p:cNvSpPr/>
                            <p:nvPr/>
                          </p:nvSpPr>
                          <p:spPr>
                            <a:xfrm>
                              <a:off x="63246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2" name="矩形 10"/>
                            <p:cNvSpPr/>
                            <p:nvPr/>
                          </p:nvSpPr>
                          <p:spPr>
                            <a:xfrm>
                              <a:off x="63246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3" name="矩形 11"/>
                            <p:cNvSpPr/>
                            <p:nvPr/>
                          </p:nvSpPr>
                          <p:spPr>
                            <a:xfrm>
                              <a:off x="84582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4" name="矩形 12"/>
                            <p:cNvSpPr/>
                            <p:nvPr/>
                          </p:nvSpPr>
                          <p:spPr>
                            <a:xfrm>
                              <a:off x="8458200" y="781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5" name="矩形 13"/>
                            <p:cNvSpPr/>
                            <p:nvPr/>
                          </p:nvSpPr>
                          <p:spPr>
                            <a:xfrm>
                              <a:off x="8458200" y="907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6" name="矩形 14"/>
                            <p:cNvSpPr/>
                            <p:nvPr/>
                          </p:nvSpPr>
                          <p:spPr>
                            <a:xfrm>
                              <a:off x="84582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7" name="矩形 15"/>
                            <p:cNvSpPr/>
                            <p:nvPr/>
                          </p:nvSpPr>
                          <p:spPr>
                            <a:xfrm>
                              <a:off x="84582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8" name="矩形 16"/>
                            <p:cNvSpPr/>
                            <p:nvPr/>
                          </p:nvSpPr>
                          <p:spPr>
                            <a:xfrm>
                              <a:off x="84582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9" name="矩形 17"/>
                            <p:cNvSpPr/>
                            <p:nvPr/>
                          </p:nvSpPr>
                          <p:spPr>
                            <a:xfrm>
                              <a:off x="84582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0" name="矩形 18"/>
                            <p:cNvSpPr/>
                            <p:nvPr/>
                          </p:nvSpPr>
                          <p:spPr>
                            <a:xfrm>
                              <a:off x="162306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1" name="矩形 19"/>
                            <p:cNvSpPr/>
                            <p:nvPr/>
                          </p:nvSpPr>
                          <p:spPr>
                            <a:xfrm>
                              <a:off x="16230601" y="7813201"/>
                              <a:ext cx="1259574" cy="1260001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2" name="矩形 20"/>
                            <p:cNvSpPr/>
                            <p:nvPr/>
                          </p:nvSpPr>
                          <p:spPr>
                            <a:xfrm>
                              <a:off x="16230600" y="907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3" name="矩形 21"/>
                            <p:cNvSpPr/>
                            <p:nvPr/>
                          </p:nvSpPr>
                          <p:spPr>
                            <a:xfrm>
                              <a:off x="162306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4" name="矩形 22"/>
                            <p:cNvSpPr/>
                            <p:nvPr/>
                          </p:nvSpPr>
                          <p:spPr>
                            <a:xfrm>
                              <a:off x="162306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5" name="矩形 23"/>
                            <p:cNvSpPr/>
                            <p:nvPr/>
                          </p:nvSpPr>
                          <p:spPr>
                            <a:xfrm>
                              <a:off x="162306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66" name="矩形 24"/>
                            <p:cNvSpPr/>
                            <p:nvPr/>
                          </p:nvSpPr>
                          <p:spPr>
                            <a:xfrm>
                              <a:off x="162306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  <a:endParaRPr lang="zh-CN" altLang="en-US" sz="2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68" name="Left Brace 167"/>
                          <p:cNvSpPr/>
                          <p:nvPr/>
                        </p:nvSpPr>
                        <p:spPr>
                          <a:xfrm>
                            <a:off x="19882743" y="10613076"/>
                            <a:ext cx="218659" cy="3276600"/>
                          </a:xfrm>
                          <a:prstGeom prst="leftBrac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1" name="Left Brace 170"/>
                          <p:cNvSpPr/>
                          <p:nvPr/>
                        </p:nvSpPr>
                        <p:spPr>
                          <a:xfrm rot="16200000" flipH="1" flipV="1">
                            <a:off x="22318974" y="8542005"/>
                            <a:ext cx="218661" cy="3403850"/>
                          </a:xfrm>
                          <a:prstGeom prst="leftBrac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6" name="TextBox 175"/>
                        <p:cNvSpPr txBox="1"/>
                        <p:nvPr/>
                      </p:nvSpPr>
                      <p:spPr>
                        <a:xfrm>
                          <a:off x="21176254" y="13030200"/>
                          <a:ext cx="84554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/>
                            <a:t>…</a:t>
                          </a:r>
                        </a:p>
                      </p:txBody>
                    </p:sp>
                    <p:sp>
                      <p:nvSpPr>
                        <p:cNvPr id="177" name="TextBox 176"/>
                        <p:cNvSpPr txBox="1"/>
                        <p:nvPr/>
                      </p:nvSpPr>
                      <p:spPr>
                        <a:xfrm>
                          <a:off x="21945600" y="13030200"/>
                          <a:ext cx="84554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/>
                            <a:t>…</a:t>
                          </a:r>
                          <a:endParaRPr lang="en-US" sz="2400" dirty="0"/>
                        </a:p>
                      </p:txBody>
                    </p:sp>
                    <p:sp>
                      <p:nvSpPr>
                        <p:cNvPr id="178" name="TextBox 177"/>
                        <p:cNvSpPr txBox="1"/>
                        <p:nvPr/>
                      </p:nvSpPr>
                      <p:spPr>
                        <a:xfrm>
                          <a:off x="23092490" y="11822450"/>
                          <a:ext cx="107115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/>
                            <a:t>……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H="1">
                      <a:off x="24307800" y="11629220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>
                      <a:off x="24307800" y="12594889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24307800" y="11651509"/>
                      <a:ext cx="0" cy="244549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24307800" y="13734440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1" name="矩形 3"/>
                  <p:cNvSpPr/>
                  <p:nvPr/>
                </p:nvSpPr>
                <p:spPr>
                  <a:xfrm>
                    <a:off x="27461267" y="10494325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矩形 4"/>
                  <p:cNvSpPr/>
                  <p:nvPr/>
                </p:nvSpPr>
                <p:spPr>
                  <a:xfrm>
                    <a:off x="27461267" y="1095719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矩形 5"/>
                  <p:cNvSpPr/>
                  <p:nvPr/>
                </p:nvSpPr>
                <p:spPr>
                  <a:xfrm>
                    <a:off x="27461267" y="11420072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7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矩形 6"/>
                  <p:cNvSpPr/>
                  <p:nvPr/>
                </p:nvSpPr>
                <p:spPr>
                  <a:xfrm>
                    <a:off x="27461267" y="11882946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3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矩形 8"/>
                  <p:cNvSpPr/>
                  <p:nvPr/>
                </p:nvSpPr>
                <p:spPr>
                  <a:xfrm>
                    <a:off x="27461267" y="1234581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25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" name="矩形 9"/>
                  <p:cNvSpPr/>
                  <p:nvPr/>
                </p:nvSpPr>
                <p:spPr>
                  <a:xfrm>
                    <a:off x="27461267" y="12808693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矩形 10"/>
                  <p:cNvSpPr/>
                  <p:nvPr/>
                </p:nvSpPr>
                <p:spPr>
                  <a:xfrm>
                    <a:off x="27461267" y="13503003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17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27455859" y="13030200"/>
                    <a:ext cx="8455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…</a:t>
                    </a: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26939962" y="9656389"/>
                    <a:ext cx="1877339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/>
                      <a:t>Cumulative Vector (CV)</a:t>
                    </a:r>
                    <a:endParaRPr lang="en-US" sz="2400" b="1" dirty="0"/>
                  </a:p>
                </p:txBody>
              </p:sp>
              <p:sp>
                <p:nvSpPr>
                  <p:cNvPr id="133" name="矩形 3"/>
                  <p:cNvSpPr/>
                  <p:nvPr/>
                </p:nvSpPr>
                <p:spPr>
                  <a:xfrm>
                    <a:off x="29718000" y="10494325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矩形 4"/>
                  <p:cNvSpPr/>
                  <p:nvPr/>
                </p:nvSpPr>
                <p:spPr>
                  <a:xfrm>
                    <a:off x="29718000" y="1095719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矩形 5"/>
                  <p:cNvSpPr/>
                  <p:nvPr/>
                </p:nvSpPr>
                <p:spPr>
                  <a:xfrm>
                    <a:off x="29718000" y="11420072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矩形 6"/>
                  <p:cNvSpPr/>
                  <p:nvPr/>
                </p:nvSpPr>
                <p:spPr>
                  <a:xfrm>
                    <a:off x="29718000" y="11882946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矩形 8"/>
                  <p:cNvSpPr/>
                  <p:nvPr/>
                </p:nvSpPr>
                <p:spPr>
                  <a:xfrm>
                    <a:off x="29718000" y="1234581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矩形 9"/>
                  <p:cNvSpPr/>
                  <p:nvPr/>
                </p:nvSpPr>
                <p:spPr>
                  <a:xfrm>
                    <a:off x="29718000" y="12808693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矩形 10"/>
                  <p:cNvSpPr/>
                  <p:nvPr/>
                </p:nvSpPr>
                <p:spPr>
                  <a:xfrm>
                    <a:off x="29718000" y="13503003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9712592" y="13030200"/>
                    <a:ext cx="8455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…</a:t>
                    </a:r>
                  </a:p>
                </p:txBody>
              </p:sp>
              <p:cxnSp>
                <p:nvCxnSpPr>
                  <p:cNvPr id="141" name="Straight Arrow Connector 140"/>
                  <p:cNvCxnSpPr/>
                  <p:nvPr/>
                </p:nvCxnSpPr>
                <p:spPr>
                  <a:xfrm>
                    <a:off x="27963153" y="11143527"/>
                    <a:ext cx="1565416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Arrow Connector 141"/>
                  <p:cNvCxnSpPr/>
                  <p:nvPr/>
                </p:nvCxnSpPr>
                <p:spPr>
                  <a:xfrm>
                    <a:off x="27959456" y="13030200"/>
                    <a:ext cx="1565416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27992182" y="11304594"/>
                    <a:ext cx="1771871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1 for top 20% values in CV, 0 otherwise</a:t>
                    </a: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29317007" y="9656389"/>
                    <a:ext cx="142207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/>
                      <a:t>Binary Key (BK)</a:t>
                    </a:r>
                    <a:endParaRPr lang="en-US" sz="2400" b="1" dirty="0"/>
                  </a:p>
                </p:txBody>
              </p:sp>
              <p:sp>
                <p:nvSpPr>
                  <p:cNvPr id="170" name="Left Brace 169"/>
                  <p:cNvSpPr/>
                  <p:nvPr/>
                </p:nvSpPr>
                <p:spPr>
                  <a:xfrm rot="5400000" flipH="1">
                    <a:off x="28768786" y="12884026"/>
                    <a:ext cx="218661" cy="2644607"/>
                  </a:xfrm>
                  <a:prstGeom prst="leftBrac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7543679" y="14397024"/>
                    <a:ext cx="4188441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600" b="1" dirty="0"/>
                      <a:t>Segment/cluster representation</a:t>
                    </a:r>
                    <a:endParaRPr lang="en-US" sz="3600" b="1" dirty="0"/>
                  </a:p>
                </p:txBody>
              </p:sp>
            </p:grpSp>
          </p:grpSp>
          <p:sp>
            <p:nvSpPr>
              <p:cNvPr id="232" name="TextBox 231"/>
              <p:cNvSpPr txBox="1"/>
              <p:nvPr/>
            </p:nvSpPr>
            <p:spPr>
              <a:xfrm>
                <a:off x="18507694" y="9794616"/>
                <a:ext cx="20876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Features of </a:t>
                </a:r>
                <a:r>
                  <a:rPr lang="en-US" sz="2800" b="1" dirty="0" smtClean="0"/>
                  <a:t>utterance</a:t>
                </a:r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>
              <a:off x="18368300" y="9816047"/>
              <a:ext cx="13336438" cy="63704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13010118" y="9548229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tx2">
                    <a:lumMod val="75000"/>
                  </a:schemeClr>
                </a:solidFill>
              </a:rPr>
              <a:t>System flowchart</a:t>
            </a:r>
          </a:p>
        </p:txBody>
      </p:sp>
      <p:cxnSp>
        <p:nvCxnSpPr>
          <p:cNvPr id="314" name="Straight Arrow Connector 313"/>
          <p:cNvCxnSpPr>
            <a:stCxn id="273" idx="2"/>
          </p:cNvCxnSpPr>
          <p:nvPr/>
        </p:nvCxnSpPr>
        <p:spPr>
          <a:xfrm>
            <a:off x="14238313" y="6535132"/>
            <a:ext cx="0" cy="4876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Group 337"/>
          <p:cNvGrpSpPr/>
          <p:nvPr/>
        </p:nvGrpSpPr>
        <p:grpSpPr>
          <a:xfrm>
            <a:off x="11798297" y="5791200"/>
            <a:ext cx="6244061" cy="3107425"/>
            <a:chOff x="11798297" y="6048363"/>
            <a:chExt cx="6244061" cy="2515037"/>
          </a:xfrm>
        </p:grpSpPr>
        <p:grpSp>
          <p:nvGrpSpPr>
            <p:cNvPr id="333" name="Group 332"/>
            <p:cNvGrpSpPr/>
            <p:nvPr/>
          </p:nvGrpSpPr>
          <p:grpSpPr>
            <a:xfrm>
              <a:off x="11963400" y="6139948"/>
              <a:ext cx="6078958" cy="1905250"/>
              <a:chOff x="11717023" y="6003273"/>
              <a:chExt cx="6078958" cy="1905250"/>
            </a:xfrm>
          </p:grpSpPr>
          <p:pic>
            <p:nvPicPr>
              <p:cNvPr id="273" name="图片 5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49" t="21622" r="-3544" b="25663"/>
              <a:stretch/>
            </p:blipFill>
            <p:spPr>
              <a:xfrm>
                <a:off x="13164823" y="6041239"/>
                <a:ext cx="1654226" cy="472561"/>
              </a:xfrm>
              <a:prstGeom prst="rect">
                <a:avLst/>
              </a:prstGeom>
            </p:spPr>
          </p:pic>
          <p:sp>
            <p:nvSpPr>
              <p:cNvPr id="295" name="TextBox 294"/>
              <p:cNvSpPr txBox="1"/>
              <p:nvPr/>
            </p:nvSpPr>
            <p:spPr>
              <a:xfrm>
                <a:off x="11807162" y="6003273"/>
                <a:ext cx="144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Input audio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11717023" y="6937020"/>
                <a:ext cx="1735861" cy="97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MFCCs</a:t>
                </a:r>
              </a:p>
              <a:p>
                <a:r>
                  <a:rPr lang="en-US" sz="2400" dirty="0"/>
                  <a:t>(Acoustic features)</a:t>
                </a: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13167871" y="6983606"/>
                <a:ext cx="1365505" cy="825541"/>
                <a:chOff x="13142011" y="6870480"/>
                <a:chExt cx="1365505" cy="825541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13142011" y="6870480"/>
                  <a:ext cx="1365505" cy="825541"/>
                  <a:chOff x="12919118" y="6779535"/>
                  <a:chExt cx="1165599" cy="704684"/>
                </a:xfrm>
              </p:grpSpPr>
              <p:sp>
                <p:nvSpPr>
                  <p:cNvPr id="289" name="Rectangle 288"/>
                  <p:cNvSpPr/>
                  <p:nvPr/>
                </p:nvSpPr>
                <p:spPr>
                  <a:xfrm>
                    <a:off x="12919118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0" name="Rectangle 289"/>
                  <p:cNvSpPr/>
                  <p:nvPr/>
                </p:nvSpPr>
                <p:spPr>
                  <a:xfrm>
                    <a:off x="13179296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>
                  <a:xfrm>
                    <a:off x="13046605" y="6779535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14022274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13898879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</p:grpSp>
            <p:sp>
              <p:nvSpPr>
                <p:cNvPr id="299" name="TextBox 298"/>
                <p:cNvSpPr txBox="1"/>
                <p:nvPr/>
              </p:nvSpPr>
              <p:spPr>
                <a:xfrm>
                  <a:off x="13597989" y="6957415"/>
                  <a:ext cx="836374" cy="3736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……</a:t>
                  </a:r>
                  <a:endParaRPr lang="en-US" sz="2400" dirty="0"/>
                </a:p>
              </p:txBody>
            </p:sp>
          </p:grpSp>
          <p:sp>
            <p:nvSpPr>
              <p:cNvPr id="300" name="TextBox 299"/>
              <p:cNvSpPr txBox="1"/>
              <p:nvPr/>
            </p:nvSpPr>
            <p:spPr>
              <a:xfrm>
                <a:off x="15500238" y="6073591"/>
                <a:ext cx="2243993" cy="37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VAD (</a:t>
                </a:r>
                <a:r>
                  <a:rPr lang="en-US" sz="2400" dirty="0" err="1"/>
                  <a:t>WebRTC</a:t>
                </a:r>
                <a:r>
                  <a:rPr lang="en-US" sz="2400" dirty="0"/>
                  <a:t>)</a:t>
                </a:r>
              </a:p>
            </p:txBody>
          </p:sp>
          <p:cxnSp>
            <p:nvCxnSpPr>
              <p:cNvPr id="303" name="Straight Arrow Connector 302"/>
              <p:cNvCxnSpPr>
                <a:stCxn id="273" idx="3"/>
                <a:endCxn id="300" idx="1"/>
              </p:cNvCxnSpPr>
              <p:nvPr/>
            </p:nvCxnSpPr>
            <p:spPr>
              <a:xfrm flipV="1">
                <a:off x="14819049" y="6260419"/>
                <a:ext cx="681189" cy="17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H="1">
                <a:off x="14819049" y="6513800"/>
                <a:ext cx="1481788" cy="7893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TextBox 312"/>
              <p:cNvSpPr txBox="1"/>
              <p:nvPr/>
            </p:nvSpPr>
            <p:spPr>
              <a:xfrm>
                <a:off x="15458343" y="7070541"/>
                <a:ext cx="2337638" cy="37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VAD-mask</a:t>
                </a:r>
                <a:endParaRPr lang="en-US" sz="2000" dirty="0"/>
              </a:p>
            </p:txBody>
          </p:sp>
        </p:grpSp>
        <p:sp>
          <p:nvSpPr>
            <p:cNvPr id="335" name="Rectangle 334"/>
            <p:cNvSpPr/>
            <p:nvPr/>
          </p:nvSpPr>
          <p:spPr>
            <a:xfrm>
              <a:off x="11798297" y="6048363"/>
              <a:ext cx="6192312" cy="251503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1467814" y="18821400"/>
            <a:ext cx="9200186" cy="2555827"/>
            <a:chOff x="1672947" y="23902073"/>
            <a:chExt cx="9200186" cy="2555827"/>
          </a:xfrm>
        </p:grpSpPr>
        <p:grpSp>
          <p:nvGrpSpPr>
            <p:cNvPr id="55" name="组合 54"/>
            <p:cNvGrpSpPr/>
            <p:nvPr/>
          </p:nvGrpSpPr>
          <p:grpSpPr>
            <a:xfrm>
              <a:off x="1672947" y="23902073"/>
              <a:ext cx="9200186" cy="2555827"/>
              <a:chOff x="93685" y="10028476"/>
              <a:chExt cx="26165876" cy="7268924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587828" y="10038353"/>
                <a:ext cx="4914899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Feature extraction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0722655" y="10028476"/>
                <a:ext cx="6923942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Speech activity detection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93685" y="10028476"/>
                <a:ext cx="3201902" cy="2743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Input audio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8499096" y="10038353"/>
                <a:ext cx="7327031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Segmentation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7508356" y="14554197"/>
                <a:ext cx="8751205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Segment/cluster representation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1156090" y="14554199"/>
                <a:ext cx="4979587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clustering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673620" y="14554199"/>
                <a:ext cx="7267582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Resegmentation</a:t>
                </a:r>
              </a:p>
            </p:txBody>
          </p:sp>
        </p:grpSp>
        <p:cxnSp>
          <p:nvCxnSpPr>
            <p:cNvPr id="349" name="Straight Arrow Connector 348"/>
            <p:cNvCxnSpPr>
              <a:stCxn id="58" idx="3"/>
              <a:endCxn id="56" idx="1"/>
            </p:cNvCxnSpPr>
            <p:nvPr/>
          </p:nvCxnSpPr>
          <p:spPr>
            <a:xfrm>
              <a:off x="2798768" y="24384342"/>
              <a:ext cx="454365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56" idx="3"/>
              <a:endCxn id="57" idx="1"/>
            </p:cNvCxnSpPr>
            <p:nvPr/>
          </p:nvCxnSpPr>
          <p:spPr>
            <a:xfrm flipV="1">
              <a:off x="4981261" y="24384342"/>
              <a:ext cx="428939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57" idx="3"/>
              <a:endCxn id="59" idx="1"/>
            </p:cNvCxnSpPr>
            <p:nvPr/>
          </p:nvCxnSpPr>
          <p:spPr>
            <a:xfrm>
              <a:off x="7844728" y="24384342"/>
              <a:ext cx="299747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59" idx="2"/>
              <a:endCxn id="60" idx="0"/>
            </p:cNvCxnSpPr>
            <p:nvPr/>
          </p:nvCxnSpPr>
          <p:spPr>
            <a:xfrm flipH="1">
              <a:off x="9334627" y="24870083"/>
              <a:ext cx="97977" cy="6232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60" idx="1"/>
              <a:endCxn id="61" idx="3"/>
            </p:cNvCxnSpPr>
            <p:nvPr/>
          </p:nvCxnSpPr>
          <p:spPr>
            <a:xfrm flipH="1">
              <a:off x="7313473" y="25975631"/>
              <a:ext cx="482648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61" idx="1"/>
              <a:endCxn id="62" idx="3"/>
            </p:cNvCxnSpPr>
            <p:nvPr/>
          </p:nvCxnSpPr>
          <p:spPr>
            <a:xfrm flipH="1">
              <a:off x="5135433" y="25975632"/>
              <a:ext cx="42716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7" name="Picture 38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9" b="13072"/>
          <a:stretch/>
        </p:blipFill>
        <p:spPr>
          <a:xfrm>
            <a:off x="11871247" y="19939000"/>
            <a:ext cx="10297847" cy="3454400"/>
          </a:xfrm>
          <a:prstGeom prst="rect">
            <a:avLst/>
          </a:prstGeom>
        </p:spPr>
      </p:pic>
      <p:grpSp>
        <p:nvGrpSpPr>
          <p:cNvPr id="390" name="Group 389"/>
          <p:cNvGrpSpPr/>
          <p:nvPr/>
        </p:nvGrpSpPr>
        <p:grpSpPr>
          <a:xfrm>
            <a:off x="11871248" y="8458200"/>
            <a:ext cx="7708514" cy="11954490"/>
            <a:chOff x="11871248" y="8458200"/>
            <a:chExt cx="7708514" cy="11954490"/>
          </a:xfrm>
        </p:grpSpPr>
        <p:grpSp>
          <p:nvGrpSpPr>
            <p:cNvPr id="272" name="Group 271"/>
            <p:cNvGrpSpPr/>
            <p:nvPr/>
          </p:nvGrpSpPr>
          <p:grpSpPr>
            <a:xfrm>
              <a:off x="11871248" y="8458200"/>
              <a:ext cx="7708514" cy="7908792"/>
              <a:chOff x="11871248" y="8458200"/>
              <a:chExt cx="7708514" cy="7908792"/>
            </a:xfrm>
          </p:grpSpPr>
          <p:pic>
            <p:nvPicPr>
              <p:cNvPr id="244" name="图片 5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05" t="21201" b="26084"/>
              <a:stretch/>
            </p:blipFill>
            <p:spPr>
              <a:xfrm>
                <a:off x="12344400" y="10386415"/>
                <a:ext cx="2196404" cy="627444"/>
              </a:xfrm>
              <a:prstGeom prst="rect">
                <a:avLst/>
              </a:prstGeom>
            </p:spPr>
          </p:pic>
          <p:sp>
            <p:nvSpPr>
              <p:cNvPr id="245" name="Rectangle 244"/>
              <p:cNvSpPr/>
              <p:nvPr/>
            </p:nvSpPr>
            <p:spPr>
              <a:xfrm>
                <a:off x="11871248" y="11443989"/>
                <a:ext cx="3283190" cy="14409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Voice Activity Detection,  Feature extraction</a:t>
                </a: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670050" y="11478247"/>
                <a:ext cx="2109160" cy="1371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KBM Training</a:t>
                </a: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3707688" y="13686569"/>
                <a:ext cx="2232868" cy="112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Feature Binarization</a:t>
                </a:r>
              </a:p>
            </p:txBody>
          </p:sp>
          <p:cxnSp>
            <p:nvCxnSpPr>
              <p:cNvPr id="249" name="Straight Arrow Connector 248"/>
              <p:cNvCxnSpPr/>
              <p:nvPr/>
            </p:nvCxnSpPr>
            <p:spPr>
              <a:xfrm flipV="1">
                <a:off x="16916400" y="9171632"/>
                <a:ext cx="1673371" cy="244481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cxnSpLocks/>
                <a:stCxn id="245" idx="3"/>
                <a:endCxn id="246" idx="1"/>
              </p:cNvCxnSpPr>
              <p:nvPr/>
            </p:nvCxnSpPr>
            <p:spPr>
              <a:xfrm flipV="1">
                <a:off x="15154438" y="12164166"/>
                <a:ext cx="515612" cy="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>
                <a:cxnSpLocks/>
                <a:stCxn id="245" idx="2"/>
                <a:endCxn id="247" idx="0"/>
              </p:cNvCxnSpPr>
              <p:nvPr/>
            </p:nvCxnSpPr>
            <p:spPr>
              <a:xfrm>
                <a:off x="13512843" y="12884922"/>
                <a:ext cx="1311279" cy="801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>
                <a:cxnSpLocks/>
                <a:stCxn id="246" idx="2"/>
                <a:endCxn id="247" idx="0"/>
              </p:cNvCxnSpPr>
              <p:nvPr/>
            </p:nvCxnSpPr>
            <p:spPr>
              <a:xfrm flipH="1">
                <a:off x="14824122" y="12850085"/>
                <a:ext cx="1900508" cy="8364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cxnSpLocks/>
              </p:cNvCxnSpPr>
              <p:nvPr/>
            </p:nvCxnSpPr>
            <p:spPr>
              <a:xfrm>
                <a:off x="15636233" y="14206118"/>
                <a:ext cx="3943529" cy="407497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>
                <a:cxnSpLocks/>
                <a:stCxn id="244" idx="2"/>
                <a:endCxn id="245" idx="0"/>
              </p:cNvCxnSpPr>
              <p:nvPr/>
            </p:nvCxnSpPr>
            <p:spPr>
              <a:xfrm>
                <a:off x="13442602" y="11013859"/>
                <a:ext cx="70241" cy="4301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/>
              <p:nvPr/>
            </p:nvCxnSpPr>
            <p:spPr>
              <a:xfrm flipV="1">
                <a:off x="12053539" y="8458200"/>
                <a:ext cx="339611" cy="328637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Rectangle 267"/>
              <p:cNvSpPr/>
              <p:nvPr/>
            </p:nvSpPr>
            <p:spPr>
              <a:xfrm>
                <a:off x="13792200" y="15240131"/>
                <a:ext cx="2049423" cy="112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Clustering</a:t>
                </a:r>
              </a:p>
            </p:txBody>
          </p:sp>
          <p:cxnSp>
            <p:nvCxnSpPr>
              <p:cNvPr id="269" name="Straight Arrow Connector 268"/>
              <p:cNvCxnSpPr>
                <a:cxnSpLocks/>
                <a:stCxn id="247" idx="2"/>
                <a:endCxn id="268" idx="0"/>
              </p:cNvCxnSpPr>
              <p:nvPr/>
            </p:nvCxnSpPr>
            <p:spPr>
              <a:xfrm flipH="1">
                <a:off x="14816912" y="14813430"/>
                <a:ext cx="7210" cy="4267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2" name="Straight Arrow Connector 371"/>
            <p:cNvCxnSpPr>
              <a:cxnSpLocks/>
              <a:stCxn id="268" idx="2"/>
              <a:endCxn id="375" idx="0"/>
            </p:cNvCxnSpPr>
            <p:nvPr/>
          </p:nvCxnSpPr>
          <p:spPr>
            <a:xfrm flipH="1">
              <a:off x="14811535" y="16366992"/>
              <a:ext cx="5377" cy="5051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>
              <a:off x="13316270" y="16872190"/>
              <a:ext cx="2990530" cy="881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Resegmentation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3566648" y="18168591"/>
              <a:ext cx="2511552" cy="881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Visualization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3" name="Straight Arrow Connector 382"/>
            <p:cNvCxnSpPr>
              <a:cxnSpLocks/>
              <a:stCxn id="375" idx="2"/>
              <a:endCxn id="382" idx="0"/>
            </p:cNvCxnSpPr>
            <p:nvPr/>
          </p:nvCxnSpPr>
          <p:spPr>
            <a:xfrm>
              <a:off x="14811535" y="17753599"/>
              <a:ext cx="10889" cy="4149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cxnSpLocks/>
            </p:cNvCxnSpPr>
            <p:nvPr/>
          </p:nvCxnSpPr>
          <p:spPr>
            <a:xfrm flipH="1">
              <a:off x="12725400" y="18890453"/>
              <a:ext cx="982288" cy="1522237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1" name="Text Box 189"/>
              <p:cNvSpPr txBox="1">
                <a:spLocks noChangeArrowheads="1"/>
              </p:cNvSpPr>
              <p:nvPr/>
            </p:nvSpPr>
            <p:spPr bwMode="auto">
              <a:xfrm>
                <a:off x="22783800" y="16916399"/>
                <a:ext cx="8994036" cy="68214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wrap="square" lIns="137137" tIns="137137" rIns="137137" bIns="137137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/>
                <a:r>
                  <a:rPr lang="en-US" sz="3200" b="1" dirty="0" smtClean="0">
                    <a:latin typeface="+mn-lt"/>
                    <a:cs typeface="Times New Roman" panose="02020603050405020304" pitchFamily="18" charset="0"/>
                  </a:rPr>
                  <a:t>Offline Clustering (Agglomerative clustering):</a:t>
                </a:r>
              </a:p>
              <a:p>
                <a:pPr marL="514350" indent="-514350" algn="just" eaLnBrk="1" hangingPunct="1">
                  <a:buFont typeface="+mj-lt"/>
                  <a:buAutoNum type="arabicPeriod"/>
                </a:pPr>
                <a:r>
                  <a:rPr lang="en-US" sz="3200" dirty="0" smtClean="0">
                    <a:latin typeface="+mn-lt"/>
                    <a:cs typeface="Times New Roman" panose="02020603050405020304" pitchFamily="18" charset="0"/>
                  </a:rPr>
                  <a:t>Cosine similarity between BKs/ CVs will be used to assign segments and compare clusters</a:t>
                </a:r>
                <a:endParaRPr lang="en-US" sz="3200" dirty="0">
                  <a:latin typeface="+mn-lt"/>
                  <a:cs typeface="Times New Roman" panose="02020603050405020304" pitchFamily="18" charset="0"/>
                </a:endParaRPr>
              </a:p>
              <a:p>
                <a:pPr marL="514350" indent="-514350" algn="just" eaLnBrk="1" hangingPunct="1">
                  <a:buFont typeface="+mj-lt"/>
                  <a:buAutoNum type="arabicPeriod"/>
                </a:pPr>
                <a:r>
                  <a:rPr lang="en-US" sz="3200" dirty="0" smtClean="0">
                    <a:latin typeface="+mn-lt"/>
                    <a:cs typeface="Times New Roman" panose="02020603050405020304" pitchFamily="18" charset="0"/>
                  </a:rPr>
                  <a:t>Starts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+mn-lt"/>
                    <a:cs typeface="Times New Roman" panose="02020603050405020304" pitchFamily="18" charset="0"/>
                  </a:rPr>
                  <a:t> Clusters. Clusters with highest similarity will then be merged until one </a:t>
                </a:r>
                <a:r>
                  <a:rPr lang="en-US" sz="3200" dirty="0" smtClean="0">
                    <a:latin typeface="+mn-lt"/>
                    <a:cs typeface="Times New Roman" panose="02020603050405020304" pitchFamily="18" charset="0"/>
                  </a:rPr>
                  <a:t>cluster is left. </a:t>
                </a:r>
              </a:p>
              <a:p>
                <a:pPr marL="514350" indent="-514350" algn="just" eaLnBrk="1" hangingPunct="1">
                  <a:buFont typeface="+mj-lt"/>
                  <a:buAutoNum type="arabicPeriod"/>
                </a:pPr>
                <a:r>
                  <a:rPr lang="en-US" sz="3200" dirty="0" smtClean="0">
                    <a:latin typeface="+mn-lt"/>
                    <a:cs typeface="Times New Roman" panose="02020603050405020304" pitchFamily="18" charset="0"/>
                  </a:rPr>
                  <a:t>Elbow criterion is applied over the curve of within-class sum-of-squares / number of cluster to select best clustering from step 2</a:t>
                </a:r>
                <a:endParaRPr lang="en-US" sz="3200" b="1" dirty="0"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/>
                <a:endParaRPr lang="en-US" sz="3200" b="1" dirty="0"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/>
                <a:r>
                  <a:rPr lang="en-US" sz="3200" b="1" dirty="0">
                    <a:latin typeface="+mn-lt"/>
                    <a:cs typeface="Times New Roman" panose="02020603050405020304" pitchFamily="18" charset="0"/>
                  </a:rPr>
                  <a:t>Online Clustering:</a:t>
                </a:r>
              </a:p>
              <a:p>
                <a:pPr algn="just" eaLnBrk="1" hangingPunct="1"/>
                <a:r>
                  <a:rPr lang="en-US" sz="3200" dirty="0" smtClean="0">
                    <a:latin typeface="+mn-lt"/>
                    <a:cs typeface="Times New Roman" panose="02020603050405020304" pitchFamily="18" charset="0"/>
                  </a:rPr>
                  <a:t>Assign the new segments to the clusters with smallest similarities of CVs</a:t>
                </a:r>
              </a:p>
            </p:txBody>
          </p:sp>
        </mc:Choice>
        <mc:Fallback>
          <p:sp>
            <p:nvSpPr>
              <p:cNvPr id="461" name="Text 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83800" y="16916399"/>
                <a:ext cx="8994036" cy="6821424"/>
              </a:xfrm>
              <a:prstGeom prst="rect">
                <a:avLst/>
              </a:prstGeom>
              <a:blipFill rotWithShape="1">
                <a:blip r:embed="rId11"/>
                <a:stretch>
                  <a:fillRect l="-1286" r="-1083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5626575" y="8153400"/>
            <a:ext cx="356063" cy="520248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/>
          <p:cNvCxnSpPr>
            <a:cxnSpLocks/>
          </p:cNvCxnSpPr>
          <p:nvPr/>
        </p:nvCxnSpPr>
        <p:spPr>
          <a:xfrm>
            <a:off x="15444008" y="16246835"/>
            <a:ext cx="6991750" cy="2955532"/>
          </a:xfrm>
          <a:prstGeom prst="straightConnector1">
            <a:avLst/>
          </a:prstGeom>
          <a:ln w="38100">
            <a:solidFill>
              <a:schemeClr val="accent2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1220276" y="26441400"/>
            <a:ext cx="9767763" cy="5148514"/>
            <a:chOff x="11507868" y="14730712"/>
            <a:chExt cx="9692640" cy="5148514"/>
          </a:xfrm>
        </p:grpSpPr>
        <p:sp>
          <p:nvSpPr>
            <p:cNvPr id="214" name="Text Box 194"/>
            <p:cNvSpPr txBox="1">
              <a:spLocks noChangeArrowheads="1"/>
            </p:cNvSpPr>
            <p:nvPr/>
          </p:nvSpPr>
          <p:spPr bwMode="auto">
            <a:xfrm>
              <a:off x="11507868" y="15416512"/>
              <a:ext cx="9692640" cy="4462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latin typeface="Calibri" pitchFamily="34" charset="0"/>
                </a:rPr>
                <a:t>In this project, we seek to develop a speaker recognizer system </a:t>
              </a:r>
              <a:r>
                <a:rPr lang="en-US" sz="3400" dirty="0" smtClean="0">
                  <a:latin typeface="Calibri" pitchFamily="34" charset="0"/>
                </a:rPr>
                <a:t>that:</a:t>
              </a:r>
              <a:endParaRPr lang="en-US" sz="3400" dirty="0">
                <a:latin typeface="Calibri" pitchFamily="34" charset="0"/>
              </a:endParaRP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Language-independent, domain-robust,  do not need prior training, and  platform-independent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Be able to label the speakers in a recorded audio and visualize the results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Be able to generate outputs as the input is analyzed and correct the earlier output when </a:t>
              </a:r>
              <a:r>
                <a:rPr lang="en-US" sz="3400" dirty="0" smtClean="0">
                  <a:latin typeface="Calibri" pitchFamily="34" charset="0"/>
                </a:rPr>
                <a:t>necessary</a:t>
              </a:r>
              <a:endParaRPr lang="en-US" sz="3400" dirty="0">
                <a:latin typeface="Calibri" pitchFamily="34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50786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Objectives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TextBox 396"/>
              <p:cNvSpPr txBox="1"/>
              <p:nvPr/>
            </p:nvSpPr>
            <p:spPr>
              <a:xfrm>
                <a:off x="30099000" y="11506200"/>
                <a:ext cx="137403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𝐵𝐾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= </a:t>
                </a:r>
                <a:r>
                  <a:rPr lang="en-US" altLang="zh-CN" sz="2400" dirty="0" smtClean="0"/>
                  <a:t>1: the </a:t>
                </a:r>
                <a:r>
                  <a:rPr lang="en-US" altLang="zh-CN" sz="2400" dirty="0" err="1"/>
                  <a:t>ith</a:t>
                </a:r>
                <a:r>
                  <a:rPr lang="en-US" altLang="zh-CN" sz="2400" dirty="0"/>
                  <a:t> Gaussian coexist in the same region of acoustic space</a:t>
                </a:r>
              </a:p>
            </p:txBody>
          </p:sp>
        </mc:Choice>
        <mc:Fallback>
          <p:sp>
            <p:nvSpPr>
              <p:cNvPr id="397" name="TextBox 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0" y="11506200"/>
                <a:ext cx="1374037" cy="3046988"/>
              </a:xfrm>
              <a:prstGeom prst="rect">
                <a:avLst/>
              </a:prstGeom>
              <a:blipFill rotWithShape="1">
                <a:blip r:embed="rId12"/>
                <a:stretch>
                  <a:fillRect l="-7111" t="-1603" r="-8889" b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176">
            <a:extLst>
              <a:ext uri="{FF2B5EF4-FFF2-40B4-BE49-F238E27FC236}">
                <a16:creationId xmlns:a16="http://schemas.microsoft.com/office/drawing/2014/main" xmlns="" id="{610A6A02-0536-4AED-903C-DD71066D4321}"/>
              </a:ext>
            </a:extLst>
          </p:cNvPr>
          <p:cNvSpPr txBox="1"/>
          <p:nvPr/>
        </p:nvSpPr>
        <p:spPr>
          <a:xfrm>
            <a:off x="24563352" y="14043386"/>
            <a:ext cx="845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E6CE755C-3B3C-4DF2-930E-79A8CD711C9C}"/>
              </a:ext>
            </a:extLst>
          </p:cNvPr>
          <p:cNvSpPr/>
          <p:nvPr/>
        </p:nvSpPr>
        <p:spPr>
          <a:xfrm>
            <a:off x="27360795" y="32461200"/>
            <a:ext cx="555760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xmlns="" id="{48838A10-B069-462D-8D0F-A35717B94537}"/>
              </a:ext>
            </a:extLst>
          </p:cNvPr>
          <p:cNvSpPr/>
          <p:nvPr/>
        </p:nvSpPr>
        <p:spPr>
          <a:xfrm>
            <a:off x="0" y="32461200"/>
            <a:ext cx="555760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1" name="Group 220"/>
          <p:cNvGrpSpPr/>
          <p:nvPr/>
        </p:nvGrpSpPr>
        <p:grpSpPr>
          <a:xfrm>
            <a:off x="21736198" y="24079200"/>
            <a:ext cx="10039201" cy="5593080"/>
            <a:chOff x="11507868" y="14730712"/>
            <a:chExt cx="9692640" cy="5593080"/>
          </a:xfrm>
        </p:grpSpPr>
        <p:sp>
          <p:nvSpPr>
            <p:cNvPr id="222" name="Text Box 194"/>
            <p:cNvSpPr txBox="1">
              <a:spLocks noChangeArrowheads="1"/>
            </p:cNvSpPr>
            <p:nvPr/>
          </p:nvSpPr>
          <p:spPr bwMode="auto">
            <a:xfrm>
              <a:off x="11507868" y="15340312"/>
              <a:ext cx="9692640" cy="4983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400" dirty="0" smtClean="0">
                  <a:latin typeface="Calibri" pitchFamily="34" charset="0"/>
                </a:rPr>
                <a:t>Experiment on: </a:t>
              </a:r>
              <a:r>
                <a:rPr lang="en-US" sz="3400" dirty="0">
                  <a:latin typeface="Calibri" pitchFamily="34" charset="0"/>
                </a:rPr>
                <a:t> Intel Core i5-4200U 2.30 GHz </a:t>
              </a:r>
              <a:r>
                <a:rPr lang="en-US" sz="3400" dirty="0" smtClean="0">
                  <a:latin typeface="Calibri" pitchFamily="34" charset="0"/>
                </a:rPr>
                <a:t>CPU With 8 GB RAM 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 smtClean="0">
                  <a:latin typeface="Calibri" pitchFamily="34" charset="0"/>
                </a:rPr>
                <a:t>Whole offline system: 0.03 – 0.05 </a:t>
              </a:r>
              <a:r>
                <a:rPr lang="en-US" sz="3400" dirty="0" err="1" smtClean="0">
                  <a:latin typeface="Calibri" pitchFamily="34" charset="0"/>
                </a:rPr>
                <a:t>xRT</a:t>
              </a:r>
              <a:r>
                <a:rPr lang="en-US" sz="3400" dirty="0" smtClean="0">
                  <a:latin typeface="Calibri" pitchFamily="34" charset="0"/>
                </a:rPr>
                <a:t> for recorded audio ranging from 20s to 5mins. 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 smtClean="0">
                  <a:latin typeface="Calibri" pitchFamily="34" charset="0"/>
                </a:rPr>
                <a:t>KBM Training: 0.02 – 0.03 </a:t>
              </a:r>
              <a:r>
                <a:rPr lang="en-US" sz="3400" dirty="0" err="1" smtClean="0">
                  <a:latin typeface="Calibri" pitchFamily="34" charset="0"/>
                </a:rPr>
                <a:t>xRT</a:t>
              </a:r>
              <a:r>
                <a:rPr lang="en-US" sz="3400" dirty="0" smtClean="0">
                  <a:latin typeface="Calibri" pitchFamily="34" charset="0"/>
                </a:rPr>
                <a:t>, the most time-consuming  part in they system.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 smtClean="0">
                  <a:latin typeface="Calibri" pitchFamily="34" charset="0"/>
                </a:rPr>
                <a:t>AHC Clustering is fast (0.005 </a:t>
              </a:r>
              <a:r>
                <a:rPr lang="en-US" sz="3400" dirty="0" err="1" smtClean="0">
                  <a:latin typeface="Calibri" pitchFamily="34" charset="0"/>
                </a:rPr>
                <a:t>xRT</a:t>
              </a:r>
              <a:r>
                <a:rPr lang="en-US" sz="3400" dirty="0" smtClean="0">
                  <a:latin typeface="Calibri" pitchFamily="34" charset="0"/>
                </a:rPr>
                <a:t>), so can be performed more frequently in Real-time version. </a:t>
              </a: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1507868" y="14730712"/>
              <a:ext cx="9692640" cy="603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</a:rPr>
                <a:t>Experiment Results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1567160" y="29946600"/>
            <a:ext cx="20208240" cy="2532413"/>
            <a:chOff x="11507868" y="14730712"/>
            <a:chExt cx="9692640" cy="2532413"/>
          </a:xfrm>
        </p:grpSpPr>
        <p:sp>
          <p:nvSpPr>
            <p:cNvPr id="15" name="Text Box 194"/>
            <p:cNvSpPr txBox="1">
              <a:spLocks noChangeArrowheads="1"/>
            </p:cNvSpPr>
            <p:nvPr/>
          </p:nvSpPr>
          <p:spPr bwMode="auto">
            <a:xfrm>
              <a:off x="11507868" y="15416512"/>
              <a:ext cx="9692640" cy="1846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The frequency to run KBM training and offline clustering need to be </a:t>
              </a:r>
              <a:r>
                <a:rPr lang="en-US" sz="3400" dirty="0" smtClean="0">
                  <a:latin typeface="Calibri" pitchFamily="34" charset="0"/>
                </a:rPr>
                <a:t>further determined</a:t>
              </a:r>
              <a:endParaRPr lang="en-US" sz="3400" dirty="0" smtClean="0">
                <a:latin typeface="Calibri" pitchFamily="34" charset="0"/>
              </a:endParaRP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 smtClean="0">
                  <a:latin typeface="Calibri" pitchFamily="34" charset="0"/>
                </a:rPr>
                <a:t>The relationship between of frequency to run KBM training  and the accuracy need to be further analyzed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 smtClean="0">
                  <a:latin typeface="Calibri" pitchFamily="34" charset="0"/>
                </a:rPr>
                <a:t>The system need to be further improved in terms of speed and audio processing for real-time streaming data</a:t>
              </a:r>
              <a:endParaRPr lang="en-US" sz="3400" dirty="0">
                <a:latin typeface="Calibr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50786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Future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42" y="5407201"/>
            <a:ext cx="15181958" cy="759098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645920" y="7589879"/>
            <a:ext cx="15172879" cy="3225625"/>
            <a:chOff x="304800" y="14630400"/>
            <a:chExt cx="15172879" cy="3225625"/>
          </a:xfrm>
        </p:grpSpPr>
        <p:sp>
          <p:nvSpPr>
            <p:cNvPr id="6" name="矩形 5"/>
            <p:cNvSpPr/>
            <p:nvPr/>
          </p:nvSpPr>
          <p:spPr>
            <a:xfrm>
              <a:off x="304800" y="14630400"/>
              <a:ext cx="19902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53121" y="14630400"/>
              <a:ext cx="3285679" cy="32256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05921" y="14630400"/>
              <a:ext cx="24474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220521" y="14630400"/>
              <a:ext cx="4504879" cy="3225625"/>
            </a:xfrm>
            <a:prstGeom prst="rect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792521" y="14630400"/>
              <a:ext cx="2685158" cy="322562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70" y="11600721"/>
            <a:ext cx="24790941" cy="84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38200" y="2438400"/>
            <a:ext cx="23479126" cy="16074704"/>
            <a:chOff x="838200" y="2438400"/>
            <a:chExt cx="23479126" cy="16074704"/>
          </a:xfrm>
        </p:grpSpPr>
        <p:grpSp>
          <p:nvGrpSpPr>
            <p:cNvPr id="17" name="组合 16"/>
            <p:cNvGrpSpPr/>
            <p:nvPr/>
          </p:nvGrpSpPr>
          <p:grpSpPr>
            <a:xfrm>
              <a:off x="1752599" y="13566062"/>
              <a:ext cx="8534402" cy="4102882"/>
              <a:chOff x="1429302" y="7000873"/>
              <a:chExt cx="11441045" cy="4712482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429302" y="7000874"/>
                <a:ext cx="7048502" cy="4712481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676649" y="7000875"/>
                <a:ext cx="7048500" cy="4712480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821845" y="7000873"/>
                <a:ext cx="7048502" cy="4712481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2362200" y="85344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8600" y="93726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102108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0" y="102108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任意多边形 15"/>
            <p:cNvSpPr/>
            <p:nvPr/>
          </p:nvSpPr>
          <p:spPr>
            <a:xfrm>
              <a:off x="18440400" y="13639800"/>
              <a:ext cx="5257800" cy="4102880"/>
            </a:xfrm>
            <a:custGeom>
              <a:avLst/>
              <a:gdLst>
                <a:gd name="connsiteX0" fmla="*/ 0 w 20459700"/>
                <a:gd name="connsiteY0" fmla="*/ 12306300 h 12344400"/>
                <a:gd name="connsiteX1" fmla="*/ 4419600 w 20459700"/>
                <a:gd name="connsiteY1" fmla="*/ 10134600 h 12344400"/>
                <a:gd name="connsiteX2" fmla="*/ 10248900 w 20459700"/>
                <a:gd name="connsiteY2" fmla="*/ 0 h 12344400"/>
                <a:gd name="connsiteX3" fmla="*/ 16154400 w 20459700"/>
                <a:gd name="connsiteY3" fmla="*/ 10134600 h 12344400"/>
                <a:gd name="connsiteX4" fmla="*/ 20459700 w 20459700"/>
                <a:gd name="connsiteY4" fmla="*/ 12344400 h 1234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9700" h="12344400">
                  <a:moveTo>
                    <a:pt x="0" y="12306300"/>
                  </a:moveTo>
                  <a:cubicBezTo>
                    <a:pt x="1355725" y="12245975"/>
                    <a:pt x="2711450" y="12185650"/>
                    <a:pt x="4419600" y="10134600"/>
                  </a:cubicBezTo>
                  <a:cubicBezTo>
                    <a:pt x="6127750" y="8083550"/>
                    <a:pt x="8293100" y="0"/>
                    <a:pt x="10248900" y="0"/>
                  </a:cubicBezTo>
                  <a:cubicBezTo>
                    <a:pt x="12204700" y="0"/>
                    <a:pt x="14452600" y="8077200"/>
                    <a:pt x="16154400" y="10134600"/>
                  </a:cubicBezTo>
                  <a:cubicBezTo>
                    <a:pt x="17856200" y="12192000"/>
                    <a:pt x="19157950" y="12268200"/>
                    <a:pt x="20459700" y="12344400"/>
                  </a:cubicBezTo>
                </a:path>
              </a:pathLst>
            </a:custGeom>
            <a:ln w="1016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Straight Arrow Connector 3"/>
            <p:cNvCxnSpPr>
              <a:stCxn id="2" idx="2"/>
            </p:cNvCxnSpPr>
            <p:nvPr/>
          </p:nvCxnSpPr>
          <p:spPr>
            <a:xfrm>
              <a:off x="4381500" y="9220200"/>
              <a:ext cx="0" cy="39624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29323" y="10058400"/>
              <a:ext cx="0" cy="31242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</p:cNvCxnSpPr>
            <p:nvPr/>
          </p:nvCxnSpPr>
          <p:spPr>
            <a:xfrm>
              <a:off x="7658100" y="10896600"/>
              <a:ext cx="0" cy="22860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1069300" y="10887075"/>
              <a:ext cx="0" cy="22860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838200" y="12721904"/>
              <a:ext cx="23479126" cy="57912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38400"/>
              <a:ext cx="23479126" cy="5636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5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0210800"/>
            <a:ext cx="21888450" cy="7086600"/>
            <a:chOff x="0" y="10210800"/>
            <a:chExt cx="21888450" cy="7086600"/>
          </a:xfrm>
        </p:grpSpPr>
        <p:sp>
          <p:nvSpPr>
            <p:cNvPr id="5" name="矩形 4"/>
            <p:cNvSpPr/>
            <p:nvPr/>
          </p:nvSpPr>
          <p:spPr>
            <a:xfrm>
              <a:off x="55245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Feature extraction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0490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Speech activity detection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Input audio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573500" y="10248900"/>
              <a:ext cx="48387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6097250" y="14554200"/>
              <a:ext cx="57912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Segment/cluster representation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39400" y="145542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200400" y="14554200"/>
              <a:ext cx="59436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Resegmentation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12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24600" y="6553200"/>
            <a:ext cx="11165575" cy="9450000"/>
            <a:chOff x="6324600" y="6553200"/>
            <a:chExt cx="11165575" cy="9450000"/>
          </a:xfrm>
        </p:grpSpPr>
        <p:sp>
          <p:nvSpPr>
            <p:cNvPr id="4" name="矩形 3"/>
            <p:cNvSpPr/>
            <p:nvPr/>
          </p:nvSpPr>
          <p:spPr>
            <a:xfrm>
              <a:off x="63246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3246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3246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3246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246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246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246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4582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4582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82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4582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4582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4582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582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2306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62306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2306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2306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2306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306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2306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03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693</Words>
  <Application>Microsoft Office PowerPoint</Application>
  <PresentationFormat>Custom</PresentationFormat>
  <Paragraphs>165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henrypan</dc:creator>
  <dc:description/>
  <cp:lastModifiedBy>Henry H Pan/FP/HK/BOCI</cp:lastModifiedBy>
  <cp:revision>175</cp:revision>
  <cp:lastPrinted>2013-02-12T02:21:55Z</cp:lastPrinted>
  <dcterms:created xsi:type="dcterms:W3CDTF">2013-02-10T21:14:48Z</dcterms:created>
  <dcterms:modified xsi:type="dcterms:W3CDTF">2019-06-27T09:47:48Z</dcterms:modified>
</cp:coreProperties>
</file>