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9" autoAdjust="0"/>
  </p:normalViewPr>
  <p:slideViewPr>
    <p:cSldViewPr>
      <p:cViewPr varScale="1">
        <p:scale>
          <a:sx n="107" d="100"/>
          <a:sy n="107" d="100"/>
        </p:scale>
        <p:origin x="-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2248B-88FF-4E8B-A680-85216B74AAB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F0D1A-EF65-4128-B438-368A5D4C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6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D1A-EF65-4128-B438-368A5D4C5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22E-B953-4D9B-8217-C24781AE0E0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22E-B953-4D9B-8217-C24781AE0E0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22E-B953-4D9B-8217-C24781AE0E0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22E-B953-4D9B-8217-C24781AE0E0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22E-B953-4D9B-8217-C24781AE0E0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22E-B953-4D9B-8217-C24781AE0E0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22E-B953-4D9B-8217-C24781AE0E0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22E-B953-4D9B-8217-C24781AE0E0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22E-B953-4D9B-8217-C24781AE0E0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22E-B953-4D9B-8217-C24781AE0E0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22E-B953-4D9B-8217-C24781AE0E0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01F522E-B953-4D9B-8217-C24781AE0E0D}" type="datetimeFigureOut">
              <a:rPr lang="en-US" smtClean="0"/>
              <a:t>7/15/2019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Real-time speaker Recognizer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19600"/>
            <a:ext cx="6461760" cy="83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Offline and real-time speaker diarization system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5791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Author: </a:t>
            </a:r>
            <a:r>
              <a:rPr lang="en-US" dirty="0" err="1" smtClean="0"/>
              <a:t>Hao</a:t>
            </a:r>
            <a:r>
              <a:rPr lang="en-US" dirty="0" smtClean="0"/>
              <a:t> Pan     Supervisor: Dr. Beta C.L. Yip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- </a:t>
            </a:r>
            <a:r>
              <a:rPr lang="en-US" altLang="zh-CN" sz="4000" dirty="0"/>
              <a:t>Speaker diarization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20000" cy="4800600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Speaker diarization: </a:t>
            </a:r>
            <a:r>
              <a:rPr lang="en-US" altLang="zh-CN" sz="2400" dirty="0" smtClean="0"/>
              <a:t>partition </a:t>
            </a:r>
            <a:r>
              <a:rPr lang="en-US" altLang="zh-CN" sz="2400" dirty="0"/>
              <a:t>an input audio stream into homogeneous segments according to speaker </a:t>
            </a:r>
            <a:r>
              <a:rPr lang="en-US" altLang="zh-CN" sz="2400" dirty="0" smtClean="0"/>
              <a:t>identity</a:t>
            </a:r>
          </a:p>
          <a:p>
            <a:r>
              <a:rPr lang="en-US" altLang="zh-CN" dirty="0"/>
              <a:t>Answer question “who spoke when</a:t>
            </a:r>
            <a:r>
              <a:rPr lang="en-US" altLang="zh-CN" dirty="0" smtClean="0"/>
              <a:t>”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11430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 Types:</a:t>
            </a:r>
          </a:p>
          <a:p>
            <a:pPr lvl="1"/>
            <a:r>
              <a:rPr lang="en-US" altLang="zh-CN" dirty="0" smtClean="0"/>
              <a:t>Offline: </a:t>
            </a:r>
          </a:p>
          <a:p>
            <a:pPr lvl="2"/>
            <a:r>
              <a:rPr lang="en-US" altLang="zh-CN" dirty="0" smtClean="0"/>
              <a:t>Access to whole audio; </a:t>
            </a:r>
          </a:p>
          <a:p>
            <a:pPr lvl="2"/>
            <a:r>
              <a:rPr lang="en-US" altLang="zh-CN" dirty="0" smtClean="0"/>
              <a:t>perform clustering after all segments are registered</a:t>
            </a:r>
          </a:p>
          <a:p>
            <a:pPr lvl="1"/>
            <a:r>
              <a:rPr lang="en-US" altLang="zh-CN" dirty="0" smtClean="0"/>
              <a:t>Online: </a:t>
            </a:r>
          </a:p>
          <a:p>
            <a:pPr lvl="2"/>
            <a:r>
              <a:rPr lang="en-US" altLang="zh-CN" dirty="0" smtClean="0"/>
              <a:t>Strict left-to-right fashion</a:t>
            </a:r>
          </a:p>
          <a:p>
            <a:pPr lvl="2"/>
            <a:endParaRPr lang="en-US" altLang="zh-CN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64338"/>
            <a:ext cx="2514600" cy="127671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46483" y="2867239"/>
            <a:ext cx="3445314" cy="1262392"/>
            <a:chOff x="3200400" y="8910022"/>
            <a:chExt cx="5796813" cy="2124000"/>
          </a:xfrm>
        </p:grpSpPr>
        <p:grpSp>
          <p:nvGrpSpPr>
            <p:cNvPr id="7" name="组合 30"/>
            <p:cNvGrpSpPr/>
            <p:nvPr/>
          </p:nvGrpSpPr>
          <p:grpSpPr>
            <a:xfrm>
              <a:off x="3200400" y="9355846"/>
              <a:ext cx="5796813" cy="1232352"/>
              <a:chOff x="304800" y="14630400"/>
              <a:chExt cx="15172879" cy="3225625"/>
            </a:xfrm>
          </p:grpSpPr>
          <p:sp>
            <p:nvSpPr>
              <p:cNvPr id="9" name="矩形 37"/>
              <p:cNvSpPr/>
              <p:nvPr/>
            </p:nvSpPr>
            <p:spPr>
              <a:xfrm>
                <a:off x="304800" y="14630400"/>
                <a:ext cx="1990279" cy="3225625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矩形 38"/>
              <p:cNvSpPr/>
              <p:nvPr/>
            </p:nvSpPr>
            <p:spPr>
              <a:xfrm>
                <a:off x="2353121" y="14630400"/>
                <a:ext cx="3285679" cy="3225625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矩形 39"/>
              <p:cNvSpPr/>
              <p:nvPr/>
            </p:nvSpPr>
            <p:spPr>
              <a:xfrm>
                <a:off x="5705921" y="14630400"/>
                <a:ext cx="2447479" cy="3225625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矩形 40"/>
              <p:cNvSpPr/>
              <p:nvPr/>
            </p:nvSpPr>
            <p:spPr>
              <a:xfrm>
                <a:off x="8220521" y="14630400"/>
                <a:ext cx="4504879" cy="3225625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" name="矩形 41"/>
              <p:cNvSpPr/>
              <p:nvPr/>
            </p:nvSpPr>
            <p:spPr>
              <a:xfrm>
                <a:off x="12792521" y="14630400"/>
                <a:ext cx="2685158" cy="322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pic>
          <p:nvPicPr>
            <p:cNvPr id="8" name="图片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023" y="8910022"/>
              <a:ext cx="5774190" cy="21240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 rot="16200000">
            <a:off x="3701746" y="3262812"/>
            <a:ext cx="191477" cy="279769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Problems in existing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sz="2400" dirty="0"/>
              <a:t>Lack of real-time </a:t>
            </a:r>
            <a:r>
              <a:rPr lang="en-US" altLang="zh-CN" sz="2400" dirty="0" smtClean="0"/>
              <a:t>system</a:t>
            </a:r>
          </a:p>
          <a:p>
            <a:pPr marL="457200" indent="-457200"/>
            <a:r>
              <a:rPr lang="en-US" altLang="zh-CN" sz="2400" dirty="0" smtClean="0"/>
              <a:t>Require </a:t>
            </a:r>
            <a:r>
              <a:rPr lang="en-US" altLang="zh-CN" sz="2400" dirty="0"/>
              <a:t>Intensive computation &amp; long processing time</a:t>
            </a:r>
          </a:p>
          <a:p>
            <a:pPr marL="457200" indent="-457200"/>
            <a:r>
              <a:rPr lang="en-US" altLang="zh-CN" sz="2400" dirty="0"/>
              <a:t>Online clustering performance are much worse than offline clustering</a:t>
            </a:r>
          </a:p>
          <a:p>
            <a:pPr marL="457200" indent="-457200"/>
            <a:r>
              <a:rPr lang="en-US" altLang="zh-CN" sz="2400" dirty="0" smtClean="0"/>
              <a:t>Many </a:t>
            </a:r>
            <a:r>
              <a:rPr lang="en-US" altLang="zh-CN" sz="2400" dirty="0"/>
              <a:t>system are domain-specific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Develop </a:t>
            </a:r>
            <a:r>
              <a:rPr lang="en-US" sz="2400" dirty="0">
                <a:latin typeface="Calibri" pitchFamily="34" charset="0"/>
              </a:rPr>
              <a:t>a speaker </a:t>
            </a:r>
            <a:r>
              <a:rPr lang="en-US" sz="2400" dirty="0" smtClean="0">
                <a:latin typeface="Calibri" pitchFamily="34" charset="0"/>
              </a:rPr>
              <a:t>diarization system:</a:t>
            </a:r>
          </a:p>
          <a:p>
            <a:pPr marL="11430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[Offline Version]: </a:t>
            </a:r>
            <a:r>
              <a:rPr lang="en-US" sz="2400" dirty="0" smtClean="0">
                <a:latin typeface="Calibri" pitchFamily="34" charset="0"/>
              </a:rPr>
              <a:t>label </a:t>
            </a:r>
            <a:r>
              <a:rPr lang="en-US" sz="2400" dirty="0">
                <a:latin typeface="Calibri" pitchFamily="34" charset="0"/>
              </a:rPr>
              <a:t>the speakers in a recorded audio and visualize the results</a:t>
            </a: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</a:t>
            </a:r>
            <a:r>
              <a:rPr lang="en-US" sz="2400" b="1" dirty="0" err="1" smtClean="0">
                <a:latin typeface="Calibri" pitchFamily="34" charset="0"/>
              </a:rPr>
              <a:t>Realtime</a:t>
            </a:r>
            <a:r>
              <a:rPr lang="en-US" sz="2400" b="1" dirty="0" smtClean="0">
                <a:latin typeface="Calibri" pitchFamily="34" charset="0"/>
              </a:rPr>
              <a:t> Version]: </a:t>
            </a:r>
            <a:r>
              <a:rPr lang="en-US" sz="2400" dirty="0" smtClean="0">
                <a:latin typeface="Calibri" pitchFamily="34" charset="0"/>
              </a:rPr>
              <a:t>generate </a:t>
            </a:r>
            <a:r>
              <a:rPr lang="en-US" sz="2400" dirty="0">
                <a:latin typeface="Calibri" pitchFamily="34" charset="0"/>
              </a:rPr>
              <a:t>outputs as the input is analyzed and correct the earlier output when </a:t>
            </a:r>
            <a:r>
              <a:rPr lang="en-US" sz="2400" dirty="0" smtClean="0">
                <a:latin typeface="Calibri" pitchFamily="34" charset="0"/>
              </a:rPr>
              <a:t>necessary</a:t>
            </a: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[Other requirements]: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dirty="0" smtClean="0">
                <a:latin typeface="Calibri" pitchFamily="34" charset="0"/>
              </a:rPr>
              <a:t>Language-independent;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dirty="0" smtClean="0">
                <a:latin typeface="Calibri" pitchFamily="34" charset="0"/>
              </a:rPr>
              <a:t>domain-robust;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dirty="0" smtClean="0">
                <a:latin typeface="Calibri" pitchFamily="34" charset="0"/>
              </a:rPr>
              <a:t>Platform-independent;</a:t>
            </a:r>
            <a:endParaRPr lang="en-US" altLang="zh-CN" dirty="0" smtClean="0">
              <a:latin typeface="Calibri" pitchFamily="34" charset="0"/>
            </a:endParaRPr>
          </a:p>
          <a:p>
            <a:pPr marL="822960" lvl="2" indent="-457200">
              <a:buClr>
                <a:schemeClr val="accent1"/>
              </a:buClr>
            </a:pPr>
            <a:r>
              <a:rPr lang="en-US" altLang="zh-CN" dirty="0" smtClean="0">
                <a:latin typeface="Calibri" pitchFamily="34" charset="0"/>
              </a:rPr>
              <a:t>Do </a:t>
            </a:r>
            <a:r>
              <a:rPr lang="en-US" altLang="zh-CN" dirty="0">
                <a:latin typeface="Calibri" pitchFamily="34" charset="0"/>
              </a:rPr>
              <a:t>not need prior training</a:t>
            </a:r>
            <a:endParaRPr lang="en-US" dirty="0">
              <a:latin typeface="Calibri" pitchFamily="34" charset="0"/>
            </a:endParaRPr>
          </a:p>
          <a:p>
            <a:pPr marL="457200" indent="-457200"/>
            <a:endParaRPr lang="en-US" sz="2400" dirty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38927" cy="830839"/>
          </a:xfrm>
        </p:spPr>
        <p:txBody>
          <a:bodyPr/>
          <a:lstStyle/>
          <a:p>
            <a:r>
              <a:rPr lang="en-US" sz="4000" dirty="0" smtClean="0"/>
              <a:t>System workflow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03181" y="1533758"/>
            <a:ext cx="3533488" cy="4806330"/>
            <a:chOff x="11871248" y="11013859"/>
            <a:chExt cx="5907962" cy="8036141"/>
          </a:xfrm>
        </p:grpSpPr>
        <p:grpSp>
          <p:nvGrpSpPr>
            <p:cNvPr id="5" name="Group 4"/>
            <p:cNvGrpSpPr/>
            <p:nvPr/>
          </p:nvGrpSpPr>
          <p:grpSpPr>
            <a:xfrm>
              <a:off x="11871248" y="11013859"/>
              <a:ext cx="5907962" cy="5353133"/>
              <a:chOff x="11871248" y="11013859"/>
              <a:chExt cx="5907962" cy="535313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871248" y="11443989"/>
                <a:ext cx="3283190" cy="14409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Voice Activity Detection,  Feature extraction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670050" y="11478247"/>
                <a:ext cx="2109160" cy="13718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KBM Training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316270" y="13686568"/>
                <a:ext cx="2990531" cy="11268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Feature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Representation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15154438" y="12164166"/>
                <a:ext cx="515612" cy="2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13512843" y="12884922"/>
                <a:ext cx="1298693" cy="8016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  <a:stCxn id="13" idx="2"/>
                <a:endCxn id="14" idx="0"/>
              </p:cNvCxnSpPr>
              <p:nvPr/>
            </p:nvCxnSpPr>
            <p:spPr>
              <a:xfrm flipH="1">
                <a:off x="14811535" y="12850085"/>
                <a:ext cx="1913094" cy="836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endCxn id="12" idx="0"/>
              </p:cNvCxnSpPr>
              <p:nvPr/>
            </p:nvCxnSpPr>
            <p:spPr>
              <a:xfrm>
                <a:off x="13490289" y="11013859"/>
                <a:ext cx="22554" cy="430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13792200" y="15240131"/>
                <a:ext cx="2049423" cy="11268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Clustering</a:t>
                </a:r>
              </a:p>
            </p:txBody>
          </p:sp>
          <p:cxnSp>
            <p:nvCxnSpPr>
              <p:cNvPr id="23" name="Straight Arrow Connector 22"/>
              <p:cNvCxnSpPr>
                <a:cxnSpLocks/>
                <a:stCxn id="14" idx="2"/>
                <a:endCxn id="22" idx="0"/>
              </p:cNvCxnSpPr>
              <p:nvPr/>
            </p:nvCxnSpPr>
            <p:spPr>
              <a:xfrm>
                <a:off x="14811535" y="14813430"/>
                <a:ext cx="5377" cy="4267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>
              <a:cxnSpLocks/>
              <a:stCxn id="22" idx="2"/>
              <a:endCxn id="7" idx="0"/>
            </p:cNvCxnSpPr>
            <p:nvPr/>
          </p:nvCxnSpPr>
          <p:spPr>
            <a:xfrm flipH="1">
              <a:off x="14811535" y="16366992"/>
              <a:ext cx="5377" cy="505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3316270" y="16872190"/>
              <a:ext cx="2990530" cy="8814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Resegmentation</a:t>
              </a:r>
            </a:p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(Optional)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566648" y="18168591"/>
              <a:ext cx="2511552" cy="8814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Visualization</a:t>
              </a:r>
            </a:p>
          </p:txBody>
        </p:sp>
        <p:cxnSp>
          <p:nvCxnSpPr>
            <p:cNvPr id="9" name="Straight Arrow Connector 8"/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4811535" y="17753599"/>
              <a:ext cx="10889" cy="41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36"/>
          <a:stretch/>
        </p:blipFill>
        <p:spPr>
          <a:xfrm>
            <a:off x="1395912" y="838200"/>
            <a:ext cx="1423488" cy="79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KBM Training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708844"/>
            <a:ext cx="8866094" cy="4822943"/>
            <a:chOff x="18391801" y="6400066"/>
            <a:chExt cx="10978630" cy="5972112"/>
          </a:xfrm>
        </p:grpSpPr>
        <p:grpSp>
          <p:nvGrpSpPr>
            <p:cNvPr id="7" name="Group 6"/>
            <p:cNvGrpSpPr/>
            <p:nvPr/>
          </p:nvGrpSpPr>
          <p:grpSpPr>
            <a:xfrm>
              <a:off x="18391801" y="6471753"/>
              <a:ext cx="6133642" cy="3150815"/>
              <a:chOff x="18507262" y="5841895"/>
              <a:chExt cx="6133642" cy="3150815"/>
            </a:xfrm>
          </p:grpSpPr>
          <p:sp>
            <p:nvSpPr>
              <p:cNvPr id="22" name="TextBox 111"/>
              <p:cNvSpPr txBox="1"/>
              <p:nvPr/>
            </p:nvSpPr>
            <p:spPr>
              <a:xfrm>
                <a:off x="22479000" y="7391400"/>
                <a:ext cx="83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……</a:t>
                </a:r>
              </a:p>
            </p:txBody>
          </p:sp>
          <p:sp>
            <p:nvSpPr>
              <p:cNvPr id="23" name="TextBox 112"/>
              <p:cNvSpPr txBox="1"/>
              <p:nvPr/>
            </p:nvSpPr>
            <p:spPr>
              <a:xfrm>
                <a:off x="22494020" y="8338065"/>
                <a:ext cx="83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……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8507262" y="5841895"/>
                <a:ext cx="6133642" cy="3150815"/>
                <a:chOff x="18507262" y="5841895"/>
                <a:chExt cx="6133642" cy="3150815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4152" r="8722" b="6282"/>
                <a:stretch/>
              </p:blipFill>
              <p:spPr>
                <a:xfrm>
                  <a:off x="19890026" y="5867400"/>
                  <a:ext cx="4724400" cy="948949"/>
                </a:xfrm>
                <a:prstGeom prst="rect">
                  <a:avLst/>
                </a:prstGeom>
              </p:spPr>
            </p:pic>
            <p:grpSp>
              <p:nvGrpSpPr>
                <p:cNvPr id="26" name="Group 25"/>
                <p:cNvGrpSpPr/>
                <p:nvPr/>
              </p:nvGrpSpPr>
              <p:grpSpPr>
                <a:xfrm>
                  <a:off x="20012296" y="7162800"/>
                  <a:ext cx="4602480" cy="792608"/>
                  <a:chOff x="19781520" y="7113904"/>
                  <a:chExt cx="4602480" cy="792608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9781520" y="7113904"/>
                    <a:ext cx="2042160" cy="792608"/>
                    <a:chOff x="19781520" y="7239000"/>
                    <a:chExt cx="2042160" cy="792608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9781520" y="7239000"/>
                      <a:ext cx="1097280" cy="13716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0238720" y="7440296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cxnSp>
                  <p:nvCxnSpPr>
                    <p:cNvPr id="43" name="Straight Arrow Connector 42"/>
                    <p:cNvCxnSpPr>
                      <a:stCxn id="41" idx="2"/>
                    </p:cNvCxnSpPr>
                    <p:nvPr/>
                  </p:nvCxnSpPr>
                  <p:spPr>
                    <a:xfrm flipH="1">
                      <a:off x="20330159" y="7376160"/>
                      <a:ext cx="1" cy="65544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20726400" y="7668896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cxnSp>
                  <p:nvCxnSpPr>
                    <p:cNvPr id="45" name="Straight Arrow Connector 44"/>
                    <p:cNvCxnSpPr>
                      <a:stCxn id="42" idx="2"/>
                    </p:cNvCxnSpPr>
                    <p:nvPr/>
                  </p:nvCxnSpPr>
                  <p:spPr>
                    <a:xfrm>
                      <a:off x="20787360" y="7586600"/>
                      <a:ext cx="0" cy="4450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/>
                    <p:cNvCxnSpPr>
                      <a:stCxn id="44" idx="2"/>
                    </p:cNvCxnSpPr>
                    <p:nvPr/>
                  </p:nvCxnSpPr>
                  <p:spPr>
                    <a:xfrm>
                      <a:off x="21275040" y="7815200"/>
                      <a:ext cx="0" cy="2164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" name="Rectangle 38"/>
                  <p:cNvSpPr/>
                  <p:nvPr/>
                </p:nvSpPr>
                <p:spPr>
                  <a:xfrm>
                    <a:off x="23286720" y="7543800"/>
                    <a:ext cx="1097280" cy="146304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64564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29127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493691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58255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22819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9873837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51947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16511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800"/>
                  </a:p>
                </p:txBody>
              </p:sp>
              <p:cxnSp>
                <p:nvCxnSpPr>
                  <p:cNvPr id="40" name="Straight Arrow Connector 39"/>
                  <p:cNvCxnSpPr>
                    <a:stCxn id="39" idx="2"/>
                  </p:cNvCxnSpPr>
                  <p:nvPr/>
                </p:nvCxnSpPr>
                <p:spPr>
                  <a:xfrm flipH="1">
                    <a:off x="23835359" y="7690104"/>
                    <a:ext cx="1" cy="21640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103"/>
                <p:cNvSpPr txBox="1"/>
                <p:nvPr/>
              </p:nvSpPr>
              <p:spPr>
                <a:xfrm>
                  <a:off x="18561688" y="5841895"/>
                  <a:ext cx="1530070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Features (MFCCs)</a:t>
                  </a:r>
                </a:p>
              </p:txBody>
            </p:sp>
            <p:sp>
              <p:nvSpPr>
                <p:cNvPr id="28" name="TextBox 106"/>
                <p:cNvSpPr txBox="1"/>
                <p:nvPr/>
              </p:nvSpPr>
              <p:spPr>
                <a:xfrm>
                  <a:off x="18507262" y="7010399"/>
                  <a:ext cx="1724189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Sliding</a:t>
                  </a:r>
                  <a:r>
                    <a:rPr lang="zh-CN" altLang="en-US" sz="1800" dirty="0"/>
                    <a:t> </a:t>
                  </a:r>
                  <a:r>
                    <a:rPr lang="en-US" altLang="zh-CN" sz="1800" dirty="0"/>
                    <a:t>Windows</a:t>
                  </a:r>
                </a:p>
              </p:txBody>
            </p:sp>
            <p:sp>
              <p:nvSpPr>
                <p:cNvPr id="29" name="TextBox 107"/>
                <p:cNvSpPr txBox="1"/>
                <p:nvPr/>
              </p:nvSpPr>
              <p:spPr>
                <a:xfrm>
                  <a:off x="18539157" y="8153401"/>
                  <a:ext cx="1692293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Gaussian</a:t>
                  </a:r>
                </a:p>
                <a:p>
                  <a:pPr algn="ctr"/>
                  <a:r>
                    <a:rPr lang="en-US" altLang="zh-CN" sz="1800" dirty="0"/>
                    <a:t>Pool</a:t>
                  </a: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20122870" y="8077200"/>
                  <a:ext cx="4518034" cy="915510"/>
                  <a:chOff x="20122870" y="8190390"/>
                  <a:chExt cx="4518034" cy="915510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20122870" y="8304690"/>
                    <a:ext cx="4379397" cy="686910"/>
                    <a:chOff x="19890026" y="8031607"/>
                    <a:chExt cx="4379397" cy="686910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9890026" y="8031607"/>
                      <a:ext cx="1825147" cy="686910"/>
                      <a:chOff x="19890026" y="8031607"/>
                      <a:chExt cx="1825147" cy="686910"/>
                    </a:xfrm>
                  </p:grpSpPr>
                  <p:sp>
                    <p:nvSpPr>
                      <p:cNvPr id="35" name="任意多边形 11"/>
                      <p:cNvSpPr/>
                      <p:nvPr/>
                    </p:nvSpPr>
                    <p:spPr>
                      <a:xfrm>
                        <a:off x="1989002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" name="任意多边形 11"/>
                      <p:cNvSpPr/>
                      <p:nvPr/>
                    </p:nvSpPr>
                    <p:spPr>
                      <a:xfrm>
                        <a:off x="20345400" y="8031607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" name="任意多边形 11"/>
                      <p:cNvSpPr/>
                      <p:nvPr/>
                    </p:nvSpPr>
                    <p:spPr>
                      <a:xfrm>
                        <a:off x="2083490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34" name="任意多边形 11"/>
                    <p:cNvSpPr/>
                    <p:nvPr/>
                  </p:nvSpPr>
                  <p:spPr>
                    <a:xfrm>
                      <a:off x="23389156" y="8031608"/>
                      <a:ext cx="880267" cy="686909"/>
                    </a:xfrm>
                    <a:custGeom>
                      <a:avLst/>
                      <a:gdLst>
                        <a:gd name="connsiteX0" fmla="*/ 0 w 20459700"/>
                        <a:gd name="connsiteY0" fmla="*/ 12306300 h 12344400"/>
                        <a:gd name="connsiteX1" fmla="*/ 4419600 w 20459700"/>
                        <a:gd name="connsiteY1" fmla="*/ 10134600 h 12344400"/>
                        <a:gd name="connsiteX2" fmla="*/ 10248900 w 20459700"/>
                        <a:gd name="connsiteY2" fmla="*/ 0 h 12344400"/>
                        <a:gd name="connsiteX3" fmla="*/ 16154400 w 20459700"/>
                        <a:gd name="connsiteY3" fmla="*/ 10134600 h 12344400"/>
                        <a:gd name="connsiteX4" fmla="*/ 20459700 w 20459700"/>
                        <a:gd name="connsiteY4" fmla="*/ 12344400 h 1234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459700" h="12344400">
                          <a:moveTo>
                            <a:pt x="0" y="12306300"/>
                          </a:moveTo>
                          <a:cubicBezTo>
                            <a:pt x="1355725" y="12245975"/>
                            <a:pt x="2711450" y="12185650"/>
                            <a:pt x="4419600" y="10134600"/>
                          </a:cubicBezTo>
                          <a:cubicBezTo>
                            <a:pt x="6127750" y="8083550"/>
                            <a:pt x="8293100" y="0"/>
                            <a:pt x="10248900" y="0"/>
                          </a:cubicBezTo>
                          <a:cubicBezTo>
                            <a:pt x="12204700" y="0"/>
                            <a:pt x="14452600" y="8077200"/>
                            <a:pt x="16154400" y="10134600"/>
                          </a:cubicBezTo>
                          <a:cubicBezTo>
                            <a:pt x="17856200" y="12192000"/>
                            <a:pt x="19157950" y="12268200"/>
                            <a:pt x="20459700" y="12344400"/>
                          </a:cubicBezTo>
                        </a:path>
                      </a:pathLst>
                    </a:custGeom>
                    <a:ln w="25400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20122870" y="8190390"/>
                    <a:ext cx="4518034" cy="915510"/>
                  </a:xfrm>
                  <a:prstGeom prst="roundRect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64564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29127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493691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58255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22819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9873837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51947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16511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800"/>
                  </a:p>
                </p:txBody>
              </p: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19211262" y="9622568"/>
              <a:ext cx="7407775" cy="2749610"/>
              <a:chOff x="19211262" y="9622568"/>
              <a:chExt cx="7407775" cy="274961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9211262" y="9622568"/>
                <a:ext cx="7407775" cy="2749610"/>
                <a:chOff x="19211262" y="9517797"/>
                <a:chExt cx="7407775" cy="274961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9211262" y="10784220"/>
                  <a:ext cx="2057990" cy="14446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</a:rPr>
                    <a:t>Select 1</a:t>
                  </a:r>
                  <a:r>
                    <a:rPr lang="en-US" sz="1800" baseline="30000" dirty="0">
                      <a:solidFill>
                        <a:schemeClr val="tx1"/>
                      </a:solidFill>
                    </a:rPr>
                    <a:t>st</a:t>
                  </a:r>
                  <a:r>
                    <a:rPr lang="en-US" sz="1800" dirty="0">
                      <a:solidFill>
                        <a:schemeClr val="tx1"/>
                      </a:solidFill>
                    </a:rPr>
                    <a:t> Gaussian with max likelihood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1842345" y="10789199"/>
                      <a:ext cx="1908803" cy="147820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Calculate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𝐷𝑖𝑠𝑡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𝑐𝑜𝑠𝑖𝑛𝑒</m:t>
                              </m:r>
                            </m:sub>
                          </m:s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a14:m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with other Gaussians</a:t>
                      </a:r>
                    </a:p>
                  </p:txBody>
                </p:sp>
              </mc:Choice>
              <mc:Fallback>
                <p:sp>
                  <p:nvSpPr>
                    <p:cNvPr id="16" name="Rectangle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42345" y="10789199"/>
                      <a:ext cx="1908803" cy="147820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1508" b="-70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4680304" y="10757806"/>
                      <a:ext cx="1938733" cy="150960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Select Gaussian with biggest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𝐷𝑖𝑠𝑡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𝑐𝑜𝑠𝑖𝑛𝑒</m:t>
                              </m:r>
                            </m:sub>
                          </m:s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a14:m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" name="Rectangle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80304" y="10757806"/>
                      <a:ext cx="1938733" cy="150960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493" r="-30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Elbow Connector 17"/>
                <p:cNvCxnSpPr>
                  <a:stCxn id="17" idx="0"/>
                  <a:endCxn id="16" idx="0"/>
                </p:cNvCxnSpPr>
                <p:nvPr/>
              </p:nvCxnSpPr>
              <p:spPr>
                <a:xfrm rot="16200000" flipH="1" flipV="1">
                  <a:off x="24207511" y="9347039"/>
                  <a:ext cx="31394" cy="2852925"/>
                </a:xfrm>
                <a:prstGeom prst="bentConnector3">
                  <a:avLst>
                    <a:gd name="adj1" fmla="val -901668"/>
                  </a:avLst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5" idx="3"/>
                  <a:endCxn id="16" idx="1"/>
                </p:cNvCxnSpPr>
                <p:nvPr/>
              </p:nvCxnSpPr>
              <p:spPr>
                <a:xfrm>
                  <a:off x="21269252" y="11506550"/>
                  <a:ext cx="573093" cy="21754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16" idx="3"/>
                  <a:endCxn id="17" idx="1"/>
                </p:cNvCxnSpPr>
                <p:nvPr/>
              </p:nvCxnSpPr>
              <p:spPr>
                <a:xfrm flipV="1">
                  <a:off x="23751147" y="11512606"/>
                  <a:ext cx="929157" cy="15698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32" idx="2"/>
                  <a:endCxn id="15" idx="0"/>
                </p:cNvCxnSpPr>
                <p:nvPr/>
              </p:nvCxnSpPr>
              <p:spPr>
                <a:xfrm flipH="1">
                  <a:off x="20240257" y="9517797"/>
                  <a:ext cx="2026170" cy="1266423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09"/>
              <p:cNvSpPr txBox="1"/>
              <p:nvPr/>
            </p:nvSpPr>
            <p:spPr>
              <a:xfrm>
                <a:off x="22483283" y="10024947"/>
                <a:ext cx="408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Stop when getting N Gaussians</a:t>
                </a:r>
              </a:p>
            </p:txBody>
          </p:sp>
        </p:grpSp>
        <p:sp>
          <p:nvSpPr>
            <p:cNvPr id="9" name="TextBox 115"/>
            <p:cNvSpPr txBox="1"/>
            <p:nvPr/>
          </p:nvSpPr>
          <p:spPr>
            <a:xfrm>
              <a:off x="25438688" y="9225468"/>
              <a:ext cx="3931743" cy="80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most complementary &amp; discriminant Gaussians </a:t>
              </a:r>
            </a:p>
          </p:txBody>
        </p:sp>
        <p:sp>
          <p:nvSpPr>
            <p:cNvPr id="10" name="TextBox 192"/>
            <p:cNvSpPr txBox="1"/>
            <p:nvPr/>
          </p:nvSpPr>
          <p:spPr>
            <a:xfrm>
              <a:off x="25243804" y="6400066"/>
              <a:ext cx="1403981" cy="1143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Speaker acoustic space</a:t>
              </a:r>
            </a:p>
          </p:txBody>
        </p:sp>
        <p:cxnSp>
          <p:nvCxnSpPr>
            <p:cNvPr id="11" name="Straight Arrow Connector 10"/>
            <p:cNvCxnSpPr>
              <a:cxnSpLocks/>
              <a:stCxn id="25" idx="3"/>
              <a:endCxn id="10" idx="1"/>
            </p:cNvCxnSpPr>
            <p:nvPr/>
          </p:nvCxnSpPr>
          <p:spPr>
            <a:xfrm>
              <a:off x="24498965" y="6971733"/>
              <a:ext cx="74483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Arrow 11"/>
            <p:cNvSpPr/>
            <p:nvPr/>
          </p:nvSpPr>
          <p:spPr>
            <a:xfrm rot="4185865">
              <a:off x="25967050" y="7771453"/>
              <a:ext cx="1201105" cy="97217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KBM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9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94" y="76200"/>
            <a:ext cx="7620000" cy="1143000"/>
          </a:xfrm>
        </p:spPr>
        <p:txBody>
          <a:bodyPr/>
          <a:lstStyle/>
          <a:p>
            <a:r>
              <a:rPr lang="en-US" sz="4000" dirty="0" smtClean="0"/>
              <a:t>Feature representation</a:t>
            </a:r>
            <a:endParaRPr lang="en-US" sz="40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7914" y="1210433"/>
            <a:ext cx="9443286" cy="4688603"/>
            <a:chOff x="19136124" y="9578479"/>
            <a:chExt cx="12403188" cy="6158198"/>
          </a:xfrm>
        </p:grpSpPr>
        <p:grpSp>
          <p:nvGrpSpPr>
            <p:cNvPr id="77" name="Group 76"/>
            <p:cNvGrpSpPr/>
            <p:nvPr/>
          </p:nvGrpSpPr>
          <p:grpSpPr>
            <a:xfrm>
              <a:off x="19140167" y="9996661"/>
              <a:ext cx="12399145" cy="5740016"/>
              <a:chOff x="19332975" y="9601200"/>
              <a:chExt cx="12399145" cy="574001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21017224" y="10418125"/>
                <a:ext cx="4266217" cy="55467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0"/>
              </a:p>
            </p:txBody>
          </p:sp>
          <p:cxnSp>
            <p:nvCxnSpPr>
              <p:cNvPr id="80" name="Straight Arrow Connector 79"/>
              <p:cNvCxnSpPr>
                <a:stCxn id="79" idx="3"/>
              </p:cNvCxnSpPr>
              <p:nvPr/>
            </p:nvCxnSpPr>
            <p:spPr>
              <a:xfrm>
                <a:off x="25283441" y="10695463"/>
                <a:ext cx="2072359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16"/>
              <p:cNvSpPr txBox="1"/>
              <p:nvPr/>
            </p:nvSpPr>
            <p:spPr>
              <a:xfrm>
                <a:off x="25436221" y="10279964"/>
                <a:ext cx="1771871" cy="83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/>
                  <a:t>Count</a:t>
                </a:r>
              </a:p>
              <a:p>
                <a:r>
                  <a:rPr lang="en-US" altLang="zh-CN" sz="1800" dirty="0"/>
                  <a:t>Occurrences</a:t>
                </a:r>
                <a:endParaRPr lang="en-US" sz="1800" dirty="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19332975" y="9601200"/>
                <a:ext cx="12399145" cy="5740016"/>
                <a:chOff x="19332975" y="9601200"/>
                <a:chExt cx="12399145" cy="574001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19332975" y="9601200"/>
                  <a:ext cx="7260825" cy="5740016"/>
                  <a:chOff x="19332975" y="9601200"/>
                  <a:chExt cx="7260825" cy="5740016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19332975" y="9601200"/>
                    <a:ext cx="7260825" cy="5740016"/>
                    <a:chOff x="19332975" y="9601200"/>
                    <a:chExt cx="7260825" cy="5740016"/>
                  </a:xfrm>
                </p:grpSpPr>
                <p:sp>
                  <p:nvSpPr>
                    <p:cNvPr id="112" name="TextBox 171"/>
                    <p:cNvSpPr txBox="1"/>
                    <p:nvPr/>
                  </p:nvSpPr>
                  <p:spPr>
                    <a:xfrm>
                      <a:off x="19332975" y="11633868"/>
                      <a:ext cx="1489380" cy="12127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800" dirty="0"/>
                        <a:t>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Gaussians</a:t>
                      </a:r>
                    </a:p>
                    <a:p>
                      <a:r>
                        <a:rPr lang="en-US" sz="1800" dirty="0"/>
                        <a:t>in </a:t>
                      </a:r>
                      <a:r>
                        <a:rPr lang="en-US" sz="1800" b="1" dirty="0"/>
                        <a:t>KBM</a:t>
                      </a:r>
                    </a:p>
                  </p:txBody>
                </p:sp>
                <p:sp>
                  <p:nvSpPr>
                    <p:cNvPr id="113" name="TextBox 173"/>
                    <p:cNvSpPr txBox="1"/>
                    <p:nvPr/>
                  </p:nvSpPr>
                  <p:spPr>
                    <a:xfrm>
                      <a:off x="21736889" y="9601200"/>
                      <a:ext cx="2951913" cy="4850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800" dirty="0" smtClean="0"/>
                        <a:t>m </a:t>
                      </a:r>
                      <a:r>
                        <a:rPr lang="en-US" sz="1800" dirty="0"/>
                        <a:t>features vectors</a:t>
                      </a: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14" name="TextBox 174"/>
                        <p:cNvSpPr txBox="1"/>
                        <p:nvPr/>
                      </p:nvSpPr>
                      <p:spPr>
                        <a:xfrm>
                          <a:off x="21693918" y="14147724"/>
                          <a:ext cx="4899882" cy="11934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en-US" altLang="zh-CN" sz="1800" dirty="0">
                              <a:latin typeface="+mj-lt"/>
                            </a:rPr>
                            <a:t>For each feature,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latin typeface="+mj-lt"/>
                            </a:rPr>
                            <a:t> Gaussians</a:t>
                          </a:r>
                          <a:r>
                            <a:rPr lang="zh-CN" altLang="en-US" sz="1800" dirty="0">
                              <a:latin typeface="+mj-lt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+mj-lt"/>
                            </a:rPr>
                            <a:t>that provide highest likelihood are chosen to have value </a:t>
                          </a:r>
                          <a:r>
                            <a:rPr lang="en-US" altLang="zh-CN" sz="1800" b="1" dirty="0">
                              <a:latin typeface="+mj-lt"/>
                            </a:rPr>
                            <a:t>1</a:t>
                          </a:r>
                          <a:endParaRPr lang="en-US" sz="1800" b="1" dirty="0">
                            <a:latin typeface="+mj-lt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14" name="TextBox 17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693918" y="14147724"/>
                          <a:ext cx="4899882" cy="1193492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 l="-1307" t="-4027" b="-1073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0736341" y="10134600"/>
                      <a:ext cx="4472073" cy="3831282"/>
                      <a:chOff x="20736341" y="10134600"/>
                      <a:chExt cx="4472073" cy="3831282"/>
                    </a:xfrm>
                  </p:grpSpPr>
                  <p:grpSp>
                    <p:nvGrpSpPr>
                      <p:cNvPr id="116" name="Group 115"/>
                      <p:cNvGrpSpPr/>
                      <p:nvPr/>
                    </p:nvGrpSpPr>
                    <p:grpSpPr>
                      <a:xfrm>
                        <a:off x="20736341" y="10134600"/>
                        <a:ext cx="4472073" cy="3831282"/>
                        <a:chOff x="19882743" y="10134599"/>
                        <a:chExt cx="4472073" cy="3831282"/>
                      </a:xfrm>
                    </p:grpSpPr>
                    <p:grpSp>
                      <p:nvGrpSpPr>
                        <p:cNvPr id="120" name="Group 119"/>
                        <p:cNvGrpSpPr/>
                        <p:nvPr/>
                      </p:nvGrpSpPr>
                      <p:grpSpPr>
                        <a:xfrm>
                          <a:off x="20328061" y="10494326"/>
                          <a:ext cx="4026755" cy="3471555"/>
                          <a:chOff x="6324600" y="6553200"/>
                          <a:chExt cx="10961349" cy="9450000"/>
                        </a:xfrm>
                      </p:grpSpPr>
                      <p:sp>
                        <p:nvSpPr>
                          <p:cNvPr id="123" name="矩形 3"/>
                          <p:cNvSpPr/>
                          <p:nvPr/>
                        </p:nvSpPr>
                        <p:spPr>
                          <a:xfrm>
                            <a:off x="6324600" y="65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4" name="矩形 4"/>
                          <p:cNvSpPr/>
                          <p:nvPr/>
                        </p:nvSpPr>
                        <p:spPr>
                          <a:xfrm>
                            <a:off x="6324600" y="7813201"/>
                            <a:ext cx="1259574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5" name="矩形 5"/>
                          <p:cNvSpPr/>
                          <p:nvPr/>
                        </p:nvSpPr>
                        <p:spPr>
                          <a:xfrm>
                            <a:off x="6324600" y="9073199"/>
                            <a:ext cx="1259574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6" name="矩形 6"/>
                          <p:cNvSpPr/>
                          <p:nvPr/>
                        </p:nvSpPr>
                        <p:spPr>
                          <a:xfrm>
                            <a:off x="6324600" y="1033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7" name="矩形 8"/>
                          <p:cNvSpPr/>
                          <p:nvPr/>
                        </p:nvSpPr>
                        <p:spPr>
                          <a:xfrm>
                            <a:off x="6324600" y="1159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8" name="矩形 9"/>
                          <p:cNvSpPr/>
                          <p:nvPr/>
                        </p:nvSpPr>
                        <p:spPr>
                          <a:xfrm>
                            <a:off x="6324600" y="128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9" name="矩形 10"/>
                          <p:cNvSpPr/>
                          <p:nvPr/>
                        </p:nvSpPr>
                        <p:spPr>
                          <a:xfrm>
                            <a:off x="6324600" y="1474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0" name="矩形 11"/>
                          <p:cNvSpPr/>
                          <p:nvPr/>
                        </p:nvSpPr>
                        <p:spPr>
                          <a:xfrm>
                            <a:off x="8458200" y="65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1" name="矩形 12"/>
                          <p:cNvSpPr/>
                          <p:nvPr/>
                        </p:nvSpPr>
                        <p:spPr>
                          <a:xfrm>
                            <a:off x="8458200" y="781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2" name="矩形 13"/>
                          <p:cNvSpPr/>
                          <p:nvPr/>
                        </p:nvSpPr>
                        <p:spPr>
                          <a:xfrm>
                            <a:off x="8458200" y="907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3" name="矩形 14"/>
                          <p:cNvSpPr/>
                          <p:nvPr/>
                        </p:nvSpPr>
                        <p:spPr>
                          <a:xfrm>
                            <a:off x="8458200" y="1033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4" name="矩形 15"/>
                          <p:cNvSpPr/>
                          <p:nvPr/>
                        </p:nvSpPr>
                        <p:spPr>
                          <a:xfrm>
                            <a:off x="8458200" y="1159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5" name="矩形 16"/>
                          <p:cNvSpPr/>
                          <p:nvPr/>
                        </p:nvSpPr>
                        <p:spPr>
                          <a:xfrm>
                            <a:off x="8458200" y="128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6" name="矩形 17"/>
                          <p:cNvSpPr/>
                          <p:nvPr/>
                        </p:nvSpPr>
                        <p:spPr>
                          <a:xfrm>
                            <a:off x="8458200" y="1474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7" name="矩形 18"/>
                          <p:cNvSpPr/>
                          <p:nvPr/>
                        </p:nvSpPr>
                        <p:spPr>
                          <a:xfrm>
                            <a:off x="16026374" y="6553200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矩形 19"/>
                          <p:cNvSpPr/>
                          <p:nvPr/>
                        </p:nvSpPr>
                        <p:spPr>
                          <a:xfrm>
                            <a:off x="16026374" y="7813201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9" name="矩形 20"/>
                          <p:cNvSpPr/>
                          <p:nvPr/>
                        </p:nvSpPr>
                        <p:spPr>
                          <a:xfrm>
                            <a:off x="16026374" y="9073201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0" name="矩形 21"/>
                          <p:cNvSpPr/>
                          <p:nvPr/>
                        </p:nvSpPr>
                        <p:spPr>
                          <a:xfrm>
                            <a:off x="16026374" y="1033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1" name="矩形 22"/>
                          <p:cNvSpPr/>
                          <p:nvPr/>
                        </p:nvSpPr>
                        <p:spPr>
                          <a:xfrm>
                            <a:off x="16026374" y="1159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2" name="矩形 23"/>
                          <p:cNvSpPr/>
                          <p:nvPr/>
                        </p:nvSpPr>
                        <p:spPr>
                          <a:xfrm>
                            <a:off x="16026374" y="12853200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3" name="矩形 24"/>
                          <p:cNvSpPr/>
                          <p:nvPr/>
                        </p:nvSpPr>
                        <p:spPr>
                          <a:xfrm>
                            <a:off x="16026374" y="1474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21" name="Left Brace 120"/>
                        <p:cNvSpPr/>
                        <p:nvPr/>
                      </p:nvSpPr>
                      <p:spPr>
                        <a:xfrm>
                          <a:off x="19882743" y="10613076"/>
                          <a:ext cx="218659" cy="3276600"/>
                        </a:xfrm>
                        <a:prstGeom prst="leftBrac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 sz="1800"/>
                        </a:p>
                      </p:txBody>
                    </p:sp>
                    <p:sp>
                      <p:nvSpPr>
                        <p:cNvPr id="122" name="Left Brace 121"/>
                        <p:cNvSpPr/>
                        <p:nvPr/>
                      </p:nvSpPr>
                      <p:spPr>
                        <a:xfrm rot="16200000" flipH="1" flipV="1">
                          <a:off x="22318974" y="8542005"/>
                          <a:ext cx="218661" cy="3403850"/>
                        </a:xfrm>
                        <a:prstGeom prst="leftBrac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 sz="1800"/>
                        </a:p>
                      </p:txBody>
                    </p:sp>
                  </p:grpSp>
                  <p:sp>
                    <p:nvSpPr>
                      <p:cNvPr id="117" name="TextBox 175"/>
                      <p:cNvSpPr txBox="1"/>
                      <p:nvPr/>
                    </p:nvSpPr>
                    <p:spPr>
                      <a:xfrm>
                        <a:off x="21176254" y="13030200"/>
                        <a:ext cx="845546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</a:t>
                        </a:r>
                      </a:p>
                    </p:txBody>
                  </p:sp>
                  <p:sp>
                    <p:nvSpPr>
                      <p:cNvPr id="118" name="TextBox 176"/>
                      <p:cNvSpPr txBox="1"/>
                      <p:nvPr/>
                    </p:nvSpPr>
                    <p:spPr>
                      <a:xfrm>
                        <a:off x="21945600" y="13030200"/>
                        <a:ext cx="845546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</a:t>
                        </a:r>
                      </a:p>
                    </p:txBody>
                  </p:sp>
                  <p:sp>
                    <p:nvSpPr>
                      <p:cNvPr id="119" name="TextBox 177"/>
                      <p:cNvSpPr txBox="1"/>
                      <p:nvPr/>
                    </p:nvSpPr>
                    <p:spPr>
                      <a:xfrm>
                        <a:off x="23092489" y="11822450"/>
                        <a:ext cx="1071158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……</a:t>
                        </a:r>
                      </a:p>
                    </p:txBody>
                  </p:sp>
                </p:grpSp>
              </p:grpSp>
              <p:cxnSp>
                <p:nvCxnSpPr>
                  <p:cNvPr id="108" name="Straight Connector 107"/>
                  <p:cNvCxnSpPr>
                    <a:stCxn id="139" idx="1"/>
                  </p:cNvCxnSpPr>
                  <p:nvPr/>
                </p:nvCxnSpPr>
                <p:spPr>
                  <a:xfrm flipH="1" flipV="1">
                    <a:off x="24307799" y="11633868"/>
                    <a:ext cx="437899" cy="1764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>
                    <a:stCxn id="141" idx="1"/>
                  </p:cNvCxnSpPr>
                  <p:nvPr/>
                </p:nvCxnSpPr>
                <p:spPr>
                  <a:xfrm flipH="1">
                    <a:off x="24307799" y="12577260"/>
                    <a:ext cx="437899" cy="1762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24298647" y="11633388"/>
                    <a:ext cx="0" cy="244549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>
                    <a:stCxn id="143" idx="1"/>
                  </p:cNvCxnSpPr>
                  <p:nvPr/>
                </p:nvCxnSpPr>
                <p:spPr>
                  <a:xfrm flipH="1" flipV="1">
                    <a:off x="24307799" y="13734440"/>
                    <a:ext cx="437899" cy="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矩形 3"/>
                <p:cNvSpPr/>
                <p:nvPr/>
              </p:nvSpPr>
              <p:spPr>
                <a:xfrm>
                  <a:off x="27433910" y="1049432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矩形 4"/>
                <p:cNvSpPr/>
                <p:nvPr/>
              </p:nvSpPr>
              <p:spPr>
                <a:xfrm>
                  <a:off x="27433910" y="1095719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15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矩形 5"/>
                <p:cNvSpPr/>
                <p:nvPr/>
              </p:nvSpPr>
              <p:spPr>
                <a:xfrm>
                  <a:off x="27433910" y="11420072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7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矩形 6"/>
                <p:cNvSpPr/>
                <p:nvPr/>
              </p:nvSpPr>
              <p:spPr>
                <a:xfrm>
                  <a:off x="27433910" y="1188294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矩形 8"/>
                <p:cNvSpPr/>
                <p:nvPr/>
              </p:nvSpPr>
              <p:spPr>
                <a:xfrm>
                  <a:off x="27433910" y="1234581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25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9"/>
                <p:cNvSpPr/>
                <p:nvPr/>
              </p:nvSpPr>
              <p:spPr>
                <a:xfrm>
                  <a:off x="27433910" y="12808693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矩形 10"/>
                <p:cNvSpPr/>
                <p:nvPr/>
              </p:nvSpPr>
              <p:spPr>
                <a:xfrm>
                  <a:off x="27433910" y="13503003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17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207"/>
                <p:cNvSpPr txBox="1"/>
                <p:nvPr/>
              </p:nvSpPr>
              <p:spPr>
                <a:xfrm>
                  <a:off x="27428501" y="13030200"/>
                  <a:ext cx="845546" cy="47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800" dirty="0"/>
                    <a:t>…</a:t>
                  </a:r>
                </a:p>
              </p:txBody>
            </p:sp>
            <p:sp>
              <p:nvSpPr>
                <p:cNvPr id="92" name="TextBox 123"/>
                <p:cNvSpPr txBox="1"/>
                <p:nvPr/>
              </p:nvSpPr>
              <p:spPr>
                <a:xfrm>
                  <a:off x="26912605" y="9656389"/>
                  <a:ext cx="1877339" cy="83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b="1" dirty="0"/>
                    <a:t>Cumulative Vector (CV)</a:t>
                  </a:r>
                  <a:endParaRPr lang="en-US" sz="1800" b="1" dirty="0"/>
                </a:p>
              </p:txBody>
            </p:sp>
            <p:sp>
              <p:nvSpPr>
                <p:cNvPr id="93" name="矩形 3"/>
                <p:cNvSpPr/>
                <p:nvPr/>
              </p:nvSpPr>
              <p:spPr>
                <a:xfrm>
                  <a:off x="29478902" y="1049432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4"/>
                <p:cNvSpPr/>
                <p:nvPr/>
              </p:nvSpPr>
              <p:spPr>
                <a:xfrm>
                  <a:off x="29478902" y="1095719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 5"/>
                <p:cNvSpPr/>
                <p:nvPr/>
              </p:nvSpPr>
              <p:spPr>
                <a:xfrm>
                  <a:off x="29478902" y="11420072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矩形 6"/>
                <p:cNvSpPr/>
                <p:nvPr/>
              </p:nvSpPr>
              <p:spPr>
                <a:xfrm>
                  <a:off x="29478902" y="1188294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矩形 8"/>
                <p:cNvSpPr/>
                <p:nvPr/>
              </p:nvSpPr>
              <p:spPr>
                <a:xfrm>
                  <a:off x="29478902" y="1234581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矩形 9"/>
                <p:cNvSpPr/>
                <p:nvPr/>
              </p:nvSpPr>
              <p:spPr>
                <a:xfrm>
                  <a:off x="29478902" y="12808693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矩形 10"/>
                <p:cNvSpPr/>
                <p:nvPr/>
              </p:nvSpPr>
              <p:spPr>
                <a:xfrm>
                  <a:off x="29478902" y="13503003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TextBox 139"/>
                <p:cNvSpPr txBox="1"/>
                <p:nvPr/>
              </p:nvSpPr>
              <p:spPr>
                <a:xfrm>
                  <a:off x="29473494" y="13030200"/>
                  <a:ext cx="845546" cy="47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800" dirty="0"/>
                    <a:t>…</a:t>
                  </a:r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27963153" y="11143527"/>
                  <a:ext cx="1353854" cy="2255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27959455" y="13030200"/>
                  <a:ext cx="1357552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66"/>
                <p:cNvSpPr txBox="1"/>
                <p:nvPr/>
              </p:nvSpPr>
              <p:spPr>
                <a:xfrm>
                  <a:off x="27992183" y="11304595"/>
                  <a:ext cx="1324825" cy="155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dirty="0"/>
                    <a:t>1 for top 20% values in </a:t>
                  </a:r>
                  <a:r>
                    <a:rPr lang="en-US" altLang="zh-CN" sz="1800" dirty="0" smtClean="0"/>
                    <a:t>CV</a:t>
                  </a:r>
                  <a:endParaRPr lang="en-US" altLang="zh-CN" sz="1800" dirty="0"/>
                </a:p>
              </p:txBody>
            </p:sp>
            <p:sp>
              <p:nvSpPr>
                <p:cNvPr id="104" name="TextBox 168"/>
                <p:cNvSpPr txBox="1"/>
                <p:nvPr/>
              </p:nvSpPr>
              <p:spPr>
                <a:xfrm>
                  <a:off x="28784024" y="9637281"/>
                  <a:ext cx="1422077" cy="83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b="1" dirty="0"/>
                    <a:t>Binary Key (BK)</a:t>
                  </a:r>
                  <a:endParaRPr lang="en-US" sz="1800" b="1" dirty="0"/>
                </a:p>
              </p:txBody>
            </p:sp>
            <p:sp>
              <p:nvSpPr>
                <p:cNvPr id="105" name="Left Brace 104"/>
                <p:cNvSpPr/>
                <p:nvPr/>
              </p:nvSpPr>
              <p:spPr>
                <a:xfrm rot="5400000" flipH="1">
                  <a:off x="28768786" y="12884026"/>
                  <a:ext cx="218661" cy="2644607"/>
                </a:xfrm>
                <a:prstGeom prst="leftBrac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800"/>
                </a:p>
              </p:txBody>
            </p:sp>
            <p:sp>
              <p:nvSpPr>
                <p:cNvPr id="106" name="TextBox 178"/>
                <p:cNvSpPr txBox="1"/>
                <p:nvPr/>
              </p:nvSpPr>
              <p:spPr>
                <a:xfrm>
                  <a:off x="27543679" y="14397025"/>
                  <a:ext cx="4188441" cy="83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b="1" dirty="0"/>
                    <a:t>Segment/cluster </a:t>
                  </a:r>
                  <a:endParaRPr lang="en-US" altLang="zh-CN" sz="1800" b="1" dirty="0" smtClean="0"/>
                </a:p>
                <a:p>
                  <a:r>
                    <a:rPr lang="en-US" altLang="zh-CN" sz="1800" b="1" dirty="0" smtClean="0"/>
                    <a:t>representation</a:t>
                  </a:r>
                  <a:endParaRPr lang="en-US" sz="1800" b="1" dirty="0"/>
                </a:p>
              </p:txBody>
            </p:sp>
          </p:grpSp>
        </p:grpSp>
        <p:sp>
          <p:nvSpPr>
            <p:cNvPr id="78" name="TextBox 231"/>
            <p:cNvSpPr txBox="1"/>
            <p:nvPr/>
          </p:nvSpPr>
          <p:spPr>
            <a:xfrm>
              <a:off x="19136124" y="9578479"/>
              <a:ext cx="1806766" cy="119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Features of </a:t>
              </a:r>
              <a:r>
                <a:rPr lang="en-US" sz="1800" b="1" dirty="0"/>
                <a:t>utterance</a:t>
              </a:r>
            </a:p>
            <a:p>
              <a:r>
                <a:rPr lang="en-US" sz="1800" b="1" dirty="0"/>
                <a:t>(segments)</a:t>
              </a:r>
            </a:p>
          </p:txBody>
        </p:sp>
      </p:grpSp>
      <p:cxnSp>
        <p:nvCxnSpPr>
          <p:cNvPr id="144" name="Straight Arrow Connector 143"/>
          <p:cNvCxnSpPr>
            <a:cxnSpLocks/>
            <a:stCxn id="78" idx="3"/>
            <a:endCxn id="113" idx="1"/>
          </p:cNvCxnSpPr>
          <p:nvPr/>
        </p:nvCxnSpPr>
        <p:spPr>
          <a:xfrm>
            <a:off x="1533513" y="1664772"/>
            <a:ext cx="457722" cy="48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7620000" cy="1143000"/>
          </a:xfrm>
        </p:spPr>
        <p:txBody>
          <a:bodyPr/>
          <a:lstStyle/>
          <a:p>
            <a:r>
              <a:rPr lang="en-US" dirty="0" smtClean="0"/>
              <a:t>Real-time system</a:t>
            </a:r>
            <a:endParaRPr 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5"/>
          <a:stretch/>
        </p:blipFill>
        <p:spPr>
          <a:xfrm>
            <a:off x="404082" y="2901371"/>
            <a:ext cx="1135755" cy="8748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08525" y="3945978"/>
            <a:ext cx="1233410" cy="874837"/>
            <a:chOff x="684167" y="3401436"/>
            <a:chExt cx="1233410" cy="87483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45"/>
            <a:stretch/>
          </p:blipFill>
          <p:spPr>
            <a:xfrm>
              <a:off x="684167" y="3401436"/>
              <a:ext cx="1135755" cy="874837"/>
            </a:xfrm>
            <a:prstGeom prst="rect">
              <a:avLst/>
            </a:prstGeom>
          </p:spPr>
        </p:pic>
        <p:pic>
          <p:nvPicPr>
            <p:cNvPr id="7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55" r="48139"/>
            <a:stretch/>
          </p:blipFill>
          <p:spPr>
            <a:xfrm>
              <a:off x="1819922" y="3401436"/>
              <a:ext cx="97655" cy="874837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008725" y="4205631"/>
            <a:ext cx="113782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VAD,  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Feature </a:t>
            </a:r>
            <a:r>
              <a:rPr lang="en-US" sz="1800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082" y="2778279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0341" y="4663713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63471" y="2470467"/>
            <a:ext cx="1012054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KBM Training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91909" y="2499647"/>
            <a:ext cx="16764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all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08925" y="4174578"/>
            <a:ext cx="17526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new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8570" y="2474571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Offline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2294" y="4150971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Online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66525" y="3498329"/>
            <a:ext cx="914400" cy="5965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Results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cxnSpLocks/>
            <a:stCxn id="12" idx="3"/>
            <a:endCxn id="13" idx="1"/>
          </p:cNvCxnSpPr>
          <p:nvPr/>
        </p:nvCxnSpPr>
        <p:spPr>
          <a:xfrm>
            <a:off x="3075525" y="2901371"/>
            <a:ext cx="516384" cy="291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2569498" y="3332274"/>
            <a:ext cx="8137" cy="8733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3"/>
            <a:endCxn id="15" idx="1"/>
          </p:cNvCxnSpPr>
          <p:nvPr/>
        </p:nvCxnSpPr>
        <p:spPr>
          <a:xfrm flipV="1">
            <a:off x="5268309" y="2905475"/>
            <a:ext cx="380261" cy="250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5" idx="3"/>
            <a:endCxn id="17" idx="0"/>
          </p:cNvCxnSpPr>
          <p:nvPr/>
        </p:nvCxnSpPr>
        <p:spPr>
          <a:xfrm>
            <a:off x="6749401" y="2905475"/>
            <a:ext cx="974324" cy="5928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3"/>
            <a:endCxn id="16" idx="1"/>
          </p:cNvCxnSpPr>
          <p:nvPr/>
        </p:nvCxnSpPr>
        <p:spPr>
          <a:xfrm flipV="1">
            <a:off x="5361525" y="4581875"/>
            <a:ext cx="270769" cy="236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9" idx="3"/>
            <a:endCxn id="14" idx="1"/>
          </p:cNvCxnSpPr>
          <p:nvPr/>
        </p:nvCxnSpPr>
        <p:spPr>
          <a:xfrm flipV="1">
            <a:off x="3146545" y="4605482"/>
            <a:ext cx="462380" cy="31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6" idx="3"/>
            <a:endCxn id="17" idx="2"/>
          </p:cNvCxnSpPr>
          <p:nvPr/>
        </p:nvCxnSpPr>
        <p:spPr>
          <a:xfrm flipV="1">
            <a:off x="6733125" y="4094876"/>
            <a:ext cx="990600" cy="4869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3075525" y="3338789"/>
            <a:ext cx="762000" cy="910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26580" y="2084119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Thread 1 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48570" y="2040978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Thread 2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5435" y="1583778"/>
            <a:ext cx="125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Offline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89925" y="5317578"/>
            <a:ext cx="125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Online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780125" y="1561411"/>
            <a:ext cx="5334000" cy="19369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9" name="Rounded Rectangle 58"/>
          <p:cNvSpPr/>
          <p:nvPr/>
        </p:nvSpPr>
        <p:spPr>
          <a:xfrm>
            <a:off x="1780126" y="3988696"/>
            <a:ext cx="5334000" cy="19369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289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182</TotalTime>
  <Words>354</Words>
  <Application>Microsoft Office PowerPoint</Application>
  <PresentationFormat>On-screen Show (4:3)</PresentationFormat>
  <Paragraphs>127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Real-time speaker Recognizer</vt:lpstr>
      <vt:lpstr>PowerPoint Presentation</vt:lpstr>
      <vt:lpstr>Introduction - Speaker diarization</vt:lpstr>
      <vt:lpstr>Problems in existing system</vt:lpstr>
      <vt:lpstr>Objectives</vt:lpstr>
      <vt:lpstr>System workflow</vt:lpstr>
      <vt:lpstr>KBM Training</vt:lpstr>
      <vt:lpstr>Feature representation</vt:lpstr>
      <vt:lpstr>Real-time system</vt:lpstr>
      <vt:lpstr>PowerPoint Presentation</vt:lpstr>
    </vt:vector>
  </TitlesOfParts>
  <Company>BOCI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speaker Recognizer</dc:title>
  <dc:creator>Henry H Pan/FP/HK/BOCI</dc:creator>
  <cp:lastModifiedBy>Henry H Pan/FP/HK/BOCI</cp:lastModifiedBy>
  <cp:revision>11</cp:revision>
  <dcterms:created xsi:type="dcterms:W3CDTF">2019-07-15T06:51:08Z</dcterms:created>
  <dcterms:modified xsi:type="dcterms:W3CDTF">2019-07-15T09:53:16Z</dcterms:modified>
</cp:coreProperties>
</file>