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8834" autoAdjust="0"/>
  </p:normalViewPr>
  <p:slideViewPr>
    <p:cSldViewPr>
      <p:cViewPr>
        <p:scale>
          <a:sx n="25" d="100"/>
          <a:sy n="25" d="100"/>
        </p:scale>
        <p:origin x="-948" y="264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7096" y="213231"/>
            <a:ext cx="21945600" cy="23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Real-time Speaker Recognizer</a:t>
            </a:r>
            <a:endParaRPr 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Offline and real-time speaker diarization system based on binary key modelling</a:t>
            </a:r>
            <a:endParaRPr 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7096" y="2249028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Hao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Pan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Supervisor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: Dr. Beta C.L. Yip</a:t>
            </a:r>
            <a:endParaRPr lang="en-US" sz="4000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The University of Hong Kong, Faculty of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Engineering, Department 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of Computer Science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160" y="30038039"/>
            <a:ext cx="3037217" cy="2223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2800" dirty="0"/>
              <a:t>&lt;your name&gt;</a:t>
            </a:r>
          </a:p>
          <a:p>
            <a:r>
              <a:rPr lang="en-US" sz="2800" dirty="0"/>
              <a:t>&lt;your organization&gt;</a:t>
            </a:r>
          </a:p>
          <a:p>
            <a:r>
              <a:rPr lang="en-US" sz="2800" dirty="0"/>
              <a:t>Email:</a:t>
            </a:r>
          </a:p>
          <a:p>
            <a:r>
              <a:rPr lang="en-US" sz="2800" dirty="0"/>
              <a:t>Website:</a:t>
            </a:r>
          </a:p>
          <a:p>
            <a:r>
              <a:rPr lang="en-US" sz="2800" dirty="0"/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00" y="30038039"/>
            <a:ext cx="14630400" cy="2194560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 </a:t>
            </a:r>
          </a:p>
          <a:p>
            <a:pPr marL="342842" indent="-342842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2" y="29146502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692640" cy="6740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Speaker </a:t>
            </a:r>
            <a:r>
              <a:rPr lang="en-US" sz="2800" b="1" dirty="0">
                <a:latin typeface="+mn-lt"/>
                <a:cs typeface="Times New Roman" panose="02020603050405020304" pitchFamily="18" charset="0"/>
              </a:rPr>
              <a:t>diarization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has become more important in many speech processing tasks. Most state-of-the-art speaker diarization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system nowadays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decodes in an offline fashion and requires intensive computation and long processing time, which leads to the handicap for real-time applications.  In this paper, we implemented the binary key speaker modelling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approach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and built a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faster than real-time speaker diarization system that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can label the speakers in recorded audio, with visualization and audio player panel. An advanced version of the system is also developed, which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enable </a:t>
            </a:r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real-time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processing with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acceptable delay and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can correct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earlier outputs when necessary. </a:t>
            </a:r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>
                <a:latin typeface="+mn-lt"/>
                <a:cs typeface="Times New Roman" panose="02020603050405020304" pitchFamily="18" charset="0"/>
              </a:rPr>
              <a:t>Keywords: Speaker diarization, binary key speaker modelling, speaker clustering, MFCC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126873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06303" y="4796869"/>
            <a:ext cx="20219753" cy="6882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Design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1334479" y="23587305"/>
            <a:ext cx="9692640" cy="6995173"/>
            <a:chOff x="21840588" y="14730712"/>
            <a:chExt cx="9692640" cy="6995173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1840588" y="15416512"/>
              <a:ext cx="9692640" cy="6309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Calibri" pitchFamily="34" charset="0"/>
                </a:rPr>
                <a:t>Click here to insert your Discussion text. Type it in or copy and paste from your Word document or other source.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This text box will automatically re-size to your text. To turn off that feature, right click inside this box and go to </a:t>
              </a:r>
              <a:r>
                <a:rPr lang="en-US" sz="2800" b="1" dirty="0">
                  <a:latin typeface="Calibri" pitchFamily="34" charset="0"/>
                </a:rPr>
                <a:t>Format Shape, Text Box, Autofit</a:t>
              </a:r>
              <a:r>
                <a:rPr lang="en-US" sz="2800" dirty="0">
                  <a:latin typeface="Calibri" pitchFamily="34" charset="0"/>
                </a:rPr>
                <a:t>, and select the “Do Not Autofit” radio button.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To change the font style of this text box: Click on the border once to highlight the entire text box, then select a different font or font size that suits you. This text is Calibri 28pt and is easily </a:t>
              </a:r>
              <a:r>
                <a:rPr lang="en-US" sz="2800" dirty="0" smtClean="0">
                  <a:latin typeface="Calibri" pitchFamily="34" charset="0"/>
                </a:rPr>
                <a:t>read </a:t>
              </a:r>
              <a:r>
                <a:rPr lang="en-US" sz="2800" dirty="0">
                  <a:latin typeface="Calibri" pitchFamily="34" charset="0"/>
                </a:rPr>
                <a:t>up to 4 feet away on a 36x36 poster.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Zoom out to 100% to preview what this will look like on your printed poster.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84058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Discussion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686516" y="25493363"/>
            <a:ext cx="9692640" cy="7023748"/>
            <a:chOff x="21493621" y="21775298"/>
            <a:chExt cx="9692640" cy="7023748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21493621" y="22489673"/>
              <a:ext cx="9692640" cy="6309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Calibri" pitchFamily="34" charset="0"/>
                </a:rPr>
                <a:t>Click here to insert your Conclusions text. Type it in or copy and paste from your Word document or other source.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This text box will automatically re-size to your text. To turn off that feature, right click inside this box and go to </a:t>
              </a:r>
              <a:r>
                <a:rPr lang="en-US" sz="2800" b="1" dirty="0">
                  <a:latin typeface="Calibri" pitchFamily="34" charset="0"/>
                </a:rPr>
                <a:t>Format Shape, Text Box, Autofit</a:t>
              </a:r>
              <a:r>
                <a:rPr lang="en-US" sz="2800" dirty="0">
                  <a:latin typeface="Calibri" pitchFamily="34" charset="0"/>
                </a:rPr>
                <a:t>, and select the “Do Not Autofit” radio button.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To change the font style of this text box: Click on the border once to highlight the entire text box, then select a different font or font size that suits you. This text is Calibri 28pt and is easily </a:t>
              </a:r>
              <a:r>
                <a:rPr lang="en-US" sz="2800" dirty="0" smtClean="0">
                  <a:latin typeface="Calibri" pitchFamily="34" charset="0"/>
                </a:rPr>
                <a:t>read </a:t>
              </a:r>
              <a:r>
                <a:rPr lang="en-US" sz="2800" dirty="0">
                  <a:latin typeface="Calibri" pitchFamily="34" charset="0"/>
                </a:rPr>
                <a:t>up to 4 feet away on a 36x36 poster.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Zoom out to 100% to preview what this will look like on your printed poster.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493621" y="21775298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Conclusions</a:t>
              </a:r>
            </a:p>
          </p:txBody>
        </p:sp>
      </p:grp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3319550"/>
            <a:ext cx="9692640" cy="16445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+mn-lt"/>
              </a:rPr>
              <a:t>Speaker diarization </a:t>
            </a: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s the process of segmenting an input audio stream into speaker-homogeneous segments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1992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Answer: “Who spoke when?”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Speaker identities and number of speakers are unknown</a:t>
            </a:r>
          </a:p>
          <a:p>
            <a:pPr eaLnBrk="1" hangingPunct="1"/>
            <a:endParaRPr lang="en-US" sz="2276" dirty="0" smtClean="0">
              <a:latin typeface="+mn-lt"/>
            </a:endParaRPr>
          </a:p>
          <a:p>
            <a:pPr eaLnBrk="1" hangingPunct="1"/>
            <a:r>
              <a:rPr lang="en-US" sz="2800" b="1" dirty="0" smtClean="0">
                <a:latin typeface="+mn-lt"/>
              </a:rPr>
              <a:t>Speaker diarization ≠ Speaker recognition: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Timestamps are important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No enrollment process: no speaker voiceprint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b="1" dirty="0" smtClean="0">
                <a:latin typeface="+mn-lt"/>
              </a:rPr>
              <a:t>Applications: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Improve ASR </a:t>
            </a:r>
            <a:r>
              <a:rPr lang="en-US" sz="2800" dirty="0" smtClean="0">
                <a:latin typeface="+mn-lt"/>
              </a:rPr>
              <a:t>accuracy</a:t>
            </a:r>
            <a:endParaRPr lang="en-US" sz="28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Improve speaker recognition in multi-speaker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Source separation: e.g. doctor vs patient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Spoken document indexing and retrieval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b="1" dirty="0">
                <a:latin typeface="+mn-lt"/>
              </a:rPr>
              <a:t>Generic diarization scheme</a:t>
            </a:r>
            <a:r>
              <a:rPr lang="en-US" sz="2800" dirty="0" smtClean="0">
                <a:latin typeface="+mn-lt"/>
              </a:rPr>
              <a:t>:</a:t>
            </a: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altLang="zh-CN" sz="2800" b="1" dirty="0" smtClean="0">
                <a:latin typeface="+mn-lt"/>
              </a:rPr>
              <a:t>Problem:</a:t>
            </a:r>
            <a:endParaRPr lang="en-US" sz="2800" b="1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Require Intensive </a:t>
            </a:r>
            <a:r>
              <a:rPr lang="en-US" altLang="zh-CN" sz="2800" dirty="0" smtClean="0">
                <a:latin typeface="+mj-lt"/>
              </a:rPr>
              <a:t>computation </a:t>
            </a:r>
            <a:r>
              <a:rPr lang="en-US" altLang="zh-CN" sz="2800" dirty="0" smtClean="0">
                <a:latin typeface="+mj-lt"/>
              </a:rPr>
              <a:t>&amp; long </a:t>
            </a:r>
            <a:r>
              <a:rPr lang="en-US" altLang="zh-CN" sz="2800" dirty="0" smtClean="0">
                <a:latin typeface="+mj-lt"/>
              </a:rPr>
              <a:t>processing time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Online clustering performance requires  </a:t>
            </a:r>
            <a:endParaRPr lang="en-US" altLang="zh-CN" sz="2800" dirty="0" smtClean="0">
              <a:latin typeface="+mj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Lack of Real-time </a:t>
            </a:r>
            <a:r>
              <a:rPr lang="en-US" altLang="zh-CN" sz="2800" dirty="0" smtClean="0">
                <a:latin typeface="+mj-lt"/>
              </a:rPr>
              <a:t>application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Many system are domain-specific</a:t>
            </a:r>
            <a:endParaRPr lang="en-US" altLang="zh-CN" sz="2800" dirty="0">
              <a:latin typeface="+mj-lt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1640800" y="23617413"/>
            <a:ext cx="9692640" cy="1393640"/>
            <a:chOff x="11507868" y="14730712"/>
            <a:chExt cx="9692640" cy="1393640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707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Future Work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944600"/>
            <a:ext cx="5774190" cy="2124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200400" y="15836448"/>
            <a:ext cx="5796810" cy="1232352"/>
            <a:chOff x="304800" y="14630400"/>
            <a:chExt cx="15172879" cy="3225625"/>
          </a:xfrm>
        </p:grpSpPr>
        <p:sp>
          <p:nvSpPr>
            <p:cNvPr id="38" name="矩形 37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316200"/>
            <a:ext cx="5774190" cy="2124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188746" y="30531166"/>
            <a:ext cx="5611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Binary key speaker modelling: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Faster than real-time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Without external training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Domain-robust</a:t>
            </a:r>
            <a:endParaRPr lang="en-US" sz="28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604" y="1136904"/>
            <a:ext cx="6870796" cy="2224248"/>
          </a:xfrm>
          <a:prstGeom prst="rect">
            <a:avLst/>
          </a:prstGeom>
        </p:spPr>
      </p:pic>
      <p:cxnSp>
        <p:nvCxnSpPr>
          <p:cNvPr id="144" name="Straight Arrow Connector 143"/>
          <p:cNvCxnSpPr>
            <a:stCxn id="110" idx="0"/>
            <a:endCxn id="116" idx="2"/>
          </p:cNvCxnSpPr>
          <p:nvPr/>
        </p:nvCxnSpPr>
        <p:spPr>
          <a:xfrm flipV="1">
            <a:off x="29138425" y="7313936"/>
            <a:ext cx="1267" cy="4291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18205730" y="6026766"/>
            <a:ext cx="13272357" cy="3551850"/>
            <a:chOff x="18305519" y="6209120"/>
            <a:chExt cx="13272357" cy="3551850"/>
          </a:xfrm>
        </p:grpSpPr>
        <p:grpSp>
          <p:nvGrpSpPr>
            <p:cNvPr id="229" name="Group 228"/>
            <p:cNvGrpSpPr/>
            <p:nvPr/>
          </p:nvGrpSpPr>
          <p:grpSpPr>
            <a:xfrm>
              <a:off x="18305519" y="6223593"/>
              <a:ext cx="13100573" cy="3352599"/>
              <a:chOff x="18370027" y="6299198"/>
              <a:chExt cx="13100573" cy="335259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70027" y="6299198"/>
                <a:ext cx="6155416" cy="3323370"/>
                <a:chOff x="18485488" y="5669340"/>
                <a:chExt cx="6155416" cy="3323370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2479000" y="7391400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……</a:t>
                  </a:r>
                  <a:endParaRPr lang="en-US" sz="24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2494020" y="833806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……</a:t>
                  </a:r>
                  <a:endParaRPr lang="en-US" sz="2400" dirty="0"/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18485488" y="5669340"/>
                  <a:ext cx="6155416" cy="3323370"/>
                  <a:chOff x="18485488" y="5669340"/>
                  <a:chExt cx="6155416" cy="3323370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152" r="8722" b="6282"/>
                  <a:stretch/>
                </p:blipFill>
                <p:spPr>
                  <a:xfrm>
                    <a:off x="19890026" y="5867400"/>
                    <a:ext cx="4724400" cy="948949"/>
                  </a:xfrm>
                  <a:prstGeom prst="rect">
                    <a:avLst/>
                  </a:prstGeom>
                </p:spPr>
              </p:pic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0012296" y="7162800"/>
                    <a:ext cx="4602480" cy="792608"/>
                    <a:chOff x="19781520" y="7113904"/>
                    <a:chExt cx="4602480" cy="792608"/>
                  </a:xfrm>
                </p:grpSpPr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19781520" y="7113904"/>
                      <a:ext cx="2042160" cy="792608"/>
                      <a:chOff x="19781520" y="7239000"/>
                      <a:chExt cx="2042160" cy="792608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19781520" y="7239000"/>
                        <a:ext cx="1097280" cy="13716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20238720" y="74402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5" name="Straight Arrow Connector 64"/>
                      <p:cNvCxnSpPr>
                        <a:stCxn id="51" idx="2"/>
                      </p:cNvCxnSpPr>
                      <p:nvPr/>
                    </p:nvCxnSpPr>
                    <p:spPr>
                      <a:xfrm flipH="1">
                        <a:off x="20330159" y="7376160"/>
                        <a:ext cx="1" cy="65544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20726400" y="76688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Arrow Connector 73"/>
                      <p:cNvCxnSpPr>
                        <a:stCxn id="76" idx="2"/>
                      </p:cNvCxnSpPr>
                      <p:nvPr/>
                    </p:nvCxnSpPr>
                    <p:spPr>
                      <a:xfrm>
                        <a:off x="20787360" y="7586600"/>
                        <a:ext cx="0" cy="4450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Arrow Connector 85"/>
                      <p:cNvCxnSpPr>
                        <a:stCxn id="84" idx="2"/>
                      </p:cNvCxnSpPr>
                      <p:nvPr/>
                    </p:nvCxnSpPr>
                    <p:spPr>
                      <a:xfrm>
                        <a:off x="21275040" y="7815200"/>
                        <a:ext cx="0" cy="2164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3286720" y="7543800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>
                      <a:stCxn id="101" idx="2"/>
                    </p:cNvCxnSpPr>
                    <p:nvPr/>
                  </p:nvCxnSpPr>
                  <p:spPr>
                    <a:xfrm flipH="1">
                      <a:off x="23835359" y="7690104"/>
                      <a:ext cx="1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8592800" y="5669340"/>
                    <a:ext cx="153007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Acoustic features (MFCCs</a:t>
                    </a:r>
                    <a:r>
                      <a:rPr lang="en-US" altLang="zh-CN" sz="2400" dirty="0" smtClean="0"/>
                      <a:t>)</a:t>
                    </a:r>
                  </a:p>
                  <a:p>
                    <a:endParaRPr lang="en-US" sz="2400" dirty="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8592800" y="7010400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Sliding</a:t>
                    </a:r>
                    <a:r>
                      <a:rPr lang="zh-CN" altLang="en-US" sz="2400" dirty="0" smtClean="0"/>
                      <a:t> </a:t>
                    </a:r>
                    <a:r>
                      <a:rPr lang="en-US" altLang="zh-CN" sz="2400" dirty="0" smtClean="0"/>
                      <a:t>Windows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8485488" y="8153400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zh-CN" sz="2400" dirty="0" smtClean="0"/>
                      <a:t>Gaussian</a:t>
                    </a:r>
                  </a:p>
                  <a:p>
                    <a:pPr algn="r"/>
                    <a:r>
                      <a:rPr lang="en-US" altLang="zh-CN" sz="2400" dirty="0" smtClean="0"/>
                      <a:t>Pool</a:t>
                    </a:r>
                  </a:p>
                </p:txBody>
              </p: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19964400" y="8077200"/>
                    <a:ext cx="4676504" cy="915510"/>
                    <a:chOff x="19964400" y="8190390"/>
                    <a:chExt cx="4676504" cy="915510"/>
                  </a:xfrm>
                </p:grpSpPr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0122870" y="8304690"/>
                      <a:ext cx="4379397" cy="686910"/>
                      <a:chOff x="19890026" y="8031607"/>
                      <a:chExt cx="4379397" cy="686910"/>
                    </a:xfrm>
                  </p:grpSpPr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890026" y="8031607"/>
                        <a:ext cx="1825147" cy="686910"/>
                        <a:chOff x="19890026" y="8031607"/>
                        <a:chExt cx="1825147" cy="686910"/>
                      </a:xfrm>
                    </p:grpSpPr>
                    <p:sp>
                      <p:nvSpPr>
                        <p:cNvPr id="71" name="任意多边形 11"/>
                        <p:cNvSpPr/>
                        <p:nvPr/>
                      </p:nvSpPr>
                      <p:spPr>
                        <a:xfrm>
                          <a:off x="1989002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任意多边形 11"/>
                        <p:cNvSpPr/>
                        <p:nvPr/>
                      </p:nvSpPr>
                      <p:spPr>
                        <a:xfrm>
                          <a:off x="20345400" y="8031607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任意多边形 11"/>
                        <p:cNvSpPr/>
                        <p:nvPr/>
                      </p:nvSpPr>
                      <p:spPr>
                        <a:xfrm>
                          <a:off x="2083490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sp>
                    <p:nvSpPr>
                      <p:cNvPr id="103" name="任意多边形 11"/>
                      <p:cNvSpPr/>
                      <p:nvPr/>
                    </p:nvSpPr>
                    <p:spPr>
                      <a:xfrm>
                        <a:off x="2338915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115" name="Rounded Rectangle 114"/>
                    <p:cNvSpPr/>
                    <p:nvPr/>
                  </p:nvSpPr>
                  <p:spPr>
                    <a:xfrm>
                      <a:off x="19964400" y="8190390"/>
                      <a:ext cx="4676504" cy="915510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24525443" y="8001000"/>
                <a:ext cx="6945157" cy="1650797"/>
                <a:chOff x="24525443" y="8001000"/>
                <a:chExt cx="6945157" cy="1650797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4525443" y="8673057"/>
                  <a:ext cx="6945157" cy="978740"/>
                  <a:chOff x="24525443" y="8568286"/>
                  <a:chExt cx="6945157" cy="97874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4913855" y="8573057"/>
                    <a:ext cx="1936246" cy="97396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tx1"/>
                        </a:solidFill>
                      </a:rPr>
                      <a:t>Select 1</a:t>
                    </a:r>
                    <a:r>
                      <a:rPr lang="en-US" sz="2200" baseline="30000" dirty="0" smtClean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en-US" sz="2200" dirty="0" smtClean="0">
                        <a:solidFill>
                          <a:schemeClr val="tx1"/>
                        </a:solidFill>
                      </a:rPr>
                      <a:t> Gaussian with max likelihood</a:t>
                    </a:r>
                    <a:endParaRPr lang="en-US" sz="2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27093590" y="8573058"/>
                    <a:ext cx="2096016" cy="97396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tx1"/>
                        </a:solidFill>
                      </a:rPr>
                      <a:t>Calculate   cosine </a:t>
                    </a:r>
                    <a:r>
                      <a:rPr lang="en-US" sz="2200" dirty="0" err="1" smtClean="0">
                        <a:solidFill>
                          <a:schemeClr val="tx1"/>
                        </a:solidFill>
                      </a:rPr>
                      <a:t>Dist</a:t>
                    </a:r>
                    <a:r>
                      <a:rPr lang="en-US" sz="2200" dirty="0" smtClean="0">
                        <a:solidFill>
                          <a:schemeClr val="tx1"/>
                        </a:solidFill>
                      </a:rPr>
                      <a:t> with other Gaussians</a:t>
                    </a:r>
                    <a:endParaRPr lang="en-US" sz="2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29371542" y="8568286"/>
                    <a:ext cx="2099058" cy="97396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tx1"/>
                        </a:solidFill>
                      </a:rPr>
                      <a:t>Select Gaussian with biggest cosine distance</a:t>
                    </a:r>
                    <a:endParaRPr lang="en-US" sz="2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3" name="Elbow Connector 52"/>
                  <p:cNvCxnSpPr>
                    <a:stCxn id="183" idx="0"/>
                    <a:endCxn id="180" idx="0"/>
                  </p:cNvCxnSpPr>
                  <p:nvPr/>
                </p:nvCxnSpPr>
                <p:spPr>
                  <a:xfrm rot="16200000" flipH="1" flipV="1">
                    <a:off x="29278949" y="7430935"/>
                    <a:ext cx="4772" cy="2279473"/>
                  </a:xfrm>
                  <a:prstGeom prst="bentConnector3">
                    <a:avLst>
                      <a:gd name="adj1" fmla="val -4790444"/>
                    </a:avLst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46" idx="3"/>
                    <a:endCxn id="180" idx="1"/>
                  </p:cNvCxnSpPr>
                  <p:nvPr/>
                </p:nvCxnSpPr>
                <p:spPr>
                  <a:xfrm>
                    <a:off x="26850101" y="9060041"/>
                    <a:ext cx="243489" cy="1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stCxn id="180" idx="3"/>
                    <a:endCxn id="183" idx="1"/>
                  </p:cNvCxnSpPr>
                  <p:nvPr/>
                </p:nvCxnSpPr>
                <p:spPr>
                  <a:xfrm flipV="1">
                    <a:off x="29189606" y="9055270"/>
                    <a:ext cx="181936" cy="4772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>
                    <a:stCxn id="115" idx="3"/>
                    <a:endCxn id="46" idx="1"/>
                  </p:cNvCxnSpPr>
                  <p:nvPr/>
                </p:nvCxnSpPr>
                <p:spPr>
                  <a:xfrm flipV="1">
                    <a:off x="24525443" y="9060041"/>
                    <a:ext cx="388412" cy="1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27260562" y="8001000"/>
                  <a:ext cx="40843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Stop when getting N Gaussians</a:t>
                  </a:r>
                  <a:endParaRPr lang="en-US" sz="2400" dirty="0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7766648" y="6371566"/>
                <a:ext cx="3074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most </a:t>
                </a:r>
                <a:r>
                  <a:rPr lang="en-US" sz="2400" dirty="0"/>
                  <a:t>complementary &amp; </a:t>
                </a:r>
                <a:r>
                  <a:rPr lang="en-US" sz="2400" dirty="0" smtClean="0"/>
                  <a:t>discriminant </a:t>
                </a:r>
                <a:r>
                  <a:rPr lang="en-US" sz="2400" dirty="0"/>
                  <a:t>Gaussians 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5328746" y="6371567"/>
                <a:ext cx="12650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Speaker acoustic space</a:t>
                </a:r>
                <a:endParaRPr lang="en-US" sz="2400" dirty="0"/>
              </a:p>
            </p:txBody>
          </p:sp>
          <p:cxnSp>
            <p:nvCxnSpPr>
              <p:cNvPr id="210" name="Straight Arrow Connector 209"/>
              <p:cNvCxnSpPr>
                <a:stCxn id="70" idx="3"/>
                <a:endCxn id="193" idx="1"/>
              </p:cNvCxnSpPr>
              <p:nvPr/>
            </p:nvCxnSpPr>
            <p:spPr>
              <a:xfrm flipV="1">
                <a:off x="24498965" y="6971732"/>
                <a:ext cx="829781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ight Arrow 214"/>
              <p:cNvSpPr/>
              <p:nvPr/>
            </p:nvSpPr>
            <p:spPr>
              <a:xfrm>
                <a:off x="26694089" y="6752884"/>
                <a:ext cx="978408" cy="562316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KBM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0" name="Rectangle 229"/>
            <p:cNvSpPr/>
            <p:nvPr/>
          </p:nvSpPr>
          <p:spPr>
            <a:xfrm>
              <a:off x="18443907" y="6209120"/>
              <a:ext cx="13133969" cy="3551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4" name="Straight Arrow Connector 233"/>
          <p:cNvCxnSpPr>
            <a:stCxn id="232" idx="3"/>
            <a:endCxn id="174" idx="1"/>
          </p:cNvCxnSpPr>
          <p:nvPr/>
        </p:nvCxnSpPr>
        <p:spPr>
          <a:xfrm>
            <a:off x="20533317" y="10861377"/>
            <a:ext cx="944487" cy="2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18302024" y="10384323"/>
            <a:ext cx="13133969" cy="5783829"/>
            <a:chOff x="18368300" y="9760970"/>
            <a:chExt cx="13133969" cy="5783829"/>
          </a:xfrm>
        </p:grpSpPr>
        <p:grpSp>
          <p:nvGrpSpPr>
            <p:cNvPr id="240" name="Group 239"/>
            <p:cNvGrpSpPr/>
            <p:nvPr/>
          </p:nvGrpSpPr>
          <p:grpSpPr>
            <a:xfrm>
              <a:off x="18545047" y="9760970"/>
              <a:ext cx="12516544" cy="5562487"/>
              <a:chOff x="18545047" y="9760970"/>
              <a:chExt cx="12516544" cy="556248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8545047" y="9996661"/>
                <a:ext cx="12516544" cy="5326796"/>
                <a:chOff x="18737855" y="9601200"/>
                <a:chExt cx="12516544" cy="5326796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21017223" y="10418125"/>
                  <a:ext cx="4459250" cy="5546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7"/>
                <p:cNvCxnSpPr>
                  <a:stCxn id="3" idx="3"/>
                </p:cNvCxnSpPr>
                <p:nvPr/>
              </p:nvCxnSpPr>
              <p:spPr>
                <a:xfrm>
                  <a:off x="25476473" y="10695463"/>
                  <a:ext cx="187932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5583929" y="10279964"/>
                  <a:ext cx="177187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Count</a:t>
                  </a:r>
                </a:p>
                <a:p>
                  <a:r>
                    <a:rPr lang="en-US" altLang="zh-CN" sz="2400" dirty="0" smtClean="0"/>
                    <a:t>Occurrences</a:t>
                  </a:r>
                  <a:endParaRPr lang="en-US" sz="24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8737855" y="9601200"/>
                  <a:ext cx="12516544" cy="5326796"/>
                  <a:chOff x="18737855" y="9601200"/>
                  <a:chExt cx="12516544" cy="5326796"/>
                </a:xfrm>
              </p:grpSpPr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8737855" y="9601200"/>
                    <a:ext cx="7855945" cy="5326796"/>
                    <a:chOff x="18737855" y="9601200"/>
                    <a:chExt cx="7855945" cy="5326796"/>
                  </a:xfrm>
                </p:grpSpPr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8737855" y="9601200"/>
                      <a:ext cx="7855945" cy="5326796"/>
                      <a:chOff x="18737855" y="9601200"/>
                      <a:chExt cx="7855945" cy="5326796"/>
                    </a:xfrm>
                  </p:grpSpPr>
                  <p:sp>
                    <p:nvSpPr>
                      <p:cNvPr id="172" name="TextBox 171"/>
                      <p:cNvSpPr txBox="1"/>
                      <p:nvPr/>
                    </p:nvSpPr>
                    <p:spPr>
                      <a:xfrm>
                        <a:off x="18737855" y="11771293"/>
                        <a:ext cx="2217145" cy="13849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dirty="0" smtClean="0"/>
                          <a:t>N</a:t>
                        </a:r>
                        <a:r>
                          <a:rPr lang="zh-CN" altLang="en-US" sz="2800" dirty="0" smtClean="0"/>
                          <a:t> </a:t>
                        </a:r>
                        <a:r>
                          <a:rPr lang="en-US" altLang="zh-CN" sz="2800" dirty="0" smtClean="0"/>
                          <a:t>Gaussian</a:t>
                        </a:r>
                        <a:r>
                          <a:rPr lang="zh-CN" altLang="en-US" sz="2800" dirty="0" smtClean="0"/>
                          <a:t> </a:t>
                        </a:r>
                        <a:r>
                          <a:rPr lang="en-US" altLang="zh-CN" sz="2800" dirty="0" smtClean="0"/>
                          <a:t>Components</a:t>
                        </a:r>
                      </a:p>
                      <a:p>
                        <a:r>
                          <a:rPr lang="en-US" sz="2800" dirty="0" smtClean="0"/>
                          <a:t>In KBM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21736888" y="9601200"/>
                        <a:ext cx="295191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n features vectors</a:t>
                        </a:r>
                        <a:endParaRPr lang="en-US" sz="280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5" name="TextBox 174"/>
                          <p:cNvSpPr txBox="1"/>
                          <p:nvPr/>
                        </p:nvSpPr>
                        <p:spPr>
                          <a:xfrm>
                            <a:off x="21693917" y="14096999"/>
                            <a:ext cx="4899883" cy="8309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400" dirty="0" smtClean="0"/>
                              <a:t>For each feature,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sz="2400" dirty="0" smtClean="0"/>
                              <a:t> Gaussians</a:t>
                            </a:r>
                            <a:r>
                              <a:rPr lang="zh-CN" altLang="en-US" sz="2400" dirty="0" smtClean="0"/>
                              <a:t> </a:t>
                            </a:r>
                            <a:r>
                              <a:rPr lang="en-US" altLang="zh-CN" sz="2400" dirty="0" smtClean="0"/>
                              <a:t>that provide highest likelihood are chosen</a:t>
                            </a:r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5" name="TextBox 17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693917" y="14096999"/>
                            <a:ext cx="4899883" cy="830997"/>
                          </a:xfrm>
                          <a:prstGeom prst="rect">
                            <a:avLst/>
                          </a:prstGeom>
                          <a:blipFill rotWithShape="1">
                            <a:blip r:embed="rId6"/>
                            <a:stretch>
                              <a:fillRect l="-1990" t="-5109" b="-1532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20736341" y="10134600"/>
                        <a:ext cx="4547106" cy="3831277"/>
                        <a:chOff x="20736341" y="10134600"/>
                        <a:chExt cx="4547106" cy="3831277"/>
                      </a:xfrm>
                    </p:grpSpPr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0736341" y="10134600"/>
                          <a:ext cx="4547106" cy="3831277"/>
                          <a:chOff x="19882743" y="10134599"/>
                          <a:chExt cx="4547106" cy="3831277"/>
                        </a:xfrm>
                      </p:grpSpPr>
                      <p:grpSp>
                        <p:nvGrpSpPr>
                          <p:cNvPr id="145" name="Group 144"/>
                          <p:cNvGrpSpPr/>
                          <p:nvPr/>
                        </p:nvGrpSpPr>
                        <p:grpSpPr>
                          <a:xfrm>
                            <a:off x="20328064" y="10494324"/>
                            <a:ext cx="4101785" cy="3471552"/>
                            <a:chOff x="6324600" y="6553200"/>
                            <a:chExt cx="11165575" cy="9450000"/>
                          </a:xfrm>
                        </p:grpSpPr>
                        <p:sp>
                          <p:nvSpPr>
                            <p:cNvPr id="146" name="矩形 3"/>
                            <p:cNvSpPr/>
                            <p:nvPr/>
                          </p:nvSpPr>
                          <p:spPr>
                            <a:xfrm>
                              <a:off x="6324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7" name="矩形 4"/>
                            <p:cNvSpPr/>
                            <p:nvPr/>
                          </p:nvSpPr>
                          <p:spPr>
                            <a:xfrm>
                              <a:off x="63246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8" name="矩形 5"/>
                            <p:cNvSpPr/>
                            <p:nvPr/>
                          </p:nvSpPr>
                          <p:spPr>
                            <a:xfrm>
                              <a:off x="6324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9" name="矩形 6"/>
                            <p:cNvSpPr/>
                            <p:nvPr/>
                          </p:nvSpPr>
                          <p:spPr>
                            <a:xfrm>
                              <a:off x="6324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0" name="矩形 8"/>
                            <p:cNvSpPr/>
                            <p:nvPr/>
                          </p:nvSpPr>
                          <p:spPr>
                            <a:xfrm>
                              <a:off x="6324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1" name="矩形 9"/>
                            <p:cNvSpPr/>
                            <p:nvPr/>
                          </p:nvSpPr>
                          <p:spPr>
                            <a:xfrm>
                              <a:off x="6324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2" name="矩形 10"/>
                            <p:cNvSpPr/>
                            <p:nvPr/>
                          </p:nvSpPr>
                          <p:spPr>
                            <a:xfrm>
                              <a:off x="6324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  <p:sp>
                          <p:nvSpPr>
                            <p:cNvPr id="153" name="矩形 11"/>
                            <p:cNvSpPr/>
                            <p:nvPr/>
                          </p:nvSpPr>
                          <p:spPr>
                            <a:xfrm>
                              <a:off x="84582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4" name="矩形 12"/>
                            <p:cNvSpPr/>
                            <p:nvPr/>
                          </p:nvSpPr>
                          <p:spPr>
                            <a:xfrm>
                              <a:off x="84582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5" name="矩形 13"/>
                            <p:cNvSpPr/>
                            <p:nvPr/>
                          </p:nvSpPr>
                          <p:spPr>
                            <a:xfrm>
                              <a:off x="84582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6" name="矩形 14"/>
                            <p:cNvSpPr/>
                            <p:nvPr/>
                          </p:nvSpPr>
                          <p:spPr>
                            <a:xfrm>
                              <a:off x="84582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7" name="矩形 15"/>
                            <p:cNvSpPr/>
                            <p:nvPr/>
                          </p:nvSpPr>
                          <p:spPr>
                            <a:xfrm>
                              <a:off x="84582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矩形 16"/>
                            <p:cNvSpPr/>
                            <p:nvPr/>
                          </p:nvSpPr>
                          <p:spPr>
                            <a:xfrm>
                              <a:off x="84582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矩形 17"/>
                            <p:cNvSpPr/>
                            <p:nvPr/>
                          </p:nvSpPr>
                          <p:spPr>
                            <a:xfrm>
                              <a:off x="84582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  <p:sp>
                          <p:nvSpPr>
                            <p:cNvPr id="160" name="矩形 18"/>
                            <p:cNvSpPr/>
                            <p:nvPr/>
                          </p:nvSpPr>
                          <p:spPr>
                            <a:xfrm>
                              <a:off x="16230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矩形 19"/>
                            <p:cNvSpPr/>
                            <p:nvPr/>
                          </p:nvSpPr>
                          <p:spPr>
                            <a:xfrm>
                              <a:off x="16230601" y="7813201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2" name="矩形 20"/>
                            <p:cNvSpPr/>
                            <p:nvPr/>
                          </p:nvSpPr>
                          <p:spPr>
                            <a:xfrm>
                              <a:off x="16230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矩形 21"/>
                            <p:cNvSpPr/>
                            <p:nvPr/>
                          </p:nvSpPr>
                          <p:spPr>
                            <a:xfrm>
                              <a:off x="16230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矩形 22"/>
                            <p:cNvSpPr/>
                            <p:nvPr/>
                          </p:nvSpPr>
                          <p:spPr>
                            <a:xfrm>
                              <a:off x="16230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矩形 23"/>
                            <p:cNvSpPr/>
                            <p:nvPr/>
                          </p:nvSpPr>
                          <p:spPr>
                            <a:xfrm>
                              <a:off x="16230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矩形 24"/>
                            <p:cNvSpPr/>
                            <p:nvPr/>
                          </p:nvSpPr>
                          <p:spPr>
                            <a:xfrm>
                              <a:off x="16230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</p:grpSp>
                      <p:sp>
                        <p:nvSpPr>
                          <p:cNvPr id="168" name="Left Brace 167"/>
                          <p:cNvSpPr/>
                          <p:nvPr/>
                        </p:nvSpPr>
                        <p:spPr>
                          <a:xfrm>
                            <a:off x="19882743" y="10613076"/>
                            <a:ext cx="218659" cy="327660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1" name="Left Brace 170"/>
                          <p:cNvSpPr/>
                          <p:nvPr/>
                        </p:nvSpPr>
                        <p:spPr>
                          <a:xfrm rot="16200000" flipH="1" flipV="1">
                            <a:off x="22318974" y="8542005"/>
                            <a:ext cx="218661" cy="340385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>
                          <a:off x="21176254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>
                          <a:off x="21945600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78" name="TextBox 177"/>
                        <p:cNvSpPr txBox="1"/>
                        <p:nvPr/>
                      </p:nvSpPr>
                      <p:spPr>
                        <a:xfrm>
                          <a:off x="23092490" y="11822450"/>
                          <a:ext cx="107115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……</a:t>
                          </a:r>
                          <a:endParaRPr lang="en-US" sz="2800" dirty="0"/>
                        </a:p>
                      </p:txBody>
                    </p:sp>
                  </p:grpSp>
                </p:grp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H="1">
                      <a:off x="24307800" y="1162922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24307800" y="12594889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24307800" y="11651509"/>
                      <a:ext cx="0" cy="244549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24307800" y="1373444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1" name="矩形 3"/>
                  <p:cNvSpPr/>
                  <p:nvPr/>
                </p:nvSpPr>
                <p:spPr>
                  <a:xfrm>
                    <a:off x="27461267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矩形 4"/>
                  <p:cNvSpPr/>
                  <p:nvPr/>
                </p:nvSpPr>
                <p:spPr>
                  <a:xfrm>
                    <a:off x="27461267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矩形 5"/>
                  <p:cNvSpPr/>
                  <p:nvPr/>
                </p:nvSpPr>
                <p:spPr>
                  <a:xfrm>
                    <a:off x="27461267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矩形 6"/>
                  <p:cNvSpPr/>
                  <p:nvPr/>
                </p:nvSpPr>
                <p:spPr>
                  <a:xfrm>
                    <a:off x="27461267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矩形 8"/>
                  <p:cNvSpPr/>
                  <p:nvPr/>
                </p:nvSpPr>
                <p:spPr>
                  <a:xfrm>
                    <a:off x="27461267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25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矩形 9"/>
                  <p:cNvSpPr/>
                  <p:nvPr/>
                </p:nvSpPr>
                <p:spPr>
                  <a:xfrm>
                    <a:off x="27461267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矩形 10"/>
                  <p:cNvSpPr/>
                  <p:nvPr/>
                </p:nvSpPr>
                <p:spPr>
                  <a:xfrm>
                    <a:off x="27461267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7455859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…</a:t>
                    </a:r>
                    <a:endParaRPr lang="en-US" sz="2800" dirty="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6939962" y="9663328"/>
                    <a:ext cx="187733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 smtClean="0"/>
                      <a:t>Cumulative Vector (CV)</a:t>
                    </a:r>
                    <a:endParaRPr lang="en-US" sz="2400" b="1" dirty="0"/>
                  </a:p>
                </p:txBody>
              </p:sp>
              <p:sp>
                <p:nvSpPr>
                  <p:cNvPr id="133" name="矩形 3"/>
                  <p:cNvSpPr/>
                  <p:nvPr/>
                </p:nvSpPr>
                <p:spPr>
                  <a:xfrm>
                    <a:off x="29718000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矩形 4"/>
                  <p:cNvSpPr/>
                  <p:nvPr/>
                </p:nvSpPr>
                <p:spPr>
                  <a:xfrm>
                    <a:off x="29718000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矩形 5"/>
                  <p:cNvSpPr/>
                  <p:nvPr/>
                </p:nvSpPr>
                <p:spPr>
                  <a:xfrm>
                    <a:off x="29718000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矩形 6"/>
                  <p:cNvSpPr/>
                  <p:nvPr/>
                </p:nvSpPr>
                <p:spPr>
                  <a:xfrm>
                    <a:off x="29718000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矩形 8"/>
                  <p:cNvSpPr/>
                  <p:nvPr/>
                </p:nvSpPr>
                <p:spPr>
                  <a:xfrm>
                    <a:off x="29718000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矩形 9"/>
                  <p:cNvSpPr/>
                  <p:nvPr/>
                </p:nvSpPr>
                <p:spPr>
                  <a:xfrm>
                    <a:off x="29718000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矩形 10"/>
                  <p:cNvSpPr/>
                  <p:nvPr/>
                </p:nvSpPr>
                <p:spPr>
                  <a:xfrm>
                    <a:off x="29718000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9712592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…</a:t>
                    </a:r>
                    <a:endParaRPr lang="en-US" sz="2800" dirty="0"/>
                  </a:p>
                </p:txBody>
              </p:sp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27963153" y="11143527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27959456" y="13030200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27992182" y="11304594"/>
                    <a:ext cx="1771871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1 for top 20% values in CV, 0 otherwise</a:t>
                    </a: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9286523" y="9677400"/>
                    <a:ext cx="142207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 smtClean="0"/>
                      <a:t>Binary Key (BK)</a:t>
                    </a:r>
                    <a:endParaRPr lang="en-US" sz="2400" b="1" dirty="0"/>
                  </a:p>
                </p:txBody>
              </p:sp>
              <p:sp>
                <p:nvSpPr>
                  <p:cNvPr id="170" name="Left Brace 169"/>
                  <p:cNvSpPr/>
                  <p:nvPr/>
                </p:nvSpPr>
                <p:spPr>
                  <a:xfrm rot="5400000" flipH="1">
                    <a:off x="28768786" y="12884026"/>
                    <a:ext cx="218661" cy="2644607"/>
                  </a:xfrm>
                  <a:prstGeom prst="leftBrac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6939962" y="14397024"/>
                    <a:ext cx="431443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 smtClean="0"/>
                      <a:t>Segment/cluster representation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232" name="TextBox 231"/>
              <p:cNvSpPr txBox="1"/>
              <p:nvPr/>
            </p:nvSpPr>
            <p:spPr>
              <a:xfrm>
                <a:off x="18656047" y="9760970"/>
                <a:ext cx="19435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Features of segment</a:t>
                </a:r>
                <a:endParaRPr lang="en-US" sz="2800" dirty="0"/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18368300" y="9763062"/>
              <a:ext cx="13133969" cy="57817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12400988" y="9790614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System flow chart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4" name="Straight Arrow Connector 313"/>
          <p:cNvCxnSpPr>
            <a:stCxn id="273" idx="2"/>
          </p:cNvCxnSpPr>
          <p:nvPr/>
        </p:nvCxnSpPr>
        <p:spPr>
          <a:xfrm>
            <a:off x="14108087" y="6650475"/>
            <a:ext cx="0" cy="439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/>
          <p:cNvGrpSpPr/>
          <p:nvPr/>
        </p:nvGrpSpPr>
        <p:grpSpPr>
          <a:xfrm>
            <a:off x="11798297" y="6048363"/>
            <a:ext cx="6199932" cy="2515037"/>
            <a:chOff x="11798297" y="6048363"/>
            <a:chExt cx="6199932" cy="2515037"/>
          </a:xfrm>
        </p:grpSpPr>
        <p:grpSp>
          <p:nvGrpSpPr>
            <p:cNvPr id="333" name="Group 332"/>
            <p:cNvGrpSpPr/>
            <p:nvPr/>
          </p:nvGrpSpPr>
          <p:grpSpPr>
            <a:xfrm>
              <a:off x="11811000" y="6177914"/>
              <a:ext cx="6187229" cy="1831610"/>
              <a:chOff x="11564623" y="6041239"/>
              <a:chExt cx="6187229" cy="1831610"/>
            </a:xfrm>
          </p:grpSpPr>
          <p:pic>
            <p:nvPicPr>
              <p:cNvPr id="273" name="图片 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49" t="21622" r="-3544" b="25663"/>
              <a:stretch/>
            </p:blipFill>
            <p:spPr>
              <a:xfrm>
                <a:off x="13034597" y="6041239"/>
                <a:ext cx="1654226" cy="472561"/>
              </a:xfrm>
              <a:prstGeom prst="rect">
                <a:avLst/>
              </a:prstGeom>
            </p:spPr>
          </p:pic>
          <p:sp>
            <p:nvSpPr>
              <p:cNvPr id="295" name="TextBox 294"/>
              <p:cNvSpPr txBox="1"/>
              <p:nvPr/>
            </p:nvSpPr>
            <p:spPr>
              <a:xfrm>
                <a:off x="11564623" y="6076890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Input audio</a:t>
                </a:r>
                <a:endParaRPr lang="en-US" sz="2000" dirty="0"/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11736810" y="6857186"/>
                <a:ext cx="12454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MFCCs</a:t>
                </a:r>
              </a:p>
              <a:p>
                <a:r>
                  <a:rPr lang="en-US" sz="2000" dirty="0" smtClean="0"/>
                  <a:t>(Acoustic features)</a:t>
                </a:r>
                <a:endParaRPr lang="en-US" sz="2000" dirty="0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13012424" y="6983606"/>
                <a:ext cx="1520952" cy="825541"/>
                <a:chOff x="12986564" y="6870480"/>
                <a:chExt cx="1520952" cy="82554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12986564" y="6870480"/>
                  <a:ext cx="1520952" cy="825541"/>
                  <a:chOff x="12786428" y="6779535"/>
                  <a:chExt cx="1298289" cy="704684"/>
                </a:xfrm>
              </p:grpSpPr>
              <p:sp>
                <p:nvSpPr>
                  <p:cNvPr id="289" name="Rectangle 288"/>
                  <p:cNvSpPr/>
                  <p:nvPr/>
                </p:nvSpPr>
                <p:spPr>
                  <a:xfrm>
                    <a:off x="1291911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13179296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>
                  <a:xfrm>
                    <a:off x="1278642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13046605" y="6779535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14022274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13898879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</p:grpSp>
            <p:sp>
              <p:nvSpPr>
                <p:cNvPr id="299" name="TextBox 298"/>
                <p:cNvSpPr txBox="1"/>
                <p:nvPr/>
              </p:nvSpPr>
              <p:spPr>
                <a:xfrm>
                  <a:off x="13506996" y="695741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……</a:t>
                  </a:r>
                  <a:endParaRPr lang="en-US" sz="2400" dirty="0"/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15414214" y="6071720"/>
                <a:ext cx="2337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VAD (</a:t>
                </a:r>
                <a:r>
                  <a:rPr lang="en-US" sz="2000" dirty="0" err="1" smtClean="0"/>
                  <a:t>WebRTC</a:t>
                </a:r>
                <a:r>
                  <a:rPr lang="en-US" sz="2000" dirty="0" smtClean="0"/>
                  <a:t> VAD)</a:t>
                </a:r>
                <a:endParaRPr lang="en-US" sz="2000" dirty="0"/>
              </a:p>
            </p:txBody>
          </p:sp>
          <p:cxnSp>
            <p:nvCxnSpPr>
              <p:cNvPr id="303" name="Straight Arrow Connector 302"/>
              <p:cNvCxnSpPr>
                <a:endCxn id="300" idx="1"/>
              </p:cNvCxnSpPr>
              <p:nvPr/>
            </p:nvCxnSpPr>
            <p:spPr>
              <a:xfrm flipV="1">
                <a:off x="14765023" y="6271775"/>
                <a:ext cx="649191" cy="57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H="1">
                <a:off x="14577745" y="6513800"/>
                <a:ext cx="1723092" cy="8795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15406594" y="6913827"/>
                <a:ext cx="2337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VAD-mask</a:t>
                </a:r>
                <a:endParaRPr lang="en-US" sz="2000" dirty="0"/>
              </a:p>
            </p:txBody>
          </p:sp>
        </p:grpSp>
        <p:sp>
          <p:nvSpPr>
            <p:cNvPr id="335" name="Rectangle 334"/>
            <p:cNvSpPr/>
            <p:nvPr/>
          </p:nvSpPr>
          <p:spPr>
            <a:xfrm>
              <a:off x="11798297" y="6048363"/>
              <a:ext cx="6192312" cy="25150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672947" y="23902073"/>
            <a:ext cx="9047786" cy="2555827"/>
            <a:chOff x="1672947" y="23902073"/>
            <a:chExt cx="9047786" cy="2555827"/>
          </a:xfrm>
        </p:grpSpPr>
        <p:grpSp>
          <p:nvGrpSpPr>
            <p:cNvPr id="55" name="组合 54"/>
            <p:cNvGrpSpPr/>
            <p:nvPr/>
          </p:nvGrpSpPr>
          <p:grpSpPr>
            <a:xfrm>
              <a:off x="1672947" y="23902073"/>
              <a:ext cx="9047786" cy="2555827"/>
              <a:chOff x="93685" y="10028476"/>
              <a:chExt cx="25732442" cy="726892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71287" y="10038353"/>
                <a:ext cx="4914899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Feature extraction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722655" y="10028476"/>
                <a:ext cx="692394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Speech activity detection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3685" y="10028476"/>
                <a:ext cx="3201902" cy="274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Input audio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8499096" y="10038353"/>
                <a:ext cx="7327031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Segmentation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074922" y="14554197"/>
                <a:ext cx="8751205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Segment/cluster representation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1156090" y="14554199"/>
                <a:ext cx="4979587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3620" y="14554199"/>
                <a:ext cx="726758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Resegmentation</a:t>
                </a:r>
              </a:p>
            </p:txBody>
          </p:sp>
        </p:grpSp>
        <p:cxnSp>
          <p:nvCxnSpPr>
            <p:cNvPr id="349" name="Straight Arrow Connector 348"/>
            <p:cNvCxnSpPr>
              <a:stCxn id="58" idx="3"/>
              <a:endCxn id="56" idx="1"/>
            </p:cNvCxnSpPr>
            <p:nvPr/>
          </p:nvCxnSpPr>
          <p:spPr>
            <a:xfrm>
              <a:off x="2798768" y="24384342"/>
              <a:ext cx="554032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56" idx="3"/>
              <a:endCxn id="57" idx="1"/>
            </p:cNvCxnSpPr>
            <p:nvPr/>
          </p:nvCxnSpPr>
          <p:spPr>
            <a:xfrm flipV="1">
              <a:off x="5080928" y="24384342"/>
              <a:ext cx="329272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57" idx="3"/>
              <a:endCxn id="59" idx="1"/>
            </p:cNvCxnSpPr>
            <p:nvPr/>
          </p:nvCxnSpPr>
          <p:spPr>
            <a:xfrm>
              <a:off x="7844728" y="24384342"/>
              <a:ext cx="299747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59" idx="2"/>
              <a:endCxn id="60" idx="0"/>
            </p:cNvCxnSpPr>
            <p:nvPr/>
          </p:nvCxnSpPr>
          <p:spPr>
            <a:xfrm flipH="1">
              <a:off x="9182227" y="24870083"/>
              <a:ext cx="250377" cy="6232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60" idx="1"/>
              <a:endCxn id="61" idx="3"/>
            </p:cNvCxnSpPr>
            <p:nvPr/>
          </p:nvCxnSpPr>
          <p:spPr>
            <a:xfrm flipH="1">
              <a:off x="7313473" y="25975631"/>
              <a:ext cx="330248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61" idx="1"/>
              <a:endCxn id="62" idx="3"/>
            </p:cNvCxnSpPr>
            <p:nvPr/>
          </p:nvCxnSpPr>
          <p:spPr>
            <a:xfrm flipH="1">
              <a:off x="5135433" y="25975632"/>
              <a:ext cx="42716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7" name="Picture 3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9255740"/>
            <a:ext cx="10058400" cy="4061460"/>
          </a:xfrm>
          <a:prstGeom prst="rect">
            <a:avLst/>
          </a:prstGeom>
        </p:spPr>
      </p:pic>
      <p:grpSp>
        <p:nvGrpSpPr>
          <p:cNvPr id="390" name="Group 389"/>
          <p:cNvGrpSpPr/>
          <p:nvPr/>
        </p:nvGrpSpPr>
        <p:grpSpPr>
          <a:xfrm>
            <a:off x="12011894" y="8110900"/>
            <a:ext cx="7598374" cy="11853500"/>
            <a:chOff x="12011894" y="8110900"/>
            <a:chExt cx="7598374" cy="11853500"/>
          </a:xfrm>
        </p:grpSpPr>
        <p:grpSp>
          <p:nvGrpSpPr>
            <p:cNvPr id="272" name="Group 271"/>
            <p:cNvGrpSpPr/>
            <p:nvPr/>
          </p:nvGrpSpPr>
          <p:grpSpPr>
            <a:xfrm>
              <a:off x="12011894" y="8110900"/>
              <a:ext cx="7598374" cy="7543059"/>
              <a:chOff x="12011894" y="8110900"/>
              <a:chExt cx="7598374" cy="7543059"/>
            </a:xfrm>
          </p:grpSpPr>
          <p:pic>
            <p:nvPicPr>
              <p:cNvPr id="244" name="图片 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05" t="21201" b="26084"/>
              <a:stretch/>
            </p:blipFill>
            <p:spPr>
              <a:xfrm>
                <a:off x="12601404" y="10470196"/>
                <a:ext cx="1419396" cy="405477"/>
              </a:xfrm>
              <a:prstGeom prst="rect">
                <a:avLst/>
              </a:prstGeom>
            </p:spPr>
          </p:pic>
          <p:sp>
            <p:nvSpPr>
              <p:cNvPr id="245" name="Rectangle 244"/>
              <p:cNvSpPr/>
              <p:nvPr/>
            </p:nvSpPr>
            <p:spPr>
              <a:xfrm>
                <a:off x="12011894" y="11368261"/>
                <a:ext cx="2565851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Voice Activity Detection,  Feature extraction</a:t>
                </a:r>
                <a:endParaRPr 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276126" y="11387945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KBM Training</a:t>
                </a:r>
                <a:endParaRPr 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3809341" y="12970355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Feature Binarization</a:t>
                </a:r>
                <a:endParaRPr 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9" name="Straight Arrow Connector 248"/>
              <p:cNvCxnSpPr/>
              <p:nvPr/>
            </p:nvCxnSpPr>
            <p:spPr>
              <a:xfrm flipV="1">
                <a:off x="16180799" y="9171629"/>
                <a:ext cx="2408972" cy="241246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245" idx="3"/>
                <a:endCxn id="246" idx="1"/>
              </p:cNvCxnSpPr>
              <p:nvPr/>
            </p:nvCxnSpPr>
            <p:spPr>
              <a:xfrm>
                <a:off x="14577745" y="11931692"/>
                <a:ext cx="698381" cy="196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stCxn id="245" idx="2"/>
                <a:endCxn id="247" idx="0"/>
              </p:cNvCxnSpPr>
              <p:nvPr/>
            </p:nvCxnSpPr>
            <p:spPr>
              <a:xfrm>
                <a:off x="13294820" y="12495122"/>
                <a:ext cx="1539233" cy="475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>
                <a:endCxn id="247" idx="0"/>
              </p:cNvCxnSpPr>
              <p:nvPr/>
            </p:nvCxnSpPr>
            <p:spPr>
              <a:xfrm flipH="1">
                <a:off x="14834053" y="12509844"/>
                <a:ext cx="1346746" cy="4605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>
                <a:off x="15660592" y="13565935"/>
                <a:ext cx="3949676" cy="15931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>
                <a:stCxn id="244" idx="2"/>
                <a:endCxn id="245" idx="0"/>
              </p:cNvCxnSpPr>
              <p:nvPr/>
            </p:nvCxnSpPr>
            <p:spPr>
              <a:xfrm flipH="1">
                <a:off x="13294820" y="10875673"/>
                <a:ext cx="16282" cy="492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flipV="1">
                <a:off x="12192000" y="8110900"/>
                <a:ext cx="201150" cy="352099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/>
              <p:cNvSpPr/>
              <p:nvPr/>
            </p:nvSpPr>
            <p:spPr>
              <a:xfrm>
                <a:off x="13809340" y="14527098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Clustering</a:t>
                </a:r>
                <a:endParaRPr 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69" name="Straight Arrow Connector 268"/>
              <p:cNvCxnSpPr>
                <a:stCxn id="247" idx="2"/>
                <a:endCxn id="268" idx="0"/>
              </p:cNvCxnSpPr>
              <p:nvPr/>
            </p:nvCxnSpPr>
            <p:spPr>
              <a:xfrm flipH="1">
                <a:off x="14834052" y="14097216"/>
                <a:ext cx="1" cy="4298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Arrow Connector 371"/>
            <p:cNvCxnSpPr>
              <a:stCxn id="268" idx="2"/>
              <a:endCxn id="375" idx="0"/>
            </p:cNvCxnSpPr>
            <p:nvPr/>
          </p:nvCxnSpPr>
          <p:spPr>
            <a:xfrm>
              <a:off x="14834052" y="15653959"/>
              <a:ext cx="16379" cy="5334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>
              <a:off x="13716000" y="16187391"/>
              <a:ext cx="2268861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Resegmentation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3707810" y="17566582"/>
              <a:ext cx="2268861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Visualization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383" name="Straight Arrow Connector 382"/>
            <p:cNvCxnSpPr>
              <a:stCxn id="375" idx="2"/>
              <a:endCxn id="382" idx="0"/>
            </p:cNvCxnSpPr>
            <p:nvPr/>
          </p:nvCxnSpPr>
          <p:spPr>
            <a:xfrm flipH="1">
              <a:off x="14842241" y="17068800"/>
              <a:ext cx="8190" cy="497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H="1">
              <a:off x="12605895" y="18148057"/>
              <a:ext cx="1278031" cy="181634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Text Box 189"/>
          <p:cNvSpPr txBox="1">
            <a:spLocks noChangeArrowheads="1"/>
          </p:cNvSpPr>
          <p:nvPr/>
        </p:nvSpPr>
        <p:spPr bwMode="auto">
          <a:xfrm>
            <a:off x="22278475" y="17085295"/>
            <a:ext cx="8417290" cy="2862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Speaker </a:t>
            </a:r>
            <a:r>
              <a:rPr lang="en-US" sz="2800" b="1" dirty="0">
                <a:latin typeface="+mn-lt"/>
                <a:cs typeface="Times New Roman" panose="02020603050405020304" pitchFamily="18" charset="0"/>
              </a:rPr>
              <a:t>diarization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has become more important in many speech processing tasks. Most state-of-the-art speaker diarization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system nowadays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decodes in an offline fashion and requires intensive computation and long processing time, which leads to the handicap for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real-time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2" y="5407201"/>
            <a:ext cx="15181958" cy="7590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645920" y="7589879"/>
            <a:ext cx="15172879" cy="3225625"/>
            <a:chOff x="304800" y="14630400"/>
            <a:chExt cx="15172879" cy="3225625"/>
          </a:xfrm>
        </p:grpSpPr>
        <p:sp>
          <p:nvSpPr>
            <p:cNvPr id="6" name="矩形 5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0" y="11600721"/>
            <a:ext cx="24790941" cy="8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38200" y="2438400"/>
            <a:ext cx="23479126" cy="16074704"/>
            <a:chOff x="838200" y="2438400"/>
            <a:chExt cx="23479126" cy="16074704"/>
          </a:xfrm>
        </p:grpSpPr>
        <p:grpSp>
          <p:nvGrpSpPr>
            <p:cNvPr id="17" name="组合 16"/>
            <p:cNvGrpSpPr/>
            <p:nvPr/>
          </p:nvGrpSpPr>
          <p:grpSpPr>
            <a:xfrm>
              <a:off x="1752599" y="13566062"/>
              <a:ext cx="8534402" cy="4102882"/>
              <a:chOff x="1429302" y="7000873"/>
              <a:chExt cx="11441045" cy="471248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429302" y="7000874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676649" y="7000875"/>
                <a:ext cx="7048500" cy="4712480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21845" y="7000873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362200" y="85344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93726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任意多边形 15"/>
            <p:cNvSpPr/>
            <p:nvPr/>
          </p:nvSpPr>
          <p:spPr>
            <a:xfrm>
              <a:off x="18440400" y="13639800"/>
              <a:ext cx="5257800" cy="41028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4381500" y="9220200"/>
              <a:ext cx="0" cy="39624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29323" y="10058400"/>
              <a:ext cx="0" cy="31242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</p:cNvCxnSpPr>
            <p:nvPr/>
          </p:nvCxnSpPr>
          <p:spPr>
            <a:xfrm>
              <a:off x="7658100" y="10896600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069300" y="10887075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838200" y="12721904"/>
              <a:ext cx="23479126" cy="57912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38400"/>
              <a:ext cx="23479126" cy="5636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0210800"/>
            <a:ext cx="21888450" cy="7086600"/>
            <a:chOff x="0" y="10210800"/>
            <a:chExt cx="21888450" cy="7086600"/>
          </a:xfrm>
        </p:grpSpPr>
        <p:sp>
          <p:nvSpPr>
            <p:cNvPr id="5" name="矩形 4"/>
            <p:cNvSpPr/>
            <p:nvPr/>
          </p:nvSpPr>
          <p:spPr>
            <a:xfrm>
              <a:off x="55245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490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Input audio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73500" y="10248900"/>
              <a:ext cx="48387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097250" y="14554200"/>
              <a:ext cx="5791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400" y="145542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00400" y="14554200"/>
              <a:ext cx="59436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4600" y="6553200"/>
            <a:ext cx="11165575" cy="9450000"/>
            <a:chOff x="6324600" y="6553200"/>
            <a:chExt cx="11165575" cy="9450000"/>
          </a:xfrm>
        </p:grpSpPr>
        <p:sp>
          <p:nvSpPr>
            <p:cNvPr id="4" name="矩形 3"/>
            <p:cNvSpPr/>
            <p:nvPr/>
          </p:nvSpPr>
          <p:spPr>
            <a:xfrm>
              <a:off x="6324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4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24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24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24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24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82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582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82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582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582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582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582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230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230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30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230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30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30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30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0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776</Words>
  <Application>Microsoft Office PowerPoint</Application>
  <PresentationFormat>Custom</PresentationFormat>
  <Paragraphs>155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Henry H Pan/FP/HK/BOCI</cp:lastModifiedBy>
  <cp:revision>135</cp:revision>
  <cp:lastPrinted>2013-02-12T02:21:55Z</cp:lastPrinted>
  <dcterms:created xsi:type="dcterms:W3CDTF">2013-02-10T21:14:48Z</dcterms:created>
  <dcterms:modified xsi:type="dcterms:W3CDTF">2019-06-25T09:57:45Z</dcterms:modified>
</cp:coreProperties>
</file>