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100" d="100"/>
          <a:sy n="100" d="100"/>
        </p:scale>
        <p:origin x="11706" y="5856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27096" y="151676"/>
            <a:ext cx="21945600" cy="244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Real-time Speaker Recognizer</a:t>
            </a:r>
            <a:endParaRPr 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 hangingPunct="1"/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Offline and real-time speaker diarization system based on binary key modelling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7096" y="2249028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Hao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Pan 3035349015          Supervisor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: Dr. Beta C.L. Yip</a:t>
            </a:r>
            <a:endParaRPr lang="en-US" sz="4000" baseline="30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The University of Hong Kong, Faculty of 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Engineering, Department 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of Computer Science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0160" y="30038039"/>
            <a:ext cx="3037217" cy="2223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2800" dirty="0"/>
              <a:t>&lt;your name&gt;</a:t>
            </a:r>
          </a:p>
          <a:p>
            <a:r>
              <a:rPr lang="en-US" sz="2800" dirty="0"/>
              <a:t>&lt;your organization&gt;</a:t>
            </a:r>
          </a:p>
          <a:p>
            <a:r>
              <a:rPr lang="en-US" sz="2800" dirty="0"/>
              <a:t>Email:</a:t>
            </a:r>
          </a:p>
          <a:p>
            <a:r>
              <a:rPr lang="en-US" sz="2800" dirty="0"/>
              <a:t>Website:</a:t>
            </a:r>
          </a:p>
          <a:p>
            <a:r>
              <a:rPr lang="en-US" sz="2800" dirty="0"/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9200" y="30038039"/>
            <a:ext cx="14630400" cy="2194560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 </a:t>
            </a:r>
          </a:p>
          <a:p>
            <a:pPr marL="342842" indent="-342842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2" y="29146502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5486400"/>
            <a:ext cx="9692640" cy="6740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Speaker </a:t>
            </a:r>
            <a:r>
              <a:rPr lang="en-US" sz="2800" b="1" dirty="0">
                <a:latin typeface="+mn-lt"/>
                <a:cs typeface="Times New Roman" panose="02020603050405020304" pitchFamily="18" charset="0"/>
              </a:rPr>
              <a:t>diarization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has become more important in many speech processing tasks. Most state-of-the-art speaker diarization system decodes in an offline fashion and requires intensive computation and long processing time, which leads to the handicap for real-time applications.  In this paper, we implemented the binary key speaker modelling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approach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and built a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faster than real-time speaker diarization system that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can label the speakers in recorded audio, with visualization and audio player panel. An advanced version of the system is also developed, which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enable </a:t>
            </a:r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real-time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processing with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acceptable delay and correct earlier outputs when necessary. </a:t>
            </a:r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>
                <a:latin typeface="+mn-lt"/>
                <a:cs typeface="Times New Roman" panose="02020603050405020304" pitchFamily="18" charset="0"/>
              </a:rPr>
              <a:t>Keywords: Speaker diarization, binary key speaker modelling, speaker clustering, MFCC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0160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0160" y="126873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12020820" y="4821876"/>
            <a:ext cx="20038344" cy="10206000"/>
            <a:chOff x="11599896" y="4800600"/>
            <a:chExt cx="20038344" cy="7423255"/>
          </a:xfrm>
        </p:grpSpPr>
        <p:sp>
          <p:nvSpPr>
            <p:cNvPr id="13" name="Text Box 192"/>
            <p:cNvSpPr txBox="1">
              <a:spLocks noChangeArrowheads="1"/>
            </p:cNvSpPr>
            <p:nvPr/>
          </p:nvSpPr>
          <p:spPr bwMode="auto">
            <a:xfrm>
              <a:off x="11599896" y="5483595"/>
              <a:ext cx="20023104" cy="67402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2800" dirty="0" smtClean="0">
                <a:latin typeface="Calibri" pitchFamily="34" charset="0"/>
              </a:endParaRP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endParaRPr lang="en-US" sz="2800" dirty="0" smtClean="0">
                <a:latin typeface="Calibri" pitchFamily="34" charset="0"/>
              </a:endParaRP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endParaRPr lang="en-US" sz="2800" dirty="0" smtClean="0">
                <a:latin typeface="Calibri" pitchFamily="34" charset="0"/>
              </a:endParaRP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endParaRPr lang="en-US" sz="2800" dirty="0" smtClean="0">
                <a:latin typeface="Calibri" pitchFamily="34" charset="0"/>
              </a:endParaRP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endParaRPr lang="en-US" sz="2800" dirty="0" smtClean="0">
                <a:latin typeface="Calibri" pitchFamily="34" charset="0"/>
              </a:endParaRP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endParaRPr lang="en-US" sz="2800" dirty="0" smtClean="0">
                <a:latin typeface="Calibri" pitchFamily="34" charset="0"/>
              </a:endParaRP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endParaRPr lang="en-US" sz="2800" dirty="0" smtClean="0">
                <a:latin typeface="Calibri" pitchFamily="34" charset="0"/>
              </a:endParaRP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endParaRPr lang="en-US" sz="2800" dirty="0" smtClean="0"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599896" y="4800600"/>
              <a:ext cx="20038344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Speaker diarization system based on binary key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840588" y="15936564"/>
            <a:ext cx="9692640" cy="6995173"/>
            <a:chOff x="21840588" y="14730712"/>
            <a:chExt cx="9692640" cy="6995173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21840588" y="15416512"/>
              <a:ext cx="9692640" cy="6309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Calibri" pitchFamily="34" charset="0"/>
                </a:rPr>
                <a:t>Click here to insert your Discussion text. Type it in or copy and paste from your Word document or other source.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This text box will automatically re-size to your text. To turn off that feature, right click inside this box and go to </a:t>
              </a:r>
              <a:r>
                <a:rPr lang="en-US" sz="2800" b="1" dirty="0">
                  <a:latin typeface="Calibri" pitchFamily="34" charset="0"/>
                </a:rPr>
                <a:t>Format Shape, Text Box, Autofit</a:t>
              </a:r>
              <a:r>
                <a:rPr lang="en-US" sz="2800" dirty="0">
                  <a:latin typeface="Calibri" pitchFamily="34" charset="0"/>
                </a:rPr>
                <a:t>, and select the “Do Not Autofit” radio button.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To change the font style of this text box: Click on the border once to highlight the entire text box, then select a different font or font size that suits you. This text is Calibri 28pt and is easily </a:t>
              </a:r>
              <a:r>
                <a:rPr lang="en-US" sz="2800" dirty="0" smtClean="0">
                  <a:latin typeface="Calibri" pitchFamily="34" charset="0"/>
                </a:rPr>
                <a:t>read </a:t>
              </a:r>
              <a:r>
                <a:rPr lang="en-US" sz="2800" dirty="0">
                  <a:latin typeface="Calibri" pitchFamily="34" charset="0"/>
                </a:rPr>
                <a:t>up to 4 feet away on a 36x36 poster.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Zoom out to 100% to preview what this will look like on your printed poster.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84058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Discussion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676278" y="23469600"/>
            <a:ext cx="9692640" cy="7023748"/>
            <a:chOff x="21840588" y="22588837"/>
            <a:chExt cx="9692640" cy="7023748"/>
          </a:xfrm>
        </p:grpSpPr>
        <p:sp>
          <p:nvSpPr>
            <p:cNvPr id="14" name="Text Box 193"/>
            <p:cNvSpPr txBox="1">
              <a:spLocks noChangeArrowheads="1"/>
            </p:cNvSpPr>
            <p:nvPr/>
          </p:nvSpPr>
          <p:spPr bwMode="auto">
            <a:xfrm>
              <a:off x="21840588" y="23303212"/>
              <a:ext cx="9692640" cy="6309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Calibri" pitchFamily="34" charset="0"/>
                </a:rPr>
                <a:t>Click here to insert your Conclusions text. Type it in or copy and paste from your Word document or other source.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This text box will automatically re-size to your text. To turn off that feature, right click inside this box and go to </a:t>
              </a:r>
              <a:r>
                <a:rPr lang="en-US" sz="2800" b="1" dirty="0">
                  <a:latin typeface="Calibri" pitchFamily="34" charset="0"/>
                </a:rPr>
                <a:t>Format Shape, Text Box, Autofit</a:t>
              </a:r>
              <a:r>
                <a:rPr lang="en-US" sz="2800" dirty="0">
                  <a:latin typeface="Calibri" pitchFamily="34" charset="0"/>
                </a:rPr>
                <a:t>, and select the “Do Not Autofit” radio button.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To change the font style of this text box: Click on the border once to highlight the entire text box, then select a different font or font size that suits you. This text is Calibri 28pt and is easily </a:t>
              </a:r>
              <a:r>
                <a:rPr lang="en-US" sz="2800" dirty="0" smtClean="0">
                  <a:latin typeface="Calibri" pitchFamily="34" charset="0"/>
                </a:rPr>
                <a:t>read </a:t>
              </a:r>
              <a:r>
                <a:rPr lang="en-US" sz="2800" dirty="0">
                  <a:latin typeface="Calibri" pitchFamily="34" charset="0"/>
                </a:rPr>
                <a:t>up to 4 feet away on a 36x36 poster.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Zoom out to 100% to preview what this will look like on your printed poster.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40588" y="22588837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Conclusions</a:t>
              </a:r>
            </a:p>
          </p:txBody>
        </p:sp>
      </p:grp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3373102"/>
            <a:ext cx="9692640" cy="16445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+mn-lt"/>
              </a:rPr>
              <a:t>Speaker diarization </a:t>
            </a: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s the process of segmenting an input audio stream into speaker-homogeneous segments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1992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Answer: “Who spoke when?”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Speaker identities and number of speakers are unknown</a:t>
            </a:r>
          </a:p>
          <a:p>
            <a:pPr eaLnBrk="1" hangingPunct="1"/>
            <a:endParaRPr lang="en-US" sz="2276" dirty="0" smtClean="0">
              <a:latin typeface="+mn-lt"/>
            </a:endParaRPr>
          </a:p>
          <a:p>
            <a:pPr eaLnBrk="1" hangingPunct="1"/>
            <a:r>
              <a:rPr lang="en-US" sz="2800" b="1" dirty="0" smtClean="0">
                <a:latin typeface="+mn-lt"/>
              </a:rPr>
              <a:t>Speaker diarization ≠ Speaker recognition: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Timestamps are important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No enrollment process: no speaker voiceprint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b="1" dirty="0" smtClean="0">
                <a:latin typeface="+mn-lt"/>
              </a:rPr>
              <a:t>Applications: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Improve ASR system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Improve speaker recognition in multi-speaker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Source separation: e.g. doctor vs patient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Spoken document indexing and retrieval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b="1" dirty="0">
                <a:latin typeface="+mn-lt"/>
              </a:rPr>
              <a:t>Generic diarization scheme</a:t>
            </a:r>
            <a:r>
              <a:rPr lang="en-US" sz="2800" dirty="0" smtClean="0">
                <a:latin typeface="+mn-lt"/>
              </a:rPr>
              <a:t>:</a:t>
            </a: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altLang="zh-CN" sz="2800" b="1" dirty="0" smtClean="0">
                <a:latin typeface="+mn-lt"/>
              </a:rPr>
              <a:t>Problem:</a:t>
            </a:r>
            <a:endParaRPr lang="en-US" sz="2800" b="1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Intensive computation and long processing time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Online performance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Real-time application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Domain-specific</a:t>
            </a:r>
            <a:endParaRPr lang="en-US" altLang="zh-CN" sz="2800" dirty="0">
              <a:latin typeface="+mj-lt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1507868" y="16643124"/>
            <a:ext cx="9692640" cy="8718722"/>
            <a:chOff x="11507868" y="14730712"/>
            <a:chExt cx="9692640" cy="8718722"/>
          </a:xfrm>
        </p:grpSpPr>
        <p:sp>
          <p:nvSpPr>
            <p:cNvPr id="15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80329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Calibri" pitchFamily="34" charset="0"/>
                </a:rPr>
                <a:t>Click here to insert your Results text. Type it in or copy and paste from your Word document or other source.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This text box will automatically re-size to your text. To turn off that feature, right click inside this box and go to </a:t>
              </a:r>
              <a:r>
                <a:rPr lang="en-US" sz="2800" b="1" dirty="0">
                  <a:latin typeface="Calibri" pitchFamily="34" charset="0"/>
                </a:rPr>
                <a:t>Format Shape, Text Box, Autofit</a:t>
              </a:r>
              <a:r>
                <a:rPr lang="en-US" sz="2800" dirty="0">
                  <a:latin typeface="Calibri" pitchFamily="34" charset="0"/>
                </a:rPr>
                <a:t>, and select the “Do Not Autofit” radio button.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To change the font style of this text box: Click on the border once to highlight the entire text box, then select a different font or font size that suits you. This text is Calibri 28pt and is easily </a:t>
              </a:r>
              <a:r>
                <a:rPr lang="en-US" sz="2800" dirty="0" smtClean="0">
                  <a:latin typeface="Calibri" pitchFamily="34" charset="0"/>
                </a:rPr>
                <a:t>read </a:t>
              </a:r>
              <a:r>
                <a:rPr lang="en-US" sz="2800" dirty="0">
                  <a:latin typeface="Calibri" pitchFamily="34" charset="0"/>
                </a:rPr>
                <a:t>up to 4 feet away on a 36x36 poster.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Zoom out to 100% to preview what this will look like on your printed poster.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  <a:p>
              <a:pPr eaLnBrk="1" hangingPunct="1"/>
              <a:r>
                <a:rPr lang="en-US" sz="2800" dirty="0">
                  <a:latin typeface="Calibri" pitchFamily="34" charset="0"/>
                </a:rPr>
                <a:t>Speaking of Results, yours will look better if you remember to run a spell-check on your poster! After you’ve added your content click on </a:t>
              </a:r>
              <a:r>
                <a:rPr lang="en-US" sz="2800" b="1" dirty="0">
                  <a:latin typeface="Calibri" pitchFamily="34" charset="0"/>
                </a:rPr>
                <a:t>Review</a:t>
              </a:r>
              <a:r>
                <a:rPr lang="en-US" sz="2800" dirty="0">
                  <a:latin typeface="Calibri" pitchFamily="34" charset="0"/>
                </a:rPr>
                <a:t>, </a:t>
              </a:r>
              <a:r>
                <a:rPr lang="en-US" sz="2800" b="1" dirty="0">
                  <a:latin typeface="Calibri" pitchFamily="34" charset="0"/>
                </a:rPr>
                <a:t>Spelling</a:t>
              </a:r>
              <a:r>
                <a:rPr lang="en-US" sz="2800" dirty="0">
                  <a:latin typeface="Calibri" pitchFamily="34" charset="0"/>
                </a:rPr>
                <a:t>, or press F7.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Results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478" y="609600"/>
            <a:ext cx="2009122" cy="2250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944600"/>
            <a:ext cx="5774190" cy="2124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200400" y="15836448"/>
            <a:ext cx="5796810" cy="1232352"/>
            <a:chOff x="304800" y="14630400"/>
            <a:chExt cx="15172879" cy="3225625"/>
          </a:xfrm>
        </p:grpSpPr>
        <p:sp>
          <p:nvSpPr>
            <p:cNvPr id="38" name="矩形 37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316200"/>
            <a:ext cx="5774190" cy="212400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1454257" y="23902073"/>
            <a:ext cx="9266476" cy="2555827"/>
            <a:chOff x="-528282" y="10028476"/>
            <a:chExt cx="26354409" cy="7268924"/>
          </a:xfrm>
        </p:grpSpPr>
        <p:sp>
          <p:nvSpPr>
            <p:cNvPr id="56" name="矩形 55"/>
            <p:cNvSpPr/>
            <p:nvPr/>
          </p:nvSpPr>
          <p:spPr>
            <a:xfrm>
              <a:off x="4871287" y="10038353"/>
              <a:ext cx="4914899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Feature extraction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722655" y="10028476"/>
              <a:ext cx="6923942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-528282" y="10028476"/>
              <a:ext cx="4495801" cy="274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Input audio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8499096" y="10038353"/>
              <a:ext cx="7327031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7074922" y="14554197"/>
              <a:ext cx="8751205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1156090" y="14554199"/>
              <a:ext cx="4979587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2673620" y="14554199"/>
              <a:ext cx="7267582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 smtClean="0">
                  <a:solidFill>
                    <a:schemeClr val="tx1"/>
                  </a:solidFill>
                </a:rPr>
                <a:t>Resegmentation</a:t>
              </a:r>
              <a:endParaRPr lang="en-US" altLang="zh-CN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 Box 194"/>
          <p:cNvSpPr txBox="1">
            <a:spLocks noChangeArrowheads="1"/>
          </p:cNvSpPr>
          <p:nvPr/>
        </p:nvSpPr>
        <p:spPr bwMode="auto">
          <a:xfrm>
            <a:off x="12020550" y="5867400"/>
            <a:ext cx="6172200" cy="2862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</p:txBody>
      </p:sp>
      <p:sp>
        <p:nvSpPr>
          <p:cNvPr id="48" name="Text Box 194"/>
          <p:cNvSpPr txBox="1">
            <a:spLocks noChangeArrowheads="1"/>
          </p:cNvSpPr>
          <p:nvPr/>
        </p:nvSpPr>
        <p:spPr bwMode="auto">
          <a:xfrm>
            <a:off x="18516600" y="5715000"/>
            <a:ext cx="12496800" cy="3749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2" r="8722" b="6282"/>
          <a:stretch/>
        </p:blipFill>
        <p:spPr>
          <a:xfrm>
            <a:off x="19890026" y="5867400"/>
            <a:ext cx="4724400" cy="948949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20012296" y="7162800"/>
            <a:ext cx="4602480" cy="792608"/>
            <a:chOff x="19781520" y="7113904"/>
            <a:chExt cx="4602480" cy="792608"/>
          </a:xfrm>
        </p:grpSpPr>
        <p:grpSp>
          <p:nvGrpSpPr>
            <p:cNvPr id="92" name="Group 91"/>
            <p:cNvGrpSpPr/>
            <p:nvPr/>
          </p:nvGrpSpPr>
          <p:grpSpPr>
            <a:xfrm>
              <a:off x="19781520" y="7113904"/>
              <a:ext cx="2042160" cy="792608"/>
              <a:chOff x="19781520" y="7239000"/>
              <a:chExt cx="2042160" cy="79260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9781520" y="7239000"/>
                <a:ext cx="1097280" cy="1371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0238720" y="7440296"/>
                <a:ext cx="1097280" cy="1463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51" idx="2"/>
              </p:cNvCxnSpPr>
              <p:nvPr/>
            </p:nvCxnSpPr>
            <p:spPr>
              <a:xfrm flipH="1">
                <a:off x="20330159" y="7376160"/>
                <a:ext cx="1" cy="655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20726400" y="7668896"/>
                <a:ext cx="1097280" cy="1463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>
                <a:stCxn id="76" idx="2"/>
              </p:cNvCxnSpPr>
              <p:nvPr/>
            </p:nvCxnSpPr>
            <p:spPr>
              <a:xfrm>
                <a:off x="20787360" y="7586600"/>
                <a:ext cx="0" cy="4450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4" idx="2"/>
              </p:cNvCxnSpPr>
              <p:nvPr/>
            </p:nvCxnSpPr>
            <p:spPr>
              <a:xfrm>
                <a:off x="21275040" y="7815200"/>
                <a:ext cx="0" cy="2164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ctangle 100"/>
            <p:cNvSpPr/>
            <p:nvPr/>
          </p:nvSpPr>
          <p:spPr>
            <a:xfrm>
              <a:off x="23286720" y="7543800"/>
              <a:ext cx="1097280" cy="1463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 flipH="1">
              <a:off x="23835359" y="7690104"/>
              <a:ext cx="1" cy="2164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18592800" y="5669340"/>
            <a:ext cx="153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Feature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vectors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(MFCCs)</a:t>
            </a:r>
          </a:p>
          <a:p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592800" y="7010400"/>
            <a:ext cx="153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Sliding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Windows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8599706" y="8153400"/>
            <a:ext cx="153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Gaussian</a:t>
            </a:r>
          </a:p>
          <a:p>
            <a:r>
              <a:rPr lang="en-US" altLang="zh-CN" sz="2400" dirty="0" smtClean="0"/>
              <a:t>Pool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2479000" y="7391400"/>
            <a:ext cx="83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……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479000" y="8417312"/>
            <a:ext cx="83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……</a:t>
            </a:r>
            <a:endParaRPr lang="en-US" sz="24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9964400" y="8077200"/>
            <a:ext cx="4676504" cy="915510"/>
            <a:chOff x="19964400" y="8190390"/>
            <a:chExt cx="4676504" cy="915510"/>
          </a:xfrm>
        </p:grpSpPr>
        <p:grpSp>
          <p:nvGrpSpPr>
            <p:cNvPr id="106" name="Group 105"/>
            <p:cNvGrpSpPr/>
            <p:nvPr/>
          </p:nvGrpSpPr>
          <p:grpSpPr>
            <a:xfrm>
              <a:off x="20122870" y="8274083"/>
              <a:ext cx="4385466" cy="717517"/>
              <a:chOff x="19890026" y="8001000"/>
              <a:chExt cx="4385466" cy="71751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9890026" y="8031607"/>
                <a:ext cx="1825147" cy="686910"/>
                <a:chOff x="19890026" y="8031607"/>
                <a:chExt cx="1825147" cy="686910"/>
              </a:xfrm>
            </p:grpSpPr>
            <p:sp>
              <p:nvSpPr>
                <p:cNvPr id="71" name="任意多边形 11"/>
                <p:cNvSpPr/>
                <p:nvPr/>
              </p:nvSpPr>
              <p:spPr>
                <a:xfrm>
                  <a:off x="19890026" y="8031608"/>
                  <a:ext cx="880267" cy="686909"/>
                </a:xfrm>
                <a:custGeom>
                  <a:avLst/>
                  <a:gdLst>
                    <a:gd name="connsiteX0" fmla="*/ 0 w 20459700"/>
                    <a:gd name="connsiteY0" fmla="*/ 12306300 h 12344400"/>
                    <a:gd name="connsiteX1" fmla="*/ 4419600 w 20459700"/>
                    <a:gd name="connsiteY1" fmla="*/ 10134600 h 12344400"/>
                    <a:gd name="connsiteX2" fmla="*/ 10248900 w 20459700"/>
                    <a:gd name="connsiteY2" fmla="*/ 0 h 12344400"/>
                    <a:gd name="connsiteX3" fmla="*/ 16154400 w 20459700"/>
                    <a:gd name="connsiteY3" fmla="*/ 10134600 h 12344400"/>
                    <a:gd name="connsiteX4" fmla="*/ 20459700 w 20459700"/>
                    <a:gd name="connsiteY4" fmla="*/ 12344400 h 1234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59700" h="12344400">
                      <a:moveTo>
                        <a:pt x="0" y="12306300"/>
                      </a:moveTo>
                      <a:cubicBezTo>
                        <a:pt x="1355725" y="12245975"/>
                        <a:pt x="2711450" y="12185650"/>
                        <a:pt x="4419600" y="10134600"/>
                      </a:cubicBezTo>
                      <a:cubicBezTo>
                        <a:pt x="6127750" y="8083550"/>
                        <a:pt x="8293100" y="0"/>
                        <a:pt x="10248900" y="0"/>
                      </a:cubicBezTo>
                      <a:cubicBezTo>
                        <a:pt x="12204700" y="0"/>
                        <a:pt x="14452600" y="8077200"/>
                        <a:pt x="16154400" y="10134600"/>
                      </a:cubicBezTo>
                      <a:cubicBezTo>
                        <a:pt x="17856200" y="12192000"/>
                        <a:pt x="19157950" y="12268200"/>
                        <a:pt x="20459700" y="12344400"/>
                      </a:cubicBezTo>
                    </a:path>
                  </a:pathLst>
                </a:custGeom>
                <a:ln w="25400"/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31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3" name="任意多边形 11"/>
                <p:cNvSpPr/>
                <p:nvPr/>
              </p:nvSpPr>
              <p:spPr>
                <a:xfrm>
                  <a:off x="20345400" y="8031607"/>
                  <a:ext cx="880267" cy="686909"/>
                </a:xfrm>
                <a:custGeom>
                  <a:avLst/>
                  <a:gdLst>
                    <a:gd name="connsiteX0" fmla="*/ 0 w 20459700"/>
                    <a:gd name="connsiteY0" fmla="*/ 12306300 h 12344400"/>
                    <a:gd name="connsiteX1" fmla="*/ 4419600 w 20459700"/>
                    <a:gd name="connsiteY1" fmla="*/ 10134600 h 12344400"/>
                    <a:gd name="connsiteX2" fmla="*/ 10248900 w 20459700"/>
                    <a:gd name="connsiteY2" fmla="*/ 0 h 12344400"/>
                    <a:gd name="connsiteX3" fmla="*/ 16154400 w 20459700"/>
                    <a:gd name="connsiteY3" fmla="*/ 10134600 h 12344400"/>
                    <a:gd name="connsiteX4" fmla="*/ 20459700 w 20459700"/>
                    <a:gd name="connsiteY4" fmla="*/ 12344400 h 1234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59700" h="12344400">
                      <a:moveTo>
                        <a:pt x="0" y="12306300"/>
                      </a:moveTo>
                      <a:cubicBezTo>
                        <a:pt x="1355725" y="12245975"/>
                        <a:pt x="2711450" y="12185650"/>
                        <a:pt x="4419600" y="10134600"/>
                      </a:cubicBezTo>
                      <a:cubicBezTo>
                        <a:pt x="6127750" y="8083550"/>
                        <a:pt x="8293100" y="0"/>
                        <a:pt x="10248900" y="0"/>
                      </a:cubicBezTo>
                      <a:cubicBezTo>
                        <a:pt x="12204700" y="0"/>
                        <a:pt x="14452600" y="8077200"/>
                        <a:pt x="16154400" y="10134600"/>
                      </a:cubicBezTo>
                      <a:cubicBezTo>
                        <a:pt x="17856200" y="12192000"/>
                        <a:pt x="19157950" y="12268200"/>
                        <a:pt x="20459700" y="12344400"/>
                      </a:cubicBezTo>
                    </a:path>
                  </a:pathLst>
                </a:custGeom>
                <a:ln w="25400"/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31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5" name="任意多边形 11"/>
                <p:cNvSpPr/>
                <p:nvPr/>
              </p:nvSpPr>
              <p:spPr>
                <a:xfrm>
                  <a:off x="20834906" y="8031608"/>
                  <a:ext cx="880267" cy="686909"/>
                </a:xfrm>
                <a:custGeom>
                  <a:avLst/>
                  <a:gdLst>
                    <a:gd name="connsiteX0" fmla="*/ 0 w 20459700"/>
                    <a:gd name="connsiteY0" fmla="*/ 12306300 h 12344400"/>
                    <a:gd name="connsiteX1" fmla="*/ 4419600 w 20459700"/>
                    <a:gd name="connsiteY1" fmla="*/ 10134600 h 12344400"/>
                    <a:gd name="connsiteX2" fmla="*/ 10248900 w 20459700"/>
                    <a:gd name="connsiteY2" fmla="*/ 0 h 12344400"/>
                    <a:gd name="connsiteX3" fmla="*/ 16154400 w 20459700"/>
                    <a:gd name="connsiteY3" fmla="*/ 10134600 h 12344400"/>
                    <a:gd name="connsiteX4" fmla="*/ 20459700 w 20459700"/>
                    <a:gd name="connsiteY4" fmla="*/ 12344400 h 1234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59700" h="12344400">
                      <a:moveTo>
                        <a:pt x="0" y="12306300"/>
                      </a:moveTo>
                      <a:cubicBezTo>
                        <a:pt x="1355725" y="12245975"/>
                        <a:pt x="2711450" y="12185650"/>
                        <a:pt x="4419600" y="10134600"/>
                      </a:cubicBezTo>
                      <a:cubicBezTo>
                        <a:pt x="6127750" y="8083550"/>
                        <a:pt x="8293100" y="0"/>
                        <a:pt x="10248900" y="0"/>
                      </a:cubicBezTo>
                      <a:cubicBezTo>
                        <a:pt x="12204700" y="0"/>
                        <a:pt x="14452600" y="8077200"/>
                        <a:pt x="16154400" y="10134600"/>
                      </a:cubicBezTo>
                      <a:cubicBezTo>
                        <a:pt x="17856200" y="12192000"/>
                        <a:pt x="19157950" y="12268200"/>
                        <a:pt x="20459700" y="12344400"/>
                      </a:cubicBezTo>
                    </a:path>
                  </a:pathLst>
                </a:custGeom>
                <a:ln w="25400"/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 w="3175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03" name="任意多边形 11"/>
              <p:cNvSpPr/>
              <p:nvPr/>
            </p:nvSpPr>
            <p:spPr>
              <a:xfrm>
                <a:off x="23395225" y="8001000"/>
                <a:ext cx="880267" cy="686909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254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15" name="Rounded Rectangle 114"/>
            <p:cNvSpPr/>
            <p:nvPr/>
          </p:nvSpPr>
          <p:spPr>
            <a:xfrm>
              <a:off x="19964400" y="8190390"/>
              <a:ext cx="4676504" cy="91551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 Box 194"/>
          <p:cNvSpPr txBox="1">
            <a:spLocks noChangeArrowheads="1"/>
          </p:cNvSpPr>
          <p:nvPr/>
        </p:nvSpPr>
        <p:spPr bwMode="auto">
          <a:xfrm>
            <a:off x="12039600" y="9825024"/>
            <a:ext cx="61722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5867400"/>
            <a:ext cx="1943100" cy="590323"/>
          </a:xfrm>
          <a:prstGeom prst="rect">
            <a:avLst/>
          </a:prstGeom>
        </p:spPr>
      </p:pic>
      <p:grpSp>
        <p:nvGrpSpPr>
          <p:cNvPr id="209" name="Group 208"/>
          <p:cNvGrpSpPr/>
          <p:nvPr/>
        </p:nvGrpSpPr>
        <p:grpSpPr>
          <a:xfrm>
            <a:off x="18737855" y="9677400"/>
            <a:ext cx="7855945" cy="5250596"/>
            <a:chOff x="18737855" y="9677400"/>
            <a:chExt cx="7855945" cy="5250596"/>
          </a:xfrm>
        </p:grpSpPr>
        <p:grpSp>
          <p:nvGrpSpPr>
            <p:cNvPr id="182" name="Group 181"/>
            <p:cNvGrpSpPr/>
            <p:nvPr/>
          </p:nvGrpSpPr>
          <p:grpSpPr>
            <a:xfrm>
              <a:off x="18737855" y="9677400"/>
              <a:ext cx="7855945" cy="5250596"/>
              <a:chOff x="18737855" y="9677400"/>
              <a:chExt cx="7855945" cy="5250596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18737855" y="11771293"/>
                <a:ext cx="22171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Gaussian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Components</a:t>
                </a:r>
                <a:endParaRPr lang="en-US" sz="28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1736888" y="9677400"/>
                <a:ext cx="2951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n features vectors</a:t>
                </a:r>
                <a:endParaRPr lang="en-US" sz="28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21693917" y="14096999"/>
                    <a:ext cx="489988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For each feature,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</m:oMath>
                    </a14:m>
                    <a:r>
                      <a:rPr lang="en-US" sz="2400" dirty="0" smtClean="0"/>
                      <a:t> Gaussians</a:t>
                    </a:r>
                    <a:r>
                      <a:rPr lang="zh-CN" altLang="en-US" sz="2400" dirty="0" smtClean="0"/>
                      <a:t> </a:t>
                    </a:r>
                    <a:r>
                      <a:rPr lang="en-US" altLang="zh-CN" sz="2400" dirty="0" smtClean="0"/>
                      <a:t>that provide highest likelihood are chosen</a:t>
                    </a:r>
                    <a:endParaRPr lang="en-US" sz="2400" dirty="0"/>
                  </a:p>
                </p:txBody>
              </p:sp>
            </mc:Choice>
            <mc:Fallback>
              <p:sp>
                <p:nvSpPr>
                  <p:cNvPr id="175" name="TextBox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17" y="14096999"/>
                    <a:ext cx="4899883" cy="83099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990" t="-5109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1" name="Group 180"/>
              <p:cNvGrpSpPr/>
              <p:nvPr/>
            </p:nvGrpSpPr>
            <p:grpSpPr>
              <a:xfrm>
                <a:off x="20736341" y="10175730"/>
                <a:ext cx="4547106" cy="3790147"/>
                <a:chOff x="20736341" y="10175730"/>
                <a:chExt cx="4547106" cy="3790147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20736341" y="10175730"/>
                  <a:ext cx="4547106" cy="3790147"/>
                  <a:chOff x="19882743" y="10175729"/>
                  <a:chExt cx="4547106" cy="3790147"/>
                </a:xfrm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20328064" y="10494324"/>
                    <a:ext cx="4101785" cy="3471552"/>
                    <a:chOff x="6324600" y="6553200"/>
                    <a:chExt cx="11165575" cy="9450000"/>
                  </a:xfrm>
                </p:grpSpPr>
                <p:sp>
                  <p:nvSpPr>
                    <p:cNvPr id="146" name="矩形 3"/>
                    <p:cNvSpPr/>
                    <p:nvPr/>
                  </p:nvSpPr>
                  <p:spPr>
                    <a:xfrm>
                      <a:off x="6324600" y="655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矩形 4"/>
                    <p:cNvSpPr/>
                    <p:nvPr/>
                  </p:nvSpPr>
                  <p:spPr>
                    <a:xfrm>
                      <a:off x="6324600" y="781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矩形 5"/>
                    <p:cNvSpPr/>
                    <p:nvPr/>
                  </p:nvSpPr>
                  <p:spPr>
                    <a:xfrm>
                      <a:off x="6324600" y="907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矩形 6"/>
                    <p:cNvSpPr/>
                    <p:nvPr/>
                  </p:nvSpPr>
                  <p:spPr>
                    <a:xfrm>
                      <a:off x="6324600" y="1033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矩形 8"/>
                    <p:cNvSpPr/>
                    <p:nvPr/>
                  </p:nvSpPr>
                  <p:spPr>
                    <a:xfrm>
                      <a:off x="6324600" y="1159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矩形 9"/>
                    <p:cNvSpPr/>
                    <p:nvPr/>
                  </p:nvSpPr>
                  <p:spPr>
                    <a:xfrm>
                      <a:off x="6324600" y="1285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矩形 10"/>
                    <p:cNvSpPr/>
                    <p:nvPr/>
                  </p:nvSpPr>
                  <p:spPr>
                    <a:xfrm>
                      <a:off x="6324600" y="1474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3" name="矩形 11"/>
                    <p:cNvSpPr/>
                    <p:nvPr/>
                  </p:nvSpPr>
                  <p:spPr>
                    <a:xfrm>
                      <a:off x="8458200" y="655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矩形 12"/>
                    <p:cNvSpPr/>
                    <p:nvPr/>
                  </p:nvSpPr>
                  <p:spPr>
                    <a:xfrm>
                      <a:off x="8458200" y="781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矩形 13"/>
                    <p:cNvSpPr/>
                    <p:nvPr/>
                  </p:nvSpPr>
                  <p:spPr>
                    <a:xfrm>
                      <a:off x="8458200" y="907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矩形 14"/>
                    <p:cNvSpPr/>
                    <p:nvPr/>
                  </p:nvSpPr>
                  <p:spPr>
                    <a:xfrm>
                      <a:off x="8458200" y="1033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矩形 15"/>
                    <p:cNvSpPr/>
                    <p:nvPr/>
                  </p:nvSpPr>
                  <p:spPr>
                    <a:xfrm>
                      <a:off x="8458200" y="1159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矩形 16"/>
                    <p:cNvSpPr/>
                    <p:nvPr/>
                  </p:nvSpPr>
                  <p:spPr>
                    <a:xfrm>
                      <a:off x="8458200" y="1285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矩形 17"/>
                    <p:cNvSpPr/>
                    <p:nvPr/>
                  </p:nvSpPr>
                  <p:spPr>
                    <a:xfrm>
                      <a:off x="8458200" y="1474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60" name="矩形 18"/>
                    <p:cNvSpPr/>
                    <p:nvPr/>
                  </p:nvSpPr>
                  <p:spPr>
                    <a:xfrm>
                      <a:off x="16230600" y="655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矩形 19"/>
                    <p:cNvSpPr/>
                    <p:nvPr/>
                  </p:nvSpPr>
                  <p:spPr>
                    <a:xfrm>
                      <a:off x="16230601" y="7813201"/>
                      <a:ext cx="1259574" cy="12600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矩形 20"/>
                    <p:cNvSpPr/>
                    <p:nvPr/>
                  </p:nvSpPr>
                  <p:spPr>
                    <a:xfrm>
                      <a:off x="16230600" y="907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矩形 21"/>
                    <p:cNvSpPr/>
                    <p:nvPr/>
                  </p:nvSpPr>
                  <p:spPr>
                    <a:xfrm>
                      <a:off x="16230600" y="1033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矩形 22"/>
                    <p:cNvSpPr/>
                    <p:nvPr/>
                  </p:nvSpPr>
                  <p:spPr>
                    <a:xfrm>
                      <a:off x="16230600" y="1159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矩形 23"/>
                    <p:cNvSpPr/>
                    <p:nvPr/>
                  </p:nvSpPr>
                  <p:spPr>
                    <a:xfrm>
                      <a:off x="16230600" y="1285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矩形 24"/>
                    <p:cNvSpPr/>
                    <p:nvPr/>
                  </p:nvSpPr>
                  <p:spPr>
                    <a:xfrm>
                      <a:off x="16230600" y="14743200"/>
                      <a:ext cx="1259575" cy="1260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sp>
                <p:nvSpPr>
                  <p:cNvPr id="168" name="Left Brace 167"/>
                  <p:cNvSpPr/>
                  <p:nvPr/>
                </p:nvSpPr>
                <p:spPr>
                  <a:xfrm>
                    <a:off x="19882743" y="10613076"/>
                    <a:ext cx="218659" cy="3276600"/>
                  </a:xfrm>
                  <a:prstGeom prst="leftBrac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Left Brace 170"/>
                  <p:cNvSpPr/>
                  <p:nvPr/>
                </p:nvSpPr>
                <p:spPr>
                  <a:xfrm rot="16200000" flipH="1" flipV="1">
                    <a:off x="22318974" y="8583135"/>
                    <a:ext cx="218661" cy="3403850"/>
                  </a:xfrm>
                  <a:prstGeom prst="leftBrac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6" name="TextBox 175"/>
                <p:cNvSpPr txBox="1"/>
                <p:nvPr/>
              </p:nvSpPr>
              <p:spPr>
                <a:xfrm>
                  <a:off x="21176254" y="13030200"/>
                  <a:ext cx="8455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…</a:t>
                  </a:r>
                  <a:endParaRPr lang="en-US" sz="28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1945600" y="13030200"/>
                  <a:ext cx="8455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…</a:t>
                  </a:r>
                  <a:endParaRPr lang="en-US" sz="28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23092490" y="11822450"/>
                  <a:ext cx="10711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……</a:t>
                  </a:r>
                  <a:endParaRPr lang="en-US" sz="2800" dirty="0"/>
                </a:p>
              </p:txBody>
            </p:sp>
          </p:grpSp>
        </p:grpSp>
        <p:cxnSp>
          <p:nvCxnSpPr>
            <p:cNvPr id="186" name="Straight Connector 185"/>
            <p:cNvCxnSpPr/>
            <p:nvPr/>
          </p:nvCxnSpPr>
          <p:spPr>
            <a:xfrm flipH="1">
              <a:off x="24307800" y="11629220"/>
              <a:ext cx="51293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24307800" y="12594889"/>
              <a:ext cx="51293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4307800" y="11651509"/>
              <a:ext cx="0" cy="244549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4307800" y="13734440"/>
              <a:ext cx="51293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1" name="矩形 3"/>
          <p:cNvSpPr/>
          <p:nvPr/>
        </p:nvSpPr>
        <p:spPr>
          <a:xfrm>
            <a:off x="26822400" y="10494325"/>
            <a:ext cx="462717" cy="462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smtClean="0">
                <a:solidFill>
                  <a:schemeClr val="tx1"/>
                </a:solidFill>
              </a:rPr>
              <a:t>1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202" name="矩形 4"/>
          <p:cNvSpPr/>
          <p:nvPr/>
        </p:nvSpPr>
        <p:spPr>
          <a:xfrm>
            <a:off x="26822400" y="10957199"/>
            <a:ext cx="462717" cy="462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smtClean="0">
                <a:solidFill>
                  <a:schemeClr val="tx1"/>
                </a:solidFill>
              </a:rPr>
              <a:t>15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203" name="矩形 5"/>
          <p:cNvSpPr/>
          <p:nvPr/>
        </p:nvSpPr>
        <p:spPr>
          <a:xfrm>
            <a:off x="26822400" y="11420072"/>
            <a:ext cx="462717" cy="462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6"/>
          <p:cNvSpPr/>
          <p:nvPr/>
        </p:nvSpPr>
        <p:spPr>
          <a:xfrm>
            <a:off x="26822400" y="11882946"/>
            <a:ext cx="462717" cy="462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8"/>
          <p:cNvSpPr/>
          <p:nvPr/>
        </p:nvSpPr>
        <p:spPr>
          <a:xfrm>
            <a:off x="26822400" y="12345819"/>
            <a:ext cx="462717" cy="462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9"/>
          <p:cNvSpPr/>
          <p:nvPr/>
        </p:nvSpPr>
        <p:spPr>
          <a:xfrm>
            <a:off x="26822400" y="12808693"/>
            <a:ext cx="462717" cy="462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10"/>
          <p:cNvSpPr/>
          <p:nvPr/>
        </p:nvSpPr>
        <p:spPr>
          <a:xfrm>
            <a:off x="26822400" y="13503003"/>
            <a:ext cx="462717" cy="462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26816992" y="13030200"/>
            <a:ext cx="845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2" y="5407201"/>
            <a:ext cx="15181958" cy="7590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645920" y="7589879"/>
            <a:ext cx="15172879" cy="3225625"/>
            <a:chOff x="304800" y="14630400"/>
            <a:chExt cx="15172879" cy="3225625"/>
          </a:xfrm>
        </p:grpSpPr>
        <p:sp>
          <p:nvSpPr>
            <p:cNvPr id="6" name="矩形 5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70" y="11600721"/>
            <a:ext cx="24790941" cy="84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38200" y="2438400"/>
            <a:ext cx="23479126" cy="16074704"/>
            <a:chOff x="838200" y="2438400"/>
            <a:chExt cx="23479126" cy="16074704"/>
          </a:xfrm>
        </p:grpSpPr>
        <p:grpSp>
          <p:nvGrpSpPr>
            <p:cNvPr id="17" name="组合 16"/>
            <p:cNvGrpSpPr/>
            <p:nvPr/>
          </p:nvGrpSpPr>
          <p:grpSpPr>
            <a:xfrm>
              <a:off x="1752599" y="13566062"/>
              <a:ext cx="8534402" cy="4102882"/>
              <a:chOff x="1429302" y="7000873"/>
              <a:chExt cx="11441045" cy="471248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429302" y="7000874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676649" y="7000875"/>
                <a:ext cx="7048500" cy="4712480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21845" y="7000873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362200" y="85344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93726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任意多边形 15"/>
            <p:cNvSpPr/>
            <p:nvPr/>
          </p:nvSpPr>
          <p:spPr>
            <a:xfrm>
              <a:off x="18440400" y="13639800"/>
              <a:ext cx="5257800" cy="41028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4381500" y="9220200"/>
              <a:ext cx="0" cy="39624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29323" y="10058400"/>
              <a:ext cx="0" cy="31242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</p:cNvCxnSpPr>
            <p:nvPr/>
          </p:nvCxnSpPr>
          <p:spPr>
            <a:xfrm>
              <a:off x="7658100" y="10896600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069300" y="10887075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838200" y="12721904"/>
              <a:ext cx="23479126" cy="57912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38400"/>
              <a:ext cx="23479126" cy="5636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0210800"/>
            <a:ext cx="21888450" cy="7086600"/>
            <a:chOff x="0" y="10210800"/>
            <a:chExt cx="21888450" cy="7086600"/>
          </a:xfrm>
        </p:grpSpPr>
        <p:sp>
          <p:nvSpPr>
            <p:cNvPr id="5" name="矩形 4"/>
            <p:cNvSpPr/>
            <p:nvPr/>
          </p:nvSpPr>
          <p:spPr>
            <a:xfrm>
              <a:off x="55245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Feature extraction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490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Input audio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73500" y="10248900"/>
              <a:ext cx="48387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097250" y="14554200"/>
              <a:ext cx="57912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400" y="145542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00400" y="14554200"/>
              <a:ext cx="59436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Resegmentation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1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4600" y="6553200"/>
            <a:ext cx="11165575" cy="9450000"/>
            <a:chOff x="6324600" y="6553200"/>
            <a:chExt cx="11165575" cy="9450000"/>
          </a:xfrm>
        </p:grpSpPr>
        <p:sp>
          <p:nvSpPr>
            <p:cNvPr id="4" name="矩形 3"/>
            <p:cNvSpPr/>
            <p:nvPr/>
          </p:nvSpPr>
          <p:spPr>
            <a:xfrm>
              <a:off x="6324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24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24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24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24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24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582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582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82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582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4582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4582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582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230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6230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230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230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30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30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230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0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784</Words>
  <Application>Microsoft Office PowerPoint</Application>
  <PresentationFormat>Custom</PresentationFormat>
  <Paragraphs>143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Henry H Pan/FP/HK/BOCI</cp:lastModifiedBy>
  <cp:revision>112</cp:revision>
  <cp:lastPrinted>2013-02-12T02:21:55Z</cp:lastPrinted>
  <dcterms:created xsi:type="dcterms:W3CDTF">2013-02-10T21:14:48Z</dcterms:created>
  <dcterms:modified xsi:type="dcterms:W3CDTF">2019-06-24T09:58:01Z</dcterms:modified>
</cp:coreProperties>
</file>