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7" r:id="rId2"/>
    <p:sldId id="256" r:id="rId3"/>
    <p:sldId id="257" r:id="rId4"/>
    <p:sldId id="258" r:id="rId5"/>
    <p:sldId id="259" r:id="rId6"/>
    <p:sldId id="260" r:id="rId7"/>
    <p:sldId id="261" r:id="rId8"/>
    <p:sldId id="262" r:id="rId9"/>
    <p:sldId id="263" r:id="rId10"/>
    <p:sldId id="264" r:id="rId11"/>
    <p:sldId id="265"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314B7-C1DE-41D4-9C66-A4F4C9202FB3}" type="datetimeFigureOut">
              <a:rPr lang="en-US" smtClean="0"/>
              <a:t>5/31/2023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5A8AB-D16C-4E10-9CD6-0285D455C6BD}" type="slidenum">
              <a:rPr lang="en-US" smtClean="0"/>
              <a:t>‹#›</a:t>
            </a:fld>
            <a:endParaRPr lang="en-US"/>
          </a:p>
        </p:txBody>
      </p:sp>
    </p:spTree>
    <p:extLst>
      <p:ext uri="{BB962C8B-B14F-4D97-AF65-F5344CB8AC3E}">
        <p14:creationId xmlns:p14="http://schemas.microsoft.com/office/powerpoint/2010/main" val="2703986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C704-4138-48EF-8F80-7F4E341E83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BA5F66-30CE-FC36-81FC-2BF4D60F0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F563BE-81E9-76EA-6828-75D11DD856A6}"/>
              </a:ext>
            </a:extLst>
          </p:cNvPr>
          <p:cNvSpPr>
            <a:spLocks noGrp="1"/>
          </p:cNvSpPr>
          <p:nvPr>
            <p:ph type="dt" sz="half" idx="10"/>
          </p:nvPr>
        </p:nvSpPr>
        <p:spPr/>
        <p:txBody>
          <a:bodyPr/>
          <a:lstStyle/>
          <a:p>
            <a:fld id="{260E285E-156A-4682-832C-20C09601405B}" type="datetime1">
              <a:rPr lang="en-US" smtClean="0"/>
              <a:t>5/31/2023</a:t>
            </a:fld>
            <a:endParaRPr lang="en-US"/>
          </a:p>
        </p:txBody>
      </p:sp>
      <p:sp>
        <p:nvSpPr>
          <p:cNvPr id="5" name="Footer Placeholder 4">
            <a:extLst>
              <a:ext uri="{FF2B5EF4-FFF2-40B4-BE49-F238E27FC236}">
                <a16:creationId xmlns:a16="http://schemas.microsoft.com/office/drawing/2014/main" id="{8DFA1717-15F0-311E-95F7-8CE299018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44C9F4-39F8-47AB-9A09-A676C74170A5}"/>
              </a:ext>
            </a:extLst>
          </p:cNvPr>
          <p:cNvSpPr>
            <a:spLocks noGrp="1"/>
          </p:cNvSpPr>
          <p:nvPr>
            <p:ph type="sldNum" sz="quarter" idx="12"/>
          </p:nvPr>
        </p:nvSpPr>
        <p:spPr/>
        <p:txBody>
          <a:bodyPr/>
          <a:lstStyle/>
          <a:p>
            <a:fld id="{B843A4A2-3F4C-4764-B8EC-71D248015EED}" type="slidenum">
              <a:rPr lang="en-US" smtClean="0"/>
              <a:t>‹#›</a:t>
            </a:fld>
            <a:endParaRPr lang="en-US"/>
          </a:p>
        </p:txBody>
      </p:sp>
    </p:spTree>
    <p:extLst>
      <p:ext uri="{BB962C8B-B14F-4D97-AF65-F5344CB8AC3E}">
        <p14:creationId xmlns:p14="http://schemas.microsoft.com/office/powerpoint/2010/main" val="3802773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17E52-CDDA-5ED7-D9FB-610728C1BA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786C37-ECEC-B3EE-2754-D7990F3A61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A4C89-8A08-5BBF-B325-093181228260}"/>
              </a:ext>
            </a:extLst>
          </p:cNvPr>
          <p:cNvSpPr>
            <a:spLocks noGrp="1"/>
          </p:cNvSpPr>
          <p:nvPr>
            <p:ph type="dt" sz="half" idx="10"/>
          </p:nvPr>
        </p:nvSpPr>
        <p:spPr/>
        <p:txBody>
          <a:bodyPr/>
          <a:lstStyle/>
          <a:p>
            <a:fld id="{DD3294AB-65DE-43AF-90C4-7F85C323C01E}" type="datetime1">
              <a:rPr lang="en-US" smtClean="0"/>
              <a:t>5/31/2023</a:t>
            </a:fld>
            <a:endParaRPr lang="en-US"/>
          </a:p>
        </p:txBody>
      </p:sp>
      <p:sp>
        <p:nvSpPr>
          <p:cNvPr id="5" name="Footer Placeholder 4">
            <a:extLst>
              <a:ext uri="{FF2B5EF4-FFF2-40B4-BE49-F238E27FC236}">
                <a16:creationId xmlns:a16="http://schemas.microsoft.com/office/drawing/2014/main" id="{42BD9B56-FC7D-8D81-4E04-FB36CA6D1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D6A36-E088-42B3-CD1E-C5ABA8A8B30A}"/>
              </a:ext>
            </a:extLst>
          </p:cNvPr>
          <p:cNvSpPr>
            <a:spLocks noGrp="1"/>
          </p:cNvSpPr>
          <p:nvPr>
            <p:ph type="sldNum" sz="quarter" idx="12"/>
          </p:nvPr>
        </p:nvSpPr>
        <p:spPr/>
        <p:txBody>
          <a:bodyPr/>
          <a:lstStyle/>
          <a:p>
            <a:fld id="{B843A4A2-3F4C-4764-B8EC-71D248015EED}" type="slidenum">
              <a:rPr lang="en-US" smtClean="0"/>
              <a:t>‹#›</a:t>
            </a:fld>
            <a:endParaRPr lang="en-US"/>
          </a:p>
        </p:txBody>
      </p:sp>
    </p:spTree>
    <p:extLst>
      <p:ext uri="{BB962C8B-B14F-4D97-AF65-F5344CB8AC3E}">
        <p14:creationId xmlns:p14="http://schemas.microsoft.com/office/powerpoint/2010/main" val="386060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220A63-BCE1-E849-49C0-99365B6075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CAB79B-EA24-6AB0-3F99-3BF618AC45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136BA0-1244-528E-D7C3-B683D1228785}"/>
              </a:ext>
            </a:extLst>
          </p:cNvPr>
          <p:cNvSpPr>
            <a:spLocks noGrp="1"/>
          </p:cNvSpPr>
          <p:nvPr>
            <p:ph type="dt" sz="half" idx="10"/>
          </p:nvPr>
        </p:nvSpPr>
        <p:spPr/>
        <p:txBody>
          <a:bodyPr/>
          <a:lstStyle/>
          <a:p>
            <a:fld id="{19BF691A-582C-4E39-AF53-FD254B710281}" type="datetime1">
              <a:rPr lang="en-US" smtClean="0"/>
              <a:t>5/31/2023</a:t>
            </a:fld>
            <a:endParaRPr lang="en-US"/>
          </a:p>
        </p:txBody>
      </p:sp>
      <p:sp>
        <p:nvSpPr>
          <p:cNvPr id="5" name="Footer Placeholder 4">
            <a:extLst>
              <a:ext uri="{FF2B5EF4-FFF2-40B4-BE49-F238E27FC236}">
                <a16:creationId xmlns:a16="http://schemas.microsoft.com/office/drawing/2014/main" id="{EDE0D144-8008-7DF8-A728-D85925C0F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79B8C-7786-449F-0D85-75D49D8F7FDA}"/>
              </a:ext>
            </a:extLst>
          </p:cNvPr>
          <p:cNvSpPr>
            <a:spLocks noGrp="1"/>
          </p:cNvSpPr>
          <p:nvPr>
            <p:ph type="sldNum" sz="quarter" idx="12"/>
          </p:nvPr>
        </p:nvSpPr>
        <p:spPr/>
        <p:txBody>
          <a:bodyPr/>
          <a:lstStyle/>
          <a:p>
            <a:fld id="{B843A4A2-3F4C-4764-B8EC-71D248015EED}" type="slidenum">
              <a:rPr lang="en-US" smtClean="0"/>
              <a:t>‹#›</a:t>
            </a:fld>
            <a:endParaRPr lang="en-US"/>
          </a:p>
        </p:txBody>
      </p:sp>
    </p:spTree>
    <p:extLst>
      <p:ext uri="{BB962C8B-B14F-4D97-AF65-F5344CB8AC3E}">
        <p14:creationId xmlns:p14="http://schemas.microsoft.com/office/powerpoint/2010/main" val="1686649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137B-629A-723F-64DA-D5F668F695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43D5C0-3C70-4B15-A44C-33BA5F727F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99FA7-BAD9-65BB-7EDC-CB05BA235261}"/>
              </a:ext>
            </a:extLst>
          </p:cNvPr>
          <p:cNvSpPr>
            <a:spLocks noGrp="1"/>
          </p:cNvSpPr>
          <p:nvPr>
            <p:ph type="dt" sz="half" idx="10"/>
          </p:nvPr>
        </p:nvSpPr>
        <p:spPr/>
        <p:txBody>
          <a:bodyPr/>
          <a:lstStyle/>
          <a:p>
            <a:fld id="{AAF53EC0-CBAC-4A72-B653-871EEE85065B}" type="datetime1">
              <a:rPr lang="en-US" smtClean="0"/>
              <a:t>5/31/2023</a:t>
            </a:fld>
            <a:endParaRPr lang="en-US"/>
          </a:p>
        </p:txBody>
      </p:sp>
      <p:sp>
        <p:nvSpPr>
          <p:cNvPr id="5" name="Footer Placeholder 4">
            <a:extLst>
              <a:ext uri="{FF2B5EF4-FFF2-40B4-BE49-F238E27FC236}">
                <a16:creationId xmlns:a16="http://schemas.microsoft.com/office/drawing/2014/main" id="{D7C4242B-63FF-6D29-4456-8DE60F1B3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EBC39-EF14-1611-F5C6-D80A647DEA54}"/>
              </a:ext>
            </a:extLst>
          </p:cNvPr>
          <p:cNvSpPr>
            <a:spLocks noGrp="1"/>
          </p:cNvSpPr>
          <p:nvPr>
            <p:ph type="sldNum" sz="quarter" idx="12"/>
          </p:nvPr>
        </p:nvSpPr>
        <p:spPr/>
        <p:txBody>
          <a:bodyPr/>
          <a:lstStyle/>
          <a:p>
            <a:fld id="{B843A4A2-3F4C-4764-B8EC-71D248015EED}" type="slidenum">
              <a:rPr lang="en-US" smtClean="0"/>
              <a:t>‹#›</a:t>
            </a:fld>
            <a:endParaRPr lang="en-US"/>
          </a:p>
        </p:txBody>
      </p:sp>
    </p:spTree>
    <p:extLst>
      <p:ext uri="{BB962C8B-B14F-4D97-AF65-F5344CB8AC3E}">
        <p14:creationId xmlns:p14="http://schemas.microsoft.com/office/powerpoint/2010/main" val="2848234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6811-5588-1445-2C2A-6D176F924F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0916D4-FB5F-5FA8-D9FF-BEBE5ED498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A11260-F95B-3402-93FA-C5EC85CCFD52}"/>
              </a:ext>
            </a:extLst>
          </p:cNvPr>
          <p:cNvSpPr>
            <a:spLocks noGrp="1"/>
          </p:cNvSpPr>
          <p:nvPr>
            <p:ph type="dt" sz="half" idx="10"/>
          </p:nvPr>
        </p:nvSpPr>
        <p:spPr/>
        <p:txBody>
          <a:bodyPr/>
          <a:lstStyle/>
          <a:p>
            <a:fld id="{A5807F20-B47F-4166-BC0B-17719E417510}" type="datetime1">
              <a:rPr lang="en-US" smtClean="0"/>
              <a:t>5/31/2023</a:t>
            </a:fld>
            <a:endParaRPr lang="en-US"/>
          </a:p>
        </p:txBody>
      </p:sp>
      <p:sp>
        <p:nvSpPr>
          <p:cNvPr id="5" name="Footer Placeholder 4">
            <a:extLst>
              <a:ext uri="{FF2B5EF4-FFF2-40B4-BE49-F238E27FC236}">
                <a16:creationId xmlns:a16="http://schemas.microsoft.com/office/drawing/2014/main" id="{72F22A5A-9CAD-6401-A58B-A6BAC62C4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70E17-2ECE-EF6B-344E-F2D6F1D316E1}"/>
              </a:ext>
            </a:extLst>
          </p:cNvPr>
          <p:cNvSpPr>
            <a:spLocks noGrp="1"/>
          </p:cNvSpPr>
          <p:nvPr>
            <p:ph type="sldNum" sz="quarter" idx="12"/>
          </p:nvPr>
        </p:nvSpPr>
        <p:spPr/>
        <p:txBody>
          <a:bodyPr/>
          <a:lstStyle/>
          <a:p>
            <a:fld id="{B843A4A2-3F4C-4764-B8EC-71D248015EED}" type="slidenum">
              <a:rPr lang="en-US" smtClean="0"/>
              <a:t>‹#›</a:t>
            </a:fld>
            <a:endParaRPr lang="en-US"/>
          </a:p>
        </p:txBody>
      </p:sp>
    </p:spTree>
    <p:extLst>
      <p:ext uri="{BB962C8B-B14F-4D97-AF65-F5344CB8AC3E}">
        <p14:creationId xmlns:p14="http://schemas.microsoft.com/office/powerpoint/2010/main" val="2788139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0CFE7-08D2-9BBD-5CE6-CA564229C1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646FF1-BF50-FDFE-3D0F-BA7DB2A8D4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D4250D-C04F-FDFC-2E90-862B6B6795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B8CBD6-3383-BC17-4EAE-636E7945FAF3}"/>
              </a:ext>
            </a:extLst>
          </p:cNvPr>
          <p:cNvSpPr>
            <a:spLocks noGrp="1"/>
          </p:cNvSpPr>
          <p:nvPr>
            <p:ph type="dt" sz="half" idx="10"/>
          </p:nvPr>
        </p:nvSpPr>
        <p:spPr/>
        <p:txBody>
          <a:bodyPr/>
          <a:lstStyle/>
          <a:p>
            <a:fld id="{180629BB-2C0E-4C55-B095-73A99D148983}" type="datetime1">
              <a:rPr lang="en-US" smtClean="0"/>
              <a:t>5/31/2023</a:t>
            </a:fld>
            <a:endParaRPr lang="en-US"/>
          </a:p>
        </p:txBody>
      </p:sp>
      <p:sp>
        <p:nvSpPr>
          <p:cNvPr id="6" name="Footer Placeholder 5">
            <a:extLst>
              <a:ext uri="{FF2B5EF4-FFF2-40B4-BE49-F238E27FC236}">
                <a16:creationId xmlns:a16="http://schemas.microsoft.com/office/drawing/2014/main" id="{0CAFF0CF-361E-F45F-B41A-7CEE980C20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A12163-8475-42E4-3126-128D82B5CCCA}"/>
              </a:ext>
            </a:extLst>
          </p:cNvPr>
          <p:cNvSpPr>
            <a:spLocks noGrp="1"/>
          </p:cNvSpPr>
          <p:nvPr>
            <p:ph type="sldNum" sz="quarter" idx="12"/>
          </p:nvPr>
        </p:nvSpPr>
        <p:spPr/>
        <p:txBody>
          <a:bodyPr/>
          <a:lstStyle/>
          <a:p>
            <a:fld id="{B843A4A2-3F4C-4764-B8EC-71D248015EED}" type="slidenum">
              <a:rPr lang="en-US" smtClean="0"/>
              <a:t>‹#›</a:t>
            </a:fld>
            <a:endParaRPr lang="en-US"/>
          </a:p>
        </p:txBody>
      </p:sp>
    </p:spTree>
    <p:extLst>
      <p:ext uri="{BB962C8B-B14F-4D97-AF65-F5344CB8AC3E}">
        <p14:creationId xmlns:p14="http://schemas.microsoft.com/office/powerpoint/2010/main" val="329023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CB34-27CF-5718-5547-D7551D05B7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71E188-6060-0401-992C-270A972994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D769D6-D31A-357D-346A-01C88FE65F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2521E8-23C5-9A3C-7846-F280FAAEDA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6C0E55-B237-DC2A-FFAF-801A90D3A7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393623-AF36-4BBE-0052-FCE49D9E4C77}"/>
              </a:ext>
            </a:extLst>
          </p:cNvPr>
          <p:cNvSpPr>
            <a:spLocks noGrp="1"/>
          </p:cNvSpPr>
          <p:nvPr>
            <p:ph type="dt" sz="half" idx="10"/>
          </p:nvPr>
        </p:nvSpPr>
        <p:spPr/>
        <p:txBody>
          <a:bodyPr/>
          <a:lstStyle/>
          <a:p>
            <a:fld id="{3228DD17-7964-4BE7-8B07-9234464594D0}" type="datetime1">
              <a:rPr lang="en-US" smtClean="0"/>
              <a:t>5/31/2023</a:t>
            </a:fld>
            <a:endParaRPr lang="en-US"/>
          </a:p>
        </p:txBody>
      </p:sp>
      <p:sp>
        <p:nvSpPr>
          <p:cNvPr id="8" name="Footer Placeholder 7">
            <a:extLst>
              <a:ext uri="{FF2B5EF4-FFF2-40B4-BE49-F238E27FC236}">
                <a16:creationId xmlns:a16="http://schemas.microsoft.com/office/drawing/2014/main" id="{C9D09272-3F3F-D02D-2389-D94DE842EE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8A33FD-12E6-95C0-F671-BE7F1EDC645D}"/>
              </a:ext>
            </a:extLst>
          </p:cNvPr>
          <p:cNvSpPr>
            <a:spLocks noGrp="1"/>
          </p:cNvSpPr>
          <p:nvPr>
            <p:ph type="sldNum" sz="quarter" idx="12"/>
          </p:nvPr>
        </p:nvSpPr>
        <p:spPr/>
        <p:txBody>
          <a:bodyPr/>
          <a:lstStyle/>
          <a:p>
            <a:fld id="{B843A4A2-3F4C-4764-B8EC-71D248015EED}" type="slidenum">
              <a:rPr lang="en-US" smtClean="0"/>
              <a:t>‹#›</a:t>
            </a:fld>
            <a:endParaRPr lang="en-US"/>
          </a:p>
        </p:txBody>
      </p:sp>
    </p:spTree>
    <p:extLst>
      <p:ext uri="{BB962C8B-B14F-4D97-AF65-F5344CB8AC3E}">
        <p14:creationId xmlns:p14="http://schemas.microsoft.com/office/powerpoint/2010/main" val="401267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7CDA-CA12-6C3D-3888-207A6F6343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A75E08-5DE2-635D-9E4A-F59527E60E73}"/>
              </a:ext>
            </a:extLst>
          </p:cNvPr>
          <p:cNvSpPr>
            <a:spLocks noGrp="1"/>
          </p:cNvSpPr>
          <p:nvPr>
            <p:ph type="dt" sz="half" idx="10"/>
          </p:nvPr>
        </p:nvSpPr>
        <p:spPr/>
        <p:txBody>
          <a:bodyPr/>
          <a:lstStyle/>
          <a:p>
            <a:fld id="{1A807B3C-68E5-474D-8155-83DD9690D943}" type="datetime1">
              <a:rPr lang="en-US" smtClean="0"/>
              <a:t>5/31/2023</a:t>
            </a:fld>
            <a:endParaRPr lang="en-US"/>
          </a:p>
        </p:txBody>
      </p:sp>
      <p:sp>
        <p:nvSpPr>
          <p:cNvPr id="4" name="Footer Placeholder 3">
            <a:extLst>
              <a:ext uri="{FF2B5EF4-FFF2-40B4-BE49-F238E27FC236}">
                <a16:creationId xmlns:a16="http://schemas.microsoft.com/office/drawing/2014/main" id="{A5F0E920-00ED-A5BB-25EA-673A60E036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BA39CD-3E60-A03B-DAC9-6B3861FDE9E6}"/>
              </a:ext>
            </a:extLst>
          </p:cNvPr>
          <p:cNvSpPr>
            <a:spLocks noGrp="1"/>
          </p:cNvSpPr>
          <p:nvPr>
            <p:ph type="sldNum" sz="quarter" idx="12"/>
          </p:nvPr>
        </p:nvSpPr>
        <p:spPr/>
        <p:txBody>
          <a:bodyPr/>
          <a:lstStyle/>
          <a:p>
            <a:fld id="{B843A4A2-3F4C-4764-B8EC-71D248015EED}" type="slidenum">
              <a:rPr lang="en-US" smtClean="0"/>
              <a:t>‹#›</a:t>
            </a:fld>
            <a:endParaRPr lang="en-US"/>
          </a:p>
        </p:txBody>
      </p:sp>
    </p:spTree>
    <p:extLst>
      <p:ext uri="{BB962C8B-B14F-4D97-AF65-F5344CB8AC3E}">
        <p14:creationId xmlns:p14="http://schemas.microsoft.com/office/powerpoint/2010/main" val="190127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774440-0D6B-47AD-315B-56BA475B3831}"/>
              </a:ext>
            </a:extLst>
          </p:cNvPr>
          <p:cNvSpPr>
            <a:spLocks noGrp="1"/>
          </p:cNvSpPr>
          <p:nvPr>
            <p:ph type="dt" sz="half" idx="10"/>
          </p:nvPr>
        </p:nvSpPr>
        <p:spPr/>
        <p:txBody>
          <a:bodyPr/>
          <a:lstStyle/>
          <a:p>
            <a:fld id="{A3B3F01C-B092-4EDB-958F-4D08390FD2C4}" type="datetime1">
              <a:rPr lang="en-US" smtClean="0"/>
              <a:t>5/31/2023</a:t>
            </a:fld>
            <a:endParaRPr lang="en-US"/>
          </a:p>
        </p:txBody>
      </p:sp>
      <p:sp>
        <p:nvSpPr>
          <p:cNvPr id="3" name="Footer Placeholder 2">
            <a:extLst>
              <a:ext uri="{FF2B5EF4-FFF2-40B4-BE49-F238E27FC236}">
                <a16:creationId xmlns:a16="http://schemas.microsoft.com/office/drawing/2014/main" id="{FF8A752D-C0C8-2F29-E5B6-67AA10D3DA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0E78C6-0C67-AFAD-6654-7A53FF901982}"/>
              </a:ext>
            </a:extLst>
          </p:cNvPr>
          <p:cNvSpPr>
            <a:spLocks noGrp="1"/>
          </p:cNvSpPr>
          <p:nvPr>
            <p:ph type="sldNum" sz="quarter" idx="12"/>
          </p:nvPr>
        </p:nvSpPr>
        <p:spPr/>
        <p:txBody>
          <a:bodyPr/>
          <a:lstStyle/>
          <a:p>
            <a:fld id="{B843A4A2-3F4C-4764-B8EC-71D248015EED}" type="slidenum">
              <a:rPr lang="en-US" smtClean="0"/>
              <a:t>‹#›</a:t>
            </a:fld>
            <a:endParaRPr lang="en-US"/>
          </a:p>
        </p:txBody>
      </p:sp>
    </p:spTree>
    <p:extLst>
      <p:ext uri="{BB962C8B-B14F-4D97-AF65-F5344CB8AC3E}">
        <p14:creationId xmlns:p14="http://schemas.microsoft.com/office/powerpoint/2010/main" val="360569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F288-A8EA-EB3B-B6E6-111BF2F3E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8A590-0A8A-1B2D-F157-1DDA00FF89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345EBA-9C8A-2DEB-00D3-86A2B9C17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F1A4A9-E3E6-F24A-01CA-742B7B522839}"/>
              </a:ext>
            </a:extLst>
          </p:cNvPr>
          <p:cNvSpPr>
            <a:spLocks noGrp="1"/>
          </p:cNvSpPr>
          <p:nvPr>
            <p:ph type="dt" sz="half" idx="10"/>
          </p:nvPr>
        </p:nvSpPr>
        <p:spPr/>
        <p:txBody>
          <a:bodyPr/>
          <a:lstStyle/>
          <a:p>
            <a:fld id="{1BE61077-6B6E-4A2D-89B9-BD6147FB9BED}" type="datetime1">
              <a:rPr lang="en-US" smtClean="0"/>
              <a:t>5/31/2023</a:t>
            </a:fld>
            <a:endParaRPr lang="en-US"/>
          </a:p>
        </p:txBody>
      </p:sp>
      <p:sp>
        <p:nvSpPr>
          <p:cNvPr id="6" name="Footer Placeholder 5">
            <a:extLst>
              <a:ext uri="{FF2B5EF4-FFF2-40B4-BE49-F238E27FC236}">
                <a16:creationId xmlns:a16="http://schemas.microsoft.com/office/drawing/2014/main" id="{832FACFB-37A3-9A92-EBFF-C2F91C1038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CDFAA-F317-4F77-059F-E85DAB3EC9D3}"/>
              </a:ext>
            </a:extLst>
          </p:cNvPr>
          <p:cNvSpPr>
            <a:spLocks noGrp="1"/>
          </p:cNvSpPr>
          <p:nvPr>
            <p:ph type="sldNum" sz="quarter" idx="12"/>
          </p:nvPr>
        </p:nvSpPr>
        <p:spPr/>
        <p:txBody>
          <a:bodyPr/>
          <a:lstStyle/>
          <a:p>
            <a:fld id="{B843A4A2-3F4C-4764-B8EC-71D248015EED}" type="slidenum">
              <a:rPr lang="en-US" smtClean="0"/>
              <a:t>‹#›</a:t>
            </a:fld>
            <a:endParaRPr lang="en-US"/>
          </a:p>
        </p:txBody>
      </p:sp>
    </p:spTree>
    <p:extLst>
      <p:ext uri="{BB962C8B-B14F-4D97-AF65-F5344CB8AC3E}">
        <p14:creationId xmlns:p14="http://schemas.microsoft.com/office/powerpoint/2010/main" val="404913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5CD3-CDE1-D5F6-AE70-D342DD40D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C3104D-9105-E760-974C-A97F3BAE2C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178551-C2D1-EFCE-C325-EF3932FC9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20033F-03BF-D555-7E3B-C78DCC036B92}"/>
              </a:ext>
            </a:extLst>
          </p:cNvPr>
          <p:cNvSpPr>
            <a:spLocks noGrp="1"/>
          </p:cNvSpPr>
          <p:nvPr>
            <p:ph type="dt" sz="half" idx="10"/>
          </p:nvPr>
        </p:nvSpPr>
        <p:spPr/>
        <p:txBody>
          <a:bodyPr/>
          <a:lstStyle/>
          <a:p>
            <a:fld id="{E4CBCE88-348E-4137-8C15-4C1401ABD4B3}" type="datetime1">
              <a:rPr lang="en-US" smtClean="0"/>
              <a:t>5/31/2023</a:t>
            </a:fld>
            <a:endParaRPr lang="en-US"/>
          </a:p>
        </p:txBody>
      </p:sp>
      <p:sp>
        <p:nvSpPr>
          <p:cNvPr id="6" name="Footer Placeholder 5">
            <a:extLst>
              <a:ext uri="{FF2B5EF4-FFF2-40B4-BE49-F238E27FC236}">
                <a16:creationId xmlns:a16="http://schemas.microsoft.com/office/drawing/2014/main" id="{4BDFA54D-0FAD-7ABC-647E-F46C20D4D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C645F2-7BC9-B68A-5E68-3241023858EF}"/>
              </a:ext>
            </a:extLst>
          </p:cNvPr>
          <p:cNvSpPr>
            <a:spLocks noGrp="1"/>
          </p:cNvSpPr>
          <p:nvPr>
            <p:ph type="sldNum" sz="quarter" idx="12"/>
          </p:nvPr>
        </p:nvSpPr>
        <p:spPr/>
        <p:txBody>
          <a:bodyPr/>
          <a:lstStyle/>
          <a:p>
            <a:fld id="{B843A4A2-3F4C-4764-B8EC-71D248015EED}" type="slidenum">
              <a:rPr lang="en-US" smtClean="0"/>
              <a:t>‹#›</a:t>
            </a:fld>
            <a:endParaRPr lang="en-US"/>
          </a:p>
        </p:txBody>
      </p:sp>
    </p:spTree>
    <p:extLst>
      <p:ext uri="{BB962C8B-B14F-4D97-AF65-F5344CB8AC3E}">
        <p14:creationId xmlns:p14="http://schemas.microsoft.com/office/powerpoint/2010/main" val="1852931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F3E651-CEEC-F923-3224-54262BFFDE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211790-2BE6-3154-40BA-3BB68182AB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30300-A2CE-BD98-668F-F430F41C6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E97AD-B147-4D3B-A5B9-4BBFB2156BAD}" type="datetime1">
              <a:rPr lang="en-US" smtClean="0"/>
              <a:t>5/31/2023</a:t>
            </a:fld>
            <a:endParaRPr lang="en-US"/>
          </a:p>
        </p:txBody>
      </p:sp>
      <p:sp>
        <p:nvSpPr>
          <p:cNvPr id="5" name="Footer Placeholder 4">
            <a:extLst>
              <a:ext uri="{FF2B5EF4-FFF2-40B4-BE49-F238E27FC236}">
                <a16:creationId xmlns:a16="http://schemas.microsoft.com/office/drawing/2014/main" id="{554E4D2A-134F-277C-E1E6-9B8D430DC0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C269BF-10B7-BE4E-12AF-B18DD03165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3A4A2-3F4C-4764-B8EC-71D248015EED}" type="slidenum">
              <a:rPr lang="en-US" smtClean="0"/>
              <a:t>‹#›</a:t>
            </a:fld>
            <a:endParaRPr lang="en-US"/>
          </a:p>
        </p:txBody>
      </p:sp>
    </p:spTree>
    <p:extLst>
      <p:ext uri="{BB962C8B-B14F-4D97-AF65-F5344CB8AC3E}">
        <p14:creationId xmlns:p14="http://schemas.microsoft.com/office/powerpoint/2010/main" val="2508799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finance.yahoo.com/quote/%5EGSPC/history?period1=1526256000&amp;period2=1684022400&amp;interval=1d&amp;filter=history&amp;frequency=1d&amp;includeAdjustedClose=true" TargetMode="External"/><Relationship Id="rId2" Type="http://schemas.openxmlformats.org/officeDocument/2006/relationships/hyperlink" Target="https://home.treasury.gov/resource-center/data-chart-center/interest-rates/TextView?type=daily_treasury_bill_rates&amp;field_tdr_date_value=2023" TargetMode="Externa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https://finance.yahoo.com/quote/TM/history?period1=1526256000&amp;period2=1684022400&amp;interval=1d&amp;filter=history&amp;frequency=1d&amp;includeAdjustedClose=true" TargetMode="External"/><Relationship Id="rId4" Type="http://schemas.openxmlformats.org/officeDocument/2006/relationships/hyperlink" Target="https://finance.yahoo.com/quote/AAPL/history?period1=1526256000&amp;period2=1684022400&amp;interval=1d&amp;filter=history&amp;frequency=1d&amp;includeAdjustedClose=tru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2F8F9-443C-940B-38C4-9A3013C072D3}"/>
              </a:ext>
            </a:extLst>
          </p:cNvPr>
          <p:cNvSpPr>
            <a:spLocks noGrp="1"/>
          </p:cNvSpPr>
          <p:nvPr>
            <p:ph type="ctrTitle" idx="4294967295"/>
          </p:nvPr>
        </p:nvSpPr>
        <p:spPr>
          <a:xfrm>
            <a:off x="1524003" y="1999615"/>
            <a:ext cx="9144000" cy="2764028"/>
          </a:xfrm>
        </p:spPr>
        <p:txBody>
          <a:bodyPr vert="horz" lIns="91440" tIns="45720" rIns="91440" bIns="45720" rtlCol="0" anchor="ctr">
            <a:normAutofit/>
          </a:bodyPr>
          <a:lstStyle/>
          <a:p>
            <a:pPr marL="0" marR="0" algn="ctr">
              <a:spcAft>
                <a:spcPts val="800"/>
              </a:spcAft>
            </a:pPr>
            <a:r>
              <a:rPr lang="en-US" sz="2300" b="1" kern="1200" dirty="0">
                <a:solidFill>
                  <a:schemeClr val="tx1"/>
                </a:solidFill>
                <a:effectLst/>
                <a:latin typeface="Times New Roman" panose="02020603050405020304" pitchFamily="18" charset="0"/>
                <a:cs typeface="Times New Roman" panose="02020603050405020304" pitchFamily="18" charset="0"/>
              </a:rPr>
              <a:t>Week 12 Assignment</a:t>
            </a:r>
            <a:br>
              <a:rPr lang="en-US" sz="2300" kern="1200" dirty="0">
                <a:solidFill>
                  <a:schemeClr val="tx1"/>
                </a:solidFill>
                <a:effectLst/>
                <a:latin typeface="Times New Roman" panose="02020603050405020304" pitchFamily="18" charset="0"/>
                <a:cs typeface="Times New Roman" panose="02020603050405020304" pitchFamily="18" charset="0"/>
              </a:rPr>
            </a:br>
            <a:r>
              <a:rPr lang="en-US" sz="2300" b="1" dirty="0">
                <a:effectLst/>
                <a:latin typeface="Times New Roman" panose="02020603050405020304" pitchFamily="18" charset="0"/>
                <a:cs typeface="Times New Roman" panose="02020603050405020304" pitchFamily="18" charset="0"/>
              </a:rPr>
              <a:t>Fina</a:t>
            </a:r>
            <a:r>
              <a:rPr lang="en-US" sz="2300" b="1" dirty="0">
                <a:latin typeface="Times New Roman" panose="02020603050405020304" pitchFamily="18" charset="0"/>
                <a:cs typeface="Times New Roman" panose="02020603050405020304" pitchFamily="18" charset="0"/>
              </a:rPr>
              <a:t>l Project</a:t>
            </a:r>
            <a:br>
              <a:rPr lang="en-US" sz="2300" kern="1200" dirty="0">
                <a:solidFill>
                  <a:schemeClr val="tx1"/>
                </a:solidFill>
                <a:effectLst/>
                <a:latin typeface="Times New Roman" panose="02020603050405020304" pitchFamily="18" charset="0"/>
                <a:cs typeface="Times New Roman" panose="02020603050405020304" pitchFamily="18" charset="0"/>
              </a:rPr>
            </a:br>
            <a:r>
              <a:rPr lang="en-US" sz="2300" kern="1200" dirty="0">
                <a:solidFill>
                  <a:schemeClr val="tx1"/>
                </a:solidFill>
                <a:effectLst/>
                <a:latin typeface="Times New Roman" panose="02020603050405020304" pitchFamily="18" charset="0"/>
                <a:cs typeface="Times New Roman" panose="02020603050405020304" pitchFamily="18" charset="0"/>
              </a:rPr>
              <a:t>Henry Pham</a:t>
            </a:r>
            <a:br>
              <a:rPr lang="en-US" sz="2300" kern="1200" dirty="0">
                <a:solidFill>
                  <a:schemeClr val="tx1"/>
                </a:solidFill>
                <a:effectLst/>
                <a:latin typeface="Times New Roman" panose="02020603050405020304" pitchFamily="18" charset="0"/>
                <a:cs typeface="Times New Roman" panose="02020603050405020304" pitchFamily="18" charset="0"/>
              </a:rPr>
            </a:br>
            <a:r>
              <a:rPr lang="en-US" sz="2300" kern="1200" dirty="0">
                <a:solidFill>
                  <a:schemeClr val="tx1"/>
                </a:solidFill>
                <a:effectLst/>
                <a:latin typeface="Times New Roman" panose="02020603050405020304" pitchFamily="18" charset="0"/>
                <a:cs typeface="Times New Roman" panose="02020603050405020304" pitchFamily="18" charset="0"/>
              </a:rPr>
              <a:t>Department of Data Science, Bellevue University</a:t>
            </a:r>
            <a:br>
              <a:rPr lang="en-US" sz="2300" kern="1200" dirty="0">
                <a:solidFill>
                  <a:schemeClr val="tx1"/>
                </a:solidFill>
                <a:effectLst/>
                <a:latin typeface="Times New Roman" panose="02020603050405020304" pitchFamily="18" charset="0"/>
                <a:cs typeface="Times New Roman" panose="02020603050405020304" pitchFamily="18" charset="0"/>
              </a:rPr>
            </a:br>
            <a:r>
              <a:rPr lang="en-US" sz="2300" kern="1200" dirty="0">
                <a:solidFill>
                  <a:schemeClr val="tx1"/>
                </a:solidFill>
                <a:effectLst/>
                <a:latin typeface="Times New Roman" panose="02020603050405020304" pitchFamily="18" charset="0"/>
                <a:cs typeface="Times New Roman" panose="02020603050405020304" pitchFamily="18" charset="0"/>
              </a:rPr>
              <a:t>DSC530-T301</a:t>
            </a:r>
            <a:br>
              <a:rPr lang="en-US" sz="2300" kern="1200" dirty="0">
                <a:solidFill>
                  <a:schemeClr val="tx1"/>
                </a:solidFill>
                <a:effectLst/>
                <a:latin typeface="Times New Roman" panose="02020603050405020304" pitchFamily="18" charset="0"/>
                <a:cs typeface="Times New Roman" panose="02020603050405020304" pitchFamily="18" charset="0"/>
              </a:rPr>
            </a:br>
            <a:r>
              <a:rPr lang="en-US" sz="2300" kern="1200" dirty="0">
                <a:solidFill>
                  <a:schemeClr val="tx1"/>
                </a:solidFill>
                <a:effectLst/>
                <a:latin typeface="Times New Roman" panose="02020603050405020304" pitchFamily="18" charset="0"/>
                <a:cs typeface="Times New Roman" panose="02020603050405020304" pitchFamily="18" charset="0"/>
              </a:rPr>
              <a:t>Professor: </a:t>
            </a:r>
            <a:r>
              <a:rPr lang="en-US" sz="2300" dirty="0">
                <a:latin typeface="Times New Roman" panose="02020603050405020304" pitchFamily="18" charset="0"/>
                <a:cs typeface="Times New Roman" panose="02020603050405020304" pitchFamily="18" charset="0"/>
              </a:rPr>
              <a:t>Cary Jim</a:t>
            </a:r>
            <a:br>
              <a:rPr lang="en-US" sz="2300" kern="1200" dirty="0">
                <a:solidFill>
                  <a:schemeClr val="tx1"/>
                </a:solidFill>
                <a:effectLst/>
                <a:latin typeface="Times New Roman" panose="02020603050405020304" pitchFamily="18" charset="0"/>
                <a:cs typeface="Times New Roman" panose="02020603050405020304" pitchFamily="18" charset="0"/>
              </a:rPr>
            </a:br>
            <a:r>
              <a:rPr lang="en-US" sz="2300" kern="1200" dirty="0">
                <a:solidFill>
                  <a:schemeClr val="tx1"/>
                </a:solidFill>
                <a:effectLst/>
                <a:latin typeface="Times New Roman" panose="02020603050405020304" pitchFamily="18" charset="0"/>
                <a:cs typeface="Times New Roman" panose="02020603050405020304" pitchFamily="18" charset="0"/>
              </a:rPr>
              <a:t>Assignment Due Date: 2023-06-03</a:t>
            </a:r>
            <a:br>
              <a:rPr lang="en-US" sz="2300" kern="1200" dirty="0">
                <a:solidFill>
                  <a:schemeClr val="tx1"/>
                </a:solidFill>
                <a:effectLst/>
                <a:latin typeface="+mj-lt"/>
                <a:ea typeface="+mj-ea"/>
                <a:cs typeface="+mj-cs"/>
              </a:rPr>
            </a:br>
            <a:endParaRPr lang="en-US" sz="2300" kern="1200" dirty="0">
              <a:solidFill>
                <a:schemeClr val="tx1"/>
              </a:solidFill>
              <a:latin typeface="+mj-lt"/>
              <a:ea typeface="+mj-ea"/>
              <a:cs typeface="+mj-cs"/>
            </a:endParaRPr>
          </a:p>
        </p:txBody>
      </p:sp>
    </p:spTree>
    <p:extLst>
      <p:ext uri="{BB962C8B-B14F-4D97-AF65-F5344CB8AC3E}">
        <p14:creationId xmlns:p14="http://schemas.microsoft.com/office/powerpoint/2010/main" val="1918263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9AB86E-350C-37D3-50B1-A7D585F920BF}"/>
              </a:ext>
            </a:extLst>
          </p:cNvPr>
          <p:cNvSpPr>
            <a:spLocks noGrp="1"/>
          </p:cNvSpPr>
          <p:nvPr>
            <p:ph type="title"/>
          </p:nvPr>
        </p:nvSpPr>
        <p:spPr>
          <a:xfrm>
            <a:off x="841247" y="978619"/>
            <a:ext cx="3410712" cy="1106424"/>
          </a:xfrm>
        </p:spPr>
        <p:txBody>
          <a:bodyPr>
            <a:normAutofit/>
          </a:bodyPr>
          <a:lstStyle/>
          <a:p>
            <a:r>
              <a:rPr lang="en-US" sz="1500" b="1" i="0">
                <a:effectLst/>
                <a:latin typeface="Times New Roman" panose="02020603050405020304" pitchFamily="18" charset="0"/>
                <a:cs typeface="Times New Roman" panose="02020603050405020304" pitchFamily="18" charset="0"/>
              </a:rPr>
              <a:t>Create 1 CDF with one of your variables what does this tell you about your variable and how does it address the question you are trying to answer</a:t>
            </a:r>
          </a:p>
        </p:txBody>
      </p:sp>
      <p:sp>
        <p:nvSpPr>
          <p:cNvPr id="22" name="Rectangle 2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134BE3A-C169-2E6B-9A39-67FCE3D07183}"/>
              </a:ext>
            </a:extLst>
          </p:cNvPr>
          <p:cNvSpPr>
            <a:spLocks noGrp="1"/>
          </p:cNvSpPr>
          <p:nvPr>
            <p:ph idx="1"/>
          </p:nvPr>
        </p:nvSpPr>
        <p:spPr>
          <a:xfrm>
            <a:off x="841248" y="2252870"/>
            <a:ext cx="3412219" cy="3560251"/>
          </a:xfrm>
        </p:spPr>
        <p:txBody>
          <a:bodyPr>
            <a:normAutofit/>
          </a:bodyPr>
          <a:lstStyle/>
          <a:p>
            <a:pPr marL="166878" indent="-166878" defTabSz="667512">
              <a:spcBef>
                <a:spcPts val="730"/>
              </a:spcBef>
            </a:pPr>
            <a:endParaRPr lang="en-US" sz="1700" kern="1200">
              <a:latin typeface="Times New Roman" panose="02020603050405020304" pitchFamily="18" charset="0"/>
              <a:ea typeface="+mn-ea"/>
              <a:cs typeface="Times New Roman" panose="02020603050405020304" pitchFamily="18" charset="0"/>
            </a:endParaRPr>
          </a:p>
          <a:p>
            <a:pPr marL="166878" indent="-166878" defTabSz="667512">
              <a:spcBef>
                <a:spcPts val="730"/>
              </a:spcBef>
            </a:pPr>
            <a:endParaRPr lang="en-US" sz="1700" kern="1200">
              <a:latin typeface="Times New Roman" panose="02020603050405020304" pitchFamily="18" charset="0"/>
              <a:ea typeface="+mn-ea"/>
              <a:cs typeface="Times New Roman" panose="02020603050405020304" pitchFamily="18" charset="0"/>
            </a:endParaRPr>
          </a:p>
          <a:p>
            <a:pPr marL="166878" indent="-166878" defTabSz="667512">
              <a:spcBef>
                <a:spcPts val="730"/>
              </a:spcBef>
            </a:pPr>
            <a:endParaRPr lang="en-US" sz="1700" kern="1200">
              <a:latin typeface="Times New Roman" panose="02020603050405020304" pitchFamily="18" charset="0"/>
              <a:ea typeface="+mn-ea"/>
              <a:cs typeface="Times New Roman" panose="02020603050405020304" pitchFamily="18" charset="0"/>
            </a:endParaRPr>
          </a:p>
          <a:p>
            <a:pPr marL="166878" indent="-166878" defTabSz="667512">
              <a:spcBef>
                <a:spcPts val="730"/>
              </a:spcBef>
            </a:pPr>
            <a:endParaRPr lang="en-US" sz="1700" kern="1200">
              <a:latin typeface="Times New Roman" panose="02020603050405020304" pitchFamily="18" charset="0"/>
              <a:ea typeface="+mn-ea"/>
              <a:cs typeface="Times New Roman" panose="02020603050405020304" pitchFamily="18" charset="0"/>
            </a:endParaRPr>
          </a:p>
          <a:p>
            <a:pPr marL="166878" indent="-166878" defTabSz="667512">
              <a:spcBef>
                <a:spcPts val="730"/>
              </a:spcBef>
            </a:pPr>
            <a:endParaRPr lang="en-US" sz="1700" kern="1200">
              <a:latin typeface="Times New Roman" panose="02020603050405020304" pitchFamily="18" charset="0"/>
              <a:ea typeface="+mn-ea"/>
              <a:cs typeface="Times New Roman" panose="02020603050405020304" pitchFamily="18" charset="0"/>
            </a:endParaRPr>
          </a:p>
          <a:p>
            <a:pPr marL="166878" indent="-166878" defTabSz="667512">
              <a:spcBef>
                <a:spcPts val="730"/>
              </a:spcBef>
            </a:pPr>
            <a:endParaRPr lang="en-US" sz="1700" kern="1200">
              <a:latin typeface="Times New Roman" panose="02020603050405020304" pitchFamily="18" charset="0"/>
              <a:ea typeface="+mn-ea"/>
              <a:cs typeface="Times New Roman" panose="02020603050405020304" pitchFamily="18" charset="0"/>
            </a:endParaRPr>
          </a:p>
          <a:p>
            <a:pPr marL="0" indent="0" defTabSz="667512">
              <a:spcBef>
                <a:spcPts val="730"/>
              </a:spcBef>
              <a:buNone/>
            </a:pPr>
            <a:endParaRPr lang="en-US" sz="1700" kern="1200">
              <a:latin typeface="Times New Roman" panose="02020603050405020304" pitchFamily="18" charset="0"/>
              <a:ea typeface="+mn-ea"/>
              <a:cs typeface="Times New Roman" panose="02020603050405020304" pitchFamily="18" charset="0"/>
            </a:endParaRPr>
          </a:p>
          <a:p>
            <a:pPr marL="0" indent="0" defTabSz="667512">
              <a:spcBef>
                <a:spcPts val="730"/>
              </a:spcBef>
              <a:buNone/>
            </a:pPr>
            <a:r>
              <a:rPr lang="en-US" sz="1700" kern="1200">
                <a:latin typeface="Times New Roman" panose="02020603050405020304" pitchFamily="18" charset="0"/>
                <a:ea typeface="+mn-ea"/>
                <a:cs typeface="Times New Roman" panose="02020603050405020304" pitchFamily="18" charset="0"/>
              </a:rPr>
              <a:t>	</a:t>
            </a:r>
          </a:p>
          <a:p>
            <a:pPr marL="0" indent="0" defTabSz="667512">
              <a:spcBef>
                <a:spcPts val="730"/>
              </a:spcBef>
              <a:buNone/>
            </a:pPr>
            <a:endParaRPr lang="en-US" sz="1700" kern="1200">
              <a:latin typeface="Times New Roman" panose="02020603050405020304" pitchFamily="18" charset="0"/>
              <a:ea typeface="+mn-ea"/>
              <a:cs typeface="Times New Roman" panose="02020603050405020304" pitchFamily="18" charset="0"/>
            </a:endParaRPr>
          </a:p>
          <a:p>
            <a:pPr marL="0" indent="0" defTabSz="667512">
              <a:spcBef>
                <a:spcPts val="730"/>
              </a:spcBef>
              <a:buNone/>
            </a:pPr>
            <a:r>
              <a:rPr lang="en-US" sz="1700" kern="1200">
                <a:latin typeface="Times New Roman" panose="02020603050405020304" pitchFamily="18" charset="0"/>
                <a:ea typeface="+mn-ea"/>
                <a:cs typeface="Times New Roman" panose="02020603050405020304" pitchFamily="18" charset="0"/>
              </a:rPr>
              <a:t>		</a:t>
            </a:r>
          </a:p>
          <a:p>
            <a:pPr marL="0" indent="0" defTabSz="667512">
              <a:spcBef>
                <a:spcPts val="730"/>
              </a:spcBef>
              <a:buNone/>
            </a:pPr>
            <a:endParaRPr lang="en-US" sz="1700" kern="1200">
              <a:latin typeface="Times New Roman" panose="02020603050405020304" pitchFamily="18" charset="0"/>
              <a:ea typeface="+mn-ea"/>
              <a:cs typeface="Times New Roman" panose="02020603050405020304" pitchFamily="18" charset="0"/>
            </a:endParaRPr>
          </a:p>
          <a:p>
            <a:endParaRPr lang="en-US" sz="1700"/>
          </a:p>
        </p:txBody>
      </p:sp>
      <p:pic>
        <p:nvPicPr>
          <p:cNvPr id="6" name="Picture 5">
            <a:extLst>
              <a:ext uri="{FF2B5EF4-FFF2-40B4-BE49-F238E27FC236}">
                <a16:creationId xmlns:a16="http://schemas.microsoft.com/office/drawing/2014/main" id="{F8314C85-32E6-E0E8-D4FF-A2F2134B6AAA}"/>
              </a:ext>
            </a:extLst>
          </p:cNvPr>
          <p:cNvPicPr>
            <a:picLocks noChangeAspect="1"/>
          </p:cNvPicPr>
          <p:nvPr/>
        </p:nvPicPr>
        <p:blipFill>
          <a:blip r:embed="rId2"/>
          <a:stretch>
            <a:fillRect/>
          </a:stretch>
        </p:blipFill>
        <p:spPr>
          <a:xfrm>
            <a:off x="5120640" y="874075"/>
            <a:ext cx="6656832" cy="5009265"/>
          </a:xfrm>
          <a:prstGeom prst="rect">
            <a:avLst/>
          </a:prstGeom>
        </p:spPr>
      </p:pic>
      <p:sp>
        <p:nvSpPr>
          <p:cNvPr id="4" name="Slide Number Placeholder 3">
            <a:extLst>
              <a:ext uri="{FF2B5EF4-FFF2-40B4-BE49-F238E27FC236}">
                <a16:creationId xmlns:a16="http://schemas.microsoft.com/office/drawing/2014/main" id="{010AA3E3-9EE3-D593-BE38-26233888A9BF}"/>
              </a:ext>
            </a:extLst>
          </p:cNvPr>
          <p:cNvSpPr>
            <a:spLocks noGrp="1"/>
          </p:cNvSpPr>
          <p:nvPr>
            <p:ph type="sldNum" sz="quarter" idx="12"/>
          </p:nvPr>
        </p:nvSpPr>
        <p:spPr>
          <a:xfrm>
            <a:off x="8613648" y="6356350"/>
            <a:ext cx="2743200" cy="365125"/>
          </a:xfrm>
        </p:spPr>
        <p:txBody>
          <a:bodyPr>
            <a:normAutofit/>
          </a:bodyPr>
          <a:lstStyle/>
          <a:p>
            <a:pPr defTabSz="667512">
              <a:spcAft>
                <a:spcPts val="600"/>
              </a:spcAft>
            </a:pPr>
            <a:fld id="{B843A4A2-3F4C-4764-B8EC-71D248015EED}" type="slidenum">
              <a:rPr lang="en-US" kern="1200">
                <a:solidFill>
                  <a:schemeClr val="tx1">
                    <a:lumMod val="50000"/>
                    <a:lumOff val="50000"/>
                  </a:schemeClr>
                </a:solidFill>
                <a:latin typeface="+mn-lt"/>
                <a:ea typeface="+mn-ea"/>
                <a:cs typeface="+mn-cs"/>
              </a:rPr>
              <a:pPr defTabSz="667512">
                <a:spcAft>
                  <a:spcPts val="600"/>
                </a:spcAft>
              </a:pPr>
              <a:t>10</a:t>
            </a:fld>
            <a:endParaRPr lang="en-US">
              <a:solidFill>
                <a:schemeClr val="tx1">
                  <a:lumMod val="50000"/>
                  <a:lumOff val="50000"/>
                </a:schemeClr>
              </a:solidFill>
            </a:endParaRPr>
          </a:p>
        </p:txBody>
      </p:sp>
      <p:sp>
        <p:nvSpPr>
          <p:cNvPr id="8" name="TextBox 7">
            <a:extLst>
              <a:ext uri="{FF2B5EF4-FFF2-40B4-BE49-F238E27FC236}">
                <a16:creationId xmlns:a16="http://schemas.microsoft.com/office/drawing/2014/main" id="{EAC0C9D7-0566-C7CC-D46B-3915440B1E5B}"/>
              </a:ext>
            </a:extLst>
          </p:cNvPr>
          <p:cNvSpPr txBox="1"/>
          <p:nvPr/>
        </p:nvSpPr>
        <p:spPr>
          <a:xfrm>
            <a:off x="473583" y="2234793"/>
            <a:ext cx="4176055" cy="3077766"/>
          </a:xfrm>
          <a:prstGeom prst="rect">
            <a:avLst/>
          </a:prstGeom>
          <a:noFill/>
        </p:spPr>
        <p:txBody>
          <a:bodyPr wrap="square">
            <a:spAutoFit/>
          </a:bodyPr>
          <a:lstStyle/>
          <a:p>
            <a:pPr marL="171450" indent="-171450" defTabSz="667512">
              <a:spcAft>
                <a:spcPts val="600"/>
              </a:spcAft>
              <a:buFont typeface="Arial" panose="020B0604020202020204" pitchFamily="34" charset="0"/>
              <a:buChar char="•"/>
            </a:pPr>
            <a:r>
              <a:rPr lang="en-US" sz="1200" kern="1200" dirty="0">
                <a:solidFill>
                  <a:schemeClr val="tx1"/>
                </a:solidFill>
                <a:latin typeface="Times New Roman" panose="02020603050405020304" pitchFamily="18" charset="0"/>
                <a:cs typeface="Times New Roman" panose="02020603050405020304" pitchFamily="18" charset="0"/>
              </a:rPr>
              <a:t>I first sort the data in ascending order and calculate the cumulative probability for each data point. </a:t>
            </a:r>
          </a:p>
          <a:p>
            <a:pPr marL="171450" indent="-171450" defTabSz="667512">
              <a:spcAft>
                <a:spcPts val="600"/>
              </a:spcAft>
              <a:buFont typeface="Arial" panose="020B0604020202020204" pitchFamily="34" charset="0"/>
              <a:buChar char="•"/>
            </a:pPr>
            <a:r>
              <a:rPr lang="en-US" sz="1200" kern="1200" dirty="0">
                <a:solidFill>
                  <a:schemeClr val="tx1"/>
                </a:solidFill>
                <a:latin typeface="Times New Roman" panose="02020603050405020304" pitchFamily="18" charset="0"/>
                <a:cs typeface="Times New Roman" panose="02020603050405020304" pitchFamily="18" charset="0"/>
              </a:rPr>
              <a:t>I then plot the cumulative probability as a function of the Apple stock price to create the CDF.</a:t>
            </a:r>
          </a:p>
          <a:p>
            <a:pPr marL="171450" indent="-171450" defTabSz="667512">
              <a:spcAft>
                <a:spcPts val="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By analyzing the CDF, I can gain insights into the distribution of the data and the likelihood of different outcomes. </a:t>
            </a:r>
          </a:p>
          <a:p>
            <a:pPr marL="171450" indent="-171450" defTabSz="667512">
              <a:spcAft>
                <a:spcPts val="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 can see that the CDF starts at 0, indicating that there is a 0% chance of the Apple stock price being less than the minimum value in the dataset. </a:t>
            </a:r>
          </a:p>
          <a:p>
            <a:pPr marL="171450" indent="-171450" defTabSz="667512">
              <a:spcAft>
                <a:spcPts val="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As moving along the x-axis, the cumulative probability increases, indicating that higher Apple stock prices are becoming more likely.</a:t>
            </a:r>
          </a:p>
          <a:p>
            <a:pPr defTabSz="667512">
              <a:spcAft>
                <a:spcPts val="600"/>
              </a:spcAft>
            </a:pPr>
            <a:endParaRPr lang="en-US" sz="1000" dirty="0">
              <a:latin typeface="Times New Roman" panose="02020603050405020304" pitchFamily="18" charset="0"/>
              <a:cs typeface="Times New Roman" panose="02020603050405020304" pitchFamily="18" charset="0"/>
            </a:endParaRPr>
          </a:p>
          <a:p>
            <a:pPr defTabSz="667512">
              <a:spcAft>
                <a:spcPts val="600"/>
              </a:spcAft>
            </a:pP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455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9AB86E-350C-37D3-50B1-A7D585F920BF}"/>
              </a:ext>
            </a:extLst>
          </p:cNvPr>
          <p:cNvSpPr>
            <a:spLocks noGrp="1"/>
          </p:cNvSpPr>
          <p:nvPr>
            <p:ph type="title"/>
          </p:nvPr>
        </p:nvSpPr>
        <p:spPr>
          <a:xfrm>
            <a:off x="841247" y="978619"/>
            <a:ext cx="3410712" cy="1106424"/>
          </a:xfrm>
        </p:spPr>
        <p:txBody>
          <a:bodyPr>
            <a:normAutofit/>
          </a:bodyPr>
          <a:lstStyle/>
          <a:p>
            <a:r>
              <a:rPr lang="en-US" sz="1800" b="1" i="0">
                <a:effectLst/>
                <a:latin typeface="Times New Roman" panose="02020603050405020304" pitchFamily="18" charset="0"/>
                <a:cs typeface="Times New Roman" panose="02020603050405020304" pitchFamily="18" charset="0"/>
              </a:rPr>
              <a:t>Plot 1 analytical distribution and provide your analysis on how it applies to the dataset you have chosen</a:t>
            </a:r>
          </a:p>
        </p:txBody>
      </p:sp>
      <p:sp>
        <p:nvSpPr>
          <p:cNvPr id="15" name="Rectangle 1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134BE3A-C169-2E6B-9A39-67FCE3D07183}"/>
              </a:ext>
            </a:extLst>
          </p:cNvPr>
          <p:cNvSpPr>
            <a:spLocks noGrp="1"/>
          </p:cNvSpPr>
          <p:nvPr>
            <p:ph idx="1"/>
          </p:nvPr>
        </p:nvSpPr>
        <p:spPr>
          <a:xfrm>
            <a:off x="841248" y="2252870"/>
            <a:ext cx="3412219" cy="3560251"/>
          </a:xfrm>
        </p:spPr>
        <p:txBody>
          <a:bodyPr>
            <a:normAutofit fontScale="77500" lnSpcReduction="20000"/>
          </a:bodyPr>
          <a:lstStyle/>
          <a:p>
            <a:r>
              <a:rPr lang="en-US" sz="1500" dirty="0">
                <a:latin typeface="Times New Roman" panose="02020603050405020304" pitchFamily="18" charset="0"/>
                <a:cs typeface="Times New Roman" panose="02020603050405020304" pitchFamily="18" charset="0"/>
              </a:rPr>
              <a:t>I first calculate the mean and standard deviation of the Apple data, which I use as the parameters for the normal distribution. </a:t>
            </a:r>
          </a:p>
          <a:p>
            <a:r>
              <a:rPr lang="en-US" sz="1500" dirty="0">
                <a:latin typeface="Times New Roman" panose="02020603050405020304" pitchFamily="18" charset="0"/>
                <a:cs typeface="Times New Roman" panose="02020603050405020304" pitchFamily="18" charset="0"/>
              </a:rPr>
              <a:t>I then plot the normal distribution on the same graph as a histogram of the data.</a:t>
            </a:r>
          </a:p>
          <a:p>
            <a:r>
              <a:rPr lang="en-US" sz="1500" dirty="0">
                <a:latin typeface="Times New Roman" panose="02020603050405020304" pitchFamily="18" charset="0"/>
                <a:cs typeface="Times New Roman" panose="02020603050405020304" pitchFamily="18" charset="0"/>
              </a:rPr>
              <a:t>Analyzing the plot, I can gain insights into how well the normal distribution fits the data. </a:t>
            </a:r>
          </a:p>
          <a:p>
            <a:r>
              <a:rPr lang="en-US" sz="1500" dirty="0">
                <a:latin typeface="Times New Roman" panose="02020603050405020304" pitchFamily="18" charset="0"/>
                <a:cs typeface="Times New Roman" panose="02020603050405020304" pitchFamily="18" charset="0"/>
              </a:rPr>
              <a:t>I can see that the normal distribution fits the data reasonably well, with the peak of the distribution roughly aligning with the center of the histogram. However, there are some discrepancies between the distribution and the data, particularly in the tails of the distribution. </a:t>
            </a:r>
          </a:p>
          <a:p>
            <a:r>
              <a:rPr lang="en-US" sz="1500" dirty="0">
                <a:latin typeface="Times New Roman" panose="02020603050405020304" pitchFamily="18" charset="0"/>
                <a:cs typeface="Times New Roman" panose="02020603050405020304" pitchFamily="18" charset="0"/>
              </a:rPr>
              <a:t>The tails of the distribution are thinner than the tails of the histogram, indicating that extreme values are less likely than I might expect based on a normal distribution.</a:t>
            </a: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t>
            </a:r>
          </a:p>
          <a:p>
            <a:pPr marL="0" indent="0">
              <a:buNone/>
            </a:pPr>
            <a:endParaRPr lang="en-US" sz="1700" dirty="0">
              <a:latin typeface="Times New Roman" panose="02020603050405020304" pitchFamily="18" charset="0"/>
              <a:cs typeface="Times New Roman" panose="02020603050405020304" pitchFamily="18" charset="0"/>
            </a:endParaRPr>
          </a:p>
          <a:p>
            <a:endParaRPr lang="en-US" sz="1700" dirty="0"/>
          </a:p>
        </p:txBody>
      </p:sp>
      <p:pic>
        <p:nvPicPr>
          <p:cNvPr id="6" name="Picture 5" descr="A graph of a normal distribution of apple stock prices&#10;&#10;Description automatically generated with low confidence">
            <a:extLst>
              <a:ext uri="{FF2B5EF4-FFF2-40B4-BE49-F238E27FC236}">
                <a16:creationId xmlns:a16="http://schemas.microsoft.com/office/drawing/2014/main" id="{9FD8E312-C409-B588-CF92-B841E817BC9C}"/>
              </a:ext>
            </a:extLst>
          </p:cNvPr>
          <p:cNvPicPr>
            <a:picLocks noChangeAspect="1"/>
          </p:cNvPicPr>
          <p:nvPr/>
        </p:nvPicPr>
        <p:blipFill>
          <a:blip r:embed="rId2"/>
          <a:stretch>
            <a:fillRect/>
          </a:stretch>
        </p:blipFill>
        <p:spPr>
          <a:xfrm>
            <a:off x="5120640" y="1048817"/>
            <a:ext cx="6656832" cy="4659781"/>
          </a:xfrm>
          <a:prstGeom prst="rect">
            <a:avLst/>
          </a:prstGeom>
        </p:spPr>
      </p:pic>
      <p:sp>
        <p:nvSpPr>
          <p:cNvPr id="4" name="Slide Number Placeholder 3">
            <a:extLst>
              <a:ext uri="{FF2B5EF4-FFF2-40B4-BE49-F238E27FC236}">
                <a16:creationId xmlns:a16="http://schemas.microsoft.com/office/drawing/2014/main" id="{010AA3E3-9EE3-D593-BE38-26233888A9BF}"/>
              </a:ext>
            </a:extLst>
          </p:cNvPr>
          <p:cNvSpPr>
            <a:spLocks noGrp="1"/>
          </p:cNvSpPr>
          <p:nvPr>
            <p:ph type="sldNum" sz="quarter" idx="12"/>
          </p:nvPr>
        </p:nvSpPr>
        <p:spPr>
          <a:xfrm>
            <a:off x="8613648" y="6356350"/>
            <a:ext cx="2743200" cy="365125"/>
          </a:xfrm>
        </p:spPr>
        <p:txBody>
          <a:bodyPr>
            <a:normAutofit/>
          </a:bodyPr>
          <a:lstStyle/>
          <a:p>
            <a:pPr>
              <a:spcAft>
                <a:spcPts val="600"/>
              </a:spcAft>
            </a:pPr>
            <a:fld id="{B843A4A2-3F4C-4764-B8EC-71D248015EED}" type="slidenum">
              <a:rPr lang="en-US">
                <a:solidFill>
                  <a:schemeClr val="tx1">
                    <a:lumMod val="50000"/>
                    <a:lumOff val="50000"/>
                  </a:schemeClr>
                </a:solidFill>
              </a:rPr>
              <a:pPr>
                <a:spcAft>
                  <a:spcPts val="600"/>
                </a:spcAft>
              </a:pPr>
              <a:t>11</a:t>
            </a:fld>
            <a:endParaRPr lang="en-US">
              <a:solidFill>
                <a:schemeClr val="tx1">
                  <a:lumMod val="50000"/>
                  <a:lumOff val="50000"/>
                </a:schemeClr>
              </a:solidFill>
            </a:endParaRPr>
          </a:p>
        </p:txBody>
      </p:sp>
    </p:spTree>
    <p:extLst>
      <p:ext uri="{BB962C8B-B14F-4D97-AF65-F5344CB8AC3E}">
        <p14:creationId xmlns:p14="http://schemas.microsoft.com/office/powerpoint/2010/main" val="2446181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BC9AB86E-350C-37D3-50B1-A7D585F920BF}"/>
              </a:ext>
            </a:extLst>
          </p:cNvPr>
          <p:cNvSpPr>
            <a:spLocks noGrp="1"/>
          </p:cNvSpPr>
          <p:nvPr>
            <p:ph type="title"/>
          </p:nvPr>
        </p:nvSpPr>
        <p:spPr>
          <a:xfrm>
            <a:off x="1246824" y="643467"/>
            <a:ext cx="4772975" cy="1800526"/>
          </a:xfrm>
        </p:spPr>
        <p:txBody>
          <a:bodyPr>
            <a:normAutofit/>
          </a:bodyPr>
          <a:lstStyle/>
          <a:p>
            <a:r>
              <a:rPr lang="en-US" sz="1800" b="1" i="0">
                <a:effectLst/>
                <a:latin typeface="Times New Roman" panose="02020603050405020304" pitchFamily="18" charset="0"/>
                <a:cs typeface="Times New Roman" panose="02020603050405020304" pitchFamily="18" charset="0"/>
              </a:rPr>
              <a:t>Create two scatter plots comparing two variables and provide your analysis on correlation and causation. Remember, covariance, Pearson’s correlation, and Non-Linear Relationships should also be considered during your analysis</a:t>
            </a:r>
          </a:p>
        </p:txBody>
      </p:sp>
      <p:sp>
        <p:nvSpPr>
          <p:cNvPr id="3" name="Content Placeholder 2">
            <a:extLst>
              <a:ext uri="{FF2B5EF4-FFF2-40B4-BE49-F238E27FC236}">
                <a16:creationId xmlns:a16="http://schemas.microsoft.com/office/drawing/2014/main" id="{6134BE3A-C169-2E6B-9A39-67FCE3D07183}"/>
              </a:ext>
            </a:extLst>
          </p:cNvPr>
          <p:cNvSpPr>
            <a:spLocks noGrp="1"/>
          </p:cNvSpPr>
          <p:nvPr>
            <p:ph idx="1"/>
          </p:nvPr>
        </p:nvSpPr>
        <p:spPr>
          <a:xfrm>
            <a:off x="1246824" y="2623381"/>
            <a:ext cx="4772974" cy="3553581"/>
          </a:xfrm>
        </p:spPr>
        <p:txBody>
          <a:bodyPr>
            <a:normAutofit fontScale="25000" lnSpcReduction="20000"/>
          </a:bodyPr>
          <a:lstStyle/>
          <a:p>
            <a:pPr marL="0" indent="0">
              <a:buNone/>
            </a:pPr>
            <a:endParaRPr lang="en-US" sz="1100" dirty="0">
              <a:latin typeface="Times New Roman" panose="02020603050405020304" pitchFamily="18" charset="0"/>
              <a:cs typeface="Times New Roman" panose="02020603050405020304" pitchFamily="18" charset="0"/>
            </a:endParaRPr>
          </a:p>
          <a:p>
            <a:r>
              <a:rPr lang="en-US" sz="4800" dirty="0">
                <a:latin typeface="Times New Roman" panose="02020603050405020304" pitchFamily="18" charset="0"/>
                <a:cs typeface="Times New Roman" panose="02020603050405020304" pitchFamily="18" charset="0"/>
              </a:rPr>
              <a:t>Interest Rate and Stock Market Index: Covariance = -12.90, Pearson's Correlation = -0.01</a:t>
            </a:r>
          </a:p>
          <a:p>
            <a:r>
              <a:rPr lang="en-US" sz="4800" dirty="0">
                <a:latin typeface="Times New Roman" panose="02020603050405020304" pitchFamily="18" charset="0"/>
                <a:cs typeface="Times New Roman" panose="02020603050405020304" pitchFamily="18" charset="0"/>
              </a:rPr>
              <a:t>Apple and Toyota Stock Prices: Covariance = 674.44, Pearson's Correlation = 0.73</a:t>
            </a:r>
          </a:p>
          <a:p>
            <a:r>
              <a:rPr lang="en-US" sz="4800" dirty="0">
                <a:latin typeface="Times New Roman" panose="02020603050405020304" pitchFamily="18" charset="0"/>
                <a:cs typeface="Times New Roman" panose="02020603050405020304" pitchFamily="18" charset="0"/>
              </a:rPr>
              <a:t>Analyzing the scatter plots, I can gain insights into the correlation and potential causation between the two variables. </a:t>
            </a:r>
          </a:p>
          <a:p>
            <a:r>
              <a:rPr lang="en-US" sz="4800" dirty="0">
                <a:latin typeface="Times New Roman" panose="02020603050405020304" pitchFamily="18" charset="0"/>
                <a:cs typeface="Times New Roman" panose="02020603050405020304" pitchFamily="18" charset="0"/>
              </a:rPr>
              <a:t>In the first scatter plot, I can see that there is a weak negative correlation between interest rates and the stock market index. As interest rates increase, the stock market index tends to decrease slightly.  However, the correlation is not very strong, indicating that there are other factors at play that are influencing the stock market.</a:t>
            </a:r>
          </a:p>
          <a:p>
            <a:r>
              <a:rPr lang="en-US" sz="4800" dirty="0">
                <a:latin typeface="Times New Roman" panose="02020603050405020304" pitchFamily="18" charset="0"/>
                <a:cs typeface="Times New Roman" panose="02020603050405020304" pitchFamily="18" charset="0"/>
              </a:rPr>
              <a:t>In the second scatter plot, I can see that there is a strong positive correlation between Apple and Toyota stock prices. As Apple stock prices increase, Toyota stock prices tend to increase as well. This correlation could be indicative of a causal relationship between the two variables, as changes in Apple stock prices may be influencing changes in Toyota stock prices. </a:t>
            </a: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a:p>
            <a:pPr marL="0" indent="0">
              <a:buNone/>
            </a:pPr>
            <a:r>
              <a:rPr lang="en-US" sz="1100" dirty="0">
                <a:latin typeface="Times New Roman" panose="02020603050405020304" pitchFamily="18" charset="0"/>
                <a:cs typeface="Times New Roman" panose="02020603050405020304" pitchFamily="18" charset="0"/>
              </a:rPr>
              <a:t>	</a:t>
            </a:r>
          </a:p>
          <a:p>
            <a:pPr marL="0" indent="0">
              <a:buNone/>
            </a:pPr>
            <a:endParaRPr lang="en-US" sz="1100" dirty="0">
              <a:latin typeface="Times New Roman" panose="02020603050405020304" pitchFamily="18" charset="0"/>
              <a:cs typeface="Times New Roman" panose="02020603050405020304" pitchFamily="18" charset="0"/>
            </a:endParaRPr>
          </a:p>
          <a:p>
            <a:pPr marL="0" indent="0">
              <a:buNone/>
            </a:pPr>
            <a:r>
              <a:rPr lang="en-US" sz="1100" dirty="0">
                <a:latin typeface="Times New Roman" panose="02020603050405020304" pitchFamily="18" charset="0"/>
                <a:cs typeface="Times New Roman" panose="02020603050405020304" pitchFamily="18" charset="0"/>
              </a:rPr>
              <a:t>		</a:t>
            </a:r>
          </a:p>
          <a:p>
            <a:pPr marL="0" indent="0">
              <a:buNone/>
            </a:pPr>
            <a:endParaRPr lang="en-US" sz="1100" dirty="0">
              <a:latin typeface="Times New Roman" panose="02020603050405020304" pitchFamily="18" charset="0"/>
              <a:cs typeface="Times New Roman" panose="02020603050405020304" pitchFamily="18" charset="0"/>
            </a:endParaRPr>
          </a:p>
          <a:p>
            <a:endParaRPr lang="en-US" sz="1100" dirty="0"/>
          </a:p>
        </p:txBody>
      </p:sp>
      <p:pic>
        <p:nvPicPr>
          <p:cNvPr id="6" name="Picture 5">
            <a:extLst>
              <a:ext uri="{FF2B5EF4-FFF2-40B4-BE49-F238E27FC236}">
                <a16:creationId xmlns:a16="http://schemas.microsoft.com/office/drawing/2014/main" id="{12405207-0D60-8B67-8E9E-0A79F57315A3}"/>
              </a:ext>
            </a:extLst>
          </p:cNvPr>
          <p:cNvPicPr>
            <a:picLocks noChangeAspect="1"/>
          </p:cNvPicPr>
          <p:nvPr/>
        </p:nvPicPr>
        <p:blipFill>
          <a:blip r:embed="rId2"/>
          <a:stretch>
            <a:fillRect/>
          </a:stretch>
        </p:blipFill>
        <p:spPr>
          <a:xfrm>
            <a:off x="7844648" y="643468"/>
            <a:ext cx="3559448" cy="2545005"/>
          </a:xfrm>
          <a:prstGeom prst="rect">
            <a:avLst/>
          </a:prstGeom>
        </p:spPr>
      </p:pic>
      <p:pic>
        <p:nvPicPr>
          <p:cNvPr id="8" name="Picture 7">
            <a:extLst>
              <a:ext uri="{FF2B5EF4-FFF2-40B4-BE49-F238E27FC236}">
                <a16:creationId xmlns:a16="http://schemas.microsoft.com/office/drawing/2014/main" id="{C2FD64D5-C365-8EED-C4D7-569FB74419AC}"/>
              </a:ext>
            </a:extLst>
          </p:cNvPr>
          <p:cNvPicPr>
            <a:picLocks noChangeAspect="1"/>
          </p:cNvPicPr>
          <p:nvPr/>
        </p:nvPicPr>
        <p:blipFill>
          <a:blip r:embed="rId3"/>
          <a:stretch>
            <a:fillRect/>
          </a:stretch>
        </p:blipFill>
        <p:spPr>
          <a:xfrm>
            <a:off x="7865522" y="3657600"/>
            <a:ext cx="3517700" cy="2585510"/>
          </a:xfrm>
          <a:prstGeom prst="rect">
            <a:avLst/>
          </a:prstGeom>
        </p:spPr>
      </p:pic>
      <p:sp>
        <p:nvSpPr>
          <p:cNvPr id="4" name="Slide Number Placeholder 3">
            <a:extLst>
              <a:ext uri="{FF2B5EF4-FFF2-40B4-BE49-F238E27FC236}">
                <a16:creationId xmlns:a16="http://schemas.microsoft.com/office/drawing/2014/main" id="{010AA3E3-9EE3-D593-BE38-26233888A9BF}"/>
              </a:ext>
            </a:extLst>
          </p:cNvPr>
          <p:cNvSpPr>
            <a:spLocks noGrp="1"/>
          </p:cNvSpPr>
          <p:nvPr>
            <p:ph type="sldNum" sz="quarter" idx="12"/>
          </p:nvPr>
        </p:nvSpPr>
        <p:spPr>
          <a:xfrm>
            <a:off x="8610600" y="6356350"/>
            <a:ext cx="2743200" cy="365125"/>
          </a:xfrm>
        </p:spPr>
        <p:txBody>
          <a:bodyPr>
            <a:normAutofit/>
          </a:bodyPr>
          <a:lstStyle/>
          <a:p>
            <a:pPr>
              <a:spcAft>
                <a:spcPts val="600"/>
              </a:spcAft>
            </a:pPr>
            <a:fld id="{B843A4A2-3F4C-4764-B8EC-71D248015EED}" type="slidenum">
              <a:rPr lang="en-US" smtClean="0"/>
              <a:pPr>
                <a:spcAft>
                  <a:spcPts val="600"/>
                </a:spcAft>
              </a:pPr>
              <a:t>12</a:t>
            </a:fld>
            <a:endParaRPr lang="en-US"/>
          </a:p>
        </p:txBody>
      </p:sp>
    </p:spTree>
    <p:extLst>
      <p:ext uri="{BB962C8B-B14F-4D97-AF65-F5344CB8AC3E}">
        <p14:creationId xmlns:p14="http://schemas.microsoft.com/office/powerpoint/2010/main" val="3428651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AB86E-350C-37D3-50B1-A7D585F920BF}"/>
              </a:ext>
            </a:extLst>
          </p:cNvPr>
          <p:cNvSpPr>
            <a:spLocks noGrp="1"/>
          </p:cNvSpPr>
          <p:nvPr>
            <p:ph type="title"/>
          </p:nvPr>
        </p:nvSpPr>
        <p:spPr>
          <a:xfrm>
            <a:off x="429768" y="411480"/>
            <a:ext cx="11201400" cy="1106424"/>
          </a:xfrm>
        </p:spPr>
        <p:txBody>
          <a:bodyPr>
            <a:normAutofit/>
          </a:bodyPr>
          <a:lstStyle/>
          <a:p>
            <a:r>
              <a:rPr lang="en-US" sz="3600" b="1" i="0" dirty="0">
                <a:effectLst/>
                <a:latin typeface="Times New Roman" panose="02020603050405020304" pitchFamily="18" charset="0"/>
                <a:cs typeface="Times New Roman" panose="02020603050405020304" pitchFamily="18" charset="0"/>
              </a:rPr>
              <a:t>Conduct a test on your hypothesis</a:t>
            </a:r>
            <a:endParaRPr lang="en-US" sz="3600" b="1"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5">
            <a:extLst>
              <a:ext uri="{FF2B5EF4-FFF2-40B4-BE49-F238E27FC236}">
                <a16:creationId xmlns:a16="http://schemas.microsoft.com/office/drawing/2014/main" id="{A0886648-B8D3-B8A7-2982-515280C732E4}"/>
              </a:ext>
            </a:extLst>
          </p:cNvPr>
          <p:cNvPicPr>
            <a:picLocks noChangeAspect="1"/>
          </p:cNvPicPr>
          <p:nvPr/>
        </p:nvPicPr>
        <p:blipFill>
          <a:blip r:embed="rId2"/>
          <a:stretch>
            <a:fillRect/>
          </a:stretch>
        </p:blipFill>
        <p:spPr>
          <a:xfrm>
            <a:off x="429768" y="2754424"/>
            <a:ext cx="6702552" cy="2446431"/>
          </a:xfrm>
          <a:prstGeom prst="rect">
            <a:avLst/>
          </a:prstGeom>
        </p:spPr>
      </p:pic>
      <p:sp useBgFill="1">
        <p:nvSpPr>
          <p:cNvPr id="32" name="Rectangle 31">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134BE3A-C169-2E6B-9A39-67FCE3D07183}"/>
              </a:ext>
            </a:extLst>
          </p:cNvPr>
          <p:cNvSpPr>
            <a:spLocks noGrp="1"/>
          </p:cNvSpPr>
          <p:nvPr>
            <p:ph idx="1"/>
          </p:nvPr>
        </p:nvSpPr>
        <p:spPr>
          <a:xfrm>
            <a:off x="7804728" y="1929384"/>
            <a:ext cx="3589122" cy="4050792"/>
          </a:xfrm>
        </p:spPr>
        <p:txBody>
          <a:bodyPr anchor="ctr">
            <a:normAutofit fontScale="25000" lnSpcReduction="20000"/>
          </a:bodyPr>
          <a:lstStyle/>
          <a:p>
            <a:endParaRPr lang="en-US" sz="15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a:p>
            <a:r>
              <a:rPr lang="en-US" sz="4800" dirty="0">
                <a:latin typeface="Times New Roman" panose="02020603050405020304" pitchFamily="18" charset="0"/>
                <a:cs typeface="Times New Roman" panose="02020603050405020304" pitchFamily="18" charset="0"/>
              </a:rPr>
              <a:t>Conducting a two-sample t-test to compare the mean interest rate for days with positive and negative stock market returns. I first subset the data for the two variables of interest rates and the stock market index. I then create a binary variable to indicate whether the stock market return for each day is positive or negative, and subset the interest rate data accordingly.</a:t>
            </a:r>
          </a:p>
          <a:p>
            <a:r>
              <a:rPr lang="en-US" sz="4800" dirty="0">
                <a:latin typeface="Times New Roman" panose="02020603050405020304" pitchFamily="18" charset="0"/>
                <a:cs typeface="Times New Roman" panose="02020603050405020304" pitchFamily="18" charset="0"/>
              </a:rPr>
              <a:t>I then conduct the t-test using SciPy's </a:t>
            </a:r>
            <a:r>
              <a:rPr lang="en-US" sz="4800" dirty="0" err="1">
                <a:latin typeface="Times New Roman" panose="02020603050405020304" pitchFamily="18" charset="0"/>
                <a:cs typeface="Times New Roman" panose="02020603050405020304" pitchFamily="18" charset="0"/>
              </a:rPr>
              <a:t>ttest_ind</a:t>
            </a:r>
            <a:r>
              <a:rPr lang="en-US" sz="4800" dirty="0">
                <a:latin typeface="Times New Roman" panose="02020603050405020304" pitchFamily="18" charset="0"/>
                <a:cs typeface="Times New Roman" panose="02020603050405020304" pitchFamily="18" charset="0"/>
              </a:rPr>
              <a:t> function, which returns the t-statistic and p-value for the hypothesis test. The null hypothesis for this test is that there is no difference in the mean interest rate for days with positive and negative stock market returns, while the alternative hypothesis is that there is a difference.</a:t>
            </a:r>
          </a:p>
          <a:p>
            <a:r>
              <a:rPr lang="en-US" sz="4800" dirty="0">
                <a:latin typeface="Times New Roman" panose="02020603050405020304" pitchFamily="18" charset="0"/>
                <a:cs typeface="Times New Roman" panose="02020603050405020304" pitchFamily="18" charset="0"/>
              </a:rPr>
              <a:t>The results of the test show that the t-statistic is negative, indicating that the mean interest rate for days with positive stock market returns is lower than the mean interest rate for days with negative stock market returns. The p-value is also statistically significant, indicating that I can reject the null hypothesis and conclude that there is a difference in the mean interest rate for days with positive and negative stock market returns.</a:t>
            </a:r>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pPr marL="0" indent="0">
              <a:buNone/>
            </a:pPr>
            <a:endParaRPr lang="en-US" sz="1500" dirty="0">
              <a:latin typeface="Times New Roman" panose="02020603050405020304" pitchFamily="18" charset="0"/>
              <a:cs typeface="Times New Roman" panose="02020603050405020304" pitchFamily="18" charset="0"/>
            </a:endParaRPr>
          </a:p>
          <a:p>
            <a:pPr marL="0" indent="0">
              <a:buNone/>
            </a:pPr>
            <a:r>
              <a:rPr lang="en-US" sz="1500" dirty="0">
                <a:latin typeface="Times New Roman" panose="02020603050405020304" pitchFamily="18" charset="0"/>
                <a:cs typeface="Times New Roman" panose="02020603050405020304" pitchFamily="18" charset="0"/>
              </a:rPr>
              <a:t>	</a:t>
            </a:r>
          </a:p>
          <a:p>
            <a:pPr marL="0" indent="0">
              <a:buNone/>
            </a:pPr>
            <a:endParaRPr lang="en-US" sz="1500" dirty="0">
              <a:latin typeface="Times New Roman" panose="02020603050405020304" pitchFamily="18" charset="0"/>
              <a:cs typeface="Times New Roman" panose="02020603050405020304" pitchFamily="18" charset="0"/>
            </a:endParaRPr>
          </a:p>
          <a:p>
            <a:pPr marL="0" indent="0">
              <a:buNone/>
            </a:pPr>
            <a:r>
              <a:rPr lang="en-US" sz="1500" dirty="0">
                <a:latin typeface="Times New Roman" panose="02020603050405020304" pitchFamily="18" charset="0"/>
                <a:cs typeface="Times New Roman" panose="02020603050405020304" pitchFamily="18" charset="0"/>
              </a:rPr>
              <a:t>		</a:t>
            </a:r>
          </a:p>
          <a:p>
            <a:pPr marL="0" indent="0">
              <a:buNone/>
            </a:pPr>
            <a:endParaRPr lang="en-US" sz="1500" dirty="0">
              <a:latin typeface="Times New Roman" panose="02020603050405020304" pitchFamily="18" charset="0"/>
              <a:cs typeface="Times New Roman" panose="02020603050405020304" pitchFamily="18" charset="0"/>
            </a:endParaRPr>
          </a:p>
          <a:p>
            <a:endParaRPr lang="en-US" sz="1500" dirty="0"/>
          </a:p>
        </p:txBody>
      </p:sp>
      <p:sp>
        <p:nvSpPr>
          <p:cNvPr id="4" name="Slide Number Placeholder 3">
            <a:extLst>
              <a:ext uri="{FF2B5EF4-FFF2-40B4-BE49-F238E27FC236}">
                <a16:creationId xmlns:a16="http://schemas.microsoft.com/office/drawing/2014/main" id="{010AA3E3-9EE3-D593-BE38-26233888A9BF}"/>
              </a:ext>
            </a:extLst>
          </p:cNvPr>
          <p:cNvSpPr>
            <a:spLocks noGrp="1"/>
          </p:cNvSpPr>
          <p:nvPr>
            <p:ph type="sldNum" sz="quarter" idx="12"/>
          </p:nvPr>
        </p:nvSpPr>
        <p:spPr>
          <a:xfrm>
            <a:off x="8595360" y="6356350"/>
            <a:ext cx="2743200" cy="365125"/>
          </a:xfrm>
        </p:spPr>
        <p:txBody>
          <a:bodyPr>
            <a:normAutofit/>
          </a:bodyPr>
          <a:lstStyle/>
          <a:p>
            <a:pPr>
              <a:spcAft>
                <a:spcPts val="600"/>
              </a:spcAft>
            </a:pPr>
            <a:fld id="{B843A4A2-3F4C-4764-B8EC-71D248015EED}" type="slidenum">
              <a:rPr lang="en-US">
                <a:solidFill>
                  <a:schemeClr val="tx1">
                    <a:lumMod val="50000"/>
                    <a:lumOff val="50000"/>
                  </a:schemeClr>
                </a:solidFill>
              </a:rPr>
              <a:pPr>
                <a:spcAft>
                  <a:spcPts val="600"/>
                </a:spcAft>
              </a:pPr>
              <a:t>13</a:t>
            </a:fld>
            <a:endParaRPr lang="en-US">
              <a:solidFill>
                <a:schemeClr val="tx1">
                  <a:lumMod val="50000"/>
                  <a:lumOff val="50000"/>
                </a:schemeClr>
              </a:solidFill>
            </a:endParaRPr>
          </a:p>
        </p:txBody>
      </p:sp>
    </p:spTree>
    <p:extLst>
      <p:ext uri="{BB962C8B-B14F-4D97-AF65-F5344CB8AC3E}">
        <p14:creationId xmlns:p14="http://schemas.microsoft.com/office/powerpoint/2010/main" val="2030792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7F72BCA-EE24-40BE-9ECA-E10C9BA5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AB86E-350C-37D3-50B1-A7D585F920BF}"/>
              </a:ext>
            </a:extLst>
          </p:cNvPr>
          <p:cNvSpPr>
            <a:spLocks noGrp="1"/>
          </p:cNvSpPr>
          <p:nvPr>
            <p:ph type="title"/>
          </p:nvPr>
        </p:nvSpPr>
        <p:spPr>
          <a:xfrm>
            <a:off x="6775703" y="566928"/>
            <a:ext cx="4578337" cy="1161288"/>
          </a:xfrm>
        </p:spPr>
        <p:txBody>
          <a:bodyPr anchor="b">
            <a:normAutofit/>
          </a:bodyPr>
          <a:lstStyle/>
          <a:p>
            <a:r>
              <a:rPr lang="en-US" sz="1700" b="1" dirty="0">
                <a:latin typeface="Times New Roman" panose="02020603050405020304" pitchFamily="18" charset="0"/>
                <a:cs typeface="Times New Roman" panose="02020603050405020304" pitchFamily="18" charset="0"/>
              </a:rPr>
              <a:t>C</a:t>
            </a:r>
            <a:r>
              <a:rPr lang="en-US" sz="1700" b="1" i="0" dirty="0">
                <a:effectLst/>
                <a:latin typeface="Times New Roman" panose="02020603050405020304" pitchFamily="18" charset="0"/>
                <a:cs typeface="Times New Roman" panose="02020603050405020304" pitchFamily="18" charset="0"/>
              </a:rPr>
              <a:t>onduct a regression analysis on either one dependent and one explanatory variable, or multiple explanatory variables</a:t>
            </a:r>
          </a:p>
        </p:txBody>
      </p:sp>
      <p:pic>
        <p:nvPicPr>
          <p:cNvPr id="6" name="Picture 5" descr="A screenshot of a computer program&#10;&#10;Description automatically generated with low confidence">
            <a:extLst>
              <a:ext uri="{FF2B5EF4-FFF2-40B4-BE49-F238E27FC236}">
                <a16:creationId xmlns:a16="http://schemas.microsoft.com/office/drawing/2014/main" id="{B8A937B8-4A2C-3D44-09CC-AC7C7C8B3CDE}"/>
              </a:ext>
            </a:extLst>
          </p:cNvPr>
          <p:cNvPicPr>
            <a:picLocks noChangeAspect="1"/>
          </p:cNvPicPr>
          <p:nvPr/>
        </p:nvPicPr>
        <p:blipFill rotWithShape="1">
          <a:blip r:embed="rId2"/>
          <a:srcRect r="7544" b="-1"/>
          <a:stretch/>
        </p:blipFill>
        <p:spPr>
          <a:xfrm>
            <a:off x="838199" y="566928"/>
            <a:ext cx="5157216" cy="5285232"/>
          </a:xfrm>
          <a:prstGeom prst="rect">
            <a:avLst/>
          </a:prstGeom>
        </p:spPr>
      </p:pic>
      <p:sp>
        <p:nvSpPr>
          <p:cNvPr id="3" name="Content Placeholder 2">
            <a:extLst>
              <a:ext uri="{FF2B5EF4-FFF2-40B4-BE49-F238E27FC236}">
                <a16:creationId xmlns:a16="http://schemas.microsoft.com/office/drawing/2014/main" id="{6134BE3A-C169-2E6B-9A39-67FCE3D07183}"/>
              </a:ext>
            </a:extLst>
          </p:cNvPr>
          <p:cNvSpPr>
            <a:spLocks noGrp="1"/>
          </p:cNvSpPr>
          <p:nvPr>
            <p:ph idx="1"/>
          </p:nvPr>
        </p:nvSpPr>
        <p:spPr>
          <a:xfrm>
            <a:off x="6775704" y="2057400"/>
            <a:ext cx="4572000" cy="3776472"/>
          </a:xfrm>
        </p:spPr>
        <p:txBody>
          <a:bodyPr>
            <a:normAutofit fontScale="25000" lnSpcReduction="20000"/>
          </a:bodyPr>
          <a:lstStyle/>
          <a:p>
            <a:r>
              <a:rPr lang="en-US" sz="4800" dirty="0">
                <a:latin typeface="Times New Roman" panose="02020603050405020304" pitchFamily="18" charset="0"/>
                <a:cs typeface="Times New Roman" panose="02020603050405020304" pitchFamily="18" charset="0"/>
              </a:rPr>
              <a:t>For this question, I would conduct a regression analysis by asking can I predict the stock prices of Apple and Toyota companies using interest rates and stock market index data?</a:t>
            </a:r>
          </a:p>
          <a:p>
            <a:r>
              <a:rPr lang="en-US" sz="4800" dirty="0">
                <a:latin typeface="Times New Roman" panose="02020603050405020304" pitchFamily="18" charset="0"/>
                <a:cs typeface="Times New Roman" panose="02020603050405020304" pitchFamily="18" charset="0"/>
              </a:rPr>
              <a:t>Yes, I sure can but cannot guarantee its accuracy because of missing some macro economic variables such as inflation, unemployment, CPI(Consumer Price Index), GDP(Gross Domestic Product).</a:t>
            </a:r>
          </a:p>
          <a:p>
            <a:r>
              <a:rPr lang="en-US" sz="4800" dirty="0">
                <a:latin typeface="Times New Roman" panose="02020603050405020304" pitchFamily="18" charset="0"/>
                <a:cs typeface="Times New Roman" panose="02020603050405020304" pitchFamily="18" charset="0"/>
              </a:rPr>
              <a:t>First, loading the data into a pandas </a:t>
            </a:r>
            <a:r>
              <a:rPr lang="en-US" sz="4800" dirty="0" err="1">
                <a:latin typeface="Times New Roman" panose="02020603050405020304" pitchFamily="18" charset="0"/>
                <a:cs typeface="Times New Roman" panose="02020603050405020304" pitchFamily="18" charset="0"/>
              </a:rPr>
              <a:t>dataframe</a:t>
            </a:r>
            <a:r>
              <a:rPr lang="en-US" sz="4800" dirty="0">
                <a:latin typeface="Times New Roman" panose="02020603050405020304" pitchFamily="18" charset="0"/>
                <a:cs typeface="Times New Roman" panose="02020603050405020304" pitchFamily="18" charset="0"/>
              </a:rPr>
              <a:t> and subset it for the variables of interest rate, stock market index, apple stock prices, and </a:t>
            </a:r>
            <a:r>
              <a:rPr lang="en-US" sz="4800" dirty="0" err="1">
                <a:latin typeface="Times New Roman" panose="02020603050405020304" pitchFamily="18" charset="0"/>
                <a:cs typeface="Times New Roman" panose="02020603050405020304" pitchFamily="18" charset="0"/>
              </a:rPr>
              <a:t>toyota</a:t>
            </a:r>
            <a:r>
              <a:rPr lang="en-US" sz="4800" dirty="0">
                <a:latin typeface="Times New Roman" panose="02020603050405020304" pitchFamily="18" charset="0"/>
                <a:cs typeface="Times New Roman" panose="02020603050405020304" pitchFamily="18" charset="0"/>
              </a:rPr>
              <a:t> stock prices. I then prepare the data for regression by creating the feature matrix X with interest rate and stock market index as independent variables,  and the target variables </a:t>
            </a:r>
            <a:r>
              <a:rPr lang="en-US" sz="4800" dirty="0" err="1">
                <a:latin typeface="Times New Roman" panose="02020603050405020304" pitchFamily="18" charset="0"/>
                <a:cs typeface="Times New Roman" panose="02020603050405020304" pitchFamily="18" charset="0"/>
              </a:rPr>
              <a:t>y_apple</a:t>
            </a:r>
            <a:r>
              <a:rPr lang="en-US" sz="4800" dirty="0">
                <a:latin typeface="Times New Roman" panose="02020603050405020304" pitchFamily="18" charset="0"/>
                <a:cs typeface="Times New Roman" panose="02020603050405020304" pitchFamily="18" charset="0"/>
              </a:rPr>
              <a:t> and </a:t>
            </a:r>
            <a:r>
              <a:rPr lang="en-US" sz="4800" dirty="0" err="1">
                <a:latin typeface="Times New Roman" panose="02020603050405020304" pitchFamily="18" charset="0"/>
                <a:cs typeface="Times New Roman" panose="02020603050405020304" pitchFamily="18" charset="0"/>
              </a:rPr>
              <a:t>y_toyota</a:t>
            </a:r>
            <a:r>
              <a:rPr lang="en-US" sz="4800" dirty="0">
                <a:latin typeface="Times New Roman" panose="02020603050405020304" pitchFamily="18" charset="0"/>
                <a:cs typeface="Times New Roman" panose="02020603050405020304" pitchFamily="18" charset="0"/>
              </a:rPr>
              <a:t> as the apple stock prices and </a:t>
            </a:r>
            <a:r>
              <a:rPr lang="en-US" sz="4800" dirty="0" err="1">
                <a:latin typeface="Times New Roman" panose="02020603050405020304" pitchFamily="18" charset="0"/>
                <a:cs typeface="Times New Roman" panose="02020603050405020304" pitchFamily="18" charset="0"/>
              </a:rPr>
              <a:t>toyota</a:t>
            </a:r>
            <a:r>
              <a:rPr lang="en-US" sz="4800" dirty="0">
                <a:latin typeface="Times New Roman" panose="02020603050405020304" pitchFamily="18" charset="0"/>
                <a:cs typeface="Times New Roman" panose="02020603050405020304" pitchFamily="18" charset="0"/>
              </a:rPr>
              <a:t> stock prices, respectively.</a:t>
            </a:r>
          </a:p>
          <a:p>
            <a:r>
              <a:rPr lang="en-US" sz="4800" dirty="0">
                <a:latin typeface="Times New Roman" panose="02020603050405020304" pitchFamily="18" charset="0"/>
                <a:cs typeface="Times New Roman" panose="02020603050405020304" pitchFamily="18" charset="0"/>
              </a:rPr>
              <a:t>Next, I split the data into training and testing sets using the </a:t>
            </a:r>
            <a:r>
              <a:rPr lang="en-US" sz="4800" dirty="0" err="1">
                <a:latin typeface="Times New Roman" panose="02020603050405020304" pitchFamily="18" charset="0"/>
                <a:cs typeface="Times New Roman" panose="02020603050405020304" pitchFamily="18" charset="0"/>
              </a:rPr>
              <a:t>train_test_split</a:t>
            </a:r>
            <a:r>
              <a:rPr lang="en-US" sz="4800" dirty="0">
                <a:latin typeface="Times New Roman" panose="02020603050405020304" pitchFamily="18" charset="0"/>
                <a:cs typeface="Times New Roman" panose="02020603050405020304" pitchFamily="18" charset="0"/>
              </a:rPr>
              <a:t> function from scikit-learn. I then create separate Linear Regression models for predicting apple stock prices (</a:t>
            </a:r>
            <a:r>
              <a:rPr lang="en-US" sz="4800" dirty="0" err="1">
                <a:latin typeface="Times New Roman" panose="02020603050405020304" pitchFamily="18" charset="0"/>
                <a:cs typeface="Times New Roman" panose="02020603050405020304" pitchFamily="18" charset="0"/>
              </a:rPr>
              <a:t>model_apple</a:t>
            </a:r>
            <a:r>
              <a:rPr lang="en-US" sz="4800" dirty="0">
                <a:latin typeface="Times New Roman" panose="02020603050405020304" pitchFamily="18" charset="0"/>
                <a:cs typeface="Times New Roman" panose="02020603050405020304" pitchFamily="18" charset="0"/>
              </a:rPr>
              <a:t>) and </a:t>
            </a:r>
            <a:r>
              <a:rPr lang="en-US" sz="4800" dirty="0" err="1">
                <a:latin typeface="Times New Roman" panose="02020603050405020304" pitchFamily="18" charset="0"/>
                <a:cs typeface="Times New Roman" panose="02020603050405020304" pitchFamily="18" charset="0"/>
              </a:rPr>
              <a:t>toyota</a:t>
            </a:r>
            <a:r>
              <a:rPr lang="en-US" sz="4800" dirty="0">
                <a:latin typeface="Times New Roman" panose="02020603050405020304" pitchFamily="18" charset="0"/>
                <a:cs typeface="Times New Roman" panose="02020603050405020304" pitchFamily="18" charset="0"/>
              </a:rPr>
              <a:t> stock prices (</a:t>
            </a:r>
            <a:r>
              <a:rPr lang="en-US" sz="4800" dirty="0" err="1">
                <a:latin typeface="Times New Roman" panose="02020603050405020304" pitchFamily="18" charset="0"/>
                <a:cs typeface="Times New Roman" panose="02020603050405020304" pitchFamily="18" charset="0"/>
              </a:rPr>
              <a:t>model_toyota</a:t>
            </a:r>
            <a:r>
              <a:rPr lang="en-US" sz="4800" dirty="0">
                <a:latin typeface="Times New Roman" panose="02020603050405020304" pitchFamily="18" charset="0"/>
                <a:cs typeface="Times New Roman" panose="02020603050405020304" pitchFamily="18" charset="0"/>
              </a:rPr>
              <a:t>).</a:t>
            </a:r>
          </a:p>
          <a:p>
            <a:r>
              <a:rPr lang="en-US" sz="4800" dirty="0">
                <a:latin typeface="Times New Roman" panose="02020603050405020304" pitchFamily="18" charset="0"/>
                <a:cs typeface="Times New Roman" panose="02020603050405020304" pitchFamily="18" charset="0"/>
              </a:rPr>
              <a:t>I fit the models to the training data using the fit method, and then predict the stock prices on the test data using the predict method.</a:t>
            </a:r>
          </a:p>
          <a:p>
            <a:r>
              <a:rPr lang="en-US" sz="4800" dirty="0">
                <a:latin typeface="Times New Roman" panose="02020603050405020304" pitchFamily="18" charset="0"/>
                <a:cs typeface="Times New Roman" panose="02020603050405020304" pitchFamily="18" charset="0"/>
              </a:rPr>
              <a:t>The resulting </a:t>
            </a:r>
            <a:r>
              <a:rPr lang="en-US" sz="4800" dirty="0" err="1">
                <a:latin typeface="Times New Roman" panose="02020603050405020304" pitchFamily="18" charset="0"/>
                <a:cs typeface="Times New Roman" panose="02020603050405020304" pitchFamily="18" charset="0"/>
              </a:rPr>
              <a:t>y_pred_apple</a:t>
            </a:r>
            <a:r>
              <a:rPr lang="en-US" sz="4800" dirty="0">
                <a:latin typeface="Times New Roman" panose="02020603050405020304" pitchFamily="18" charset="0"/>
                <a:cs typeface="Times New Roman" panose="02020603050405020304" pitchFamily="18" charset="0"/>
              </a:rPr>
              <a:t> and </a:t>
            </a:r>
            <a:r>
              <a:rPr lang="en-US" sz="4800" dirty="0" err="1">
                <a:latin typeface="Times New Roman" panose="02020603050405020304" pitchFamily="18" charset="0"/>
                <a:cs typeface="Times New Roman" panose="02020603050405020304" pitchFamily="18" charset="0"/>
              </a:rPr>
              <a:t>y_pred_toyota</a:t>
            </a:r>
            <a:r>
              <a:rPr lang="en-US" sz="4800" dirty="0">
                <a:latin typeface="Times New Roman" panose="02020603050405020304" pitchFamily="18" charset="0"/>
                <a:cs typeface="Times New Roman" panose="02020603050405020304" pitchFamily="18" charset="0"/>
              </a:rPr>
              <a:t> are the predicted stock prices for Apple and Toyota companies, respectively, based on the interest rates and stock market index.</a:t>
            </a:r>
          </a:p>
          <a:p>
            <a:pPr marL="0" indent="0">
              <a:buNone/>
            </a:pPr>
            <a:endParaRPr lang="en-US" sz="1300" dirty="0">
              <a:latin typeface="Times New Roman" panose="02020603050405020304" pitchFamily="18" charset="0"/>
              <a:cs typeface="Times New Roman" panose="02020603050405020304" pitchFamily="18" charset="0"/>
            </a:endParaRPr>
          </a:p>
          <a:p>
            <a:pPr marL="0" indent="0">
              <a:buNone/>
            </a:pPr>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a:p>
            <a:pPr marL="0" indent="0">
              <a:buNone/>
            </a:pP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	</a:t>
            </a:r>
          </a:p>
          <a:p>
            <a:pPr marL="0" indent="0">
              <a:buNone/>
            </a:pP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		</a:t>
            </a:r>
          </a:p>
          <a:p>
            <a:pPr marL="0" indent="0">
              <a:buNone/>
            </a:pPr>
            <a:endParaRPr lang="en-US" sz="1300" dirty="0">
              <a:latin typeface="Times New Roman" panose="02020603050405020304" pitchFamily="18" charset="0"/>
              <a:cs typeface="Times New Roman" panose="02020603050405020304" pitchFamily="18" charset="0"/>
            </a:endParaRPr>
          </a:p>
          <a:p>
            <a:endParaRPr lang="en-US" sz="1300" dirty="0"/>
          </a:p>
        </p:txBody>
      </p:sp>
      <p:sp>
        <p:nvSpPr>
          <p:cNvPr id="31" name="Rectangle 30">
            <a:extLst>
              <a:ext uri="{FF2B5EF4-FFF2-40B4-BE49-F238E27FC236}">
                <a16:creationId xmlns:a16="http://schemas.microsoft.com/office/drawing/2014/main" id="{6B3C4597-DD46-4BFC-B999-C52879B95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632B59AC-0160-4F1D-934F-B7D8B6AE4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Slide Number Placeholder 3">
            <a:extLst>
              <a:ext uri="{FF2B5EF4-FFF2-40B4-BE49-F238E27FC236}">
                <a16:creationId xmlns:a16="http://schemas.microsoft.com/office/drawing/2014/main" id="{010AA3E3-9EE3-D593-BE38-26233888A9BF}"/>
              </a:ext>
            </a:extLst>
          </p:cNvPr>
          <p:cNvSpPr>
            <a:spLocks noGrp="1"/>
          </p:cNvSpPr>
          <p:nvPr>
            <p:ph type="sldNum" sz="quarter" idx="12"/>
          </p:nvPr>
        </p:nvSpPr>
        <p:spPr>
          <a:xfrm>
            <a:off x="8610600" y="6356350"/>
            <a:ext cx="2743200" cy="365125"/>
          </a:xfrm>
        </p:spPr>
        <p:txBody>
          <a:bodyPr>
            <a:normAutofit/>
          </a:bodyPr>
          <a:lstStyle/>
          <a:p>
            <a:pPr>
              <a:spcAft>
                <a:spcPts val="600"/>
              </a:spcAft>
            </a:pPr>
            <a:fld id="{B843A4A2-3F4C-4764-B8EC-71D248015EED}" type="slidenum">
              <a:rPr lang="en-US">
                <a:solidFill>
                  <a:schemeClr val="tx1">
                    <a:lumMod val="50000"/>
                    <a:lumOff val="50000"/>
                  </a:schemeClr>
                </a:solidFill>
              </a:rPr>
              <a:pPr>
                <a:spcAft>
                  <a:spcPts val="600"/>
                </a:spcAft>
              </a:pPr>
              <a:t>14</a:t>
            </a:fld>
            <a:endParaRPr lang="en-US">
              <a:solidFill>
                <a:schemeClr val="tx1">
                  <a:lumMod val="50000"/>
                  <a:lumOff val="50000"/>
                </a:schemeClr>
              </a:solidFill>
            </a:endParaRPr>
          </a:p>
        </p:txBody>
      </p:sp>
    </p:spTree>
    <p:extLst>
      <p:ext uri="{BB962C8B-B14F-4D97-AF65-F5344CB8AC3E}">
        <p14:creationId xmlns:p14="http://schemas.microsoft.com/office/powerpoint/2010/main" val="3600975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9FE5DE4B-6E0C-C71B-44CB-998303DFD87C}"/>
              </a:ext>
            </a:extLst>
          </p:cNvPr>
          <p:cNvSpPr>
            <a:spLocks noGrp="1"/>
          </p:cNvSpPr>
          <p:nvPr>
            <p:ph type="ctrTitle"/>
          </p:nvPr>
        </p:nvSpPr>
        <p:spPr>
          <a:xfrm>
            <a:off x="1524003" y="1999615"/>
            <a:ext cx="9144000" cy="2764028"/>
          </a:xfrm>
        </p:spPr>
        <p:txBody>
          <a:bodyPr anchor="ctr">
            <a:normAutofit/>
          </a:bodyPr>
          <a:lstStyle/>
          <a:p>
            <a:r>
              <a:rPr lang="en-US" sz="7200" b="1" dirty="0">
                <a:latin typeface="Times New Roman" panose="02020603050405020304" pitchFamily="18" charset="0"/>
                <a:cs typeface="Times New Roman" panose="02020603050405020304" pitchFamily="18" charset="0"/>
              </a:rPr>
              <a:t>DSC 530 Final Project</a:t>
            </a:r>
          </a:p>
        </p:txBody>
      </p:sp>
      <p:sp>
        <p:nvSpPr>
          <p:cNvPr id="5" name="Subtitle 4">
            <a:extLst>
              <a:ext uri="{FF2B5EF4-FFF2-40B4-BE49-F238E27FC236}">
                <a16:creationId xmlns:a16="http://schemas.microsoft.com/office/drawing/2014/main" id="{294A509F-EE2D-EC51-CFA3-25457F006F43}"/>
              </a:ext>
            </a:extLst>
          </p:cNvPr>
          <p:cNvSpPr>
            <a:spLocks noGrp="1"/>
          </p:cNvSpPr>
          <p:nvPr>
            <p:ph type="subTitle" idx="1"/>
          </p:nvPr>
        </p:nvSpPr>
        <p:spPr>
          <a:xfrm>
            <a:off x="1966912" y="5645150"/>
            <a:ext cx="8258176" cy="631825"/>
          </a:xfrm>
        </p:spPr>
        <p:txBody>
          <a:bodyPr anchor="ctr">
            <a:normAutofit/>
          </a:bodyPr>
          <a:lstStyle/>
          <a:p>
            <a:r>
              <a:rPr lang="en-US" sz="1800" b="0" i="0" dirty="0">
                <a:effectLst/>
                <a:latin typeface="Times New Roman" panose="02020603050405020304" pitchFamily="18" charset="0"/>
                <a:cs typeface="Times New Roman" panose="02020603050405020304" pitchFamily="18" charset="0"/>
              </a:rPr>
              <a:t>Exploratory Data Analysis on Interest Rates, Stock Market Index, Apple Stock Prices, and Toyota Stock Prices</a:t>
            </a:r>
            <a:r>
              <a:rPr lang="en-US" sz="1800" dirty="0">
                <a:latin typeface="Times New Roman" panose="02020603050405020304" pitchFamily="18" charset="0"/>
                <a:cs typeface="Times New Roman" panose="02020603050405020304" pitchFamily="18" charset="0"/>
              </a:rPr>
              <a:t>.</a:t>
            </a: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856C7C2-9860-B7AE-46AC-2B5232E2AC16}"/>
              </a:ext>
            </a:extLst>
          </p:cNvPr>
          <p:cNvSpPr>
            <a:spLocks noGrp="1"/>
          </p:cNvSpPr>
          <p:nvPr>
            <p:ph type="sldNum" sz="quarter" idx="12"/>
          </p:nvPr>
        </p:nvSpPr>
        <p:spPr>
          <a:xfrm>
            <a:off x="10489019" y="6356350"/>
            <a:ext cx="1268818" cy="365125"/>
          </a:xfrm>
        </p:spPr>
        <p:txBody>
          <a:bodyPr>
            <a:normAutofit/>
          </a:bodyPr>
          <a:lstStyle/>
          <a:p>
            <a:pPr>
              <a:spcAft>
                <a:spcPts val="600"/>
              </a:spcAft>
            </a:pPr>
            <a:fld id="{B843A4A2-3F4C-4764-B8EC-71D248015EED}" type="slidenum">
              <a:rPr lang="en-US">
                <a:solidFill>
                  <a:schemeClr val="tx1">
                    <a:lumMod val="50000"/>
                    <a:lumOff val="50000"/>
                  </a:schemeClr>
                </a:solidFill>
              </a:rPr>
              <a:pPr>
                <a:spcAft>
                  <a:spcPts val="600"/>
                </a:spcAft>
              </a:pPr>
              <a:t>2</a:t>
            </a:fld>
            <a:endParaRPr lang="en-US">
              <a:solidFill>
                <a:schemeClr val="tx1">
                  <a:lumMod val="50000"/>
                  <a:lumOff val="50000"/>
                </a:schemeClr>
              </a:solidFill>
            </a:endParaRPr>
          </a:p>
        </p:txBody>
      </p:sp>
    </p:spTree>
    <p:extLst>
      <p:ext uri="{BB962C8B-B14F-4D97-AF65-F5344CB8AC3E}">
        <p14:creationId xmlns:p14="http://schemas.microsoft.com/office/powerpoint/2010/main" val="297032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700"/>
                                        <p:tgtEl>
                                          <p:spTgt spid="5">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5" descr="Graph">
            <a:extLst>
              <a:ext uri="{FF2B5EF4-FFF2-40B4-BE49-F238E27FC236}">
                <a16:creationId xmlns:a16="http://schemas.microsoft.com/office/drawing/2014/main" id="{81FBB1DF-CA2B-F87F-F859-CF7FCF6DD955}"/>
              </a:ext>
            </a:extLst>
          </p:cNvPr>
          <p:cNvPicPr>
            <a:picLocks noChangeAspect="1"/>
          </p:cNvPicPr>
          <p:nvPr/>
        </p:nvPicPr>
        <p:blipFill rotWithShape="1">
          <a:blip r:embed="rId2"/>
          <a:srcRect t="6371" r="28181" b="2720"/>
          <a:stretch/>
        </p:blipFill>
        <p:spPr>
          <a:xfrm>
            <a:off x="3523488" y="10"/>
            <a:ext cx="8668512" cy="6857990"/>
          </a:xfrm>
          <a:prstGeom prst="rect">
            <a:avLst/>
          </a:prstGeom>
        </p:spPr>
      </p:pic>
      <p:sp>
        <p:nvSpPr>
          <p:cNvPr id="24" name="Rectangle 2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9AB86E-350C-37D3-50B1-A7D585F920BF}"/>
              </a:ext>
            </a:extLst>
          </p:cNvPr>
          <p:cNvSpPr>
            <a:spLocks noGrp="1"/>
          </p:cNvSpPr>
          <p:nvPr>
            <p:ph type="title"/>
          </p:nvPr>
        </p:nvSpPr>
        <p:spPr>
          <a:xfrm>
            <a:off x="371094" y="1161288"/>
            <a:ext cx="3438144" cy="1124712"/>
          </a:xfrm>
        </p:spPr>
        <p:txBody>
          <a:bodyPr anchor="b">
            <a:normAutofit/>
          </a:bodyPr>
          <a:lstStyle/>
          <a:p>
            <a:r>
              <a:rPr lang="en-US" sz="2800" b="1"/>
              <a:t>Introduction</a:t>
            </a:r>
          </a:p>
        </p:txBody>
      </p:sp>
      <p:sp>
        <p:nvSpPr>
          <p:cNvPr id="26" name="Rectangle 2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134BE3A-C169-2E6B-9A39-67FCE3D07183}"/>
              </a:ext>
            </a:extLst>
          </p:cNvPr>
          <p:cNvSpPr>
            <a:spLocks noGrp="1"/>
          </p:cNvSpPr>
          <p:nvPr>
            <p:ph idx="1"/>
          </p:nvPr>
        </p:nvSpPr>
        <p:spPr>
          <a:xfrm>
            <a:off x="371094" y="2718054"/>
            <a:ext cx="3438906" cy="3207258"/>
          </a:xfrm>
        </p:spPr>
        <p:txBody>
          <a:bodyPr anchor="t">
            <a:normAutofit/>
          </a:bodyPr>
          <a:lstStyle/>
          <a:p>
            <a:r>
              <a:rPr lang="en-US" sz="1600">
                <a:latin typeface="Times New Roman" panose="02020603050405020304" pitchFamily="18" charset="0"/>
                <a:cs typeface="Times New Roman" panose="02020603050405020304" pitchFamily="18" charset="0"/>
              </a:rPr>
              <a:t>The objective of this project is to explore the relationship between interest rates, stock market index, and the stock prices of Apple and Toyota companies, </a:t>
            </a:r>
            <a:r>
              <a:rPr lang="en-US" sz="1600" b="0" i="0">
                <a:effectLst/>
                <a:latin typeface="Times New Roman" panose="02020603050405020304" pitchFamily="18" charset="0"/>
                <a:cs typeface="Times New Roman" panose="02020603050405020304" pitchFamily="18" charset="0"/>
              </a:rPr>
              <a:t>along with the outcomes of the Exploratory Data Analysis (EDA) conducted on these variables.</a:t>
            </a:r>
          </a:p>
          <a:p>
            <a:r>
              <a:rPr lang="en-US" sz="1600" b="0" i="0">
                <a:effectLst/>
                <a:latin typeface="Times New Roman" panose="02020603050405020304" pitchFamily="18" charset="0"/>
                <a:cs typeface="Times New Roman" panose="02020603050405020304" pitchFamily="18" charset="0"/>
              </a:rPr>
              <a:t>The project aims to use exploratory data analysis, transformations, and summary statistics to identify patterns and relationships between these variables.</a:t>
            </a:r>
          </a:p>
          <a:p>
            <a:pPr marL="0" indent="0">
              <a:buNone/>
            </a:pPr>
            <a:endParaRPr lang="en-US" sz="1600">
              <a:latin typeface="Times New Roman" panose="02020603050405020304" pitchFamily="18" charset="0"/>
              <a:cs typeface="Times New Roman" panose="02020603050405020304" pitchFamily="18" charset="0"/>
            </a:endParaRPr>
          </a:p>
          <a:p>
            <a:endParaRPr lang="en-US" sz="1600"/>
          </a:p>
        </p:txBody>
      </p:sp>
      <p:sp>
        <p:nvSpPr>
          <p:cNvPr id="4" name="Slide Number Placeholder 3">
            <a:extLst>
              <a:ext uri="{FF2B5EF4-FFF2-40B4-BE49-F238E27FC236}">
                <a16:creationId xmlns:a16="http://schemas.microsoft.com/office/drawing/2014/main" id="{28BD1CB8-D02D-A516-9531-26C77A22EF6C}"/>
              </a:ext>
            </a:extLst>
          </p:cNvPr>
          <p:cNvSpPr>
            <a:spLocks noGrp="1"/>
          </p:cNvSpPr>
          <p:nvPr>
            <p:ph type="sldNum" sz="quarter" idx="12"/>
          </p:nvPr>
        </p:nvSpPr>
        <p:spPr>
          <a:xfrm>
            <a:off x="9077706" y="6356350"/>
            <a:ext cx="2743200" cy="365125"/>
          </a:xfrm>
        </p:spPr>
        <p:txBody>
          <a:bodyPr>
            <a:normAutofit/>
          </a:bodyPr>
          <a:lstStyle/>
          <a:p>
            <a:pPr>
              <a:spcAft>
                <a:spcPts val="600"/>
              </a:spcAft>
            </a:pPr>
            <a:fld id="{B843A4A2-3F4C-4764-B8EC-71D248015EED}" type="slidenum">
              <a:rPr lang="en-US">
                <a:solidFill>
                  <a:schemeClr val="bg1"/>
                </a:solidFill>
              </a:rPr>
              <a:pPr>
                <a:spcAft>
                  <a:spcPts val="600"/>
                </a:spcAft>
              </a:pPr>
              <a:t>3</a:t>
            </a:fld>
            <a:endParaRPr lang="en-US">
              <a:solidFill>
                <a:schemeClr val="bg1"/>
              </a:solidFill>
            </a:endParaRPr>
          </a:p>
        </p:txBody>
      </p:sp>
    </p:spTree>
    <p:extLst>
      <p:ext uri="{BB962C8B-B14F-4D97-AF65-F5344CB8AC3E}">
        <p14:creationId xmlns:p14="http://schemas.microsoft.com/office/powerpoint/2010/main" val="46348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6D7F65-E9B6-4775-8355-D095CC73C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AB86E-350C-37D3-50B1-A7D585F920BF}"/>
              </a:ext>
            </a:extLst>
          </p:cNvPr>
          <p:cNvSpPr>
            <a:spLocks noGrp="1"/>
          </p:cNvSpPr>
          <p:nvPr>
            <p:ph type="title"/>
          </p:nvPr>
        </p:nvSpPr>
        <p:spPr>
          <a:xfrm>
            <a:off x="1136396" y="502021"/>
            <a:ext cx="6173262" cy="1655483"/>
          </a:xfrm>
        </p:spPr>
        <p:txBody>
          <a:bodyPr anchor="b">
            <a:normAutofit/>
          </a:bodyPr>
          <a:lstStyle/>
          <a:p>
            <a:r>
              <a:rPr lang="en-US" sz="4000" b="0" i="0" dirty="0">
                <a:effectLst/>
                <a:latin typeface="Times New Roman" panose="02020603050405020304" pitchFamily="18" charset="0"/>
                <a:cs typeface="Times New Roman" panose="02020603050405020304" pitchFamily="18" charset="0"/>
              </a:rPr>
              <a:t>Data Sources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34BE3A-C169-2E6B-9A39-67FCE3D07183}"/>
              </a:ext>
            </a:extLst>
          </p:cNvPr>
          <p:cNvSpPr>
            <a:spLocks noGrp="1"/>
          </p:cNvSpPr>
          <p:nvPr>
            <p:ph idx="1"/>
          </p:nvPr>
        </p:nvSpPr>
        <p:spPr>
          <a:xfrm>
            <a:off x="1136397" y="2408518"/>
            <a:ext cx="6173262" cy="3535083"/>
          </a:xfrm>
        </p:spPr>
        <p:txBody>
          <a:bodyPr>
            <a:normAutofit fontScale="25000" lnSpcReduction="20000"/>
          </a:bodyPr>
          <a:lstStyle/>
          <a:p>
            <a:r>
              <a:rPr lang="en-US" sz="4800" dirty="0">
                <a:latin typeface="Times New Roman" panose="02020603050405020304" pitchFamily="18" charset="0"/>
                <a:cs typeface="Times New Roman" panose="02020603050405020304" pitchFamily="18" charset="0"/>
              </a:rPr>
              <a:t>Interest rates: This dataset represents the interest rate for a 2019-2023 time period. Interest rates are typically used to control the supply of money in an economy and are set by central banks.</a:t>
            </a:r>
          </a:p>
          <a:p>
            <a:r>
              <a:rPr lang="en-US" sz="4800" dirty="0">
                <a:latin typeface="Times New Roman" panose="02020603050405020304" pitchFamily="18" charset="0"/>
                <a:cs typeface="Times New Roman" panose="02020603050405020304" pitchFamily="18" charset="0"/>
                <a:hlinkClick r:id="rId2"/>
              </a:rPr>
              <a:t>https://home.treasury.gov/resource-center/data-chart-center/interest-rates/TextView?type=daily_treasury_bill_rates&amp;field_tdr_date_value=2023</a:t>
            </a:r>
            <a:endParaRPr lang="en-US" sz="4800" dirty="0">
              <a:latin typeface="Times New Roman" panose="02020603050405020304" pitchFamily="18" charset="0"/>
              <a:cs typeface="Times New Roman" panose="02020603050405020304" pitchFamily="18" charset="0"/>
            </a:endParaRPr>
          </a:p>
          <a:p>
            <a:r>
              <a:rPr lang="en-US" sz="4800" dirty="0">
                <a:latin typeface="Times New Roman" panose="02020603050405020304" pitchFamily="18" charset="0"/>
                <a:cs typeface="Times New Roman" panose="02020603050405020304" pitchFamily="18" charset="0"/>
              </a:rPr>
              <a:t>Stock market index: This dataset represents the value of a stock market index for a 2019-2023 time period. A stock market index is a measure of the performance of a group of stocks that represent a particular market or sector.</a:t>
            </a:r>
          </a:p>
          <a:p>
            <a:r>
              <a:rPr lang="en-US" sz="4800" dirty="0">
                <a:latin typeface="Times New Roman" panose="02020603050405020304" pitchFamily="18" charset="0"/>
                <a:cs typeface="Times New Roman" panose="02020603050405020304" pitchFamily="18" charset="0"/>
                <a:hlinkClick r:id="rId3"/>
              </a:rPr>
              <a:t>https://finance.yahoo.com/quote/%5EGSPC/history?period1=1526256000&amp;period2=1684022400&amp;interval=1d&amp;filter=history&amp;frequency=1d&amp;includeAdjustedClose=true</a:t>
            </a:r>
            <a:endParaRPr lang="en-US" sz="4800" dirty="0">
              <a:latin typeface="Times New Roman" panose="02020603050405020304" pitchFamily="18" charset="0"/>
              <a:cs typeface="Times New Roman" panose="02020603050405020304" pitchFamily="18" charset="0"/>
            </a:endParaRPr>
          </a:p>
          <a:p>
            <a:r>
              <a:rPr lang="en-US" sz="4800" dirty="0">
                <a:latin typeface="Times New Roman" panose="02020603050405020304" pitchFamily="18" charset="0"/>
                <a:cs typeface="Times New Roman" panose="02020603050405020304" pitchFamily="18" charset="0"/>
              </a:rPr>
              <a:t>Apple stock prices: This dataset represents the closing price of Apple stock for a 2019-2023 time period. Apple is a technology company that produces consumer electronics, computer hardware, and software.</a:t>
            </a:r>
          </a:p>
          <a:p>
            <a:r>
              <a:rPr lang="en-US" sz="4800" dirty="0">
                <a:latin typeface="Times New Roman" panose="02020603050405020304" pitchFamily="18" charset="0"/>
                <a:cs typeface="Times New Roman" panose="02020603050405020304" pitchFamily="18" charset="0"/>
                <a:hlinkClick r:id="rId4"/>
              </a:rPr>
              <a:t>https://finance.yahoo.com/quote/AAPL/history?period1=1526256000&amp;period2=1684022400&amp;interval=1d&amp;filter=history&amp;frequency=1d&amp;includeAdjustedClose=true</a:t>
            </a:r>
            <a:endParaRPr lang="en-US" sz="4800" dirty="0">
              <a:latin typeface="Times New Roman" panose="02020603050405020304" pitchFamily="18" charset="0"/>
              <a:cs typeface="Times New Roman" panose="02020603050405020304" pitchFamily="18" charset="0"/>
            </a:endParaRPr>
          </a:p>
          <a:p>
            <a:r>
              <a:rPr lang="en-US" sz="4800" dirty="0">
                <a:latin typeface="Times New Roman" panose="02020603050405020304" pitchFamily="18" charset="0"/>
                <a:cs typeface="Times New Roman" panose="02020603050405020304" pitchFamily="18" charset="0"/>
              </a:rPr>
              <a:t>Toyota stock prices: This dataset represents the closing price of Toyota stock for a 2019-2023 time period. Toyota is a multinational conglomerate that produces automotive, financial services, and other products.</a:t>
            </a:r>
          </a:p>
          <a:p>
            <a:r>
              <a:rPr lang="en-US" sz="4800" dirty="0">
                <a:latin typeface="Times New Roman" panose="02020603050405020304" pitchFamily="18" charset="0"/>
                <a:cs typeface="Times New Roman" panose="02020603050405020304" pitchFamily="18" charset="0"/>
                <a:hlinkClick r:id="rId5"/>
              </a:rPr>
              <a:t>https://finance.yahoo.com/quote/TM/history?period1=1526256000&amp;period2=1684022400&amp;interval=1d&amp;filter=history&amp;frequency=1d&amp;includeAdjustedClose=true</a:t>
            </a:r>
            <a:endParaRPr lang="en-US" sz="4800" dirty="0">
              <a:latin typeface="Times New Roman" panose="02020603050405020304" pitchFamily="18" charset="0"/>
              <a:cs typeface="Times New Roman" panose="02020603050405020304" pitchFamily="18" charset="0"/>
            </a:endParaRPr>
          </a:p>
          <a:p>
            <a:endParaRPr lang="en-US" sz="500" dirty="0">
              <a:latin typeface="Times New Roman" panose="02020603050405020304" pitchFamily="18" charset="0"/>
              <a:cs typeface="Times New Roman" panose="02020603050405020304" pitchFamily="18" charset="0"/>
            </a:endParaRPr>
          </a:p>
          <a:p>
            <a:endParaRPr lang="en-US" sz="500" dirty="0">
              <a:latin typeface="Times New Roman" panose="02020603050405020304" pitchFamily="18" charset="0"/>
              <a:cs typeface="Times New Roman" panose="02020603050405020304" pitchFamily="18" charset="0"/>
            </a:endParaRPr>
          </a:p>
          <a:p>
            <a:endParaRPr lang="en-US" sz="500" dirty="0">
              <a:latin typeface="Times New Roman" panose="02020603050405020304" pitchFamily="18" charset="0"/>
              <a:cs typeface="Times New Roman" panose="02020603050405020304" pitchFamily="18" charset="0"/>
            </a:endParaRPr>
          </a:p>
          <a:p>
            <a:endParaRPr lang="en-US" sz="500" dirty="0">
              <a:latin typeface="Times New Roman" panose="02020603050405020304" pitchFamily="18" charset="0"/>
              <a:cs typeface="Times New Roman" panose="02020603050405020304" pitchFamily="18" charset="0"/>
            </a:endParaRPr>
          </a:p>
          <a:p>
            <a:endParaRPr lang="en-US" sz="500" dirty="0">
              <a:latin typeface="Times New Roman" panose="02020603050405020304" pitchFamily="18" charset="0"/>
              <a:cs typeface="Times New Roman" panose="02020603050405020304" pitchFamily="18" charset="0"/>
            </a:endParaRPr>
          </a:p>
          <a:p>
            <a:endParaRPr lang="en-US" sz="500" dirty="0">
              <a:latin typeface="Times New Roman" panose="02020603050405020304" pitchFamily="18" charset="0"/>
              <a:cs typeface="Times New Roman" panose="02020603050405020304" pitchFamily="18" charset="0"/>
            </a:endParaRPr>
          </a:p>
          <a:p>
            <a:endParaRPr lang="en-US" sz="500" dirty="0">
              <a:latin typeface="Times New Roman" panose="02020603050405020304" pitchFamily="18" charset="0"/>
              <a:cs typeface="Times New Roman" panose="02020603050405020304" pitchFamily="18" charset="0"/>
            </a:endParaRPr>
          </a:p>
          <a:p>
            <a:pPr marL="0" indent="0">
              <a:buNone/>
            </a:pPr>
            <a:endParaRPr lang="en-US" sz="500" dirty="0">
              <a:latin typeface="Times New Roman" panose="02020603050405020304" pitchFamily="18" charset="0"/>
              <a:cs typeface="Times New Roman" panose="02020603050405020304" pitchFamily="18" charset="0"/>
            </a:endParaRPr>
          </a:p>
          <a:p>
            <a:pPr marL="0" indent="0">
              <a:buNone/>
            </a:pPr>
            <a:r>
              <a:rPr lang="en-US" sz="500" dirty="0">
                <a:latin typeface="Times New Roman" panose="02020603050405020304" pitchFamily="18" charset="0"/>
                <a:cs typeface="Times New Roman" panose="02020603050405020304" pitchFamily="18" charset="0"/>
              </a:rPr>
              <a:t>	</a:t>
            </a:r>
          </a:p>
          <a:p>
            <a:pPr marL="0" indent="0">
              <a:buNone/>
            </a:pPr>
            <a:endParaRPr lang="en-US" sz="500" dirty="0">
              <a:latin typeface="Times New Roman" panose="02020603050405020304" pitchFamily="18" charset="0"/>
              <a:cs typeface="Times New Roman" panose="02020603050405020304" pitchFamily="18" charset="0"/>
            </a:endParaRPr>
          </a:p>
          <a:p>
            <a:pPr marL="0" indent="0">
              <a:buNone/>
            </a:pPr>
            <a:r>
              <a:rPr lang="en-US" sz="500" dirty="0">
                <a:latin typeface="Times New Roman" panose="02020603050405020304" pitchFamily="18" charset="0"/>
                <a:cs typeface="Times New Roman" panose="02020603050405020304" pitchFamily="18" charset="0"/>
              </a:rPr>
              <a:t>		</a:t>
            </a:r>
          </a:p>
          <a:p>
            <a:pPr marL="0" indent="0">
              <a:buNone/>
            </a:pPr>
            <a:endParaRPr lang="en-US" sz="500" dirty="0">
              <a:latin typeface="Times New Roman" panose="02020603050405020304" pitchFamily="18" charset="0"/>
              <a:cs typeface="Times New Roman" panose="02020603050405020304" pitchFamily="18" charset="0"/>
            </a:endParaRPr>
          </a:p>
          <a:p>
            <a:endParaRPr lang="en-US" sz="500" dirty="0"/>
          </a:p>
        </p:txBody>
      </p:sp>
      <p:pic>
        <p:nvPicPr>
          <p:cNvPr id="6" name="Picture 5" descr="An abstract financial digital analysis">
            <a:extLst>
              <a:ext uri="{FF2B5EF4-FFF2-40B4-BE49-F238E27FC236}">
                <a16:creationId xmlns:a16="http://schemas.microsoft.com/office/drawing/2014/main" id="{A794F92A-760B-ACE2-78A1-78ADB5F65F53}"/>
              </a:ext>
            </a:extLst>
          </p:cNvPr>
          <p:cNvPicPr>
            <a:picLocks noChangeAspect="1"/>
          </p:cNvPicPr>
          <p:nvPr/>
        </p:nvPicPr>
        <p:blipFill rotWithShape="1">
          <a:blip r:embed="rId6"/>
          <a:srcRect l="43389" r="21362" b="1"/>
          <a:stretch/>
        </p:blipFill>
        <p:spPr>
          <a:xfrm>
            <a:off x="8115300" y="-12515"/>
            <a:ext cx="4076700" cy="6418631"/>
          </a:xfrm>
          <a:prstGeom prst="rect">
            <a:avLst/>
          </a:prstGeom>
        </p:spPr>
      </p:pic>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10AA3E3-9EE3-D593-BE38-26233888A9BF}"/>
              </a:ext>
            </a:extLst>
          </p:cNvPr>
          <p:cNvSpPr>
            <a:spLocks noGrp="1"/>
          </p:cNvSpPr>
          <p:nvPr>
            <p:ph type="sldNum" sz="quarter" idx="12"/>
          </p:nvPr>
        </p:nvSpPr>
        <p:spPr>
          <a:xfrm>
            <a:off x="11704320" y="6455431"/>
            <a:ext cx="445913" cy="365125"/>
          </a:xfrm>
        </p:spPr>
        <p:txBody>
          <a:bodyPr>
            <a:normAutofit/>
          </a:bodyPr>
          <a:lstStyle/>
          <a:p>
            <a:pPr>
              <a:spcAft>
                <a:spcPts val="600"/>
              </a:spcAft>
            </a:pPr>
            <a:fld id="{B843A4A2-3F4C-4764-B8EC-71D248015EED}" type="slidenum">
              <a:rPr lang="en-US" sz="1100" smtClean="0">
                <a:solidFill>
                  <a:srgbClr val="FFFFFF"/>
                </a:solidFill>
              </a:rPr>
              <a:pPr>
                <a:spcAft>
                  <a:spcPts val="600"/>
                </a:spcAft>
              </a:pPr>
              <a:t>4</a:t>
            </a:fld>
            <a:endParaRPr lang="en-US" sz="1100">
              <a:solidFill>
                <a:srgbClr val="FFFFFF"/>
              </a:solidFill>
            </a:endParaRPr>
          </a:p>
        </p:txBody>
      </p:sp>
    </p:spTree>
    <p:extLst>
      <p:ext uri="{BB962C8B-B14F-4D97-AF65-F5344CB8AC3E}">
        <p14:creationId xmlns:p14="http://schemas.microsoft.com/office/powerpoint/2010/main" val="3364920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AB86E-350C-37D3-50B1-A7D585F920BF}"/>
              </a:ext>
            </a:extLst>
          </p:cNvPr>
          <p:cNvSpPr>
            <a:spLocks noGrp="1"/>
          </p:cNvSpPr>
          <p:nvPr>
            <p:ph type="title"/>
          </p:nvPr>
        </p:nvSpPr>
        <p:spPr>
          <a:xfrm>
            <a:off x="1008184" y="174032"/>
            <a:ext cx="10175631" cy="463277"/>
          </a:xfrm>
        </p:spPr>
        <p:txBody>
          <a:bodyPr anchor="ctr">
            <a:normAutofit fontScale="90000"/>
          </a:bodyPr>
          <a:lstStyle/>
          <a:p>
            <a:r>
              <a:rPr lang="en-US" sz="2800" b="1" i="0" dirty="0">
                <a:effectLst/>
                <a:latin typeface="Times New Roman" panose="02020603050405020304" pitchFamily="18" charset="0"/>
                <a:cs typeface="Times New Roman" panose="02020603050405020304" pitchFamily="18" charset="0"/>
              </a:rPr>
              <a:t>Provide and describe what the 5 variables mean in the dataset.</a:t>
            </a:r>
          </a:p>
        </p:txBody>
      </p:sp>
      <p:sp>
        <p:nvSpPr>
          <p:cNvPr id="3" name="Content Placeholder 2">
            <a:extLst>
              <a:ext uri="{FF2B5EF4-FFF2-40B4-BE49-F238E27FC236}">
                <a16:creationId xmlns:a16="http://schemas.microsoft.com/office/drawing/2014/main" id="{6134BE3A-C169-2E6B-9A39-67FCE3D07183}"/>
              </a:ext>
            </a:extLst>
          </p:cNvPr>
          <p:cNvSpPr>
            <a:spLocks noGrp="1"/>
          </p:cNvSpPr>
          <p:nvPr>
            <p:ph idx="1"/>
          </p:nvPr>
        </p:nvSpPr>
        <p:spPr>
          <a:xfrm>
            <a:off x="1008184" y="1459907"/>
            <a:ext cx="10175630" cy="767904"/>
          </a:xfrm>
        </p:spPr>
        <p:txBody>
          <a:bodyPr anchor="ctr">
            <a:normAutofit fontScale="25000" lnSpcReduction="20000"/>
          </a:bodyPr>
          <a:lstStyle/>
          <a:p>
            <a:pPr algn="ctr"/>
            <a:endParaRPr lang="en-US" sz="500" dirty="0">
              <a:latin typeface="Times New Roman" panose="02020603050405020304" pitchFamily="18" charset="0"/>
              <a:cs typeface="Times New Roman" panose="02020603050405020304" pitchFamily="18" charset="0"/>
            </a:endParaRPr>
          </a:p>
          <a:p>
            <a:pPr algn="ctr"/>
            <a:endParaRPr lang="en-US" sz="500" dirty="0">
              <a:latin typeface="Times New Roman" panose="02020603050405020304" pitchFamily="18" charset="0"/>
              <a:cs typeface="Times New Roman" panose="02020603050405020304" pitchFamily="18" charset="0"/>
            </a:endParaRPr>
          </a:p>
          <a:p>
            <a:pPr algn="ctr"/>
            <a:endParaRPr lang="en-US" sz="500" dirty="0">
              <a:latin typeface="Times New Roman" panose="02020603050405020304" pitchFamily="18" charset="0"/>
              <a:cs typeface="Times New Roman" panose="02020603050405020304" pitchFamily="18" charset="0"/>
            </a:endParaRPr>
          </a:p>
          <a:p>
            <a:pPr algn="ctr"/>
            <a:endParaRPr lang="en-US" sz="500" dirty="0">
              <a:latin typeface="Times New Roman" panose="02020603050405020304" pitchFamily="18" charset="0"/>
              <a:cs typeface="Times New Roman" panose="02020603050405020304" pitchFamily="18" charset="0"/>
            </a:endParaRPr>
          </a:p>
          <a:p>
            <a:pPr algn="ctr"/>
            <a:endParaRPr lang="en-US" sz="500" dirty="0">
              <a:latin typeface="Times New Roman" panose="02020603050405020304" pitchFamily="18" charset="0"/>
              <a:cs typeface="Times New Roman" panose="02020603050405020304" pitchFamily="18" charset="0"/>
            </a:endParaRPr>
          </a:p>
          <a:p>
            <a:pPr algn="ctr"/>
            <a:endParaRPr lang="en-US" sz="500" dirty="0">
              <a:latin typeface="Times New Roman" panose="02020603050405020304" pitchFamily="18" charset="0"/>
              <a:cs typeface="Times New Roman" panose="02020603050405020304" pitchFamily="18" charset="0"/>
            </a:endParaRPr>
          </a:p>
          <a:p>
            <a:pPr algn="ctr"/>
            <a:endParaRPr lang="en-US" sz="500" dirty="0">
              <a:latin typeface="Times New Roman" panose="02020603050405020304" pitchFamily="18" charset="0"/>
              <a:cs typeface="Times New Roman" panose="02020603050405020304" pitchFamily="18" charset="0"/>
            </a:endParaRPr>
          </a:p>
          <a:p>
            <a:pPr algn="ctr"/>
            <a:endParaRPr lang="en-US" sz="500" dirty="0">
              <a:latin typeface="Times New Roman" panose="02020603050405020304" pitchFamily="18" charset="0"/>
              <a:cs typeface="Times New Roman" panose="02020603050405020304" pitchFamily="18" charset="0"/>
            </a:endParaRPr>
          </a:p>
          <a:p>
            <a:pPr marL="0" indent="0" algn="ctr">
              <a:buNone/>
            </a:pPr>
            <a:endParaRPr lang="en-US" sz="500" dirty="0">
              <a:latin typeface="Times New Roman" panose="02020603050405020304" pitchFamily="18" charset="0"/>
              <a:cs typeface="Times New Roman" panose="02020603050405020304" pitchFamily="18" charset="0"/>
            </a:endParaRPr>
          </a:p>
          <a:p>
            <a:pPr marL="0" indent="0" algn="ctr">
              <a:buNone/>
            </a:pPr>
            <a:r>
              <a:rPr lang="en-US" sz="500" dirty="0">
                <a:latin typeface="Times New Roman" panose="02020603050405020304" pitchFamily="18" charset="0"/>
                <a:cs typeface="Times New Roman" panose="02020603050405020304" pitchFamily="18" charset="0"/>
              </a:rPr>
              <a:t>	</a:t>
            </a:r>
          </a:p>
          <a:p>
            <a:pPr marL="0" indent="0" algn="ctr">
              <a:buNone/>
            </a:pPr>
            <a:endParaRPr lang="en-US" sz="500" dirty="0">
              <a:latin typeface="Times New Roman" panose="02020603050405020304" pitchFamily="18" charset="0"/>
              <a:cs typeface="Times New Roman" panose="02020603050405020304" pitchFamily="18" charset="0"/>
            </a:endParaRPr>
          </a:p>
          <a:p>
            <a:pPr marL="0" indent="0" algn="ctr">
              <a:buNone/>
            </a:pPr>
            <a:r>
              <a:rPr lang="en-US" sz="500" dirty="0">
                <a:latin typeface="Times New Roman" panose="02020603050405020304" pitchFamily="18" charset="0"/>
                <a:cs typeface="Times New Roman" panose="02020603050405020304" pitchFamily="18" charset="0"/>
              </a:rPr>
              <a:t>		</a:t>
            </a:r>
          </a:p>
          <a:p>
            <a:pPr marL="0" indent="0" algn="ctr">
              <a:buNone/>
            </a:pPr>
            <a:endParaRPr lang="en-US" sz="500" dirty="0">
              <a:latin typeface="Times New Roman" panose="02020603050405020304" pitchFamily="18" charset="0"/>
              <a:cs typeface="Times New Roman" panose="02020603050405020304" pitchFamily="18" charset="0"/>
            </a:endParaRPr>
          </a:p>
          <a:p>
            <a:pPr algn="ctr"/>
            <a:endParaRPr lang="en-US" sz="500" dirty="0"/>
          </a:p>
        </p:txBody>
      </p:sp>
      <p:pic>
        <p:nvPicPr>
          <p:cNvPr id="6" name="Picture 5">
            <a:extLst>
              <a:ext uri="{FF2B5EF4-FFF2-40B4-BE49-F238E27FC236}">
                <a16:creationId xmlns:a16="http://schemas.microsoft.com/office/drawing/2014/main" id="{B62161B9-4327-BB95-328F-E8FB172A7B48}"/>
              </a:ext>
            </a:extLst>
          </p:cNvPr>
          <p:cNvPicPr>
            <a:picLocks noChangeAspect="1"/>
          </p:cNvPicPr>
          <p:nvPr/>
        </p:nvPicPr>
        <p:blipFill>
          <a:blip r:embed="rId2"/>
          <a:stretch>
            <a:fillRect/>
          </a:stretch>
        </p:blipFill>
        <p:spPr>
          <a:xfrm>
            <a:off x="835154" y="1459906"/>
            <a:ext cx="10515595" cy="1883657"/>
          </a:xfrm>
          <a:prstGeom prst="rect">
            <a:avLst/>
          </a:prstGeom>
        </p:spPr>
      </p:pic>
      <p:sp>
        <p:nvSpPr>
          <p:cNvPr id="4" name="Slide Number Placeholder 3">
            <a:extLst>
              <a:ext uri="{FF2B5EF4-FFF2-40B4-BE49-F238E27FC236}">
                <a16:creationId xmlns:a16="http://schemas.microsoft.com/office/drawing/2014/main" id="{010AA3E3-9EE3-D593-BE38-26233888A9BF}"/>
              </a:ext>
            </a:extLst>
          </p:cNvPr>
          <p:cNvSpPr>
            <a:spLocks noGrp="1"/>
          </p:cNvSpPr>
          <p:nvPr>
            <p:ph type="sldNum" sz="quarter" idx="12"/>
          </p:nvPr>
        </p:nvSpPr>
        <p:spPr>
          <a:xfrm>
            <a:off x="8610600" y="6356350"/>
            <a:ext cx="2743200" cy="365125"/>
          </a:xfrm>
        </p:spPr>
        <p:txBody>
          <a:bodyPr>
            <a:normAutofit/>
          </a:bodyPr>
          <a:lstStyle/>
          <a:p>
            <a:pPr>
              <a:spcAft>
                <a:spcPts val="600"/>
              </a:spcAft>
            </a:pPr>
            <a:fld id="{B843A4A2-3F4C-4764-B8EC-71D248015EED}" type="slidenum">
              <a:rPr lang="en-US" smtClean="0"/>
              <a:pPr>
                <a:spcAft>
                  <a:spcPts val="600"/>
                </a:spcAft>
              </a:pPr>
              <a:t>5</a:t>
            </a:fld>
            <a:endParaRPr lang="en-US"/>
          </a:p>
        </p:txBody>
      </p:sp>
    </p:spTree>
    <p:extLst>
      <p:ext uri="{BB962C8B-B14F-4D97-AF65-F5344CB8AC3E}">
        <p14:creationId xmlns:p14="http://schemas.microsoft.com/office/powerpoint/2010/main" val="3989886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B66D7F65-E9B6-4775-8355-D095CC73C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AB86E-350C-37D3-50B1-A7D585F920BF}"/>
              </a:ext>
            </a:extLst>
          </p:cNvPr>
          <p:cNvSpPr>
            <a:spLocks noGrp="1"/>
          </p:cNvSpPr>
          <p:nvPr>
            <p:ph type="title"/>
          </p:nvPr>
        </p:nvSpPr>
        <p:spPr>
          <a:xfrm>
            <a:off x="1136396" y="502021"/>
            <a:ext cx="6173262" cy="1655483"/>
          </a:xfrm>
        </p:spPr>
        <p:txBody>
          <a:bodyPr anchor="b">
            <a:normAutofit/>
          </a:bodyPr>
          <a:lstStyle/>
          <a:p>
            <a:r>
              <a:rPr lang="en-US" sz="3700" b="1" i="0" dirty="0">
                <a:effectLst/>
                <a:latin typeface="Times New Roman" panose="02020603050405020304" pitchFamily="18" charset="0"/>
                <a:cs typeface="Times New Roman" panose="02020603050405020304" pitchFamily="18" charset="0"/>
              </a:rPr>
              <a:t>Provide and describe what the 5 variables mean in the dataset.</a:t>
            </a:r>
          </a:p>
        </p:txBody>
      </p:sp>
      <p:sp>
        <p:nvSpPr>
          <p:cNvPr id="3" name="Content Placeholder 2">
            <a:extLst>
              <a:ext uri="{FF2B5EF4-FFF2-40B4-BE49-F238E27FC236}">
                <a16:creationId xmlns:a16="http://schemas.microsoft.com/office/drawing/2014/main" id="{6134BE3A-C169-2E6B-9A39-67FCE3D07183}"/>
              </a:ext>
            </a:extLst>
          </p:cNvPr>
          <p:cNvSpPr>
            <a:spLocks noGrp="1"/>
          </p:cNvSpPr>
          <p:nvPr>
            <p:ph idx="1"/>
          </p:nvPr>
        </p:nvSpPr>
        <p:spPr>
          <a:xfrm>
            <a:off x="1136397" y="2408518"/>
            <a:ext cx="6173262" cy="3535083"/>
          </a:xfrm>
        </p:spPr>
        <p:txBody>
          <a:bodyPr>
            <a:normAutofit fontScale="70000" lnSpcReduction="20000"/>
          </a:bodyPr>
          <a:lstStyle/>
          <a:p>
            <a:pPr marL="0" indent="0">
              <a:buNone/>
            </a:pPr>
            <a:endParaRPr lang="en-US" sz="5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Date: Trading date of the stock market.</a:t>
            </a:r>
          </a:p>
          <a:p>
            <a:r>
              <a:rPr lang="en-US" sz="2000" dirty="0" err="1">
                <a:latin typeface="Times New Roman" panose="02020603050405020304" pitchFamily="18" charset="0"/>
                <a:cs typeface="Times New Roman" panose="02020603050405020304" pitchFamily="18" charset="0"/>
              </a:rPr>
              <a:t>daily_rate</a:t>
            </a:r>
            <a:r>
              <a:rPr lang="en-US" sz="2000" dirty="0">
                <a:latin typeface="Times New Roman" panose="02020603050405020304" pitchFamily="18" charset="0"/>
                <a:cs typeface="Times New Roman" panose="02020603050405020304" pitchFamily="18" charset="0"/>
              </a:rPr>
              <a:t>: The percentage at which an amount of money is borrowed or lent over a time period.</a:t>
            </a:r>
          </a:p>
          <a:p>
            <a:r>
              <a:rPr lang="en-US" sz="2000" dirty="0" err="1">
                <a:latin typeface="Times New Roman" panose="02020603050405020304" pitchFamily="18" charset="0"/>
                <a:cs typeface="Times New Roman" panose="02020603050405020304" pitchFamily="18" charset="0"/>
              </a:rPr>
              <a:t>spx_closePrice</a:t>
            </a:r>
            <a:r>
              <a:rPr lang="en-US" sz="2000" dirty="0">
                <a:latin typeface="Times New Roman" panose="02020603050405020304" pitchFamily="18" charset="0"/>
                <a:cs typeface="Times New Roman" panose="02020603050405020304" pitchFamily="18" charset="0"/>
              </a:rPr>
              <a:t>: The market price per share of the S&amp;P 500 index which measures of the performance of a group of stocks in a particular stock market.</a:t>
            </a:r>
          </a:p>
          <a:p>
            <a:r>
              <a:rPr lang="en-US" sz="2000" dirty="0" err="1">
                <a:latin typeface="Times New Roman" panose="02020603050405020304" pitchFamily="18" charset="0"/>
                <a:cs typeface="Times New Roman" panose="02020603050405020304" pitchFamily="18" charset="0"/>
              </a:rPr>
              <a:t>spx_point_change</a:t>
            </a:r>
            <a:r>
              <a:rPr lang="en-US" sz="2000" dirty="0">
                <a:latin typeface="Times New Roman" panose="02020603050405020304" pitchFamily="18" charset="0"/>
                <a:cs typeface="Times New Roman" panose="02020603050405020304" pitchFamily="18" charset="0"/>
              </a:rPr>
              <a:t>: The market price per share of the S&amp;P 500 index changes daily in points.</a:t>
            </a:r>
          </a:p>
          <a:p>
            <a:r>
              <a:rPr lang="en-US" sz="2000" dirty="0" err="1">
                <a:latin typeface="Times New Roman" panose="02020603050405020304" pitchFamily="18" charset="0"/>
                <a:cs typeface="Times New Roman" panose="02020603050405020304" pitchFamily="18" charset="0"/>
              </a:rPr>
              <a:t>spx_Indication</a:t>
            </a:r>
            <a:r>
              <a:rPr lang="en-US" sz="2000" dirty="0">
                <a:latin typeface="Times New Roman" panose="02020603050405020304" pitchFamily="18" charset="0"/>
                <a:cs typeface="Times New Roman" panose="02020603050405020304" pitchFamily="18" charset="0"/>
              </a:rPr>
              <a:t>: Up-day or Down-day of the S&amp;P 500 index.</a:t>
            </a:r>
          </a:p>
          <a:p>
            <a:r>
              <a:rPr lang="en-US" sz="2000" dirty="0" err="1">
                <a:latin typeface="Times New Roman" panose="02020603050405020304" pitchFamily="18" charset="0"/>
                <a:cs typeface="Times New Roman" panose="02020603050405020304" pitchFamily="18" charset="0"/>
              </a:rPr>
              <a:t>aapl_closePrice</a:t>
            </a:r>
            <a:r>
              <a:rPr lang="en-US" sz="2000" dirty="0">
                <a:latin typeface="Times New Roman" panose="02020603050405020304" pitchFamily="18" charset="0"/>
                <a:cs typeface="Times New Roman" panose="02020603050405020304" pitchFamily="18" charset="0"/>
              </a:rPr>
              <a:t>: The market price per share of Apple stock.</a:t>
            </a:r>
          </a:p>
          <a:p>
            <a:r>
              <a:rPr lang="en-US" sz="2000" dirty="0" err="1">
                <a:latin typeface="Times New Roman" panose="02020603050405020304" pitchFamily="18" charset="0"/>
                <a:cs typeface="Times New Roman" panose="02020603050405020304" pitchFamily="18" charset="0"/>
              </a:rPr>
              <a:t>toyota_closePrice</a:t>
            </a:r>
            <a:r>
              <a:rPr lang="en-US" sz="2000" dirty="0">
                <a:latin typeface="Times New Roman" panose="02020603050405020304" pitchFamily="18" charset="0"/>
                <a:cs typeface="Times New Roman" panose="02020603050405020304" pitchFamily="18" charset="0"/>
              </a:rPr>
              <a:t>: The market price per share of Toyota stock.</a:t>
            </a:r>
          </a:p>
          <a:p>
            <a:endParaRPr lang="en-US" sz="500" dirty="0">
              <a:latin typeface="Times New Roman" panose="02020603050405020304" pitchFamily="18" charset="0"/>
              <a:cs typeface="Times New Roman" panose="02020603050405020304" pitchFamily="18" charset="0"/>
            </a:endParaRPr>
          </a:p>
          <a:p>
            <a:pPr marL="0" indent="0">
              <a:buNone/>
            </a:pPr>
            <a:endParaRPr lang="en-US" sz="500" dirty="0">
              <a:latin typeface="Times New Roman" panose="02020603050405020304" pitchFamily="18" charset="0"/>
              <a:cs typeface="Times New Roman" panose="02020603050405020304" pitchFamily="18" charset="0"/>
            </a:endParaRPr>
          </a:p>
          <a:p>
            <a:pPr marL="0" indent="0">
              <a:buNone/>
            </a:pPr>
            <a:r>
              <a:rPr lang="en-US" sz="500" dirty="0">
                <a:latin typeface="Times New Roman" panose="02020603050405020304" pitchFamily="18" charset="0"/>
                <a:cs typeface="Times New Roman" panose="02020603050405020304" pitchFamily="18" charset="0"/>
              </a:rPr>
              <a:t>	</a:t>
            </a:r>
          </a:p>
          <a:p>
            <a:pPr marL="0" indent="0">
              <a:buNone/>
            </a:pPr>
            <a:endParaRPr lang="en-US" sz="500" dirty="0">
              <a:latin typeface="Times New Roman" panose="02020603050405020304" pitchFamily="18" charset="0"/>
              <a:cs typeface="Times New Roman" panose="02020603050405020304" pitchFamily="18" charset="0"/>
            </a:endParaRPr>
          </a:p>
          <a:p>
            <a:pPr marL="0" indent="0">
              <a:buNone/>
            </a:pPr>
            <a:r>
              <a:rPr lang="en-US" sz="500" dirty="0">
                <a:latin typeface="Times New Roman" panose="02020603050405020304" pitchFamily="18" charset="0"/>
                <a:cs typeface="Times New Roman" panose="02020603050405020304" pitchFamily="18" charset="0"/>
              </a:rPr>
              <a:t>		</a:t>
            </a:r>
          </a:p>
          <a:p>
            <a:pPr marL="0" indent="0">
              <a:buNone/>
            </a:pPr>
            <a:endParaRPr lang="en-US" sz="500" dirty="0">
              <a:latin typeface="Times New Roman" panose="02020603050405020304" pitchFamily="18" charset="0"/>
              <a:cs typeface="Times New Roman" panose="02020603050405020304" pitchFamily="18" charset="0"/>
            </a:endParaRPr>
          </a:p>
          <a:p>
            <a:endParaRPr lang="en-US" sz="500" dirty="0"/>
          </a:p>
        </p:txBody>
      </p:sp>
      <p:pic>
        <p:nvPicPr>
          <p:cNvPr id="22" name="Picture 12" descr="Codes on papers">
            <a:extLst>
              <a:ext uri="{FF2B5EF4-FFF2-40B4-BE49-F238E27FC236}">
                <a16:creationId xmlns:a16="http://schemas.microsoft.com/office/drawing/2014/main" id="{9B0C4D87-2A1D-E781-0FCC-2CBABFA1B7A8}"/>
              </a:ext>
            </a:extLst>
          </p:cNvPr>
          <p:cNvPicPr>
            <a:picLocks noChangeAspect="1"/>
          </p:cNvPicPr>
          <p:nvPr/>
        </p:nvPicPr>
        <p:blipFill rotWithShape="1">
          <a:blip r:embed="rId2"/>
          <a:srcRect l="29776" r="27830" b="1"/>
          <a:stretch/>
        </p:blipFill>
        <p:spPr>
          <a:xfrm>
            <a:off x="8115300" y="-12515"/>
            <a:ext cx="4076700" cy="6418631"/>
          </a:xfrm>
          <a:prstGeom prst="rect">
            <a:avLst/>
          </a:prstGeom>
        </p:spPr>
      </p:pic>
      <p:sp>
        <p:nvSpPr>
          <p:cNvPr id="19" name="Rectangle 18">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10AA3E3-9EE3-D593-BE38-26233888A9BF}"/>
              </a:ext>
            </a:extLst>
          </p:cNvPr>
          <p:cNvSpPr>
            <a:spLocks noGrp="1"/>
          </p:cNvSpPr>
          <p:nvPr>
            <p:ph type="sldNum" sz="quarter" idx="12"/>
          </p:nvPr>
        </p:nvSpPr>
        <p:spPr>
          <a:xfrm>
            <a:off x="11704320" y="6455431"/>
            <a:ext cx="445913" cy="365125"/>
          </a:xfrm>
        </p:spPr>
        <p:txBody>
          <a:bodyPr>
            <a:normAutofit/>
          </a:bodyPr>
          <a:lstStyle/>
          <a:p>
            <a:pPr>
              <a:spcAft>
                <a:spcPts val="600"/>
              </a:spcAft>
            </a:pPr>
            <a:fld id="{B843A4A2-3F4C-4764-B8EC-71D248015EED}" type="slidenum">
              <a:rPr lang="en-US" sz="1100">
                <a:solidFill>
                  <a:srgbClr val="FFFFFF"/>
                </a:solidFill>
              </a:rPr>
              <a:pPr>
                <a:spcAft>
                  <a:spcPts val="600"/>
                </a:spcAft>
              </a:pPr>
              <a:t>6</a:t>
            </a:fld>
            <a:endParaRPr lang="en-US" sz="1100">
              <a:solidFill>
                <a:srgbClr val="FFFFFF"/>
              </a:solidFill>
            </a:endParaRPr>
          </a:p>
        </p:txBody>
      </p:sp>
    </p:spTree>
    <p:extLst>
      <p:ext uri="{BB962C8B-B14F-4D97-AF65-F5344CB8AC3E}">
        <p14:creationId xmlns:p14="http://schemas.microsoft.com/office/powerpoint/2010/main" val="426314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9AB86E-350C-37D3-50B1-A7D585F920BF}"/>
              </a:ext>
            </a:extLst>
          </p:cNvPr>
          <p:cNvSpPr>
            <a:spLocks noGrp="1"/>
          </p:cNvSpPr>
          <p:nvPr>
            <p:ph type="title"/>
          </p:nvPr>
        </p:nvSpPr>
        <p:spPr>
          <a:xfrm>
            <a:off x="838200" y="978408"/>
            <a:ext cx="3721608" cy="1106424"/>
          </a:xfrm>
        </p:spPr>
        <p:txBody>
          <a:bodyPr>
            <a:normAutofit/>
          </a:bodyPr>
          <a:lstStyle/>
          <a:p>
            <a:r>
              <a:rPr lang="en-US" sz="1300" b="1" i="0">
                <a:effectLst/>
                <a:latin typeface="Times New Roman" panose="02020603050405020304" pitchFamily="18" charset="0"/>
                <a:cs typeface="Times New Roman" panose="02020603050405020304" pitchFamily="18" charset="0"/>
              </a:rPr>
              <a:t>Include a histogram of each of the 5 variables – in your summary and analysis, identify any outliers and explain the reasoning for them being outliers and how you believe they should be handled</a:t>
            </a:r>
          </a:p>
        </p:txBody>
      </p:sp>
      <p:sp>
        <p:nvSpPr>
          <p:cNvPr id="21" name="Rectangle 20">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134BE3A-C169-2E6B-9A39-67FCE3D07183}"/>
              </a:ext>
            </a:extLst>
          </p:cNvPr>
          <p:cNvSpPr>
            <a:spLocks noGrp="1"/>
          </p:cNvSpPr>
          <p:nvPr>
            <p:ph idx="1"/>
          </p:nvPr>
        </p:nvSpPr>
        <p:spPr>
          <a:xfrm>
            <a:off x="838200" y="2368296"/>
            <a:ext cx="3721608" cy="3502152"/>
          </a:xfrm>
        </p:spPr>
        <p:txBody>
          <a:bodyPr>
            <a:normAutofit fontScale="25000" lnSpcReduction="20000"/>
          </a:bodyPr>
          <a:lstStyle/>
          <a:p>
            <a:r>
              <a:rPr lang="en-US" sz="5600" b="0" i="0" dirty="0">
                <a:solidFill>
                  <a:srgbClr val="374151"/>
                </a:solidFill>
                <a:effectLst/>
                <a:latin typeface="Times New Roman" panose="02020603050405020304" pitchFamily="18" charset="0"/>
                <a:cs typeface="Times New Roman" panose="02020603050405020304" pitchFamily="18" charset="0"/>
              </a:rPr>
              <a:t>In the histograms, outliers may appear as individual bars or bins that are significantly higher or lower than the others.</a:t>
            </a:r>
          </a:p>
          <a:p>
            <a:r>
              <a:rPr lang="en-US" sz="5600" b="0" i="0" dirty="0">
                <a:solidFill>
                  <a:srgbClr val="374151"/>
                </a:solidFill>
                <a:effectLst/>
                <a:latin typeface="Times New Roman" panose="02020603050405020304" pitchFamily="18" charset="0"/>
                <a:cs typeface="Times New Roman" panose="02020603050405020304" pitchFamily="18" charset="0"/>
              </a:rPr>
              <a:t>Outliers can be caused by various factors such as extreme events, or other anomalies in the data.</a:t>
            </a:r>
          </a:p>
          <a:p>
            <a:r>
              <a:rPr lang="en-US" sz="5600" dirty="0">
                <a:solidFill>
                  <a:srgbClr val="374151"/>
                </a:solidFill>
                <a:latin typeface="Times New Roman" panose="02020603050405020304" pitchFamily="18" charset="0"/>
                <a:cs typeface="Times New Roman" panose="02020603050405020304" pitchFamily="18" charset="0"/>
              </a:rPr>
              <a:t>I</a:t>
            </a:r>
            <a:r>
              <a:rPr lang="en-US" sz="5600" b="0" i="0" dirty="0">
                <a:solidFill>
                  <a:srgbClr val="374151"/>
                </a:solidFill>
                <a:effectLst/>
                <a:latin typeface="Times New Roman" panose="02020603050405020304" pitchFamily="18" charset="0"/>
                <a:cs typeface="Times New Roman" panose="02020603050405020304" pitchFamily="18" charset="0"/>
              </a:rPr>
              <a:t> decided to leave the outliers in the dataset because histogram may not be as precise as using statistical measures such as z-scores, percentiles, or box plots.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endParaRPr lang="en-US" sz="1600" dirty="0">
              <a:latin typeface="Times New Roman" panose="02020603050405020304" pitchFamily="18" charset="0"/>
              <a:cs typeface="Times New Roman" panose="02020603050405020304" pitchFamily="18" charset="0"/>
            </a:endParaRPr>
          </a:p>
          <a:p>
            <a:endParaRPr lang="en-US" sz="1600" dirty="0"/>
          </a:p>
        </p:txBody>
      </p:sp>
      <p:pic>
        <p:nvPicPr>
          <p:cNvPr id="10" name="Picture 9">
            <a:extLst>
              <a:ext uri="{FF2B5EF4-FFF2-40B4-BE49-F238E27FC236}">
                <a16:creationId xmlns:a16="http://schemas.microsoft.com/office/drawing/2014/main" id="{6CE9AEDE-0AEC-18CC-ADF8-D26F1633B01D}"/>
              </a:ext>
            </a:extLst>
          </p:cNvPr>
          <p:cNvPicPr>
            <a:picLocks noChangeAspect="1"/>
          </p:cNvPicPr>
          <p:nvPr/>
        </p:nvPicPr>
        <p:blipFill>
          <a:blip r:embed="rId2"/>
          <a:stretch>
            <a:fillRect/>
          </a:stretch>
        </p:blipFill>
        <p:spPr>
          <a:xfrm>
            <a:off x="5233267" y="755591"/>
            <a:ext cx="3248351" cy="2444383"/>
          </a:xfrm>
          <a:prstGeom prst="rect">
            <a:avLst/>
          </a:prstGeom>
        </p:spPr>
      </p:pic>
      <p:pic>
        <p:nvPicPr>
          <p:cNvPr id="8" name="Picture 7" descr="A green and red graph&#10;&#10;Description automatically generated with low confidence">
            <a:extLst>
              <a:ext uri="{FF2B5EF4-FFF2-40B4-BE49-F238E27FC236}">
                <a16:creationId xmlns:a16="http://schemas.microsoft.com/office/drawing/2014/main" id="{8CE6840D-70B6-BDED-A72B-923CF54AA00F}"/>
              </a:ext>
            </a:extLst>
          </p:cNvPr>
          <p:cNvPicPr>
            <a:picLocks noChangeAspect="1"/>
          </p:cNvPicPr>
          <p:nvPr/>
        </p:nvPicPr>
        <p:blipFill>
          <a:blip r:embed="rId3"/>
          <a:stretch>
            <a:fillRect/>
          </a:stretch>
        </p:blipFill>
        <p:spPr>
          <a:xfrm>
            <a:off x="8589914" y="775895"/>
            <a:ext cx="3248352" cy="2403780"/>
          </a:xfrm>
          <a:prstGeom prst="rect">
            <a:avLst/>
          </a:prstGeom>
        </p:spPr>
      </p:pic>
      <p:pic>
        <p:nvPicPr>
          <p:cNvPr id="6" name="Picture 5">
            <a:extLst>
              <a:ext uri="{FF2B5EF4-FFF2-40B4-BE49-F238E27FC236}">
                <a16:creationId xmlns:a16="http://schemas.microsoft.com/office/drawing/2014/main" id="{1FE4C99C-60B0-BBAD-068B-284B9D811E09}"/>
              </a:ext>
            </a:extLst>
          </p:cNvPr>
          <p:cNvPicPr>
            <a:picLocks noChangeAspect="1"/>
          </p:cNvPicPr>
          <p:nvPr/>
        </p:nvPicPr>
        <p:blipFill>
          <a:blip r:embed="rId4"/>
          <a:stretch>
            <a:fillRect/>
          </a:stretch>
        </p:blipFill>
        <p:spPr>
          <a:xfrm>
            <a:off x="5233268" y="3515439"/>
            <a:ext cx="3248352" cy="2533714"/>
          </a:xfrm>
          <a:prstGeom prst="rect">
            <a:avLst/>
          </a:prstGeom>
        </p:spPr>
      </p:pic>
      <p:pic>
        <p:nvPicPr>
          <p:cNvPr id="12" name="Picture 11">
            <a:extLst>
              <a:ext uri="{FF2B5EF4-FFF2-40B4-BE49-F238E27FC236}">
                <a16:creationId xmlns:a16="http://schemas.microsoft.com/office/drawing/2014/main" id="{DC02B73B-7AB0-8890-1F18-11FA3BF2704F}"/>
              </a:ext>
            </a:extLst>
          </p:cNvPr>
          <p:cNvPicPr>
            <a:picLocks noChangeAspect="1"/>
          </p:cNvPicPr>
          <p:nvPr/>
        </p:nvPicPr>
        <p:blipFill>
          <a:blip r:embed="rId5"/>
          <a:stretch>
            <a:fillRect/>
          </a:stretch>
        </p:blipFill>
        <p:spPr>
          <a:xfrm>
            <a:off x="8589914" y="3595184"/>
            <a:ext cx="3248352" cy="2371296"/>
          </a:xfrm>
          <a:prstGeom prst="rect">
            <a:avLst/>
          </a:prstGeom>
        </p:spPr>
      </p:pic>
      <p:sp>
        <p:nvSpPr>
          <p:cNvPr id="4" name="Slide Number Placeholder 3">
            <a:extLst>
              <a:ext uri="{FF2B5EF4-FFF2-40B4-BE49-F238E27FC236}">
                <a16:creationId xmlns:a16="http://schemas.microsoft.com/office/drawing/2014/main" id="{010AA3E3-9EE3-D593-BE38-26233888A9BF}"/>
              </a:ext>
            </a:extLst>
          </p:cNvPr>
          <p:cNvSpPr>
            <a:spLocks noGrp="1"/>
          </p:cNvSpPr>
          <p:nvPr>
            <p:ph type="sldNum" sz="quarter" idx="12"/>
          </p:nvPr>
        </p:nvSpPr>
        <p:spPr>
          <a:xfrm>
            <a:off x="8610600" y="6356350"/>
            <a:ext cx="2743200" cy="365125"/>
          </a:xfrm>
        </p:spPr>
        <p:txBody>
          <a:bodyPr>
            <a:normAutofit/>
          </a:bodyPr>
          <a:lstStyle/>
          <a:p>
            <a:pPr>
              <a:spcAft>
                <a:spcPts val="600"/>
              </a:spcAft>
            </a:pPr>
            <a:fld id="{B843A4A2-3F4C-4764-B8EC-71D248015EED}" type="slidenum">
              <a:rPr lang="en-US">
                <a:solidFill>
                  <a:schemeClr val="tx1">
                    <a:lumMod val="50000"/>
                    <a:lumOff val="50000"/>
                  </a:schemeClr>
                </a:solidFill>
              </a:rPr>
              <a:pPr>
                <a:spcAft>
                  <a:spcPts val="600"/>
                </a:spcAft>
              </a:pPr>
              <a:t>7</a:t>
            </a:fld>
            <a:endParaRPr lang="en-US">
              <a:solidFill>
                <a:schemeClr val="tx1">
                  <a:lumMod val="50000"/>
                  <a:lumOff val="50000"/>
                </a:schemeClr>
              </a:solidFill>
            </a:endParaRPr>
          </a:p>
        </p:txBody>
      </p:sp>
    </p:spTree>
    <p:extLst>
      <p:ext uri="{BB962C8B-B14F-4D97-AF65-F5344CB8AC3E}">
        <p14:creationId xmlns:p14="http://schemas.microsoft.com/office/powerpoint/2010/main" val="670283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9AB86E-350C-37D3-50B1-A7D585F920BF}"/>
              </a:ext>
            </a:extLst>
          </p:cNvPr>
          <p:cNvSpPr>
            <a:spLocks noGrp="1"/>
          </p:cNvSpPr>
          <p:nvPr>
            <p:ph type="title"/>
          </p:nvPr>
        </p:nvSpPr>
        <p:spPr>
          <a:xfrm>
            <a:off x="838201" y="643467"/>
            <a:ext cx="3888526" cy="1800526"/>
          </a:xfrm>
        </p:spPr>
        <p:txBody>
          <a:bodyPr>
            <a:normAutofit/>
          </a:bodyPr>
          <a:lstStyle/>
          <a:p>
            <a:r>
              <a:rPr lang="en-US" sz="2400" b="1" i="0">
                <a:effectLst/>
                <a:latin typeface="Times New Roman" panose="02020603050405020304" pitchFamily="18" charset="0"/>
                <a:cs typeface="Times New Roman" panose="02020603050405020304" pitchFamily="18" charset="0"/>
              </a:rPr>
              <a:t>Include the other descriptive characteristics about the variables: Mean, Mode, Spread, and Tails</a:t>
            </a:r>
          </a:p>
        </p:txBody>
      </p:sp>
      <p:sp>
        <p:nvSpPr>
          <p:cNvPr id="3" name="Content Placeholder 2">
            <a:extLst>
              <a:ext uri="{FF2B5EF4-FFF2-40B4-BE49-F238E27FC236}">
                <a16:creationId xmlns:a16="http://schemas.microsoft.com/office/drawing/2014/main" id="{6134BE3A-C169-2E6B-9A39-67FCE3D07183}"/>
              </a:ext>
            </a:extLst>
          </p:cNvPr>
          <p:cNvSpPr>
            <a:spLocks noGrp="1"/>
          </p:cNvSpPr>
          <p:nvPr>
            <p:ph idx="1"/>
          </p:nvPr>
        </p:nvSpPr>
        <p:spPr>
          <a:xfrm>
            <a:off x="838201" y="2623381"/>
            <a:ext cx="3888528" cy="3553581"/>
          </a:xfrm>
        </p:spPr>
        <p:txBody>
          <a:bodyPr>
            <a:normAutofit fontScale="92500" lnSpcReduction="10000"/>
          </a:bodyPr>
          <a:lstStyle/>
          <a:p>
            <a:r>
              <a:rPr lang="en-US" sz="1400" dirty="0">
                <a:latin typeface="Times New Roman" panose="02020603050405020304" pitchFamily="18" charset="0"/>
                <a:cs typeface="Times New Roman" panose="02020603050405020304" pitchFamily="18" charset="0"/>
              </a:rPr>
              <a:t>The mean represents the central tendency of the data, or the average value of the variable.</a:t>
            </a:r>
          </a:p>
          <a:p>
            <a:r>
              <a:rPr lang="en-US" sz="1400" dirty="0">
                <a:latin typeface="Times New Roman" panose="02020603050405020304" pitchFamily="18" charset="0"/>
                <a:cs typeface="Times New Roman" panose="02020603050405020304" pitchFamily="18" charset="0"/>
              </a:rPr>
              <a:t>The median represents the middle value of the variable.</a:t>
            </a:r>
          </a:p>
          <a:p>
            <a:r>
              <a:rPr lang="en-US" sz="1400" dirty="0">
                <a:latin typeface="Times New Roman" panose="02020603050405020304" pitchFamily="18" charset="0"/>
                <a:cs typeface="Times New Roman" panose="02020603050405020304" pitchFamily="18" charset="0"/>
              </a:rPr>
              <a:t>The mode represents the most common value in the data. </a:t>
            </a:r>
          </a:p>
          <a:p>
            <a:r>
              <a:rPr lang="en-US" sz="1400" dirty="0">
                <a:latin typeface="Times New Roman" panose="02020603050405020304" pitchFamily="18" charset="0"/>
                <a:cs typeface="Times New Roman" panose="02020603050405020304" pitchFamily="18" charset="0"/>
              </a:rPr>
              <a:t>The range represents the difference between the maximum and minimum values in the data and measures the spread of the data.</a:t>
            </a:r>
          </a:p>
          <a:p>
            <a:r>
              <a:rPr lang="en-US" sz="1400" dirty="0">
                <a:latin typeface="Times New Roman" panose="02020603050405020304" pitchFamily="18" charset="0"/>
                <a:cs typeface="Times New Roman" panose="02020603050405020304" pitchFamily="18" charset="0"/>
              </a:rPr>
              <a:t>The standard deviation represents the spread of the data around the mean and indicates how much the data varies from the average value.</a:t>
            </a:r>
          </a:p>
          <a:p>
            <a:r>
              <a:rPr lang="en-US" sz="1400" dirty="0">
                <a:latin typeface="Times New Roman" panose="02020603050405020304" pitchFamily="18" charset="0"/>
                <a:cs typeface="Times New Roman" panose="02020603050405020304" pitchFamily="18" charset="0"/>
              </a:rPr>
              <a:t>By calculating these descriptive characteristics for each variable, I can gain insights into the distribution of the data and the variability of each variable.						</a:t>
            </a:r>
            <a:endParaRPr lang="en-US" sz="1400" dirty="0"/>
          </a:p>
        </p:txBody>
      </p:sp>
      <p:pic>
        <p:nvPicPr>
          <p:cNvPr id="6" name="Picture 5">
            <a:extLst>
              <a:ext uri="{FF2B5EF4-FFF2-40B4-BE49-F238E27FC236}">
                <a16:creationId xmlns:a16="http://schemas.microsoft.com/office/drawing/2014/main" id="{E8370EC3-067A-94B8-185D-1F6D45F24B50}"/>
              </a:ext>
            </a:extLst>
          </p:cNvPr>
          <p:cNvPicPr>
            <a:picLocks noChangeAspect="1"/>
          </p:cNvPicPr>
          <p:nvPr/>
        </p:nvPicPr>
        <p:blipFill>
          <a:blip r:embed="rId2"/>
          <a:stretch>
            <a:fillRect/>
          </a:stretch>
        </p:blipFill>
        <p:spPr>
          <a:xfrm>
            <a:off x="7706135" y="643234"/>
            <a:ext cx="2937248" cy="5599876"/>
          </a:xfrm>
          <a:prstGeom prst="rect">
            <a:avLst/>
          </a:prstGeom>
        </p:spPr>
      </p:pic>
      <p:sp>
        <p:nvSpPr>
          <p:cNvPr id="4" name="Slide Number Placeholder 3">
            <a:extLst>
              <a:ext uri="{FF2B5EF4-FFF2-40B4-BE49-F238E27FC236}">
                <a16:creationId xmlns:a16="http://schemas.microsoft.com/office/drawing/2014/main" id="{010AA3E3-9EE3-D593-BE38-26233888A9BF}"/>
              </a:ext>
            </a:extLst>
          </p:cNvPr>
          <p:cNvSpPr>
            <a:spLocks noGrp="1"/>
          </p:cNvSpPr>
          <p:nvPr>
            <p:ph type="sldNum" sz="quarter" idx="12"/>
          </p:nvPr>
        </p:nvSpPr>
        <p:spPr>
          <a:xfrm>
            <a:off x="8610600" y="6356350"/>
            <a:ext cx="2743200" cy="365125"/>
          </a:xfrm>
        </p:spPr>
        <p:txBody>
          <a:bodyPr>
            <a:normAutofit/>
          </a:bodyPr>
          <a:lstStyle/>
          <a:p>
            <a:pPr>
              <a:spcAft>
                <a:spcPts val="600"/>
              </a:spcAft>
            </a:pPr>
            <a:fld id="{B843A4A2-3F4C-4764-B8EC-71D248015EED}" type="slidenum">
              <a:rPr lang="en-US" smtClean="0"/>
              <a:pPr>
                <a:spcAft>
                  <a:spcPts val="600"/>
                </a:spcAft>
              </a:pPr>
              <a:t>8</a:t>
            </a:fld>
            <a:endParaRPr lang="en-US"/>
          </a:p>
        </p:txBody>
      </p:sp>
    </p:spTree>
    <p:extLst>
      <p:ext uri="{BB962C8B-B14F-4D97-AF65-F5344CB8AC3E}">
        <p14:creationId xmlns:p14="http://schemas.microsoft.com/office/powerpoint/2010/main" val="273201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9AB86E-350C-37D3-50B1-A7D585F920BF}"/>
              </a:ext>
            </a:extLst>
          </p:cNvPr>
          <p:cNvSpPr>
            <a:spLocks noGrp="1"/>
          </p:cNvSpPr>
          <p:nvPr>
            <p:ph type="title"/>
          </p:nvPr>
        </p:nvSpPr>
        <p:spPr>
          <a:xfrm>
            <a:off x="371094" y="1161288"/>
            <a:ext cx="3438144" cy="1239012"/>
          </a:xfrm>
        </p:spPr>
        <p:txBody>
          <a:bodyPr anchor="ctr">
            <a:normAutofit/>
          </a:bodyPr>
          <a:lstStyle/>
          <a:p>
            <a:r>
              <a:rPr lang="en-US" sz="1500" b="1" dirty="0">
                <a:latin typeface="Times New Roman" panose="02020603050405020304" pitchFamily="18" charset="0"/>
                <a:cs typeface="Times New Roman" panose="02020603050405020304" pitchFamily="18" charset="0"/>
              </a:rPr>
              <a:t>C</a:t>
            </a:r>
            <a:r>
              <a:rPr lang="en-US" sz="1500" b="1" i="0" dirty="0">
                <a:effectLst/>
                <a:latin typeface="Times New Roman" panose="02020603050405020304" pitchFamily="18" charset="0"/>
                <a:cs typeface="Times New Roman" panose="02020603050405020304" pitchFamily="18" charset="0"/>
              </a:rPr>
              <a:t>ompare two scenarios in your data using a PMF. Reminder, this isn’t comparing two variables against each other – it is the same variable, but a different scenario. Almost like a filter.</a:t>
            </a:r>
          </a:p>
        </p:txBody>
      </p:sp>
      <p:sp>
        <p:nvSpPr>
          <p:cNvPr id="26" name="Rectangle 2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134BE3A-C169-2E6B-9A39-67FCE3D07183}"/>
              </a:ext>
            </a:extLst>
          </p:cNvPr>
          <p:cNvSpPr>
            <a:spLocks noGrp="1"/>
          </p:cNvSpPr>
          <p:nvPr>
            <p:ph idx="1"/>
          </p:nvPr>
        </p:nvSpPr>
        <p:spPr>
          <a:xfrm>
            <a:off x="371094" y="2718054"/>
            <a:ext cx="3438906" cy="3207258"/>
          </a:xfrm>
        </p:spPr>
        <p:txBody>
          <a:bodyPr anchor="t">
            <a:noAutofit/>
          </a:bodyPr>
          <a:lstStyle/>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PMFs for the two time periods show the probability distribution of interest rates during each time period.</a:t>
            </a:r>
          </a:p>
          <a:p>
            <a:r>
              <a:rPr lang="en-US" sz="1200" dirty="0">
                <a:latin typeface="Times New Roman" panose="02020603050405020304" pitchFamily="18" charset="0"/>
                <a:cs typeface="Times New Roman" panose="02020603050405020304" pitchFamily="18" charset="0"/>
              </a:rPr>
              <a:t>By comparing the two PMFs, I can see whether the distribution of interest rates has shifted over time.</a:t>
            </a:r>
          </a:p>
          <a:p>
            <a:r>
              <a:rPr lang="en-US" sz="1200" dirty="0">
                <a:latin typeface="Times New Roman" panose="02020603050405020304" pitchFamily="18" charset="0"/>
                <a:cs typeface="Times New Roman" panose="02020603050405020304" pitchFamily="18" charset="0"/>
              </a:rPr>
              <a:t>the PMF for the second time period is shifted to the right, it would indicate that interest rates were higher on average during that time period.</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p>
          <a:p>
            <a:pPr marL="0" indent="0">
              <a:buNone/>
            </a:pPr>
            <a:endParaRPr lang="en-US" sz="1200" dirty="0">
              <a:latin typeface="Times New Roman" panose="02020603050405020304" pitchFamily="18" charset="0"/>
              <a:cs typeface="Times New Roman" panose="02020603050405020304" pitchFamily="18" charset="0"/>
            </a:endParaRPr>
          </a:p>
          <a:p>
            <a:endParaRPr lang="en-US" sz="1200" dirty="0"/>
          </a:p>
        </p:txBody>
      </p:sp>
      <p:pic>
        <p:nvPicPr>
          <p:cNvPr id="6" name="Picture 5">
            <a:extLst>
              <a:ext uri="{FF2B5EF4-FFF2-40B4-BE49-F238E27FC236}">
                <a16:creationId xmlns:a16="http://schemas.microsoft.com/office/drawing/2014/main" id="{93D99002-0D25-ED7F-02DE-3692432308E2}"/>
              </a:ext>
            </a:extLst>
          </p:cNvPr>
          <p:cNvPicPr>
            <a:picLocks noChangeAspect="1"/>
          </p:cNvPicPr>
          <p:nvPr/>
        </p:nvPicPr>
        <p:blipFill>
          <a:blip r:embed="rId2"/>
          <a:stretch>
            <a:fillRect/>
          </a:stretch>
        </p:blipFill>
        <p:spPr>
          <a:xfrm>
            <a:off x="4901184" y="944106"/>
            <a:ext cx="6922008" cy="5070371"/>
          </a:xfrm>
          <a:prstGeom prst="rect">
            <a:avLst/>
          </a:prstGeom>
        </p:spPr>
      </p:pic>
      <p:sp>
        <p:nvSpPr>
          <p:cNvPr id="4" name="Slide Number Placeholder 3">
            <a:extLst>
              <a:ext uri="{FF2B5EF4-FFF2-40B4-BE49-F238E27FC236}">
                <a16:creationId xmlns:a16="http://schemas.microsoft.com/office/drawing/2014/main" id="{010AA3E3-9EE3-D593-BE38-26233888A9BF}"/>
              </a:ext>
            </a:extLst>
          </p:cNvPr>
          <p:cNvSpPr>
            <a:spLocks noGrp="1"/>
          </p:cNvSpPr>
          <p:nvPr>
            <p:ph type="sldNum" sz="quarter" idx="12"/>
          </p:nvPr>
        </p:nvSpPr>
        <p:spPr>
          <a:xfrm>
            <a:off x="9695688" y="6356350"/>
            <a:ext cx="2121408" cy="365125"/>
          </a:xfrm>
        </p:spPr>
        <p:txBody>
          <a:bodyPr>
            <a:normAutofit/>
          </a:bodyPr>
          <a:lstStyle/>
          <a:p>
            <a:pPr>
              <a:spcAft>
                <a:spcPts val="600"/>
              </a:spcAft>
            </a:pPr>
            <a:fld id="{B843A4A2-3F4C-4764-B8EC-71D248015EED}" type="slidenum">
              <a:rPr lang="en-US">
                <a:solidFill>
                  <a:schemeClr val="tx1">
                    <a:lumMod val="50000"/>
                    <a:lumOff val="50000"/>
                  </a:schemeClr>
                </a:solidFill>
              </a:rPr>
              <a:pPr>
                <a:spcAft>
                  <a:spcPts val="600"/>
                </a:spcAft>
              </a:pPr>
              <a:t>9</a:t>
            </a:fld>
            <a:endParaRPr lang="en-US">
              <a:solidFill>
                <a:schemeClr val="tx1">
                  <a:lumMod val="50000"/>
                  <a:lumOff val="50000"/>
                </a:schemeClr>
              </a:solidFill>
            </a:endParaRPr>
          </a:p>
        </p:txBody>
      </p:sp>
    </p:spTree>
    <p:extLst>
      <p:ext uri="{BB962C8B-B14F-4D97-AF65-F5344CB8AC3E}">
        <p14:creationId xmlns:p14="http://schemas.microsoft.com/office/powerpoint/2010/main" val="4056053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1944</Words>
  <Application>Microsoft Office PowerPoint</Application>
  <PresentationFormat>Widescreen</PresentationFormat>
  <Paragraphs>175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Week 12 Assignment Final Project Henry Pham Department of Data Science, Bellevue University DSC530-T301 Professor: Cary Jim Assignment Due Date: 2023-06-03 </vt:lpstr>
      <vt:lpstr>DSC 530 Final Project</vt:lpstr>
      <vt:lpstr>Introduction</vt:lpstr>
      <vt:lpstr>Data Sources</vt:lpstr>
      <vt:lpstr>Provide and describe what the 5 variables mean in the dataset.</vt:lpstr>
      <vt:lpstr>Provide and describe what the 5 variables mean in the dataset.</vt:lpstr>
      <vt:lpstr>Include a histogram of each of the 5 variables – in your summary and analysis, identify any outliers and explain the reasoning for them being outliers and how you believe they should be handled</vt:lpstr>
      <vt:lpstr>Include the other descriptive characteristics about the variables: Mean, Mode, Spread, and Tails</vt:lpstr>
      <vt:lpstr>Compare two scenarios in your data using a PMF. Reminder, this isn’t comparing two variables against each other – it is the same variable, but a different scenario. Almost like a filter.</vt:lpstr>
      <vt:lpstr>Create 1 CDF with one of your variables what does this tell you about your variable and how does it address the question you are trying to answer</vt:lpstr>
      <vt:lpstr>Plot 1 analytical distribution and provide your analysis on how it applies to the dataset you have chosen</vt:lpstr>
      <vt:lpstr>Create two scatter plots comparing two variables and provide your analysis on correlation and causation. Remember, covariance, Pearson’s correlation, and Non-Linear Relationships should also be considered during your analysis</vt:lpstr>
      <vt:lpstr>Conduct a test on your hypothesis</vt:lpstr>
      <vt:lpstr>Conduct a regression analysis on either one dependent and one explanatory variable, or multiple explanatory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Pham</dc:creator>
  <cp:lastModifiedBy>Henry Pham</cp:lastModifiedBy>
  <cp:revision>62</cp:revision>
  <dcterms:created xsi:type="dcterms:W3CDTF">2023-05-31T00:54:33Z</dcterms:created>
  <dcterms:modified xsi:type="dcterms:W3CDTF">2023-05-31T22:05:51Z</dcterms:modified>
</cp:coreProperties>
</file>