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0" r:id="rId2"/>
    <p:sldId id="304" r:id="rId3"/>
    <p:sldId id="303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1207">
          <p15:clr>
            <a:srgbClr val="A4A3A4"/>
          </p15:clr>
        </p15:guide>
        <p15:guide id="5" orient="horz" pos="13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579FDB"/>
    <a:srgbClr val="62A6D0"/>
    <a:srgbClr val="009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4" y="600"/>
      </p:cViewPr>
      <p:guideLst>
        <p:guide orient="horz" pos="2160"/>
        <p:guide pos="2880"/>
        <p:guide orient="horz" pos="799"/>
        <p:guide orient="horz" pos="1207"/>
        <p:guide orient="horz" pos="1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781C-31BA-4D55-B703-4182DF5F5720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18FF2-46E6-43D9-9682-42EB0871E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8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32AC-1C99-485D-A9CD-14DBD1CE662C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C3F9-5C7D-4EF5-8F53-66B38DB9C2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4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2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6480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009FB4"/>
                </a:solidFill>
              </a:defRPr>
            </a:lvl1pPr>
          </a:lstStyle>
          <a:p>
            <a:pPr lvl="0"/>
            <a:r>
              <a:rPr lang="ko-KR" altLang="en-US" dirty="0"/>
              <a:t>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 hasCustomPrompt="1"/>
          </p:nvPr>
        </p:nvSpPr>
        <p:spPr>
          <a:xfrm>
            <a:off x="457200" y="1268760"/>
            <a:ext cx="8229600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ko-KR" altLang="en-US" dirty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" y="1916832"/>
            <a:ext cx="8229600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211960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009FB4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16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32AC-1C99-485D-A9CD-14DBD1CE662C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C3F9-5C7D-4EF5-8F53-66B38DB9C2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685800" y="1524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2pPr>
            <a:lvl3pPr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3pPr>
            <a:lvl4pPr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4pPr>
            <a:lvl5pPr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5pPr>
            <a:lvl6pPr marL="457200"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defTabSz="1030288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>
              <a:tabLst>
                <a:tab pos="3314700" algn="l"/>
              </a:tabLst>
            </a:pPr>
            <a:r>
              <a:rPr lang="ko-KR" altLang="en-US" sz="4400" dirty="0">
                <a:solidFill>
                  <a:srgbClr val="0099CC"/>
                </a:solidFill>
              </a:rPr>
              <a:t>재귀 알고리즘의 효율성 분석</a:t>
            </a:r>
          </a:p>
        </p:txBody>
      </p:sp>
      <p:sp>
        <p:nvSpPr>
          <p:cNvPr id="11" name="Rectangle 3"/>
          <p:cNvSpPr>
            <a:spLocks noGrp="1" noChangeArrowheads="1"/>
          </p:cNvSpPr>
          <p:nvPr/>
        </p:nvSpPr>
        <p:spPr bwMode="auto">
          <a:xfrm>
            <a:off x="1066824" y="3962416"/>
            <a:ext cx="6934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FontTx/>
              <a:buNone/>
              <a:defRPr kumimoji="1"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4538" indent="-27305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1445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700">
                <a:solidFill>
                  <a:schemeClr val="tx1"/>
                </a:solidFill>
                <a:latin typeface="+mn-lt"/>
                <a:ea typeface="+mn-ea"/>
              </a:defRPr>
            </a:lvl3pPr>
            <a:lvl4pPr marL="16017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89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61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33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305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7788" indent="-228600" algn="l" defTabSz="10302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ko-KR" altLang="en-US" sz="3000" dirty="0"/>
              <a:t>이충기</a:t>
            </a:r>
            <a:endParaRPr lang="en-US" altLang="ko-KR" sz="3000" dirty="0"/>
          </a:p>
          <a:p>
            <a:pPr marL="342900" indent="-342900">
              <a:lnSpc>
                <a:spcPct val="90000"/>
              </a:lnSpc>
            </a:pPr>
            <a:endParaRPr lang="en-US" altLang="ko-KR" sz="1600" dirty="0"/>
          </a:p>
          <a:p>
            <a:pPr marL="342900" indent="-342900">
              <a:lnSpc>
                <a:spcPct val="90000"/>
              </a:lnSpc>
            </a:pPr>
            <a:r>
              <a:rPr lang="ko-KR" altLang="en-US" sz="2400" dirty="0"/>
              <a:t>명지대학교 </a:t>
            </a:r>
            <a:endParaRPr lang="en-US" altLang="ko-KR" sz="2400" dirty="0"/>
          </a:p>
          <a:p>
            <a:pPr marL="342900" indent="-342900">
              <a:lnSpc>
                <a:spcPct val="90000"/>
              </a:lnSpc>
            </a:pPr>
            <a:r>
              <a:rPr lang="ko-KR" altLang="en-US" sz="2400" dirty="0"/>
              <a:t>컴퓨터공학과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6309320"/>
            <a:ext cx="8244408" cy="0"/>
          </a:xfrm>
          <a:prstGeom prst="line">
            <a:avLst/>
          </a:prstGeom>
          <a:ln>
            <a:solidFill>
              <a:srgbClr val="009F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600" dirty="0"/>
              <a:t>문제 </a:t>
            </a:r>
            <a:r>
              <a:rPr lang="en-US" altLang="ko-KR" sz="3600" dirty="0"/>
              <a:t>1: </a:t>
            </a:r>
            <a:r>
              <a:rPr lang="ko-KR" altLang="ko-KR" sz="36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계단 오르기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24182"/>
            <a:ext cx="8075240" cy="5010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/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N(&gt; 0)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계단을 한 번에 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계단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혹은 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계단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씩 올라갈 수 있다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N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계단을 올라가는 방법의 수를 구하려고 한다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(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2</a:t>
            </a:r>
            <a:r>
              <a:rPr lang="ko-KR" altLang="ko-KR" sz="2400" b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점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) 1</a:t>
            </a:r>
            <a:r>
              <a:rPr lang="ko-KR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개의 계단을 올라가는 방법은 몇 가지인가</a:t>
            </a:r>
            <a:r>
              <a:rPr lang="en-US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?</a:t>
            </a:r>
          </a:p>
          <a:p>
            <a:pPr marL="342900" lvl="0" indent="-342900" algn="just" latinLnBrk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(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3</a:t>
            </a:r>
            <a:r>
              <a:rPr lang="ko-KR" altLang="ko-KR" sz="2400" b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점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) 2</a:t>
            </a:r>
            <a:r>
              <a:rPr lang="ko-KR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개의 계단을 올라가는 방법은 몇 가지인가</a:t>
            </a:r>
            <a:r>
              <a:rPr lang="en-US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?</a:t>
            </a:r>
            <a:endParaRPr lang="en-US" altLang="ko-KR" sz="2400" kern="100" dirty="0"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pPr marL="342900" lvl="0" indent="-342900" algn="just" latinLnBrk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(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5</a:t>
            </a:r>
            <a:r>
              <a:rPr lang="ko-KR" altLang="ko-KR" sz="2400" b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점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) 3</a:t>
            </a:r>
            <a:r>
              <a:rPr lang="ko-KR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개의 계단을 올라가는 방법은 몇 가지인가</a:t>
            </a:r>
            <a:r>
              <a:rPr lang="en-US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?</a:t>
            </a:r>
            <a:endParaRPr lang="en-US" altLang="ko-KR" sz="2400" kern="100" dirty="0"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pPr marL="342900" lvl="0" indent="-342900" algn="just" latinLnBrk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(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20</a:t>
            </a:r>
            <a:r>
              <a:rPr lang="ko-KR" altLang="ko-KR" sz="2400" b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점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) N(&gt; 0)</a:t>
            </a:r>
            <a:r>
              <a:rPr lang="ko-KR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개의 계단을 올라가는 방법의 수에 대한 점화식을 작성하라</a:t>
            </a:r>
            <a:r>
              <a:rPr lang="en-US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  <a:endParaRPr lang="en-US" altLang="ko-KR" sz="2400" kern="100" dirty="0"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pPr marL="342900" lvl="0" indent="-342900" algn="just" latinLnBrk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(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20</a:t>
            </a:r>
            <a:r>
              <a:rPr lang="ko-KR" altLang="ko-KR" sz="2400" b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점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) 4</a:t>
            </a:r>
            <a:r>
              <a:rPr lang="ko-KR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번의 점화식을 사용하여</a:t>
            </a:r>
            <a:r>
              <a:rPr lang="en-US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N(&gt; 0)</a:t>
            </a:r>
            <a:r>
              <a:rPr lang="ko-KR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개의 계단을 올라가는 방법의 수를 구하는 재귀 알고리즘을 작성하라</a:t>
            </a:r>
            <a:r>
              <a:rPr lang="en-US" altLang="ko-KR" sz="2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바탕체" panose="02030609000101010101" pitchFamily="17" charset="-127"/>
              </a:rPr>
              <a:t> </a:t>
            </a:r>
            <a:endParaRPr lang="ko-KR" altLang="ko-KR" sz="2400" kern="100" dirty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E8E1A-BABA-52D7-6B68-96D171AF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600" dirty="0"/>
              <a:t>문제 </a:t>
            </a:r>
            <a:r>
              <a:rPr lang="en-US" altLang="ko-KR" sz="3600" dirty="0"/>
              <a:t>2: </a:t>
            </a:r>
            <a:r>
              <a:rPr lang="ko-KR" altLang="en-US" sz="3600" dirty="0"/>
              <a:t>특정 숫자의 빈도 계산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A785358-46D2-9DA6-6B8D-904531BD2C2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052736"/>
            <a:ext cx="8229600" cy="446449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2800" b="1" dirty="0">
                <a:effectLst/>
                <a:latin typeface="+mn-ea"/>
                <a:cs typeface="Times New Roman" panose="02020603050405020304" pitchFamily="18" charset="0"/>
              </a:rPr>
              <a:t>40</a:t>
            </a:r>
            <a:r>
              <a:rPr lang="ko-KR" altLang="en-US" sz="2800" b="1" dirty="0">
                <a:effectLst/>
                <a:latin typeface="+mn-ea"/>
                <a:cs typeface="Times New Roman" panose="02020603050405020304" pitchFamily="18" charset="0"/>
              </a:rPr>
              <a:t>점</a:t>
            </a: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) </a:t>
            </a:r>
            <a:r>
              <a:rPr lang="ko-KR" altLang="en-US" sz="2800" dirty="0">
                <a:effectLst/>
                <a:latin typeface="+mn-ea"/>
                <a:cs typeface="Times New Roman" panose="02020603050405020304" pitchFamily="18" charset="0"/>
              </a:rPr>
              <a:t>양의 </a:t>
            </a:r>
            <a:r>
              <a:rPr lang="ko-KR" altLang="ko-KR" sz="2800" dirty="0">
                <a:effectLst/>
                <a:latin typeface="+mn-ea"/>
                <a:cs typeface="Times New Roman" panose="02020603050405020304" pitchFamily="18" charset="0"/>
              </a:rPr>
              <a:t>정수 내에 특정 숫자</a:t>
            </a: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(0</a:t>
            </a:r>
            <a:r>
              <a:rPr lang="ko-KR" altLang="ko-KR" sz="2800" dirty="0">
                <a:effectLst/>
                <a:latin typeface="+mn-ea"/>
                <a:cs typeface="Times New Roman" panose="02020603050405020304" pitchFamily="18" charset="0"/>
              </a:rPr>
              <a:t>에서</a:t>
            </a: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 9</a:t>
            </a:r>
            <a:r>
              <a:rPr lang="ko-KR" altLang="en-US" sz="2800" dirty="0">
                <a:effectLst/>
                <a:latin typeface="+mn-ea"/>
                <a:cs typeface="Times New Roman" panose="02020603050405020304" pitchFamily="18" charset="0"/>
              </a:rPr>
              <a:t>사이</a:t>
            </a:r>
            <a:r>
              <a:rPr lang="ko-KR" altLang="ko-KR" sz="2800" dirty="0">
                <a:effectLst/>
                <a:latin typeface="+mn-ea"/>
                <a:cs typeface="Times New Roman" panose="02020603050405020304" pitchFamily="18" charset="0"/>
              </a:rPr>
              <a:t>의 아라비아</a:t>
            </a: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effectLst/>
                <a:latin typeface="+mn-ea"/>
                <a:cs typeface="Times New Roman" panose="02020603050405020304" pitchFamily="18" charset="0"/>
              </a:rPr>
              <a:t>숫자</a:t>
            </a: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lang="ko-KR" altLang="ko-KR" sz="2800" dirty="0">
                <a:effectLst/>
                <a:latin typeface="+mn-ea"/>
                <a:cs typeface="Times New Roman" panose="02020603050405020304" pitchFamily="18" charset="0"/>
              </a:rPr>
              <a:t>가 나타나는 횟수를 재귀를 이용하여 계산하여 반환하는 재귀 </a:t>
            </a:r>
            <a:r>
              <a:rPr lang="ko-KR" altLang="en-US" sz="2800" dirty="0">
                <a:effectLst/>
                <a:latin typeface="+mn-ea"/>
                <a:cs typeface="Times New Roman" panose="02020603050405020304" pitchFamily="18" charset="0"/>
              </a:rPr>
              <a:t>알고리즘을 작성하라</a:t>
            </a: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2800" b="1" dirty="0">
                <a:effectLst/>
                <a:latin typeface="+mn-ea"/>
                <a:cs typeface="Times New Roman" panose="02020603050405020304" pitchFamily="18" charset="0"/>
              </a:rPr>
              <a:t>10</a:t>
            </a:r>
            <a:r>
              <a:rPr lang="ko-KR" altLang="en-US" sz="2800" b="1" dirty="0">
                <a:effectLst/>
                <a:latin typeface="+mn-ea"/>
                <a:cs typeface="Times New Roman" panose="02020603050405020304" pitchFamily="18" charset="0"/>
              </a:rPr>
              <a:t>점</a:t>
            </a: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) </a:t>
            </a:r>
            <a:r>
              <a:rPr lang="en-US" altLang="ko-KR" sz="28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sz="2800" dirty="0">
                <a:latin typeface="+mn-ea"/>
                <a:cs typeface="Times New Roman" panose="02020603050405020304" pitchFamily="18" charset="0"/>
              </a:rPr>
              <a:t>에서 작성한 </a:t>
            </a:r>
            <a:r>
              <a:rPr lang="ko-KR" altLang="en-US" sz="2800" dirty="0">
                <a:effectLst/>
                <a:latin typeface="+mn-ea"/>
                <a:cs typeface="Times New Roman" panose="02020603050405020304" pitchFamily="18" charset="0"/>
              </a:rPr>
              <a:t>알고리즘의 시간 복잡도를 </a:t>
            </a: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O-</a:t>
            </a:r>
            <a:r>
              <a:rPr lang="ko-KR" altLang="en-US" sz="2800" dirty="0">
                <a:effectLst/>
                <a:latin typeface="+mn-ea"/>
                <a:cs typeface="Times New Roman" panose="02020603050405020304" pitchFamily="18" charset="0"/>
              </a:rPr>
              <a:t>표기로 나타내라</a:t>
            </a:r>
            <a:r>
              <a:rPr lang="en-US" altLang="ko-KR" sz="28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319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163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문제 1: 계단 오르기</vt:lpstr>
      <vt:lpstr>문제 2: 특정 숫자의 빈도 계산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HEEJU</dc:creator>
  <cp:lastModifiedBy>충기 이</cp:lastModifiedBy>
  <cp:revision>454</cp:revision>
  <dcterms:created xsi:type="dcterms:W3CDTF">2017-01-08T10:05:30Z</dcterms:created>
  <dcterms:modified xsi:type="dcterms:W3CDTF">2023-09-11T07:16:22Z</dcterms:modified>
</cp:coreProperties>
</file>