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8" r:id="rId4"/>
    <p:sldId id="280" r:id="rId5"/>
    <p:sldId id="288" r:id="rId6"/>
    <p:sldId id="290" r:id="rId7"/>
    <p:sldId id="261" r:id="rId8"/>
    <p:sldId id="291" r:id="rId9"/>
    <p:sldId id="260" r:id="rId10"/>
    <p:sldId id="281" r:id="rId11"/>
    <p:sldId id="294" r:id="rId12"/>
    <p:sldId id="295" r:id="rId13"/>
    <p:sldId id="296" r:id="rId14"/>
    <p:sldId id="258" r:id="rId15"/>
    <p:sldId id="297" r:id="rId16"/>
    <p:sldId id="299" r:id="rId17"/>
    <p:sldId id="305" r:id="rId18"/>
    <p:sldId id="273" r:id="rId19"/>
    <p:sldId id="301" r:id="rId20"/>
    <p:sldId id="298" r:id="rId21"/>
    <p:sldId id="304" r:id="rId22"/>
    <p:sldId id="262" r:id="rId23"/>
    <p:sldId id="283" r:id="rId24"/>
    <p:sldId id="266" r:id="rId25"/>
    <p:sldId id="274" r:id="rId26"/>
    <p:sldId id="284" r:id="rId27"/>
    <p:sldId id="271" r:id="rId28"/>
    <p:sldId id="314" r:id="rId29"/>
    <p:sldId id="312" r:id="rId30"/>
    <p:sldId id="269" r:id="rId31"/>
    <p:sldId id="270" r:id="rId32"/>
    <p:sldId id="306" r:id="rId33"/>
    <p:sldId id="285" r:id="rId34"/>
    <p:sldId id="303" r:id="rId35"/>
    <p:sldId id="309" r:id="rId36"/>
    <p:sldId id="310" r:id="rId37"/>
    <p:sldId id="311" r:id="rId38"/>
    <p:sldId id="278" r:id="rId39"/>
    <p:sldId id="289" r:id="rId40"/>
    <p:sldId id="302" r:id="rId41"/>
    <p:sldId id="315" r:id="rId42"/>
    <p:sldId id="307" r:id="rId43"/>
    <p:sldId id="286" r:id="rId44"/>
    <p:sldId id="316" r:id="rId45"/>
    <p:sldId id="293" r:id="rId46"/>
    <p:sldId id="320" r:id="rId47"/>
    <p:sldId id="321" r:id="rId48"/>
    <p:sldId id="317" r:id="rId49"/>
    <p:sldId id="287" r:id="rId5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B71DF7B6-552B-2D40-8B10-B3B9F96B1795}">
          <p14:sldIdLst>
            <p14:sldId id="256"/>
            <p14:sldId id="257"/>
            <p14:sldId id="308"/>
          </p14:sldIdLst>
        </p14:section>
        <p14:section name="C언어 복습" id="{250E765B-AD29-6B46-856F-6776A444D4B7}">
          <p14:sldIdLst>
            <p14:sldId id="280"/>
            <p14:sldId id="288"/>
            <p14:sldId id="290"/>
            <p14:sldId id="261"/>
            <p14:sldId id="291"/>
            <p14:sldId id="260"/>
          </p14:sldIdLst>
        </p14:section>
        <p14:section name="C언어와 C++의 차이" id="{7BBABBAD-2005-2E4C-9A54-9B7F890F56A3}">
          <p14:sldIdLst>
            <p14:sldId id="281"/>
            <p14:sldId id="294"/>
            <p14:sldId id="295"/>
            <p14:sldId id="296"/>
            <p14:sldId id="258"/>
            <p14:sldId id="297"/>
            <p14:sldId id="299"/>
            <p14:sldId id="305"/>
            <p14:sldId id="273"/>
            <p14:sldId id="301"/>
            <p14:sldId id="298"/>
            <p14:sldId id="304"/>
          </p14:sldIdLst>
        </p14:section>
        <p14:section name="C언어와 CPP 구조체 차이" id="{BCF37A58-DDC3-4D4E-949F-DC9927F682FC}">
          <p14:sldIdLst>
            <p14:sldId id="262"/>
          </p14:sldIdLst>
        </p14:section>
        <p14:section name="구조체와 클래스" id="{785587B8-9C60-9941-A2C9-9DA16DA78EC6}">
          <p14:sldIdLst>
            <p14:sldId id="283"/>
            <p14:sldId id="266"/>
            <p14:sldId id="274"/>
          </p14:sldIdLst>
        </p14:section>
        <p14:section name="생성자와 소멸자" id="{B02BE6A0-D0FD-BB46-A72C-45BE8D78FB0B}">
          <p14:sldIdLst>
            <p14:sldId id="284"/>
            <p14:sldId id="271"/>
            <p14:sldId id="314"/>
            <p14:sldId id="312"/>
            <p14:sldId id="269"/>
            <p14:sldId id="270"/>
            <p14:sldId id="306"/>
          </p14:sldIdLst>
        </p14:section>
        <p14:section name="클래스의 상속과 조합" id="{63C62A4D-7C2D-6541-8B60-15773097111A}">
          <p14:sldIdLst>
            <p14:sldId id="285"/>
            <p14:sldId id="303"/>
            <p14:sldId id="309"/>
            <p14:sldId id="310"/>
            <p14:sldId id="311"/>
            <p14:sldId id="278"/>
            <p14:sldId id="289"/>
            <p14:sldId id="302"/>
            <p14:sldId id="315"/>
            <p14:sldId id="307"/>
          </p14:sldIdLst>
        </p14:section>
        <p14:section name="클래스 응용" id="{FD07FF6A-38AB-4DE5-B0E1-2D84407D73E2}">
          <p14:sldIdLst>
            <p14:sldId id="286"/>
            <p14:sldId id="316"/>
            <p14:sldId id="293"/>
            <p14:sldId id="320"/>
            <p14:sldId id="321"/>
            <p14:sldId id="317"/>
          </p14:sldIdLst>
        </p14:section>
        <p14:section name="마무리" id="{EDDCE41B-7213-A946-A6E3-88E452B5E756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1E53-4D5A-4303-AE26-8F1463F12976}" v="122" dt="2022-12-27T00:34:36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5610"/>
  </p:normalViewPr>
  <p:slideViewPr>
    <p:cSldViewPr snapToGrid="0">
      <p:cViewPr varScale="1">
        <p:scale>
          <a:sx n="112" d="100"/>
          <a:sy n="112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4FF7B-C817-C0BA-DA86-8DEAE81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F4A10-07FC-4693-F957-FA178966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CC895-D1ED-6A11-474D-D1BAC80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FDCB2-22F6-06AD-2C68-991EB4EA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0A77C-A687-9B0E-2DC3-8CD1D832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18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7C9D-D89E-A56A-F171-78A362CB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8480-9777-17C3-367B-79466C59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8FF32-C9B4-5650-1AC0-CBEEB5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0E0C-9D87-1B3F-E8BB-13D6766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CE561-9E51-2F37-D19B-BA40CADC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9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E3FEE-5C33-105E-FC5B-9F7B65D5F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752E0-6798-F7C7-B60D-A45344D0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37F69-02E1-0903-ED26-B9F4476E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D4DC6-27FE-E5A8-45E8-A6F28FAF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8B14B-45F0-8D60-EB9D-5AD62F1D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49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35DC6-E9B0-8846-570F-F61E362D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2" y="21020"/>
            <a:ext cx="11532475" cy="998483"/>
          </a:xfrm>
        </p:spPr>
        <p:txBody>
          <a:bodyPr>
            <a:normAutofit/>
          </a:bodyPr>
          <a:lstStyle>
            <a:lvl1pPr>
              <a:defRPr sz="3600" b="1" i="0">
                <a:latin typeface="NANUMGOTHIC EXTRABOLD" panose="020D0604000000000000" pitchFamily="34" charset="-127"/>
                <a:ea typeface="NANUMGOTHIC EXTRABOLD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110DD-C4EB-0F4E-D4C7-D54AAB1B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62" y="1261241"/>
            <a:ext cx="11532474" cy="4726535"/>
          </a:xfrm>
        </p:spPr>
        <p:txBody>
          <a:bodyPr/>
          <a:lstStyle>
            <a:lvl1pPr>
              <a:defRPr b="0" i="0">
                <a:latin typeface="NanumGothic" pitchFamily="2" charset="-127"/>
                <a:ea typeface="NanumGothic" pitchFamily="2" charset="-127"/>
              </a:defRPr>
            </a:lvl1pPr>
            <a:lvl2pPr>
              <a:defRPr b="0" i="0">
                <a:latin typeface="NanumGothic" pitchFamily="2" charset="-127"/>
                <a:ea typeface="NanumGothic" pitchFamily="2" charset="-127"/>
              </a:defRPr>
            </a:lvl2pPr>
            <a:lvl3pPr>
              <a:defRPr b="0" i="0">
                <a:latin typeface="NanumGothic" pitchFamily="2" charset="-127"/>
                <a:ea typeface="NanumGothic" pitchFamily="2" charset="-127"/>
              </a:defRPr>
            </a:lvl3pPr>
            <a:lvl4pPr>
              <a:defRPr b="0" i="0">
                <a:latin typeface="NanumGothic" pitchFamily="2" charset="-127"/>
                <a:ea typeface="NanumGothic" pitchFamily="2" charset="-127"/>
              </a:defRPr>
            </a:lvl4pPr>
            <a:lvl5pPr>
              <a:defRPr b="0" i="0">
                <a:latin typeface="NanumGothic" pitchFamily="2" charset="-127"/>
                <a:ea typeface="NanumGothic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E49A9-1880-1BAF-0C34-F27382A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C8A11-2A3F-19C7-59F1-D65F5EC9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9E7F9-CC2A-25F2-53E9-E24684D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2022F5D0-EAD2-52DA-B2A1-4F86C078B68B}"/>
              </a:ext>
            </a:extLst>
          </p:cNvPr>
          <p:cNvSpPr/>
          <p:nvPr userDrawn="1"/>
        </p:nvSpPr>
        <p:spPr>
          <a:xfrm rot="5400000">
            <a:off x="-115614" y="361223"/>
            <a:ext cx="451945" cy="2207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36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3B5D-22CC-900C-1221-6F11578D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7063-064F-A92D-00A9-B2869CA1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7EE62-74E9-1501-9EF2-9932E7C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EF4-0633-81C1-968B-A8877A07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39C3E-0E0F-DDCF-BD83-F420BE09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47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D690-7B1A-D910-A318-38E4ECFB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73773-7FB8-07CA-4C39-47E19D6F7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02995-6E59-F248-B44C-16DEB6E6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905D7-9FF4-EA6B-DE7E-55B2E9EB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D8D4D-32B1-43EF-9453-C0EE975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5E911-469C-EA71-BC28-27E7ABA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33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F803A-770A-2A39-4768-ED0F3F5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B1E0-CE7B-963E-E8FC-B4F50C13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556B2-0100-1ABD-2491-2F00959F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90EDD-C827-B84F-7114-EDFB7E11E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E942D1-4F62-B967-4877-15DA0AF0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A4F4A-ED52-6544-7807-1239F85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DACD8-59F5-E882-C3CE-35F44396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8B9BAC-78A1-556E-7C6A-90C6BDF2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8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F36D-7032-707F-41F9-485B310F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4C741-C4CE-E00A-0370-7B9BE6AC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96016-AF15-8B17-3EB9-BBE4D7E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76B92-1F3A-8F6A-EA9E-54F8CAC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3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B35457-40D6-865C-7F99-9590D524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EAE97-5DBB-5954-0600-DA476CC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61447-F596-3FC6-2E56-37964A9A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3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229C2-84F1-4AC4-6831-F27062FD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7857-3318-CA4A-E3E1-132460CB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06343-A770-1C4A-B3F2-5074AA67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FA9CF-DCF9-10EF-0724-45022F9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1B6B-71D1-0CDD-A57B-E3D395AB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4E6B5-7C2B-C111-1794-DD70DA16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77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26D9-19C5-EE6F-6D6D-0869CAA2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43822-E0AF-56B6-6468-B4183188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91C50-5BA7-DCE5-4E89-D5A2F22F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B8E4D-B37D-7CCC-F095-6C12556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AD560-28E7-A3F3-FADC-C940E9D3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0B962-07D3-5738-026B-7FCF266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5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09061-D21C-11E3-F15E-2C5CC48E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90B25-8C31-6661-D381-EC9115FF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B5CAE-0341-5DF1-D11E-FB599BF37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45BB-03D1-C549-83C7-F003EE8E0F0B}" type="datetimeFigureOut">
              <a:rPr kumimoji="1" lang="ko-Kore-KR" altLang="en-US" smtClean="0"/>
              <a:t>12/27/2022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CF40F-5ACC-5923-B6FD-BA2A827A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4A7E-AE03-1F7E-AD86-B021E84B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85E5-7CD3-A044-ABE4-33BAE77BD9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24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gramming, Html, Css, Javascript, Php">
            <a:extLst>
              <a:ext uri="{FF2B5EF4-FFF2-40B4-BE49-F238E27FC236}">
                <a16:creationId xmlns:a16="http://schemas.microsoft.com/office/drawing/2014/main" id="{AA88D90F-2863-A3E2-8A00-519FEC712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28A3F9-5C4D-5991-BC2C-25A19EA6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120"/>
            <a:ext cx="9144000" cy="2900518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C++ </a:t>
            </a:r>
            <a:r>
              <a:rPr kumimoji="1" lang="ko-KR" altLang="en-US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교육</a:t>
            </a:r>
            <a:endParaRPr kumimoji="1" lang="ko-Kore-KR" altLang="en-US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65059-5FC0-FBCD-FEEA-6EBA29CD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62"/>
            <a:ext cx="9144000" cy="1098395"/>
          </a:xfrm>
        </p:spPr>
        <p:txBody>
          <a:bodyPr>
            <a:normAutofit/>
          </a:bodyPr>
          <a:lstStyle/>
          <a:p>
            <a:r>
              <a:rPr kumimoji="1" lang="en-US" altLang="ko-Kore-KR" sz="2000" dirty="0">
                <a:solidFill>
                  <a:srgbClr val="FFFFFF"/>
                </a:solidFill>
                <a:latin typeface="NanumGothic" pitchFamily="2" charset="-127"/>
                <a:ea typeface="NanumGothic" pitchFamily="2" charset="-127"/>
              </a:rPr>
              <a:t>6</a:t>
            </a:r>
            <a:r>
              <a:rPr kumimoji="1" lang="en-US" altLang="ko-KR" sz="2000" dirty="0">
                <a:solidFill>
                  <a:srgbClr val="FFFFFF"/>
                </a:solidFill>
                <a:latin typeface="NanumGothic" pitchFamily="2" charset="-127"/>
                <a:ea typeface="NanumGothic" pitchFamily="2" charset="-127"/>
              </a:rPr>
              <a:t>0211579</a:t>
            </a:r>
            <a:r>
              <a:rPr kumimoji="1" lang="ko-KR" altLang="en-US" sz="2000" dirty="0">
                <a:solidFill>
                  <a:srgbClr val="FFFFFF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ko-KR" altLang="en-US" sz="2000" dirty="0" err="1">
                <a:solidFill>
                  <a:srgbClr val="FFFFFF"/>
                </a:solidFill>
                <a:latin typeface="NanumGothic" pitchFamily="2" charset="-127"/>
                <a:ea typeface="NanumGothic" pitchFamily="2" charset="-127"/>
              </a:rPr>
              <a:t>서호준</a:t>
            </a:r>
            <a:endParaRPr kumimoji="1" lang="ko-Kore-KR" altLang="en-US" sz="2000" dirty="0">
              <a:solidFill>
                <a:srgbClr val="FFFFFF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4" name="L 도형 3">
            <a:extLst>
              <a:ext uri="{FF2B5EF4-FFF2-40B4-BE49-F238E27FC236}">
                <a16:creationId xmlns:a16="http://schemas.microsoft.com/office/drawing/2014/main" id="{1A01FF02-BFE2-6C46-E709-6BBFF5836478}"/>
              </a:ext>
            </a:extLst>
          </p:cNvPr>
          <p:cNvSpPr/>
          <p:nvPr/>
        </p:nvSpPr>
        <p:spPr>
          <a:xfrm>
            <a:off x="2478280" y="4159403"/>
            <a:ext cx="726393" cy="703154"/>
          </a:xfrm>
          <a:prstGeom prst="corner">
            <a:avLst>
              <a:gd name="adj1" fmla="val 26909"/>
              <a:gd name="adj2" fmla="val 305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3EB3A468-35E8-2AC6-A66B-D8C761F226BB}"/>
              </a:ext>
            </a:extLst>
          </p:cNvPr>
          <p:cNvSpPr/>
          <p:nvPr/>
        </p:nvSpPr>
        <p:spPr>
          <a:xfrm rot="10800000">
            <a:off x="8980205" y="1995892"/>
            <a:ext cx="726393" cy="703154"/>
          </a:xfrm>
          <a:prstGeom prst="corner">
            <a:avLst>
              <a:gd name="adj1" fmla="val 24478"/>
              <a:gd name="adj2" fmla="val 342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2C808-291A-B892-034A-3E5B7CA4FCC8}"/>
              </a:ext>
            </a:extLst>
          </p:cNvPr>
          <p:cNvSpPr/>
          <p:nvPr/>
        </p:nvSpPr>
        <p:spPr>
          <a:xfrm>
            <a:off x="2691924" y="2163961"/>
            <a:ext cx="6785361" cy="25105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7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en-US" altLang="ko-Kore-KR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언어와 </a:t>
            </a:r>
            <a:r>
              <a:rPr kumimoji="1" lang="en-US" altLang="ko-KR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C++</a:t>
            </a:r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차이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ore-KR" sz="2000" dirty="0">
                <a:solidFill>
                  <a:schemeClr val="bg1"/>
                </a:solidFill>
              </a:rPr>
              <a:t>C</a:t>
            </a:r>
            <a:r>
              <a:rPr kumimoji="1" lang="en-US" altLang="ko-KR" sz="2000" dirty="0">
                <a:solidFill>
                  <a:schemeClr val="bg1"/>
                </a:solidFill>
              </a:rPr>
              <a:t>++</a:t>
            </a:r>
            <a:r>
              <a:rPr kumimoji="1" lang="ko-KR" altLang="en-US" sz="2000" dirty="0">
                <a:solidFill>
                  <a:schemeClr val="bg1"/>
                </a:solidFill>
              </a:rPr>
              <a:t>의 입출력 방식과 </a:t>
            </a:r>
            <a:r>
              <a:rPr kumimoji="1" lang="en-US" altLang="ko-KR" sz="2000" dirty="0">
                <a:solidFill>
                  <a:schemeClr val="bg1"/>
                </a:solidFill>
              </a:rPr>
              <a:t>namespace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R" sz="2000" dirty="0">
                <a:solidFill>
                  <a:schemeClr val="bg1"/>
                </a:solidFill>
              </a:rPr>
              <a:t>String</a:t>
            </a:r>
            <a:r>
              <a:rPr kumimoji="1" lang="ko-KR" altLang="en-US" sz="2000" dirty="0">
                <a:solidFill>
                  <a:schemeClr val="bg1"/>
                </a:solidFill>
              </a:rPr>
              <a:t>형 변수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R" sz="2000" dirty="0">
                <a:solidFill>
                  <a:schemeClr val="bg1"/>
                </a:solidFill>
              </a:rPr>
              <a:t>C++</a:t>
            </a:r>
            <a:r>
              <a:rPr kumimoji="1" lang="ko-KR" altLang="en-US" sz="2000" dirty="0">
                <a:solidFill>
                  <a:schemeClr val="bg1"/>
                </a:solidFill>
              </a:rPr>
              <a:t>에서의 구조체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C04-5B96-3B33-1B00-234ED2E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Namespace</a:t>
            </a:r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2E8A822-79BB-C37A-1669-EC2D9E329E29}"/>
              </a:ext>
            </a:extLst>
          </p:cNvPr>
          <p:cNvSpPr/>
          <p:nvPr/>
        </p:nvSpPr>
        <p:spPr>
          <a:xfrm>
            <a:off x="3059573" y="248205"/>
            <a:ext cx="8802664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내부 식별자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형식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변수 등의 이름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범위를 제공하는 선언적 영역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9DB325-1BCB-DDF8-3A18-B5A254E45E89}"/>
              </a:ext>
            </a:extLst>
          </p:cNvPr>
          <p:cNvGrpSpPr/>
          <p:nvPr/>
        </p:nvGrpSpPr>
        <p:grpSpPr>
          <a:xfrm>
            <a:off x="1874997" y="1823066"/>
            <a:ext cx="3693002" cy="3580724"/>
            <a:chOff x="3067941" y="2197063"/>
            <a:chExt cx="2315910" cy="22455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1CE072-8689-FE80-6CA0-0296D9ADCC67}"/>
                </a:ext>
              </a:extLst>
            </p:cNvPr>
            <p:cNvSpPr/>
            <p:nvPr/>
          </p:nvSpPr>
          <p:spPr>
            <a:xfrm>
              <a:off x="3440764" y="3044953"/>
              <a:ext cx="1570264" cy="139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>
                  <a:latin typeface="NANUMGOTHIC EXTRABOLD" panose="020D0604000000000000" pitchFamily="34" charset="-127"/>
                  <a:ea typeface="NANUMGOTHIC EXTRABOLD" panose="020D0604000000000000" pitchFamily="34" charset="-127"/>
                </a:rPr>
                <a:t>김씨네</a:t>
              </a:r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21" name="이등변 삼각형 4">
              <a:extLst>
                <a:ext uri="{FF2B5EF4-FFF2-40B4-BE49-F238E27FC236}">
                  <a16:creationId xmlns:a16="http://schemas.microsoft.com/office/drawing/2014/main" id="{85A8DA87-11E7-4460-5822-FAFB2268F9E4}"/>
                </a:ext>
              </a:extLst>
            </p:cNvPr>
            <p:cNvSpPr/>
            <p:nvPr/>
          </p:nvSpPr>
          <p:spPr>
            <a:xfrm>
              <a:off x="3067941" y="2197063"/>
              <a:ext cx="2315910" cy="92563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C9A70D-FA17-8236-F2FC-40645F73F705}"/>
              </a:ext>
            </a:extLst>
          </p:cNvPr>
          <p:cNvGrpSpPr/>
          <p:nvPr/>
        </p:nvGrpSpPr>
        <p:grpSpPr>
          <a:xfrm>
            <a:off x="6911935" y="1823066"/>
            <a:ext cx="3693001" cy="3580724"/>
            <a:chOff x="7250359" y="2197063"/>
            <a:chExt cx="2315910" cy="22455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BEE693-3795-058C-0A27-04C680824B49}"/>
                </a:ext>
              </a:extLst>
            </p:cNvPr>
            <p:cNvSpPr/>
            <p:nvPr/>
          </p:nvSpPr>
          <p:spPr>
            <a:xfrm>
              <a:off x="7623182" y="3044953"/>
              <a:ext cx="1570264" cy="139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>
                  <a:latin typeface="NANUMGOTHIC EXTRABOLD" panose="020D0604000000000000" pitchFamily="34" charset="-127"/>
                  <a:ea typeface="NANUMGOTHIC EXTRABOLD" panose="020D0604000000000000" pitchFamily="34" charset="-127"/>
                </a:rPr>
                <a:t>서씨네</a:t>
              </a:r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24" name="이등변 삼각형 6">
              <a:extLst>
                <a:ext uri="{FF2B5EF4-FFF2-40B4-BE49-F238E27FC236}">
                  <a16:creationId xmlns:a16="http://schemas.microsoft.com/office/drawing/2014/main" id="{85F6604B-E2AF-82F5-D4DB-7A61587AA777}"/>
                </a:ext>
              </a:extLst>
            </p:cNvPr>
            <p:cNvSpPr/>
            <p:nvPr/>
          </p:nvSpPr>
          <p:spPr>
            <a:xfrm>
              <a:off x="7250359" y="2197063"/>
              <a:ext cx="2315910" cy="92563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sp>
        <p:nvSpPr>
          <p:cNvPr id="25" name="웃는 얼굴[S] 24">
            <a:extLst>
              <a:ext uri="{FF2B5EF4-FFF2-40B4-BE49-F238E27FC236}">
                <a16:creationId xmlns:a16="http://schemas.microsoft.com/office/drawing/2014/main" id="{777A6E6D-0AA0-01AE-3ADD-55A107F6175C}"/>
              </a:ext>
            </a:extLst>
          </p:cNvPr>
          <p:cNvSpPr/>
          <p:nvPr/>
        </p:nvSpPr>
        <p:spPr>
          <a:xfrm>
            <a:off x="3059573" y="2518765"/>
            <a:ext cx="1312730" cy="131273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endParaRPr kumimoji="1" lang="ko-Kore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웃는 얼굴[S] 25">
            <a:extLst>
              <a:ext uri="{FF2B5EF4-FFF2-40B4-BE49-F238E27FC236}">
                <a16:creationId xmlns:a16="http://schemas.microsoft.com/office/drawing/2014/main" id="{DDFBF6C7-C2C5-DC36-66D3-E380AE886163}"/>
              </a:ext>
            </a:extLst>
          </p:cNvPr>
          <p:cNvSpPr/>
          <p:nvPr/>
        </p:nvSpPr>
        <p:spPr>
          <a:xfrm>
            <a:off x="8100959" y="2518765"/>
            <a:ext cx="1312730" cy="131273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endParaRPr kumimoji="1" lang="ko-Kore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ED2B38-B7A2-47C4-DBDF-161281CAD4A6}"/>
              </a:ext>
            </a:extLst>
          </p:cNvPr>
          <p:cNvSpPr/>
          <p:nvPr/>
        </p:nvSpPr>
        <p:spPr>
          <a:xfrm>
            <a:off x="9470319" y="1858949"/>
            <a:ext cx="484586" cy="1051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CEDF6D-1745-19E3-DA2D-A5C397178898}"/>
              </a:ext>
            </a:extLst>
          </p:cNvPr>
          <p:cNvSpPr/>
          <p:nvPr/>
        </p:nvSpPr>
        <p:spPr>
          <a:xfrm>
            <a:off x="4435857" y="1858949"/>
            <a:ext cx="484586" cy="1051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35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C04-5B96-3B33-1B00-234ED2E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Namespace</a:t>
            </a:r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03AB45-3577-C378-E8BE-088F8FDF2367}"/>
              </a:ext>
            </a:extLst>
          </p:cNvPr>
          <p:cNvGrpSpPr/>
          <p:nvPr/>
        </p:nvGrpSpPr>
        <p:grpSpPr>
          <a:xfrm>
            <a:off x="1874997" y="2253991"/>
            <a:ext cx="3693002" cy="3580724"/>
            <a:chOff x="3067941" y="2197063"/>
            <a:chExt cx="2315910" cy="22455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FF68F2-ED8E-9841-F25A-E45D0A14AB6B}"/>
                </a:ext>
              </a:extLst>
            </p:cNvPr>
            <p:cNvSpPr/>
            <p:nvPr/>
          </p:nvSpPr>
          <p:spPr>
            <a:xfrm>
              <a:off x="3440764" y="3044953"/>
              <a:ext cx="1570264" cy="139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>
                  <a:latin typeface="NANUMGOTHIC EXTRABOLD" panose="020D0604000000000000" pitchFamily="34" charset="-127"/>
                  <a:ea typeface="NANUMGOTHIC EXTRABOLD" panose="020D0604000000000000" pitchFamily="34" charset="-127"/>
                </a:rPr>
                <a:t>김씨네</a:t>
              </a:r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CB657BE-313E-5DCC-5DB8-330152CB5358}"/>
                </a:ext>
              </a:extLst>
            </p:cNvPr>
            <p:cNvSpPr/>
            <p:nvPr/>
          </p:nvSpPr>
          <p:spPr>
            <a:xfrm>
              <a:off x="3067941" y="2197063"/>
              <a:ext cx="2315910" cy="92563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3E8CFD-0BAD-9962-11E6-E031AE3753FF}"/>
              </a:ext>
            </a:extLst>
          </p:cNvPr>
          <p:cNvGrpSpPr/>
          <p:nvPr/>
        </p:nvGrpSpPr>
        <p:grpSpPr>
          <a:xfrm>
            <a:off x="6911935" y="2253991"/>
            <a:ext cx="3693001" cy="3580724"/>
            <a:chOff x="7250359" y="2197063"/>
            <a:chExt cx="2315910" cy="22455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32B731-5212-98F7-F093-0AC07CB91B64}"/>
                </a:ext>
              </a:extLst>
            </p:cNvPr>
            <p:cNvSpPr/>
            <p:nvPr/>
          </p:nvSpPr>
          <p:spPr>
            <a:xfrm>
              <a:off x="7623182" y="3044953"/>
              <a:ext cx="1570264" cy="139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>
                  <a:latin typeface="NANUMGOTHIC EXTRABOLD" panose="020D0604000000000000" pitchFamily="34" charset="-127"/>
                  <a:ea typeface="NANUMGOTHIC EXTRABOLD" panose="020D0604000000000000" pitchFamily="34" charset="-127"/>
                </a:rPr>
                <a:t>서씨네</a:t>
              </a:r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32EE2B4-1B96-FF6D-BDBA-E2913A0AC3C0}"/>
                </a:ext>
              </a:extLst>
            </p:cNvPr>
            <p:cNvSpPr/>
            <p:nvPr/>
          </p:nvSpPr>
          <p:spPr>
            <a:xfrm>
              <a:off x="7250359" y="2197063"/>
              <a:ext cx="2315910" cy="92563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endParaRPr>
            </a:p>
          </p:txBody>
        </p:sp>
      </p:grp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67D7D3D6-A76E-EB48-6689-084D00E7C80D}"/>
              </a:ext>
            </a:extLst>
          </p:cNvPr>
          <p:cNvSpPr/>
          <p:nvPr/>
        </p:nvSpPr>
        <p:spPr>
          <a:xfrm>
            <a:off x="1420349" y="1676081"/>
            <a:ext cx="1312730" cy="131273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endParaRPr kumimoji="1" lang="ko-Kore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87677CCE-7F4D-6DEE-72A0-669A498D160C}"/>
              </a:ext>
            </a:extLst>
          </p:cNvPr>
          <p:cNvSpPr/>
          <p:nvPr/>
        </p:nvSpPr>
        <p:spPr>
          <a:xfrm>
            <a:off x="5958829" y="1676081"/>
            <a:ext cx="1312730" cy="131273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endParaRPr kumimoji="1" lang="ko-Kore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BBE8B1-0063-131D-0714-E43C4D4FDE03}"/>
              </a:ext>
            </a:extLst>
          </p:cNvPr>
          <p:cNvSpPr/>
          <p:nvPr/>
        </p:nvSpPr>
        <p:spPr>
          <a:xfrm>
            <a:off x="9470319" y="2289874"/>
            <a:ext cx="484586" cy="1051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E0CEFA-0DEE-C22E-B791-4A457FBBC015}"/>
              </a:ext>
            </a:extLst>
          </p:cNvPr>
          <p:cNvSpPr/>
          <p:nvPr/>
        </p:nvSpPr>
        <p:spPr>
          <a:xfrm>
            <a:off x="4435857" y="2289874"/>
            <a:ext cx="484586" cy="1051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80397FE-69F2-9B97-5E2A-A73FF15533ED}"/>
              </a:ext>
            </a:extLst>
          </p:cNvPr>
          <p:cNvSpPr/>
          <p:nvPr/>
        </p:nvSpPr>
        <p:spPr>
          <a:xfrm>
            <a:off x="3059573" y="248205"/>
            <a:ext cx="8802664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???</a:t>
            </a:r>
            <a:r>
              <a:rPr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누가 어느 집의 호준인지 알 수가 없음</a:t>
            </a:r>
            <a:r>
              <a:rPr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46867F8-7320-DA26-2219-1808567FD023}"/>
              </a:ext>
            </a:extLst>
          </p:cNvPr>
          <p:cNvSpPr/>
          <p:nvPr/>
        </p:nvSpPr>
        <p:spPr>
          <a:xfrm>
            <a:off x="2469509" y="5956704"/>
            <a:ext cx="7540915" cy="6530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::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::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21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AE894D-4B1B-A0BC-EBEF-6AB88DDC0F47}"/>
              </a:ext>
            </a:extLst>
          </p:cNvPr>
          <p:cNvGrpSpPr/>
          <p:nvPr/>
        </p:nvGrpSpPr>
        <p:grpSpPr>
          <a:xfrm>
            <a:off x="498142" y="1833578"/>
            <a:ext cx="3693002" cy="3580724"/>
            <a:chOff x="918555" y="1402653"/>
            <a:chExt cx="3693002" cy="35807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CC1976C-B383-117E-B759-714392008F00}"/>
                </a:ext>
              </a:extLst>
            </p:cNvPr>
            <p:cNvGrpSpPr/>
            <p:nvPr/>
          </p:nvGrpSpPr>
          <p:grpSpPr>
            <a:xfrm>
              <a:off x="918555" y="1402653"/>
              <a:ext cx="3693002" cy="3580724"/>
              <a:chOff x="3067941" y="2197063"/>
              <a:chExt cx="2315910" cy="22455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C64FFDA-7F92-E4C7-6CAE-5D509671D775}"/>
                  </a:ext>
                </a:extLst>
              </p:cNvPr>
              <p:cNvSpPr/>
              <p:nvPr/>
            </p:nvSpPr>
            <p:spPr>
              <a:xfrm>
                <a:off x="3440764" y="3044953"/>
                <a:ext cx="1570264" cy="13976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>
                    <a:latin typeface="NANUMGOTHIC EXTRABOLD" panose="020D0604000000000000" pitchFamily="34" charset="-127"/>
                    <a:ea typeface="NANUMGOTHIC EXTRABOLD" panose="020D0604000000000000" pitchFamily="34" charset="-127"/>
                  </a:rPr>
                  <a:t>Name</a:t>
                </a:r>
              </a:p>
              <a:p>
                <a:pPr algn="ctr"/>
                <a:r>
                  <a:rPr lang="en-US" altLang="ko-KR" sz="4000" b="1" dirty="0">
                    <a:latin typeface="NANUMGOTHIC EXTRABOLD" panose="020D0604000000000000" pitchFamily="34" charset="-127"/>
                    <a:ea typeface="NANUMGOTHIC EXTRABOLD" panose="020D0604000000000000" pitchFamily="34" charset="-127"/>
                  </a:rPr>
                  <a:t>space</a:t>
                </a:r>
                <a:endParaRPr lang="ko-KR" altLang="en-US" sz="4000" b="1" dirty="0">
                  <a:latin typeface="NANUMGOTHIC EXTRABOLD" panose="020D0604000000000000" pitchFamily="34" charset="-127"/>
                  <a:ea typeface="NANUMGOTHIC EXTRABOLD" panose="020D0604000000000000" pitchFamily="34" charset="-127"/>
                </a:endParaRPr>
              </a:p>
            </p:txBody>
          </p:sp>
          <p:sp>
            <p:nvSpPr>
              <p:cNvPr id="6" name="이등변 삼각형 4">
                <a:extLst>
                  <a:ext uri="{FF2B5EF4-FFF2-40B4-BE49-F238E27FC236}">
                    <a16:creationId xmlns:a16="http://schemas.microsoft.com/office/drawing/2014/main" id="{5102F49F-A1B9-9045-7A19-A83ABA13F0D6}"/>
                  </a:ext>
                </a:extLst>
              </p:cNvPr>
              <p:cNvSpPr/>
              <p:nvPr/>
            </p:nvSpPr>
            <p:spPr>
              <a:xfrm>
                <a:off x="3067941" y="2197063"/>
                <a:ext cx="2315910" cy="92563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b="1">
                  <a:latin typeface="NANUMGOTHIC EXTRABOLD" panose="020D0604000000000000" pitchFamily="34" charset="-127"/>
                  <a:ea typeface="NANUMGOTHIC EXTRABOLD" panose="020D0604000000000000" pitchFamily="34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A62274-C9E0-1EE3-5F99-38133B15F940}"/>
                </a:ext>
              </a:extLst>
            </p:cNvPr>
            <p:cNvSpPr/>
            <p:nvPr/>
          </p:nvSpPr>
          <p:spPr>
            <a:xfrm>
              <a:off x="3479415" y="1438536"/>
              <a:ext cx="484586" cy="10510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DA5FD4F-95F4-05A5-9DD4-E0C5898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컴퓨터의</a:t>
            </a:r>
            <a:r>
              <a:rPr kumimoji="1" lang="ko-KR" altLang="en-US" dirty="0"/>
              <a:t> 경우</a:t>
            </a:r>
            <a:endParaRPr kumimoji="1" lang="ko-Kore-KR" altLang="en-US" dirty="0"/>
          </a:p>
        </p:txBody>
      </p:sp>
      <p:sp>
        <p:nvSpPr>
          <p:cNvPr id="10" name="웃는 얼굴[S] 9">
            <a:extLst>
              <a:ext uri="{FF2B5EF4-FFF2-40B4-BE49-F238E27FC236}">
                <a16:creationId xmlns:a16="http://schemas.microsoft.com/office/drawing/2014/main" id="{E57E272B-B967-B8B5-D12B-9705AC5F03B3}"/>
              </a:ext>
            </a:extLst>
          </p:cNvPr>
          <p:cNvSpPr/>
          <p:nvPr/>
        </p:nvSpPr>
        <p:spPr>
          <a:xfrm>
            <a:off x="1688278" y="2392860"/>
            <a:ext cx="1312730" cy="131273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endParaRPr kumimoji="1" lang="ko-Kore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C874DE6-60E4-2921-8A86-249AA5D31412}"/>
              </a:ext>
            </a:extLst>
          </p:cNvPr>
          <p:cNvSpPr/>
          <p:nvPr/>
        </p:nvSpPr>
        <p:spPr>
          <a:xfrm>
            <a:off x="4522193" y="2040219"/>
            <a:ext cx="7122610" cy="88027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Namespace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선언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00F7555-A156-69E9-BF08-A39166FA9BA2}"/>
              </a:ext>
            </a:extLst>
          </p:cNvPr>
          <p:cNvSpPr/>
          <p:nvPr/>
        </p:nvSpPr>
        <p:spPr>
          <a:xfrm>
            <a:off x="4571248" y="3208310"/>
            <a:ext cx="7122610" cy="88027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식별자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(: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:)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이용하기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::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::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호준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3DF66A6-F9F3-4A84-6DFD-C5C81E6AB76B}"/>
              </a:ext>
            </a:extLst>
          </p:cNvPr>
          <p:cNvSpPr/>
          <p:nvPr/>
        </p:nvSpPr>
        <p:spPr>
          <a:xfrm>
            <a:off x="4571248" y="4470730"/>
            <a:ext cx="7122610" cy="88027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또는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using namespace 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네임스페이스이름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2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DE98-16A0-B4EE-EA8F-0FC3AB8A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Namespace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6C355B-CABF-08A1-E66B-CF88FB67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82"/>
          <a:stretch/>
        </p:blipFill>
        <p:spPr>
          <a:xfrm>
            <a:off x="718644" y="1519840"/>
            <a:ext cx="6670128" cy="428098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3C3F203-818D-2673-9CF0-934C714F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17" y="1519840"/>
            <a:ext cx="3645776" cy="4280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FBAB83-CB83-5E9A-4281-A7E1C09CD4D0}"/>
              </a:ext>
            </a:extLst>
          </p:cNvPr>
          <p:cNvSpPr/>
          <p:nvPr/>
        </p:nvSpPr>
        <p:spPr>
          <a:xfrm>
            <a:off x="3153103" y="5044966"/>
            <a:ext cx="493986" cy="546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D7883-AD41-44E8-0172-9B0AB08DD3E4}"/>
              </a:ext>
            </a:extLst>
          </p:cNvPr>
          <p:cNvSpPr/>
          <p:nvPr/>
        </p:nvSpPr>
        <p:spPr>
          <a:xfrm>
            <a:off x="8597461" y="3289738"/>
            <a:ext cx="2123089" cy="31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564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DE98-16A0-B4EE-EA8F-0FC3AB8A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cout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endl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ABCA4-6C76-E44A-2264-9E5F0C41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200" b="1" dirty="0"/>
              <a:t>Std</a:t>
            </a:r>
            <a:r>
              <a:rPr kumimoji="1" lang="ko-KR" altLang="en-US" sz="3200" dirty="0"/>
              <a:t>라는 </a:t>
            </a:r>
            <a:r>
              <a:rPr kumimoji="1" lang="en-US" altLang="ko-KR" sz="3200" b="1" dirty="0"/>
              <a:t>namespace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속에 속한다</a:t>
            </a:r>
            <a:r>
              <a:rPr kumimoji="1" lang="en-US" altLang="ko-KR" sz="3200" dirty="0"/>
              <a:t>.(</a:t>
            </a:r>
            <a:r>
              <a:rPr kumimoji="1" lang="en-US" altLang="ko-KR" sz="3200" b="1" u="sng" dirty="0"/>
              <a:t>std::</a:t>
            </a:r>
            <a:r>
              <a:rPr kumimoji="1" lang="en-US" altLang="ko-KR" sz="3200" dirty="0" err="1"/>
              <a:t>cout</a:t>
            </a:r>
            <a:r>
              <a:rPr kumimoji="1" lang="en-US" altLang="ko-KR" sz="3200" dirty="0"/>
              <a:t>, </a:t>
            </a:r>
            <a:r>
              <a:rPr kumimoji="1" lang="en-US" altLang="ko-KR" sz="3200" b="1" u="sng" dirty="0"/>
              <a:t>std::</a:t>
            </a:r>
            <a:r>
              <a:rPr kumimoji="1" lang="en-US" altLang="ko-KR" sz="3200" dirty="0" err="1"/>
              <a:t>cin</a:t>
            </a:r>
            <a:r>
              <a:rPr kumimoji="1" lang="en-US" altLang="ko-KR" sz="3200" dirty="0"/>
              <a:t>, </a:t>
            </a:r>
            <a:r>
              <a:rPr kumimoji="1" lang="en-US" altLang="ko-KR" sz="3200" b="1" u="sng" dirty="0"/>
              <a:t>std::</a:t>
            </a:r>
            <a:r>
              <a:rPr kumimoji="1" lang="en-US" altLang="ko-KR" sz="3200" dirty="0" err="1"/>
              <a:t>endl</a:t>
            </a:r>
            <a:r>
              <a:rPr kumimoji="1" lang="en-US" altLang="ko-KR" sz="3200" dirty="0"/>
              <a:t>)</a:t>
            </a:r>
            <a:endParaRPr kumimoji="1" lang="en-US" altLang="ko-Kore-KR" sz="3200" dirty="0"/>
          </a:p>
          <a:p>
            <a:r>
              <a:rPr kumimoji="1" lang="en-US" altLang="ko-Kore-KR" sz="3200" dirty="0"/>
              <a:t>Using namespace std</a:t>
            </a:r>
            <a:r>
              <a:rPr kumimoji="1" lang="en-US" altLang="ko-KR" sz="3200" dirty="0"/>
              <a:t>;</a:t>
            </a:r>
            <a:endParaRPr kumimoji="1" lang="en-US" altLang="ko-Kore-KR" sz="3200" dirty="0"/>
          </a:p>
          <a:p>
            <a:r>
              <a:rPr kumimoji="1" lang="en-US" altLang="ko-KR" sz="3200" dirty="0"/>
              <a:t>::(</a:t>
            </a:r>
            <a:r>
              <a:rPr kumimoji="1" lang="ko-KR" altLang="en-US" sz="3200" dirty="0"/>
              <a:t>식별자</a:t>
            </a:r>
            <a:r>
              <a:rPr kumimoji="1" lang="en-US" altLang="ko-KR" sz="3200" dirty="0"/>
              <a:t>)</a:t>
            </a:r>
          </a:p>
          <a:p>
            <a:endParaRPr kumimoji="1" lang="en-US" altLang="ko-Kore-KR" sz="3200" dirty="0"/>
          </a:p>
          <a:p>
            <a:r>
              <a:rPr kumimoji="1" lang="en-US" altLang="ko-Kore-KR" sz="3200" u="sng" dirty="0" err="1"/>
              <a:t>Cin</a:t>
            </a:r>
            <a:r>
              <a:rPr kumimoji="1" lang="ko-KR" altLang="en-US" sz="3200" u="sng" dirty="0"/>
              <a:t>은 </a:t>
            </a:r>
            <a:r>
              <a:rPr kumimoji="1" lang="en-US" altLang="ko-KR" sz="3200" u="sng" dirty="0" err="1"/>
              <a:t>scanf</a:t>
            </a:r>
            <a:r>
              <a:rPr kumimoji="1" lang="ko-KR" altLang="en-US" sz="3200" dirty="0"/>
              <a:t>와 같이 사용자 입력을 받는 함수</a:t>
            </a:r>
            <a:endParaRPr kumimoji="1" lang="en-US" altLang="ko-KR" sz="3200" dirty="0"/>
          </a:p>
          <a:p>
            <a:r>
              <a:rPr kumimoji="1" lang="en-US" altLang="ko-Kore-KR" sz="3200" u="sng" dirty="0" err="1"/>
              <a:t>Cout</a:t>
            </a:r>
            <a:r>
              <a:rPr kumimoji="1" lang="ko-KR" altLang="en-US" sz="3200" u="sng" dirty="0"/>
              <a:t>은 </a:t>
            </a:r>
            <a:r>
              <a:rPr kumimoji="1" lang="en-US" altLang="ko-KR" sz="3200" u="sng" dirty="0" err="1"/>
              <a:t>printf</a:t>
            </a:r>
            <a:r>
              <a:rPr kumimoji="1" lang="ko-KR" altLang="en-US" sz="3200" dirty="0"/>
              <a:t>와 같이 변수 등을 출력하는 함수</a:t>
            </a:r>
            <a:endParaRPr kumimoji="1" lang="en-US" altLang="ko-KR" sz="3200" dirty="0"/>
          </a:p>
          <a:p>
            <a:r>
              <a:rPr kumimoji="1" lang="en-US" altLang="ko-Kore-KR" sz="3200" u="sng" dirty="0" err="1"/>
              <a:t>Endl</a:t>
            </a:r>
            <a:r>
              <a:rPr kumimoji="1" lang="ko-KR" altLang="en-US" sz="3200" u="sng" dirty="0"/>
              <a:t>은 </a:t>
            </a:r>
            <a:r>
              <a:rPr kumimoji="1" lang="en-US" altLang="ko-KR" sz="3200" u="sng" dirty="0"/>
              <a:t>“\n”</a:t>
            </a:r>
            <a:r>
              <a:rPr kumimoji="1" lang="ko-KR" altLang="en-US" sz="3200" dirty="0"/>
              <a:t>과 같이 </a:t>
            </a:r>
            <a:r>
              <a:rPr kumimoji="1" lang="ko-KR" altLang="en-US" sz="3200" dirty="0" err="1"/>
              <a:t>줄바꿈의</a:t>
            </a:r>
            <a:r>
              <a:rPr kumimoji="1" lang="ko-KR" altLang="en-US" sz="3200" dirty="0"/>
              <a:t> 역할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507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37869-15A6-8FA6-FE2F-640E7592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 코드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6EDA2A1-5489-ECB9-A92E-32F5981E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46" y="1730484"/>
            <a:ext cx="6990594" cy="235015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ACDD72-8C88-D7F8-FE64-5C5D652C9AA0}"/>
              </a:ext>
            </a:extLst>
          </p:cNvPr>
          <p:cNvSpPr/>
          <p:nvPr/>
        </p:nvSpPr>
        <p:spPr>
          <a:xfrm>
            <a:off x="1587063" y="3184634"/>
            <a:ext cx="662152" cy="493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396D3-AAAD-8196-AA33-7B714BBF50A9}"/>
              </a:ext>
            </a:extLst>
          </p:cNvPr>
          <p:cNvSpPr/>
          <p:nvPr/>
        </p:nvSpPr>
        <p:spPr>
          <a:xfrm>
            <a:off x="5617781" y="3426372"/>
            <a:ext cx="6621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06D17E6-8AAA-1E15-1476-029C978DE420}"/>
              </a:ext>
            </a:extLst>
          </p:cNvPr>
          <p:cNvSpPr/>
          <p:nvPr/>
        </p:nvSpPr>
        <p:spPr>
          <a:xfrm>
            <a:off x="7732545" y="1730485"/>
            <a:ext cx="4129691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kumimoji="1" lang="en-US" altLang="ko-Kore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Std namespace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꼬리표 붙이기</a:t>
            </a:r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ore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ore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또는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using namespace)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D3BC9F6-AE7F-DAA2-0CFD-5596A84F2305}"/>
              </a:ext>
            </a:extLst>
          </p:cNvPr>
          <p:cNvSpPr/>
          <p:nvPr/>
        </p:nvSpPr>
        <p:spPr>
          <a:xfrm>
            <a:off x="7732545" y="3082157"/>
            <a:ext cx="4129691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 err="1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cin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2000" dirty="0" err="1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cout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화살표 방향이 다름에 유의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0B69A1-26E0-7157-6966-91525C72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6" y="4289426"/>
            <a:ext cx="4545195" cy="1099644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76A0624-7723-EF18-17AD-1AED09401869}"/>
              </a:ext>
            </a:extLst>
          </p:cNvPr>
          <p:cNvSpPr/>
          <p:nvPr/>
        </p:nvSpPr>
        <p:spPr>
          <a:xfrm>
            <a:off x="7732545" y="4390586"/>
            <a:ext cx="4129691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서식 지정자 불필요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3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68B67-168A-3DEA-9CD3-8A56AFEC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en-US" altLang="ko-KR" dirty="0" err="1"/>
              <a:t>endl</a:t>
            </a:r>
            <a:r>
              <a:rPr lang="ko-KR" altLang="en-US" dirty="0"/>
              <a:t>을 이용한 입출력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95F66-1957-1087-9AD1-21F17D94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49FB-965D-9AD0-C388-3D9EA5B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string </a:t>
            </a:r>
            <a:r>
              <a:rPr kumimoji="1" lang="ko-KR" altLang="en-US" dirty="0"/>
              <a:t>변수형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B75E8-38C3-1A8E-6FE7-8C05DD0E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/>
              <a:t>앞에</a:t>
            </a:r>
            <a:r>
              <a:rPr kumimoji="1" lang="ko-KR" altLang="en-US" sz="3200"/>
              <a:t> </a:t>
            </a:r>
            <a:r>
              <a:rPr kumimoji="1" lang="en-US" altLang="ko-KR" sz="3200" dirty="0"/>
              <a:t>#include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&lt;string&gt; </a:t>
            </a:r>
            <a:r>
              <a:rPr kumimoji="1" lang="ko-KR" altLang="en-US" sz="3200" dirty="0"/>
              <a:t>포함할 필요 있음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</a:t>
            </a:r>
            <a:r>
              <a:rPr kumimoji="1" lang="en-US" altLang="ko-KR" sz="3200" b="1" u="sng" dirty="0"/>
              <a:t>std namespace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사용</a:t>
            </a:r>
            <a:endParaRPr kumimoji="1" lang="en-US" altLang="ko-KR" sz="3200" dirty="0"/>
          </a:p>
          <a:p>
            <a:r>
              <a:rPr kumimoji="1" lang="en-US" altLang="ko-KR" sz="3200" dirty="0"/>
              <a:t>(std::string)</a:t>
            </a:r>
          </a:p>
          <a:p>
            <a:r>
              <a:rPr kumimoji="1" lang="en-US" altLang="ko-Kore-KR" sz="3200" dirty="0"/>
              <a:t>String </a:t>
            </a:r>
            <a:r>
              <a:rPr kumimoji="1" lang="ko-KR" altLang="en-US" sz="3200" dirty="0"/>
              <a:t>변수끼리 더하기 연산 가능</a:t>
            </a:r>
            <a:endParaRPr kumimoji="1" lang="en-US" altLang="ko-KR" sz="3200" dirty="0"/>
          </a:p>
          <a:p>
            <a:r>
              <a:rPr kumimoji="1" lang="ko-KR" altLang="en-US" sz="3200" dirty="0"/>
              <a:t>비교도 단순 </a:t>
            </a:r>
            <a:r>
              <a:rPr kumimoji="1" lang="en-US" altLang="ko-KR" sz="3200" dirty="0"/>
              <a:t>== </a:t>
            </a:r>
            <a:r>
              <a:rPr kumimoji="1" lang="ko-KR" altLang="en-US" sz="3200" dirty="0"/>
              <a:t>연산자로 가능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061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9ED27-CCF2-480F-4FB3-34BC5022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변수의 선언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2F82B5-99FA-854C-2D5A-BD6BF31ED04D}"/>
              </a:ext>
            </a:extLst>
          </p:cNvPr>
          <p:cNvGrpSpPr/>
          <p:nvPr/>
        </p:nvGrpSpPr>
        <p:grpSpPr>
          <a:xfrm>
            <a:off x="4905285" y="1683520"/>
            <a:ext cx="7166967" cy="3956703"/>
            <a:chOff x="329762" y="1771284"/>
            <a:chExt cx="6489782" cy="33154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628D60-E19A-2A22-333F-3C47B5CC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62" y="1771284"/>
              <a:ext cx="6489782" cy="33154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8B8342-5614-7A7D-6ADB-B83C8951497F}"/>
                </a:ext>
              </a:extLst>
            </p:cNvPr>
            <p:cNvSpPr/>
            <p:nvPr/>
          </p:nvSpPr>
          <p:spPr>
            <a:xfrm>
              <a:off x="1134136" y="2284379"/>
              <a:ext cx="2267090" cy="310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9FB3F7-AB26-051B-2A5F-1B0FA71576FA}"/>
                </a:ext>
              </a:extLst>
            </p:cNvPr>
            <p:cNvSpPr/>
            <p:nvPr/>
          </p:nvSpPr>
          <p:spPr>
            <a:xfrm>
              <a:off x="1546789" y="3418664"/>
              <a:ext cx="1563880" cy="310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39B374-4C8E-674E-AA5F-59CB50E0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8" y="1683520"/>
            <a:ext cx="4667542" cy="3185083"/>
          </a:xfrm>
          <a:prstGeom prst="rect">
            <a:avLst/>
          </a:prstGeom>
        </p:spPr>
      </p:pic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10B882BF-B451-88B8-998B-70CA2578F519}"/>
              </a:ext>
            </a:extLst>
          </p:cNvPr>
          <p:cNvSpPr/>
          <p:nvPr/>
        </p:nvSpPr>
        <p:spPr>
          <a:xfrm>
            <a:off x="119748" y="5083294"/>
            <a:ext cx="4667542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초기화는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 ”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속에 문자열을 넣는 형식으로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247470-0D03-909E-9BB4-A587CAF61447}"/>
              </a:ext>
            </a:extLst>
          </p:cNvPr>
          <p:cNvSpPr/>
          <p:nvPr/>
        </p:nvSpPr>
        <p:spPr>
          <a:xfrm>
            <a:off x="1373992" y="3321592"/>
            <a:ext cx="2839085" cy="655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4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3D36C-2519-EFE6-11DF-8DC931E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22E52-6FE3-B29B-6C5B-BF9731E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04" y="1261241"/>
            <a:ext cx="11058931" cy="472653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ore-KR" dirty="0"/>
              <a:t>C</a:t>
            </a:r>
            <a:r>
              <a:rPr kumimoji="1" lang="ko-Kore-KR" altLang="en-US" dirty="0"/>
              <a:t>언어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복습</a:t>
            </a:r>
            <a:endParaRPr kumimoji="1" lang="en-US" altLang="ko-KR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ore-KR" dirty="0"/>
              <a:t>C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의 차이</a:t>
            </a:r>
            <a:endParaRPr kumimoji="1" lang="en-US" altLang="ko-KR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dirty="0"/>
              <a:t>구조체와 클래스의 차이</a:t>
            </a:r>
            <a:endParaRPr kumimoji="1" lang="en-US" altLang="ko-KR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dirty="0"/>
              <a:t>생성자와 </a:t>
            </a:r>
            <a:r>
              <a:rPr kumimoji="1" lang="ko-KR" altLang="en-US" dirty="0" err="1"/>
              <a:t>소멸자</a:t>
            </a:r>
            <a:endParaRPr kumimoji="1" lang="en-US" altLang="ko-KR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dirty="0"/>
              <a:t>클래스의 상속과 조합</a:t>
            </a:r>
            <a:endParaRPr kumimoji="1" lang="en-US" altLang="ko-KR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dirty="0"/>
              <a:t>마무리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329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19A12-C5C5-2EC8-1850-2C0DEF5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String</a:t>
            </a:r>
            <a:r>
              <a:rPr kumimoji="1" lang="ko-KR" altLang="en-US" dirty="0"/>
              <a:t> 변수의 연산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E786D-964A-EAFC-EB26-763427EC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1" y="1643347"/>
            <a:ext cx="7194437" cy="2851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4DAE6E-2965-9ABA-DFA1-30B63FAD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53" y="1643347"/>
            <a:ext cx="4581215" cy="33388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F747C8-7D16-3A3B-A59E-3626348A952E}"/>
              </a:ext>
            </a:extLst>
          </p:cNvPr>
          <p:cNvSpPr/>
          <p:nvPr/>
        </p:nvSpPr>
        <p:spPr>
          <a:xfrm>
            <a:off x="1076313" y="3432450"/>
            <a:ext cx="3094035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1D3EE6-A88D-4B01-CD08-AB07CF64A135}"/>
              </a:ext>
            </a:extLst>
          </p:cNvPr>
          <p:cNvSpPr/>
          <p:nvPr/>
        </p:nvSpPr>
        <p:spPr>
          <a:xfrm>
            <a:off x="8203442" y="3254355"/>
            <a:ext cx="1718225" cy="240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6EC2F6-595B-254B-98D5-247BB6BD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853" y="5203979"/>
            <a:ext cx="4581215" cy="666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3F2F6B-BBC4-63CA-2CAA-2D7B2007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30" y="4621533"/>
            <a:ext cx="7194437" cy="12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41DC-2ABC-2A50-1A09-930D63FD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변수 활용 실습</a:t>
            </a:r>
          </a:p>
        </p:txBody>
      </p:sp>
    </p:spTree>
    <p:extLst>
      <p:ext uri="{BB962C8B-B14F-4D97-AF65-F5344CB8AC3E}">
        <p14:creationId xmlns:p14="http://schemas.microsoft.com/office/powerpoint/2010/main" val="146295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37020-2477-9CE5-7550-2FBC543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/>
              <a:t>구조체의 차이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4C7D-E017-B750-332C-CCD5CCED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구조체명이</a:t>
            </a:r>
            <a:r>
              <a:rPr kumimoji="1" lang="ko-KR" altLang="en-US" dirty="0"/>
              <a:t> 곧 타입명이다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함수를 가질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참고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언어의 함수들은 전부 전역함수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CC15B-92E1-E0FD-E469-7BD2BF53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624508"/>
            <a:ext cx="5771430" cy="1293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BD90A-48FB-8B67-5B11-694B76B6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8" y="2310143"/>
            <a:ext cx="5436861" cy="43462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432546-7DEA-CB92-CCAD-B7E9631321C9}"/>
              </a:ext>
            </a:extLst>
          </p:cNvPr>
          <p:cNvSpPr/>
          <p:nvPr/>
        </p:nvSpPr>
        <p:spPr>
          <a:xfrm>
            <a:off x="777210" y="3047889"/>
            <a:ext cx="940495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89481E-D099-97A3-487A-12BBD4708BE3}"/>
              </a:ext>
            </a:extLst>
          </p:cNvPr>
          <p:cNvSpPr/>
          <p:nvPr/>
        </p:nvSpPr>
        <p:spPr>
          <a:xfrm>
            <a:off x="1066342" y="5471365"/>
            <a:ext cx="1138473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52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구조체와 클래스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구조체와 클래스의 문법 비교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구조체와 클래스의 차이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2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7DBD-1CD1-ED7B-8276-B809F2C0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구조체와 클래스의 문법은 똑같다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A9541-6F4A-E3D0-0877-F56FA5C5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7" y="1084700"/>
            <a:ext cx="4838536" cy="4720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A51CC-0550-4E76-345D-869F651B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99" y="1088763"/>
            <a:ext cx="4755392" cy="47209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544EEE-A149-ED63-C281-64EF4C0B1B4B}"/>
              </a:ext>
            </a:extLst>
          </p:cNvPr>
          <p:cNvSpPr/>
          <p:nvPr/>
        </p:nvSpPr>
        <p:spPr>
          <a:xfrm>
            <a:off x="2041988" y="1019503"/>
            <a:ext cx="940495" cy="3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15D9B-0C19-9859-3DC8-A1F1CC3A1496}"/>
              </a:ext>
            </a:extLst>
          </p:cNvPr>
          <p:cNvSpPr/>
          <p:nvPr/>
        </p:nvSpPr>
        <p:spPr>
          <a:xfrm>
            <a:off x="6179818" y="1045477"/>
            <a:ext cx="940495" cy="376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F171F65B-215A-82AD-E789-2D16ACBF9948}"/>
              </a:ext>
            </a:extLst>
          </p:cNvPr>
          <p:cNvSpPr/>
          <p:nvPr/>
        </p:nvSpPr>
        <p:spPr>
          <a:xfrm>
            <a:off x="3637832" y="5931881"/>
            <a:ext cx="4667542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??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차이가 없는데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92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4F1D8-3E33-6EEE-9586-E4249E8B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차이가 있다면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F6301-6507-EE23-CBC6-EF556E10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구조체는</a:t>
            </a:r>
            <a:r>
              <a:rPr kumimoji="1" lang="ko-KR" altLang="en-US" dirty="0"/>
              <a:t> 직접 멤버 변수 접근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클래스는 불가능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24DDD-10D5-AF16-A6FB-0BA177D8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 t="17894"/>
          <a:stretch/>
        </p:blipFill>
        <p:spPr>
          <a:xfrm>
            <a:off x="101303" y="1886811"/>
            <a:ext cx="5960676" cy="4217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53324-3B0C-4FBC-88BD-39EAFC1A8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3" t="17894"/>
          <a:stretch/>
        </p:blipFill>
        <p:spPr>
          <a:xfrm>
            <a:off x="6130021" y="1886811"/>
            <a:ext cx="5960674" cy="42177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569204-8F51-D984-BD39-1B01A63A9A0E}"/>
              </a:ext>
            </a:extLst>
          </p:cNvPr>
          <p:cNvSpPr/>
          <p:nvPr/>
        </p:nvSpPr>
        <p:spPr>
          <a:xfrm>
            <a:off x="6208513" y="2058921"/>
            <a:ext cx="2234732" cy="238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F20B9-4300-4345-66AB-4441EA30E934}"/>
              </a:ext>
            </a:extLst>
          </p:cNvPr>
          <p:cNvSpPr txBox="1"/>
          <p:nvPr/>
        </p:nvSpPr>
        <p:spPr>
          <a:xfrm>
            <a:off x="8671704" y="2789702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외부에서 직접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접근하지 못하도록 되어있음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(private)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3235-B5FE-FF64-DC29-B9F1E9B754D7}"/>
              </a:ext>
            </a:extLst>
          </p:cNvPr>
          <p:cNvSpPr/>
          <p:nvPr/>
        </p:nvSpPr>
        <p:spPr>
          <a:xfrm>
            <a:off x="101303" y="2058921"/>
            <a:ext cx="2234732" cy="238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57E18-24DC-EA10-8D89-D709A70FFF88}"/>
              </a:ext>
            </a:extLst>
          </p:cNvPr>
          <p:cNvSpPr txBox="1"/>
          <p:nvPr/>
        </p:nvSpPr>
        <p:spPr>
          <a:xfrm>
            <a:off x="2564494" y="2928201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외부에서 직접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가능</a:t>
            </a:r>
          </a:p>
        </p:txBody>
      </p:sp>
    </p:spTree>
    <p:extLst>
      <p:ext uri="{BB962C8B-B14F-4D97-AF65-F5344CB8AC3E}">
        <p14:creationId xmlns:p14="http://schemas.microsoft.com/office/powerpoint/2010/main" val="149749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생성자와 </a:t>
            </a:r>
            <a:r>
              <a:rPr kumimoji="1" lang="ko-KR" altLang="en-US" sz="44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소멸자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ore-KR" sz="2000" dirty="0">
                <a:solidFill>
                  <a:schemeClr val="bg1"/>
                </a:solidFill>
              </a:rPr>
              <a:t>New</a:t>
            </a:r>
            <a:r>
              <a:rPr kumimoji="1" lang="ko-KR" altLang="en-US" sz="2000" dirty="0">
                <a:solidFill>
                  <a:schemeClr val="bg1"/>
                </a:solidFill>
              </a:rPr>
              <a:t>를 이용한 동적할당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ko-Kore-KR" sz="2000" dirty="0">
                <a:solidFill>
                  <a:schemeClr val="bg1"/>
                </a:solidFill>
              </a:rPr>
              <a:t>C</a:t>
            </a:r>
            <a:r>
              <a:rPr kumimoji="1" lang="ko-Kore-KR" altLang="en-US" sz="2000" dirty="0">
                <a:solidFill>
                  <a:schemeClr val="bg1"/>
                </a:solidFill>
              </a:rPr>
              <a:t>와</a:t>
            </a:r>
            <a:r>
              <a:rPr kumimoji="1" lang="ko-KR" altLang="en-US" sz="2000">
                <a:solidFill>
                  <a:schemeClr val="bg1"/>
                </a:solidFill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</a:rPr>
              <a:t>C++</a:t>
            </a:r>
            <a:r>
              <a:rPr kumimoji="1" lang="ko-KR" altLang="en-US" sz="2000" dirty="0">
                <a:solidFill>
                  <a:schemeClr val="bg1"/>
                </a:solidFill>
              </a:rPr>
              <a:t>의 차이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구조체와 클래스의 차이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5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9A86-325E-A24A-A46F-832562E1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New</a:t>
            </a:r>
            <a:r>
              <a:rPr kumimoji="1" lang="ko-KR" altLang="en-US" dirty="0"/>
              <a:t>를 이용한 </a:t>
            </a:r>
            <a:r>
              <a:rPr kumimoji="1" lang="ko-Kore-KR" altLang="en-US" dirty="0"/>
              <a:t>동적</a:t>
            </a:r>
            <a:r>
              <a:rPr kumimoji="1" lang="ko-KR" altLang="en-US" dirty="0"/>
              <a:t>할당의 차이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FC9D0-5530-8F9B-6037-E304DFF2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Malloc : &lt;</a:t>
            </a:r>
            <a:r>
              <a:rPr kumimoji="1" lang="en-US" altLang="en-US" dirty="0" err="1"/>
              <a:t>stdlib.h</a:t>
            </a:r>
            <a:r>
              <a:rPr kumimoji="1" lang="en-US" altLang="en-US" dirty="0"/>
              <a:t>&gt;, new</a:t>
            </a:r>
            <a:r>
              <a:rPr kumimoji="1" lang="ko-KR" altLang="en-US" dirty="0"/>
              <a:t>는 필요 없음 </a:t>
            </a:r>
            <a:r>
              <a:rPr kumimoji="1" lang="en-US" altLang="ko-KR" dirty="0"/>
              <a:t>// c</a:t>
            </a:r>
            <a:r>
              <a:rPr kumimoji="1" lang="ko-KR" altLang="en-US" dirty="0"/>
              <a:t>에서 주로 사용</a:t>
            </a:r>
            <a:endParaRPr kumimoji="1" lang="en-US" altLang="ko-KR" dirty="0"/>
          </a:p>
          <a:p>
            <a:r>
              <a:rPr kumimoji="1" lang="en-US" altLang="en-US" dirty="0"/>
              <a:t>New</a:t>
            </a:r>
            <a:r>
              <a:rPr kumimoji="1" lang="ko-KR" altLang="en-US" dirty="0"/>
              <a:t>의 경우는 생성자를 호출할 수 있음 </a:t>
            </a:r>
            <a:r>
              <a:rPr kumimoji="1" lang="en-US" altLang="ko-KR" dirty="0"/>
              <a:t>// </a:t>
            </a:r>
            <a:r>
              <a:rPr kumimoji="1" lang="en-US" altLang="ko-KR" dirty="0" err="1"/>
              <a:t>c++</a:t>
            </a:r>
            <a:r>
              <a:rPr kumimoji="1" lang="ko-KR" altLang="en-US" dirty="0"/>
              <a:t>에서 주로 사용</a:t>
            </a:r>
            <a:endParaRPr kumimoji="1" lang="en-US" altLang="ko-KR" dirty="0"/>
          </a:p>
          <a:p>
            <a:r>
              <a:rPr kumimoji="1" lang="en-US" altLang="en-US" dirty="0"/>
              <a:t>New</a:t>
            </a:r>
            <a:r>
              <a:rPr kumimoji="1" lang="ko-KR" altLang="en-US" dirty="0"/>
              <a:t>는 주소를 리턴</a:t>
            </a:r>
            <a:r>
              <a:rPr kumimoji="1" lang="en-US" altLang="ko-KR" dirty="0"/>
              <a:t>, malloc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nullptr</a:t>
            </a:r>
            <a:r>
              <a:rPr kumimoji="1" lang="en-US" altLang="ko-KR" dirty="0"/>
              <a:t> </a:t>
            </a:r>
            <a:r>
              <a:rPr kumimoji="1" lang="ko-KR" altLang="en-US" dirty="0"/>
              <a:t>리턴</a:t>
            </a:r>
            <a:endParaRPr kumimoji="1" lang="en-US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2633B-DF7D-7164-D5D6-217C7CD5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2" y="3038249"/>
            <a:ext cx="5048955" cy="111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AAD36B-5098-1579-5950-B6820979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85" y="2928278"/>
            <a:ext cx="3839111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206544-69FF-7EA5-88E7-CFAA835C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2" y="4725610"/>
            <a:ext cx="10322634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8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45BA-483D-76B1-CE45-57082726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9546C-0964-78C1-15FA-4688D8C1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2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529-2363-F8A3-3CE5-F685A75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34E6D-A478-1050-9329-7D140009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생성시에 한 번 호출됨</a:t>
            </a:r>
            <a:endParaRPr lang="en-US" altLang="ko-KR" dirty="0"/>
          </a:p>
          <a:p>
            <a:r>
              <a:rPr lang="ko-KR" altLang="en-US" dirty="0"/>
              <a:t>클래스를 생성하고 내부 변수들을 초기화하는 역할을 함</a:t>
            </a:r>
            <a:endParaRPr lang="en-US" altLang="ko-KR" dirty="0"/>
          </a:p>
          <a:p>
            <a:r>
              <a:rPr lang="ko-KR" altLang="en-US" dirty="0"/>
              <a:t>생성자 선언 </a:t>
            </a:r>
            <a:r>
              <a:rPr lang="en-US" altLang="ko-KR" dirty="0"/>
              <a:t>: </a:t>
            </a:r>
            <a:r>
              <a:rPr lang="ko-KR" altLang="en-US" dirty="0"/>
              <a:t>생성자의 이름은 해당 클래스의 이름과 같아야 함</a:t>
            </a:r>
          </a:p>
        </p:txBody>
      </p:sp>
    </p:spTree>
    <p:extLst>
      <p:ext uri="{BB962C8B-B14F-4D97-AF65-F5344CB8AC3E}">
        <p14:creationId xmlns:p14="http://schemas.microsoft.com/office/powerpoint/2010/main" val="31160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427B-E84B-4553-8AF3-ABC78AF2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객체지향적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99462-83AB-DA99-61D8-245EAB69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프로그래밍은 실세계에 존재하고 인지하고 있는 객체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(Object)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소프트웨어의 세계에서 표현하기 위해 객체의 핵심적인 개념 또는 기능만을 추출하는 추상화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(abstraction)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통해 모델링하려는 프로그래밍 패러다임을 말한다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객체들이 명령을 도맡아 하는 것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명령문이 굉장히 짧아지게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860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7DBCF65-2FF6-9D1F-259A-3C973DA3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2" y="1880735"/>
            <a:ext cx="6294752" cy="2614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20E1F3-FAFC-C2DD-83FB-54CB5E69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생성자</a:t>
            </a:r>
            <a:r>
              <a:rPr kumimoji="1" lang="ko-KR" altLang="en-US"/>
              <a:t>를 이용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ACA3F-5C30-A933-78AD-48EE7308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New 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이용한 생성자 호출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5C7A98-01A7-D44C-15B1-7B3E8AB1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53" y="1928462"/>
            <a:ext cx="5196601" cy="242989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2A380A-285B-3491-4B94-9618533124A4}"/>
              </a:ext>
            </a:extLst>
          </p:cNvPr>
          <p:cNvCxnSpPr>
            <a:cxnSpLocks/>
          </p:cNvCxnSpPr>
          <p:nvPr/>
        </p:nvCxnSpPr>
        <p:spPr>
          <a:xfrm>
            <a:off x="5460763" y="3179036"/>
            <a:ext cx="1751887" cy="6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C06B3C-F6A6-3D80-01E8-FF252A9B2454}"/>
              </a:ext>
            </a:extLst>
          </p:cNvPr>
          <p:cNvCxnSpPr>
            <a:cxnSpLocks/>
          </p:cNvCxnSpPr>
          <p:nvPr/>
        </p:nvCxnSpPr>
        <p:spPr>
          <a:xfrm>
            <a:off x="1469877" y="2432056"/>
            <a:ext cx="5742773" cy="584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E20DCB-6688-7D56-98B2-F1988DEE269D}"/>
              </a:ext>
            </a:extLst>
          </p:cNvPr>
          <p:cNvCxnSpPr/>
          <p:nvPr/>
        </p:nvCxnSpPr>
        <p:spPr>
          <a:xfrm>
            <a:off x="3307222" y="3247402"/>
            <a:ext cx="19142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47600AB-5CBA-A76B-567E-736A9EE7C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22" y="4634740"/>
            <a:ext cx="5645722" cy="20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58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9E2A1-77A2-7DA2-A33E-A9821808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소멸자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3D1C6-4B37-0C7B-4D58-93402D1F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62" y="910864"/>
            <a:ext cx="11532474" cy="4726535"/>
          </a:xfrm>
        </p:spPr>
        <p:txBody>
          <a:bodyPr/>
          <a:lstStyle/>
          <a:p>
            <a:r>
              <a:rPr kumimoji="1" lang="ko-KR" altLang="en-US" dirty="0"/>
              <a:t>클래스가 사라질 때 호출됨</a:t>
            </a:r>
            <a:endParaRPr kumimoji="1" lang="en-US" altLang="ko-KR" dirty="0"/>
          </a:p>
          <a:p>
            <a:r>
              <a:rPr kumimoji="1" lang="ko-KR" altLang="en-US" dirty="0"/>
              <a:t>소멸자는 클래스 이름과 같으며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~</a:t>
            </a:r>
            <a:r>
              <a:rPr kumimoji="1" lang="ko-KR" altLang="en-US" dirty="0"/>
              <a:t>를 붙여야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소멸자는 생성자와 다르게 인수를 가질 수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358342-E46A-0102-23AC-99160B3C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9" y="2475585"/>
            <a:ext cx="6191592" cy="42117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3A085D-C4E9-A2EE-1046-8E47892A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88" y="2475584"/>
            <a:ext cx="5075598" cy="1976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336AA8-525F-5663-15EF-A144A0B4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7" y="4634908"/>
            <a:ext cx="5069951" cy="1165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DA01-0804-E49D-26C5-BCDEA6FB2CF5}"/>
              </a:ext>
            </a:extLst>
          </p:cNvPr>
          <p:cNvSpPr/>
          <p:nvPr/>
        </p:nvSpPr>
        <p:spPr>
          <a:xfrm>
            <a:off x="931543" y="4446817"/>
            <a:ext cx="940495" cy="376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D9DC0A-0313-559C-59F0-F643BFDBED74}"/>
              </a:ext>
            </a:extLst>
          </p:cNvPr>
          <p:cNvSpPr/>
          <p:nvPr/>
        </p:nvSpPr>
        <p:spPr>
          <a:xfrm>
            <a:off x="931542" y="6090990"/>
            <a:ext cx="940495" cy="376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0D95B4-BB33-851F-CF0E-44AAA363E22E}"/>
              </a:ext>
            </a:extLst>
          </p:cNvPr>
          <p:cNvSpPr/>
          <p:nvPr/>
        </p:nvSpPr>
        <p:spPr>
          <a:xfrm>
            <a:off x="931541" y="2952268"/>
            <a:ext cx="5795830" cy="44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1659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21B1-770F-1D8E-1916-88E9C7F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만들기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FBA13-BB8F-AC4F-0AE3-D81622D8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8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클래스의 상속과 조합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클래스의 상속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접근 제어 지시자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49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B30E4-9E0F-4474-0187-BC24CF0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클래스의 상속</a:t>
            </a:r>
            <a:endParaRPr kumimoji="1" lang="ko-Kore-KR" altLang="en-US" dirty="0"/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674D55F4-DF80-C63E-74E2-640BC16137D3}"/>
              </a:ext>
            </a:extLst>
          </p:cNvPr>
          <p:cNvSpPr/>
          <p:nvPr/>
        </p:nvSpPr>
        <p:spPr>
          <a:xfrm>
            <a:off x="3520867" y="248205"/>
            <a:ext cx="8341370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포함 관계인 경우는 어떨까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모두들 과일을 하나씩 떠올려보세요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52" name="Picture 4" descr="Strawberry, Fruit, Basket, Berry, Food">
            <a:extLst>
              <a:ext uri="{FF2B5EF4-FFF2-40B4-BE49-F238E27FC236}">
                <a16:creationId xmlns:a16="http://schemas.microsoft.com/office/drawing/2014/main" id="{811F8EA3-7BCC-7AA1-0F31-C5EF9568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35" y="1283026"/>
            <a:ext cx="3694721" cy="246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s, Basket, Fruits, Apple Basket">
            <a:extLst>
              <a:ext uri="{FF2B5EF4-FFF2-40B4-BE49-F238E27FC236}">
                <a16:creationId xmlns:a16="http://schemas.microsoft.com/office/drawing/2014/main" id="{D2E64F9C-F2F4-1BE0-E788-7CD7439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22" y="1279157"/>
            <a:ext cx="2851580" cy="24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ums, Fruits, Basket, Fruit Basket">
            <a:extLst>
              <a:ext uri="{FF2B5EF4-FFF2-40B4-BE49-F238E27FC236}">
                <a16:creationId xmlns:a16="http://schemas.microsoft.com/office/drawing/2014/main" id="{1C59E593-2F26-BA06-05CB-00B321ED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35" y="4009697"/>
            <a:ext cx="3694721" cy="24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74E37C7A-4D2D-0EE9-C3DC-C90F80799DF7}"/>
              </a:ext>
            </a:extLst>
          </p:cNvPr>
          <p:cNvSpPr/>
          <p:nvPr/>
        </p:nvSpPr>
        <p:spPr>
          <a:xfrm>
            <a:off x="6093741" y="4005827"/>
            <a:ext cx="4892324" cy="242043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Q.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이들의 공통점은 무엇일까요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: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과일</a:t>
            </a:r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Q.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그렇다면 과일들이 공통으로 가지는 건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: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색깔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이름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가격 등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39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6AA4-A236-EFD6-882B-2D98F89C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</a:p>
        </p:txBody>
      </p:sp>
      <p:pic>
        <p:nvPicPr>
          <p:cNvPr id="5122" name="Picture 2" descr="Fruits, Fresh, Basket, Fresh Fruits">
            <a:extLst>
              <a:ext uri="{FF2B5EF4-FFF2-40B4-BE49-F238E27FC236}">
                <a16:creationId xmlns:a16="http://schemas.microsoft.com/office/drawing/2014/main" id="{3C610F45-A3B0-3AEF-F061-1179F93D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2" y="1348276"/>
            <a:ext cx="6836825" cy="45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CFEB93-208D-E482-3794-44BE2847CFA6}"/>
              </a:ext>
            </a:extLst>
          </p:cNvPr>
          <p:cNvSpPr/>
          <p:nvPr/>
        </p:nvSpPr>
        <p:spPr>
          <a:xfrm>
            <a:off x="8855571" y="1664309"/>
            <a:ext cx="1653176" cy="1610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</a:p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Fruit</a:t>
            </a:r>
          </a:p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부모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5AF60F-D302-5E06-8BC2-E044E9269A2F}"/>
              </a:ext>
            </a:extLst>
          </p:cNvPr>
          <p:cNvSpPr/>
          <p:nvPr/>
        </p:nvSpPr>
        <p:spPr>
          <a:xfrm>
            <a:off x="7628340" y="4325969"/>
            <a:ext cx="1653176" cy="1298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</a:p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자녀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712D5-3712-4FD2-4713-0E100668CA32}"/>
              </a:ext>
            </a:extLst>
          </p:cNvPr>
          <p:cNvSpPr txBox="1"/>
          <p:nvPr/>
        </p:nvSpPr>
        <p:spPr>
          <a:xfrm>
            <a:off x="3269517" y="5040152"/>
            <a:ext cx="9573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>
                <a:latin typeface="나눔고딕" panose="020D0604000000000000" pitchFamily="50" charset="-127"/>
                <a:ea typeface="나눔고딕" panose="020D0604000000000000" pitchFamily="50" charset="-127"/>
              </a:rPr>
              <a:t>과일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4D181-B4BE-6605-737A-7D540F0B7E83}"/>
              </a:ext>
            </a:extLst>
          </p:cNvPr>
          <p:cNvSpPr txBox="1"/>
          <p:nvPr/>
        </p:nvSpPr>
        <p:spPr>
          <a:xfrm>
            <a:off x="521293" y="3429224"/>
            <a:ext cx="615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EA43A-DBA1-9690-7D7A-D08182FD4A96}"/>
              </a:ext>
            </a:extLst>
          </p:cNvPr>
          <p:cNvSpPr txBox="1"/>
          <p:nvPr/>
        </p:nvSpPr>
        <p:spPr>
          <a:xfrm>
            <a:off x="3654168" y="3429224"/>
            <a:ext cx="840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59CEA-69C9-4E16-8E4B-802C62B4CA0C}"/>
              </a:ext>
            </a:extLst>
          </p:cNvPr>
          <p:cNvSpPr txBox="1"/>
          <p:nvPr/>
        </p:nvSpPr>
        <p:spPr>
          <a:xfrm>
            <a:off x="6095999" y="2564675"/>
            <a:ext cx="840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0F8AA4-8EF6-7357-445E-A6529D5B1DA7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28942" y="3798556"/>
            <a:ext cx="2919232" cy="124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1769B0-E2DB-9A21-F5EF-5BD61A45CF9D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3748174" y="3798556"/>
            <a:ext cx="326454" cy="124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B15CD7-DB61-F4E9-9622-71081414495D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3748174" y="2934007"/>
            <a:ext cx="2768285" cy="2106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4AFDE-EF7C-5173-B9D2-D89695AEC25D}"/>
              </a:ext>
            </a:extLst>
          </p:cNvPr>
          <p:cNvSpPr/>
          <p:nvPr/>
        </p:nvSpPr>
        <p:spPr>
          <a:xfrm>
            <a:off x="10145917" y="4325969"/>
            <a:ext cx="1653176" cy="1298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</a:p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자녀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E6B524-3342-B80D-1624-6DB8DE410FF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54928" y="3274837"/>
            <a:ext cx="1227231" cy="10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CB7723-6EAE-28D7-D608-D5E19B77D723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9682159" y="3274837"/>
            <a:ext cx="1290346" cy="10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7F0A63A9-9506-042F-F9B1-E33C1F64CE9D}"/>
              </a:ext>
            </a:extLst>
          </p:cNvPr>
          <p:cNvSpPr/>
          <p:nvPr/>
        </p:nvSpPr>
        <p:spPr>
          <a:xfrm>
            <a:off x="3520867" y="248205"/>
            <a:ext cx="8341370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상위에 속하는 클래스가 부모가 된다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하위에 속하는 클래스는 자녀</a:t>
            </a:r>
            <a:r>
              <a:rPr lang="en-US" altLang="ko-KR" sz="2000" dirty="0">
                <a:solidFill>
                  <a:srgbClr val="E6E6E6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74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98110-AC97-87C6-CE44-89A9CD73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FD4A6-8237-75ED-BDD0-95747F4A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자녀클래스 </a:t>
            </a:r>
            <a:r>
              <a:rPr lang="en-US" altLang="ko-KR" dirty="0"/>
              <a:t>: public </a:t>
            </a:r>
            <a:r>
              <a:rPr lang="ko-KR" altLang="en-US" dirty="0"/>
              <a:t>부모클래스</a:t>
            </a:r>
            <a:r>
              <a:rPr lang="en-US" altLang="ko-KR" dirty="0"/>
              <a:t>{};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BE5E8-04A2-B587-9D85-6ACAE2B1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6" y="1854947"/>
            <a:ext cx="6002671" cy="4741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D03C79-9B84-A39B-41D1-626E65C74105}"/>
              </a:ext>
            </a:extLst>
          </p:cNvPr>
          <p:cNvSpPr/>
          <p:nvPr/>
        </p:nvSpPr>
        <p:spPr>
          <a:xfrm>
            <a:off x="1537787" y="5243768"/>
            <a:ext cx="940495" cy="3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D8E44-1AFA-69D1-8E25-82194B06795F}"/>
              </a:ext>
            </a:extLst>
          </p:cNvPr>
          <p:cNvSpPr/>
          <p:nvPr/>
        </p:nvSpPr>
        <p:spPr>
          <a:xfrm>
            <a:off x="1467997" y="3844451"/>
            <a:ext cx="940495" cy="3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D4159984-EDD4-CF3E-FB25-67E98D21D4DD}"/>
              </a:ext>
            </a:extLst>
          </p:cNvPr>
          <p:cNvSpPr/>
          <p:nvPr/>
        </p:nvSpPr>
        <p:spPr>
          <a:xfrm>
            <a:off x="4529271" y="248205"/>
            <a:ext cx="7332966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변수들은 전부 상위 클래스에 정의되어 있음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자녀는 활용만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597313DD-1E78-FD05-864B-F8812C644110}"/>
              </a:ext>
            </a:extLst>
          </p:cNvPr>
          <p:cNvSpPr/>
          <p:nvPr/>
        </p:nvSpPr>
        <p:spPr>
          <a:xfrm>
            <a:off x="6777404" y="1854947"/>
            <a:ext cx="4892324" cy="4754848"/>
          </a:xfrm>
          <a:prstGeom prst="roundRect">
            <a:avLst>
              <a:gd name="adj" fmla="val 498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주의할 점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 </a:t>
            </a:r>
          </a:p>
          <a:p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자녀클래스는 반드시 상위 클래스가 있어야 한다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en-US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즉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자녀 클래스가 생성될 때 상위 클래스의 생성자를 호출해주어야 한다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en-US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물론 호출해주지 않아도 에러는 나지 않는다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다만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호출하지 않으면 상위 클래스 활용 불가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B44F0F-F7EC-CC51-5751-93B985DFB7EE}"/>
              </a:ext>
            </a:extLst>
          </p:cNvPr>
          <p:cNvSpPr/>
          <p:nvPr/>
        </p:nvSpPr>
        <p:spPr>
          <a:xfrm>
            <a:off x="765817" y="4232371"/>
            <a:ext cx="1268082" cy="2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8DB912-92AA-6A34-533D-7CF7827C74B0}"/>
              </a:ext>
            </a:extLst>
          </p:cNvPr>
          <p:cNvSpPr/>
          <p:nvPr/>
        </p:nvSpPr>
        <p:spPr>
          <a:xfrm>
            <a:off x="765817" y="5624950"/>
            <a:ext cx="1268082" cy="2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540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810FE-20C1-62F6-3120-3FEC876E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상속의 장점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281F4-3FAC-90CA-32F8-7DD8E3C3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9" y="147253"/>
            <a:ext cx="3980982" cy="65634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F5D85C-51CA-5778-936E-80A12C6F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1" y="1561264"/>
            <a:ext cx="3291365" cy="412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B8175C-A9D6-3039-B7AC-3AB6B6E3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1561264"/>
            <a:ext cx="3026563" cy="31254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CB9DD3-947C-9940-2FFE-079A43640526}"/>
              </a:ext>
            </a:extLst>
          </p:cNvPr>
          <p:cNvSpPr/>
          <p:nvPr/>
        </p:nvSpPr>
        <p:spPr>
          <a:xfrm>
            <a:off x="7791885" y="3433916"/>
            <a:ext cx="1728130" cy="46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D30921-59FE-FE4D-95A1-9925948FF931}"/>
              </a:ext>
            </a:extLst>
          </p:cNvPr>
          <p:cNvSpPr/>
          <p:nvPr/>
        </p:nvSpPr>
        <p:spPr>
          <a:xfrm>
            <a:off x="7791885" y="2084016"/>
            <a:ext cx="3752416" cy="75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4396B-E960-E084-DC82-D7B6F666B092}"/>
              </a:ext>
            </a:extLst>
          </p:cNvPr>
          <p:cNvSpPr txBox="1"/>
          <p:nvPr/>
        </p:nvSpPr>
        <p:spPr>
          <a:xfrm>
            <a:off x="9810094" y="2963436"/>
            <a:ext cx="195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하위클래스에 상위클래스의 요소들을 물려줄 수 있다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677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C962-7BF5-D8F1-D6C8-3C0C0B44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클래스의</a:t>
            </a:r>
            <a:r>
              <a:rPr kumimoji="1" lang="ko-KR" altLang="en-US" dirty="0"/>
              <a:t> 상속 실습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0D7E8-7579-6334-6503-9F3CE555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647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85C6C-6803-E1B4-5DF0-1A635138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Public/Protected/Private(</a:t>
            </a:r>
            <a:r>
              <a:rPr lang="ko-KR" altLang="en-US" dirty="0"/>
              <a:t>접근 제어 지시자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8DE25-8A85-3F3F-18E8-D2F9E1C0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은 </a:t>
            </a:r>
            <a:r>
              <a:rPr lang="ko-KR" altLang="en-US" b="1" u="sng" dirty="0"/>
              <a:t>외부</a:t>
            </a:r>
            <a:r>
              <a:rPr lang="en-US" altLang="ko-KR" b="1" u="sng" dirty="0"/>
              <a:t>/</a:t>
            </a:r>
            <a:r>
              <a:rPr lang="ko-KR" altLang="en-US" b="1" u="sng" dirty="0"/>
              <a:t>내부</a:t>
            </a:r>
            <a:r>
              <a:rPr lang="en-US" altLang="ko-KR" b="1" u="sng" dirty="0"/>
              <a:t>/</a:t>
            </a:r>
            <a:r>
              <a:rPr lang="ko-KR" altLang="en-US" b="1" u="sng" dirty="0"/>
              <a:t>자손</a:t>
            </a:r>
            <a:r>
              <a:rPr lang="ko-KR" altLang="en-US" dirty="0"/>
              <a:t>에게 모두 개방</a:t>
            </a:r>
            <a:endParaRPr lang="en-US" altLang="ko-KR" dirty="0"/>
          </a:p>
          <a:p>
            <a:r>
              <a:rPr lang="en-US" altLang="ko-KR" dirty="0"/>
              <a:t>protected</a:t>
            </a:r>
            <a:r>
              <a:rPr lang="ko-KR" altLang="en-US" dirty="0"/>
              <a:t>는 </a:t>
            </a:r>
            <a:r>
              <a:rPr lang="ko-KR" altLang="en-US" b="1" u="sng" dirty="0"/>
              <a:t>내부와 자손에게만 </a:t>
            </a:r>
            <a:r>
              <a:rPr lang="ko-KR" altLang="en-US" dirty="0"/>
              <a:t>개방</a:t>
            </a:r>
            <a:endParaRPr lang="en-US" altLang="ko-KR" dirty="0"/>
          </a:p>
          <a:p>
            <a:r>
              <a:rPr lang="en-US" altLang="ko-KR" dirty="0"/>
              <a:t>private</a:t>
            </a:r>
            <a:r>
              <a:rPr lang="ko-KR" altLang="en-US" dirty="0"/>
              <a:t>은 </a:t>
            </a:r>
            <a:r>
              <a:rPr lang="ko-KR" altLang="en-US" b="1" u="sng" dirty="0"/>
              <a:t>내부에서만</a:t>
            </a:r>
            <a:r>
              <a:rPr lang="ko-KR" altLang="en-US" dirty="0"/>
              <a:t> 개방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1FC0FD-F6A6-ABCF-EB76-E0A526B533DE}"/>
              </a:ext>
            </a:extLst>
          </p:cNvPr>
          <p:cNvGrpSpPr/>
          <p:nvPr/>
        </p:nvGrpSpPr>
        <p:grpSpPr>
          <a:xfrm>
            <a:off x="1577448" y="3181637"/>
            <a:ext cx="7780197" cy="2543309"/>
            <a:chOff x="6634229" y="1122838"/>
            <a:chExt cx="5557771" cy="1680184"/>
          </a:xfrm>
        </p:grpSpPr>
        <p:pic>
          <p:nvPicPr>
            <p:cNvPr id="1026" name="Picture 2" descr="자바 private,public,default,protected접근자 차이">
              <a:extLst>
                <a:ext uri="{FF2B5EF4-FFF2-40B4-BE49-F238E27FC236}">
                  <a16:creationId xmlns:a16="http://schemas.microsoft.com/office/drawing/2014/main" id="{B5EA5A5B-EE42-7B65-3D43-8BE213EB14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27"/>
            <a:stretch/>
          </p:blipFill>
          <p:spPr bwMode="auto">
            <a:xfrm>
              <a:off x="9421708" y="1122838"/>
              <a:ext cx="2770292" cy="1680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자바 private,public,default,protected접근자 차이">
              <a:extLst>
                <a:ext uri="{FF2B5EF4-FFF2-40B4-BE49-F238E27FC236}">
                  <a16:creationId xmlns:a16="http://schemas.microsoft.com/office/drawing/2014/main" id="{4C7FF6F4-F84A-07D2-336B-1AF7E1444B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27"/>
            <a:stretch/>
          </p:blipFill>
          <p:spPr bwMode="auto">
            <a:xfrm>
              <a:off x="6634229" y="1122838"/>
              <a:ext cx="2770291" cy="1680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816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en-US" altLang="ko-Kore-KR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언어 복습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기본 입출력과 자료형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구조체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8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65000-FF91-A44E-361B-27A051BB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 지시자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49AD4-61C4-9E2F-148D-C5DB894B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59" y="1019503"/>
            <a:ext cx="3312368" cy="5030919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81C6388D-FAA3-2E27-E046-4E9649FA9844}"/>
              </a:ext>
            </a:extLst>
          </p:cNvPr>
          <p:cNvSpPr/>
          <p:nvPr/>
        </p:nvSpPr>
        <p:spPr>
          <a:xfrm>
            <a:off x="5049669" y="1767260"/>
            <a:ext cx="5359612" cy="8753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author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은 클래스 </a:t>
            </a:r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내부 함수를 이용해 수정이 가능</a:t>
            </a:r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9A3297B9-24BD-50AE-DF85-8DB05DF14B4D}"/>
              </a:ext>
            </a:extLst>
          </p:cNvPr>
          <p:cNvSpPr/>
          <p:nvPr/>
        </p:nvSpPr>
        <p:spPr>
          <a:xfrm>
            <a:off x="5049669" y="3097310"/>
            <a:ext cx="5359612" cy="8753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현재 모든 함수가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public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이므로 어디서든 사용이 가능하다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043F1005-01D5-774C-A20C-6694E188BC98}"/>
              </a:ext>
            </a:extLst>
          </p:cNvPr>
          <p:cNvSpPr/>
          <p:nvPr/>
        </p:nvSpPr>
        <p:spPr>
          <a:xfrm>
            <a:off x="5049669" y="4438362"/>
            <a:ext cx="5359612" cy="87530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Price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상속관계에서 사용 가능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18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65000-FF91-A44E-361B-27A051BB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 지시자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2A7CF-EE8A-6675-CBB2-54B930D53D58}"/>
              </a:ext>
            </a:extLst>
          </p:cNvPr>
          <p:cNvGrpSpPr/>
          <p:nvPr/>
        </p:nvGrpSpPr>
        <p:grpSpPr>
          <a:xfrm>
            <a:off x="1952632" y="1130599"/>
            <a:ext cx="8286734" cy="5449663"/>
            <a:chOff x="1318739" y="1019503"/>
            <a:chExt cx="5960674" cy="42177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F4EDDF-AA79-2AA7-E815-50691D1BD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93" t="17894"/>
            <a:stretch/>
          </p:blipFill>
          <p:spPr>
            <a:xfrm>
              <a:off x="1318739" y="1019503"/>
              <a:ext cx="5960674" cy="421777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C7A25B-88A9-55C4-C9BA-82EA802CC0EA}"/>
                </a:ext>
              </a:extLst>
            </p:cNvPr>
            <p:cNvSpPr/>
            <p:nvPr/>
          </p:nvSpPr>
          <p:spPr>
            <a:xfrm>
              <a:off x="1397231" y="1191613"/>
              <a:ext cx="2234732" cy="23848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B6D3D8-45A9-B8DB-1049-473686F9EA7F}"/>
                </a:ext>
              </a:extLst>
            </p:cNvPr>
            <p:cNvSpPr txBox="1"/>
            <p:nvPr/>
          </p:nvSpPr>
          <p:spPr>
            <a:xfrm>
              <a:off x="3860422" y="1922394"/>
              <a:ext cx="29803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기본적으로 외부에서 직접</a:t>
              </a:r>
              <a:endPara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접근하지 못하도록 되어있음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(private)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79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6E04-37F5-4C09-1729-B9EFCD2E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 지시자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D5160-301F-0DE5-1DC1-6438A507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19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1261241"/>
            <a:ext cx="5742774" cy="139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클래스의 응용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0F97E-B31B-D00C-8CD6-D562A055620F}"/>
              </a:ext>
            </a:extLst>
          </p:cNvPr>
          <p:cNvCxnSpPr/>
          <p:nvPr/>
        </p:nvCxnSpPr>
        <p:spPr>
          <a:xfrm>
            <a:off x="3221764" y="2736790"/>
            <a:ext cx="574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E2218E-1691-8F36-7E0D-55318406DBD2}"/>
              </a:ext>
            </a:extLst>
          </p:cNvPr>
          <p:cNvSpPr txBox="1">
            <a:spLocks/>
          </p:cNvSpPr>
          <p:nvPr/>
        </p:nvSpPr>
        <p:spPr>
          <a:xfrm>
            <a:off x="3307222" y="2736790"/>
            <a:ext cx="5657316" cy="340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itchFamily="2" charset="-127"/>
                <a:ea typeface="NanumGothic" pitchFamily="2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인터페이스와 추상클래스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>
                <a:solidFill>
                  <a:schemeClr val="bg1"/>
                </a:solidFill>
              </a:rPr>
              <a:t>가상 함수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2000" dirty="0" err="1">
                <a:solidFill>
                  <a:schemeClr val="bg1"/>
                </a:solidFill>
              </a:rPr>
              <a:t>다형성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8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AFD2B-66EA-2307-E125-3A2A6228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AB2CC309-D6F3-8BEA-41E3-E3ECE696C9C5}"/>
              </a:ext>
            </a:extLst>
          </p:cNvPr>
          <p:cNvSpPr/>
          <p:nvPr/>
        </p:nvSpPr>
        <p:spPr>
          <a:xfrm>
            <a:off x="2204357" y="248205"/>
            <a:ext cx="9657880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다형성은 간단히 말해 </a:t>
            </a:r>
            <a:r>
              <a:rPr lang="ko-KR" altLang="en-US" sz="2000" b="1" i="0" u="sng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모습은 같은데 형태는 다른 것을 의미한다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514E-B61B-0220-0AD8-A944BBD50076}"/>
              </a:ext>
            </a:extLst>
          </p:cNvPr>
          <p:cNvSpPr txBox="1"/>
          <p:nvPr/>
        </p:nvSpPr>
        <p:spPr>
          <a:xfrm>
            <a:off x="329762" y="1246688"/>
            <a:ext cx="10070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다형성은 가상 함수</a:t>
            </a:r>
            <a:r>
              <a:rPr lang="en-US" altLang="ko-KR" sz="24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virtual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연산자 오버 로딩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템플릿 등이 있다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4AE96D-A8F7-2AD6-BADB-30231FE0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99" y="2180413"/>
            <a:ext cx="8822630" cy="39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78D8-3F79-5C6B-BEA2-8C2607A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가상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함수와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override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D08B0-3571-18B4-B491-A8EC3385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virtual 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키워드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가상 함수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부모 클래스의 함수를 재정의</a:t>
            </a:r>
            <a:endParaRPr lang="en-US" altLang="ko-KR" sz="3200" b="0" i="0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부모 클래스의 함수를 자식 클래스에서 재정의 하는 것을 </a:t>
            </a:r>
            <a:r>
              <a:rPr lang="ko-KR" altLang="en-US" sz="3200" b="1" i="0" u="sng" dirty="0">
                <a:solidFill>
                  <a:srgbClr val="EE232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오버 라이딩</a:t>
            </a:r>
            <a:r>
              <a:rPr lang="en-US" altLang="ko-KR" sz="3200" b="1" i="0" u="sng" dirty="0">
                <a:solidFill>
                  <a:srgbClr val="EE232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(overriding)</a:t>
            </a:r>
            <a:r>
              <a:rPr lang="ko-KR" altLang="en-US" sz="3200" b="0" i="0" u="sng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u="sng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 함</a:t>
            </a:r>
            <a:endParaRPr lang="en-US" altLang="ko-KR" sz="3200" b="0" i="0" u="sng" dirty="0">
              <a:solidFill>
                <a:srgbClr val="22222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부모 타입 하나로 파생된 객체들의 가상 함수를 호출하여 </a:t>
            </a:r>
            <a:r>
              <a:rPr lang="ko-KR" altLang="en-US" sz="3200" b="1" i="0" u="sng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이름은 같지만 내용은 다른 함수가 호출이 가능</a:t>
            </a:r>
            <a:r>
              <a:rPr lang="en-US" altLang="ko-KR" sz="3200" b="1" i="0" u="sng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kumimoji="1" lang="en-US" altLang="ko-Kore-KR" sz="3200" dirty="0"/>
              <a:t>Virtual </a:t>
            </a:r>
            <a:r>
              <a:rPr kumimoji="1" lang="ko-KR" altLang="en-US" sz="3200" dirty="0"/>
              <a:t>함수를 위한 </a:t>
            </a:r>
            <a:r>
              <a:rPr kumimoji="1" lang="en-US" altLang="ko-KR" sz="3200" dirty="0"/>
              <a:t>3</a:t>
            </a:r>
            <a:r>
              <a:rPr kumimoji="1" lang="ko-KR" altLang="en-US" sz="3200" dirty="0"/>
              <a:t>가지 조건</a:t>
            </a:r>
            <a:r>
              <a:rPr kumimoji="1" lang="ko-KR" altLang="en-US" sz="32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endParaRPr kumimoji="1"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4EACC8-07FC-3F7B-4164-FA05DFF2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9" y="4629494"/>
            <a:ext cx="6131061" cy="14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5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2C87-8604-6A1A-71AB-3516EF5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06BD5-FCDD-C007-8423-6F660C7C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9" y="44707"/>
            <a:ext cx="4591691" cy="6792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D36BDC-2FE7-8CF8-34EF-A77F20275F7E}"/>
              </a:ext>
            </a:extLst>
          </p:cNvPr>
          <p:cNvSpPr/>
          <p:nvPr/>
        </p:nvSpPr>
        <p:spPr>
          <a:xfrm>
            <a:off x="775787" y="1827306"/>
            <a:ext cx="2087054" cy="556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85BA57-9583-0D57-30B3-81AC9B9E6375}"/>
              </a:ext>
            </a:extLst>
          </p:cNvPr>
          <p:cNvSpPr/>
          <p:nvPr/>
        </p:nvSpPr>
        <p:spPr>
          <a:xfrm>
            <a:off x="775787" y="4332143"/>
            <a:ext cx="2087054" cy="556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D9B1D-F5E9-51DB-E96A-070217DD3B45}"/>
              </a:ext>
            </a:extLst>
          </p:cNvPr>
          <p:cNvSpPr/>
          <p:nvPr/>
        </p:nvSpPr>
        <p:spPr>
          <a:xfrm>
            <a:off x="775787" y="6267191"/>
            <a:ext cx="2087054" cy="556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0EE96F66-F4C2-AC89-F50A-837BB73589A6}"/>
              </a:ext>
            </a:extLst>
          </p:cNvPr>
          <p:cNvSpPr/>
          <p:nvPr/>
        </p:nvSpPr>
        <p:spPr>
          <a:xfrm>
            <a:off x="5733987" y="2929758"/>
            <a:ext cx="5682226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부모 함수에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virtual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붙이기</a:t>
            </a:r>
            <a:endParaRPr kumimoji="1" lang="en-US" altLang="ko-KR" sz="2000" dirty="0">
              <a:solidFill>
                <a:srgbClr val="E6E6E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02F67763-CEA3-7389-CE33-0D95DF5327D4}"/>
              </a:ext>
            </a:extLst>
          </p:cNvPr>
          <p:cNvSpPr/>
          <p:nvPr/>
        </p:nvSpPr>
        <p:spPr>
          <a:xfrm>
            <a:off x="5733987" y="4281430"/>
            <a:ext cx="5682226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자식 클래스에 같은 </a:t>
            </a:r>
            <a:r>
              <a:rPr kumimoji="1" lang="ko-KR" altLang="en-US" sz="2000" dirty="0" err="1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반환값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함수 이름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매개변수로 함수 선언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6185E69A-4126-5D60-E0E7-5E1A303E66C0}"/>
              </a:ext>
            </a:extLst>
          </p:cNvPr>
          <p:cNvSpPr/>
          <p:nvPr/>
        </p:nvSpPr>
        <p:spPr>
          <a:xfrm>
            <a:off x="5733987" y="5589859"/>
            <a:ext cx="5682226" cy="9984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Override 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붙이기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사실 없어도 됨</a:t>
            </a:r>
            <a:r>
              <a:rPr kumimoji="1" lang="en-US" altLang="ko-KR" sz="2000" dirty="0">
                <a:solidFill>
                  <a:srgbClr val="E6E6E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86A7B5-E038-8408-2537-15CB3CF0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02" y="58057"/>
            <a:ext cx="426779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3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78D8-3F79-5C6B-BEA2-8C2607A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순수 가상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D08B0-3571-18B4-B491-A8EC3385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Virtual 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반환타입 </a:t>
            </a:r>
            <a:r>
              <a:rPr kumimoji="1"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함수명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= 0;</a:t>
            </a:r>
          </a:p>
          <a:p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무조건 </a:t>
            </a:r>
            <a:r>
              <a:rPr kumimoji="1"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해줘야 함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 이상의 순수 가상 함수를 포함하는 클래스 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추상 클래스 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FDFA8-51E2-62C3-A3AF-754C0331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8" y="4352866"/>
            <a:ext cx="3268980" cy="77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04198-1F56-5F6F-8CA2-E4A96D5907CE}"/>
              </a:ext>
            </a:extLst>
          </p:cNvPr>
          <p:cNvSpPr txBox="1"/>
          <p:nvPr/>
        </p:nvSpPr>
        <p:spPr>
          <a:xfrm>
            <a:off x="2837205" y="4742546"/>
            <a:ext cx="8961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= 0;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200F3-9B96-F501-F5E5-D4BCDD3B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48" y="2812890"/>
            <a:ext cx="3268979" cy="3936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CCC803-1056-34E9-7EC3-F8D4C165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036" y="3452141"/>
            <a:ext cx="4267796" cy="2657846"/>
          </a:xfrm>
          <a:prstGeom prst="rect">
            <a:avLst/>
          </a:prstGeom>
        </p:spPr>
      </p:pic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73DB2084-E27D-AE24-4994-4B99B260F534}"/>
              </a:ext>
            </a:extLst>
          </p:cNvPr>
          <p:cNvSpPr/>
          <p:nvPr/>
        </p:nvSpPr>
        <p:spPr>
          <a:xfrm>
            <a:off x="3657599" y="248205"/>
            <a:ext cx="8204637" cy="5441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추상 클래스는 단독으로 존재하기 불안정하다</a:t>
            </a:r>
            <a:r>
              <a:rPr kumimoji="1"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79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8BEF-D756-5291-7AB1-491E95B8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08714-D89D-C209-B0EE-555EDDA9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22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8231-EC99-FD9C-7869-38DA297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563A-3DE2-B743-C5D3-F080FFF7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05751-9D09-9054-1F9E-90BD889F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67D18E-5706-D982-FD9B-9CC6D71A410A}"/>
              </a:ext>
            </a:extLst>
          </p:cNvPr>
          <p:cNvSpPr txBox="1">
            <a:spLocks/>
          </p:cNvSpPr>
          <p:nvPr/>
        </p:nvSpPr>
        <p:spPr>
          <a:xfrm>
            <a:off x="3221764" y="2991028"/>
            <a:ext cx="5742774" cy="813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  <a:cs typeface="+mj-cs"/>
              </a:defRPr>
            </a:lvl1pPr>
          </a:lstStyle>
          <a:p>
            <a:pPr algn="ctr"/>
            <a:r>
              <a:rPr kumimoji="1" lang="ko-KR" altLang="en-US" sz="44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수고하셨습니다</a:t>
            </a:r>
            <a:endParaRPr kumimoji="1" lang="ko-Kore-KR" altLang="en-US" sz="44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55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72DB-FD21-D247-8338-81F5873B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종류</a:t>
            </a:r>
          </a:p>
        </p:txBody>
      </p:sp>
      <p:pic>
        <p:nvPicPr>
          <p:cNvPr id="1026" name="Picture 2" descr="자료형(코딩의 이해) - [c언어 기초]">
            <a:extLst>
              <a:ext uri="{FF2B5EF4-FFF2-40B4-BE49-F238E27FC236}">
                <a16:creationId xmlns:a16="http://schemas.microsoft.com/office/drawing/2014/main" id="{67ACCEFB-DC36-9A19-567F-94E0DB10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12192000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A51896-D9CF-4DC3-C4C2-90E63D8F9EB6}"/>
              </a:ext>
            </a:extLst>
          </p:cNvPr>
          <p:cNvSpPr/>
          <p:nvPr/>
        </p:nvSpPr>
        <p:spPr>
          <a:xfrm>
            <a:off x="786581" y="3795252"/>
            <a:ext cx="2064774" cy="324464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7B29B-CA79-CD3B-2F63-9FF3E2CD8E3B}"/>
              </a:ext>
            </a:extLst>
          </p:cNvPr>
          <p:cNvSpPr/>
          <p:nvPr/>
        </p:nvSpPr>
        <p:spPr>
          <a:xfrm>
            <a:off x="786581" y="1606844"/>
            <a:ext cx="3279057" cy="324464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C4D89-449F-F81B-DB2C-6AF5BEEAF8FE}"/>
              </a:ext>
            </a:extLst>
          </p:cNvPr>
          <p:cNvSpPr/>
          <p:nvPr/>
        </p:nvSpPr>
        <p:spPr>
          <a:xfrm>
            <a:off x="786581" y="4898129"/>
            <a:ext cx="3279058" cy="324464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85078-A0C1-A8F0-4E66-5EC6803A7EBE}"/>
              </a:ext>
            </a:extLst>
          </p:cNvPr>
          <p:cNvSpPr/>
          <p:nvPr/>
        </p:nvSpPr>
        <p:spPr>
          <a:xfrm>
            <a:off x="786582" y="4531083"/>
            <a:ext cx="3279058" cy="324464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0056-FB82-3CEC-BF7E-4E460A15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와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사용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92D05-B528-57DA-A471-4BE5BEBF36AF}"/>
              </a:ext>
            </a:extLst>
          </p:cNvPr>
          <p:cNvSpPr txBox="1"/>
          <p:nvPr/>
        </p:nvSpPr>
        <p:spPr>
          <a:xfrm>
            <a:off x="612165" y="1676087"/>
            <a:ext cx="59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</a:t>
            </a:r>
            <a:r>
              <a:rPr lang="ko-KR" altLang="en-US" dirty="0"/>
              <a:t>서식 지정자</a:t>
            </a:r>
            <a:r>
              <a:rPr lang="en-US" altLang="ko-KR" dirty="0"/>
              <a:t>”, </a:t>
            </a:r>
            <a:r>
              <a:rPr lang="ko-KR" altLang="en-US" dirty="0"/>
              <a:t>입력할 변수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451EF-A17D-B483-002D-AF7D7B4D98B9}"/>
              </a:ext>
            </a:extLst>
          </p:cNvPr>
          <p:cNvSpPr txBox="1"/>
          <p:nvPr/>
        </p:nvSpPr>
        <p:spPr>
          <a:xfrm>
            <a:off x="612165" y="1306755"/>
            <a:ext cx="59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넣을 내용</a:t>
            </a:r>
            <a:r>
              <a:rPr lang="en-US" altLang="ko-KR" dirty="0"/>
              <a:t>”, </a:t>
            </a:r>
            <a:r>
              <a:rPr lang="ko-KR" altLang="en-US" dirty="0"/>
              <a:t>서식 지정자 대신 넣을 변수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7" name="그림 6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1A7F5B16-D31A-4E3C-1E99-ACF888C82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7" b="19030"/>
          <a:stretch/>
        </p:blipFill>
        <p:spPr>
          <a:xfrm>
            <a:off x="612165" y="2414751"/>
            <a:ext cx="7617435" cy="2337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74448D-35C2-13DC-A6AA-60EB8460B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3"/>
          <a:stretch/>
        </p:blipFill>
        <p:spPr>
          <a:xfrm>
            <a:off x="612165" y="4744287"/>
            <a:ext cx="7617435" cy="8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0381-7453-68A5-3F5C-453F137A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입출력 방식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9" name="내용 개체 틀 8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2ABF6EF0-784E-E99F-BB6B-260EDD9C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24" y="1852437"/>
            <a:ext cx="6612301" cy="3697026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FF769B-65FA-4EDF-FDF1-7D99828D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75" y="3450503"/>
            <a:ext cx="3839561" cy="20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5A2B-9E20-DD96-A052-EB7DA2E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구조체란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619AF1-1528-7D7E-137C-1FC4578AFE89}"/>
              </a:ext>
            </a:extLst>
          </p:cNvPr>
          <p:cNvSpPr/>
          <p:nvPr/>
        </p:nvSpPr>
        <p:spPr>
          <a:xfrm>
            <a:off x="2597921" y="252247"/>
            <a:ext cx="9126396" cy="5360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언어의 기본 타입을 가지고 새롭게 정의할 수 있는 사용자 정의 타입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630D6A-642D-2AE8-C929-EF06763A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78" y="1843460"/>
            <a:ext cx="5628317" cy="185748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F62D3F4-4ED2-083C-FE57-577141FA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78" y="4041425"/>
            <a:ext cx="9227844" cy="1855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DF9E62-1769-8A97-AA0B-C9EB924AA9CA}"/>
              </a:ext>
            </a:extLst>
          </p:cNvPr>
          <p:cNvSpPr/>
          <p:nvPr/>
        </p:nvSpPr>
        <p:spPr>
          <a:xfrm>
            <a:off x="2249480" y="4041425"/>
            <a:ext cx="956176" cy="35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9D253D-02B4-2086-5EE5-FF5A93681181}"/>
              </a:ext>
            </a:extLst>
          </p:cNvPr>
          <p:cNvSpPr/>
          <p:nvPr/>
        </p:nvSpPr>
        <p:spPr>
          <a:xfrm>
            <a:off x="2496473" y="5465577"/>
            <a:ext cx="1077044" cy="35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FD10E2-AA50-DB7B-3AA6-C4B5D6899513}"/>
              </a:ext>
            </a:extLst>
          </p:cNvPr>
          <p:cNvSpPr/>
          <p:nvPr/>
        </p:nvSpPr>
        <p:spPr>
          <a:xfrm>
            <a:off x="2168024" y="2091755"/>
            <a:ext cx="1733941" cy="35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4E73B-6939-2390-7DCF-6B680572AC45}"/>
              </a:ext>
            </a:extLst>
          </p:cNvPr>
          <p:cNvSpPr/>
          <p:nvPr/>
        </p:nvSpPr>
        <p:spPr>
          <a:xfrm>
            <a:off x="2383486" y="3339957"/>
            <a:ext cx="112987" cy="35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52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0DDB-ABB5-1F1A-EEB3-EEDF8EC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구조체의 선언과 활용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DBB4FE-7646-6C40-0B66-EA8E0821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3" y="1549838"/>
            <a:ext cx="6350000" cy="4241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97537-C101-ED7E-6209-5B3CF3D2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34" y="4272456"/>
            <a:ext cx="4714703" cy="15191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2B5D48-68D0-D51C-254B-04FBA28D12DF}"/>
              </a:ext>
            </a:extLst>
          </p:cNvPr>
          <p:cNvSpPr/>
          <p:nvPr/>
        </p:nvSpPr>
        <p:spPr>
          <a:xfrm>
            <a:off x="1376855" y="2207369"/>
            <a:ext cx="683173" cy="35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B1F862-AE91-679D-374D-EE006C89F9F1}"/>
              </a:ext>
            </a:extLst>
          </p:cNvPr>
          <p:cNvSpPr/>
          <p:nvPr/>
        </p:nvSpPr>
        <p:spPr>
          <a:xfrm>
            <a:off x="1718441" y="3429000"/>
            <a:ext cx="972207" cy="23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5B7D3-C37C-A62C-C631-3BA7454484A9}"/>
              </a:ext>
            </a:extLst>
          </p:cNvPr>
          <p:cNvSpPr/>
          <p:nvPr/>
        </p:nvSpPr>
        <p:spPr>
          <a:xfrm>
            <a:off x="1718440" y="4537841"/>
            <a:ext cx="683173" cy="23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67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924</Words>
  <Application>Microsoft Office PowerPoint</Application>
  <PresentationFormat>와이드스크린</PresentationFormat>
  <Paragraphs>181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NANUMGOTHIC EXTRABOLD</vt:lpstr>
      <vt:lpstr>나눔고딕</vt:lpstr>
      <vt:lpstr>나눔고딕</vt:lpstr>
      <vt:lpstr>Arial</vt:lpstr>
      <vt:lpstr>Calibri</vt:lpstr>
      <vt:lpstr>Calibri Light</vt:lpstr>
      <vt:lpstr>Office 테마 2013 - 2022</vt:lpstr>
      <vt:lpstr>C++ 교육</vt:lpstr>
      <vt:lpstr>목차</vt:lpstr>
      <vt:lpstr>객체지향적 프로그래밍</vt:lpstr>
      <vt:lpstr>PowerPoint 프레젠테이션</vt:lpstr>
      <vt:lpstr>자료형 종류</vt:lpstr>
      <vt:lpstr>Printf와 scanf 사용 방법</vt:lpstr>
      <vt:lpstr>기본 입출력 방식(printf)</vt:lpstr>
      <vt:lpstr>구조체란?</vt:lpstr>
      <vt:lpstr>구조체의 선언과 활용</vt:lpstr>
      <vt:lpstr>PowerPoint 프레젠테이션</vt:lpstr>
      <vt:lpstr>Namespace</vt:lpstr>
      <vt:lpstr>Namespace</vt:lpstr>
      <vt:lpstr>컴퓨터의 경우</vt:lpstr>
      <vt:lpstr>Namespace 예시</vt:lpstr>
      <vt:lpstr>cout과 cin, endl</vt:lpstr>
      <vt:lpstr>예시 코드</vt:lpstr>
      <vt:lpstr>Cout, cin, endl을 이용한 입출력 실습</vt:lpstr>
      <vt:lpstr>string 변수형 </vt:lpstr>
      <vt:lpstr>String 변수의 선언, 출력</vt:lpstr>
      <vt:lpstr>String 변수의 연산, 비교</vt:lpstr>
      <vt:lpstr>String 변수 활용 실습</vt:lpstr>
      <vt:lpstr>C++ 구조체의 차이</vt:lpstr>
      <vt:lpstr>PowerPoint 프레젠테이션</vt:lpstr>
      <vt:lpstr>구조체와 클래스의 문법은 똑같다!</vt:lpstr>
      <vt:lpstr>단, 차이가 있다면…</vt:lpstr>
      <vt:lpstr>PowerPoint 프레젠테이션</vt:lpstr>
      <vt:lpstr>New를 이용한 동적할당의 차이</vt:lpstr>
      <vt:lpstr>New 실습</vt:lpstr>
      <vt:lpstr>생성자란?</vt:lpstr>
      <vt:lpstr>생성자를 이용</vt:lpstr>
      <vt:lpstr>소멸자</vt:lpstr>
      <vt:lpstr>클래스 만들기 실습</vt:lpstr>
      <vt:lpstr>PowerPoint 프레젠테이션</vt:lpstr>
      <vt:lpstr>클래스의 상속</vt:lpstr>
      <vt:lpstr>클래스의 상속</vt:lpstr>
      <vt:lpstr>클래스의 상속 방법</vt:lpstr>
      <vt:lpstr>클래스 상속의 장점</vt:lpstr>
      <vt:lpstr>클래스의 상속 실습</vt:lpstr>
      <vt:lpstr>Public/Protected/Private(접근 제어 지시자)</vt:lpstr>
      <vt:lpstr>접근 제어 지시자</vt:lpstr>
      <vt:lpstr>접근 제어 지시자</vt:lpstr>
      <vt:lpstr>접근 제어 지시자 실습</vt:lpstr>
      <vt:lpstr>PowerPoint 프레젠테이션</vt:lpstr>
      <vt:lpstr>다형성</vt:lpstr>
      <vt:lpstr>가상 함수와 override</vt:lpstr>
      <vt:lpstr>PowerPoint 프레젠테이션</vt:lpstr>
      <vt:lpstr>순수 가상 함수</vt:lpstr>
      <vt:lpstr>다형성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교육</dc:title>
  <dc:creator>서호준</dc:creator>
  <cp:lastModifiedBy>호준</cp:lastModifiedBy>
  <cp:revision>4</cp:revision>
  <dcterms:created xsi:type="dcterms:W3CDTF">2022-12-17T07:32:16Z</dcterms:created>
  <dcterms:modified xsi:type="dcterms:W3CDTF">2022-12-27T00:38:25Z</dcterms:modified>
</cp:coreProperties>
</file>