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in this lab we investigated detecting and measuring the transit of HD 189733 b, and using it to calculate the planet-star radius ratio.</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9ca21c71b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9ca21c71b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transit depth we calculate the planet-to-star radius ratio. And in a transit, the disk of the planet passes in front of the star disk, so the amount of starlight blocked is just the ratio of the disk areas, hence the radius squared ratio.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we find the radius ratio by taking the square root of transit depth determined earlier and we get δ = 0.153 with a measurement uncertainty of 0.006.</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7f9d5a37b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7f9d5a37b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we see that our experimental planet-to-star radius depth agrees with literature value of 0.155, as indicated by the significance of 0.33 sigma less than 3 sigma.</a:t>
            </a:r>
            <a:r>
              <a:rPr lang="en"/>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a33a7de37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a33a7de37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were several sources of error in our investigation and we attempted to mitigate them.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94a3653ee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94a3653ee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in conclusion, we successfully detected the transit of exoplanet HD 189733 b and our results of transit depth and radius ratio both agree with literature. The error in our investigation results from telescope focus, seeing, and CCD noise.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future investigation would be to use the planet-to-star radius ratio and a measurement of stellar radius from temperature and luminosity to calculate the exoplanet’s radius.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94a3653e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94a3653e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background of this lab is detecting and measuring the transit of exoplanet HD 189733 b. A transit is when an exoplanet passes in front of a star and blocks some light. And this causes the star’s brightness to decrease.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observed on the night of august 31st.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94a3653ee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94a3653ee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chose our target because it’s one of the largest exoplanet transit dips, an</a:t>
            </a:r>
            <a:r>
              <a:rPr lang="en"/>
              <a:t>d because it is a bright target. So it’s also frequently referenced in the literature. This would be a feasible target for our lab.</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pronounce K2V as “K 2 5”</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94a3653ee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94a3653ee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the telescope on ESS with the H alpha filter and imagine CCD.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took about 600 science images. We took the darks and flats and applied the master dark and flat to all images to correct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is an example of a calibrated science image.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9ca21c71b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9ca21c71b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reduce the data through this procedure. So after the dark and flat corrections, we solve for the coordinates of the </a:t>
            </a:r>
            <a:r>
              <a:rPr lang="en"/>
              <a:t>science</a:t>
            </a:r>
            <a:r>
              <a:rPr lang="en"/>
              <a:t> mages using astrometry.net.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used source extractor to detect stars and aperture photometry on the coordinates of science and reference stars to get their flux counts. And we normalized the flux counts of each star over its average flux. We have these vertically offset lightcurves and the reference stars follow more or less the same trend. And you can notice a dip in the brightness of the target star.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a4d6fd958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a4d6fd958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divide target star lightcurve by mean reference star lightcurve to find the target star flux relative to reference star fluxes, and this accounts to atmospheric</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a09c1e2b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a09c1e2b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Upon normalizing the target star flux curve by the weighted mean reference star fluxes, we obtain the following lightcurve, which still shows a downward flux trend. This is because HD 189733 is a variable star. We correct for this variability using a linear fit to the baseline pre- and post-transit flux values, and here the variability correction model is shown over the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dividing the data by this linear variability correction model, we obtain the corrected unbinned lightcurve. In order to find the transit depth, we take the mean of each segment before, during, and after the transit, as shown by the cut intervals in the diagram. And we took these means through linear fit.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94a3653ee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94a3653ee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with a linear fit to the unbinned data, we calculated the mean flux before, during, and after the transit. And we calculated the transit depth with this formula and got a 2.35% depth with a 0.0017% uncertainty, which is a significant detection.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this diagram shows the method for calculating transit depth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94a3653ee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94a3653ee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Transit depth agrees with the literature depth of 2.4%.</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200"/>
              <a:t>Detecting and Measuring Transit </a:t>
            </a:r>
            <a:r>
              <a:rPr lang="en" sz="4200"/>
              <a:t>and Planet-Star Radius Ratio </a:t>
            </a:r>
            <a:r>
              <a:rPr lang="en" sz="4200"/>
              <a:t>of Exoplanet HD 189733 b</a:t>
            </a:r>
            <a:endParaRPr sz="4200"/>
          </a:p>
        </p:txBody>
      </p:sp>
      <p:sp>
        <p:nvSpPr>
          <p:cNvPr id="55" name="Google Shape;55;p13"/>
          <p:cNvSpPr txBox="1"/>
          <p:nvPr>
            <p:ph idx="1" type="subTitle"/>
          </p:nvPr>
        </p:nvSpPr>
        <p:spPr>
          <a:xfrm>
            <a:off x="311700" y="2834125"/>
            <a:ext cx="8520600" cy="17505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lang="en"/>
              <a:t>Investigator: Henry Shi</a:t>
            </a:r>
            <a:r>
              <a:rPr baseline="30000" lang="en"/>
              <a:t>1</a:t>
            </a:r>
            <a:endParaRPr baseline="30000"/>
          </a:p>
          <a:p>
            <a:pPr indent="0" lvl="0" marL="0" rtl="0" algn="ctr">
              <a:spcBef>
                <a:spcPts val="0"/>
              </a:spcBef>
              <a:spcAft>
                <a:spcPts val="0"/>
              </a:spcAft>
              <a:buNone/>
            </a:pPr>
            <a:r>
              <a:rPr lang="en"/>
              <a:t>Co-Investigators: Aaron Burke</a:t>
            </a:r>
            <a:r>
              <a:rPr baseline="30000" lang="en"/>
              <a:t>1</a:t>
            </a:r>
            <a:r>
              <a:rPr lang="en"/>
              <a:t>, Mark Vincent Guevarra</a:t>
            </a:r>
            <a:r>
              <a:rPr baseline="30000" lang="en"/>
              <a:t>1</a:t>
            </a:r>
            <a:endParaRPr/>
          </a:p>
          <a:p>
            <a:pPr indent="0" lvl="0" marL="0" rtl="0" algn="ctr">
              <a:spcBef>
                <a:spcPts val="0"/>
              </a:spcBef>
              <a:spcAft>
                <a:spcPts val="0"/>
              </a:spcAft>
              <a:buNone/>
            </a:pPr>
            <a:r>
              <a:t/>
            </a:r>
            <a:endParaRPr/>
          </a:p>
          <a:p>
            <a:pPr indent="0" lvl="0" marL="0" rtl="0" algn="ctr">
              <a:spcBef>
                <a:spcPts val="0"/>
              </a:spcBef>
              <a:spcAft>
                <a:spcPts val="0"/>
              </a:spcAft>
              <a:buClr>
                <a:schemeClr val="dk1"/>
              </a:buClr>
              <a:buSzPct val="39285"/>
              <a:buFont typeface="Arial"/>
              <a:buNone/>
            </a:pPr>
            <a:r>
              <a:rPr baseline="30000" lang="en"/>
              <a:t>1</a:t>
            </a:r>
            <a:r>
              <a:rPr lang="en"/>
              <a:t>Department of Physics and Astronomy</a:t>
            </a:r>
            <a:endParaRPr/>
          </a:p>
          <a:p>
            <a:pPr indent="0" lvl="0" marL="0" rtl="0" algn="ctr">
              <a:spcBef>
                <a:spcPts val="0"/>
              </a:spcBef>
              <a:spcAft>
                <a:spcPts val="0"/>
              </a:spcAft>
              <a:buClr>
                <a:schemeClr val="dk1"/>
              </a:buClr>
              <a:buSzPct val="39285"/>
              <a:buFont typeface="Arial"/>
              <a:buNone/>
            </a:pPr>
            <a:r>
              <a:rPr lang="en"/>
              <a:t>Stony Brook University</a:t>
            </a:r>
            <a:endParaRPr/>
          </a:p>
          <a:p>
            <a:pPr indent="0" lvl="0" marL="0" rtl="0" algn="ctr">
              <a:spcBef>
                <a:spcPts val="0"/>
              </a:spcBef>
              <a:spcAft>
                <a:spcPts val="0"/>
              </a:spcAft>
              <a:buNone/>
            </a:pPr>
            <a:r>
              <a:rPr lang="en"/>
              <a:t>Stony Brook, NY 11794, USA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and Discussion</a:t>
            </a:r>
            <a:endParaRPr/>
          </a:p>
        </p:txBody>
      </p:sp>
      <p:sp>
        <p:nvSpPr>
          <p:cNvPr id="131" name="Google Shape;131;p22"/>
          <p:cNvSpPr txBox="1"/>
          <p:nvPr>
            <p:ph idx="1" type="body"/>
          </p:nvPr>
        </p:nvSpPr>
        <p:spPr>
          <a:xfrm>
            <a:off x="311700" y="1152475"/>
            <a:ext cx="4596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Planet-to-star radius ratio R</a:t>
            </a:r>
            <a:r>
              <a:rPr baseline="-25000" lang="en" sz="1600"/>
              <a:t>p</a:t>
            </a:r>
            <a:r>
              <a:rPr lang="en" sz="1600"/>
              <a:t>/R</a:t>
            </a:r>
            <a:r>
              <a:rPr baseline="-25000" lang="en" sz="1600"/>
              <a:t>*</a:t>
            </a:r>
            <a:r>
              <a:rPr lang="en" sz="1600"/>
              <a:t> [1]</a:t>
            </a:r>
            <a:endParaRPr sz="1600"/>
          </a:p>
          <a:p>
            <a:pPr indent="-330200" lvl="0" marL="457200" rtl="0" algn="l">
              <a:spcBef>
                <a:spcPts val="1200"/>
              </a:spcBef>
              <a:spcAft>
                <a:spcPts val="0"/>
              </a:spcAft>
              <a:buSzPts val="1600"/>
              <a:buChar char="●"/>
            </a:pPr>
            <a:r>
              <a:rPr lang="en" sz="1600"/>
              <a:t>Planet disk crosses star disk during transit</a:t>
            </a:r>
            <a:endParaRPr sz="1600"/>
          </a:p>
          <a:p>
            <a:pPr indent="-330200" lvl="0" marL="457200" rtl="0" algn="l">
              <a:spcBef>
                <a:spcPts val="0"/>
              </a:spcBef>
              <a:spcAft>
                <a:spcPts val="0"/>
              </a:spcAft>
              <a:buSzPts val="1600"/>
              <a:buChar char="●"/>
            </a:pPr>
            <a:r>
              <a:rPr lang="en" sz="1600"/>
              <a:t>Transit depth: proportion of star flux covered by planet, or ratio of disk areas</a:t>
            </a:r>
            <a:endParaRPr sz="1600"/>
          </a:p>
          <a:p>
            <a:pPr indent="0" lvl="0" marL="0" rtl="0" algn="l">
              <a:spcBef>
                <a:spcPts val="1200"/>
              </a:spcBef>
              <a:spcAft>
                <a:spcPts val="0"/>
              </a:spcAft>
              <a:buNone/>
            </a:pPr>
            <a:r>
              <a:t/>
            </a:r>
            <a:endParaRPr sz="1600"/>
          </a:p>
          <a:p>
            <a:pPr indent="-330200" lvl="0" marL="457200" rtl="0" algn="l">
              <a:spcBef>
                <a:spcPts val="1200"/>
              </a:spcBef>
              <a:spcAft>
                <a:spcPts val="0"/>
              </a:spcAft>
              <a:buSzPts val="1600"/>
              <a:buChar char="●"/>
            </a:pPr>
            <a:r>
              <a:rPr lang="en" sz="1600"/>
              <a:t>Result: R</a:t>
            </a:r>
            <a:r>
              <a:rPr baseline="-25000" lang="en" sz="1600"/>
              <a:t>p</a:t>
            </a:r>
            <a:r>
              <a:rPr lang="en" sz="1600"/>
              <a:t>/R</a:t>
            </a:r>
            <a:r>
              <a:rPr baseline="-25000" lang="en" sz="1600"/>
              <a:t>*</a:t>
            </a:r>
            <a:r>
              <a:rPr lang="en" sz="1600"/>
              <a:t> </a:t>
            </a:r>
            <a:r>
              <a:rPr lang="en" sz="1600"/>
              <a:t>= 0.153 ± 0.006</a:t>
            </a:r>
            <a:endParaRPr sz="1600"/>
          </a:p>
        </p:txBody>
      </p:sp>
      <p:pic>
        <p:nvPicPr>
          <p:cNvPr id="132" name="Google Shape;132;p22"/>
          <p:cNvPicPr preferRelativeResize="0"/>
          <p:nvPr/>
        </p:nvPicPr>
        <p:blipFill>
          <a:blip r:embed="rId3">
            <a:alphaModFix/>
          </a:blip>
          <a:stretch>
            <a:fillRect/>
          </a:stretch>
        </p:blipFill>
        <p:spPr>
          <a:xfrm>
            <a:off x="2263648" y="2518577"/>
            <a:ext cx="693003" cy="572700"/>
          </a:xfrm>
          <a:prstGeom prst="rect">
            <a:avLst/>
          </a:prstGeom>
          <a:noFill/>
          <a:ln>
            <a:noFill/>
          </a:ln>
        </p:spPr>
      </p:pic>
      <p:sp>
        <p:nvSpPr>
          <p:cNvPr id="133" name="Google Shape;133;p22"/>
          <p:cNvSpPr txBox="1"/>
          <p:nvPr/>
        </p:nvSpPr>
        <p:spPr>
          <a:xfrm>
            <a:off x="311700" y="4383050"/>
            <a:ext cx="85206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solidFill>
                  <a:schemeClr val="dk2"/>
                </a:solidFill>
              </a:rPr>
              <a:t>[1] 2022, Caltech. https://exoplanetarchive.ipac.caltech.edu/docs/transit/transit algorithms.html</a:t>
            </a:r>
            <a:endParaRPr sz="1000">
              <a:solidFill>
                <a:schemeClr val="dk2"/>
              </a:solidFill>
            </a:endParaRPr>
          </a:p>
          <a:p>
            <a:pPr indent="0" lvl="0" marL="0" rtl="0" algn="l">
              <a:lnSpc>
                <a:spcPct val="115000"/>
              </a:lnSpc>
              <a:spcBef>
                <a:spcPts val="0"/>
              </a:spcBef>
              <a:spcAft>
                <a:spcPts val="0"/>
              </a:spcAft>
              <a:buNone/>
            </a:pPr>
            <a:r>
              <a:rPr lang="en" sz="1000">
                <a:solidFill>
                  <a:schemeClr val="dk2"/>
                </a:solidFill>
              </a:rPr>
              <a:t>[2] Winn, J. N. 2010, Transits and Occultations, arXiv, doi: 10.48550/ARXIV.1001.2010</a:t>
            </a:r>
            <a:endParaRPr sz="1000">
              <a:solidFill>
                <a:schemeClr val="dk2"/>
              </a:solidFill>
            </a:endParaRPr>
          </a:p>
        </p:txBody>
      </p:sp>
      <p:grpSp>
        <p:nvGrpSpPr>
          <p:cNvPr id="134" name="Google Shape;134;p22"/>
          <p:cNvGrpSpPr/>
          <p:nvPr/>
        </p:nvGrpSpPr>
        <p:grpSpPr>
          <a:xfrm>
            <a:off x="5376562" y="1147975"/>
            <a:ext cx="3012467" cy="3235075"/>
            <a:chOff x="5183770" y="1017725"/>
            <a:chExt cx="3054002" cy="3279679"/>
          </a:xfrm>
        </p:grpSpPr>
        <p:pic>
          <p:nvPicPr>
            <p:cNvPr id="135" name="Google Shape;135;p22"/>
            <p:cNvPicPr preferRelativeResize="0"/>
            <p:nvPr/>
          </p:nvPicPr>
          <p:blipFill>
            <a:blip r:embed="rId4">
              <a:alphaModFix/>
            </a:blip>
            <a:stretch>
              <a:fillRect/>
            </a:stretch>
          </p:blipFill>
          <p:spPr>
            <a:xfrm>
              <a:off x="5183770" y="1017725"/>
              <a:ext cx="3053899" cy="2624180"/>
            </a:xfrm>
            <a:prstGeom prst="rect">
              <a:avLst/>
            </a:prstGeom>
            <a:noFill/>
            <a:ln>
              <a:noFill/>
            </a:ln>
          </p:spPr>
        </p:pic>
        <p:sp>
          <p:nvSpPr>
            <p:cNvPr id="136" name="Google Shape;136;p22"/>
            <p:cNvSpPr txBox="1"/>
            <p:nvPr/>
          </p:nvSpPr>
          <p:spPr>
            <a:xfrm>
              <a:off x="5183772" y="3641904"/>
              <a:ext cx="3054000" cy="65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rPr>
                <a:t>A diagram showing the calculation of transit depth δ from baseline and transit fluxes. The transit depth is equivalent to planet-to-star area ratio. [2]</a:t>
              </a:r>
              <a:endParaRPr sz="1000">
                <a:solidFill>
                  <a:schemeClr val="dk2"/>
                </a:solidFil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and Discussion</a:t>
            </a:r>
            <a:endParaRPr/>
          </a:p>
        </p:txBody>
      </p:sp>
      <p:sp>
        <p:nvSpPr>
          <p:cNvPr id="142" name="Google Shape;142;p23"/>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Planet-to-star radius ratio</a:t>
            </a:r>
            <a:endParaRPr sz="1600"/>
          </a:p>
          <a:p>
            <a:pPr indent="-330200" lvl="0" marL="457200" rtl="0" algn="l">
              <a:spcBef>
                <a:spcPts val="1200"/>
              </a:spcBef>
              <a:spcAft>
                <a:spcPts val="0"/>
              </a:spcAft>
              <a:buSzPts val="1600"/>
              <a:buChar char="●"/>
            </a:pPr>
            <a:r>
              <a:rPr lang="en" sz="1600"/>
              <a:t>Experimental: </a:t>
            </a:r>
            <a:r>
              <a:rPr lang="en" sz="1600"/>
              <a:t>R</a:t>
            </a:r>
            <a:r>
              <a:rPr baseline="-25000" lang="en" sz="1600"/>
              <a:t>p</a:t>
            </a:r>
            <a:r>
              <a:rPr lang="en" sz="1600"/>
              <a:t>/R</a:t>
            </a:r>
            <a:r>
              <a:rPr baseline="-25000" lang="en" sz="1600"/>
              <a:t>*</a:t>
            </a:r>
            <a:r>
              <a:rPr lang="en" sz="1600"/>
              <a:t> = 0.153 ± 0.006</a:t>
            </a:r>
            <a:endParaRPr sz="1600"/>
          </a:p>
          <a:p>
            <a:pPr indent="-330200" lvl="0" marL="457200" rtl="0" algn="l">
              <a:spcBef>
                <a:spcPts val="0"/>
              </a:spcBef>
              <a:spcAft>
                <a:spcPts val="0"/>
              </a:spcAft>
              <a:buSzPts val="1600"/>
              <a:buChar char="●"/>
            </a:pPr>
            <a:r>
              <a:rPr lang="en" sz="1600"/>
              <a:t>Literature: R</a:t>
            </a:r>
            <a:r>
              <a:rPr baseline="-25000" lang="en" sz="1600"/>
              <a:t>p</a:t>
            </a:r>
            <a:r>
              <a:rPr lang="en" sz="1600"/>
              <a:t>/R</a:t>
            </a:r>
            <a:r>
              <a:rPr baseline="-25000" lang="en" sz="1600"/>
              <a:t>*</a:t>
            </a:r>
            <a:r>
              <a:rPr lang="en" sz="1600"/>
              <a:t> = 0.155 [1]</a:t>
            </a:r>
            <a:endParaRPr sz="1600"/>
          </a:p>
          <a:p>
            <a:pPr indent="-330200" lvl="0" marL="457200" rtl="0" algn="l">
              <a:spcBef>
                <a:spcPts val="0"/>
              </a:spcBef>
              <a:spcAft>
                <a:spcPts val="0"/>
              </a:spcAft>
              <a:buSzPts val="1600"/>
              <a:buChar char="●"/>
            </a:pPr>
            <a:r>
              <a:rPr lang="en" sz="1600"/>
              <a:t>Agrees with literature (0.33σ &lt; 3σ)</a:t>
            </a:r>
            <a:endParaRPr sz="1600"/>
          </a:p>
        </p:txBody>
      </p:sp>
      <p:sp>
        <p:nvSpPr>
          <p:cNvPr id="143" name="Google Shape;143;p23"/>
          <p:cNvSpPr txBox="1"/>
          <p:nvPr/>
        </p:nvSpPr>
        <p:spPr>
          <a:xfrm>
            <a:off x="311700" y="4230175"/>
            <a:ext cx="8520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rPr>
              <a:t>[1] Sing, D. K., Désert, J.-M., Lecavelier des Etangs, A., et al. 2009, A&amp;A, 505, 891, doi: 10.1051/0004-6361/200912776</a:t>
            </a:r>
            <a:endParaRPr sz="10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Sources of error</a:t>
            </a:r>
            <a:endParaRPr/>
          </a:p>
        </p:txBody>
      </p:sp>
      <p:sp>
        <p:nvSpPr>
          <p:cNvPr id="149" name="Google Shape;14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Systematic error</a:t>
            </a:r>
            <a:endParaRPr/>
          </a:p>
          <a:p>
            <a:pPr indent="-317182" lvl="0" marL="457200" rtl="0" algn="l">
              <a:spcBef>
                <a:spcPts val="1200"/>
              </a:spcBef>
              <a:spcAft>
                <a:spcPts val="0"/>
              </a:spcAft>
              <a:buSzPct val="100000"/>
              <a:buChar char="●"/>
            </a:pPr>
            <a:r>
              <a:rPr lang="en"/>
              <a:t>Telescope focus</a:t>
            </a:r>
            <a:endParaRPr/>
          </a:p>
          <a:p>
            <a:pPr indent="-297497" lvl="1" marL="914400" rtl="0" algn="l">
              <a:spcBef>
                <a:spcPts val="0"/>
              </a:spcBef>
              <a:spcAft>
                <a:spcPts val="0"/>
              </a:spcAft>
              <a:buSzPct val="100000"/>
              <a:buChar char="○"/>
            </a:pPr>
            <a:r>
              <a:rPr lang="en"/>
              <a:t>P</a:t>
            </a:r>
            <a:r>
              <a:rPr lang="en"/>
              <a:t>hotometric </a:t>
            </a:r>
            <a:r>
              <a:rPr lang="en"/>
              <a:t>aperture may contain too few or too many pixels of target star</a:t>
            </a:r>
            <a:endParaRPr/>
          </a:p>
          <a:p>
            <a:pPr indent="-297497" lvl="1" marL="914400" rtl="0" algn="l">
              <a:spcBef>
                <a:spcPts val="0"/>
              </a:spcBef>
              <a:spcAft>
                <a:spcPts val="0"/>
              </a:spcAft>
              <a:buSzPct val="100000"/>
              <a:buChar char="○"/>
            </a:pPr>
            <a:r>
              <a:rPr lang="en"/>
              <a:t>Star became brighter later in night possibly due to focus improving</a:t>
            </a:r>
            <a:endParaRPr/>
          </a:p>
          <a:p>
            <a:pPr indent="-297497" lvl="1" marL="914400" rtl="0" algn="l">
              <a:spcBef>
                <a:spcPts val="0"/>
              </a:spcBef>
              <a:spcAft>
                <a:spcPts val="0"/>
              </a:spcAft>
              <a:buSzPct val="100000"/>
              <a:buChar char="○"/>
            </a:pPr>
            <a:r>
              <a:rPr lang="en"/>
              <a:t>Compensate by reducing exposure time 30s to 12s, to keep pixel counts in linear regime</a:t>
            </a:r>
            <a:endParaRPr/>
          </a:p>
          <a:p>
            <a:pPr indent="-317182" lvl="0" marL="457200" rtl="0" algn="l">
              <a:spcBef>
                <a:spcPts val="0"/>
              </a:spcBef>
              <a:spcAft>
                <a:spcPts val="0"/>
              </a:spcAft>
              <a:buSzPct val="100000"/>
              <a:buChar char="●"/>
            </a:pPr>
            <a:r>
              <a:rPr lang="en"/>
              <a:t>Variability in star</a:t>
            </a:r>
            <a:endParaRPr/>
          </a:p>
          <a:p>
            <a:pPr indent="-297497" lvl="1" marL="914400" rtl="0" algn="l">
              <a:spcBef>
                <a:spcPts val="0"/>
              </a:spcBef>
              <a:spcAft>
                <a:spcPts val="0"/>
              </a:spcAft>
              <a:buSzPct val="100000"/>
              <a:buChar char="○"/>
            </a:pPr>
            <a:r>
              <a:rPr lang="en"/>
              <a:t>Divide by linear fit to baseline flux</a:t>
            </a:r>
            <a:endParaRPr/>
          </a:p>
          <a:p>
            <a:pPr indent="0" lvl="0" marL="0" rtl="0" algn="l">
              <a:spcBef>
                <a:spcPts val="1200"/>
              </a:spcBef>
              <a:spcAft>
                <a:spcPts val="0"/>
              </a:spcAft>
              <a:buNone/>
            </a:pPr>
            <a:r>
              <a:rPr lang="en"/>
              <a:t>Statistical error</a:t>
            </a:r>
            <a:endParaRPr/>
          </a:p>
          <a:p>
            <a:pPr indent="-317182" lvl="0" marL="457200" rtl="0" algn="l">
              <a:spcBef>
                <a:spcPts val="1200"/>
              </a:spcBef>
              <a:spcAft>
                <a:spcPts val="0"/>
              </a:spcAft>
              <a:buSzPct val="100000"/>
              <a:buChar char="●"/>
            </a:pPr>
            <a:r>
              <a:rPr lang="en"/>
              <a:t>CCD thermal noise</a:t>
            </a:r>
            <a:endParaRPr/>
          </a:p>
          <a:p>
            <a:pPr indent="-317182" lvl="0" marL="457200" rtl="0" algn="l">
              <a:spcBef>
                <a:spcPts val="0"/>
              </a:spcBef>
              <a:spcAft>
                <a:spcPts val="0"/>
              </a:spcAft>
              <a:buSzPct val="100000"/>
              <a:buChar char="●"/>
            </a:pPr>
            <a:r>
              <a:rPr lang="en"/>
              <a:t>Seeing</a:t>
            </a:r>
            <a:endParaRPr/>
          </a:p>
          <a:p>
            <a:pPr indent="-297497" lvl="1" marL="914400" rtl="0" algn="l">
              <a:spcBef>
                <a:spcPts val="0"/>
              </a:spcBef>
              <a:spcAft>
                <a:spcPts val="0"/>
              </a:spcAft>
              <a:buSzPct val="100000"/>
              <a:buChar char="○"/>
            </a:pPr>
            <a:r>
              <a:rPr lang="en"/>
              <a:t>Decreases SNR</a:t>
            </a:r>
            <a:endParaRPr/>
          </a:p>
          <a:p>
            <a:pPr indent="-297497" lvl="1" marL="914400" rtl="0" algn="l">
              <a:spcBef>
                <a:spcPts val="0"/>
              </a:spcBef>
              <a:spcAft>
                <a:spcPts val="0"/>
              </a:spcAft>
              <a:buSzPct val="100000"/>
              <a:buChar char="○"/>
            </a:pPr>
            <a:r>
              <a:rPr lang="en"/>
              <a:t>Reduces flux when star is lower</a:t>
            </a:r>
            <a:endParaRPr/>
          </a:p>
          <a:p>
            <a:pPr indent="-297497" lvl="1" marL="914400" rtl="0" algn="l">
              <a:spcBef>
                <a:spcPts val="0"/>
              </a:spcBef>
              <a:spcAft>
                <a:spcPts val="0"/>
              </a:spcAft>
              <a:buSzPct val="100000"/>
              <a:buChar char="○"/>
            </a:pPr>
            <a:r>
              <a:rPr lang="en"/>
              <a:t>Correct for this by normalizing over mean reference star lightcurve</a:t>
            </a:r>
            <a:endParaRPr/>
          </a:p>
          <a:p>
            <a:pPr indent="-317182" lvl="0" marL="457200" rtl="0" algn="l">
              <a:spcBef>
                <a:spcPts val="0"/>
              </a:spcBef>
              <a:spcAft>
                <a:spcPts val="0"/>
              </a:spcAft>
              <a:buSzPct val="100000"/>
              <a:buChar char="●"/>
            </a:pPr>
            <a:r>
              <a:rPr lang="en"/>
              <a:t>Data is Poisson</a:t>
            </a:r>
            <a:endParaRPr/>
          </a:p>
          <a:p>
            <a:pPr indent="-297497" lvl="1" marL="914400" rtl="0" algn="l">
              <a:spcBef>
                <a:spcPts val="0"/>
              </a:spcBef>
              <a:spcAft>
                <a:spcPts val="0"/>
              </a:spcAft>
              <a:buSzPct val="100000"/>
              <a:buChar char="○"/>
            </a:pPr>
            <a:r>
              <a:rPr lang="en"/>
              <a:t>Uncertainty in each data point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155" name="Google Shape;15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Results</a:t>
            </a:r>
            <a:endParaRPr sz="1600"/>
          </a:p>
          <a:p>
            <a:pPr indent="-330200" lvl="0" marL="457200" rtl="0" algn="l">
              <a:spcBef>
                <a:spcPts val="1200"/>
              </a:spcBef>
              <a:spcAft>
                <a:spcPts val="0"/>
              </a:spcAft>
              <a:buSzPts val="1600"/>
              <a:buChar char="●"/>
            </a:pPr>
            <a:r>
              <a:rPr lang="en" sz="1600"/>
              <a:t>Successful detection of transit 13.82σ &gt; 3σ</a:t>
            </a:r>
            <a:endParaRPr sz="1600"/>
          </a:p>
          <a:p>
            <a:pPr indent="-330200" lvl="0" marL="457200" rtl="0" algn="l">
              <a:spcBef>
                <a:spcPts val="0"/>
              </a:spcBef>
              <a:spcAft>
                <a:spcPts val="0"/>
              </a:spcAft>
              <a:buSzPts val="1600"/>
              <a:buChar char="●"/>
            </a:pPr>
            <a:r>
              <a:rPr lang="en" sz="1600"/>
              <a:t>Transit depth 2.3500 ± 0.0</a:t>
            </a:r>
            <a:r>
              <a:rPr lang="en" sz="1600"/>
              <a:t>017%</a:t>
            </a:r>
            <a:r>
              <a:rPr lang="en" sz="1600"/>
              <a:t> agrees with literature </a:t>
            </a:r>
            <a:r>
              <a:rPr lang="en" sz="1600"/>
              <a:t>(0.29σ &lt; 3σ)</a:t>
            </a:r>
            <a:endParaRPr sz="1600"/>
          </a:p>
          <a:p>
            <a:pPr indent="-330200" lvl="0" marL="457200" rtl="0" algn="l">
              <a:spcBef>
                <a:spcPts val="0"/>
              </a:spcBef>
              <a:spcAft>
                <a:spcPts val="0"/>
              </a:spcAft>
              <a:buSzPts val="1600"/>
              <a:buChar char="●"/>
            </a:pPr>
            <a:r>
              <a:rPr lang="en" sz="1600"/>
              <a:t>Planet-to-star radius ratio </a:t>
            </a:r>
            <a:r>
              <a:rPr lang="en" sz="1600"/>
              <a:t>0.153 ± 0.006</a:t>
            </a:r>
            <a:r>
              <a:rPr lang="en" sz="1600"/>
              <a:t> agrees with literature </a:t>
            </a:r>
            <a:r>
              <a:rPr lang="en" sz="1600"/>
              <a:t>(0.33σ &lt; 3σ)</a:t>
            </a:r>
            <a:r>
              <a:rPr lang="en" sz="1600"/>
              <a:t> </a:t>
            </a:r>
            <a:endParaRPr sz="1600"/>
          </a:p>
          <a:p>
            <a:pPr indent="0" lvl="0" marL="0" rtl="0" algn="l">
              <a:spcBef>
                <a:spcPts val="1200"/>
              </a:spcBef>
              <a:spcAft>
                <a:spcPts val="0"/>
              </a:spcAft>
              <a:buNone/>
            </a:pPr>
            <a:r>
              <a:rPr lang="en" sz="1600"/>
              <a:t>Sources of Error: telescope focus, stellar variability, seeing, C</a:t>
            </a:r>
            <a:r>
              <a:rPr lang="en" sz="1600"/>
              <a:t>CD noise</a:t>
            </a:r>
            <a:endParaRPr sz="1600"/>
          </a:p>
          <a:p>
            <a:pPr indent="0" lvl="0" marL="0" rtl="0" algn="l">
              <a:spcBef>
                <a:spcPts val="1200"/>
              </a:spcBef>
              <a:spcAft>
                <a:spcPts val="0"/>
              </a:spcAft>
              <a:buNone/>
            </a:pPr>
            <a:r>
              <a:rPr lang="en" sz="1600"/>
              <a:t>Future investigations</a:t>
            </a:r>
            <a:endParaRPr sz="1600"/>
          </a:p>
          <a:p>
            <a:pPr indent="-330200" lvl="0" marL="457200" rtl="0" algn="l">
              <a:spcBef>
                <a:spcPts val="1200"/>
              </a:spcBef>
              <a:spcAft>
                <a:spcPts val="0"/>
              </a:spcAft>
              <a:buSzPts val="1600"/>
              <a:buChar char="●"/>
            </a:pPr>
            <a:r>
              <a:rPr lang="en" sz="1600"/>
              <a:t>Based on planet-to-star radius ratio and star radius, calculate HD 189733 b radius</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and 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Exoplanets: planets orbiting other stars</a:t>
            </a:r>
            <a:endParaRPr sz="1600"/>
          </a:p>
          <a:p>
            <a:pPr indent="-330200" lvl="0" marL="457200" rtl="0" algn="l">
              <a:spcBef>
                <a:spcPts val="0"/>
              </a:spcBef>
              <a:spcAft>
                <a:spcPts val="0"/>
              </a:spcAft>
              <a:buSzPts val="1600"/>
              <a:buChar char="●"/>
            </a:pPr>
            <a:r>
              <a:rPr lang="en" sz="1600"/>
              <a:t>Transit: detection of exoplanet when it passes in front of star and blocks light</a:t>
            </a:r>
            <a:endParaRPr sz="1600"/>
          </a:p>
          <a:p>
            <a:pPr indent="-330200" lvl="0" marL="457200" rtl="0" algn="l">
              <a:spcBef>
                <a:spcPts val="0"/>
              </a:spcBef>
              <a:spcAft>
                <a:spcPts val="0"/>
              </a:spcAft>
              <a:buSzPts val="1600"/>
              <a:buChar char="●"/>
            </a:pPr>
            <a:r>
              <a:rPr lang="en" sz="1600"/>
              <a:t>Observation date: 31 August – 01 September 2022</a:t>
            </a:r>
            <a:endParaRPr sz="1600"/>
          </a:p>
          <a:p>
            <a:pPr indent="-330200" lvl="0" marL="457200" rtl="0" algn="l">
              <a:spcBef>
                <a:spcPts val="0"/>
              </a:spcBef>
              <a:spcAft>
                <a:spcPts val="0"/>
              </a:spcAft>
              <a:buSzPts val="1600"/>
              <a:buChar char="●"/>
            </a:pPr>
            <a:r>
              <a:rPr lang="en" sz="1600"/>
              <a:t>Objectives</a:t>
            </a:r>
            <a:endParaRPr sz="1600"/>
          </a:p>
          <a:p>
            <a:pPr indent="-317500" lvl="1" marL="914400" rtl="0" algn="l">
              <a:spcBef>
                <a:spcPts val="0"/>
              </a:spcBef>
              <a:spcAft>
                <a:spcPts val="0"/>
              </a:spcAft>
              <a:buSzPts val="1400"/>
              <a:buChar char="○"/>
            </a:pPr>
            <a:r>
              <a:rPr lang="en"/>
              <a:t>Detect transit of exoplanet HD 189733 b</a:t>
            </a:r>
            <a:endParaRPr/>
          </a:p>
          <a:p>
            <a:pPr indent="-317500" lvl="1" marL="914400" rtl="0" algn="l">
              <a:spcBef>
                <a:spcPts val="0"/>
              </a:spcBef>
              <a:spcAft>
                <a:spcPts val="0"/>
              </a:spcAft>
              <a:buSzPts val="1400"/>
              <a:buChar char="○"/>
            </a:pPr>
            <a:r>
              <a:rPr lang="en"/>
              <a:t>Measure transit depth</a:t>
            </a:r>
            <a:endParaRPr/>
          </a:p>
          <a:p>
            <a:pPr indent="-317500" lvl="1" marL="914400" rtl="0" algn="l">
              <a:spcBef>
                <a:spcPts val="0"/>
              </a:spcBef>
              <a:spcAft>
                <a:spcPts val="0"/>
              </a:spcAft>
              <a:buSzPts val="1400"/>
              <a:buChar char="○"/>
            </a:pPr>
            <a:r>
              <a:rPr lang="en"/>
              <a:t>Calculate planet-to-star radius ratio</a:t>
            </a:r>
            <a:endParaRPr/>
          </a:p>
        </p:txBody>
      </p:sp>
      <p:grpSp>
        <p:nvGrpSpPr>
          <p:cNvPr id="62" name="Google Shape;62;p14"/>
          <p:cNvGrpSpPr/>
          <p:nvPr/>
        </p:nvGrpSpPr>
        <p:grpSpPr>
          <a:xfrm>
            <a:off x="2415857" y="3159276"/>
            <a:ext cx="4312292" cy="1779934"/>
            <a:chOff x="1578600" y="2508425"/>
            <a:chExt cx="5986800" cy="2471444"/>
          </a:xfrm>
        </p:grpSpPr>
        <p:pic>
          <p:nvPicPr>
            <p:cNvPr id="63" name="Google Shape;63;p14"/>
            <p:cNvPicPr preferRelativeResize="0"/>
            <p:nvPr/>
          </p:nvPicPr>
          <p:blipFill>
            <a:blip r:embed="rId3">
              <a:alphaModFix/>
            </a:blip>
            <a:stretch>
              <a:fillRect/>
            </a:stretch>
          </p:blipFill>
          <p:spPr>
            <a:xfrm>
              <a:off x="2272069" y="2508425"/>
              <a:ext cx="4599649" cy="1958447"/>
            </a:xfrm>
            <a:prstGeom prst="rect">
              <a:avLst/>
            </a:prstGeom>
            <a:noFill/>
            <a:ln>
              <a:noFill/>
            </a:ln>
          </p:spPr>
        </p:pic>
        <p:sp>
          <p:nvSpPr>
            <p:cNvPr id="64" name="Google Shape;64;p14"/>
            <p:cNvSpPr txBox="1"/>
            <p:nvPr/>
          </p:nvSpPr>
          <p:spPr>
            <a:xfrm>
              <a:off x="1578600" y="4466869"/>
              <a:ext cx="5986800" cy="51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Overview schematic of exoplanet transit [NASA Ames]</a:t>
              </a:r>
              <a:endParaRPr sz="1200"/>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Target Selection</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HD 189733</a:t>
            </a:r>
            <a:endParaRPr sz="1600"/>
          </a:p>
          <a:p>
            <a:pPr indent="-330200" lvl="0" marL="457200" rtl="0" algn="l">
              <a:spcBef>
                <a:spcPts val="1200"/>
              </a:spcBef>
              <a:spcAft>
                <a:spcPts val="0"/>
              </a:spcAft>
              <a:buSzPts val="1600"/>
              <a:buChar char="●"/>
            </a:pPr>
            <a:r>
              <a:rPr lang="en" sz="1600"/>
              <a:t>RA = 20</a:t>
            </a:r>
            <a:r>
              <a:rPr baseline="30000" lang="en" sz="1600"/>
              <a:t>h</a:t>
            </a:r>
            <a:r>
              <a:rPr lang="en" sz="1600"/>
              <a:t> 00</a:t>
            </a:r>
            <a:r>
              <a:rPr baseline="30000" lang="en" sz="1600"/>
              <a:t>m</a:t>
            </a:r>
            <a:r>
              <a:rPr lang="en" sz="1600"/>
              <a:t> 43.713</a:t>
            </a:r>
            <a:r>
              <a:rPr baseline="30000" lang="en" sz="1600"/>
              <a:t>s</a:t>
            </a:r>
            <a:r>
              <a:rPr lang="en" sz="1600"/>
              <a:t>, Dec = +22</a:t>
            </a:r>
            <a:r>
              <a:rPr baseline="30000" lang="en" sz="1600"/>
              <a:t>o</a:t>
            </a:r>
            <a:r>
              <a:rPr lang="en" sz="1600"/>
              <a:t> 42’ 39.073”</a:t>
            </a:r>
            <a:endParaRPr sz="1600"/>
          </a:p>
          <a:p>
            <a:pPr indent="-330200" lvl="0" marL="457200" rtl="0" algn="l">
              <a:spcBef>
                <a:spcPts val="0"/>
              </a:spcBef>
              <a:spcAft>
                <a:spcPts val="0"/>
              </a:spcAft>
              <a:buSzPts val="1600"/>
              <a:buChar char="●"/>
            </a:pPr>
            <a:r>
              <a:rPr lang="en" sz="1600"/>
              <a:t>BY Draconis Variable</a:t>
            </a:r>
            <a:endParaRPr sz="1600"/>
          </a:p>
          <a:p>
            <a:pPr indent="-330200" lvl="0" marL="457200" rtl="0" algn="l">
              <a:spcBef>
                <a:spcPts val="0"/>
              </a:spcBef>
              <a:spcAft>
                <a:spcPts val="0"/>
              </a:spcAft>
              <a:buSzPts val="1600"/>
              <a:buChar char="●"/>
            </a:pPr>
            <a:r>
              <a:rPr lang="en" sz="1600"/>
              <a:t>Spectral type K2V</a:t>
            </a:r>
            <a:endParaRPr sz="1600"/>
          </a:p>
          <a:p>
            <a:pPr indent="-330200" lvl="0" marL="457200" rtl="0" algn="l">
              <a:spcBef>
                <a:spcPts val="0"/>
              </a:spcBef>
              <a:spcAft>
                <a:spcPts val="0"/>
              </a:spcAft>
              <a:buSzPts val="1600"/>
              <a:buChar char="●"/>
            </a:pPr>
            <a:r>
              <a:rPr lang="en" sz="1600"/>
              <a:t>Bright star: 7.648 (V) or 8.578 (B) app mag</a:t>
            </a:r>
            <a:endParaRPr sz="1600"/>
          </a:p>
          <a:p>
            <a:pPr indent="-330200" lvl="0" marL="457200" rtl="0" algn="l">
              <a:spcBef>
                <a:spcPts val="0"/>
              </a:spcBef>
              <a:spcAft>
                <a:spcPts val="0"/>
              </a:spcAft>
              <a:buSzPts val="1600"/>
              <a:buChar char="●"/>
            </a:pPr>
            <a:r>
              <a:rPr lang="en" sz="1600"/>
              <a:t>One of the largest exoplanet transit dips: 2.5% [1]</a:t>
            </a:r>
            <a:endParaRPr sz="1600"/>
          </a:p>
          <a:p>
            <a:pPr indent="-330200" lvl="0" marL="457200" rtl="0" algn="l">
              <a:spcBef>
                <a:spcPts val="0"/>
              </a:spcBef>
              <a:spcAft>
                <a:spcPts val="0"/>
              </a:spcAft>
              <a:buSzPts val="1600"/>
              <a:buChar char="●"/>
            </a:pPr>
            <a:r>
              <a:rPr lang="en" sz="1600"/>
              <a:t>Frequently referenced</a:t>
            </a:r>
            <a:endParaRPr sz="1600"/>
          </a:p>
        </p:txBody>
      </p:sp>
      <p:sp>
        <p:nvSpPr>
          <p:cNvPr id="71" name="Google Shape;71;p15"/>
          <p:cNvSpPr txBox="1"/>
          <p:nvPr/>
        </p:nvSpPr>
        <p:spPr>
          <a:xfrm>
            <a:off x="311700" y="4076275"/>
            <a:ext cx="8520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rPr>
              <a:t>HD 189733 properties obtained from SIMBAD</a:t>
            </a:r>
            <a:endParaRPr sz="1000">
              <a:solidFill>
                <a:schemeClr val="dk2"/>
              </a:solidFill>
            </a:endParaRPr>
          </a:p>
          <a:p>
            <a:pPr indent="0" lvl="0" marL="0" rtl="0" algn="l">
              <a:spcBef>
                <a:spcPts val="0"/>
              </a:spcBef>
              <a:spcAft>
                <a:spcPts val="0"/>
              </a:spcAft>
              <a:buNone/>
            </a:pPr>
            <a:r>
              <a:rPr lang="en" sz="1000">
                <a:solidFill>
                  <a:schemeClr val="dk2"/>
                </a:solidFill>
              </a:rPr>
              <a:t>[1] Cauley, P. W., Redfield, S., &amp; Jensen, A. G. 2017, The Astronomical Journal, 153, 217, doi: 10.3847/1538-3881/aa6a15</a:t>
            </a:r>
            <a:endParaRPr sz="10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Acquisition</a:t>
            </a:r>
            <a:endParaRPr/>
          </a:p>
        </p:txBody>
      </p:sp>
      <p:sp>
        <p:nvSpPr>
          <p:cNvPr id="77" name="Google Shape;77;p16"/>
          <p:cNvSpPr txBox="1"/>
          <p:nvPr>
            <p:ph idx="1" type="body"/>
          </p:nvPr>
        </p:nvSpPr>
        <p:spPr>
          <a:xfrm>
            <a:off x="311700" y="1152475"/>
            <a:ext cx="4260300" cy="36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600"/>
              <a:t>Equipment</a:t>
            </a:r>
            <a:endParaRPr sz="1600"/>
          </a:p>
          <a:p>
            <a:pPr indent="-330200" lvl="0" marL="457200" rtl="0" algn="l">
              <a:spcBef>
                <a:spcPts val="1200"/>
              </a:spcBef>
              <a:spcAft>
                <a:spcPts val="0"/>
              </a:spcAft>
              <a:buSzPts val="1600"/>
              <a:buChar char="●"/>
            </a:pPr>
            <a:r>
              <a:rPr lang="en" sz="1600"/>
              <a:t>Mt. Stony Brook 14-inch telescope</a:t>
            </a:r>
            <a:endParaRPr sz="1600"/>
          </a:p>
          <a:p>
            <a:pPr indent="-330200" lvl="0" marL="457200" rtl="0" algn="l">
              <a:spcBef>
                <a:spcPts val="0"/>
              </a:spcBef>
              <a:spcAft>
                <a:spcPts val="0"/>
              </a:spcAft>
              <a:buSzPts val="1600"/>
              <a:buChar char="●"/>
            </a:pPr>
            <a:r>
              <a:rPr lang="en" sz="1600"/>
              <a:t>Hα filter + STL-1001E CCD camera</a:t>
            </a:r>
            <a:endParaRPr sz="1600"/>
          </a:p>
          <a:p>
            <a:pPr indent="0" lvl="0" marL="0" rtl="0" algn="l">
              <a:spcBef>
                <a:spcPts val="1200"/>
              </a:spcBef>
              <a:spcAft>
                <a:spcPts val="0"/>
              </a:spcAft>
              <a:buNone/>
            </a:pPr>
            <a:r>
              <a:rPr lang="en" sz="1600"/>
              <a:t>Procedure</a:t>
            </a:r>
            <a:endParaRPr sz="1600"/>
          </a:p>
          <a:p>
            <a:pPr indent="-330200" lvl="0" marL="457200" rtl="0" algn="l">
              <a:spcBef>
                <a:spcPts val="1200"/>
              </a:spcBef>
              <a:spcAft>
                <a:spcPts val="0"/>
              </a:spcAft>
              <a:buSzPts val="1600"/>
              <a:buChar char="●"/>
            </a:pPr>
            <a:r>
              <a:rPr lang="en" sz="1600"/>
              <a:t>1 observing run on Aug 31 - Sep 01</a:t>
            </a:r>
            <a:endParaRPr sz="1600"/>
          </a:p>
          <a:p>
            <a:pPr indent="-330200" lvl="0" marL="457200" rtl="0" algn="l">
              <a:spcBef>
                <a:spcPts val="0"/>
              </a:spcBef>
              <a:spcAft>
                <a:spcPts val="0"/>
              </a:spcAft>
              <a:buSzPts val="1600"/>
              <a:buChar char="●"/>
            </a:pPr>
            <a:r>
              <a:rPr lang="en" sz="1600"/>
              <a:t>~600 images of target star</a:t>
            </a:r>
            <a:endParaRPr sz="1600"/>
          </a:p>
          <a:p>
            <a:pPr indent="-330200" lvl="0" marL="457200" rtl="0" algn="l">
              <a:spcBef>
                <a:spcPts val="0"/>
              </a:spcBef>
              <a:spcAft>
                <a:spcPts val="0"/>
              </a:spcAft>
              <a:buSzPts val="1600"/>
              <a:buChar char="●"/>
            </a:pPr>
            <a:r>
              <a:rPr lang="en" sz="1600"/>
              <a:t>Exposure times</a:t>
            </a:r>
            <a:endParaRPr sz="1600"/>
          </a:p>
          <a:p>
            <a:pPr indent="-317500" lvl="1" marL="914400" rtl="0" algn="l">
              <a:spcBef>
                <a:spcPts val="0"/>
              </a:spcBef>
              <a:spcAft>
                <a:spcPts val="0"/>
              </a:spcAft>
              <a:buSzPts val="1400"/>
              <a:buChar char="○"/>
            </a:pPr>
            <a:r>
              <a:rPr lang="en" sz="1400"/>
              <a:t>Early: 30s</a:t>
            </a:r>
            <a:endParaRPr sz="1400"/>
          </a:p>
          <a:p>
            <a:pPr indent="-317500" lvl="1" marL="914400" rtl="0" algn="l">
              <a:spcBef>
                <a:spcPts val="0"/>
              </a:spcBef>
              <a:spcAft>
                <a:spcPts val="0"/>
              </a:spcAft>
              <a:buSzPts val="1400"/>
              <a:buChar char="○"/>
            </a:pPr>
            <a:r>
              <a:rPr lang="en" sz="1400"/>
              <a:t>Middle: 10s</a:t>
            </a:r>
            <a:endParaRPr sz="1400"/>
          </a:p>
          <a:p>
            <a:pPr indent="-317500" lvl="1" marL="914400" rtl="0" algn="l">
              <a:spcBef>
                <a:spcPts val="0"/>
              </a:spcBef>
              <a:spcAft>
                <a:spcPts val="0"/>
              </a:spcAft>
              <a:buSzPts val="1400"/>
              <a:buChar char="○"/>
            </a:pPr>
            <a:r>
              <a:rPr lang="en" sz="1400"/>
              <a:t>Late: 12s</a:t>
            </a:r>
            <a:endParaRPr sz="1400"/>
          </a:p>
          <a:p>
            <a:pPr indent="-330200" lvl="0" marL="457200" rtl="0" algn="l">
              <a:spcBef>
                <a:spcPts val="0"/>
              </a:spcBef>
              <a:spcAft>
                <a:spcPts val="0"/>
              </a:spcAft>
              <a:buSzPts val="1600"/>
              <a:buChar char="●"/>
            </a:pPr>
            <a:r>
              <a:rPr lang="en" sz="1600"/>
              <a:t>Take dark and flat frames, apply corrections to science images</a:t>
            </a:r>
            <a:endParaRPr sz="1600"/>
          </a:p>
        </p:txBody>
      </p:sp>
      <p:grpSp>
        <p:nvGrpSpPr>
          <p:cNvPr id="78" name="Google Shape;78;p16"/>
          <p:cNvGrpSpPr/>
          <p:nvPr/>
        </p:nvGrpSpPr>
        <p:grpSpPr>
          <a:xfrm>
            <a:off x="5125922" y="1154252"/>
            <a:ext cx="3142916" cy="3635425"/>
            <a:chOff x="5054400" y="1017725"/>
            <a:chExt cx="3119520" cy="3608362"/>
          </a:xfrm>
        </p:grpSpPr>
        <p:pic>
          <p:nvPicPr>
            <p:cNvPr id="79" name="Google Shape;79;p16"/>
            <p:cNvPicPr preferRelativeResize="0"/>
            <p:nvPr/>
          </p:nvPicPr>
          <p:blipFill>
            <a:blip r:embed="rId3">
              <a:alphaModFix/>
            </a:blip>
            <a:stretch>
              <a:fillRect/>
            </a:stretch>
          </p:blipFill>
          <p:spPr>
            <a:xfrm>
              <a:off x="5054400" y="1017725"/>
              <a:ext cx="3119357" cy="3119363"/>
            </a:xfrm>
            <a:prstGeom prst="rect">
              <a:avLst/>
            </a:prstGeom>
            <a:noFill/>
            <a:ln>
              <a:noFill/>
            </a:ln>
          </p:spPr>
        </p:pic>
        <p:sp>
          <p:nvSpPr>
            <p:cNvPr id="80" name="Google Shape;80;p16"/>
            <p:cNvSpPr txBox="1"/>
            <p:nvPr/>
          </p:nvSpPr>
          <p:spPr>
            <a:xfrm>
              <a:off x="5054520" y="4137087"/>
              <a:ext cx="3119400" cy="48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rPr>
                <a:t>A representative calibrated science image after dark and flat corrections. HD 189733 is indicated in red.</a:t>
              </a:r>
              <a:endParaRPr sz="1000">
                <a:solidFill>
                  <a:schemeClr val="dk2"/>
                </a:solidFill>
              </a:endParaRPr>
            </a:p>
          </p:txBody>
        </p:sp>
      </p:grpSp>
      <p:sp>
        <p:nvSpPr>
          <p:cNvPr id="81" name="Google Shape;81;p16"/>
          <p:cNvSpPr/>
          <p:nvPr/>
        </p:nvSpPr>
        <p:spPr>
          <a:xfrm>
            <a:off x="6701575" y="2580147"/>
            <a:ext cx="144000" cy="1440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Reduction</a:t>
            </a:r>
            <a:endParaRPr/>
          </a:p>
        </p:txBody>
      </p:sp>
      <p:sp>
        <p:nvSpPr>
          <p:cNvPr id="87" name="Google Shape;87;p17"/>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Dark and flat corrections + astrometric coordinate solving</a:t>
            </a:r>
            <a:endParaRPr/>
          </a:p>
          <a:p>
            <a:pPr indent="-317500" lvl="0" marL="457200" rtl="0" algn="l">
              <a:spcBef>
                <a:spcPts val="0"/>
              </a:spcBef>
              <a:spcAft>
                <a:spcPts val="0"/>
              </a:spcAft>
              <a:buSzPts val="1400"/>
              <a:buChar char="●"/>
            </a:pPr>
            <a:r>
              <a:rPr lang="en"/>
              <a:t>Source extraction</a:t>
            </a:r>
            <a:endParaRPr/>
          </a:p>
          <a:p>
            <a:pPr indent="-317500" lvl="1" marL="914400" rtl="0" algn="l">
              <a:spcBef>
                <a:spcPts val="0"/>
              </a:spcBef>
              <a:spcAft>
                <a:spcPts val="0"/>
              </a:spcAft>
              <a:buSzPts val="1400"/>
              <a:buChar char="○"/>
            </a:pPr>
            <a:r>
              <a:rPr lang="en"/>
              <a:t>Detect stars in each science image</a:t>
            </a:r>
            <a:endParaRPr/>
          </a:p>
          <a:p>
            <a:pPr indent="-317500" lvl="0" marL="457200" rtl="0" algn="l">
              <a:spcBef>
                <a:spcPts val="0"/>
              </a:spcBef>
              <a:spcAft>
                <a:spcPts val="0"/>
              </a:spcAft>
              <a:buSzPts val="1400"/>
              <a:buChar char="●"/>
            </a:pPr>
            <a:r>
              <a:rPr lang="en"/>
              <a:t>Aperture photometry</a:t>
            </a:r>
            <a:endParaRPr/>
          </a:p>
          <a:p>
            <a:pPr indent="-317500" lvl="1" marL="914400" rtl="0" algn="l">
              <a:spcBef>
                <a:spcPts val="0"/>
              </a:spcBef>
              <a:spcAft>
                <a:spcPts val="0"/>
              </a:spcAft>
              <a:buSzPts val="1400"/>
              <a:buChar char="○"/>
            </a:pPr>
            <a:r>
              <a:rPr lang="en"/>
              <a:t>Extract counts of target + 10 reference stars, divide by exposure time to get flux</a:t>
            </a:r>
            <a:endParaRPr/>
          </a:p>
          <a:p>
            <a:pPr indent="-317500" lvl="1" marL="914400" rtl="0" algn="l">
              <a:spcBef>
                <a:spcPts val="0"/>
              </a:spcBef>
              <a:spcAft>
                <a:spcPts val="0"/>
              </a:spcAft>
              <a:buSzPts val="1400"/>
              <a:buChar char="○"/>
            </a:pPr>
            <a:r>
              <a:rPr lang="en"/>
              <a:t>Normalize stars by their average flux</a:t>
            </a:r>
            <a:endParaRPr/>
          </a:p>
          <a:p>
            <a:pPr indent="-317500" lvl="1" marL="914400" rtl="0" algn="l">
              <a:spcBef>
                <a:spcPts val="0"/>
              </a:spcBef>
              <a:spcAft>
                <a:spcPts val="0"/>
              </a:spcAft>
              <a:buSzPts val="1400"/>
              <a:buChar char="○"/>
            </a:pPr>
            <a:r>
              <a:rPr lang="en"/>
              <a:t>Plot normalized flux vs time</a:t>
            </a:r>
            <a:endParaRPr/>
          </a:p>
          <a:p>
            <a:pPr indent="-317500" lvl="0" marL="457200" rtl="0" algn="l">
              <a:spcBef>
                <a:spcPts val="0"/>
              </a:spcBef>
              <a:spcAft>
                <a:spcPts val="0"/>
              </a:spcAft>
              <a:buSzPts val="1400"/>
              <a:buChar char="●"/>
            </a:pPr>
            <a:r>
              <a:rPr lang="en"/>
              <a:t>We observe: atmospheric seeing causes reference star fluxes to decrease over time</a:t>
            </a:r>
            <a:endParaRPr/>
          </a:p>
        </p:txBody>
      </p:sp>
      <p:grpSp>
        <p:nvGrpSpPr>
          <p:cNvPr id="88" name="Google Shape;88;p17"/>
          <p:cNvGrpSpPr/>
          <p:nvPr/>
        </p:nvGrpSpPr>
        <p:grpSpPr>
          <a:xfrm>
            <a:off x="4934373" y="1148547"/>
            <a:ext cx="3816915" cy="3424269"/>
            <a:chOff x="3144475" y="2276100"/>
            <a:chExt cx="2855049" cy="2561350"/>
          </a:xfrm>
        </p:grpSpPr>
        <p:sp>
          <p:nvSpPr>
            <p:cNvPr id="89" name="Google Shape;89;p17"/>
            <p:cNvSpPr txBox="1"/>
            <p:nvPr/>
          </p:nvSpPr>
          <p:spPr>
            <a:xfrm>
              <a:off x="3144475" y="4584250"/>
              <a:ext cx="2854800" cy="25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dk2"/>
                  </a:solidFill>
                </a:rPr>
                <a:t>Lightcurves of HD 189733 and reference stars.</a:t>
              </a:r>
              <a:endParaRPr sz="1000">
                <a:solidFill>
                  <a:schemeClr val="dk2"/>
                </a:solidFill>
              </a:endParaRPr>
            </a:p>
          </p:txBody>
        </p:sp>
        <p:pic>
          <p:nvPicPr>
            <p:cNvPr id="90" name="Google Shape;90;p17"/>
            <p:cNvPicPr preferRelativeResize="0"/>
            <p:nvPr/>
          </p:nvPicPr>
          <p:blipFill rotWithShape="1">
            <a:blip r:embed="rId3">
              <a:alphaModFix/>
            </a:blip>
            <a:srcRect b="0" l="4754" r="6546" t="4388"/>
            <a:stretch/>
          </p:blipFill>
          <p:spPr>
            <a:xfrm>
              <a:off x="3144625" y="2276100"/>
              <a:ext cx="2854899" cy="2308150"/>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Reduction</a:t>
            </a:r>
            <a:endParaRPr/>
          </a:p>
        </p:txBody>
      </p:sp>
      <p:sp>
        <p:nvSpPr>
          <p:cNvPr id="96" name="Google Shape;9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Correcting target star for seeing</a:t>
            </a:r>
            <a:endParaRPr/>
          </a:p>
          <a:p>
            <a:pPr indent="-342900" lvl="0" marL="457200" rtl="0" algn="l">
              <a:spcBef>
                <a:spcPts val="1200"/>
              </a:spcBef>
              <a:spcAft>
                <a:spcPts val="0"/>
              </a:spcAft>
              <a:buSzPts val="1800"/>
              <a:buChar char="●"/>
            </a:pPr>
            <a:r>
              <a:rPr lang="en"/>
              <a:t>Create a mean reference star lightcurve</a:t>
            </a:r>
            <a:endParaRPr/>
          </a:p>
          <a:p>
            <a:pPr indent="-342900" lvl="0" marL="457200" rtl="0" algn="l">
              <a:spcBef>
                <a:spcPts val="0"/>
              </a:spcBef>
              <a:spcAft>
                <a:spcPts val="0"/>
              </a:spcAft>
              <a:buSzPts val="1800"/>
              <a:buChar char="●"/>
            </a:pPr>
            <a:r>
              <a:rPr lang="en"/>
              <a:t>For each image: Calculate mean flux of all 10 reference stars + error on mean</a:t>
            </a:r>
            <a:endParaRPr/>
          </a:p>
          <a:p>
            <a:pPr indent="-317500" lvl="1" marL="914400" rtl="0" algn="l">
              <a:spcBef>
                <a:spcPts val="0"/>
              </a:spcBef>
              <a:spcAft>
                <a:spcPts val="0"/>
              </a:spcAft>
              <a:buSzPts val="1400"/>
              <a:buChar char="○"/>
            </a:pPr>
            <a:r>
              <a:rPr lang="en"/>
              <a:t>Each star flux weighted on noise</a:t>
            </a:r>
            <a:endParaRPr/>
          </a:p>
          <a:p>
            <a:pPr indent="-317500" lvl="1" marL="914400" rtl="0" algn="l">
              <a:spcBef>
                <a:spcPts val="0"/>
              </a:spcBef>
              <a:spcAft>
                <a:spcPts val="0"/>
              </a:spcAft>
              <a:buSzPts val="1400"/>
              <a:buChar char="○"/>
            </a:pPr>
            <a:r>
              <a:rPr lang="en"/>
              <a:t>Reduces statistical uncertainty of star fluxes and systematic uncertainty from star variabilities</a:t>
            </a:r>
            <a:endParaRPr/>
          </a:p>
          <a:p>
            <a:pPr indent="-342900" lvl="0" marL="457200" rtl="0" algn="l">
              <a:spcBef>
                <a:spcPts val="0"/>
              </a:spcBef>
              <a:spcAft>
                <a:spcPts val="0"/>
              </a:spcAft>
              <a:buSzPts val="1800"/>
              <a:buChar char="●"/>
            </a:pPr>
            <a:r>
              <a:rPr lang="en"/>
              <a:t>Divide target star lightcurve by mean reference star lightcurve</a:t>
            </a:r>
            <a:endParaRPr/>
          </a:p>
          <a:p>
            <a:pPr indent="-317500" lvl="1" marL="914400" rtl="0" algn="l">
              <a:spcBef>
                <a:spcPts val="0"/>
              </a:spcBef>
              <a:spcAft>
                <a:spcPts val="0"/>
              </a:spcAft>
              <a:buSzPts val="1400"/>
              <a:buChar char="○"/>
            </a:pPr>
            <a:r>
              <a:rPr lang="en"/>
              <a:t>Accounts for atmospheric seeing changes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HD 189733 is a BY Draconis variable star</a:t>
            </a:r>
            <a:endParaRPr sz="1600"/>
          </a:p>
          <a:p>
            <a:pPr indent="-330200" lvl="1" marL="914400" rtl="0" algn="l">
              <a:spcBef>
                <a:spcPts val="0"/>
              </a:spcBef>
              <a:spcAft>
                <a:spcPts val="0"/>
              </a:spcAft>
              <a:buSzPts val="1600"/>
              <a:buChar char="○"/>
            </a:pPr>
            <a:r>
              <a:rPr lang="en" sz="1600"/>
              <a:t>Correct with linear fit to data before and after transit</a:t>
            </a:r>
            <a:endParaRPr sz="1600"/>
          </a:p>
        </p:txBody>
      </p:sp>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grpSp>
        <p:nvGrpSpPr>
          <p:cNvPr id="103" name="Google Shape;103;p19"/>
          <p:cNvGrpSpPr/>
          <p:nvPr/>
        </p:nvGrpSpPr>
        <p:grpSpPr>
          <a:xfrm>
            <a:off x="1193390" y="1798294"/>
            <a:ext cx="6757214" cy="3026502"/>
            <a:chOff x="380300" y="1152475"/>
            <a:chExt cx="8131425" cy="3642000"/>
          </a:xfrm>
        </p:grpSpPr>
        <p:pic>
          <p:nvPicPr>
            <p:cNvPr id="104" name="Google Shape;104;p19"/>
            <p:cNvPicPr preferRelativeResize="0"/>
            <p:nvPr/>
          </p:nvPicPr>
          <p:blipFill>
            <a:blip r:embed="rId3">
              <a:alphaModFix/>
            </a:blip>
            <a:stretch>
              <a:fillRect/>
            </a:stretch>
          </p:blipFill>
          <p:spPr>
            <a:xfrm>
              <a:off x="380300" y="1152475"/>
              <a:ext cx="4065600" cy="3049200"/>
            </a:xfrm>
            <a:prstGeom prst="rect">
              <a:avLst/>
            </a:prstGeom>
            <a:noFill/>
            <a:ln>
              <a:noFill/>
            </a:ln>
          </p:spPr>
        </p:pic>
        <p:pic>
          <p:nvPicPr>
            <p:cNvPr id="105" name="Google Shape;105;p19"/>
            <p:cNvPicPr preferRelativeResize="0"/>
            <p:nvPr/>
          </p:nvPicPr>
          <p:blipFill>
            <a:blip r:embed="rId4">
              <a:alphaModFix/>
            </a:blip>
            <a:stretch>
              <a:fillRect/>
            </a:stretch>
          </p:blipFill>
          <p:spPr>
            <a:xfrm>
              <a:off x="4445900" y="1152475"/>
              <a:ext cx="4065525" cy="3049150"/>
            </a:xfrm>
            <a:prstGeom prst="rect">
              <a:avLst/>
            </a:prstGeom>
            <a:noFill/>
            <a:ln>
              <a:noFill/>
            </a:ln>
          </p:spPr>
        </p:pic>
        <p:sp>
          <p:nvSpPr>
            <p:cNvPr id="106" name="Google Shape;106;p19"/>
            <p:cNvSpPr txBox="1"/>
            <p:nvPr/>
          </p:nvSpPr>
          <p:spPr>
            <a:xfrm>
              <a:off x="4446125" y="4201625"/>
              <a:ext cx="4065600" cy="59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dk2"/>
                  </a:solidFill>
                </a:rPr>
                <a:t>Lightcurve with variability correction and fitted means before, during, and after transit</a:t>
              </a:r>
              <a:endParaRPr sz="1000">
                <a:solidFill>
                  <a:schemeClr val="dk2"/>
                </a:solidFill>
              </a:endParaRPr>
            </a:p>
          </p:txBody>
        </p:sp>
        <p:sp>
          <p:nvSpPr>
            <p:cNvPr id="107" name="Google Shape;107;p19"/>
            <p:cNvSpPr txBox="1"/>
            <p:nvPr/>
          </p:nvSpPr>
          <p:spPr>
            <a:xfrm>
              <a:off x="380300" y="4201675"/>
              <a:ext cx="4065600" cy="59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dk2"/>
                  </a:solidFill>
                </a:rPr>
                <a:t>Lightcurve without variability correction. Luminosity of HD 189733 decreases through observing run.</a:t>
              </a:r>
              <a:endParaRPr sz="1000">
                <a:solidFill>
                  <a:schemeClr val="dk2"/>
                </a:solidFi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13" name="Google Shape;113;p20"/>
          <p:cNvSpPr txBox="1"/>
          <p:nvPr>
            <p:ph idx="1" type="body"/>
          </p:nvPr>
        </p:nvSpPr>
        <p:spPr>
          <a:xfrm>
            <a:off x="311700" y="1152475"/>
            <a:ext cx="4088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Mean flux calculated with linear fit to binned data</a:t>
            </a:r>
            <a:endParaRPr/>
          </a:p>
          <a:p>
            <a:pPr indent="-317500" lvl="0" marL="457200" rtl="0" algn="l">
              <a:spcBef>
                <a:spcPts val="1200"/>
              </a:spcBef>
              <a:spcAft>
                <a:spcPts val="0"/>
              </a:spcAft>
              <a:buSzPts val="1400"/>
              <a:buChar char="●"/>
            </a:pPr>
            <a:r>
              <a:rPr lang="en"/>
              <a:t>Flux before transit: f</a:t>
            </a:r>
            <a:r>
              <a:rPr baseline="-25000" lang="en"/>
              <a:t>0</a:t>
            </a:r>
            <a:r>
              <a:rPr lang="en"/>
              <a:t> = 1.0001 ± 0.0009</a:t>
            </a:r>
            <a:endParaRPr/>
          </a:p>
          <a:p>
            <a:pPr indent="-317500" lvl="0" marL="457200" rtl="0" algn="l">
              <a:spcBef>
                <a:spcPts val="0"/>
              </a:spcBef>
              <a:spcAft>
                <a:spcPts val="0"/>
              </a:spcAft>
              <a:buSzPts val="1400"/>
              <a:buChar char="●"/>
            </a:pPr>
            <a:r>
              <a:rPr lang="en"/>
              <a:t>Flux during transit: f</a:t>
            </a:r>
            <a:r>
              <a:rPr baseline="-25000" lang="en"/>
              <a:t>1</a:t>
            </a:r>
            <a:r>
              <a:rPr lang="en"/>
              <a:t> = 0.9766 ± 0.0015</a:t>
            </a:r>
            <a:endParaRPr/>
          </a:p>
          <a:p>
            <a:pPr indent="-317500" lvl="0" marL="457200" rtl="0" algn="l">
              <a:spcBef>
                <a:spcPts val="0"/>
              </a:spcBef>
              <a:spcAft>
                <a:spcPts val="0"/>
              </a:spcAft>
              <a:buSzPts val="1400"/>
              <a:buChar char="●"/>
            </a:pPr>
            <a:r>
              <a:rPr lang="en"/>
              <a:t>Flux after transit: f</a:t>
            </a:r>
            <a:r>
              <a:rPr baseline="-25000" lang="en"/>
              <a:t>2</a:t>
            </a:r>
            <a:r>
              <a:rPr lang="en"/>
              <a:t> = 1.0001 ± 0.0012</a:t>
            </a:r>
            <a:endParaRPr/>
          </a:p>
          <a:p>
            <a:pPr indent="0" lvl="0" marL="0" rtl="0" algn="l">
              <a:spcBef>
                <a:spcPts val="1200"/>
              </a:spcBef>
              <a:spcAft>
                <a:spcPts val="0"/>
              </a:spcAft>
              <a:buNone/>
            </a:pPr>
            <a:r>
              <a:rPr lang="en"/>
              <a:t>Transit depth, δ</a:t>
            </a:r>
            <a:endParaRPr/>
          </a:p>
          <a:p>
            <a:pPr indent="-317500" lvl="0" marL="457200" rtl="0" algn="l">
              <a:spcBef>
                <a:spcPts val="1200"/>
              </a:spcBef>
              <a:spcAft>
                <a:spcPts val="0"/>
              </a:spcAft>
              <a:buSzPts val="1400"/>
              <a:buChar char="●"/>
            </a:pPr>
            <a:r>
              <a:rPr lang="en"/>
              <a:t>Difference between mean in-transit flux f</a:t>
            </a:r>
            <a:r>
              <a:rPr baseline="-25000" lang="en"/>
              <a:t>1</a:t>
            </a:r>
            <a:r>
              <a:rPr lang="en"/>
              <a:t> and mean baseline flux ½(f</a:t>
            </a:r>
            <a:r>
              <a:rPr baseline="-25000" lang="en"/>
              <a:t>0</a:t>
            </a:r>
            <a:r>
              <a:rPr lang="en"/>
              <a:t>+f</a:t>
            </a:r>
            <a:r>
              <a:rPr baseline="-25000" lang="en"/>
              <a:t>2</a:t>
            </a:r>
            <a:r>
              <a:rPr lang="en"/>
              <a:t>) [1]</a:t>
            </a:r>
            <a:endParaRPr/>
          </a:p>
          <a:p>
            <a:pPr indent="0" lvl="0" marL="0" rtl="0" algn="l">
              <a:spcBef>
                <a:spcPts val="1200"/>
              </a:spcBef>
              <a:spcAft>
                <a:spcPts val="0"/>
              </a:spcAft>
              <a:buNone/>
            </a:pPr>
            <a:r>
              <a:t/>
            </a:r>
            <a:endParaRPr/>
          </a:p>
          <a:p>
            <a:pPr indent="-317500" lvl="0" marL="457200" rtl="0" algn="l">
              <a:spcBef>
                <a:spcPts val="1200"/>
              </a:spcBef>
              <a:spcAft>
                <a:spcPts val="0"/>
              </a:spcAft>
              <a:buSzPts val="1400"/>
              <a:buChar char="●"/>
            </a:pPr>
            <a:r>
              <a:rPr lang="en"/>
              <a:t>δ = 2.3500 ± 0.0017%</a:t>
            </a:r>
            <a:endParaRPr/>
          </a:p>
        </p:txBody>
      </p:sp>
      <p:sp>
        <p:nvSpPr>
          <p:cNvPr id="114" name="Google Shape;114;p20"/>
          <p:cNvSpPr txBox="1"/>
          <p:nvPr/>
        </p:nvSpPr>
        <p:spPr>
          <a:xfrm>
            <a:off x="311700" y="4568875"/>
            <a:ext cx="8520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rPr>
              <a:t>[1] </a:t>
            </a:r>
            <a:r>
              <a:rPr lang="en" sz="1000">
                <a:solidFill>
                  <a:schemeClr val="dk2"/>
                </a:solidFill>
              </a:rPr>
              <a:t>Winn, J. N. 2010, Transits and Occultations, arXiv, doi: 10.48550/ARXIV.1001.2010</a:t>
            </a:r>
            <a:endParaRPr sz="1000">
              <a:solidFill>
                <a:schemeClr val="dk2"/>
              </a:solidFill>
            </a:endParaRPr>
          </a:p>
        </p:txBody>
      </p:sp>
      <p:sp>
        <p:nvSpPr>
          <p:cNvPr id="115" name="Google Shape;115;p20"/>
          <p:cNvSpPr txBox="1"/>
          <p:nvPr/>
        </p:nvSpPr>
        <p:spPr>
          <a:xfrm>
            <a:off x="4832394" y="4170032"/>
            <a:ext cx="3999974" cy="33865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dk2"/>
                </a:solidFill>
              </a:rPr>
              <a:t>Lightcurve binned in 10-point intervals.</a:t>
            </a:r>
            <a:endParaRPr sz="1000">
              <a:solidFill>
                <a:schemeClr val="dk2"/>
              </a:solidFill>
            </a:endParaRPr>
          </a:p>
        </p:txBody>
      </p:sp>
      <p:pic>
        <p:nvPicPr>
          <p:cNvPr id="116" name="Google Shape;116;p20"/>
          <p:cNvPicPr preferRelativeResize="0"/>
          <p:nvPr/>
        </p:nvPicPr>
        <p:blipFill>
          <a:blip r:embed="rId3">
            <a:alphaModFix/>
          </a:blip>
          <a:stretch>
            <a:fillRect/>
          </a:stretch>
        </p:blipFill>
        <p:spPr>
          <a:xfrm>
            <a:off x="1311000" y="3430200"/>
            <a:ext cx="2001325" cy="496600"/>
          </a:xfrm>
          <a:prstGeom prst="rect">
            <a:avLst/>
          </a:prstGeom>
          <a:noFill/>
          <a:ln>
            <a:noFill/>
          </a:ln>
        </p:spPr>
      </p:pic>
      <p:pic>
        <p:nvPicPr>
          <p:cNvPr id="117" name="Google Shape;117;p20"/>
          <p:cNvPicPr preferRelativeResize="0"/>
          <p:nvPr/>
        </p:nvPicPr>
        <p:blipFill>
          <a:blip r:embed="rId4">
            <a:alphaModFix/>
          </a:blip>
          <a:stretch>
            <a:fillRect/>
          </a:stretch>
        </p:blipFill>
        <p:spPr>
          <a:xfrm>
            <a:off x="4832475" y="1170100"/>
            <a:ext cx="3999900" cy="2999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and Discussion</a:t>
            </a:r>
            <a:endParaRPr/>
          </a:p>
        </p:txBody>
      </p:sp>
      <p:sp>
        <p:nvSpPr>
          <p:cNvPr id="123" name="Google Shape;123;p21"/>
          <p:cNvSpPr txBox="1"/>
          <p:nvPr>
            <p:ph idx="1" type="body"/>
          </p:nvPr>
        </p:nvSpPr>
        <p:spPr>
          <a:xfrm>
            <a:off x="311725" y="1039438"/>
            <a:ext cx="4166400" cy="335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600"/>
              <a:t>Transit detection</a:t>
            </a:r>
            <a:endParaRPr sz="1600"/>
          </a:p>
          <a:p>
            <a:pPr indent="0" lvl="0" marL="0" rtl="0" algn="l">
              <a:spcBef>
                <a:spcPts val="1200"/>
              </a:spcBef>
              <a:spcAft>
                <a:spcPts val="0"/>
              </a:spcAft>
              <a:buNone/>
            </a:pPr>
            <a:r>
              <a:t/>
            </a:r>
            <a:endParaRPr sz="1600"/>
          </a:p>
          <a:p>
            <a:pPr indent="-330200" lvl="0" marL="457200" rtl="0" algn="l">
              <a:spcBef>
                <a:spcPts val="1200"/>
              </a:spcBef>
              <a:spcAft>
                <a:spcPts val="0"/>
              </a:spcAft>
              <a:buSzPts val="1600"/>
              <a:buChar char="●"/>
            </a:pPr>
            <a:r>
              <a:rPr lang="en" sz="1600"/>
              <a:t>Detection significant (13.82σ &gt; 3σ)</a:t>
            </a:r>
            <a:endParaRPr sz="1600"/>
          </a:p>
          <a:p>
            <a:pPr indent="0" lvl="0" marL="0" rtl="0" algn="l">
              <a:spcBef>
                <a:spcPts val="1200"/>
              </a:spcBef>
              <a:spcAft>
                <a:spcPts val="0"/>
              </a:spcAft>
              <a:buClr>
                <a:schemeClr val="dk1"/>
              </a:buClr>
              <a:buSzPts val="1100"/>
              <a:buFont typeface="Arial"/>
              <a:buNone/>
            </a:pPr>
            <a:r>
              <a:rPr lang="en" sz="1600"/>
              <a:t>Transit depth</a:t>
            </a:r>
            <a:endParaRPr sz="1600"/>
          </a:p>
          <a:p>
            <a:pPr indent="-330200" lvl="0" marL="457200" rtl="0" algn="l">
              <a:spcBef>
                <a:spcPts val="1200"/>
              </a:spcBef>
              <a:spcAft>
                <a:spcPts val="0"/>
              </a:spcAft>
              <a:buSzPts val="1600"/>
              <a:buChar char="●"/>
            </a:pPr>
            <a:r>
              <a:rPr lang="en" sz="1600"/>
              <a:t>Experimental: δ = 2.3500 ± 0.0017%</a:t>
            </a:r>
            <a:endParaRPr sz="1600"/>
          </a:p>
          <a:p>
            <a:pPr indent="-330200" lvl="0" marL="457200" rtl="0" algn="l">
              <a:spcBef>
                <a:spcPts val="0"/>
              </a:spcBef>
              <a:spcAft>
                <a:spcPts val="0"/>
              </a:spcAft>
              <a:buSzPts val="1600"/>
              <a:buChar char="●"/>
            </a:pPr>
            <a:r>
              <a:rPr lang="en" sz="1600"/>
              <a:t>Literature: δ = 2.40% [2]</a:t>
            </a:r>
            <a:endParaRPr sz="1600"/>
          </a:p>
          <a:p>
            <a:pPr indent="-330200" lvl="0" marL="457200" rtl="0" algn="l">
              <a:spcBef>
                <a:spcPts val="0"/>
              </a:spcBef>
              <a:spcAft>
                <a:spcPts val="0"/>
              </a:spcAft>
              <a:buSzPts val="1600"/>
              <a:buChar char="●"/>
            </a:pPr>
            <a:r>
              <a:rPr lang="en" sz="1600"/>
              <a:t>Agrees with literature (0.29σ &lt; 3σ)</a:t>
            </a:r>
            <a:endParaRPr sz="1600"/>
          </a:p>
        </p:txBody>
      </p:sp>
      <p:sp>
        <p:nvSpPr>
          <p:cNvPr id="124" name="Google Shape;124;p21"/>
          <p:cNvSpPr txBox="1"/>
          <p:nvPr/>
        </p:nvSpPr>
        <p:spPr>
          <a:xfrm>
            <a:off x="311700" y="4390075"/>
            <a:ext cx="8520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rPr>
              <a:t>[2] Cauley, P. W., Redfield, S., &amp; Jensen, A. G. 2017, The Astronomical Journal, 153, 217, doi: 10.3847/1538-3881/aa6a15</a:t>
            </a:r>
            <a:endParaRPr sz="1000">
              <a:solidFill>
                <a:schemeClr val="dk2"/>
              </a:solidFill>
            </a:endParaRPr>
          </a:p>
        </p:txBody>
      </p:sp>
      <p:pic>
        <p:nvPicPr>
          <p:cNvPr id="125" name="Google Shape;125;p21"/>
          <p:cNvPicPr preferRelativeResize="0"/>
          <p:nvPr/>
        </p:nvPicPr>
        <p:blipFill>
          <a:blip r:embed="rId3">
            <a:alphaModFix/>
          </a:blip>
          <a:stretch>
            <a:fillRect/>
          </a:stretch>
        </p:blipFill>
        <p:spPr>
          <a:xfrm>
            <a:off x="2318800" y="1403200"/>
            <a:ext cx="4506400" cy="524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