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a370d5c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a370d5c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a370d5c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a370d5c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a370d5c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a370d5c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a370d5c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a370d5c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a370d5ca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a370d5c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a370d5ca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a370d5ca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Big Mountain Resort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Pricing Strategy</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Henry Kim</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a:t>
            </a:r>
            <a:r>
              <a:rPr lang="en">
                <a:latin typeface="Times New Roman"/>
                <a:ea typeface="Times New Roman"/>
                <a:cs typeface="Times New Roman"/>
                <a:sym typeface="Times New Roman"/>
              </a:rPr>
              <a:t>Identification</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Big Mountain Resort installed extra equipment that increased the operating costs by $1.54 million. Now, they must come up with a pricing strategy for the tickets to increase the revenue by more than the additional operating costs. Two options are to cut costs without undermining the ticket price or find facility capitalization that will support a higher ticket price.</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So how can Big Mountain Resort increase its revenue with a new ticket pricing strategy in order to account for the additional $1.54 million operating cost this season?</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The measurement of success will be either of the two following goals: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Increase in revenue by more than $1.54 million for this season while maintaining the number of visitors through increasing price tickets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Decrease in costs by at least $1.54 million for this season by finding ways to capitalize facilities optimally</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Prediction models will be created with the CSV file of resort details from database manager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Recommendation and Key Findings</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919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It is recommended to </a:t>
            </a:r>
            <a:r>
              <a:rPr lang="en" sz="1200">
                <a:solidFill>
                  <a:schemeClr val="dk1"/>
                </a:solidFill>
                <a:latin typeface="Times New Roman"/>
                <a:ea typeface="Times New Roman"/>
                <a:cs typeface="Times New Roman"/>
                <a:sym typeface="Times New Roman"/>
              </a:rPr>
              <a:t>find</a:t>
            </a:r>
            <a:r>
              <a:rPr lang="en" sz="1200">
                <a:solidFill>
                  <a:schemeClr val="dk1"/>
                </a:solidFill>
                <a:latin typeface="Times New Roman"/>
                <a:ea typeface="Times New Roman"/>
                <a:cs typeface="Times New Roman"/>
                <a:sym typeface="Times New Roman"/>
              </a:rPr>
              <a:t> any outside factors that may affect the pricing of                                        					resorts. The main outside factor analyzed for a relationship with the price is 								the state location and details. An analysis later showed that there is not a 									direct correlation between the price and state. Thus, it is decided to treat all 								state equally and focus on the resort features for building future models.</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chemeClr val="dk1"/>
                </a:solidFill>
                <a:latin typeface="Times New Roman"/>
                <a:ea typeface="Times New Roman"/>
                <a:cs typeface="Times New Roman"/>
                <a:sym typeface="Times New Roman"/>
              </a:rPr>
              <a:t>With the previous finding in mind, a correlation between all the </a:t>
            </a:r>
            <a:r>
              <a:rPr lang="en" sz="1200">
                <a:solidFill>
                  <a:schemeClr val="dk1"/>
                </a:solidFill>
                <a:latin typeface="Times New Roman"/>
                <a:ea typeface="Times New Roman"/>
                <a:cs typeface="Times New Roman"/>
                <a:sym typeface="Times New Roman"/>
              </a:rPr>
              <a:t>resort</a:t>
            </a:r>
            <a:r>
              <a:rPr lang="en" sz="1200">
                <a:solidFill>
                  <a:schemeClr val="dk1"/>
                </a:solidFill>
                <a:latin typeface="Times New Roman"/>
                <a:ea typeface="Times New Roman"/>
                <a:cs typeface="Times New Roman"/>
                <a:sym typeface="Times New Roman"/>
              </a:rPr>
              <a:t> 								attributes with the price are analyzed to decide which features to consider 									more for making the prediction models. Based on the heatmap of all the 									resort features shown on the right, the following features seem the most 								promising: </a:t>
            </a:r>
            <a:r>
              <a:rPr lang="en" sz="1200">
                <a:solidFill>
                  <a:schemeClr val="dk1"/>
                </a:solidFill>
                <a:highlight>
                  <a:srgbClr val="FFFFFF"/>
                </a:highlight>
                <a:latin typeface="Times New Roman"/>
                <a:ea typeface="Times New Roman"/>
                <a:cs typeface="Times New Roman"/>
                <a:sym typeface="Times New Roman"/>
              </a:rPr>
              <a:t>“vertical drop”, “fastQuads”, “runs”, and “total chairs” as well 									as the "resorts per 100k capita."</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solidFill>
                  <a:schemeClr val="dk1"/>
                </a:solidFill>
                <a:highlight>
                  <a:srgbClr val="FFFFFF"/>
                </a:highlight>
                <a:latin typeface="Times New Roman"/>
                <a:ea typeface="Times New Roman"/>
                <a:cs typeface="Times New Roman"/>
                <a:sym typeface="Times New Roman"/>
              </a:rPr>
              <a:t>												             </a:t>
            </a:r>
            <a:r>
              <a:rPr lang="en" sz="1000">
                <a:solidFill>
                  <a:schemeClr val="dk1"/>
                </a:solidFill>
                <a:highlight>
                  <a:srgbClr val="FFFFFF"/>
                </a:highlight>
                <a:latin typeface="Times New Roman"/>
                <a:ea typeface="Times New Roman"/>
                <a:cs typeface="Times New Roman"/>
                <a:sym typeface="Times New Roman"/>
              </a:rPr>
              <a:t>  Figure 1: Heat Map of Feature Correlation</a:t>
            </a:r>
            <a:endParaRPr sz="1000">
              <a:solidFill>
                <a:schemeClr val="dk1"/>
              </a:solidFill>
              <a:highlight>
                <a:srgbClr val="FFFFFF"/>
              </a:highlight>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5062300" y="975100"/>
            <a:ext cx="4081701" cy="354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Linear Prediction Model</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25">
                <a:solidFill>
                  <a:schemeClr val="dk1"/>
                </a:solidFill>
                <a:latin typeface="Times New Roman"/>
                <a:ea typeface="Times New Roman"/>
                <a:cs typeface="Times New Roman"/>
                <a:sym typeface="Times New Roman"/>
              </a:rPr>
              <a:t>One of the prediction models created to find a suitable price for Big 									Mountain Resort based on the details of other resorts is the Linear 									Model.</a:t>
            </a:r>
            <a:endParaRPr sz="1225">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225">
                <a:solidFill>
                  <a:schemeClr val="dk1"/>
                </a:solidFill>
                <a:latin typeface="Times New Roman"/>
                <a:ea typeface="Times New Roman"/>
                <a:cs typeface="Times New Roman"/>
                <a:sym typeface="Times New Roman"/>
              </a:rPr>
              <a:t>The model imputed the missing data with the median value of the 									attribute. A</a:t>
            </a:r>
            <a:r>
              <a:rPr lang="en" sz="1225">
                <a:solidFill>
                  <a:schemeClr val="dk1"/>
                </a:solidFill>
                <a:latin typeface="Times New Roman"/>
                <a:ea typeface="Times New Roman"/>
                <a:cs typeface="Times New Roman"/>
                <a:sym typeface="Times New Roman"/>
              </a:rPr>
              <a:t>fter conducting a hyperparameter search for the most 										optimal number of attributes</a:t>
            </a:r>
            <a:r>
              <a:rPr lang="en" sz="1225">
                <a:solidFill>
                  <a:schemeClr val="dk1"/>
                </a:solidFill>
                <a:latin typeface="Times New Roman"/>
                <a:ea typeface="Times New Roman"/>
                <a:cs typeface="Times New Roman"/>
                <a:sym typeface="Times New Roman"/>
              </a:rPr>
              <a:t>, it is shown that eight attributes fits the 									data best as shown in the figure below. The eight attributes focused 									by the model are vertical_drop, snow making_ac, total chairs, 										fastQuads, runs, longest run_mi, trams, and skiable terrain_ac.</a:t>
            </a:r>
            <a:endParaRPr sz="1225">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n" sz="1225">
                <a:solidFill>
                  <a:schemeClr val="dk1"/>
                </a:solidFill>
                <a:latin typeface="Times New Roman"/>
                <a:ea typeface="Times New Roman"/>
                <a:cs typeface="Times New Roman"/>
                <a:sym typeface="Times New Roman"/>
              </a:rPr>
              <a:t>												</a:t>
            </a:r>
            <a:r>
              <a:rPr lang="en" sz="1025">
                <a:solidFill>
                  <a:schemeClr val="dk1"/>
                </a:solidFill>
                <a:latin typeface="Times New Roman"/>
                <a:ea typeface="Times New Roman"/>
                <a:cs typeface="Times New Roman"/>
                <a:sym typeface="Times New Roman"/>
              </a:rPr>
              <a:t>Figure 3: CV Score of Optimal Features</a:t>
            </a:r>
            <a:endParaRPr sz="1025">
              <a:solidFill>
                <a:schemeClr val="dk1"/>
              </a:solidFill>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4769975" y="1803203"/>
            <a:ext cx="4003250" cy="206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Random Forest Model</a:t>
            </a:r>
            <a:endParaRPr>
              <a:latin typeface="Times New Roman"/>
              <a:ea typeface="Times New Roman"/>
              <a:cs typeface="Times New Roman"/>
              <a:sym typeface="Times New Roman"/>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Similar to the linear model, the missing values are imputed 											with the median value. However, the random forest model	 										only takes into account four features from the resort. So, 											there will be less </a:t>
            </a:r>
            <a:r>
              <a:rPr lang="en" sz="1200">
                <a:solidFill>
                  <a:schemeClr val="dk1"/>
                </a:solidFill>
                <a:latin typeface="Times New Roman"/>
                <a:ea typeface="Times New Roman"/>
                <a:cs typeface="Times New Roman"/>
                <a:sym typeface="Times New Roman"/>
              </a:rPr>
              <a:t>variability</a:t>
            </a:r>
            <a:r>
              <a:rPr lang="en" sz="1200">
                <a:solidFill>
                  <a:schemeClr val="dk1"/>
                </a:solidFill>
                <a:latin typeface="Times New Roman"/>
                <a:ea typeface="Times New Roman"/>
                <a:cs typeface="Times New Roman"/>
                <a:sym typeface="Times New Roman"/>
              </a:rPr>
              <a:t> with the result using this model 										over the linear model. Additionally, the random forest model 										showed a lower cross-validation mean absolute error by $1. 										Based on these two factors, the random forest model has a 											better chance of accurately predicting a proper price for the 											Big Mountain Resort. The model predicted the proper price											for the resort is $95.87 when the actual price is $81.</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4702100" y="1206700"/>
            <a:ext cx="3644575" cy="2730099"/>
          </a:xfrm>
          <a:prstGeom prst="rect">
            <a:avLst/>
          </a:prstGeom>
          <a:noFill/>
          <a:ln>
            <a:noFill/>
          </a:ln>
        </p:spPr>
      </p:pic>
      <p:sp>
        <p:nvSpPr>
          <p:cNvPr id="83" name="Google Shape;83;p17"/>
          <p:cNvSpPr txBox="1"/>
          <p:nvPr/>
        </p:nvSpPr>
        <p:spPr>
          <a:xfrm>
            <a:off x="5238588" y="4041725"/>
            <a:ext cx="2571600" cy="3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Figure 3: Best Four Features of RF Model</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Potential Actions Based on Modeling Results</a:t>
            </a:r>
            <a:endParaRPr>
              <a:latin typeface="Times New Roman"/>
              <a:ea typeface="Times New Roman"/>
              <a:cs typeface="Times New Roman"/>
              <a:sym typeface="Times New Roman"/>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There are four </a:t>
            </a:r>
            <a:r>
              <a:rPr lang="en" sz="1200">
                <a:solidFill>
                  <a:schemeClr val="dk1"/>
                </a:solidFill>
                <a:latin typeface="Times New Roman"/>
                <a:ea typeface="Times New Roman"/>
                <a:cs typeface="Times New Roman"/>
                <a:sym typeface="Times New Roman"/>
              </a:rPr>
              <a:t>recommended</a:t>
            </a:r>
            <a:r>
              <a:rPr lang="en" sz="1200">
                <a:solidFill>
                  <a:schemeClr val="dk1"/>
                </a:solidFill>
                <a:latin typeface="Times New Roman"/>
                <a:ea typeface="Times New Roman"/>
                <a:cs typeface="Times New Roman"/>
                <a:sym typeface="Times New Roman"/>
              </a:rPr>
              <a:t> scenarios after knowing that the model predicted the price to be much higher than the actual price:</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Permanently close 10 of the least used runs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Increase the vertical drop by adding a run and installing an additional chair life without </a:t>
            </a:r>
            <a:r>
              <a:rPr lang="en" sz="1200">
                <a:solidFill>
                  <a:schemeClr val="dk1"/>
                </a:solidFill>
                <a:latin typeface="Times New Roman"/>
                <a:ea typeface="Times New Roman"/>
                <a:cs typeface="Times New Roman"/>
                <a:sym typeface="Times New Roman"/>
              </a:rPr>
              <a:t>additional</a:t>
            </a:r>
            <a:r>
              <a:rPr lang="en" sz="1200">
                <a:solidFill>
                  <a:schemeClr val="dk1"/>
                </a:solidFill>
                <a:latin typeface="Times New Roman"/>
                <a:ea typeface="Times New Roman"/>
                <a:cs typeface="Times New Roman"/>
                <a:sym typeface="Times New Roman"/>
              </a:rPr>
              <a:t> snow making coverage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Similar to scenario 2 but with additional 2 acres of snow coverage</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Increase the longest run by 0.2 mile to boast 3.5 miles length and adding 4 acres of snow making coverage</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chemeClr val="dk1"/>
                </a:solidFill>
                <a:latin typeface="Times New Roman"/>
                <a:ea typeface="Times New Roman"/>
                <a:cs typeface="Times New Roman"/>
                <a:sym typeface="Times New Roman"/>
              </a:rPr>
              <a:t>The model predicts that scenario 1 would lead to a decrease in price. Scenario 2 would support a $1.99 increase in price. Despite the additional snow coverage, scenario 3 does not support anything different from scenario 2. Lastly, scenario 4 makes no change in the price based on the model. Thus, it is recommend to proceed with either scenario 1 or 2. However, certain missing information such as the </a:t>
            </a:r>
            <a:r>
              <a:rPr lang="en" sz="1200">
                <a:solidFill>
                  <a:schemeClr val="dk1"/>
                </a:solidFill>
                <a:latin typeface="Times New Roman"/>
                <a:ea typeface="Times New Roman"/>
                <a:cs typeface="Times New Roman"/>
                <a:sym typeface="Times New Roman"/>
              </a:rPr>
              <a:t>operational cost of maintain runs and fees for increasing the vertical drop are needed to confidently decide which of the two scenario could help meet the success criteria of making up $1.54 million from the new installations of equipment.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Summary and </a:t>
            </a: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latin typeface="Times New Roman"/>
                <a:ea typeface="Times New Roman"/>
                <a:cs typeface="Times New Roman"/>
                <a:sym typeface="Times New Roman"/>
              </a:rPr>
              <a:t>With the goal of balancing the cost of $1.54 million from new equipment installation, a random forest prediction model is built from other resort details to predict a new potential price for Big Mountain Resort. There are two potential actions to achieve this goal: p</a:t>
            </a:r>
            <a:r>
              <a:rPr lang="en" sz="1200">
                <a:solidFill>
                  <a:schemeClr val="dk1"/>
                </a:solidFill>
                <a:latin typeface="Times New Roman"/>
                <a:ea typeface="Times New Roman"/>
                <a:cs typeface="Times New Roman"/>
                <a:sym typeface="Times New Roman"/>
              </a:rPr>
              <a:t>ermanently close 10 of the least used runs or increase the vertical drop by adding a run and installing an additional chair life without additional snow making coverage. While there are missing data to properly decide between the two, the overall result is definitely a positive one since the model supports a high increase in the ticket price for the resort. After collecting the necessary details to decide on one action, Big Mountain Resort could potential balance the cost of the new equipment installation.</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