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7" r:id="rId9"/>
    <p:sldId id="273" r:id="rId10"/>
    <p:sldId id="271" r:id="rId11"/>
    <p:sldId id="275" r:id="rId12"/>
    <p:sldId id="266" r:id="rId13"/>
    <p:sldId id="272" r:id="rId14"/>
    <p:sldId id="27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18B13-F82D-4D79-9589-0FC641D2B14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1BFA9-DAEB-4B9D-B763-4F41DE7285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4231-73C2-4D89-8D5B-5B360B5C9705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62A3-89D6-4284-A7B6-4DCD9C59D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4231-73C2-4D89-8D5B-5B360B5C9705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62A3-89D6-4284-A7B6-4DCD9C59D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4231-73C2-4D89-8D5B-5B360B5C9705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62A3-89D6-4284-A7B6-4DCD9C59D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4231-73C2-4D89-8D5B-5B360B5C9705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62A3-89D6-4284-A7B6-4DCD9C59D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4231-73C2-4D89-8D5B-5B360B5C9705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62A3-89D6-4284-A7B6-4DCD9C59D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4231-73C2-4D89-8D5B-5B360B5C9705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62A3-89D6-4284-A7B6-4DCD9C59D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4231-73C2-4D89-8D5B-5B360B5C9705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62A3-89D6-4284-A7B6-4DCD9C59D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4231-73C2-4D89-8D5B-5B360B5C9705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62A3-89D6-4284-A7B6-4DCD9C59D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4231-73C2-4D89-8D5B-5B360B5C9705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62A3-89D6-4284-A7B6-4DCD9C59D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4231-73C2-4D89-8D5B-5B360B5C9705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62A3-89D6-4284-A7B6-4DCD9C59D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4231-73C2-4D89-8D5B-5B360B5C9705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62A3-89D6-4284-A7B6-4DCD9C59D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4231-73C2-4D89-8D5B-5B360B5C9705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F62A3-89D6-4284-A7B6-4DCD9C59D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Satellite estimates of marine particle sinking speed and particulate organic carbon export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Sue, Henry , Britten, Gregory L. , </a:t>
            </a:r>
            <a:r>
              <a:rPr lang="en-US" dirty="0" err="1" smtClean="0"/>
              <a:t>Primeau</a:t>
            </a:r>
            <a:r>
              <a:rPr lang="en-US" dirty="0" smtClean="0"/>
              <a:t>, Francois</a:t>
            </a:r>
          </a:p>
          <a:p>
            <a:r>
              <a:rPr lang="en-US" dirty="0" smtClean="0"/>
              <a:t>06</a:t>
            </a:r>
            <a:r>
              <a:rPr lang="en-US" dirty="0" smtClean="0"/>
              <a:t>/05/2018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52578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Data from WOA Decade Average</a:t>
            </a:r>
          </a:p>
          <a:p>
            <a:r>
              <a:rPr lang="en-US" dirty="0" smtClean="0"/>
              <a:t>Salinity Data from Aquarius </a:t>
            </a:r>
          </a:p>
          <a:p>
            <a:r>
              <a:rPr lang="en-US" dirty="0" smtClean="0"/>
              <a:t>PSD from </a:t>
            </a:r>
            <a:r>
              <a:rPr lang="en-US" dirty="0" err="1" smtClean="0"/>
              <a:t>Kostadinov</a:t>
            </a:r>
            <a:r>
              <a:rPr lang="en-US" dirty="0" smtClean="0"/>
              <a:t> et al 2009</a:t>
            </a:r>
          </a:p>
          <a:p>
            <a:r>
              <a:rPr lang="en-US" dirty="0" smtClean="0"/>
              <a:t>Pico = 1um, </a:t>
            </a:r>
            <a:r>
              <a:rPr lang="en-US" dirty="0" err="1" smtClean="0"/>
              <a:t>Nano</a:t>
            </a:r>
            <a:r>
              <a:rPr lang="en-US" dirty="0" smtClean="0"/>
              <a:t> = 10 um, Micro = 35 um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Temperature.png"/>
          <p:cNvPicPr>
            <a:picLocks noChangeAspect="1"/>
          </p:cNvPicPr>
          <p:nvPr/>
        </p:nvPicPr>
        <p:blipFill>
          <a:blip r:embed="rId2" cstate="print"/>
          <a:srcRect t="6465"/>
          <a:stretch>
            <a:fillRect/>
          </a:stretch>
        </p:blipFill>
        <p:spPr>
          <a:xfrm>
            <a:off x="0" y="990600"/>
            <a:ext cx="9144000" cy="39689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533400"/>
            <a:ext cx="628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Annual Average Temperature (Year 2012)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7796744" y="2642656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Temperature (C)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52578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Data from WOA Decade Average</a:t>
            </a:r>
          </a:p>
          <a:p>
            <a:r>
              <a:rPr lang="en-US" dirty="0" smtClean="0"/>
              <a:t>Salinity Data from Aquarius </a:t>
            </a:r>
          </a:p>
          <a:p>
            <a:r>
              <a:rPr lang="en-US" dirty="0" smtClean="0"/>
              <a:t>PSD from </a:t>
            </a:r>
            <a:r>
              <a:rPr lang="en-US" dirty="0" err="1" smtClean="0"/>
              <a:t>Kostadinov</a:t>
            </a:r>
            <a:r>
              <a:rPr lang="en-US" dirty="0" smtClean="0"/>
              <a:t> et al 2009</a:t>
            </a:r>
          </a:p>
          <a:p>
            <a:r>
              <a:rPr lang="en-US" dirty="0" smtClean="0"/>
              <a:t>Pico = 1um, </a:t>
            </a:r>
            <a:r>
              <a:rPr lang="en-US" dirty="0" err="1" smtClean="0"/>
              <a:t>Nano</a:t>
            </a:r>
            <a:r>
              <a:rPr lang="en-US" dirty="0" smtClean="0"/>
              <a:t> = 10 um, Micro = 35 um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609600"/>
            <a:ext cx="4881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Annual </a:t>
            </a:r>
            <a:r>
              <a:rPr lang="en-US" sz="2800" b="1" dirty="0" smtClean="0"/>
              <a:t>Average</a:t>
            </a:r>
            <a:r>
              <a:rPr lang="en-US" sz="2400" b="1" dirty="0" smtClean="0"/>
              <a:t> Salinity (Year 2012)</a:t>
            </a:r>
            <a:endParaRPr lang="en-US" sz="2400" b="1" dirty="0"/>
          </a:p>
        </p:txBody>
      </p:sp>
      <p:pic>
        <p:nvPicPr>
          <p:cNvPr id="8" name="Picture 7" descr="Salinity.png"/>
          <p:cNvPicPr>
            <a:picLocks noChangeAspect="1"/>
          </p:cNvPicPr>
          <p:nvPr/>
        </p:nvPicPr>
        <p:blipFill>
          <a:blip r:embed="rId2" cstate="print"/>
          <a:srcRect l="8001" t="8385" r="8001" b="3145"/>
          <a:stretch>
            <a:fillRect/>
          </a:stretch>
        </p:blipFill>
        <p:spPr>
          <a:xfrm>
            <a:off x="609600" y="1143000"/>
            <a:ext cx="7680601" cy="38593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7675250" y="2840350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Salinity (g/kg)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Sinking Speed </a:t>
            </a:r>
            <a:r>
              <a:rPr lang="en-US" sz="2800" b="1" dirty="0" smtClean="0"/>
              <a:t>Prediction (Annual Average 2012)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63246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Pico = 1um, </a:t>
            </a:r>
            <a:r>
              <a:rPr lang="en-US" dirty="0" err="1" smtClean="0"/>
              <a:t>Nano</a:t>
            </a:r>
            <a:r>
              <a:rPr lang="en-US" dirty="0" smtClean="0"/>
              <a:t> = 10 um, Micro = 35 um</a:t>
            </a:r>
            <a:endParaRPr lang="en-US" dirty="0"/>
          </a:p>
        </p:txBody>
      </p:sp>
      <p:pic>
        <p:nvPicPr>
          <p:cNvPr id="7" name="Content Placeholder 6" descr="Sinking Spe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7501" t="7337" r="5501" b="4193"/>
          <a:stretch>
            <a:fillRect/>
          </a:stretch>
        </p:blipFill>
        <p:spPr>
          <a:xfrm>
            <a:off x="152400" y="1143000"/>
            <a:ext cx="8829576" cy="4283878"/>
          </a:xfrm>
        </p:spPr>
      </p:pic>
      <p:sp>
        <p:nvSpPr>
          <p:cNvPr id="8" name="TextBox 7"/>
          <p:cNvSpPr txBox="1"/>
          <p:nvPr/>
        </p:nvSpPr>
        <p:spPr>
          <a:xfrm>
            <a:off x="533400" y="5562600"/>
            <a:ext cx="774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Annual average sinking speeds of phytoplankton, weighted average per size class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57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Biomass Export </a:t>
            </a:r>
            <a:r>
              <a:rPr lang="en-US" sz="3200" b="1" dirty="0" smtClean="0"/>
              <a:t>Prediction (Annual, 2012)</a:t>
            </a:r>
            <a:endParaRPr lang="en-US" sz="3200" b="1" dirty="0"/>
          </a:p>
        </p:txBody>
      </p:sp>
      <p:pic>
        <p:nvPicPr>
          <p:cNvPr id="5" name="Content Placeholder 4" descr="Estim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6001" t="4193" r="6001" b="4193"/>
          <a:stretch>
            <a:fillRect/>
          </a:stretch>
        </p:blipFill>
        <p:spPr>
          <a:xfrm>
            <a:off x="0" y="1066800"/>
            <a:ext cx="8873068" cy="4407314"/>
          </a:xfrm>
        </p:spPr>
      </p:pic>
      <p:sp>
        <p:nvSpPr>
          <p:cNvPr id="7" name="TextBox 6"/>
          <p:cNvSpPr txBox="1"/>
          <p:nvPr/>
        </p:nvSpPr>
        <p:spPr>
          <a:xfrm>
            <a:off x="762000" y="5486400"/>
            <a:ext cx="4480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Map of Log Carbon Flux at 100m</a:t>
            </a:r>
            <a:br>
              <a:rPr lang="en-US" dirty="0" smtClean="0"/>
            </a:br>
            <a:r>
              <a:rPr lang="en-US" dirty="0" smtClean="0"/>
              <a:t>Total biomass flux = 1.15 </a:t>
            </a:r>
            <a:r>
              <a:rPr lang="en-US" dirty="0" err="1" smtClean="0"/>
              <a:t>petagrams</a:t>
            </a:r>
            <a:r>
              <a:rPr lang="en-US" dirty="0" smtClean="0"/>
              <a:t> of carbon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Observed Data</a:t>
            </a:r>
            <a:endParaRPr lang="en-US" dirty="0"/>
          </a:p>
        </p:txBody>
      </p:sp>
      <p:pic>
        <p:nvPicPr>
          <p:cNvPr id="4" name="Content Placeholder 3" descr="Estimatefinal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2001" r="13716"/>
          <a:stretch>
            <a:fillRect/>
          </a:stretch>
        </p:blipFill>
        <p:spPr>
          <a:xfrm>
            <a:off x="457200" y="1295400"/>
            <a:ext cx="3961721" cy="4000000"/>
          </a:xfrm>
        </p:spPr>
      </p:pic>
      <p:sp>
        <p:nvSpPr>
          <p:cNvPr id="6" name="TextBox 5"/>
          <p:cNvSpPr txBox="1"/>
          <p:nvPr/>
        </p:nvSpPr>
        <p:spPr>
          <a:xfrm>
            <a:off x="4648200" y="1600200"/>
            <a:ext cx="365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Comparison of particulate organic carbon estimate to observed sediment trap data collected by </a:t>
            </a:r>
            <a:r>
              <a:rPr lang="en-US" dirty="0" err="1" smtClean="0"/>
              <a:t>Mouw</a:t>
            </a:r>
            <a:r>
              <a:rPr lang="en-US" dirty="0" smtClean="0"/>
              <a:t> et al 2016.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= 0.1450</a:t>
            </a:r>
          </a:p>
          <a:p>
            <a:r>
              <a:rPr lang="en-US" dirty="0" smtClean="0"/>
              <a:t>RMSE = 1.1572</a:t>
            </a:r>
          </a:p>
          <a:p>
            <a:r>
              <a:rPr lang="en-US" dirty="0" smtClean="0"/>
              <a:t>Line of best fit: y </a:t>
            </a:r>
            <a:r>
              <a:rPr lang="en-US" dirty="0" smtClean="0"/>
              <a:t>= </a:t>
            </a:r>
            <a:r>
              <a:rPr lang="en-US" dirty="0" smtClean="0"/>
              <a:t>0.6580x - 0.0742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more robust model</a:t>
            </a:r>
          </a:p>
          <a:p>
            <a:r>
              <a:rPr lang="en-US" dirty="0" smtClean="0"/>
              <a:t>Identify potential causes of data noise</a:t>
            </a:r>
          </a:p>
          <a:p>
            <a:r>
              <a:rPr lang="en-US" dirty="0" smtClean="0"/>
              <a:t>Model export of other organic matter (silica</a:t>
            </a:r>
            <a:r>
              <a:rPr lang="en-US" smtClean="0"/>
              <a:t>, nitrogen…)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175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Carbon Flux using parameters that can be collected using remote sensing</a:t>
            </a:r>
          </a:p>
          <a:p>
            <a:r>
              <a:rPr lang="en-US" dirty="0" smtClean="0"/>
              <a:t>Estimate Carbon Flux using parameters that do not depend on NPP</a:t>
            </a:r>
          </a:p>
          <a:p>
            <a:r>
              <a:rPr lang="en-US" dirty="0" smtClean="0"/>
              <a:t>Generate a sinking speed </a:t>
            </a:r>
            <a:r>
              <a:rPr lang="en-US" dirty="0" smtClean="0"/>
              <a:t>estimate </a:t>
            </a:r>
            <a:r>
              <a:rPr lang="en-US" dirty="0" smtClean="0"/>
              <a:t>that more accurately fits </a:t>
            </a:r>
            <a:r>
              <a:rPr lang="en-US" dirty="0" smtClean="0"/>
              <a:t>empirical data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u="sng" dirty="0" smtClean="0"/>
              <a:t>Stokes’ Law</a:t>
            </a:r>
          </a:p>
          <a:p>
            <a:r>
              <a:rPr lang="el-GR" dirty="0"/>
              <a:t>ρ</a:t>
            </a:r>
            <a:r>
              <a:rPr lang="en-US" sz="1200" dirty="0" smtClean="0"/>
              <a:t>tot</a:t>
            </a:r>
            <a:r>
              <a:rPr lang="en-US" dirty="0" smtClean="0"/>
              <a:t> </a:t>
            </a:r>
            <a:r>
              <a:rPr lang="en-US" sz="2500" dirty="0" smtClean="0"/>
              <a:t>is Density of Cell </a:t>
            </a:r>
          </a:p>
          <a:p>
            <a:r>
              <a:rPr lang="el-GR" dirty="0" smtClean="0"/>
              <a:t>ρ</a:t>
            </a:r>
            <a:r>
              <a:rPr lang="en-US" sz="1200" dirty="0" smtClean="0"/>
              <a:t>w  </a:t>
            </a:r>
            <a:r>
              <a:rPr lang="en-US" sz="2500" dirty="0" smtClean="0"/>
              <a:t>is Density of Water </a:t>
            </a:r>
          </a:p>
          <a:p>
            <a:pPr>
              <a:buNone/>
            </a:pPr>
            <a:r>
              <a:rPr lang="en-US" sz="2500" dirty="0"/>
              <a:t> </a:t>
            </a:r>
            <a:r>
              <a:rPr lang="en-US" sz="2500" dirty="0" smtClean="0"/>
              <a:t>    (Approx. 1023 kg/m</a:t>
            </a:r>
            <a:r>
              <a:rPr lang="en-US" sz="2500" baseline="30000" dirty="0" smtClean="0"/>
              <a:t>3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g is gravitational constant</a:t>
            </a:r>
          </a:p>
          <a:p>
            <a:pPr>
              <a:buNone/>
            </a:pPr>
            <a:r>
              <a:rPr lang="en-US" sz="2500" dirty="0"/>
              <a:t> </a:t>
            </a:r>
            <a:r>
              <a:rPr lang="en-US" sz="2500" dirty="0" smtClean="0"/>
              <a:t>    (9.8 m/s</a:t>
            </a:r>
            <a:r>
              <a:rPr lang="en-US" sz="2500" baseline="30000" dirty="0" smtClean="0"/>
              <a:t>2</a:t>
            </a:r>
            <a:r>
              <a:rPr lang="en-US" sz="2500" dirty="0" smtClean="0"/>
              <a:t>)</a:t>
            </a:r>
          </a:p>
          <a:p>
            <a:r>
              <a:rPr lang="el-GR" sz="2500" dirty="0" smtClean="0"/>
              <a:t>μ</a:t>
            </a:r>
            <a:r>
              <a:rPr lang="en-US" sz="2500" dirty="0" smtClean="0"/>
              <a:t> is dynamic viscosity of seawater</a:t>
            </a:r>
          </a:p>
          <a:p>
            <a:pPr>
              <a:buNone/>
            </a:pPr>
            <a:r>
              <a:rPr lang="en-US" sz="2500" dirty="0"/>
              <a:t>	</a:t>
            </a:r>
            <a:r>
              <a:rPr lang="en-US" sz="2500" dirty="0" smtClean="0"/>
              <a:t>(1.07 x 10</a:t>
            </a:r>
            <a:r>
              <a:rPr lang="en-US" sz="2500" baseline="30000" dirty="0" smtClean="0"/>
              <a:t>-3</a:t>
            </a:r>
            <a:r>
              <a:rPr lang="en-US" sz="2500" dirty="0" smtClean="0"/>
              <a:t> </a:t>
            </a:r>
            <a:r>
              <a:rPr lang="en-US" sz="2500" dirty="0" err="1" smtClean="0"/>
              <a:t>Pa</a:t>
            </a:r>
            <a:r>
              <a:rPr lang="en-US" sz="1200" dirty="0" err="1" smtClean="0"/>
              <a:t>•</a:t>
            </a:r>
            <a:r>
              <a:rPr lang="en-US" sz="2500" dirty="0" err="1" smtClean="0"/>
              <a:t>s</a:t>
            </a:r>
            <a:r>
              <a:rPr lang="en-US" sz="2500" dirty="0" smtClean="0"/>
              <a:t> at 20</a:t>
            </a:r>
            <a:r>
              <a:rPr lang="en-US" sz="2500" dirty="0"/>
              <a:t>° </a:t>
            </a:r>
            <a:r>
              <a:rPr lang="en-US" sz="2500" dirty="0" smtClean="0"/>
              <a:t>C, 33 g/L Salinity)</a:t>
            </a:r>
          </a:p>
          <a:p>
            <a:pPr>
              <a:buNone/>
            </a:pPr>
            <a:endParaRPr lang="en-US" sz="2500" dirty="0"/>
          </a:p>
          <a:p>
            <a:pPr>
              <a:buNone/>
            </a:pPr>
            <a:r>
              <a:rPr lang="en-US" sz="1200" i="1" dirty="0" err="1" smtClean="0"/>
              <a:t>Miklasz</a:t>
            </a:r>
            <a:r>
              <a:rPr lang="en-US" sz="1200" i="1" dirty="0" smtClean="0"/>
              <a:t> and Denny, (2010). Hopkins Marine Station of Stanford University</a:t>
            </a:r>
            <a:endParaRPr lang="en-US" sz="1200" i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200400"/>
            <a:ext cx="38100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600200"/>
            <a:ext cx="42005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Model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7294634" cy="493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0" y="6248400"/>
            <a:ext cx="5500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Figure from </a:t>
            </a:r>
            <a:r>
              <a:rPr lang="en-US" sz="1200" i="1" dirty="0" err="1" smtClean="0"/>
              <a:t>Miklasz</a:t>
            </a:r>
            <a:r>
              <a:rPr lang="en-US" sz="1200" i="1" dirty="0" smtClean="0"/>
              <a:t> and Denny, (2010). Hopkins Marine Station of Stanford University</a:t>
            </a:r>
          </a:p>
          <a:p>
            <a:endParaRPr lang="en-US" sz="12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Extended </a:t>
            </a:r>
            <a:r>
              <a:rPr lang="en-US" dirty="0" smtClean="0"/>
              <a:t>Model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2" y="3733800"/>
            <a:ext cx="8229600" cy="3124200"/>
          </a:xfrm>
        </p:spPr>
        <p:txBody>
          <a:bodyPr>
            <a:noAutofit/>
          </a:bodyPr>
          <a:lstStyle/>
          <a:p>
            <a:r>
              <a:rPr lang="el-GR" sz="2400" dirty="0" smtClean="0"/>
              <a:t>ρ</a:t>
            </a:r>
            <a:r>
              <a:rPr lang="en-US" sz="900" dirty="0" err="1" smtClean="0"/>
              <a:t>cyt</a:t>
            </a:r>
            <a:r>
              <a:rPr lang="en-US" sz="900" dirty="0" smtClean="0"/>
              <a:t>  </a:t>
            </a:r>
            <a:r>
              <a:rPr lang="en-US" sz="2400" dirty="0" smtClean="0"/>
              <a:t>is density of diatom cytoplasm</a:t>
            </a:r>
          </a:p>
          <a:p>
            <a:r>
              <a:rPr lang="el-GR" sz="2400" dirty="0" smtClean="0"/>
              <a:t>ρ</a:t>
            </a:r>
            <a:r>
              <a:rPr lang="en-US" sz="900" dirty="0" err="1" smtClean="0"/>
              <a:t>fr</a:t>
            </a:r>
            <a:r>
              <a:rPr lang="en-US" sz="2400" dirty="0" smtClean="0"/>
              <a:t> is density of diatom </a:t>
            </a:r>
            <a:r>
              <a:rPr lang="en-US" sz="2400" dirty="0" err="1" smtClean="0"/>
              <a:t>frustle</a:t>
            </a:r>
            <a:endParaRPr lang="en-US" sz="2400" dirty="0" smtClean="0"/>
          </a:p>
          <a:p>
            <a:r>
              <a:rPr lang="en-US" sz="2400" dirty="0" smtClean="0"/>
              <a:t>t is thickness of the </a:t>
            </a:r>
            <a:r>
              <a:rPr lang="en-US" sz="2400" dirty="0" err="1" smtClean="0"/>
              <a:t>frustle</a:t>
            </a:r>
            <a:endParaRPr lang="en-US" sz="2400" dirty="0" smtClean="0"/>
          </a:p>
          <a:p>
            <a:r>
              <a:rPr lang="en-US" sz="2400" dirty="0" smtClean="0"/>
              <a:t>r is radius of diatom</a:t>
            </a:r>
          </a:p>
          <a:p>
            <a:r>
              <a:rPr lang="el-GR" sz="2400" dirty="0" smtClean="0"/>
              <a:t>μ</a:t>
            </a:r>
            <a:r>
              <a:rPr lang="en-US" sz="2400" dirty="0" smtClean="0"/>
              <a:t> is dynamic viscosity of seawater</a:t>
            </a:r>
          </a:p>
          <a:p>
            <a:r>
              <a:rPr lang="en-US" sz="2400" dirty="0" smtClean="0"/>
              <a:t>g = 9.8 m/s</a:t>
            </a:r>
            <a:r>
              <a:rPr lang="en-US" sz="2400" baseline="30000" dirty="0" smtClean="0"/>
              <a:t>2</a:t>
            </a:r>
          </a:p>
          <a:p>
            <a:pPr>
              <a:buNone/>
            </a:pPr>
            <a:endParaRPr lang="en-US" sz="1050" i="1" dirty="0" smtClean="0"/>
          </a:p>
          <a:p>
            <a:pPr>
              <a:buNone/>
            </a:pPr>
            <a:r>
              <a:rPr lang="en-US" sz="1050" i="1" dirty="0" err="1" smtClean="0"/>
              <a:t>Miklasz</a:t>
            </a:r>
            <a:r>
              <a:rPr lang="en-US" sz="1050" i="1" dirty="0" smtClean="0"/>
              <a:t> and Denny, (2010). Hopkins Marine Station of Stanford University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599"/>
            <a:ext cx="3429000" cy="86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990600"/>
            <a:ext cx="1685925" cy="87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868444"/>
            <a:ext cx="4953000" cy="73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65684"/>
            <a:ext cx="2508250" cy="88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2667000"/>
            <a:ext cx="73342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Ranges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2533"/>
          <a:stretch>
            <a:fillRect/>
          </a:stretch>
        </p:blipFill>
        <p:spPr bwMode="auto">
          <a:xfrm>
            <a:off x="533400" y="1158245"/>
            <a:ext cx="8153400" cy="351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4648200"/>
            <a:ext cx="7543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These ranges represent typical values that are characteristic of particles that follow the Stokes’ Law and Extended Stokes’ Law. </a:t>
            </a:r>
            <a:r>
              <a:rPr lang="el-GR" sz="1400" dirty="0" smtClean="0"/>
              <a:t>ρ</a:t>
            </a:r>
            <a:r>
              <a:rPr lang="en-US" sz="1400" baseline="-25000" dirty="0" smtClean="0"/>
              <a:t>tot</a:t>
            </a:r>
            <a:r>
              <a:rPr lang="en-US" sz="1400" dirty="0" smtClean="0"/>
              <a:t> is the total density of the cell, </a:t>
            </a:r>
            <a:r>
              <a:rPr lang="el-GR" sz="1400" dirty="0" smtClean="0"/>
              <a:t>ρ</a:t>
            </a:r>
            <a:r>
              <a:rPr lang="en-US" sz="1400" baseline="-25000" dirty="0" err="1" smtClean="0"/>
              <a:t>fr</a:t>
            </a:r>
            <a:r>
              <a:rPr lang="en-US" sz="1400" dirty="0" smtClean="0"/>
              <a:t> is the density of the </a:t>
            </a:r>
            <a:r>
              <a:rPr lang="en-US" sz="1400" dirty="0" err="1" smtClean="0"/>
              <a:t>frustle</a:t>
            </a:r>
            <a:r>
              <a:rPr lang="en-US" sz="1400" dirty="0" smtClean="0"/>
              <a:t>, </a:t>
            </a:r>
            <a:r>
              <a:rPr lang="el-GR" sz="1400" dirty="0" smtClean="0"/>
              <a:t>ρ</a:t>
            </a:r>
            <a:r>
              <a:rPr lang="en-US" sz="1400" baseline="-25000" dirty="0" smtClean="0"/>
              <a:t>w</a:t>
            </a:r>
            <a:r>
              <a:rPr lang="en-US" sz="1400" dirty="0" smtClean="0"/>
              <a:t> is the density of water, r is the radius of the cell, t is the </a:t>
            </a:r>
            <a:r>
              <a:rPr lang="en-US" sz="1400" dirty="0" err="1" smtClean="0"/>
              <a:t>frustle</a:t>
            </a:r>
            <a:r>
              <a:rPr lang="en-US" sz="1400" dirty="0" smtClean="0"/>
              <a:t> thickness, g is the gravitational constant, and </a:t>
            </a:r>
            <a:r>
              <a:rPr lang="el-GR" sz="1400" dirty="0" smtClean="0"/>
              <a:t>μ</a:t>
            </a:r>
            <a:r>
              <a:rPr lang="en-US" sz="1400" dirty="0" smtClean="0"/>
              <a:t> is the dynamic viscosity of water.</a:t>
            </a:r>
          </a:p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172200"/>
            <a:ext cx="53976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Typical density values </a:t>
            </a:r>
            <a:r>
              <a:rPr lang="en-US" sz="1050" i="1" dirty="0" err="1" smtClean="0"/>
              <a:t>Miklasz</a:t>
            </a:r>
            <a:r>
              <a:rPr lang="en-US" sz="1050" i="1" dirty="0" smtClean="0"/>
              <a:t> and Denny, (2010). Hopkins Marine Station of Stanford University</a:t>
            </a:r>
          </a:p>
          <a:p>
            <a:endParaRPr lang="en-US" sz="105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Viscosity and Its Effects</a:t>
            </a:r>
            <a:endParaRPr lang="en-US" dirty="0"/>
          </a:p>
        </p:txBody>
      </p:sp>
      <p:pic>
        <p:nvPicPr>
          <p:cNvPr id="4" name="Content Placeholder 3" descr="Dynamic Viscosit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394" t="16869" r="5394" b="14057"/>
          <a:stretch>
            <a:fillRect/>
          </a:stretch>
        </p:blipFill>
        <p:spPr>
          <a:xfrm>
            <a:off x="1828800" y="1219200"/>
            <a:ext cx="5261316" cy="3126114"/>
          </a:xfrm>
        </p:spPr>
      </p:pic>
      <p:sp>
        <p:nvSpPr>
          <p:cNvPr id="5" name="TextBox 4"/>
          <p:cNvSpPr txBox="1"/>
          <p:nvPr/>
        </p:nvSpPr>
        <p:spPr>
          <a:xfrm>
            <a:off x="457200" y="4267200"/>
            <a:ext cx="84038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 viscosity varies with respect to temperature and Salinity. </a:t>
            </a:r>
          </a:p>
          <a:p>
            <a:r>
              <a:rPr lang="en-US" dirty="0" smtClean="0"/>
              <a:t>Over the normal range of values for temperature and salinity, dynamic viscosity</a:t>
            </a:r>
          </a:p>
          <a:p>
            <a:r>
              <a:rPr lang="en-US" dirty="0" smtClean="0"/>
              <a:t>is dominated by the effect of temperature.</a:t>
            </a:r>
          </a:p>
          <a:p>
            <a:endParaRPr lang="en-US" dirty="0" smtClean="0"/>
          </a:p>
          <a:p>
            <a:r>
              <a:rPr lang="en-US" dirty="0" smtClean="0"/>
              <a:t>Pictured: The dynamic viscosity of seawater, variation with respect to temperature (left)</a:t>
            </a:r>
          </a:p>
          <a:p>
            <a:r>
              <a:rPr lang="en-US" dirty="0" smtClean="0"/>
              <a:t>and salinity (right)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Sinking Speed Estimates</a:t>
            </a:r>
            <a:endParaRPr lang="en-US" dirty="0"/>
          </a:p>
        </p:txBody>
      </p:sp>
      <p:pic>
        <p:nvPicPr>
          <p:cNvPr id="4" name="Content Placeholder 3" descr="VariableDensit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0"/>
            <a:ext cx="5521271" cy="4525963"/>
          </a:xfrm>
        </p:spPr>
      </p:pic>
      <p:sp>
        <p:nvSpPr>
          <p:cNvPr id="5" name="TextBox 4"/>
          <p:cNvSpPr txBox="1"/>
          <p:nvPr/>
        </p:nvSpPr>
        <p:spPr>
          <a:xfrm>
            <a:off x="5334000" y="1828800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Comparison of Sinking Speed (U) of diatoms at different densities. Sinking Speeds are calculated using the Extended Model. The hypothetical diatoms have radius r = 10 and </a:t>
            </a:r>
            <a:r>
              <a:rPr lang="en-US" dirty="0" err="1" smtClean="0"/>
              <a:t>frustle</a:t>
            </a:r>
            <a:r>
              <a:rPr lang="en-US" dirty="0" smtClean="0"/>
              <a:t> thickness t = 1 </a:t>
            </a:r>
            <a:r>
              <a:rPr lang="en-US" dirty="0" err="1" smtClean="0"/>
              <a:t>μm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Biomass </a:t>
            </a:r>
            <a:r>
              <a:rPr lang="en-US" sz="2200" dirty="0" smtClean="0"/>
              <a:t>Percentages </a:t>
            </a:r>
            <a:r>
              <a:rPr lang="en-US" sz="2200" dirty="0" smtClean="0"/>
              <a:t>for phytoplankton size classes</a:t>
            </a:r>
            <a:endParaRPr lang="en-US" sz="2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3638220" cy="252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143000"/>
            <a:ext cx="3814763" cy="263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810000"/>
            <a:ext cx="3919538" cy="2723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810000"/>
            <a:ext cx="3843338" cy="265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562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Satellite estimates of marine particle sinking speed and particulate organic carbon export</vt:lpstr>
      <vt:lpstr>Goals</vt:lpstr>
      <vt:lpstr>Creating a model</vt:lpstr>
      <vt:lpstr>Extended Model</vt:lpstr>
      <vt:lpstr>Extended Model cont.</vt:lpstr>
      <vt:lpstr>Parameter Ranges</vt:lpstr>
      <vt:lpstr>Dynamic Viscosity and Its Effects</vt:lpstr>
      <vt:lpstr>Sample Sinking Speed Estimates</vt:lpstr>
      <vt:lpstr>Biomass Percentages for phytoplankton size classes</vt:lpstr>
      <vt:lpstr>Slide 10</vt:lpstr>
      <vt:lpstr>Slide 11</vt:lpstr>
      <vt:lpstr>Sinking Speed Prediction (Annual Average 2012)</vt:lpstr>
      <vt:lpstr>Biomass Export Prediction (Annual, 2012)</vt:lpstr>
      <vt:lpstr>Comparison to Observed Data</vt:lpstr>
      <vt:lpstr>Going forward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Updated Sinking Speed Model of Diatoms to Estimate Carbon Flux</dc:title>
  <dc:creator>Henry</dc:creator>
  <cp:lastModifiedBy>Henry</cp:lastModifiedBy>
  <cp:revision>37</cp:revision>
  <dcterms:created xsi:type="dcterms:W3CDTF">2017-05-24T20:42:32Z</dcterms:created>
  <dcterms:modified xsi:type="dcterms:W3CDTF">2018-06-05T04:14:56Z</dcterms:modified>
</cp:coreProperties>
</file>