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123C-A046-45A4-B120-A2E81CE03CB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10CC-2E03-4E44-AD0A-41AD8293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e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727" y="685987"/>
            <a:ext cx="7772400" cy="147002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Final Project: </a:t>
            </a:r>
            <a:r>
              <a:rPr lang="en-US" sz="3000" b="1" dirty="0" err="1" smtClean="0"/>
              <a:t>MortgCo</a:t>
            </a:r>
            <a:r>
              <a:rPr lang="en-US" sz="3000" b="1" dirty="0" smtClean="0"/>
              <a:t> Mortgage Refinance Predictions Based on Pennsylvania Census Data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81600"/>
            <a:ext cx="6400800" cy="1295400"/>
          </a:xfrm>
        </p:spPr>
        <p:txBody>
          <a:bodyPr>
            <a:normAutofit fontScale="92500" lnSpcReduction="10000"/>
          </a:bodyPr>
          <a:lstStyle/>
          <a:p>
            <a:endParaRPr lang="en-US" sz="1500" dirty="0" smtClean="0"/>
          </a:p>
          <a:p>
            <a:r>
              <a:rPr lang="en-US" sz="2000" dirty="0" smtClean="0"/>
              <a:t>UCI Introduction to Data Science Fall 2019</a:t>
            </a:r>
          </a:p>
          <a:p>
            <a:r>
              <a:rPr lang="en-US" sz="2000" dirty="0" smtClean="0"/>
              <a:t>Henry Sue</a:t>
            </a:r>
          </a:p>
          <a:p>
            <a:endParaRPr lang="en-US" sz="1000" i="1" dirty="0" smtClean="0"/>
          </a:p>
          <a:p>
            <a:r>
              <a:rPr lang="en-US" sz="1000" i="1" dirty="0" smtClean="0"/>
              <a:t>Image Source: 123rf.com stock images</a:t>
            </a:r>
            <a:endParaRPr lang="en-US" sz="1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21336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Problem Statement: Pennsylvania residents who own property</a:t>
            </a:r>
            <a:br>
              <a:rPr lang="en-US" sz="2000" dirty="0" smtClean="0"/>
            </a:br>
            <a:r>
              <a:rPr lang="en-US" sz="2000" dirty="0" smtClean="0"/>
              <a:t>either own in full or finance their property through loans or mortgages.</a:t>
            </a:r>
            <a:br>
              <a:rPr lang="en-US" sz="2000" dirty="0" smtClean="0"/>
            </a:br>
            <a:endParaRPr lang="en-US" sz="2000" dirty="0"/>
          </a:p>
          <a:p>
            <a:pPr algn="ctr"/>
            <a:r>
              <a:rPr lang="en-US" sz="2000" dirty="0" smtClean="0"/>
              <a:t>How can we identify potential candidates for our mortgages by </a:t>
            </a:r>
            <a:br>
              <a:rPr lang="en-US" sz="2000" dirty="0" smtClean="0"/>
            </a:br>
            <a:r>
              <a:rPr lang="en-US" sz="2000" dirty="0" smtClean="0"/>
              <a:t>profiling potential or non-potential customers?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57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Constructing Model: Selecting model to approach how to classify profiles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381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In order to approach the business problem, we selected the decision tree model as it will be able to make informed </a:t>
            </a:r>
            <a:r>
              <a:rPr lang="en-US" sz="1500" dirty="0" smtClean="0"/>
              <a:t>judgments </a:t>
            </a:r>
            <a:r>
              <a:rPr lang="en-US" sz="1500" dirty="0" smtClean="0"/>
              <a:t>based on the most important criteria. We selected this model over a logistic regression because we are able to more accurately fit a profile based on how each variable interacts with each other.</a:t>
            </a:r>
          </a:p>
          <a:p>
            <a:endParaRPr lang="en-US" sz="1500" dirty="0"/>
          </a:p>
          <a:p>
            <a:r>
              <a:rPr lang="en-US" sz="1500" dirty="0" smtClean="0"/>
              <a:t>For example,  a family unit with a larger number of family members (larger NPF) may still opt for a mortgage despite having a larger Household Income (larger HINCP), whereas a family with 1 family member (lower NPF) who may have a lower Household Income (lower HINCP), may own property. Because there are many variables that make up how a person can be profiled, it is important to select a model that can sort data into groups of likeness.</a:t>
            </a:r>
          </a:p>
          <a:p>
            <a:endParaRPr 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238598" cy="210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76799" y="3554358"/>
            <a:ext cx="3581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Pictured: How a decision tree  can more accurately group based on how variables interact with each other by grouping data into subsets of like characteristics</a:t>
            </a:r>
          </a:p>
          <a:p>
            <a:endParaRPr lang="en-US" dirty="0"/>
          </a:p>
          <a:p>
            <a:r>
              <a:rPr lang="en-US" sz="1000" i="1" dirty="0" smtClean="0"/>
              <a:t>Image Source: </a:t>
            </a:r>
            <a:r>
              <a:rPr lang="en-US" sz="1000" i="1" dirty="0" err="1" smtClean="0"/>
              <a:t>BigML</a:t>
            </a:r>
            <a:r>
              <a:rPr lang="en-US" sz="1000" i="1" dirty="0" smtClean="0"/>
              <a:t> Blog</a:t>
            </a:r>
            <a:br>
              <a:rPr lang="en-US" sz="1000" i="1" dirty="0" smtClean="0"/>
            </a:br>
            <a:endParaRPr lang="en-US" sz="1000" i="1" dirty="0" smtClean="0"/>
          </a:p>
          <a:p>
            <a:r>
              <a:rPr lang="en-US" sz="1000" i="1" dirty="0" smtClean="0"/>
              <a:t>https://blog.bigml.com/2016/09/28/logistic-regression-versus-decision-trees/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9398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533400"/>
            <a:ext cx="444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Model: Decision Tree Based on Key Variables</a:t>
            </a:r>
            <a:endParaRPr lang="en-US" b="1" dirty="0"/>
          </a:p>
        </p:txBody>
      </p:sp>
      <p:pic>
        <p:nvPicPr>
          <p:cNvPr id="4098" name="Picture 2" descr="C:\Users\Henru\Desktop\Intro To Data Science\Final Project\Best Model\Variables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702" y="902732"/>
            <a:ext cx="2585768" cy="2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64357"/>
              </p:ext>
            </p:extLst>
          </p:nvPr>
        </p:nvGraphicFramePr>
        <p:xfrm>
          <a:off x="533400" y="902732"/>
          <a:ext cx="5450458" cy="5715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229"/>
                <a:gridCol w="2725229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Variables Selected and Reasoning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NP: Number of Persons</a:t>
                      </a:r>
                      <a:r>
                        <a:rPr lang="en-US" sz="1500" baseline="0" dirty="0" smtClean="0"/>
                        <a:t> associated with this housing record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larger</a:t>
                      </a:r>
                      <a:r>
                        <a:rPr lang="en-US" sz="1200" baseline="0" dirty="0" smtClean="0"/>
                        <a:t> the family unit, the more resources must be split, lower income per capita for the household.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FES:</a:t>
                      </a:r>
                      <a:r>
                        <a:rPr lang="en-US" sz="1500" baseline="0" dirty="0" smtClean="0"/>
                        <a:t> Family Type and Employment Status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 units</a:t>
                      </a:r>
                      <a:r>
                        <a:rPr lang="en-US" sz="1200" baseline="0" dirty="0" smtClean="0"/>
                        <a:t> type (single </a:t>
                      </a:r>
                      <a:r>
                        <a:rPr lang="en-US" sz="1200" baseline="0" dirty="0" err="1" smtClean="0"/>
                        <a:t>vs</a:t>
                      </a:r>
                      <a:r>
                        <a:rPr lang="en-US" sz="1200" baseline="0" dirty="0" smtClean="0"/>
                        <a:t> married) and employment status can factor into the ability to afford full price of property.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HHT</a:t>
                      </a:r>
                      <a:r>
                        <a:rPr lang="en-US" sz="1500" baseline="0" dirty="0" smtClean="0"/>
                        <a:t>: Household Type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Household</a:t>
                      </a:r>
                      <a:r>
                        <a:rPr lang="en-US" sz="1200" baseline="0" dirty="0" smtClean="0"/>
                        <a:t> type can determine whether or not a person is in the stage to fully own a property or owning via mortgage or loan.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HINCP: Household</a:t>
                      </a:r>
                      <a:r>
                        <a:rPr lang="en-US" sz="1500" baseline="0" dirty="0" smtClean="0"/>
                        <a:t> Income (Binned by frequency, 7 bins)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Household</a:t>
                      </a:r>
                      <a:r>
                        <a:rPr lang="en-US" sz="1200" baseline="0" dirty="0" smtClean="0"/>
                        <a:t> income largely determines whether or not a household can afford the cost of fully owning a home or whether they will likely opt for a mortgage or loan.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MV: When moved</a:t>
                      </a:r>
                      <a:r>
                        <a:rPr lang="en-US" sz="1500" baseline="0" dirty="0" smtClean="0"/>
                        <a:t> into house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 time progresses</a:t>
                      </a:r>
                      <a:r>
                        <a:rPr lang="en-US" sz="1200" baseline="0" dirty="0" smtClean="0"/>
                        <a:t>, the larger chance that the homeowner will have either completely paid off property or owns the property.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TEN: Tenure,</a:t>
                      </a:r>
                      <a:r>
                        <a:rPr lang="en-US" sz="1500" baseline="0" dirty="0" smtClean="0"/>
                        <a:t> owned with mortgage </a:t>
                      </a:r>
                      <a:r>
                        <a:rPr lang="en-US" sz="1500" baseline="0" dirty="0" err="1" smtClean="0"/>
                        <a:t>vs</a:t>
                      </a:r>
                      <a:r>
                        <a:rPr lang="en-US" sz="1500" baseline="0" dirty="0" smtClean="0"/>
                        <a:t> owned free and without loans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is the variable measured. The</a:t>
                      </a:r>
                      <a:r>
                        <a:rPr lang="en-US" sz="1200" baseline="0" dirty="0" smtClean="0"/>
                        <a:t> Tenure is categorized into two subsets, 1: Households that own their house with a mortgage or loan.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2: Households that own their homes free and clear.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8401" y="3124200"/>
            <a:ext cx="2521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Pictured: The variables that are input into our model, collected from Pennsylvania Census Data from 2012-2016.</a:t>
            </a:r>
          </a:p>
          <a:p>
            <a:endParaRPr lang="en-US" dirty="0"/>
          </a:p>
          <a:p>
            <a:r>
              <a:rPr lang="en-US" dirty="0" smtClean="0"/>
              <a:t>Variables were selected due to possible correlation with mortgage choice and limited to 5 contributing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6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25678"/>
            <a:ext cx="73946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Comparison: Naïve model versus our predictive model</a:t>
            </a:r>
            <a:endParaRPr lang="en-US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89487"/>
            <a:ext cx="328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Naïve Solution: Prediction based on Household Income Only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19600" y="989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Our Solution: Prediction based on multiple variables taken from census data</a:t>
            </a:r>
            <a:endParaRPr lang="en-US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1336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2514600"/>
            <a:ext cx="266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Confusion Matrix: Ten </a:t>
            </a:r>
            <a:r>
              <a:rPr lang="en-US" sz="1200" dirty="0" err="1" smtClean="0"/>
              <a:t>vs</a:t>
            </a:r>
            <a:r>
              <a:rPr lang="en-US" sz="1200" dirty="0" smtClean="0"/>
              <a:t> Ten(Predicted)</a:t>
            </a:r>
            <a:br>
              <a:rPr lang="en-US" sz="1200" dirty="0" smtClean="0"/>
            </a:br>
            <a:r>
              <a:rPr lang="en-US" sz="1200" dirty="0" smtClean="0"/>
              <a:t>Accuracy: 63.67%</a:t>
            </a:r>
            <a:endParaRPr lang="en-US" sz="12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66" y="3035572"/>
            <a:ext cx="3429000" cy="273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566" y="6018362"/>
            <a:ext cx="32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ROC Curve – 0.6685 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/>
          <a:stretch/>
        </p:blipFill>
        <p:spPr bwMode="auto">
          <a:xfrm>
            <a:off x="4611726" y="3035572"/>
            <a:ext cx="3415320" cy="269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00241" y="6018362"/>
            <a:ext cx="328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Area Under ROC Curve – 0.7698 </a:t>
            </a:r>
            <a:endParaRPr lang="en-US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2125"/>
            <a:ext cx="2152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52615" y="2459830"/>
            <a:ext cx="2858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Confusion Matrix: Ten </a:t>
            </a:r>
            <a:r>
              <a:rPr lang="en-US" sz="1200" dirty="0" err="1" smtClean="0"/>
              <a:t>vs</a:t>
            </a:r>
            <a:r>
              <a:rPr lang="en-US" sz="1200" dirty="0" smtClean="0"/>
              <a:t> Ten(Predicted)</a:t>
            </a:r>
            <a:br>
              <a:rPr lang="en-US" sz="1200" dirty="0" smtClean="0"/>
            </a:br>
            <a:r>
              <a:rPr lang="en-US" sz="1200" dirty="0" smtClean="0"/>
              <a:t>Accuracy: 72.075%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84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ibm.com/support/knowledgecenter/SS3RA7_15.0.0/com.ibm.spss.crispdm.help/images/crisp_proc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333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90113"/>
            <a:ext cx="70266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How CRISP-DM is applied to this business problem?</a:t>
            </a:r>
            <a:endParaRPr lang="en-US" sz="2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3347" y="5996796"/>
            <a:ext cx="5085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Image Source: IBM SPSS Support Resources, https://www.ibm.com/support/knowledgecenter</a:t>
            </a:r>
            <a:endParaRPr lang="en-US" sz="1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77013" y="1815019"/>
            <a:ext cx="4419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business problem is introduced, and we apply our understanding of what factors may be important to profiling potential customers of </a:t>
            </a:r>
            <a:r>
              <a:rPr lang="en-US" sz="1200" dirty="0" err="1" smtClean="0"/>
              <a:t>MortgCo</a:t>
            </a:r>
            <a:r>
              <a:rPr lang="en-US" sz="1200" dirty="0" smtClean="0"/>
              <a:t>. We can use this extract critical variables to include into our model. 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We prepared the data by assigning different variable types (integer </a:t>
            </a:r>
            <a:r>
              <a:rPr lang="en-US" sz="1200" dirty="0" err="1" smtClean="0"/>
              <a:t>vs</a:t>
            </a:r>
            <a:r>
              <a:rPr lang="en-US" sz="1200" dirty="0" smtClean="0"/>
              <a:t> string) to each variable based upon how the variable was stored, and represented a large range of values (Household income) by sorting each value as being part of a subset or “bin”.</a:t>
            </a:r>
          </a:p>
          <a:p>
            <a:endParaRPr lang="en-US" sz="1200" dirty="0"/>
          </a:p>
          <a:p>
            <a:r>
              <a:rPr lang="en-US" sz="1200" dirty="0" smtClean="0"/>
              <a:t>The model was selected by evaluating what model would be valuable based on the spread of the data and what would give us the best answer to our customer profile. A decision tree model including 5 key variables was trained on 80% of a dataset and evaluated on the remained 20% of the dataset to check accuracy of the model. </a:t>
            </a:r>
          </a:p>
          <a:p>
            <a:endParaRPr lang="en-US" sz="1200" dirty="0"/>
          </a:p>
          <a:p>
            <a:r>
              <a:rPr lang="en-US" sz="1200" dirty="0" smtClean="0"/>
              <a:t>Deployment remains based on decisions that </a:t>
            </a:r>
            <a:r>
              <a:rPr lang="en-US" sz="1200" dirty="0" err="1" smtClean="0"/>
              <a:t>MortgCo</a:t>
            </a:r>
            <a:r>
              <a:rPr lang="en-US" sz="1200" dirty="0" smtClean="0"/>
              <a:t> Executives may make based on our predictions and findings.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700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Conclusions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114800" cy="4572000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1200" dirty="0" smtClean="0"/>
              <a:t>We created a  model based on 5 key variables that are available from Pennsylvania Census Data: </a:t>
            </a:r>
          </a:p>
          <a:p>
            <a:pPr fontAlgn="t"/>
            <a:r>
              <a:rPr lang="en-US" sz="1200" dirty="0" smtClean="0"/>
              <a:t>NP</a:t>
            </a:r>
            <a:r>
              <a:rPr lang="en-US" sz="1200" dirty="0"/>
              <a:t>: Number of Persons associated with this housing record</a:t>
            </a:r>
          </a:p>
          <a:p>
            <a:pPr fontAlgn="t"/>
            <a:r>
              <a:rPr lang="en-US" sz="1200" dirty="0"/>
              <a:t>FES: Family Type and Employment Status</a:t>
            </a:r>
          </a:p>
          <a:p>
            <a:pPr fontAlgn="t"/>
            <a:r>
              <a:rPr lang="en-US" sz="1200" dirty="0"/>
              <a:t>HHT: Household Type</a:t>
            </a:r>
          </a:p>
          <a:p>
            <a:pPr fontAlgn="t"/>
            <a:r>
              <a:rPr lang="en-US" sz="1200" dirty="0"/>
              <a:t>HINCP: Household Income (Binned by frequency, 7 bins)</a:t>
            </a:r>
          </a:p>
          <a:p>
            <a:pPr fontAlgn="t"/>
            <a:r>
              <a:rPr lang="en-US" sz="1200" dirty="0"/>
              <a:t>MV: When moved into house</a:t>
            </a:r>
          </a:p>
          <a:p>
            <a:pPr fontAlgn="t"/>
            <a:r>
              <a:rPr lang="en-US" sz="1200" dirty="0"/>
              <a:t>TEN: Tenure, owned with mortgage </a:t>
            </a:r>
            <a:r>
              <a:rPr lang="en-US" sz="1200" dirty="0" err="1"/>
              <a:t>vs</a:t>
            </a:r>
            <a:r>
              <a:rPr lang="en-US" sz="1200" dirty="0"/>
              <a:t> owned free and without </a:t>
            </a:r>
            <a:r>
              <a:rPr lang="en-US" sz="1200" dirty="0" smtClean="0"/>
              <a:t>loans</a:t>
            </a:r>
          </a:p>
          <a:p>
            <a:pPr marL="0" indent="0" fontAlgn="t">
              <a:buNone/>
            </a:pPr>
            <a:endParaRPr lang="en-US" sz="1200" dirty="0"/>
          </a:p>
          <a:p>
            <a:pPr marL="0" indent="0" fontAlgn="t">
              <a:buNone/>
            </a:pPr>
            <a:r>
              <a:rPr lang="en-US" sz="1200" dirty="0" smtClean="0"/>
              <a:t>This model proved to be approximately 72% accurate at predicting whether a person who owns property owns freely and clear or if the person owns through a </a:t>
            </a:r>
            <a:r>
              <a:rPr lang="en-US" sz="1200" dirty="0" err="1" smtClean="0"/>
              <a:t>mortage</a:t>
            </a:r>
            <a:r>
              <a:rPr lang="en-US" sz="1200" dirty="0" smtClean="0"/>
              <a:t> or loan. </a:t>
            </a:r>
          </a:p>
          <a:p>
            <a:pPr marL="0" indent="0" fontAlgn="t">
              <a:buNone/>
            </a:pPr>
            <a:r>
              <a:rPr lang="en-US" sz="1200" dirty="0" smtClean="0"/>
              <a:t>This model is more accurate than guessing purely based on </a:t>
            </a:r>
            <a:r>
              <a:rPr lang="en-US" sz="1200" dirty="0" err="1" smtClean="0"/>
              <a:t>houshold</a:t>
            </a:r>
            <a:r>
              <a:rPr lang="en-US" sz="1200" dirty="0" smtClean="0"/>
              <a:t> income, which has a accuracy of approximately 63%.</a:t>
            </a:r>
            <a:endParaRPr lang="en-US" sz="1200" dirty="0"/>
          </a:p>
          <a:p>
            <a:pPr marL="0" indent="0" fontAlgn="t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990600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Statistics for Model</a:t>
            </a:r>
          </a:p>
          <a:p>
            <a:endParaRPr lang="en-US" sz="1200" dirty="0" smtClean="0"/>
          </a:p>
          <a:p>
            <a:r>
              <a:rPr lang="en-US" sz="1200" dirty="0" smtClean="0"/>
              <a:t>Accuracy: 72.075%</a:t>
            </a:r>
          </a:p>
          <a:p>
            <a:r>
              <a:rPr lang="en-US" sz="1200" dirty="0" smtClean="0"/>
              <a:t>Error: 27.935%</a:t>
            </a:r>
          </a:p>
          <a:p>
            <a:r>
              <a:rPr lang="en-US" sz="1200" dirty="0" smtClean="0"/>
              <a:t>Correct Classified: 20,191</a:t>
            </a:r>
          </a:p>
          <a:p>
            <a:r>
              <a:rPr lang="en-US" sz="1200" dirty="0" smtClean="0"/>
              <a:t>Incorrectly Classified: 7,823</a:t>
            </a:r>
          </a:p>
          <a:p>
            <a:r>
              <a:rPr lang="en-US" sz="1200" dirty="0" smtClean="0"/>
              <a:t>Cohen kappa (k): 0.423</a:t>
            </a:r>
          </a:p>
          <a:p>
            <a:endParaRPr lang="en-US" sz="1200" dirty="0" smtClean="0"/>
          </a:p>
          <a:p>
            <a:r>
              <a:rPr lang="en-US" sz="1200" dirty="0" smtClean="0"/>
              <a:t>Dataset: Pennsylvania Housing Census 2012-2016</a:t>
            </a:r>
          </a:p>
          <a:p>
            <a:endParaRPr lang="en-US" sz="1200" dirty="0" smtClean="0"/>
          </a:p>
          <a:p>
            <a:r>
              <a:rPr lang="en-US" sz="1200" dirty="0" smtClean="0"/>
              <a:t>Training Data / Evaluation: 80% / 20%</a:t>
            </a:r>
          </a:p>
          <a:p>
            <a:endParaRPr lang="en-US" sz="1200" dirty="0" smtClean="0"/>
          </a:p>
          <a:p>
            <a:r>
              <a:rPr lang="en-US" sz="1200" dirty="0" smtClean="0"/>
              <a:t>Root Evaluation of Decision Tree: FES, Family Type and </a:t>
            </a:r>
            <a:r>
              <a:rPr lang="en-US" sz="1200" dirty="0"/>
              <a:t>E</a:t>
            </a:r>
            <a:r>
              <a:rPr lang="en-US" sz="1200" dirty="0" smtClean="0"/>
              <a:t>mployment Status (1-8, Married / Unmarried, Employed / Unemployed)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6739" y="4876800"/>
            <a:ext cx="7962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Recommendation</a:t>
            </a:r>
            <a:r>
              <a:rPr lang="en-US" dirty="0" smtClean="0"/>
              <a:t>: We can leverage this model to begin marketing our mortgage options to those who currently own property through mortgage or loan, as well as market to those looking to own a home soon and match our profile for a user who will own with a mortgage or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0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958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Final Project: MortgCo Mortgage Refinance Predictions Based on Pennsylvania Census Data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2019-12-08T08:20:22Z</dcterms:created>
  <dcterms:modified xsi:type="dcterms:W3CDTF">2020-02-06T08:14:05Z</dcterms:modified>
</cp:coreProperties>
</file>