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94660"/>
  </p:normalViewPr>
  <p:slideViewPr>
    <p:cSldViewPr snapToGrid="0">
      <p:cViewPr>
        <p:scale>
          <a:sx n="100" d="100"/>
          <a:sy n="100" d="100"/>
        </p:scale>
        <p:origin x="19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77143-2733-4404-BD05-BA7F0A4C0B6F}" type="datetimeFigureOut">
              <a:rPr lang="en-FI" smtClean="0"/>
              <a:t>28/04/2025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489D4-2824-40B7-A315-7E5F9A3D756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4434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489D4-2824-40B7-A315-7E5F9A3D7564}" type="slidenum">
              <a:rPr lang="en-FI" smtClean="0"/>
              <a:t>5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21530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489D4-2824-40B7-A315-7E5F9A3D7564}" type="slidenum">
              <a:rPr lang="en-FI" smtClean="0"/>
              <a:t>7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0863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3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5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269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50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6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7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3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30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5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2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62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hyperlink" Target="https://binfalse.de/page7/" TargetMode="External"/><Relationship Id="rId7" Type="http://schemas.openxmlformats.org/officeDocument/2006/relationships/hyperlink" Target="https://python3.wannaphong.com/2020/02/fastapi-framework-api-python.html?m=0" TargetMode="External"/><Relationship Id="rId12" Type="http://schemas.openxmlformats.org/officeDocument/2006/relationships/hyperlink" Target="https://aplicacioneslibreuso.blogspot.com/2017/06/captura-de-teclas-con-key-mon-en-linux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1.png"/><Relationship Id="rId5" Type="http://schemas.openxmlformats.org/officeDocument/2006/relationships/hyperlink" Target="https://documentacionhoy.com/contents/news/2019-03-14/nginx-ha-sido-comprada-por-f5-networks" TargetMode="External"/><Relationship Id="rId10" Type="http://schemas.openxmlformats.org/officeDocument/2006/relationships/hyperlink" Target="https://creativecommons.org/licenses/by/3.0/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s://laurent.tistory.com/entry/React-useEffect-%ED%9B%85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car&#10;&#10;AI-generated content may be incorrect.">
            <a:extLst>
              <a:ext uri="{FF2B5EF4-FFF2-40B4-BE49-F238E27FC236}">
                <a16:creationId xmlns:a16="http://schemas.microsoft.com/office/drawing/2014/main" id="{461C40BD-0DB5-C4F7-9EF5-7514FA5BC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3" t="5013" r="23525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24436" y="1066800"/>
            <a:ext cx="4389120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805B6-E210-C76A-2906-590D69398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0487" y="1562101"/>
            <a:ext cx="3551402" cy="273853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it-IT" sz="4800" dirty="0">
                <a:latin typeface="zeitung"/>
              </a:rPr>
              <a:t>US USED CARS DATASET</a:t>
            </a:r>
            <a:br>
              <a:rPr lang="it-IT" sz="4800" b="1" i="0" dirty="0">
                <a:effectLst/>
                <a:latin typeface="zeitung"/>
              </a:rPr>
            </a:br>
            <a:endParaRPr lang="en-FI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A9DED-2188-F9EA-D46F-1E00101CD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0487" y="4427622"/>
            <a:ext cx="3579790" cy="1534015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Name:</a:t>
            </a:r>
          </a:p>
          <a:p>
            <a:r>
              <a:rPr lang="en-GB" dirty="0"/>
              <a:t>Hieu </a:t>
            </a:r>
            <a:r>
              <a:rPr lang="en-GB" dirty="0" err="1"/>
              <a:t>hua</a:t>
            </a:r>
            <a:r>
              <a:rPr lang="en-GB" dirty="0"/>
              <a:t> </a:t>
            </a:r>
          </a:p>
          <a:p>
            <a:r>
              <a:rPr lang="en-GB" dirty="0"/>
              <a:t>Vuong phat</a:t>
            </a:r>
          </a:p>
          <a:p>
            <a:r>
              <a:rPr lang="en-GB" dirty="0"/>
              <a:t>Husan IFTAKHAR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24436" y="5780876"/>
            <a:ext cx="438912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03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40F3B-1C62-6902-8B1C-E7C3EC735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4254-5EEF-6F9E-CD45-94B6BC5F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997610"/>
            <a:ext cx="5455922" cy="862641"/>
          </a:xfrm>
        </p:spPr>
        <p:txBody>
          <a:bodyPr/>
          <a:lstStyle/>
          <a:p>
            <a:r>
              <a:rPr lang="en-GB" dirty="0"/>
              <a:t>Future plans</a:t>
            </a:r>
            <a:endParaRPr lang="en-FI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AB2765-7622-E601-58B5-278D33FF3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07392"/>
            <a:ext cx="5455922" cy="4345758"/>
          </a:xfrm>
        </p:spPr>
        <p:txBody>
          <a:bodyPr>
            <a:normAutofit/>
          </a:bodyPr>
          <a:lstStyle/>
          <a:p>
            <a:r>
              <a:rPr lang="en-GB" dirty="0"/>
              <a:t>Making UI look good</a:t>
            </a:r>
          </a:p>
          <a:p>
            <a:r>
              <a:rPr lang="en-GB" dirty="0"/>
              <a:t>Testing</a:t>
            </a:r>
          </a:p>
          <a:p>
            <a:r>
              <a:rPr lang="en-GB" dirty="0"/>
              <a:t>Monitoring</a:t>
            </a:r>
          </a:p>
          <a:p>
            <a:r>
              <a:rPr lang="en-GB" dirty="0"/>
              <a:t>Data backup</a:t>
            </a:r>
          </a:p>
          <a:p>
            <a:r>
              <a:rPr lang="en-GB" dirty="0"/>
              <a:t>Adding more recommendation models for other useful columns like </a:t>
            </a:r>
            <a:r>
              <a:rPr lang="en-GB" b="1" dirty="0" err="1"/>
              <a:t>days_on_market</a:t>
            </a:r>
            <a:endParaRPr lang="en-GB" b="1" dirty="0"/>
          </a:p>
          <a:p>
            <a:r>
              <a:rPr lang="en-GB" dirty="0"/>
              <a:t>Manually verifying the newly trained model’s accuracy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171F6E-AFF5-67B1-DD9D-C14B3BD53EC3}"/>
              </a:ext>
            </a:extLst>
          </p:cNvPr>
          <p:cNvSpPr txBox="1">
            <a:spLocks/>
          </p:cNvSpPr>
          <p:nvPr/>
        </p:nvSpPr>
        <p:spPr>
          <a:xfrm>
            <a:off x="640077" y="997610"/>
            <a:ext cx="5455922" cy="8626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Deployment plans</a:t>
            </a:r>
            <a:endParaRPr lang="en-FI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276B521B-41E0-681E-9D0D-DFA55ECBC045}"/>
              </a:ext>
            </a:extLst>
          </p:cNvPr>
          <p:cNvSpPr txBox="1">
            <a:spLocks/>
          </p:cNvSpPr>
          <p:nvPr/>
        </p:nvSpPr>
        <p:spPr>
          <a:xfrm>
            <a:off x="640076" y="1807392"/>
            <a:ext cx="5455922" cy="4345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GB" dirty="0"/>
              <a:t>Linux machine on cloud with docker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Google Cloud IDX </a:t>
            </a:r>
          </a:p>
        </p:txBody>
      </p:sp>
    </p:spTree>
    <p:extLst>
      <p:ext uri="{BB962C8B-B14F-4D97-AF65-F5344CB8AC3E}">
        <p14:creationId xmlns:p14="http://schemas.microsoft.com/office/powerpoint/2010/main" val="152600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7A65F3-938E-A852-E6CE-DDFA24B4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anchor="t">
            <a:normAutofit/>
          </a:bodyPr>
          <a:lstStyle/>
          <a:p>
            <a:r>
              <a:rPr lang="en-GB" dirty="0"/>
              <a:t>Introduction:</a:t>
            </a:r>
            <a:endParaRPr lang="en-FI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EB706-E294-29CC-EECD-5C0D0CAD0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852160" cy="366468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900" b="1" dirty="0"/>
              <a:t>Business Objectives</a:t>
            </a:r>
            <a:r>
              <a:rPr lang="en-GB" sz="1900" dirty="0"/>
              <a:t>: Optimize pricing strategies, understand vehicle demand, enhance customer decision-making, and improve inventory management.</a:t>
            </a:r>
          </a:p>
          <a:p>
            <a:pPr>
              <a:lnSpc>
                <a:spcPct val="110000"/>
              </a:lnSpc>
            </a:pPr>
            <a:r>
              <a:rPr lang="en-GB" sz="1900" b="1" dirty="0"/>
              <a:t>Initial Analysis Goals</a:t>
            </a:r>
            <a:r>
              <a:rPr lang="en-GB" sz="1900" dirty="0"/>
              <a:t>: Identify pricing factors, predict time on market, and analysis</a:t>
            </a:r>
          </a:p>
          <a:p>
            <a:pPr>
              <a:lnSpc>
                <a:spcPct val="110000"/>
              </a:lnSpc>
            </a:pPr>
            <a:r>
              <a:rPr lang="en-GB" sz="1900" b="1" dirty="0"/>
              <a:t>Success Metrics</a:t>
            </a:r>
            <a:r>
              <a:rPr lang="en-GB" sz="1900" dirty="0"/>
              <a:t>: RMSE, MAE, R-squared for models.</a:t>
            </a:r>
          </a:p>
          <a:p>
            <a:pPr>
              <a:lnSpc>
                <a:spcPct val="110000"/>
              </a:lnSpc>
            </a:pPr>
            <a:r>
              <a:rPr lang="it-IT" sz="1900" b="1" dirty="0"/>
              <a:t>Technologies</a:t>
            </a:r>
            <a:r>
              <a:rPr lang="it-IT" sz="1900" dirty="0"/>
              <a:t>: Python (Pandas, NumPy, Scikit-Learn), SQL, Matplotlib, Seaborn.</a:t>
            </a:r>
            <a:endParaRPr lang="en-FI" sz="1900" dirty="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D5112EEC-D6C3-E986-DB1B-403364660F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33" r="41696" b="-1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1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64BAD-816F-1D82-6F54-5FACA321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915" y="1006933"/>
            <a:ext cx="2982141" cy="2643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Phase 2</a:t>
            </a: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F6DF4404-D3F2-3C72-1045-4E0BB886F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84" y="809596"/>
            <a:ext cx="7069601" cy="528452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534CB3-4CA5-DDD2-D519-C4A714A68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16943" y="3999192"/>
            <a:ext cx="5486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27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D012F-1FE0-5F96-D8E3-D9FBA305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 3 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B035-713B-37D5-51F3-F79BF3AAF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average listing duration is 75 days</a:t>
            </a:r>
          </a:p>
          <a:p>
            <a:r>
              <a:rPr lang="en-GB" dirty="0"/>
              <a:t>The average speed is 243 horsepower</a:t>
            </a:r>
          </a:p>
          <a:p>
            <a:r>
              <a:rPr lang="en-GB" dirty="0"/>
              <a:t>The average vehicle is 5 seats</a:t>
            </a:r>
          </a:p>
          <a:p>
            <a:r>
              <a:rPr lang="en-GB" dirty="0"/>
              <a:t>Most of vehicles being sold are relatively new, with an average mileage of 20,835 miles.</a:t>
            </a:r>
          </a:p>
          <a:p>
            <a:r>
              <a:rPr lang="en-GB" dirty="0"/>
              <a:t>The average price of a vehicle is $29933.37</a:t>
            </a:r>
          </a:p>
          <a:p>
            <a:r>
              <a:rPr lang="en-GB" dirty="0"/>
              <a:t>The average savings is $554.62.</a:t>
            </a:r>
          </a:p>
          <a:p>
            <a:r>
              <a:rPr lang="en-GB" dirty="0"/>
              <a:t>……….</a:t>
            </a:r>
          </a:p>
        </p:txBody>
      </p:sp>
    </p:spTree>
    <p:extLst>
      <p:ext uri="{BB962C8B-B14F-4D97-AF65-F5344CB8AC3E}">
        <p14:creationId xmlns:p14="http://schemas.microsoft.com/office/powerpoint/2010/main" val="238576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810ED-613A-4E72-4DFA-932580D3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932" y="1186382"/>
            <a:ext cx="3324820" cy="2682240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4400"/>
          </a:p>
        </p:txBody>
      </p:sp>
      <p:pic>
        <p:nvPicPr>
          <p:cNvPr id="9" name="Content Placeholder 8" descr="A graph with numbers and a bar chart&#10;&#10;AI-generated content may be incorrect.">
            <a:extLst>
              <a:ext uri="{FF2B5EF4-FFF2-40B4-BE49-F238E27FC236}">
                <a16:creationId xmlns:a16="http://schemas.microsoft.com/office/drawing/2014/main" id="{AB67314E-FA19-F961-A31F-D65C325A0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2"/>
          <a:stretch/>
        </p:blipFill>
        <p:spPr>
          <a:xfrm>
            <a:off x="676730" y="916445"/>
            <a:ext cx="10843017" cy="4861159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4AC3912-9445-326E-F355-EA4A28801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94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F612-2B88-6348-D016-8C40D9BB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B003AEE-B26E-97FF-E6F3-E5E2EB85A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3" y="295852"/>
            <a:ext cx="10890928" cy="6112567"/>
          </a:xfrm>
        </p:spPr>
      </p:pic>
    </p:spTree>
    <p:extLst>
      <p:ext uri="{BB962C8B-B14F-4D97-AF65-F5344CB8AC3E}">
        <p14:creationId xmlns:p14="http://schemas.microsoft.com/office/powerpoint/2010/main" val="88022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9D29B-9345-68BF-F7E6-B26BF27C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915" y="1006933"/>
            <a:ext cx="2982141" cy="26432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dirty="0"/>
              <a:t>Phase </a:t>
            </a:r>
            <a:r>
              <a:rPr lang="vi-VN" sz="4400" dirty="0"/>
              <a:t>4</a:t>
            </a:r>
            <a:r>
              <a:rPr lang="en-GB" sz="4400" dirty="0"/>
              <a:t> &amp; </a:t>
            </a:r>
            <a:r>
              <a:rPr lang="en-US" sz="4400" dirty="0"/>
              <a:t>5 : Modeling &amp; Evaluation</a:t>
            </a:r>
          </a:p>
        </p:txBody>
      </p:sp>
      <p:pic>
        <p:nvPicPr>
          <p:cNvPr id="9" name="Content Placeholder 8" descr="A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BBBE8AAA-F8F4-3FDD-3D43-F693A1993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1" y="1175478"/>
            <a:ext cx="7683988" cy="455276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534CB3-4CA5-DDD2-D519-C4A714A68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16943" y="3999192"/>
            <a:ext cx="5486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97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7794-4001-713B-8338-1492DAFD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1121435"/>
            <a:ext cx="10890929" cy="862641"/>
          </a:xfrm>
        </p:spPr>
        <p:txBody>
          <a:bodyPr/>
          <a:lstStyle/>
          <a:p>
            <a:r>
              <a:rPr lang="en-US" dirty="0"/>
              <a:t>Phase 6 Overview: Deployment and Features</a:t>
            </a:r>
            <a:endParaRPr lang="en-FI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6AEB1D-4B65-A59E-7F75-E2C858612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8" y="1931217"/>
            <a:ext cx="4932586" cy="380534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FastAPI</a:t>
            </a:r>
            <a:r>
              <a:rPr lang="en-US" dirty="0"/>
              <a:t> backend serves HTTP endpoints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React UI communicates with </a:t>
            </a:r>
            <a:r>
              <a:rPr lang="en-US" dirty="0" err="1"/>
              <a:t>FastAPI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FI" dirty="0"/>
              <a:t>Current capabilities:</a:t>
            </a:r>
            <a:endParaRPr lang="en-GB" dirty="0"/>
          </a:p>
          <a:p>
            <a:pPr lvl="1"/>
            <a:r>
              <a:rPr lang="en-GB" dirty="0"/>
              <a:t>Predict car prices</a:t>
            </a:r>
          </a:p>
          <a:p>
            <a:pPr lvl="1"/>
            <a:r>
              <a:rPr lang="en-GB" dirty="0"/>
              <a:t>Add new data rows</a:t>
            </a:r>
          </a:p>
          <a:p>
            <a:pPr lvl="1"/>
            <a:r>
              <a:rPr lang="en-GB" dirty="0"/>
              <a:t>Retrain models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FI" dirty="0"/>
              <a:t>Docker-based deployment</a:t>
            </a:r>
            <a:r>
              <a:rPr lang="en-GB" dirty="0"/>
              <a:t> with one command </a:t>
            </a:r>
            <a:r>
              <a:rPr lang="en-GB" sz="2200" b="1" dirty="0">
                <a:solidFill>
                  <a:srgbClr val="0070C0"/>
                </a:solidFill>
              </a:rPr>
              <a:t>docker compose up –d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Logs can be seen using </a:t>
            </a:r>
            <a:r>
              <a:rPr lang="en-GB" sz="2200" b="1" dirty="0">
                <a:solidFill>
                  <a:srgbClr val="0070C0"/>
                </a:solidFill>
              </a:rPr>
              <a:t>docker logs</a:t>
            </a:r>
            <a:r>
              <a:rPr lang="en-GB" sz="2400" dirty="0"/>
              <a:t> command</a:t>
            </a:r>
            <a:endParaRPr lang="en-GB" sz="2200" b="1" dirty="0"/>
          </a:p>
          <a:p>
            <a:endParaRPr lang="en-FI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5A90529-2EA6-21C3-FDBC-4D21C56A6C1D}"/>
              </a:ext>
            </a:extLst>
          </p:cNvPr>
          <p:cNvGrpSpPr/>
          <p:nvPr/>
        </p:nvGrpSpPr>
        <p:grpSpPr>
          <a:xfrm>
            <a:off x="6404422" y="2192642"/>
            <a:ext cx="2732157" cy="2681283"/>
            <a:chOff x="7785547" y="2797654"/>
            <a:chExt cx="2836234" cy="2783422"/>
          </a:xfrm>
        </p:grpSpPr>
        <p:pic>
          <p:nvPicPr>
            <p:cNvPr id="4" name="Picture 3" descr="A blue whale with many envelopes&#10;&#10;AI-generated content may be incorrect.">
              <a:extLst>
                <a:ext uri="{FF2B5EF4-FFF2-40B4-BE49-F238E27FC236}">
                  <a16:creationId xmlns:a16="http://schemas.microsoft.com/office/drawing/2014/main" id="{86F6ECB6-BD59-44CF-02AA-121DA04FD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7785547" y="3773652"/>
              <a:ext cx="2836234" cy="1807424"/>
            </a:xfrm>
            <a:prstGeom prst="rect">
              <a:avLst/>
            </a:prstGeom>
          </p:spPr>
        </p:pic>
        <p:pic>
          <p:nvPicPr>
            <p:cNvPr id="8" name="Picture 7" descr="A green hexagon with a white letter n&#10;&#10;AI-generated content may be incorrect.">
              <a:extLst>
                <a:ext uri="{FF2B5EF4-FFF2-40B4-BE49-F238E27FC236}">
                  <a16:creationId xmlns:a16="http://schemas.microsoft.com/office/drawing/2014/main" id="{09EBAFF4-4CE9-9182-C1C7-78263AF6C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7785547" y="3429000"/>
              <a:ext cx="768812" cy="870354"/>
            </a:xfrm>
            <a:prstGeom prst="rect">
              <a:avLst/>
            </a:prstGeom>
          </p:spPr>
        </p:pic>
        <p:pic>
          <p:nvPicPr>
            <p:cNvPr id="11" name="Picture 10" descr="A close-up of a logo&#10;&#10;AI-generated content may be incorrect.">
              <a:extLst>
                <a:ext uri="{FF2B5EF4-FFF2-40B4-BE49-F238E27FC236}">
                  <a16:creationId xmlns:a16="http://schemas.microsoft.com/office/drawing/2014/main" id="{82542C8F-D34F-150B-703F-C3F31F237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 l="9170" t="24355" r="70416" b="24916"/>
            <a:stretch/>
          </p:blipFill>
          <p:spPr>
            <a:xfrm>
              <a:off x="8723990" y="2797654"/>
              <a:ext cx="1028706" cy="926691"/>
            </a:xfrm>
            <a:prstGeom prst="rect">
              <a:avLst/>
            </a:prstGeom>
          </p:spPr>
        </p:pic>
        <p:pic>
          <p:nvPicPr>
            <p:cNvPr id="14" name="Picture 13" descr="A logo with a blue circle and a black circle&#10;&#10;AI-generated content may be incorrect.">
              <a:extLst>
                <a:ext uri="{FF2B5EF4-FFF2-40B4-BE49-F238E27FC236}">
                  <a16:creationId xmlns:a16="http://schemas.microsoft.com/office/drawing/2014/main" id="{1CF1A984-2D71-E941-2E0C-5B24BA724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rcRect l="40310" t="33333" r="40138" b="47361"/>
            <a:stretch/>
          </p:blipFill>
          <p:spPr>
            <a:xfrm>
              <a:off x="9612201" y="3429000"/>
              <a:ext cx="635662" cy="62765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39AD35F-AF04-272C-F276-06A50D026C89}"/>
              </a:ext>
            </a:extLst>
          </p:cNvPr>
          <p:cNvSpPr txBox="1"/>
          <p:nvPr/>
        </p:nvSpPr>
        <p:spPr>
          <a:xfrm>
            <a:off x="2667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 sz="900">
                <a:hlinkClick r:id="rId9" tooltip="https://laurent.tistory.com/entry/React-useEffect-%ED%9B%85"/>
              </a:rPr>
              <a:t>This Photo</a:t>
            </a:r>
            <a:r>
              <a:rPr lang="en-FI" sz="900"/>
              <a:t> by Unknown Author is licensed under </a:t>
            </a:r>
            <a:r>
              <a:rPr lang="en-FI" sz="900">
                <a:hlinkClick r:id="rId10" tooltip="https://creativecommons.org/licenses/by/3.0/"/>
              </a:rPr>
              <a:t>CC BY</a:t>
            </a:r>
            <a:endParaRPr lang="en-FI" sz="900"/>
          </a:p>
        </p:txBody>
      </p:sp>
      <p:pic>
        <p:nvPicPr>
          <p:cNvPr id="18" name="Picture 17" descr="A cartoon penguin with yellow feet&#10;&#10;AI-generated content may be incorrect.">
            <a:extLst>
              <a:ext uri="{FF2B5EF4-FFF2-40B4-BE49-F238E27FC236}">
                <a16:creationId xmlns:a16="http://schemas.microsoft.com/office/drawing/2014/main" id="{31C82264-B348-2A54-CC4A-6D6399EDDE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908149" y="2564447"/>
            <a:ext cx="2494907" cy="249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49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85076C-39FC-40A6-2AB1-F3A6236C2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FFF322-6612-379D-D40A-9B749F1ADF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574" r="55198" b="3550"/>
          <a:stretch/>
        </p:blipFill>
        <p:spPr>
          <a:xfrm>
            <a:off x="7101415" y="4389120"/>
            <a:ext cx="4450506" cy="20146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C6732A-D665-678C-3D1D-8C9D2F46B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502" y="1052186"/>
            <a:ext cx="4471419" cy="3375921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88CC119-1811-8AB5-4A20-A49623F3B526}"/>
              </a:ext>
            </a:extLst>
          </p:cNvPr>
          <p:cNvSpPr txBox="1">
            <a:spLocks/>
          </p:cNvSpPr>
          <p:nvPr/>
        </p:nvSpPr>
        <p:spPr>
          <a:xfrm>
            <a:off x="6513384" y="269080"/>
            <a:ext cx="5132088" cy="6093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Get predictions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6F7D4725-E9F7-3791-334A-B749F298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218590-FEF1-6C40-3E1F-787A5D324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76" y="878463"/>
            <a:ext cx="6679600" cy="5617203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C958C31D-D84C-B996-6BFB-DAB786EA674F}"/>
              </a:ext>
            </a:extLst>
          </p:cNvPr>
          <p:cNvSpPr txBox="1">
            <a:spLocks/>
          </p:cNvSpPr>
          <p:nvPr/>
        </p:nvSpPr>
        <p:spPr>
          <a:xfrm>
            <a:off x="546529" y="269080"/>
            <a:ext cx="5132088" cy="6093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Add data and retrain</a:t>
            </a:r>
          </a:p>
        </p:txBody>
      </p:sp>
    </p:spTree>
    <p:extLst>
      <p:ext uri="{BB962C8B-B14F-4D97-AF65-F5344CB8AC3E}">
        <p14:creationId xmlns:p14="http://schemas.microsoft.com/office/powerpoint/2010/main" val="322259635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249</Words>
  <Application>Microsoft Office PowerPoint</Application>
  <PresentationFormat>Widescreen</PresentationFormat>
  <Paragraphs>45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Grandview Display</vt:lpstr>
      <vt:lpstr>zeitung</vt:lpstr>
      <vt:lpstr>DashVTI</vt:lpstr>
      <vt:lpstr>US USED CARS DATASET </vt:lpstr>
      <vt:lpstr>Introduction:</vt:lpstr>
      <vt:lpstr>Phase 2</vt:lpstr>
      <vt:lpstr>Phase 3 </vt:lpstr>
      <vt:lpstr>PowerPoint Presentation</vt:lpstr>
      <vt:lpstr>PowerPoint Presentation</vt:lpstr>
      <vt:lpstr>Phase 4 &amp; 5 : Modeling &amp; Evaluation</vt:lpstr>
      <vt:lpstr>Phase 6 Overview: Deployment and Features</vt:lpstr>
      <vt:lpstr>PowerPoint Presentation</vt:lpstr>
      <vt:lpstr>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Loi Nguyen</dc:creator>
  <cp:lastModifiedBy>Husan Iftakhar</cp:lastModifiedBy>
  <cp:revision>4</cp:revision>
  <dcterms:created xsi:type="dcterms:W3CDTF">2025-04-27T10:10:28Z</dcterms:created>
  <dcterms:modified xsi:type="dcterms:W3CDTF">2025-04-28T12:53:10Z</dcterms:modified>
</cp:coreProperties>
</file>