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74133-23DF-4B5E-A108-0BDE0A92308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062D54-A051-4339-9E3C-D988F27ED039}">
      <dgm:prSet/>
      <dgm:spPr/>
      <dgm:t>
        <a:bodyPr/>
        <a:lstStyle/>
        <a:p>
          <a:r>
            <a:rPr lang="en-US" dirty="0"/>
            <a:t>ZCTAs within 20 mile radius:  We want a location close to the existing business</a:t>
          </a:r>
        </a:p>
      </dgm:t>
    </dgm:pt>
    <dgm:pt modelId="{EC4487DE-B4E3-4410-B738-969FF6EB4E25}" type="parTrans" cxnId="{F7E7EF3C-E5F7-4CF9-9731-15AD5778FFC5}">
      <dgm:prSet/>
      <dgm:spPr/>
      <dgm:t>
        <a:bodyPr/>
        <a:lstStyle/>
        <a:p>
          <a:endParaRPr lang="en-US"/>
        </a:p>
      </dgm:t>
    </dgm:pt>
    <dgm:pt modelId="{A8A89FBE-A1A2-4B21-871D-C751A3507116}" type="sibTrans" cxnId="{F7E7EF3C-E5F7-4CF9-9731-15AD5778FFC5}">
      <dgm:prSet/>
      <dgm:spPr/>
      <dgm:t>
        <a:bodyPr/>
        <a:lstStyle/>
        <a:p>
          <a:endParaRPr lang="en-US"/>
        </a:p>
      </dgm:t>
    </dgm:pt>
    <dgm:pt modelId="{2A30429A-51C1-46A7-80AF-076AA16BE137}">
      <dgm:prSet/>
      <dgm:spPr/>
      <dgm:t>
        <a:bodyPr/>
        <a:lstStyle/>
        <a:p>
          <a:r>
            <a:rPr lang="en-US" dirty="0"/>
            <a:t>Foursquare API: to find locations of competition</a:t>
          </a:r>
        </a:p>
      </dgm:t>
    </dgm:pt>
    <dgm:pt modelId="{9E10ECFA-D261-4D1A-96C2-1B3D11506A62}" type="parTrans" cxnId="{49BD1FC8-7684-45B8-9654-E0AB048A041A}">
      <dgm:prSet/>
      <dgm:spPr/>
      <dgm:t>
        <a:bodyPr/>
        <a:lstStyle/>
        <a:p>
          <a:endParaRPr lang="en-US"/>
        </a:p>
      </dgm:t>
    </dgm:pt>
    <dgm:pt modelId="{18EA0524-7C9A-4922-9461-0664972D891A}" type="sibTrans" cxnId="{49BD1FC8-7684-45B8-9654-E0AB048A041A}">
      <dgm:prSet/>
      <dgm:spPr/>
      <dgm:t>
        <a:bodyPr/>
        <a:lstStyle/>
        <a:p>
          <a:endParaRPr lang="en-US"/>
        </a:p>
      </dgm:t>
    </dgm:pt>
    <dgm:pt modelId="{F13D0474-E746-400E-AB7D-684AA07BB41A}">
      <dgm:prSet/>
      <dgm:spPr/>
      <dgm:t>
        <a:bodyPr/>
        <a:lstStyle/>
        <a:p>
          <a:r>
            <a:rPr lang="en-US" dirty="0" err="1"/>
            <a:t>GeoJSON</a:t>
          </a:r>
          <a:r>
            <a:rPr lang="en-US" dirty="0"/>
            <a:t>: for ZCTA boundaries (</a:t>
          </a:r>
          <a:r>
            <a:rPr lang="en-US" dirty="0" err="1"/>
            <a:t>zipcodes</a:t>
          </a:r>
          <a:r>
            <a:rPr lang="en-US" dirty="0"/>
            <a:t> don’t have boundaries)</a:t>
          </a:r>
        </a:p>
      </dgm:t>
    </dgm:pt>
    <dgm:pt modelId="{45F1AC24-ADF1-4E22-A038-FB7DDD81B824}" type="parTrans" cxnId="{C3B24E3C-89D9-4503-B941-4E3D311434CB}">
      <dgm:prSet/>
      <dgm:spPr/>
      <dgm:t>
        <a:bodyPr/>
        <a:lstStyle/>
        <a:p>
          <a:endParaRPr lang="en-US"/>
        </a:p>
      </dgm:t>
    </dgm:pt>
    <dgm:pt modelId="{39B7AC69-8F96-46C0-B6BD-0632F431FCCA}" type="sibTrans" cxnId="{C3B24E3C-89D9-4503-B941-4E3D311434CB}">
      <dgm:prSet/>
      <dgm:spPr/>
      <dgm:t>
        <a:bodyPr/>
        <a:lstStyle/>
        <a:p>
          <a:endParaRPr lang="en-US"/>
        </a:p>
      </dgm:t>
    </dgm:pt>
    <dgm:pt modelId="{03C77F0E-FFCC-47C7-96B1-7AD6BA39B1E0}">
      <dgm:prSet/>
      <dgm:spPr/>
      <dgm:t>
        <a:bodyPr/>
        <a:lstStyle/>
        <a:p>
          <a:r>
            <a:rPr lang="en-US" dirty="0"/>
            <a:t>Census Bureau: population</a:t>
          </a:r>
        </a:p>
      </dgm:t>
    </dgm:pt>
    <dgm:pt modelId="{251F5E65-AA82-42DB-9A4C-E16769DDAA60}" type="parTrans" cxnId="{96D6241E-9D8A-46D6-BDC3-5FEECF1D9D4F}">
      <dgm:prSet/>
      <dgm:spPr/>
      <dgm:t>
        <a:bodyPr/>
        <a:lstStyle/>
        <a:p>
          <a:endParaRPr lang="en-US"/>
        </a:p>
      </dgm:t>
    </dgm:pt>
    <dgm:pt modelId="{E1FD7057-CF4B-4CD5-BD5F-94A5E1021EC5}" type="sibTrans" cxnId="{96D6241E-9D8A-46D6-BDC3-5FEECF1D9D4F}">
      <dgm:prSet/>
      <dgm:spPr/>
      <dgm:t>
        <a:bodyPr/>
        <a:lstStyle/>
        <a:p>
          <a:endParaRPr lang="en-US"/>
        </a:p>
      </dgm:t>
    </dgm:pt>
    <dgm:pt modelId="{0A902F6C-89D0-4EA5-9C09-167F17C52119}">
      <dgm:prSet/>
      <dgm:spPr/>
      <dgm:t>
        <a:bodyPr/>
        <a:lstStyle/>
        <a:p>
          <a:r>
            <a:rPr lang="en-US" dirty="0"/>
            <a:t>Census Bureau: Household Count and Mean Income per Household</a:t>
          </a:r>
        </a:p>
      </dgm:t>
    </dgm:pt>
    <dgm:pt modelId="{E0ACADB1-A2BB-413A-958E-32A333AEFAE8}" type="parTrans" cxnId="{176A2840-E4A2-4F09-926D-CF1D0D9C8047}">
      <dgm:prSet/>
      <dgm:spPr/>
      <dgm:t>
        <a:bodyPr/>
        <a:lstStyle/>
        <a:p>
          <a:endParaRPr lang="en-US"/>
        </a:p>
      </dgm:t>
    </dgm:pt>
    <dgm:pt modelId="{8E3ABA49-0DD7-4E0D-8757-12D307C871B9}" type="sibTrans" cxnId="{176A2840-E4A2-4F09-926D-CF1D0D9C8047}">
      <dgm:prSet/>
      <dgm:spPr/>
      <dgm:t>
        <a:bodyPr/>
        <a:lstStyle/>
        <a:p>
          <a:endParaRPr lang="en-US"/>
        </a:p>
      </dgm:t>
    </dgm:pt>
    <dgm:pt modelId="{F01F442F-5FD4-482A-8E1C-CF7B7654ED99}" type="pres">
      <dgm:prSet presAssocID="{66974133-23DF-4B5E-A108-0BDE0A923085}" presName="outerComposite" presStyleCnt="0">
        <dgm:presLayoutVars>
          <dgm:chMax val="5"/>
          <dgm:dir/>
          <dgm:resizeHandles val="exact"/>
        </dgm:presLayoutVars>
      </dgm:prSet>
      <dgm:spPr/>
    </dgm:pt>
    <dgm:pt modelId="{44EAF764-C0FF-4B72-92AA-79FB4F30AAB4}" type="pres">
      <dgm:prSet presAssocID="{66974133-23DF-4B5E-A108-0BDE0A923085}" presName="dummyMaxCanvas" presStyleCnt="0">
        <dgm:presLayoutVars/>
      </dgm:prSet>
      <dgm:spPr/>
    </dgm:pt>
    <dgm:pt modelId="{A007CA51-32B5-43B3-AC94-1BD971496BC4}" type="pres">
      <dgm:prSet presAssocID="{66974133-23DF-4B5E-A108-0BDE0A923085}" presName="FiveNodes_1" presStyleLbl="node1" presStyleIdx="0" presStyleCnt="5">
        <dgm:presLayoutVars>
          <dgm:bulletEnabled val="1"/>
        </dgm:presLayoutVars>
      </dgm:prSet>
      <dgm:spPr/>
    </dgm:pt>
    <dgm:pt modelId="{81EF480C-A0C7-46FD-9787-12F9684D5729}" type="pres">
      <dgm:prSet presAssocID="{66974133-23DF-4B5E-A108-0BDE0A923085}" presName="FiveNodes_2" presStyleLbl="node1" presStyleIdx="1" presStyleCnt="5">
        <dgm:presLayoutVars>
          <dgm:bulletEnabled val="1"/>
        </dgm:presLayoutVars>
      </dgm:prSet>
      <dgm:spPr/>
    </dgm:pt>
    <dgm:pt modelId="{55EEB9D7-C9A5-4441-81B8-4DF61899FB2C}" type="pres">
      <dgm:prSet presAssocID="{66974133-23DF-4B5E-A108-0BDE0A923085}" presName="FiveNodes_3" presStyleLbl="node1" presStyleIdx="2" presStyleCnt="5">
        <dgm:presLayoutVars>
          <dgm:bulletEnabled val="1"/>
        </dgm:presLayoutVars>
      </dgm:prSet>
      <dgm:spPr/>
    </dgm:pt>
    <dgm:pt modelId="{F0DC209D-F724-4B59-846A-38E4C6C0F30D}" type="pres">
      <dgm:prSet presAssocID="{66974133-23DF-4B5E-A108-0BDE0A923085}" presName="FiveNodes_4" presStyleLbl="node1" presStyleIdx="3" presStyleCnt="5">
        <dgm:presLayoutVars>
          <dgm:bulletEnabled val="1"/>
        </dgm:presLayoutVars>
      </dgm:prSet>
      <dgm:spPr/>
    </dgm:pt>
    <dgm:pt modelId="{689F07B6-7B4D-4A44-9961-BD8C6241DEA5}" type="pres">
      <dgm:prSet presAssocID="{66974133-23DF-4B5E-A108-0BDE0A923085}" presName="FiveNodes_5" presStyleLbl="node1" presStyleIdx="4" presStyleCnt="5">
        <dgm:presLayoutVars>
          <dgm:bulletEnabled val="1"/>
        </dgm:presLayoutVars>
      </dgm:prSet>
      <dgm:spPr/>
    </dgm:pt>
    <dgm:pt modelId="{677E8BDC-ECB2-4E10-92ED-CD6E059B999A}" type="pres">
      <dgm:prSet presAssocID="{66974133-23DF-4B5E-A108-0BDE0A923085}" presName="FiveConn_1-2" presStyleLbl="fgAccFollowNode1" presStyleIdx="0" presStyleCnt="4">
        <dgm:presLayoutVars>
          <dgm:bulletEnabled val="1"/>
        </dgm:presLayoutVars>
      </dgm:prSet>
      <dgm:spPr/>
    </dgm:pt>
    <dgm:pt modelId="{9AAD027F-84A5-4E26-8285-AAA2C5F84EAD}" type="pres">
      <dgm:prSet presAssocID="{66974133-23DF-4B5E-A108-0BDE0A923085}" presName="FiveConn_2-3" presStyleLbl="fgAccFollowNode1" presStyleIdx="1" presStyleCnt="4">
        <dgm:presLayoutVars>
          <dgm:bulletEnabled val="1"/>
        </dgm:presLayoutVars>
      </dgm:prSet>
      <dgm:spPr/>
    </dgm:pt>
    <dgm:pt modelId="{DF549546-0902-4EEF-B452-6304FCBF96FA}" type="pres">
      <dgm:prSet presAssocID="{66974133-23DF-4B5E-A108-0BDE0A923085}" presName="FiveConn_3-4" presStyleLbl="fgAccFollowNode1" presStyleIdx="2" presStyleCnt="4">
        <dgm:presLayoutVars>
          <dgm:bulletEnabled val="1"/>
        </dgm:presLayoutVars>
      </dgm:prSet>
      <dgm:spPr/>
    </dgm:pt>
    <dgm:pt modelId="{A4B4B0B8-534B-4DE0-85D5-1687D2AD1E2D}" type="pres">
      <dgm:prSet presAssocID="{66974133-23DF-4B5E-A108-0BDE0A923085}" presName="FiveConn_4-5" presStyleLbl="fgAccFollowNode1" presStyleIdx="3" presStyleCnt="4">
        <dgm:presLayoutVars>
          <dgm:bulletEnabled val="1"/>
        </dgm:presLayoutVars>
      </dgm:prSet>
      <dgm:spPr/>
    </dgm:pt>
    <dgm:pt modelId="{6F36DA75-7470-4713-8FBD-0AA06E5D1ECB}" type="pres">
      <dgm:prSet presAssocID="{66974133-23DF-4B5E-A108-0BDE0A923085}" presName="FiveNodes_1_text" presStyleLbl="node1" presStyleIdx="4" presStyleCnt="5">
        <dgm:presLayoutVars>
          <dgm:bulletEnabled val="1"/>
        </dgm:presLayoutVars>
      </dgm:prSet>
      <dgm:spPr/>
    </dgm:pt>
    <dgm:pt modelId="{E78464E4-B269-4274-A23D-A2121C9019B5}" type="pres">
      <dgm:prSet presAssocID="{66974133-23DF-4B5E-A108-0BDE0A923085}" presName="FiveNodes_2_text" presStyleLbl="node1" presStyleIdx="4" presStyleCnt="5">
        <dgm:presLayoutVars>
          <dgm:bulletEnabled val="1"/>
        </dgm:presLayoutVars>
      </dgm:prSet>
      <dgm:spPr/>
    </dgm:pt>
    <dgm:pt modelId="{E0BF638E-6619-4ECA-867D-25BD81488101}" type="pres">
      <dgm:prSet presAssocID="{66974133-23DF-4B5E-A108-0BDE0A923085}" presName="FiveNodes_3_text" presStyleLbl="node1" presStyleIdx="4" presStyleCnt="5">
        <dgm:presLayoutVars>
          <dgm:bulletEnabled val="1"/>
        </dgm:presLayoutVars>
      </dgm:prSet>
      <dgm:spPr/>
    </dgm:pt>
    <dgm:pt modelId="{1E721FAB-EF9A-44C2-AEB6-86A54F89D9CA}" type="pres">
      <dgm:prSet presAssocID="{66974133-23DF-4B5E-A108-0BDE0A923085}" presName="FiveNodes_4_text" presStyleLbl="node1" presStyleIdx="4" presStyleCnt="5">
        <dgm:presLayoutVars>
          <dgm:bulletEnabled val="1"/>
        </dgm:presLayoutVars>
      </dgm:prSet>
      <dgm:spPr/>
    </dgm:pt>
    <dgm:pt modelId="{FAEA3841-6507-498A-B624-8835B655E40D}" type="pres">
      <dgm:prSet presAssocID="{66974133-23DF-4B5E-A108-0BDE0A92308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7BB2902-ED85-40D6-81B9-4BA521B469C6}" type="presOf" srcId="{E1FD7057-CF4B-4CD5-BD5F-94A5E1021EC5}" destId="{A4B4B0B8-534B-4DE0-85D5-1687D2AD1E2D}" srcOrd="0" destOrd="0" presId="urn:microsoft.com/office/officeart/2005/8/layout/vProcess5"/>
    <dgm:cxn modelId="{54864502-E4DF-4914-B3D1-14D4A3A658F9}" type="presOf" srcId="{2A30429A-51C1-46A7-80AF-076AA16BE137}" destId="{81EF480C-A0C7-46FD-9787-12F9684D5729}" srcOrd="0" destOrd="0" presId="urn:microsoft.com/office/officeart/2005/8/layout/vProcess5"/>
    <dgm:cxn modelId="{8E5DCF04-0D8E-488C-8B0B-133B7BA3C3D9}" type="presOf" srcId="{03C77F0E-FFCC-47C7-96B1-7AD6BA39B1E0}" destId="{1E721FAB-EF9A-44C2-AEB6-86A54F89D9CA}" srcOrd="1" destOrd="0" presId="urn:microsoft.com/office/officeart/2005/8/layout/vProcess5"/>
    <dgm:cxn modelId="{96D6241E-9D8A-46D6-BDC3-5FEECF1D9D4F}" srcId="{66974133-23DF-4B5E-A108-0BDE0A923085}" destId="{03C77F0E-FFCC-47C7-96B1-7AD6BA39B1E0}" srcOrd="3" destOrd="0" parTransId="{251F5E65-AA82-42DB-9A4C-E16769DDAA60}" sibTransId="{E1FD7057-CF4B-4CD5-BD5F-94A5E1021EC5}"/>
    <dgm:cxn modelId="{0B3EDC27-BEA4-4EF3-8D41-08103B05E6DB}" type="presOf" srcId="{39B7AC69-8F96-46C0-B6BD-0632F431FCCA}" destId="{DF549546-0902-4EEF-B452-6304FCBF96FA}" srcOrd="0" destOrd="0" presId="urn:microsoft.com/office/officeart/2005/8/layout/vProcess5"/>
    <dgm:cxn modelId="{C3B24E3C-89D9-4503-B941-4E3D311434CB}" srcId="{66974133-23DF-4B5E-A108-0BDE0A923085}" destId="{F13D0474-E746-400E-AB7D-684AA07BB41A}" srcOrd="2" destOrd="0" parTransId="{45F1AC24-ADF1-4E22-A038-FB7DDD81B824}" sibTransId="{39B7AC69-8F96-46C0-B6BD-0632F431FCCA}"/>
    <dgm:cxn modelId="{F7E7EF3C-E5F7-4CF9-9731-15AD5778FFC5}" srcId="{66974133-23DF-4B5E-A108-0BDE0A923085}" destId="{D2062D54-A051-4339-9E3C-D988F27ED039}" srcOrd="0" destOrd="0" parTransId="{EC4487DE-B4E3-4410-B738-969FF6EB4E25}" sibTransId="{A8A89FBE-A1A2-4B21-871D-C751A3507116}"/>
    <dgm:cxn modelId="{176A2840-E4A2-4F09-926D-CF1D0D9C8047}" srcId="{66974133-23DF-4B5E-A108-0BDE0A923085}" destId="{0A902F6C-89D0-4EA5-9C09-167F17C52119}" srcOrd="4" destOrd="0" parTransId="{E0ACADB1-A2BB-413A-958E-32A333AEFAE8}" sibTransId="{8E3ABA49-0DD7-4E0D-8757-12D307C871B9}"/>
    <dgm:cxn modelId="{F57C6C49-F93D-4E9F-8971-FDEEDBD4497C}" type="presOf" srcId="{A8A89FBE-A1A2-4B21-871D-C751A3507116}" destId="{677E8BDC-ECB2-4E10-92ED-CD6E059B999A}" srcOrd="0" destOrd="0" presId="urn:microsoft.com/office/officeart/2005/8/layout/vProcess5"/>
    <dgm:cxn modelId="{EF568E56-C9EB-431E-B6C9-7AB23B00C4A8}" type="presOf" srcId="{D2062D54-A051-4339-9E3C-D988F27ED039}" destId="{6F36DA75-7470-4713-8FBD-0AA06E5D1ECB}" srcOrd="1" destOrd="0" presId="urn:microsoft.com/office/officeart/2005/8/layout/vProcess5"/>
    <dgm:cxn modelId="{57FA82A5-5D26-44E0-839A-217E89ABCA74}" type="presOf" srcId="{F13D0474-E746-400E-AB7D-684AA07BB41A}" destId="{E0BF638E-6619-4ECA-867D-25BD81488101}" srcOrd="1" destOrd="0" presId="urn:microsoft.com/office/officeart/2005/8/layout/vProcess5"/>
    <dgm:cxn modelId="{DF4FEBA6-BE22-4030-83AD-ECEA8BFDDDA5}" type="presOf" srcId="{F13D0474-E746-400E-AB7D-684AA07BB41A}" destId="{55EEB9D7-C9A5-4441-81B8-4DF61899FB2C}" srcOrd="0" destOrd="0" presId="urn:microsoft.com/office/officeart/2005/8/layout/vProcess5"/>
    <dgm:cxn modelId="{8EF278AC-5E4A-4A28-9CCE-147CB6B728CF}" type="presOf" srcId="{18EA0524-7C9A-4922-9461-0664972D891A}" destId="{9AAD027F-84A5-4E26-8285-AAA2C5F84EAD}" srcOrd="0" destOrd="0" presId="urn:microsoft.com/office/officeart/2005/8/layout/vProcess5"/>
    <dgm:cxn modelId="{24C833B6-FF5E-426A-9245-4A6F824998FF}" type="presOf" srcId="{03C77F0E-FFCC-47C7-96B1-7AD6BA39B1E0}" destId="{F0DC209D-F724-4B59-846A-38E4C6C0F30D}" srcOrd="0" destOrd="0" presId="urn:microsoft.com/office/officeart/2005/8/layout/vProcess5"/>
    <dgm:cxn modelId="{A70FC2B7-AFEA-49E4-9EB0-3B9EA95E099C}" type="presOf" srcId="{0A902F6C-89D0-4EA5-9C09-167F17C52119}" destId="{689F07B6-7B4D-4A44-9961-BD8C6241DEA5}" srcOrd="0" destOrd="0" presId="urn:microsoft.com/office/officeart/2005/8/layout/vProcess5"/>
    <dgm:cxn modelId="{49BD1FC8-7684-45B8-9654-E0AB048A041A}" srcId="{66974133-23DF-4B5E-A108-0BDE0A923085}" destId="{2A30429A-51C1-46A7-80AF-076AA16BE137}" srcOrd="1" destOrd="0" parTransId="{9E10ECFA-D261-4D1A-96C2-1B3D11506A62}" sibTransId="{18EA0524-7C9A-4922-9461-0664972D891A}"/>
    <dgm:cxn modelId="{ECA885E4-201A-4AD8-AC52-250E299EFA5A}" type="presOf" srcId="{D2062D54-A051-4339-9E3C-D988F27ED039}" destId="{A007CA51-32B5-43B3-AC94-1BD971496BC4}" srcOrd="0" destOrd="0" presId="urn:microsoft.com/office/officeart/2005/8/layout/vProcess5"/>
    <dgm:cxn modelId="{F2A7E6E6-042E-4B61-97B1-AF1EE2600D8C}" type="presOf" srcId="{2A30429A-51C1-46A7-80AF-076AA16BE137}" destId="{E78464E4-B269-4274-A23D-A2121C9019B5}" srcOrd="1" destOrd="0" presId="urn:microsoft.com/office/officeart/2005/8/layout/vProcess5"/>
    <dgm:cxn modelId="{38317BE7-615C-4D33-9DD5-AF33DA6911BF}" type="presOf" srcId="{0A902F6C-89D0-4EA5-9C09-167F17C52119}" destId="{FAEA3841-6507-498A-B624-8835B655E40D}" srcOrd="1" destOrd="0" presId="urn:microsoft.com/office/officeart/2005/8/layout/vProcess5"/>
    <dgm:cxn modelId="{1A04B3F9-B39A-4AC4-8C02-380E87173B41}" type="presOf" srcId="{66974133-23DF-4B5E-A108-0BDE0A923085}" destId="{F01F442F-5FD4-482A-8E1C-CF7B7654ED99}" srcOrd="0" destOrd="0" presId="urn:microsoft.com/office/officeart/2005/8/layout/vProcess5"/>
    <dgm:cxn modelId="{60B5BC72-C2D9-4A79-9629-2C1F11C8D2C0}" type="presParOf" srcId="{F01F442F-5FD4-482A-8E1C-CF7B7654ED99}" destId="{44EAF764-C0FF-4B72-92AA-79FB4F30AAB4}" srcOrd="0" destOrd="0" presId="urn:microsoft.com/office/officeart/2005/8/layout/vProcess5"/>
    <dgm:cxn modelId="{980E8C90-C729-4D53-B174-F28198B8CE66}" type="presParOf" srcId="{F01F442F-5FD4-482A-8E1C-CF7B7654ED99}" destId="{A007CA51-32B5-43B3-AC94-1BD971496BC4}" srcOrd="1" destOrd="0" presId="urn:microsoft.com/office/officeart/2005/8/layout/vProcess5"/>
    <dgm:cxn modelId="{936E01B0-2F39-4489-B47F-0DF645983DEA}" type="presParOf" srcId="{F01F442F-5FD4-482A-8E1C-CF7B7654ED99}" destId="{81EF480C-A0C7-46FD-9787-12F9684D5729}" srcOrd="2" destOrd="0" presId="urn:microsoft.com/office/officeart/2005/8/layout/vProcess5"/>
    <dgm:cxn modelId="{200F1E23-3CE3-4673-8BD5-5BA2BC74EA55}" type="presParOf" srcId="{F01F442F-5FD4-482A-8E1C-CF7B7654ED99}" destId="{55EEB9D7-C9A5-4441-81B8-4DF61899FB2C}" srcOrd="3" destOrd="0" presId="urn:microsoft.com/office/officeart/2005/8/layout/vProcess5"/>
    <dgm:cxn modelId="{5D01B75C-0951-4EB4-8676-E7B499C92862}" type="presParOf" srcId="{F01F442F-5FD4-482A-8E1C-CF7B7654ED99}" destId="{F0DC209D-F724-4B59-846A-38E4C6C0F30D}" srcOrd="4" destOrd="0" presId="urn:microsoft.com/office/officeart/2005/8/layout/vProcess5"/>
    <dgm:cxn modelId="{2137C8B9-7C45-4954-82D5-9C79BC06D468}" type="presParOf" srcId="{F01F442F-5FD4-482A-8E1C-CF7B7654ED99}" destId="{689F07B6-7B4D-4A44-9961-BD8C6241DEA5}" srcOrd="5" destOrd="0" presId="urn:microsoft.com/office/officeart/2005/8/layout/vProcess5"/>
    <dgm:cxn modelId="{43CDE07B-674C-46C4-8014-A30B28B8F513}" type="presParOf" srcId="{F01F442F-5FD4-482A-8E1C-CF7B7654ED99}" destId="{677E8BDC-ECB2-4E10-92ED-CD6E059B999A}" srcOrd="6" destOrd="0" presId="urn:microsoft.com/office/officeart/2005/8/layout/vProcess5"/>
    <dgm:cxn modelId="{1FE32747-96A6-4BCF-BC87-5D5D2C53D959}" type="presParOf" srcId="{F01F442F-5FD4-482A-8E1C-CF7B7654ED99}" destId="{9AAD027F-84A5-4E26-8285-AAA2C5F84EAD}" srcOrd="7" destOrd="0" presId="urn:microsoft.com/office/officeart/2005/8/layout/vProcess5"/>
    <dgm:cxn modelId="{BF99CADE-3E44-4177-8419-234842CD4B54}" type="presParOf" srcId="{F01F442F-5FD4-482A-8E1C-CF7B7654ED99}" destId="{DF549546-0902-4EEF-B452-6304FCBF96FA}" srcOrd="8" destOrd="0" presId="urn:microsoft.com/office/officeart/2005/8/layout/vProcess5"/>
    <dgm:cxn modelId="{CE4DC1A5-C5A9-4C64-B04D-8D203CD7C96B}" type="presParOf" srcId="{F01F442F-5FD4-482A-8E1C-CF7B7654ED99}" destId="{A4B4B0B8-534B-4DE0-85D5-1687D2AD1E2D}" srcOrd="9" destOrd="0" presId="urn:microsoft.com/office/officeart/2005/8/layout/vProcess5"/>
    <dgm:cxn modelId="{B716C949-BFF7-4195-8E61-146F342B3107}" type="presParOf" srcId="{F01F442F-5FD4-482A-8E1C-CF7B7654ED99}" destId="{6F36DA75-7470-4713-8FBD-0AA06E5D1ECB}" srcOrd="10" destOrd="0" presId="urn:microsoft.com/office/officeart/2005/8/layout/vProcess5"/>
    <dgm:cxn modelId="{5E4CE6E9-23F2-488A-95EC-C7648F350E70}" type="presParOf" srcId="{F01F442F-5FD4-482A-8E1C-CF7B7654ED99}" destId="{E78464E4-B269-4274-A23D-A2121C9019B5}" srcOrd="11" destOrd="0" presId="urn:microsoft.com/office/officeart/2005/8/layout/vProcess5"/>
    <dgm:cxn modelId="{A225E023-606F-4A7F-BFAD-7040E6CCD008}" type="presParOf" srcId="{F01F442F-5FD4-482A-8E1C-CF7B7654ED99}" destId="{E0BF638E-6619-4ECA-867D-25BD81488101}" srcOrd="12" destOrd="0" presId="urn:microsoft.com/office/officeart/2005/8/layout/vProcess5"/>
    <dgm:cxn modelId="{F4F50B73-6FAE-41DF-B99A-1AC0398A6B7B}" type="presParOf" srcId="{F01F442F-5FD4-482A-8E1C-CF7B7654ED99}" destId="{1E721FAB-EF9A-44C2-AEB6-86A54F89D9CA}" srcOrd="13" destOrd="0" presId="urn:microsoft.com/office/officeart/2005/8/layout/vProcess5"/>
    <dgm:cxn modelId="{86C48589-9016-4525-8CC0-6A1DAC361EDB}" type="presParOf" srcId="{F01F442F-5FD4-482A-8E1C-CF7B7654ED99}" destId="{FAEA3841-6507-498A-B624-8835B655E40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7CA51-32B5-43B3-AC94-1BD971496BC4}">
      <dsp:nvSpPr>
        <dsp:cNvPr id="0" name=""/>
        <dsp:cNvSpPr/>
      </dsp:nvSpPr>
      <dsp:spPr>
        <a:xfrm>
          <a:off x="0" y="0"/>
          <a:ext cx="7744967" cy="6512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ZCTAs within 20 mile radius:  We want a location close to the existing business</a:t>
          </a:r>
        </a:p>
      </dsp:txBody>
      <dsp:txXfrm>
        <a:off x="19073" y="19073"/>
        <a:ext cx="6966068" cy="613066"/>
      </dsp:txXfrm>
    </dsp:sp>
    <dsp:sp modelId="{81EF480C-A0C7-46FD-9787-12F9684D5729}">
      <dsp:nvSpPr>
        <dsp:cNvPr id="0" name=""/>
        <dsp:cNvSpPr/>
      </dsp:nvSpPr>
      <dsp:spPr>
        <a:xfrm>
          <a:off x="578358" y="741658"/>
          <a:ext cx="7744967" cy="651212"/>
        </a:xfrm>
        <a:prstGeom prst="roundRect">
          <a:avLst>
            <a:gd name="adj" fmla="val 10000"/>
          </a:avLst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Foursquare API: to find locations of competition</a:t>
          </a:r>
        </a:p>
      </dsp:txBody>
      <dsp:txXfrm>
        <a:off x="597431" y="760731"/>
        <a:ext cx="6705176" cy="613066"/>
      </dsp:txXfrm>
    </dsp:sp>
    <dsp:sp modelId="{55EEB9D7-C9A5-4441-81B8-4DF61899FB2C}">
      <dsp:nvSpPr>
        <dsp:cNvPr id="0" name=""/>
        <dsp:cNvSpPr/>
      </dsp:nvSpPr>
      <dsp:spPr>
        <a:xfrm>
          <a:off x="1156716" y="1483316"/>
          <a:ext cx="7744967" cy="651212"/>
        </a:xfrm>
        <a:prstGeom prst="roundRect">
          <a:avLst>
            <a:gd name="adj" fmla="val 10000"/>
          </a:avLst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GeoJSON</a:t>
          </a:r>
          <a:r>
            <a:rPr lang="en-US" sz="1700" kern="1200" dirty="0"/>
            <a:t>: for ZCTA boundaries (</a:t>
          </a:r>
          <a:r>
            <a:rPr lang="en-US" sz="1700" kern="1200" dirty="0" err="1"/>
            <a:t>zipcodes</a:t>
          </a:r>
          <a:r>
            <a:rPr lang="en-US" sz="1700" kern="1200" dirty="0"/>
            <a:t> don’t have boundaries)</a:t>
          </a:r>
        </a:p>
      </dsp:txBody>
      <dsp:txXfrm>
        <a:off x="1175789" y="1502389"/>
        <a:ext cx="6705176" cy="613066"/>
      </dsp:txXfrm>
    </dsp:sp>
    <dsp:sp modelId="{F0DC209D-F724-4B59-846A-38E4C6C0F30D}">
      <dsp:nvSpPr>
        <dsp:cNvPr id="0" name=""/>
        <dsp:cNvSpPr/>
      </dsp:nvSpPr>
      <dsp:spPr>
        <a:xfrm>
          <a:off x="1735073" y="2224974"/>
          <a:ext cx="7744967" cy="651212"/>
        </a:xfrm>
        <a:prstGeom prst="roundRect">
          <a:avLst>
            <a:gd name="adj" fmla="val 10000"/>
          </a:avLst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Census Bureau: population</a:t>
          </a:r>
        </a:p>
      </dsp:txBody>
      <dsp:txXfrm>
        <a:off x="1754146" y="2244047"/>
        <a:ext cx="6705176" cy="613066"/>
      </dsp:txXfrm>
    </dsp:sp>
    <dsp:sp modelId="{689F07B6-7B4D-4A44-9961-BD8C6241DEA5}">
      <dsp:nvSpPr>
        <dsp:cNvPr id="0" name=""/>
        <dsp:cNvSpPr/>
      </dsp:nvSpPr>
      <dsp:spPr>
        <a:xfrm>
          <a:off x="2313432" y="2966632"/>
          <a:ext cx="7744967" cy="651212"/>
        </a:xfrm>
        <a:prstGeom prst="roundRect">
          <a:avLst>
            <a:gd name="adj" fmla="val 10000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Census Bureau: Household Count and Mean Income per Household</a:t>
          </a:r>
        </a:p>
      </dsp:txBody>
      <dsp:txXfrm>
        <a:off x="2332505" y="2985705"/>
        <a:ext cx="6705176" cy="613066"/>
      </dsp:txXfrm>
    </dsp:sp>
    <dsp:sp modelId="{677E8BDC-ECB2-4E10-92ED-CD6E059B999A}">
      <dsp:nvSpPr>
        <dsp:cNvPr id="0" name=""/>
        <dsp:cNvSpPr/>
      </dsp:nvSpPr>
      <dsp:spPr>
        <a:xfrm>
          <a:off x="7321680" y="475746"/>
          <a:ext cx="423287" cy="4232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416920" y="475746"/>
        <a:ext cx="232807" cy="318523"/>
      </dsp:txXfrm>
    </dsp:sp>
    <dsp:sp modelId="{9AAD027F-84A5-4E26-8285-AAA2C5F84EAD}">
      <dsp:nvSpPr>
        <dsp:cNvPr id="0" name=""/>
        <dsp:cNvSpPr/>
      </dsp:nvSpPr>
      <dsp:spPr>
        <a:xfrm>
          <a:off x="7900038" y="1217404"/>
          <a:ext cx="423287" cy="4232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58188"/>
            <a:satOff val="-1724"/>
            <a:lumOff val="6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58188"/>
              <a:satOff val="-1724"/>
              <a:lumOff val="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995278" y="1217404"/>
        <a:ext cx="232807" cy="318523"/>
      </dsp:txXfrm>
    </dsp:sp>
    <dsp:sp modelId="{DF549546-0902-4EEF-B452-6304FCBF96FA}">
      <dsp:nvSpPr>
        <dsp:cNvPr id="0" name=""/>
        <dsp:cNvSpPr/>
      </dsp:nvSpPr>
      <dsp:spPr>
        <a:xfrm>
          <a:off x="8478396" y="1948209"/>
          <a:ext cx="423287" cy="4232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316376"/>
            <a:satOff val="-3449"/>
            <a:lumOff val="12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16376"/>
              <a:satOff val="-3449"/>
              <a:lumOff val="1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573636" y="1948209"/>
        <a:ext cx="232807" cy="318523"/>
      </dsp:txXfrm>
    </dsp:sp>
    <dsp:sp modelId="{A4B4B0B8-534B-4DE0-85D5-1687D2AD1E2D}">
      <dsp:nvSpPr>
        <dsp:cNvPr id="0" name=""/>
        <dsp:cNvSpPr/>
      </dsp:nvSpPr>
      <dsp:spPr>
        <a:xfrm>
          <a:off x="9056754" y="2697103"/>
          <a:ext cx="423287" cy="4232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151994" y="2697103"/>
        <a:ext cx="232807" cy="318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1/27/2021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nkedin.com/in/henrywill4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BB22-A3EB-4724-88AD-B161C6786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4240" y="1451077"/>
            <a:ext cx="9966960" cy="3035808"/>
          </a:xfrm>
        </p:spPr>
        <p:txBody>
          <a:bodyPr/>
          <a:lstStyle/>
          <a:p>
            <a:r>
              <a:rPr lang="en-US" dirty="0"/>
              <a:t>Best Place for A New Coffee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7CD16-AFA8-4E77-8572-FD0E30D8A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067" y="5425777"/>
            <a:ext cx="7891272" cy="1069848"/>
          </a:xfrm>
        </p:spPr>
        <p:txBody>
          <a:bodyPr/>
          <a:lstStyle/>
          <a:p>
            <a:r>
              <a:rPr lang="en-US" dirty="0"/>
              <a:t>In the Winston Salem, North Carolina area, where is the best place to open a new coffee shop?</a:t>
            </a:r>
          </a:p>
        </p:txBody>
      </p:sp>
    </p:spTree>
    <p:extLst>
      <p:ext uri="{BB962C8B-B14F-4D97-AF65-F5344CB8AC3E}">
        <p14:creationId xmlns:p14="http://schemas.microsoft.com/office/powerpoint/2010/main" val="329925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B3768C-1D21-400E-B059-EFF86063F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-1"/>
            <a:ext cx="121886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87BCA1-45E6-44B3-B3DA-1F4144DE6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6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355B5-B524-4F0D-8F4D-1112567C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682969" cy="558035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Location is Key For A Coffee 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6A1C0-CC6C-4415-95C1-25030DD99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557" y="643466"/>
            <a:ext cx="6630177" cy="55287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There are many considerations when placing a new business like a Coffee Shop, but the most important is </a:t>
            </a:r>
          </a:p>
          <a:p>
            <a:pPr marL="0" indent="0">
              <a:buNone/>
            </a:pPr>
            <a:r>
              <a:rPr lang="en-US" sz="1800" dirty="0"/>
              <a:t>LOCATION</a:t>
            </a:r>
          </a:p>
          <a:p>
            <a:pPr marL="0" indent="0">
              <a:buNone/>
            </a:pPr>
            <a:r>
              <a:rPr lang="en-US" sz="1800" dirty="0"/>
              <a:t>LOCATION</a:t>
            </a:r>
          </a:p>
          <a:p>
            <a:pPr marL="0" indent="0">
              <a:buNone/>
            </a:pPr>
            <a:r>
              <a:rPr lang="en-US" sz="1800" dirty="0"/>
              <a:t>LOCATION</a:t>
            </a:r>
          </a:p>
          <a:p>
            <a:pPr marL="0" indent="0">
              <a:buNone/>
            </a:pPr>
            <a:r>
              <a:rPr lang="en-US" sz="1800" dirty="0"/>
              <a:t>There are other considerations too, but most business owners will tell you that the most important considerations center around location. </a:t>
            </a:r>
          </a:p>
          <a:p>
            <a:pPr marL="0" indent="0">
              <a:buNone/>
            </a:pPr>
            <a:r>
              <a:rPr lang="en-US" sz="1800" dirty="0"/>
              <a:t>This study looks at the following location data by Zip Code </a:t>
            </a:r>
            <a:r>
              <a:rPr lang="en-US" sz="1800" dirty="0" err="1"/>
              <a:t>Tablulation</a:t>
            </a:r>
            <a:r>
              <a:rPr lang="en-US" sz="1800" dirty="0"/>
              <a:t> Area (ZCTA):</a:t>
            </a:r>
          </a:p>
          <a:p>
            <a:pPr>
              <a:buFontTx/>
              <a:buChar char="-"/>
            </a:pPr>
            <a:r>
              <a:rPr lang="en-US" sz="1800" dirty="0"/>
              <a:t>Number of competitors</a:t>
            </a:r>
          </a:p>
          <a:p>
            <a:pPr>
              <a:buFontTx/>
              <a:buChar char="-"/>
            </a:pPr>
            <a:r>
              <a:rPr lang="en-US" sz="1800" dirty="0"/>
              <a:t>Population (we need a large market of customers)</a:t>
            </a:r>
          </a:p>
          <a:p>
            <a:pPr>
              <a:buFontTx/>
              <a:buChar char="-"/>
            </a:pPr>
            <a:r>
              <a:rPr lang="en-US" sz="1800" dirty="0"/>
              <a:t>Household count (similar to population)</a:t>
            </a:r>
          </a:p>
          <a:p>
            <a:pPr>
              <a:buFontTx/>
              <a:buChar char="-"/>
            </a:pPr>
            <a:r>
              <a:rPr lang="en-US" sz="1800" dirty="0"/>
              <a:t>Mean Income</a:t>
            </a:r>
          </a:p>
          <a:p>
            <a:pPr>
              <a:buFontTx/>
              <a:buChar char="-"/>
            </a:pPr>
            <a:endParaRPr lang="en-US" sz="1800" dirty="0"/>
          </a:p>
          <a:p>
            <a:endParaRPr lang="en-US" sz="18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E62FDA-E44C-440D-A3D3-5C188720D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8B45BF8-A8A3-426E-89DE-A44F6E18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5" name="Oval 28">
              <a:extLst>
                <a:ext uri="{FF2B5EF4-FFF2-40B4-BE49-F238E27FC236}">
                  <a16:creationId xmlns:a16="http://schemas.microsoft.com/office/drawing/2014/main" id="{647C25B3-5F51-49AB-A886-D555D2F4A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24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F038-ED2A-4888-B779-3BF43152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Data Acquisition and Cleansing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684BC53-A71B-4AFD-B6F5-8DF5FDFEB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265304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1070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B06FB-0273-485B-A1E0-2F464571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Competition : Shops per ZCTA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13DDE-8191-4EFE-BF55-5A71FBA4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565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Circle Color: Green: Starbucks, Orange: Dunkin’, Grey: Other</a:t>
            </a:r>
          </a:p>
          <a:p>
            <a:pPr marL="0" indent="0">
              <a:buNone/>
            </a:pPr>
            <a:r>
              <a:rPr lang="en-US" dirty="0"/>
              <a:t>ZCTA boundary area colors: darker for more coffee shops per ZCTA (grey = 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9B76A-8E19-4C96-B5C7-9EB35ED7C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120" y="2836449"/>
            <a:ext cx="6625150" cy="40003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6964A6-39E2-4987-8150-39FD5A2CA72A}"/>
              </a:ext>
            </a:extLst>
          </p:cNvPr>
          <p:cNvSpPr txBox="1"/>
          <p:nvPr/>
        </p:nvSpPr>
        <p:spPr>
          <a:xfrm>
            <a:off x="8132326" y="3815332"/>
            <a:ext cx="2773097" cy="1199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 err="1"/>
              <a:t>zipcodes</a:t>
            </a:r>
            <a:r>
              <a:rPr lang="en-US" dirty="0"/>
              <a:t> of Coffee Shops approximately align to ZCTA boundaries</a:t>
            </a:r>
          </a:p>
        </p:txBody>
      </p:sp>
    </p:spTree>
    <p:extLst>
      <p:ext uri="{BB962C8B-B14F-4D97-AF65-F5344CB8AC3E}">
        <p14:creationId xmlns:p14="http://schemas.microsoft.com/office/powerpoint/2010/main" val="108022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364C5-C342-440C-A199-D58ACA9E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Population PER ZCTA (FOOT TRAFFIC)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1DDEE-1FF1-4B3F-9031-F4CB8BAED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ED92B-7971-4DFE-AE55-9F5F968CC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451" y="2320030"/>
            <a:ext cx="7224008" cy="43372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3D3C84-DBCF-4C91-9A35-F3230B929C6E}"/>
              </a:ext>
            </a:extLst>
          </p:cNvPr>
          <p:cNvSpPr txBox="1"/>
          <p:nvPr/>
        </p:nvSpPr>
        <p:spPr>
          <a:xfrm>
            <a:off x="8434399" y="3429000"/>
            <a:ext cx="2773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Census Bureau query did not provide data for all ZCTAs within a 20 mile radius.</a:t>
            </a:r>
          </a:p>
        </p:txBody>
      </p:sp>
    </p:spTree>
    <p:extLst>
      <p:ext uri="{BB962C8B-B14F-4D97-AF65-F5344CB8AC3E}">
        <p14:creationId xmlns:p14="http://schemas.microsoft.com/office/powerpoint/2010/main" val="361700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364C5-C342-440C-A199-D58ACA9E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Mean Household Income (Potential Customers)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1DDEE-1FF1-4B3F-9031-F4CB8BAED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1ACA2-7FF2-43DF-AD71-B034E0773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54" y="2316857"/>
            <a:ext cx="7220197" cy="4343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E7A9FA-0D6F-4EAE-8C02-D7C47D07A9E7}"/>
              </a:ext>
            </a:extLst>
          </p:cNvPr>
          <p:cNvSpPr txBox="1"/>
          <p:nvPr/>
        </p:nvSpPr>
        <p:spPr>
          <a:xfrm>
            <a:off x="8434399" y="3429000"/>
            <a:ext cx="2773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Census Bureau query did not provide data for all ZCTAs within a 20 mile radius.</a:t>
            </a:r>
          </a:p>
        </p:txBody>
      </p:sp>
    </p:spTree>
    <p:extLst>
      <p:ext uri="{BB962C8B-B14F-4D97-AF65-F5344CB8AC3E}">
        <p14:creationId xmlns:p14="http://schemas.microsoft.com/office/powerpoint/2010/main" val="4769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364C5-C342-440C-A199-D58ACA9E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Mean Household Income Times Number of Households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1DDEE-1FF1-4B3F-9031-F4CB8BAED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547CA-69D9-4D33-8D96-46B93FBDA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5188" y="2353907"/>
            <a:ext cx="6394779" cy="37847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5B33A4-9864-43AB-990C-B6B98E6DB6C3}"/>
              </a:ext>
            </a:extLst>
          </p:cNvPr>
          <p:cNvSpPr txBox="1"/>
          <p:nvPr/>
        </p:nvSpPr>
        <p:spPr>
          <a:xfrm>
            <a:off x="8434399" y="3429000"/>
            <a:ext cx="2773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Census Bureau query did not provide data for all ZCTAs within a 20 mile radius.</a:t>
            </a:r>
          </a:p>
        </p:txBody>
      </p:sp>
    </p:spTree>
    <p:extLst>
      <p:ext uri="{BB962C8B-B14F-4D97-AF65-F5344CB8AC3E}">
        <p14:creationId xmlns:p14="http://schemas.microsoft.com/office/powerpoint/2010/main" val="139954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A486648D-901F-431C-8FFE-6455ADDAC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" y="0"/>
            <a:ext cx="1218865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DE510-DF5D-4115-AD82-E277367A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A7C4-0998-4102-ABC5-F14981598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 determine a good location for a coffee shop in the Winston Salem North Carolina area, the following three aspects were considered:</a:t>
            </a:r>
          </a:p>
          <a:p>
            <a:r>
              <a:rPr lang="en-US" dirty="0">
                <a:solidFill>
                  <a:srgbClr val="FFFFFF"/>
                </a:solidFill>
              </a:rPr>
              <a:t>Competition</a:t>
            </a:r>
          </a:p>
          <a:p>
            <a:r>
              <a:rPr lang="en-US" dirty="0">
                <a:solidFill>
                  <a:srgbClr val="FFFFFF"/>
                </a:solidFill>
              </a:rPr>
              <a:t>Population</a:t>
            </a:r>
          </a:p>
          <a:p>
            <a:r>
              <a:rPr lang="en-US" dirty="0">
                <a:solidFill>
                  <a:srgbClr val="FFFFFF"/>
                </a:solidFill>
              </a:rPr>
              <a:t>Income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Considering these criteria, the following Zip Code Tabulation Areas should be considered when looking for a location: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27265: This ZCTA has lower </a:t>
            </a:r>
            <a:r>
              <a:rPr lang="en-US" dirty="0" err="1">
                <a:solidFill>
                  <a:srgbClr val="FFFFFF"/>
                </a:solidFill>
              </a:rPr>
              <a:t>comptetion</a:t>
            </a:r>
            <a:r>
              <a:rPr lang="en-US" dirty="0">
                <a:solidFill>
                  <a:srgbClr val="FFFFFF"/>
                </a:solidFill>
              </a:rPr>
              <a:t> and higher population and income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following ZCTAs are not as desirable but should be considered:  27106, 27284, 27410. It is worth noting that there is at least one Starbucks in each of these areas and 27410 has 6 Starbucks outlets while 27265 only has one.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328E7ECE-D1D9-4A45-83E3-B3AAC21AF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299C5D-8E7A-4F30-B5A0-E61C1AF51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232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FB14C-4999-4F74-98A1-FE8E6B24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Future studies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B52BE-EBCF-4938-AD3F-C942B86A5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Future data studies for consideration:</a:t>
            </a:r>
          </a:p>
          <a:p>
            <a:pPr lvl="1"/>
            <a:r>
              <a:rPr lang="en-US" dirty="0"/>
              <a:t>Viewing retail rental fees and commitment timeframes</a:t>
            </a:r>
          </a:p>
          <a:p>
            <a:pPr lvl="1"/>
            <a:r>
              <a:rPr lang="en-US" dirty="0"/>
              <a:t>Analyzing foot traffic in the area by looking at Foursquare visits to nearby venues</a:t>
            </a:r>
          </a:p>
          <a:p>
            <a:pPr lvl="1"/>
            <a:r>
              <a:rPr lang="en-US" dirty="0"/>
              <a:t>Analyzing neighborhood cultures for receptivity to a Coffee Shop</a:t>
            </a:r>
          </a:p>
          <a:p>
            <a:pPr lvl="1"/>
            <a:r>
              <a:rPr lang="en-US" dirty="0"/>
              <a:t>Dividing areas into smaller areas for a more concise study</a:t>
            </a:r>
          </a:p>
        </p:txBody>
      </p:sp>
      <p:sp>
        <p:nvSpPr>
          <p:cNvPr id="21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3A9CB-5A9D-4745-9CB4-2A6D16CEEB72}"/>
              </a:ext>
            </a:extLst>
          </p:cNvPr>
          <p:cNvSpPr txBox="1"/>
          <p:nvPr/>
        </p:nvSpPr>
        <p:spPr>
          <a:xfrm>
            <a:off x="489362" y="5954405"/>
            <a:ext cx="7447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report prepared 2021-01-27 By Henry Will IV</a:t>
            </a:r>
          </a:p>
          <a:p>
            <a:r>
              <a:rPr lang="en-US" sz="1200" dirty="0"/>
              <a:t>Twitter: </a:t>
            </a:r>
            <a:r>
              <a:rPr lang="en-US" sz="1200" dirty="0" err="1"/>
              <a:t>henrywill</a:t>
            </a:r>
            <a:endParaRPr lang="en-US" sz="1200" dirty="0"/>
          </a:p>
          <a:p>
            <a:r>
              <a:rPr lang="en-US" sz="1200" dirty="0" err="1"/>
              <a:t>Linkedin</a:t>
            </a:r>
            <a:r>
              <a:rPr lang="en-US" sz="1200" dirty="0"/>
              <a:t>:  </a:t>
            </a:r>
            <a:r>
              <a:rPr lang="en-US" sz="1200" dirty="0">
                <a:hlinkClick r:id="rId5"/>
              </a:rPr>
              <a:t>http://linkedin.com/in/henrywill4</a:t>
            </a:r>
            <a:endParaRPr lang="en-US" sz="1200" dirty="0"/>
          </a:p>
          <a:p>
            <a:r>
              <a:rPr lang="en-US" sz="1200" dirty="0"/>
              <a:t>If you want to connect, please provide a personalized reason</a:t>
            </a:r>
          </a:p>
        </p:txBody>
      </p:sp>
    </p:spTree>
    <p:extLst>
      <p:ext uri="{BB962C8B-B14F-4D97-AF65-F5344CB8AC3E}">
        <p14:creationId xmlns:p14="http://schemas.microsoft.com/office/powerpoint/2010/main" val="4279483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477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Best Place for A New Coffee Shop</vt:lpstr>
      <vt:lpstr>Location is Key For A Coffee Shop</vt:lpstr>
      <vt:lpstr>Data Acquisition and Cleansing</vt:lpstr>
      <vt:lpstr>Competition : Shops per ZCTA</vt:lpstr>
      <vt:lpstr>Population PER ZCTA (FOOT TRAFFIC)</vt:lpstr>
      <vt:lpstr>Mean Household Income (Potential Customers)</vt:lpstr>
      <vt:lpstr>Mean Household Income Times Number of Households</vt:lpstr>
      <vt:lpstr>Conclusion</vt:lpstr>
      <vt:lpstr>Future studies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PlacE for A New Coffee Shop</dc:title>
  <dc:creator>Will, Henry (CORP)</dc:creator>
  <cp:lastModifiedBy>Will, Henry (CORP)</cp:lastModifiedBy>
  <cp:revision>11</cp:revision>
  <dcterms:created xsi:type="dcterms:W3CDTF">2021-01-26T03:33:24Z</dcterms:created>
  <dcterms:modified xsi:type="dcterms:W3CDTF">2021-01-28T03:52:46Z</dcterms:modified>
</cp:coreProperties>
</file>