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6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C7B1-EDB4-4935-B205-51BAA497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2A59-B228-4A32-96FF-0762DAE9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2E8D-0D29-4EC9-A895-65B7DF3E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4C6D-ADFD-4AA2-8143-1E1A34D6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5A73-4624-4B99-8C91-4893E183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C433-83E1-473F-810D-6C16398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F8D11-45E9-4977-98B9-9117F704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607C-2D8C-4EB9-8B43-8732084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8E12-3DE4-4A8C-89C1-AC45BF4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165F-DC79-4175-9707-9F35E6E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45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80D2-C260-4A20-B99A-211099004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3AB0-85DB-43FE-9025-01EB3133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A36D-9F8C-41F3-8879-BA683BF7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AA7C-37EA-49D8-8AB8-BF00116C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970-4D58-4C16-9031-0B4697C7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93B-1402-44E8-9168-8F37B4E7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288A-549C-48F9-BC91-BB430095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5CDE-D459-4F03-AD00-69BFFBC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B832-F4C6-4971-9B12-A4451A0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42CA-6F90-412D-AF33-09A0B904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5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CD2-C722-42FB-A782-90E045C5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F03C-1366-4A7C-ABEF-E68637F9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AFF-B030-4E73-A6DD-538FAC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2E3-69E8-4C47-A95D-DC73C3E4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3FFF-00E1-433E-B7E6-2CFE1BB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4B6-8523-4673-88ED-DE742F74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69E0-0B46-43D7-AACE-28F7B871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AD14-45A0-47BE-91C2-1EBC7568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4A76-942D-45AE-B66A-CDF74C27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9F51-1C39-4B6E-AF3C-AAE1EE0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9D35-F4CB-41C4-9119-DF267314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4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EDC-F7BE-443D-8CA0-7E9C7AD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A71C-AD00-46F4-90D9-BFB9C9E4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6ECF-EDA4-417B-8336-D8CDDE24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DC95B-B254-4A7E-A0C0-7324D37A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D1722-66DA-4A59-B1BB-0CBA8703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2628-EB6E-4832-B0A4-0E97F689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332DF-E94C-4D5E-97DB-35289DCC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3EB8-4390-4A16-930C-A43C8FA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07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224-4588-4C4D-91BD-8619F0A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B94FB-ABE6-444E-BC6D-58E1EE00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4DD45-568C-41A2-B796-B6837CBF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A6CC-8A98-45F5-B4B2-A536D3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1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B6D60-FC8A-47C9-9431-7EEC204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11671-621E-420F-8C1B-9774316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48C1-4E73-48F6-8C3E-CDF396C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2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9839-891D-4D75-B875-111C2319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9A6-422C-4848-B9F4-6F119808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BA84-12C1-4016-AF36-17493A2B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7D4E-71AA-4E6A-8B27-282A79D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524C-96F7-4499-86B2-A62C147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97A13-0B2A-4256-935D-760612A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2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8BC3-1185-4745-B840-E24E6536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3BF89-2529-4555-A14E-E6396F7F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8429-4717-4CFD-862E-6EFD7FDC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0EE2-4760-4C21-8065-16D969A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3301-774B-42B4-995B-1073310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BB74-CE3A-4023-A943-BECB90AF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61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7DACA-E279-4694-A3BA-295EF8AB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8C336-5EFF-41FB-BCA2-24DBE192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43B4-0178-4FAB-ACF8-2B2FD68C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99DF-E9CF-4B63-BBDB-445388F7DB9A}" type="datetimeFigureOut">
              <a:rPr lang="en-SG" smtClean="0"/>
              <a:t>11/12/2019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00D5-BE10-4CC2-92C3-3E67193F3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FDB2-0C9C-42DF-9D64-8D57ED7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41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www.w3schools.com/python/python_while_loops.asp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www.w3schools.com/python/python_for_loops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B0C8-0D9C-4AC6-B9ED-B2B4B07F3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83324-B5A8-460B-9DFF-60159C08E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1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4444-F2E9-4236-85BD-A95EFD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84B0-FBC2-494B-8916-3CF1124B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SG" dirty="0"/>
              <a:t>Comparison operators     Logical operators        Identity operators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			Membership operators		</a:t>
            </a:r>
          </a:p>
          <a:p>
            <a:pPr marL="0" indent="0">
              <a:buNone/>
            </a:pPr>
            <a:r>
              <a:rPr lang="en-SG" dirty="0"/>
              <a:t>								more…</a:t>
            </a:r>
          </a:p>
          <a:p>
            <a:pPr marL="0" indent="0">
              <a:buNone/>
            </a:pPr>
            <a:r>
              <a:rPr lang="en-SG" sz="1200" dirty="0"/>
              <a:t>																		</a:t>
            </a:r>
            <a:r>
              <a:rPr lang="en-SG" sz="1200" dirty="0">
                <a:hlinkClick r:id="rId2"/>
              </a:rPr>
              <a:t>https://www.w3schools.com/python/python_operators.asp</a:t>
            </a:r>
            <a:endParaRPr lang="en-SG" sz="1200" dirty="0"/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0D9E73-73F8-4A59-81DE-375B736E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90375"/>
              </p:ext>
            </p:extLst>
          </p:nvPr>
        </p:nvGraphicFramePr>
        <p:xfrm>
          <a:off x="988806" y="2779060"/>
          <a:ext cx="2978975" cy="30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87">
                  <a:extLst>
                    <a:ext uri="{9D8B030D-6E8A-4147-A177-3AD203B41FA5}">
                      <a16:colId xmlns:a16="http://schemas.microsoft.com/office/drawing/2014/main" val="422021825"/>
                    </a:ext>
                  </a:extLst>
                </a:gridCol>
                <a:gridCol w="1095536">
                  <a:extLst>
                    <a:ext uri="{9D8B030D-6E8A-4147-A177-3AD203B41FA5}">
                      <a16:colId xmlns:a16="http://schemas.microsoft.com/office/drawing/2014/main" val="4166077359"/>
                    </a:ext>
                  </a:extLst>
                </a:gridCol>
                <a:gridCol w="1194052">
                  <a:extLst>
                    <a:ext uri="{9D8B030D-6E8A-4147-A177-3AD203B41FA5}">
                      <a16:colId xmlns:a16="http://schemas.microsoft.com/office/drawing/2014/main" val="3631774401"/>
                    </a:ext>
                  </a:extLst>
                </a:gridCol>
              </a:tblGrid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>
                          <a:effectLst/>
                        </a:rPr>
                        <a:t>Symbol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Sample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6940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==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==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2100083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!=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"a" != "</a:t>
                      </a:r>
                      <a:r>
                        <a:rPr lang="en-SG" sz="1400" u="none" strike="noStrike" dirty="0" err="1">
                          <a:effectLst/>
                        </a:rPr>
                        <a:t>abc</a:t>
                      </a:r>
                      <a:r>
                        <a:rPr lang="en-SG" sz="1400" u="none" strike="noStrike" dirty="0">
                          <a:effectLst/>
                        </a:rPr>
                        <a:t>"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82528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Greater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&gt;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85622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1 &lt;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6822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Greater equal than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88695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96366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equal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5 &lt;= 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188316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&lt;= 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91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C45C2B-C4BC-4E6E-BB1D-92C7A170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9597"/>
              </p:ext>
            </p:extLst>
          </p:nvPr>
        </p:nvGraphicFramePr>
        <p:xfrm>
          <a:off x="4683161" y="2779060"/>
          <a:ext cx="1696123" cy="124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3">
                  <a:extLst>
                    <a:ext uri="{9D8B030D-6E8A-4147-A177-3AD203B41FA5}">
                      <a16:colId xmlns:a16="http://schemas.microsoft.com/office/drawing/2014/main" val="801623179"/>
                    </a:ext>
                  </a:extLst>
                </a:gridCol>
              </a:tblGrid>
              <a:tr h="4407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2883992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789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or 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368220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9453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7D98C6-81EF-4387-9E33-F5FDFFF9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8517"/>
              </p:ext>
            </p:extLst>
          </p:nvPr>
        </p:nvGraphicFramePr>
        <p:xfrm>
          <a:off x="7820810" y="2779062"/>
          <a:ext cx="1893346" cy="91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46">
                  <a:extLst>
                    <a:ext uri="{9D8B030D-6E8A-4147-A177-3AD203B41FA5}">
                      <a16:colId xmlns:a16="http://schemas.microsoft.com/office/drawing/2014/main" val="2427653871"/>
                    </a:ext>
                  </a:extLst>
                </a:gridCol>
              </a:tblGrid>
              <a:tr h="4111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5611022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is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25655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is 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068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4A4A0-75C9-44FA-9E23-C2BFA827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77835"/>
              </p:ext>
            </p:extLst>
          </p:nvPr>
        </p:nvGraphicFramePr>
        <p:xfrm>
          <a:off x="4683161" y="4605319"/>
          <a:ext cx="1696122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2">
                  <a:extLst>
                    <a:ext uri="{9D8B030D-6E8A-4147-A177-3AD203B41FA5}">
                      <a16:colId xmlns:a16="http://schemas.microsoft.com/office/drawing/2014/main" val="22441106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876814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768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in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E4D-AFDB-4439-AABF-3E45BB4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– if – </a:t>
            </a:r>
            <a:r>
              <a:rPr lang="en-SG" dirty="0" err="1"/>
              <a:t>elif</a:t>
            </a:r>
            <a:r>
              <a:rPr lang="en-SG" dirty="0"/>
              <a:t>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95FC-CD80-4130-A62C-83453789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0484" y="2921859"/>
            <a:ext cx="3091031" cy="24677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It is 2 o’clock now.</a:t>
            </a:r>
            <a:br>
              <a:rPr lang="en-SG" sz="1600" dirty="0"/>
            </a:br>
            <a:r>
              <a:rPr lang="en-SG" sz="1600" dirty="0"/>
              <a:t>If now is 1 o’clock,</a:t>
            </a:r>
          </a:p>
          <a:p>
            <a:pPr marL="0" indent="0">
              <a:buNone/>
            </a:pPr>
            <a:r>
              <a:rPr lang="en-SG" sz="1600" dirty="0"/>
              <a:t>	go to lunch</a:t>
            </a:r>
          </a:p>
          <a:p>
            <a:pPr marL="0" indent="0">
              <a:buNone/>
            </a:pPr>
            <a:r>
              <a:rPr lang="en-SG" sz="1600" dirty="0"/>
              <a:t>Else if now is 3 o’clock,</a:t>
            </a:r>
          </a:p>
          <a:p>
            <a:pPr marL="0" indent="0">
              <a:buNone/>
            </a:pPr>
            <a:r>
              <a:rPr lang="en-SG" sz="1600" dirty="0"/>
              <a:t>	get some tea</a:t>
            </a:r>
          </a:p>
          <a:p>
            <a:pPr marL="0" indent="0">
              <a:buNone/>
            </a:pPr>
            <a:r>
              <a:rPr lang="en-SG" sz="1600" dirty="0"/>
              <a:t>Otherwise</a:t>
            </a:r>
          </a:p>
          <a:p>
            <a:pPr marL="0" indent="0">
              <a:buNone/>
            </a:pPr>
            <a:r>
              <a:rPr lang="en-SG" sz="1600" dirty="0"/>
              <a:t>	keep 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562F-7660-4A28-BA35-C3BD51B7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6568" y="2917695"/>
            <a:ext cx="3091031" cy="24718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dirty="0"/>
              <a:t>now = 2</a:t>
            </a:r>
          </a:p>
          <a:p>
            <a:pPr marL="0" indent="0">
              <a:buNone/>
            </a:pPr>
            <a:r>
              <a:rPr lang="en-SG" sz="1600" dirty="0"/>
              <a:t>if now == 1:</a:t>
            </a:r>
          </a:p>
          <a:p>
            <a:pPr marL="0" indent="0">
              <a:buNone/>
            </a:pPr>
            <a:r>
              <a:rPr lang="en-SG" sz="1600" dirty="0"/>
              <a:t>	print (“go to lunch”)</a:t>
            </a:r>
          </a:p>
          <a:p>
            <a:pPr marL="0" indent="0">
              <a:buNone/>
            </a:pPr>
            <a:r>
              <a:rPr lang="en-SG" sz="1600" dirty="0" err="1"/>
              <a:t>elif</a:t>
            </a:r>
            <a:r>
              <a:rPr lang="en-SG" sz="1600" dirty="0"/>
              <a:t> now == 3:</a:t>
            </a:r>
          </a:p>
          <a:p>
            <a:pPr marL="0" indent="0">
              <a:buNone/>
            </a:pPr>
            <a:r>
              <a:rPr lang="en-SG" sz="1600" dirty="0"/>
              <a:t>	print (“get some tea”)</a:t>
            </a:r>
          </a:p>
          <a:p>
            <a:pPr marL="0" indent="0">
              <a:buNone/>
            </a:pPr>
            <a:r>
              <a:rPr lang="en-SG" sz="1600" dirty="0"/>
              <a:t>else:</a:t>
            </a:r>
          </a:p>
          <a:p>
            <a:pPr marL="0" indent="0">
              <a:buNone/>
            </a:pPr>
            <a:r>
              <a:rPr lang="en-SG" sz="1600" dirty="0"/>
              <a:t>	print (“keep working”)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609F-8377-4AA5-A591-A6E77F341694}"/>
              </a:ext>
            </a:extLst>
          </p:cNvPr>
          <p:cNvSpPr txBox="1"/>
          <p:nvPr/>
        </p:nvSpPr>
        <p:spPr>
          <a:xfrm>
            <a:off x="838200" y="1592131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2800" dirty="0"/>
              <a:t>If / </a:t>
            </a:r>
            <a:r>
              <a:rPr lang="en-SG" sz="2800" dirty="0" err="1"/>
              <a:t>elif</a:t>
            </a:r>
            <a:r>
              <a:rPr lang="en-SG" sz="2800" dirty="0"/>
              <a:t> / else statement can be used to control the flow of the program.</a:t>
            </a:r>
          </a:p>
          <a:p>
            <a:r>
              <a:rPr lang="en-SG" sz="2800" dirty="0"/>
              <a:t>Consider the below </a:t>
            </a:r>
          </a:p>
          <a:p>
            <a:r>
              <a:rPr lang="en-SG" sz="2800" dirty="0"/>
              <a:t>English statement:		 Pseudocode:		Code:</a:t>
            </a:r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8D5F-D0D8-43CC-941A-6320919DEA97}"/>
              </a:ext>
            </a:extLst>
          </p:cNvPr>
          <p:cNvSpPr txBox="1"/>
          <p:nvPr/>
        </p:nvSpPr>
        <p:spPr>
          <a:xfrm>
            <a:off x="838200" y="5389581"/>
            <a:ext cx="10515600" cy="853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b="1" dirty="0"/>
              <a:t>Pseudocode</a:t>
            </a:r>
            <a:r>
              <a:rPr lang="en-SG" dirty="0"/>
              <a:t> is an informal way of programming description that does not require any strict programming language syntax. It is used for creating an outline or a rough draft of a program.</a:t>
            </a:r>
          </a:p>
          <a:p>
            <a:endParaRPr lang="en-SG" sz="1200" dirty="0"/>
          </a:p>
          <a:p>
            <a:r>
              <a:rPr lang="en-SG" sz="1200" dirty="0"/>
              <a:t>Note that colon (</a:t>
            </a:r>
            <a:r>
              <a:rPr lang="en-SG" sz="1200" dirty="0">
                <a:sym typeface="Wingdings" panose="05000000000000000000" pitchFamily="2" charset="2"/>
              </a:rPr>
              <a:t>:) is used after every condition any code on under (:) with the same indentation is considered to be in the same </a:t>
            </a:r>
            <a:r>
              <a:rPr lang="en-SG" sz="1200" i="1" dirty="0">
                <a:sym typeface="Wingdings" panose="05000000000000000000" pitchFamily="2" charset="2"/>
              </a:rPr>
              <a:t>code block </a:t>
            </a:r>
            <a:r>
              <a:rPr lang="en-SG" sz="1200" dirty="0">
                <a:sym typeface="Wingdings" panose="05000000000000000000" pitchFamily="2" charset="2"/>
              </a:rPr>
              <a:t>and executed together.</a:t>
            </a:r>
            <a:endParaRPr lang="en-SG" sz="1200" i="1" dirty="0"/>
          </a:p>
          <a:p>
            <a:r>
              <a:rPr lang="en-SG" sz="1200" dirty="0">
                <a:hlinkClick r:id="rId2"/>
              </a:rPr>
              <a:t>https://www.w3schools.com/python/python_conditions.asp</a:t>
            </a:r>
            <a:endParaRPr lang="en-SG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6C7531-2A04-402D-9B29-3C52E29F8983}"/>
              </a:ext>
            </a:extLst>
          </p:cNvPr>
          <p:cNvSpPr txBox="1">
            <a:spLocks/>
          </p:cNvSpPr>
          <p:nvPr/>
        </p:nvSpPr>
        <p:spPr>
          <a:xfrm>
            <a:off x="914401" y="2921859"/>
            <a:ext cx="3091031" cy="24677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/>
              <a:t>It is 2 o’clock now. If it is 1 o’clock, go to lunch. Otherwise if it is 3 o’clock get some tea. Otherwise keep working. </a:t>
            </a:r>
          </a:p>
        </p:txBody>
      </p:sp>
    </p:spTree>
    <p:extLst>
      <p:ext uri="{BB962C8B-B14F-4D97-AF65-F5344CB8AC3E}">
        <p14:creationId xmlns:p14="http://schemas.microsoft.com/office/powerpoint/2010/main" val="169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66F-71F1-4F9A-A177-67B101F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III. Control Statements – Exercise </a:t>
            </a:r>
            <a:br>
              <a:rPr lang="en-SG" dirty="0"/>
            </a:br>
            <a:r>
              <a:rPr lang="en-SG" dirty="0"/>
              <a:t>(use the code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0B06-FCE4-4A6F-B8B5-B63CF29A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0008"/>
            <a:ext cx="10515599" cy="300855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600" dirty="0"/>
              <a:t>Write down the following statements into pseudocode and code.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money is more than 10, print “buy a car”, decrease money by 9.</a:t>
            </a:r>
          </a:p>
          <a:p>
            <a:pPr marL="0" indent="0">
              <a:buNone/>
            </a:pPr>
            <a:r>
              <a:rPr lang="en-SG" dirty="0"/>
              <a:t>Otherwise If money is between 5 to 10, print “buy a bicycle”, decrease money by 5.</a:t>
            </a:r>
          </a:p>
          <a:p>
            <a:pPr marL="0" indent="0">
              <a:buNone/>
            </a:pPr>
            <a:r>
              <a:rPr lang="en-SG" dirty="0"/>
              <a:t>Otherwise  print “spend all on new shoes”, set money to 0.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money is 0, print “I am now broke”. Otherwise “I need to save”.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3600" dirty="0"/>
              <a:t>Test the above if statement with different initial money. E.g. 12, 5, 3. Try another numbers and predict the outcome before running the program.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4C2AB-8A3C-45DB-9041-73A81DF4D302}"/>
              </a:ext>
            </a:extLst>
          </p:cNvPr>
          <p:cNvSpPr txBox="1"/>
          <p:nvPr/>
        </p:nvSpPr>
        <p:spPr>
          <a:xfrm>
            <a:off x="8332240" y="4428565"/>
            <a:ext cx="2722583" cy="116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$1, it should print:</a:t>
            </a:r>
          </a:p>
          <a:p>
            <a:endParaRPr lang="en-SG" sz="1200" dirty="0"/>
          </a:p>
          <a:p>
            <a:r>
              <a:rPr lang="en-SG" sz="1200" dirty="0"/>
              <a:t>“spend all on new shoes”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01FAC-D5EF-4688-8381-A138B6B7D9E1}"/>
              </a:ext>
            </a:extLst>
          </p:cNvPr>
          <p:cNvSpPr txBox="1"/>
          <p:nvPr/>
        </p:nvSpPr>
        <p:spPr>
          <a:xfrm>
            <a:off x="4435731" y="4428565"/>
            <a:ext cx="3021558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$5, it should print:</a:t>
            </a:r>
          </a:p>
          <a:p>
            <a:endParaRPr lang="en-SG" sz="1200" dirty="0"/>
          </a:p>
          <a:p>
            <a:r>
              <a:rPr lang="en-SG" sz="1200" dirty="0"/>
              <a:t>“buy a bicycle”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8F0F9-6243-483F-AF43-04DAF62BD200}"/>
              </a:ext>
            </a:extLst>
          </p:cNvPr>
          <p:cNvSpPr txBox="1"/>
          <p:nvPr/>
        </p:nvSpPr>
        <p:spPr>
          <a:xfrm>
            <a:off x="838197" y="4428565"/>
            <a:ext cx="2722583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$12, it should print:</a:t>
            </a:r>
          </a:p>
          <a:p>
            <a:endParaRPr lang="en-SG" sz="1200" dirty="0"/>
          </a:p>
          <a:p>
            <a:r>
              <a:rPr lang="en-SG" sz="1200" dirty="0"/>
              <a:t>“buy a car”</a:t>
            </a:r>
          </a:p>
          <a:p>
            <a:r>
              <a:rPr lang="en-SG" sz="1200" dirty="0"/>
              <a:t>“I need to save”</a:t>
            </a:r>
          </a:p>
          <a:p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FA77-4F00-4D84-B52B-A9B979980F0B}"/>
              </a:ext>
            </a:extLst>
          </p:cNvPr>
          <p:cNvSpPr txBox="1"/>
          <p:nvPr/>
        </p:nvSpPr>
        <p:spPr>
          <a:xfrm>
            <a:off x="838197" y="5723068"/>
            <a:ext cx="1021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SG" sz="2200" dirty="0"/>
              <a:t>Write the code: If “fruit” </a:t>
            </a:r>
            <a:r>
              <a:rPr lang="en-SG" sz="2200" b="1" i="1" dirty="0"/>
              <a:t>in</a:t>
            </a:r>
            <a:r>
              <a:rPr lang="en-SG" sz="2200" dirty="0"/>
              <a:t> the list of “key”, “money”, “fruit” , then print “it exist 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5F5F4-D211-4BAA-8BEA-BDF9C3F9E4C2}"/>
              </a:ext>
            </a:extLst>
          </p:cNvPr>
          <p:cNvSpPr txBox="1"/>
          <p:nvPr/>
        </p:nvSpPr>
        <p:spPr>
          <a:xfrm>
            <a:off x="4012603" y="6028144"/>
            <a:ext cx="594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NOTE: “in” is a Python keyword to test whether a collection contain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399817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B345-AAAB-4673-A715-F67008A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4500-47F5-4FD8-A373-9E1CA879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35094"/>
            <a:ext cx="10515599" cy="38347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SG" dirty="0"/>
              <a:t>Pseudocode		Code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Starting money = 12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If money &gt; 10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“buy a car”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decrease money by 9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 if money &gt;= 5 and money &lt;= 10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“buy bicycle”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decrease money by 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“spend all on new shoes”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money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If money is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“I am now broke”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“I need to save”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7704-84D5-423A-A518-AD198785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369858"/>
            <a:ext cx="10515600" cy="9861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B3D3-86BC-435A-A802-037CD253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13" y="5427662"/>
            <a:ext cx="3509681" cy="82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0DD5D-302A-4A2F-8138-898615FE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044" y="1967771"/>
            <a:ext cx="4198549" cy="3217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FCD0-7876-49CC-B6AA-9EE22CF412A7}"/>
              </a:ext>
            </a:extLst>
          </p:cNvPr>
          <p:cNvSpPr txBox="1"/>
          <p:nvPr/>
        </p:nvSpPr>
        <p:spPr>
          <a:xfrm>
            <a:off x="8767482" y="1967771"/>
            <a:ext cx="2377440" cy="321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IMPORTANT!</a:t>
            </a:r>
          </a:p>
          <a:p>
            <a:r>
              <a:rPr lang="en-SG" dirty="0"/>
              <a:t>Keep a habit of writing pseudocode before writing the actual code. This will help to visualize more complex codes into more familiar language. </a:t>
            </a:r>
          </a:p>
        </p:txBody>
      </p:sp>
    </p:spTree>
    <p:extLst>
      <p:ext uri="{BB962C8B-B14F-4D97-AF65-F5344CB8AC3E}">
        <p14:creationId xmlns:p14="http://schemas.microsoft.com/office/powerpoint/2010/main" val="15205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6C1B-E16A-49FF-A1EE-1280DB17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721"/>
          </a:xfrm>
        </p:spPr>
        <p:txBody>
          <a:bodyPr/>
          <a:lstStyle/>
          <a:p>
            <a:pPr algn="ctr"/>
            <a:r>
              <a:rPr lang="en-SG" dirty="0"/>
              <a:t>IV.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4CDB-64CA-4FB9-95BE-A89DD304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7134"/>
            <a:ext cx="5181600" cy="45457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u="sng" dirty="0"/>
              <a:t>for</a:t>
            </a:r>
            <a:r>
              <a:rPr lang="en-SG" sz="2400" dirty="0"/>
              <a:t> loop:  </a:t>
            </a:r>
            <a:r>
              <a:rPr lang="en-SG" sz="1100" dirty="0">
                <a:hlinkClick r:id="rId2"/>
              </a:rPr>
              <a:t>https://www.w3schools.com/python/python_for_loops.asp</a:t>
            </a:r>
            <a:endParaRPr lang="en-SG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e.g.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Given varieties of balls, print “throw the &lt;ball&gt;” using each of the balls.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Sample 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for each balls in the basket,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"throw the ball“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dirty="0"/>
              <a:t>Code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dirty="0"/>
              <a:t>for loop: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dirty="0"/>
              <a:t>Code without for loop: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4B06-951F-4AFC-8506-6DF2D915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7133"/>
            <a:ext cx="5181600" cy="45457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u="sng" dirty="0"/>
              <a:t>while</a:t>
            </a:r>
            <a:r>
              <a:rPr lang="en-SG" sz="2400" dirty="0"/>
              <a:t> loop: </a:t>
            </a:r>
            <a:r>
              <a:rPr lang="en-SG" sz="1100" dirty="0">
                <a:hlinkClick r:id="rId3"/>
              </a:rPr>
              <a:t>https://www.w3schools.com/python/python_while_loops.asp</a:t>
            </a:r>
            <a:endParaRPr lang="en-SG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e.g.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Now is 1 o’clock. Check every hour, if it is before 3 o’clock, print “keep working”. Sample output: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b="1" dirty="0"/>
              <a:t>Pseudocode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Time is 1o’clock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While it is not yet 3 o’clock,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print keep working. Check the next hour.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b="1" dirty="0"/>
              <a:t>Code with while loop:		Code without while loop: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1ECE-7EB8-46F2-92EB-5BC745F531D2}"/>
              </a:ext>
            </a:extLst>
          </p:cNvPr>
          <p:cNvSpPr txBox="1"/>
          <p:nvPr/>
        </p:nvSpPr>
        <p:spPr>
          <a:xfrm>
            <a:off x="838200" y="1308846"/>
            <a:ext cx="10515600" cy="638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Loop enable </a:t>
            </a:r>
            <a:r>
              <a:rPr lang="en-SG" i="1" dirty="0"/>
              <a:t>block of code </a:t>
            </a:r>
            <a:r>
              <a:rPr lang="en-SG" dirty="0"/>
              <a:t>to be repeated. There are two loops: for-loop and while-loop.</a:t>
            </a:r>
          </a:p>
          <a:p>
            <a:r>
              <a:rPr lang="en-SG" dirty="0"/>
              <a:t>Refer to the link provided for the definition.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7CFF8-429A-43C0-98B0-EA03FD1A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4671106"/>
            <a:ext cx="42291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76A7D-7FA8-43A3-9F8B-9CC97B56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868" y="2814160"/>
            <a:ext cx="1940523" cy="549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2AB63B-FDCB-4706-A377-8D153F11A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457" y="5330613"/>
            <a:ext cx="2703868" cy="1162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FE5298-4F8E-4AC5-8675-D3FCF41D8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196" y="2877143"/>
            <a:ext cx="1251081" cy="409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1F0267-813A-4C99-8D02-AB965F0C4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711" y="4910868"/>
            <a:ext cx="2484289" cy="780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A6C334-C6DC-4B99-A91F-AECDB6EC3B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0448" y="4805246"/>
            <a:ext cx="2195904" cy="1676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55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5A5-A141-4430-A556-D6ED6191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19BC-1AAB-4666-837E-3EBDAB06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0616"/>
            <a:ext cx="5049820" cy="46063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i="1" dirty="0"/>
              <a:t>continue</a:t>
            </a:r>
          </a:p>
          <a:p>
            <a:pPr marL="0" indent="0">
              <a:buNone/>
            </a:pPr>
            <a:r>
              <a:rPr lang="en-SG" sz="1600" dirty="0"/>
              <a:t>This keyword can be used to skip the rest of the code in the block and continue with the next iteration.</a:t>
            </a:r>
          </a:p>
          <a:p>
            <a:pPr marL="0" indent="0">
              <a:buNone/>
            </a:pPr>
            <a:r>
              <a:rPr lang="en-SG" sz="1600" dirty="0"/>
              <a:t>E.g.</a:t>
            </a:r>
          </a:p>
          <a:p>
            <a:pPr marL="0" indent="0">
              <a:buNone/>
            </a:pPr>
            <a:r>
              <a:rPr lang="en-SG" sz="1600" dirty="0"/>
              <a:t>for each number in the list [1,2,3,4] , if number+1 is even number, continue (skip line 12 and start with next iteration on line 9). Otherwise, print the number.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8FDD-9582-4F26-A1FA-2DF38DD293F4}"/>
              </a:ext>
            </a:extLst>
          </p:cNvPr>
          <p:cNvSpPr txBox="1"/>
          <p:nvPr/>
        </p:nvSpPr>
        <p:spPr>
          <a:xfrm>
            <a:off x="6303981" y="1570616"/>
            <a:ext cx="5049819" cy="46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2800" i="1" dirty="0"/>
              <a:t>break</a:t>
            </a:r>
          </a:p>
          <a:p>
            <a:r>
              <a:rPr lang="en-SG" dirty="0"/>
              <a:t>This keyword can be used to exit the loop.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“while True” will cause the code to run indefinitely.</a:t>
            </a:r>
          </a:p>
          <a:p>
            <a:r>
              <a:rPr lang="en-SG" dirty="0"/>
              <a:t>The below code will print “jump” and increment the variable jump by 1 (line 18 and 19). Once jump is equal to 10, break, exit the loop to line 20.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2EE87-25DB-4EC7-9C8A-A0CA712C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88" y="3873789"/>
            <a:ext cx="3067050" cy="12477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90E69-A2F0-4FDF-9028-BF2F04780AC7}"/>
              </a:ext>
            </a:extLst>
          </p:cNvPr>
          <p:cNvCxnSpPr>
            <a:cxnSpLocks/>
          </p:cNvCxnSpPr>
          <p:nvPr/>
        </p:nvCxnSpPr>
        <p:spPr>
          <a:xfrm>
            <a:off x="3679115" y="4711849"/>
            <a:ext cx="753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F4999E-6274-4D36-9C12-C4ADA3C2DA1C}"/>
              </a:ext>
            </a:extLst>
          </p:cNvPr>
          <p:cNvCxnSpPr>
            <a:cxnSpLocks/>
          </p:cNvCxnSpPr>
          <p:nvPr/>
        </p:nvCxnSpPr>
        <p:spPr>
          <a:xfrm>
            <a:off x="4432151" y="4227755"/>
            <a:ext cx="0" cy="484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112A48-05E2-44FC-AE8E-A6FAAB890AFF}"/>
              </a:ext>
            </a:extLst>
          </p:cNvPr>
          <p:cNvCxnSpPr>
            <a:cxnSpLocks/>
          </p:cNvCxnSpPr>
          <p:nvPr/>
        </p:nvCxnSpPr>
        <p:spPr>
          <a:xfrm flipH="1">
            <a:off x="3474720" y="4225962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C841BDE-4745-47F7-87A5-571684F1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34" y="4068127"/>
            <a:ext cx="2486025" cy="16478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8E1412-4D1C-4ACD-8DA9-047FC10988C9}"/>
              </a:ext>
            </a:extLst>
          </p:cNvPr>
          <p:cNvCxnSpPr>
            <a:cxnSpLocks/>
          </p:cNvCxnSpPr>
          <p:nvPr/>
        </p:nvCxnSpPr>
        <p:spPr>
          <a:xfrm>
            <a:off x="9325589" y="4880378"/>
            <a:ext cx="9336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190AD1-8262-48CD-BCD7-BB1397B24850}"/>
              </a:ext>
            </a:extLst>
          </p:cNvPr>
          <p:cNvCxnSpPr>
            <a:cxnSpLocks/>
          </p:cNvCxnSpPr>
          <p:nvPr/>
        </p:nvCxnSpPr>
        <p:spPr>
          <a:xfrm>
            <a:off x="10259208" y="4882175"/>
            <a:ext cx="23812" cy="645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8C70A0-9FF6-4C11-9951-EBA6BC41F768}"/>
              </a:ext>
            </a:extLst>
          </p:cNvPr>
          <p:cNvCxnSpPr>
            <a:cxnSpLocks/>
          </p:cNvCxnSpPr>
          <p:nvPr/>
        </p:nvCxnSpPr>
        <p:spPr>
          <a:xfrm flipH="1">
            <a:off x="9325589" y="5527774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0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0C1C-ADAF-439D-9C67-3D1EE48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02CA-1973-47C3-8A5D-B46AE057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1. Using for loop, count the sum of all numbers in the list.</a:t>
            </a:r>
          </a:p>
          <a:p>
            <a:pPr marL="0" indent="0">
              <a:buNone/>
            </a:pPr>
            <a:r>
              <a:rPr lang="en-SG" dirty="0"/>
              <a:t>2. Using while loop, count the sum of all numbers in the list.</a:t>
            </a:r>
          </a:p>
          <a:p>
            <a:pPr marL="0" indent="0">
              <a:buNone/>
            </a:pPr>
            <a:r>
              <a:rPr lang="en-SG" dirty="0"/>
              <a:t>3. Given a random string, print each letter. If it is a vowel, print “vowel”. If it is consonant, print the letter. If it is letter “e”, exit the loop.</a:t>
            </a:r>
          </a:p>
          <a:p>
            <a:pPr marL="0" indent="0">
              <a:buNone/>
            </a:pPr>
            <a:r>
              <a:rPr lang="en-SG" dirty="0"/>
              <a:t>Note that you can iterate through a string. </a:t>
            </a:r>
          </a:p>
          <a:p>
            <a:pPr marL="0" indent="0">
              <a:buNone/>
            </a:pPr>
            <a:r>
              <a:rPr lang="en-SG" sz="2000" dirty="0"/>
              <a:t>e.g. x = "</a:t>
            </a:r>
            <a:r>
              <a:rPr lang="en-SG" sz="2000" dirty="0" err="1"/>
              <a:t>daoigheaoigneao</a:t>
            </a:r>
            <a:r>
              <a:rPr lang="en-SG" sz="2000" dirty="0"/>
              <a:t>“</a:t>
            </a:r>
          </a:p>
          <a:p>
            <a:pPr marL="0" indent="0">
              <a:buNone/>
            </a:pPr>
            <a:r>
              <a:rPr lang="nl-NL" sz="2000" dirty="0"/>
              <a:t>d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g</a:t>
            </a:r>
          </a:p>
          <a:p>
            <a:pPr marL="0" indent="0">
              <a:buNone/>
            </a:pPr>
            <a:r>
              <a:rPr lang="nl-NL" sz="2000" dirty="0"/>
              <a:t>h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3525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9BDB-7AE7-4EC8-8DBD-AB585E2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EF1F-6D5E-4A73-B32E-2698BC700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x = [1,2,3,4,5,6]</a:t>
            </a:r>
          </a:p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C043-2941-4143-8734-D792AEE2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F01A-03D6-4B84-AF20-66CC32D7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4" y="2613025"/>
            <a:ext cx="2819400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C3383-3AD4-4C3E-908C-8B48DFDC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4" y="4123531"/>
            <a:ext cx="3267075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5DC1C-523C-4DF1-8447-02E0C532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66" y="2332037"/>
            <a:ext cx="4105275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52AA9-14DA-4EBC-B7DE-5B5060B3B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266" y="1960562"/>
            <a:ext cx="3028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B806-4F56-4127-89F6-76C999F1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6BAF0B-5C5F-4622-B0EC-05338885C2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192" y="2459489"/>
            <a:ext cx="3457575" cy="336232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5DB93B8-A5C0-4607-A6EC-BAEFE86100A8}"/>
              </a:ext>
            </a:extLst>
          </p:cNvPr>
          <p:cNvSpPr/>
          <p:nvPr/>
        </p:nvSpPr>
        <p:spPr>
          <a:xfrm>
            <a:off x="584384" y="1522190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I would like to order a cup, fill it with hot water, add coffee powder, wait two minutes, filter it, add some sugar and milk.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5AF9D19-E338-43DD-9073-3B209EDEAEA9}"/>
              </a:ext>
            </a:extLst>
          </p:cNvPr>
          <p:cNvSpPr/>
          <p:nvPr/>
        </p:nvSpPr>
        <p:spPr>
          <a:xfrm>
            <a:off x="2735271" y="2459489"/>
            <a:ext cx="1342193" cy="64193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Uhh</a:t>
            </a:r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.. what is that 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D0383B0-8DB3-401F-B1F1-8283D0117380}"/>
              </a:ext>
            </a:extLst>
          </p:cNvPr>
          <p:cNvSpPr/>
          <p:nvPr/>
        </p:nvSpPr>
        <p:spPr>
          <a:xfrm>
            <a:off x="3946764" y="2245917"/>
            <a:ext cx="1524000" cy="100770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I think he is asking you to </a:t>
            </a:r>
            <a:r>
              <a:rPr lang="en-SG" sz="11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make_a_cup_of_coffee</a:t>
            </a:r>
            <a:r>
              <a:rPr lang="en-SG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 ()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419EEA-D0B5-40C4-85C8-C42D4175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60" y="2969645"/>
            <a:ext cx="4752975" cy="2876550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A8043A0B-FEC8-4EE1-89A4-F97F82E73EAD}"/>
              </a:ext>
            </a:extLst>
          </p:cNvPr>
          <p:cNvSpPr/>
          <p:nvPr/>
        </p:nvSpPr>
        <p:spPr>
          <a:xfrm>
            <a:off x="6296590" y="1690687"/>
            <a:ext cx="2937734" cy="100770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But sir, I have calculated everything correctly.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8EBE947B-7991-4067-8ED7-085CC418562A}"/>
              </a:ext>
            </a:extLst>
          </p:cNvPr>
          <p:cNvSpPr/>
          <p:nvPr/>
        </p:nvSpPr>
        <p:spPr>
          <a:xfrm>
            <a:off x="8699916" y="1961944"/>
            <a:ext cx="2907700" cy="100770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Except that you never </a:t>
            </a:r>
            <a:r>
              <a:rPr lang="en-SG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return</a:t>
            </a:r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my change to me.</a:t>
            </a:r>
          </a:p>
        </p:txBody>
      </p:sp>
    </p:spTree>
    <p:extLst>
      <p:ext uri="{BB962C8B-B14F-4D97-AF65-F5344CB8AC3E}">
        <p14:creationId xmlns:p14="http://schemas.microsoft.com/office/powerpoint/2010/main" val="278993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023-6F73-41C7-B69F-5382CFF0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11" y="3283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31DFB-56F8-4532-976E-9D7FAF909959}"/>
              </a:ext>
            </a:extLst>
          </p:cNvPr>
          <p:cNvSpPr txBox="1"/>
          <p:nvPr/>
        </p:nvSpPr>
        <p:spPr>
          <a:xfrm>
            <a:off x="852011" y="916922"/>
            <a:ext cx="10515600" cy="5266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b="1" dirty="0"/>
              <a:t>Function</a:t>
            </a:r>
            <a:r>
              <a:rPr lang="en-SG" dirty="0"/>
              <a:t> is a group of instruction(s). </a:t>
            </a:r>
            <a:r>
              <a:rPr lang="en-SG" sz="1100" dirty="0">
                <a:hlinkClick r:id="rId2"/>
              </a:rPr>
              <a:t>https://www.w3schools.com/python/python_functions.asp</a:t>
            </a:r>
            <a:endParaRPr lang="en-SG" sz="1100" dirty="0"/>
          </a:p>
          <a:p>
            <a:r>
              <a:rPr lang="en-SG" dirty="0"/>
              <a:t>e.g. This set of instructions can be replaced with </a:t>
            </a:r>
            <a:r>
              <a:rPr lang="en-SG" b="1" dirty="0" err="1"/>
              <a:t>make_a_cup_of_coffee</a:t>
            </a:r>
            <a:r>
              <a:rPr lang="en-SG" b="1" dirty="0"/>
              <a:t>()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Structure:					e.g.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Note the </a:t>
            </a:r>
            <a:r>
              <a:rPr lang="en-SG" b="1" dirty="0">
                <a:solidFill>
                  <a:schemeClr val="accent1"/>
                </a:solidFill>
              </a:rPr>
              <a:t>return</a:t>
            </a:r>
            <a:r>
              <a:rPr lang="en-SG" dirty="0"/>
              <a:t> statement above. This is an optional keyword to return the result of the function to be used as part of another function. E.g.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Without </a:t>
            </a:r>
            <a:r>
              <a:rPr lang="en-SG" b="1" dirty="0">
                <a:solidFill>
                  <a:schemeClr val="accent1"/>
                </a:solidFill>
              </a:rPr>
              <a:t>return</a:t>
            </a:r>
            <a:r>
              <a:rPr lang="en-SG" dirty="0"/>
              <a:t> statement, Python will by default return </a:t>
            </a:r>
            <a:r>
              <a:rPr lang="en-SG" b="1" dirty="0"/>
              <a:t>None</a:t>
            </a:r>
            <a:r>
              <a:rPr lang="en-SG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2525-0097-484C-9F2C-AC43D7D2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53" y="3483528"/>
            <a:ext cx="3739515" cy="7224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CEA05-FBCC-43E4-BEB9-3A9F9FAE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047" y="3468728"/>
            <a:ext cx="4355723" cy="7334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946684-1EEB-4DBE-8FAA-D18D0D60ECC8}"/>
              </a:ext>
            </a:extLst>
          </p:cNvPr>
          <p:cNvSpPr txBox="1"/>
          <p:nvPr/>
        </p:nvSpPr>
        <p:spPr>
          <a:xfrm>
            <a:off x="4270786" y="1541332"/>
            <a:ext cx="3926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omic Sans MS" panose="030F0702030302020204" pitchFamily="66" charset="0"/>
              </a:rPr>
              <a:t>get a cup, </a:t>
            </a:r>
          </a:p>
          <a:p>
            <a:r>
              <a:rPr lang="en-SG" dirty="0">
                <a:latin typeface="Comic Sans MS" panose="030F0702030302020204" pitchFamily="66" charset="0"/>
              </a:rPr>
              <a:t>fill it with hot water, </a:t>
            </a:r>
          </a:p>
          <a:p>
            <a:r>
              <a:rPr lang="en-SG" dirty="0">
                <a:latin typeface="Comic Sans MS" panose="030F0702030302020204" pitchFamily="66" charset="0"/>
              </a:rPr>
              <a:t>add coffee powder, </a:t>
            </a:r>
          </a:p>
          <a:p>
            <a:r>
              <a:rPr lang="en-SG" dirty="0">
                <a:latin typeface="Comic Sans MS" panose="030F0702030302020204" pitchFamily="66" charset="0"/>
              </a:rPr>
              <a:t>wait two minutes, </a:t>
            </a:r>
          </a:p>
          <a:p>
            <a:r>
              <a:rPr lang="en-SG" dirty="0">
                <a:latin typeface="Comic Sans MS" panose="030F0702030302020204" pitchFamily="66" charset="0"/>
              </a:rPr>
              <a:t>filter it, </a:t>
            </a:r>
          </a:p>
          <a:p>
            <a:r>
              <a:rPr lang="en-SG" dirty="0">
                <a:latin typeface="Comic Sans MS" panose="030F0702030302020204" pitchFamily="66" charset="0"/>
              </a:rPr>
              <a:t>add some sugar and milk.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0B569-4BA7-4869-BB28-D5BC900AEFA4}"/>
              </a:ext>
            </a:extLst>
          </p:cNvPr>
          <p:cNvSpPr txBox="1"/>
          <p:nvPr/>
        </p:nvSpPr>
        <p:spPr>
          <a:xfrm>
            <a:off x="6810053" y="5571746"/>
            <a:ext cx="443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WARNING</a:t>
            </a:r>
            <a:r>
              <a:rPr lang="en-SG" dirty="0"/>
              <a:t>: </a:t>
            </a:r>
            <a:r>
              <a:rPr lang="en-SG" b="1" i="1" dirty="0"/>
              <a:t>print()</a:t>
            </a:r>
            <a:r>
              <a:rPr lang="en-SG" b="1" dirty="0"/>
              <a:t> </a:t>
            </a:r>
            <a:r>
              <a:rPr lang="en-SG" dirty="0"/>
              <a:t>is NOT the same as </a:t>
            </a:r>
            <a:r>
              <a:rPr lang="en-SG" b="1" i="1" dirty="0">
                <a:solidFill>
                  <a:schemeClr val="accent1"/>
                </a:solidFill>
              </a:rPr>
              <a:t>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245C1-0F01-4764-B494-362BD44E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625" y="4849965"/>
            <a:ext cx="4162425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6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I. PRIMITIVE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3664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1. </a:t>
            </a:r>
            <a:r>
              <a:rPr lang="en-SG" b="1" dirty="0"/>
              <a:t>Numbers</a:t>
            </a:r>
            <a:r>
              <a:rPr lang="en-SG" dirty="0"/>
              <a:t> - Digits, including decimal.</a:t>
            </a:r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r>
              <a:rPr lang="en-SG" dirty="0"/>
              <a:t>2. </a:t>
            </a:r>
            <a:r>
              <a:rPr lang="en-SG" b="1" dirty="0"/>
              <a:t>Booleans</a:t>
            </a:r>
            <a:r>
              <a:rPr lang="en-SG" dirty="0"/>
              <a:t> - True / 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</a:t>
            </a:r>
            <a:r>
              <a:rPr lang="en-SG" b="1" dirty="0"/>
              <a:t>Strings</a:t>
            </a:r>
            <a:r>
              <a:rPr lang="en-SG" dirty="0"/>
              <a:t> - Text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  <a:r>
              <a:rPr lang="en-SG" b="1" dirty="0"/>
              <a:t>None</a:t>
            </a:r>
            <a:r>
              <a:rPr lang="en-SG" dirty="0"/>
              <a:t> – absence of value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300" dirty="0">
                <a:hlinkClick r:id="rId2"/>
              </a:rPr>
              <a:t>https://www.w3schools.com/python/python_datatypes.asp</a:t>
            </a:r>
            <a:endParaRPr lang="en-SG" sz="1300" dirty="0"/>
          </a:p>
          <a:p>
            <a:pPr marL="0" indent="0">
              <a:buNone/>
            </a:pPr>
            <a:endParaRPr lang="en-SG" sz="1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16D53-D29B-4A85-BFAD-B96F75F4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42782"/>
              </p:ext>
            </p:extLst>
          </p:nvPr>
        </p:nvGraphicFramePr>
        <p:xfrm>
          <a:off x="1649504" y="2134393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53">
                  <a:extLst>
                    <a:ext uri="{9D8B030D-6E8A-4147-A177-3AD203B41FA5}">
                      <a16:colId xmlns:a16="http://schemas.microsoft.com/office/drawing/2014/main" val="360302634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76074273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835358156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 = 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 = 0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 = 1.2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87063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 = -1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 = x + y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 = -0.1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082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3B5E1-D6E2-4ABF-A1E7-8F25E230F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53600"/>
              </p:ext>
            </p:extLst>
          </p:nvPr>
        </p:nvGraphicFramePr>
        <p:xfrm>
          <a:off x="1649503" y="3124151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255">
                  <a:extLst>
                    <a:ext uri="{9D8B030D-6E8A-4147-A177-3AD203B41FA5}">
                      <a16:colId xmlns:a16="http://schemas.microsoft.com/office/drawing/2014/main" val="3131513514"/>
                    </a:ext>
                  </a:extLst>
                </a:gridCol>
                <a:gridCol w="1167404">
                  <a:extLst>
                    <a:ext uri="{9D8B030D-6E8A-4147-A177-3AD203B41FA5}">
                      <a16:colId xmlns:a16="http://schemas.microsoft.com/office/drawing/2014/main" val="74895960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= </a:t>
                      </a:r>
                      <a:r>
                        <a:rPr lang="en-SG" sz="1400" b="1" u="none" strike="noStrike" dirty="0">
                          <a:effectLst/>
                        </a:rPr>
                        <a:t>True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and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457480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y = </a:t>
                      </a:r>
                      <a:r>
                        <a:rPr lang="en-SG" sz="1400" b="1" u="none" strike="noStrike" dirty="0">
                          <a:effectLst/>
                        </a:rPr>
                        <a:t>False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or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010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FE9CC7-FDA3-440B-BBDD-FFD0F22CF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59866"/>
              </p:ext>
            </p:extLst>
          </p:nvPr>
        </p:nvGraphicFramePr>
        <p:xfrm>
          <a:off x="1649503" y="4166348"/>
          <a:ext cx="3492652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774">
                  <a:extLst>
                    <a:ext uri="{9D8B030D-6E8A-4147-A177-3AD203B41FA5}">
                      <a16:colId xmlns:a16="http://schemas.microsoft.com/office/drawing/2014/main" val="935817604"/>
                    </a:ext>
                  </a:extLst>
                </a:gridCol>
                <a:gridCol w="1429878">
                  <a:extLst>
                    <a:ext uri="{9D8B030D-6E8A-4147-A177-3AD203B41FA5}">
                      <a16:colId xmlns:a16="http://schemas.microsoft.com/office/drawing/2014/main" val="3213817238"/>
                    </a:ext>
                  </a:extLst>
                </a:gridCol>
              </a:tblGrid>
              <a:tr h="33585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 = "double quote string"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 = ‘’’multi line using triple single quote’’’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19030"/>
                  </a:ext>
                </a:extLst>
              </a:tr>
              <a:tr h="21019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 = ‘single quote string’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752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15157-7EBE-46E6-BFA6-28C6A71A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37826"/>
              </p:ext>
            </p:extLst>
          </p:nvPr>
        </p:nvGraphicFramePr>
        <p:xfrm>
          <a:off x="1649502" y="5143167"/>
          <a:ext cx="2626659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659">
                  <a:extLst>
                    <a:ext uri="{9D8B030D-6E8A-4147-A177-3AD203B41FA5}">
                      <a16:colId xmlns:a16="http://schemas.microsoft.com/office/drawing/2014/main" val="399809784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 </a:t>
                      </a: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593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A09CC-099F-487A-9C15-D2D7835ABFB7}"/>
              </a:ext>
            </a:extLst>
          </p:cNvPr>
          <p:cNvSpPr txBox="1">
            <a:spLocks/>
          </p:cNvSpPr>
          <p:nvPr/>
        </p:nvSpPr>
        <p:spPr>
          <a:xfrm>
            <a:off x="6841864" y="1447427"/>
            <a:ext cx="3700632" cy="504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400" b="1" dirty="0"/>
              <a:t>FEW CONCEPTS:</a:t>
            </a:r>
          </a:p>
          <a:p>
            <a:r>
              <a:rPr lang="en-SG" sz="1400" b="1" i="1" dirty="0"/>
              <a:t>Variable</a:t>
            </a:r>
            <a:r>
              <a:rPr lang="en-SG" sz="1400" dirty="0"/>
              <a:t> is used to store </a:t>
            </a:r>
            <a:r>
              <a:rPr lang="en-SG" sz="1400" b="1" i="1" dirty="0"/>
              <a:t>value</a:t>
            </a:r>
            <a:r>
              <a:rPr lang="en-SG" sz="1400" i="1" dirty="0"/>
              <a:t>.</a:t>
            </a:r>
          </a:p>
          <a:p>
            <a:endParaRPr lang="en-SG" sz="1400" i="1" dirty="0"/>
          </a:p>
          <a:p>
            <a:r>
              <a:rPr lang="en-SG" sz="1400" b="1" dirty="0"/>
              <a:t>Single equal sign (=) </a:t>
            </a:r>
            <a:r>
              <a:rPr lang="en-SG" sz="1400" dirty="0"/>
              <a:t>is used for </a:t>
            </a:r>
            <a:r>
              <a:rPr lang="en-SG" sz="1400" i="1" dirty="0"/>
              <a:t>assignment</a:t>
            </a:r>
            <a:r>
              <a:rPr lang="en-SG" sz="1400" dirty="0"/>
              <a:t>. When you write x = 1 , this mean you assign the value of 1 to variable x. Now x </a:t>
            </a:r>
            <a:r>
              <a:rPr lang="en-SG" sz="1400" i="1" dirty="0"/>
              <a:t>is</a:t>
            </a:r>
            <a:r>
              <a:rPr lang="en-SG" sz="1400" dirty="0"/>
              <a:t> 1.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WARNING! </a:t>
            </a:r>
            <a:r>
              <a:rPr lang="en-SG" sz="1400" dirty="0"/>
              <a:t>Ensure to differentiate between </a:t>
            </a:r>
            <a:r>
              <a:rPr lang="en-SG" sz="1400" b="1" dirty="0"/>
              <a:t>String</a:t>
            </a:r>
            <a:r>
              <a:rPr lang="en-SG" sz="1400" dirty="0"/>
              <a:t> and </a:t>
            </a:r>
            <a:r>
              <a:rPr lang="en-SG" sz="1400" b="1" dirty="0"/>
              <a:t>Variable</a:t>
            </a:r>
            <a:r>
              <a:rPr lang="en-SG" sz="1400" dirty="0"/>
              <a:t>.</a:t>
            </a:r>
          </a:p>
          <a:p>
            <a:r>
              <a:rPr lang="en-SG" sz="1400" dirty="0"/>
              <a:t>e.g.</a:t>
            </a:r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Printing “</a:t>
            </a:r>
            <a:r>
              <a:rPr lang="en-SG" sz="1400" dirty="0" err="1"/>
              <a:t>iAm</a:t>
            </a:r>
            <a:r>
              <a:rPr lang="en-SG" sz="1400" dirty="0"/>
              <a:t>” will produce the text(string) “</a:t>
            </a:r>
            <a:r>
              <a:rPr lang="en-SG" sz="1400" dirty="0" err="1"/>
              <a:t>iAm</a:t>
            </a:r>
            <a:r>
              <a:rPr lang="en-SG" sz="1400" dirty="0"/>
              <a:t>” as the quotation mark denotes a string. While printing the variable </a:t>
            </a:r>
            <a:r>
              <a:rPr lang="en-SG" sz="1400" dirty="0" err="1"/>
              <a:t>iAm</a:t>
            </a:r>
            <a:r>
              <a:rPr lang="en-SG" sz="1400" dirty="0"/>
              <a:t>, will give the value of the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4DD3F-25A0-4FDD-929D-10CBCE25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49" y="3433773"/>
            <a:ext cx="2696583" cy="263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FD16E-0205-4340-BB94-DC5BE4B0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9" y="3695813"/>
            <a:ext cx="1695449" cy="332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04D21-57EA-492C-9BCE-E5292790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49" y="4054052"/>
            <a:ext cx="1486348" cy="32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1A59A-4629-4830-BA0C-523B415A3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649" y="5350386"/>
            <a:ext cx="1264246" cy="231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780F1-8347-414A-89C9-815AEA28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649" y="5981294"/>
            <a:ext cx="1472453" cy="323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694104-E420-45D7-A33C-82A8E741A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649" y="5606521"/>
            <a:ext cx="1378771" cy="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2E34-5E13-4B2C-9192-17A5652C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13DE-9158-412B-9A84-FC1B5DE55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7130"/>
            <a:ext cx="10515600" cy="4918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dirty="0"/>
              <a:t>NOTES:</a:t>
            </a:r>
          </a:p>
          <a:p>
            <a:pPr marL="0" indent="0">
              <a:buNone/>
            </a:pPr>
            <a:r>
              <a:rPr lang="en-SG" dirty="0"/>
              <a:t>1. Function need to be </a:t>
            </a:r>
            <a:r>
              <a:rPr lang="en-SG" b="1" dirty="0"/>
              <a:t>defined</a:t>
            </a:r>
            <a:r>
              <a:rPr lang="en-SG" dirty="0"/>
              <a:t> before used. This is done by using </a:t>
            </a:r>
            <a:r>
              <a:rPr lang="en-SG" b="1" dirty="0">
                <a:solidFill>
                  <a:schemeClr val="accent1"/>
                </a:solidFill>
              </a:rPr>
              <a:t>def 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2. Function </a:t>
            </a:r>
            <a:r>
              <a:rPr lang="en-SG" i="1" dirty="0"/>
              <a:t>arguments</a:t>
            </a:r>
            <a:r>
              <a:rPr lang="en-SG" dirty="0"/>
              <a:t> are optional. It is possible to define a function with no </a:t>
            </a:r>
            <a:r>
              <a:rPr lang="en-SG" i="1" dirty="0"/>
              <a:t>arguments</a:t>
            </a:r>
            <a:r>
              <a:rPr lang="en-SG" dirty="0"/>
              <a:t> such as: </a:t>
            </a:r>
          </a:p>
          <a:p>
            <a:pPr marL="0" indent="0">
              <a:buNone/>
            </a:pPr>
            <a:r>
              <a:rPr lang="en-SG" b="1" dirty="0">
                <a:solidFill>
                  <a:schemeClr val="accent1"/>
                </a:solidFill>
              </a:rPr>
              <a:t>	def</a:t>
            </a:r>
            <a:r>
              <a:rPr lang="en-SG" dirty="0"/>
              <a:t> </a:t>
            </a:r>
            <a:r>
              <a:rPr lang="en-SG" dirty="0" err="1"/>
              <a:t>make_a_cup_of_coffee</a:t>
            </a:r>
            <a:r>
              <a:rPr lang="en-SG" dirty="0"/>
              <a:t> ()</a:t>
            </a:r>
          </a:p>
          <a:p>
            <a:pPr marL="0" indent="0">
              <a:buNone/>
            </a:pPr>
            <a:r>
              <a:rPr lang="en-SG" dirty="0"/>
              <a:t>3. You can have default value for a given </a:t>
            </a:r>
            <a:r>
              <a:rPr lang="en-SG" i="1" dirty="0"/>
              <a:t>argument</a:t>
            </a:r>
            <a:r>
              <a:rPr lang="en-SG" dirty="0"/>
              <a:t>. In below example, ‘number’ is mandatory, while ‘</a:t>
            </a:r>
            <a:r>
              <a:rPr lang="en-SG" dirty="0" err="1"/>
              <a:t>multiplyBy</a:t>
            </a:r>
            <a:r>
              <a:rPr lang="en-SG" dirty="0"/>
              <a:t>’ is optional with default value of 2.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2C500-0AE7-44B6-A796-39A5B8D0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38" y="4672437"/>
            <a:ext cx="3940324" cy="5365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7D5E-22B3-4B4A-9E5F-D773200A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85" y="5084353"/>
            <a:ext cx="2503282" cy="5365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D6DC0-635F-4837-92DB-715D3102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92" y="5084352"/>
            <a:ext cx="2571582" cy="5365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883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623C-7DDD-4345-8422-8A503586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E8FD-D45A-4FB0-B77E-B2CA4725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2282"/>
            <a:ext cx="10515599" cy="491624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SG" dirty="0"/>
              <a:t>Function can have arbitrary argument list. Denoted with *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dirty="0"/>
              <a:t>Function can have arbitrary named arguments. Denoted with **. </a:t>
            </a:r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0" indent="0">
              <a:buNone/>
            </a:pPr>
            <a:endParaRPr lang="en-SG" sz="1000" dirty="0"/>
          </a:p>
          <a:p>
            <a:pPr marL="0" indent="0">
              <a:buNone/>
            </a:pPr>
            <a:r>
              <a:rPr lang="en-SG" sz="1600" u="sng" dirty="0"/>
              <a:t>Sample invocation: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u="sng" dirty="0"/>
              <a:t>Output: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b="1" dirty="0"/>
              <a:t>NOTE</a:t>
            </a:r>
            <a:r>
              <a:rPr lang="en-SG" sz="1600" dirty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The order of the arguments matter in the function definition. Start with mandatory argument, argument with default, *</a:t>
            </a:r>
            <a:r>
              <a:rPr lang="en-SG" sz="1400" dirty="0" err="1"/>
              <a:t>args</a:t>
            </a:r>
            <a:r>
              <a:rPr lang="en-SG" sz="1400" dirty="0"/>
              <a:t>, **</a:t>
            </a:r>
            <a:r>
              <a:rPr lang="en-SG" sz="1400" dirty="0" err="1"/>
              <a:t>kwargs</a:t>
            </a:r>
            <a:r>
              <a:rPr lang="en-SG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057B-0CB3-4B95-AD16-83BFE6A6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8" y="2399851"/>
            <a:ext cx="6934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41784-7C7C-41DD-81EF-D5350453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4042464"/>
            <a:ext cx="99536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CCEFC-342E-4971-8102-5884A6D0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52" y="4743001"/>
            <a:ext cx="7696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1522-E740-452A-A37A-C2C69F56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57CE-CD0A-4407-B994-A3BEEAEA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Create a function with 3 parameters (1 mandatory and 2 optional with default value) that will print and return the sum of all of the parameters.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call another function.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print anything that is passed to it.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takes two equal length list, keys and values, and return a dictionary with each element of the keys mapped to each element of the values list.</a:t>
            </a:r>
          </a:p>
          <a:p>
            <a:pPr marL="0" indent="0">
              <a:buNone/>
            </a:pPr>
            <a:r>
              <a:rPr lang="en-SG" dirty="0"/>
              <a:t>Ensure that you test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73143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EE1F-3A04-40E8-9648-A2D996F1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8FF0-0996-4997-993A-AD8AA2AC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000" dirty="0"/>
          </a:p>
          <a:p>
            <a:pPr marL="0" indent="0">
              <a:buNone/>
            </a:pPr>
            <a:r>
              <a:rPr lang="en-SG" dirty="0"/>
              <a:t>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CAE5-928B-4AAA-A325-725BA04C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A3189-94C6-4C06-BF15-771D8DF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239346"/>
            <a:ext cx="485775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BB64B-F5A3-45D8-8E5C-3EA7641A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1" y="2986442"/>
            <a:ext cx="28956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13722-2AF0-44E7-A21A-86CDCA57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400731"/>
            <a:ext cx="4857750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72173-1373-4A44-800D-F4B3D5F1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5112020"/>
            <a:ext cx="333375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C01F5-FE0E-42C5-B066-AE4ED3E8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563" y="1853583"/>
            <a:ext cx="3371850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3B9B6-4C88-4804-BED0-188AC5E2E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563" y="2624492"/>
            <a:ext cx="3724275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BCBD2B-EC04-4D4E-8418-DD25192A1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563" y="3648979"/>
            <a:ext cx="3505200" cy="1276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B945DC-AF08-437D-A8B8-E63FF6372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61" y="4943656"/>
            <a:ext cx="4705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6FE-3612-4C81-B5DB-BC0D94A5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pPr algn="ctr"/>
            <a:r>
              <a:rPr lang="en-SG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5CFB-73CB-4040-B5B0-2EE94285F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6094"/>
            <a:ext cx="10515599" cy="49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 err="1"/>
              <a:t>Immitate</a:t>
            </a:r>
            <a:r>
              <a:rPr lang="en-SG" sz="1400" dirty="0"/>
              <a:t> a login process. </a:t>
            </a:r>
          </a:p>
          <a:p>
            <a:pPr marL="514350" indent="-514350">
              <a:buAutoNum type="arabicPeriod"/>
            </a:pPr>
            <a:r>
              <a:rPr lang="en-SG" sz="1400" dirty="0"/>
              <a:t>Create a dictionary containing username, password of users. Username as a key, password as value.</a:t>
            </a:r>
          </a:p>
          <a:p>
            <a:pPr marL="514350" indent="-514350">
              <a:buAutoNum type="arabicPeriod"/>
            </a:pPr>
            <a:r>
              <a:rPr lang="en-SG" sz="1400" dirty="0"/>
              <a:t>Ask the user for username , password up to 3 times before showing an error “you have exceeded your tries.” . You can use input() to get a user input.</a:t>
            </a:r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r>
              <a:rPr lang="en-SG" sz="1400" dirty="0"/>
              <a:t>If the login successful, show each of the user transaction and calculate the total. Use the appropriate collection to store all of the necessary transaction data of a given user.</a:t>
            </a:r>
          </a:p>
          <a:p>
            <a:pPr marL="514350" indent="-514350">
              <a:buAutoNum type="arabicPeriod"/>
            </a:pPr>
            <a:r>
              <a:rPr lang="en-SG" sz="1400" dirty="0"/>
              <a:t>If the login failed, show the error “Invalid username/password”.</a:t>
            </a:r>
          </a:p>
          <a:p>
            <a:pPr marL="0" indent="0">
              <a:buNone/>
            </a:pPr>
            <a:r>
              <a:rPr lang="en-SG" sz="1400" dirty="0"/>
              <a:t>Sample fail login:				Sample successful login: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81187-4478-4310-9C21-957D0375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54" y="2127063"/>
            <a:ext cx="2490787" cy="964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F0C56-8170-4CDB-922A-21C8424A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41" y="3816354"/>
            <a:ext cx="2415707" cy="2547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6E1F1-0E8B-421A-BE97-869AD260C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721" y="4102996"/>
            <a:ext cx="2065691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4DCAB-62CC-477F-BAAE-6362C879C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200" y="4110335"/>
            <a:ext cx="1989118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BD1B3-4383-4083-AB6A-55A6FB5EE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119" y="4110335"/>
            <a:ext cx="2246052" cy="1675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240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7FA2-9F2A-49E8-B971-39C38B8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1589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Project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F927-9CC3-4819-84BD-AE2CA747B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506993"/>
            <a:ext cx="2012577" cy="474412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SG" dirty="0" err="1"/>
              <a:t>userDB</a:t>
            </a:r>
            <a:r>
              <a:rPr lang="en-SG" dirty="0"/>
              <a:t> = {'Bob':'bob123password',</a:t>
            </a:r>
          </a:p>
          <a:p>
            <a:pPr marL="0" indent="0">
              <a:buNone/>
            </a:pPr>
            <a:r>
              <a:rPr lang="en-SG" dirty="0"/>
              <a:t>          'Sandra':'</a:t>
            </a:r>
            <a:r>
              <a:rPr lang="en-SG" dirty="0" err="1"/>
              <a:t>sandraDBpassword</a:t>
            </a:r>
            <a:r>
              <a:rPr lang="en-SG" dirty="0"/>
              <a:t>',</a:t>
            </a:r>
          </a:p>
          <a:p>
            <a:pPr marL="0" indent="0">
              <a:buNone/>
            </a:pPr>
            <a:r>
              <a:rPr lang="en-SG" dirty="0"/>
              <a:t>          'Teddy':'</a:t>
            </a:r>
            <a:r>
              <a:rPr lang="en-SG" dirty="0" err="1"/>
              <a:t>TeddyGridHugs</a:t>
            </a:r>
            <a:r>
              <a:rPr lang="en-SG" dirty="0"/>
              <a:t>'}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userTransactionData</a:t>
            </a:r>
            <a:r>
              <a:rPr lang="en-SG" dirty="0"/>
              <a:t> = {</a:t>
            </a:r>
          </a:p>
          <a:p>
            <a:pPr marL="0" indent="0">
              <a:buNone/>
            </a:pPr>
            <a:r>
              <a:rPr lang="en-SG" dirty="0"/>
              <a:t>        'Bob':[{'item':'car','price':50000},</a:t>
            </a:r>
          </a:p>
          <a:p>
            <a:pPr marL="0" indent="0">
              <a:buNone/>
            </a:pPr>
            <a:r>
              <a:rPr lang="en-SG" dirty="0"/>
              <a:t>               {'item':'house','price':300000},</a:t>
            </a:r>
          </a:p>
          <a:p>
            <a:pPr marL="0" indent="0">
              <a:buNone/>
            </a:pPr>
            <a:r>
              <a:rPr lang="en-SG" dirty="0"/>
              <a:t>               {'item':'laptop','price':2500}],</a:t>
            </a:r>
          </a:p>
          <a:p>
            <a:pPr marL="0" indent="0">
              <a:buNone/>
            </a:pPr>
            <a:r>
              <a:rPr lang="en-SG" dirty="0"/>
              <a:t>        'Sandra':[{'item':'boat','price':20000},</a:t>
            </a:r>
          </a:p>
          <a:p>
            <a:pPr marL="0" indent="0">
              <a:buNone/>
            </a:pPr>
            <a:r>
              <a:rPr lang="en-SG" dirty="0"/>
              <a:t>               {'item':'plane','price':250000},</a:t>
            </a:r>
          </a:p>
          <a:p>
            <a:pPr marL="0" indent="0">
              <a:buNone/>
            </a:pPr>
            <a:r>
              <a:rPr lang="en-SG" dirty="0"/>
              <a:t>               {'item':'bag','price':1500}],</a:t>
            </a:r>
          </a:p>
          <a:p>
            <a:pPr marL="0" indent="0">
              <a:buNone/>
            </a:pPr>
            <a:r>
              <a:rPr lang="en-SG" dirty="0"/>
              <a:t>        'Teddy':[{'item':'bonsay','price':500},</a:t>
            </a:r>
          </a:p>
          <a:p>
            <a:pPr marL="0" indent="0">
              <a:buNone/>
            </a:pPr>
            <a:r>
              <a:rPr lang="en-SG" dirty="0"/>
              <a:t>               {'</a:t>
            </a:r>
            <a:r>
              <a:rPr lang="en-SG" dirty="0" err="1"/>
              <a:t>item':'tree</a:t>
            </a:r>
            <a:r>
              <a:rPr lang="en-SG" dirty="0"/>
              <a:t> house','price':100000},</a:t>
            </a:r>
          </a:p>
          <a:p>
            <a:pPr marL="0" indent="0">
              <a:buNone/>
            </a:pPr>
            <a:r>
              <a:rPr lang="en-SG" dirty="0"/>
              <a:t>               {'item':'honey','price':250}],</a:t>
            </a:r>
          </a:p>
          <a:p>
            <a:pPr marL="0" indent="0">
              <a:buNone/>
            </a:pPr>
            <a:r>
              <a:rPr lang="en-SG" dirty="0"/>
              <a:t>       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getUserName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user = input("Enter username: ")</a:t>
            </a:r>
          </a:p>
          <a:p>
            <a:pPr marL="0" indent="0">
              <a:buNone/>
            </a:pPr>
            <a:r>
              <a:rPr lang="en-SG" dirty="0"/>
              <a:t>    return user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getPassword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passwd = input("Enter password: ")</a:t>
            </a:r>
          </a:p>
          <a:p>
            <a:pPr marL="0" indent="0">
              <a:buNone/>
            </a:pPr>
            <a:r>
              <a:rPr lang="en-SG" dirty="0"/>
              <a:t>    return passwd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username,password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if username not in </a:t>
            </a:r>
            <a:r>
              <a:rPr lang="en-SG" dirty="0" err="1"/>
              <a:t>userDB</a:t>
            </a:r>
            <a:r>
              <a:rPr lang="en-SG" dirty="0"/>
              <a:t> or </a:t>
            </a:r>
            <a:r>
              <a:rPr lang="en-SG" dirty="0" err="1"/>
              <a:t>userDB</a:t>
            </a:r>
            <a:r>
              <a:rPr lang="en-SG" dirty="0"/>
              <a:t>[username] != password:</a:t>
            </a:r>
          </a:p>
          <a:p>
            <a:pPr marL="0" indent="0">
              <a:buNone/>
            </a:pPr>
            <a:r>
              <a:rPr lang="en-SG" dirty="0"/>
              <a:t>        print("Invalid username/password")</a:t>
            </a:r>
          </a:p>
          <a:p>
            <a:pPr marL="0" indent="0">
              <a:buNone/>
            </a:pPr>
            <a:r>
              <a:rPr lang="en-SG" dirty="0"/>
              <a:t>        return False</a:t>
            </a:r>
          </a:p>
          <a:p>
            <a:pPr marL="0" indent="0">
              <a:buNone/>
            </a:pPr>
            <a:r>
              <a:rPr lang="en-SG" dirty="0"/>
              <a:t>    else:</a:t>
            </a:r>
          </a:p>
          <a:p>
            <a:pPr marL="0" indent="0">
              <a:buNone/>
            </a:pPr>
            <a:r>
              <a:rPr lang="en-SG" dirty="0"/>
              <a:t>        return True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getUserTransaction</a:t>
            </a:r>
            <a:r>
              <a:rPr lang="en-SG" dirty="0"/>
              <a:t>(user):</a:t>
            </a:r>
          </a:p>
          <a:p>
            <a:pPr marL="0" indent="0">
              <a:buNone/>
            </a:pPr>
            <a:r>
              <a:rPr lang="en-SG" dirty="0"/>
              <a:t>    transaction = </a:t>
            </a:r>
            <a:r>
              <a:rPr lang="en-SG" dirty="0" err="1"/>
              <a:t>userTransactionData</a:t>
            </a:r>
            <a:r>
              <a:rPr lang="en-SG" dirty="0"/>
              <a:t>[user]</a:t>
            </a:r>
          </a:p>
          <a:p>
            <a:pPr marL="0" indent="0">
              <a:buNone/>
            </a:pPr>
            <a:r>
              <a:rPr lang="en-SG" dirty="0"/>
              <a:t>    total = 0</a:t>
            </a:r>
          </a:p>
          <a:p>
            <a:pPr marL="0" indent="0">
              <a:buNone/>
            </a:pPr>
            <a:r>
              <a:rPr lang="en-SG" dirty="0"/>
              <a:t>    print("\</a:t>
            </a:r>
            <a:r>
              <a:rPr lang="en-SG" dirty="0" err="1"/>
              <a:t>n%s's</a:t>
            </a:r>
            <a:r>
              <a:rPr lang="en-SG" dirty="0"/>
              <a:t> transactions:"%user)</a:t>
            </a:r>
          </a:p>
          <a:p>
            <a:pPr marL="0" indent="0">
              <a:buNone/>
            </a:pPr>
            <a:r>
              <a:rPr lang="en-SG" dirty="0"/>
              <a:t>    for </a:t>
            </a:r>
            <a:r>
              <a:rPr lang="en-SG" dirty="0" err="1"/>
              <a:t>tran</a:t>
            </a:r>
            <a:r>
              <a:rPr lang="en-SG" dirty="0"/>
              <a:t> in transaction:</a:t>
            </a:r>
          </a:p>
          <a:p>
            <a:pPr marL="0" indent="0">
              <a:buNone/>
            </a:pPr>
            <a:r>
              <a:rPr lang="en-SG" dirty="0"/>
              <a:t>        print("%s : %d"%(</a:t>
            </a:r>
            <a:r>
              <a:rPr lang="en-SG" dirty="0" err="1"/>
              <a:t>tran</a:t>
            </a:r>
            <a:r>
              <a:rPr lang="en-SG" dirty="0"/>
              <a:t>['item'], </a:t>
            </a:r>
            <a:r>
              <a:rPr lang="en-SG" dirty="0" err="1"/>
              <a:t>tran</a:t>
            </a:r>
            <a:r>
              <a:rPr lang="en-SG" dirty="0"/>
              <a:t>['price']))</a:t>
            </a:r>
          </a:p>
          <a:p>
            <a:pPr marL="0" indent="0">
              <a:buNone/>
            </a:pPr>
            <a:r>
              <a:rPr lang="en-SG" dirty="0"/>
              <a:t>        total+= </a:t>
            </a:r>
            <a:r>
              <a:rPr lang="en-SG" dirty="0" err="1"/>
              <a:t>tran</a:t>
            </a:r>
            <a:r>
              <a:rPr lang="en-SG" dirty="0"/>
              <a:t>['price']</a:t>
            </a:r>
          </a:p>
          <a:p>
            <a:pPr marL="0" indent="0">
              <a:buNone/>
            </a:pPr>
            <a:r>
              <a:rPr lang="en-SG" dirty="0"/>
              <a:t>    print("===============")</a:t>
            </a:r>
          </a:p>
          <a:p>
            <a:pPr marL="0" indent="0">
              <a:buNone/>
            </a:pPr>
            <a:r>
              <a:rPr lang="en-SG" dirty="0"/>
              <a:t>    print("Total: " + str(total))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main():</a:t>
            </a:r>
          </a:p>
          <a:p>
            <a:pPr marL="0" indent="0">
              <a:buNone/>
            </a:pPr>
            <a:r>
              <a:rPr lang="en-SG" dirty="0"/>
              <a:t>    tries = 0</a:t>
            </a:r>
          </a:p>
          <a:p>
            <a:pPr marL="0" indent="0">
              <a:buNone/>
            </a:pPr>
            <a:r>
              <a:rPr lang="en-SG" dirty="0"/>
              <a:t>    while tries &lt; 3:</a:t>
            </a:r>
          </a:p>
          <a:p>
            <a:pPr marL="0" indent="0">
              <a:buNone/>
            </a:pPr>
            <a:r>
              <a:rPr lang="en-SG" dirty="0"/>
              <a:t>        print("###################")</a:t>
            </a:r>
          </a:p>
          <a:p>
            <a:pPr marL="0" indent="0">
              <a:buNone/>
            </a:pPr>
            <a:r>
              <a:rPr lang="en-SG" dirty="0"/>
              <a:t>        user = </a:t>
            </a:r>
            <a:r>
              <a:rPr lang="en-SG" dirty="0" err="1"/>
              <a:t>getUserName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</a:t>
            </a:r>
            <a:r>
              <a:rPr lang="en-SG" dirty="0" err="1"/>
              <a:t>pwd</a:t>
            </a:r>
            <a:r>
              <a:rPr lang="en-SG" dirty="0"/>
              <a:t> = </a:t>
            </a:r>
            <a:r>
              <a:rPr lang="en-SG" dirty="0" err="1"/>
              <a:t>getPassword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if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user,pwd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        </a:t>
            </a:r>
            <a:r>
              <a:rPr lang="en-SG" dirty="0" err="1"/>
              <a:t>getUserTransaction</a:t>
            </a:r>
            <a:r>
              <a:rPr lang="en-SG" dirty="0"/>
              <a:t>(user)</a:t>
            </a:r>
          </a:p>
          <a:p>
            <a:pPr marL="0" indent="0">
              <a:buNone/>
            </a:pPr>
            <a:r>
              <a:rPr lang="en-SG" dirty="0"/>
              <a:t>            break</a:t>
            </a:r>
          </a:p>
          <a:p>
            <a:pPr marL="0" indent="0">
              <a:buNone/>
            </a:pPr>
            <a:r>
              <a:rPr lang="en-SG" dirty="0"/>
              <a:t>        else:</a:t>
            </a:r>
          </a:p>
          <a:p>
            <a:pPr marL="0" indent="0">
              <a:buNone/>
            </a:pPr>
            <a:r>
              <a:rPr lang="en-SG" dirty="0"/>
              <a:t>            tries+=1</a:t>
            </a:r>
          </a:p>
          <a:p>
            <a:pPr marL="0" indent="0">
              <a:buNone/>
            </a:pPr>
            <a:r>
              <a:rPr lang="en-SG" dirty="0"/>
              <a:t>    if tries == 3:</a:t>
            </a:r>
          </a:p>
          <a:p>
            <a:pPr marL="0" indent="0">
              <a:buNone/>
            </a:pPr>
            <a:r>
              <a:rPr lang="en-SG" dirty="0"/>
              <a:t>        print("you have exceeded your tries.")</a:t>
            </a:r>
          </a:p>
          <a:p>
            <a:pPr marL="0" indent="0">
              <a:buNone/>
            </a:pPr>
            <a:r>
              <a:rPr lang="en-SG" dirty="0"/>
              <a:t>            </a:t>
            </a:r>
          </a:p>
          <a:p>
            <a:pPr marL="0" indent="0">
              <a:buNone/>
            </a:pPr>
            <a:r>
              <a:rPr lang="en-SG" dirty="0"/>
              <a:t>if __name__ == "__main__":</a:t>
            </a:r>
          </a:p>
          <a:p>
            <a:pPr marL="0" indent="0">
              <a:buNone/>
            </a:pPr>
            <a:r>
              <a:rPr lang="en-SG" dirty="0"/>
              <a:t>    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D0481-9C25-4244-8CDA-6F6117E5C2A4}"/>
              </a:ext>
            </a:extLst>
          </p:cNvPr>
          <p:cNvSpPr txBox="1"/>
          <p:nvPr/>
        </p:nvSpPr>
        <p:spPr>
          <a:xfrm>
            <a:off x="838197" y="1463040"/>
            <a:ext cx="10515601" cy="1965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In your IDE, create a new file.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Copy paste the codes below and save your file as python file. </a:t>
            </a:r>
          </a:p>
          <a:p>
            <a:r>
              <a:rPr lang="en-SG" dirty="0"/>
              <a:t>Hit run and start playing at your console window.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49B49-9D9A-4F46-A44C-9556CA33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23" y="1806576"/>
            <a:ext cx="2915151" cy="98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5921F-D4B7-438B-B674-4D9D5D7C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88" y="1182516"/>
            <a:ext cx="4661470" cy="252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7A8F9-5456-4744-B935-7BCD4FDC8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697" y="3544888"/>
            <a:ext cx="5165287" cy="31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SG" dirty="0"/>
              <a:t>Assign 10 to x , 2 to y . Multiply x and y , then assign it to z. Print z.</a:t>
            </a:r>
          </a:p>
          <a:p>
            <a:pPr marL="514350" indent="-514350">
              <a:buAutoNum type="arabicPeriod"/>
            </a:pPr>
            <a:r>
              <a:rPr lang="en-SG" dirty="0"/>
              <a:t>Assign -3 to a , 2 to b . Divide a and b , then assign it to c. Print c.</a:t>
            </a:r>
          </a:p>
          <a:p>
            <a:pPr marL="514350" indent="-514350">
              <a:buAutoNum type="arabicPeriod"/>
            </a:pPr>
            <a:r>
              <a:rPr lang="en-SG" dirty="0"/>
              <a:t>Assign 10 to x , 2 to y . Assign the remainder of x divided by y to r. Print 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“My” to a, “name” to b, “is” to c, and your name to d. Combine </a:t>
            </a:r>
            <a:r>
              <a:rPr lang="en-SG" dirty="0" err="1"/>
              <a:t>a,b,c,d</a:t>
            </a:r>
            <a:r>
              <a:rPr lang="en-SG" dirty="0"/>
              <a:t> (and white spaces) to produce:</a:t>
            </a:r>
            <a:br>
              <a:rPr lang="en-SG" dirty="0"/>
            </a:br>
            <a:r>
              <a:rPr lang="en-SG" dirty="0"/>
              <a:t>“My name is </a:t>
            </a:r>
            <a:r>
              <a:rPr lang="en-SG" dirty="0" err="1"/>
              <a:t>yourName</a:t>
            </a:r>
            <a:r>
              <a:rPr lang="en-SG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 “My age is : 21” by combining two variables x and y.</a:t>
            </a:r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3682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988859" cy="4674253"/>
          </a:xfr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r>
              <a:rPr lang="en-SG" sz="1400" dirty="0"/>
              <a:t>NOTE: </a:t>
            </a:r>
            <a:r>
              <a:rPr lang="en-SG" sz="1400" dirty="0">
                <a:hlinkClick r:id="rId2"/>
              </a:rPr>
              <a:t>https://www.w3schools.com/python/python_operators.asp</a:t>
            </a:r>
            <a:endParaRPr lang="en-SG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8029E9-5FF5-4A57-A863-5368AFCB2C92}"/>
              </a:ext>
            </a:extLst>
          </p:cNvPr>
          <p:cNvSpPr txBox="1">
            <a:spLocks/>
          </p:cNvSpPr>
          <p:nvPr/>
        </p:nvSpPr>
        <p:spPr>
          <a:xfrm>
            <a:off x="6096000" y="1694218"/>
            <a:ext cx="4820322" cy="4670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Anything between quotes are string.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That includes space “ “, symbols “^%$#@$#@”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and even empty string “”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 You can only concatenate string (str) object with string(str). Not str with any number including integer (int). Digits between quotes are still string.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e.g. “123” is a string.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4F5D-849B-4874-BE59-ACC383E3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84" y="1743823"/>
            <a:ext cx="13525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B2AA7-6A8F-4752-9785-71635CC7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84" y="3219450"/>
            <a:ext cx="146685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2C270-EC49-4B5D-A39A-B67D88F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480" y="1743823"/>
            <a:ext cx="34385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47D4B-516A-40E3-9F14-B5978D80B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784" y="4837952"/>
            <a:ext cx="1581150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7FC99-2EAB-4E23-B44D-CB037E6B6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480" y="4192232"/>
            <a:ext cx="1971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050-E996-40B4-9B5F-D5F1A378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EC84-7321-4874-AD2B-4A9C8374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9" y="1427214"/>
            <a:ext cx="5562600" cy="50656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TYPES of collections:</a:t>
            </a:r>
          </a:p>
          <a:p>
            <a:pPr marL="514350" indent="-514350">
              <a:buAutoNum type="arabicPeriod"/>
            </a:pPr>
            <a:r>
              <a:rPr lang="en-SG" sz="1600" b="1" dirty="0"/>
              <a:t>List</a:t>
            </a:r>
            <a:r>
              <a:rPr lang="en-SG" sz="1600" dirty="0"/>
              <a:t> - collection of </a:t>
            </a:r>
            <a:r>
              <a:rPr lang="en-SG" sz="1600" i="1" dirty="0"/>
              <a:t>any</a:t>
            </a:r>
            <a:r>
              <a:rPr lang="en-SG" sz="1600" dirty="0"/>
              <a:t> elements.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1600" dirty="0"/>
              <a:t>Adding element to a list. E.g. Adding 5 to the list.	</a:t>
            </a:r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/>
              <a:t>Get element(s) from a list.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NOTE: Any collection with index starts with position ZERO (0).</a:t>
            </a:r>
          </a:p>
          <a:p>
            <a:pPr marL="0" indent="0">
              <a:buNone/>
            </a:pPr>
            <a:r>
              <a:rPr lang="en-SG" sz="1600" dirty="0"/>
              <a:t>To get the </a:t>
            </a:r>
            <a:r>
              <a:rPr lang="en-SG" sz="1600" i="1" dirty="0"/>
              <a:t>first</a:t>
            </a:r>
            <a:r>
              <a:rPr lang="en-SG" sz="1600" dirty="0"/>
              <a:t> element of the list x will be :</a:t>
            </a:r>
          </a:p>
          <a:p>
            <a:pPr marL="0" indent="0">
              <a:buNone/>
            </a:pPr>
            <a:r>
              <a:rPr lang="en-SG" sz="1600" dirty="0"/>
              <a:t>x[0]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BF6C1-0B0A-4F3E-ABF5-EDA5CFB37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3760"/>
              </p:ext>
            </p:extLst>
          </p:nvPr>
        </p:nvGraphicFramePr>
        <p:xfrm>
          <a:off x="6390038" y="2017160"/>
          <a:ext cx="4475185" cy="519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731">
                  <a:extLst>
                    <a:ext uri="{9D8B030D-6E8A-4147-A177-3AD203B41FA5}">
                      <a16:colId xmlns:a16="http://schemas.microsoft.com/office/drawing/2014/main" val="1527736892"/>
                    </a:ext>
                  </a:extLst>
                </a:gridCol>
                <a:gridCol w="2831454">
                  <a:extLst>
                    <a:ext uri="{9D8B030D-6E8A-4147-A177-3AD203B41FA5}">
                      <a16:colId xmlns:a16="http://schemas.microsoft.com/office/drawing/2014/main" val="1309620768"/>
                    </a:ext>
                  </a:extLst>
                </a:gridCol>
              </a:tblGrid>
              <a:tr h="16734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</a:t>
                      </a:r>
                      <a:r>
                        <a:rPr lang="en-SG" sz="1200" u="none" strike="noStrike" dirty="0" err="1">
                          <a:effectLst/>
                        </a:rPr>
                        <a:t>True,True,False</a:t>
                      </a:r>
                      <a:r>
                        <a:rPr lang="en-SG" sz="1200" u="none" strike="noStrike" dirty="0">
                          <a:effectLst/>
                        </a:rPr>
                        <a:t>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49147"/>
                  </a:ext>
                </a:extLst>
              </a:tr>
              <a:tr h="327541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['a','b','c','</a:t>
                      </a:r>
                      <a:r>
                        <a:rPr lang="en-SG" sz="1200" u="none" strike="noStrike" dirty="0" err="1">
                          <a:effectLst/>
                        </a:rPr>
                        <a:t>asd</a:t>
                      </a:r>
                      <a:r>
                        <a:rPr lang="en-SG" sz="1200" u="none" strike="noStrike" dirty="0">
                          <a:effectLst/>
                        </a:rPr>
                        <a:t>']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=[None, None]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08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1C5707-70AE-488F-A917-3AAE6BC6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6214"/>
              </p:ext>
            </p:extLst>
          </p:nvPr>
        </p:nvGraphicFramePr>
        <p:xfrm>
          <a:off x="6390038" y="2846222"/>
          <a:ext cx="943091" cy="490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091">
                  <a:extLst>
                    <a:ext uri="{9D8B030D-6E8A-4147-A177-3AD203B41FA5}">
                      <a16:colId xmlns:a16="http://schemas.microsoft.com/office/drawing/2014/main" val="523443014"/>
                    </a:ext>
                  </a:extLst>
                </a:gridCol>
              </a:tblGrid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4066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err="1">
                          <a:effectLst/>
                        </a:rPr>
                        <a:t>x.append</a:t>
                      </a:r>
                      <a:r>
                        <a:rPr lang="en-SG" sz="1200" u="none" strike="noStrike" dirty="0">
                          <a:effectLst/>
                        </a:rPr>
                        <a:t>(5)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768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C6D62A-5102-45D6-9735-C865FA24EB90}"/>
              </a:ext>
            </a:extLst>
          </p:cNvPr>
          <p:cNvSpPr txBox="1"/>
          <p:nvPr/>
        </p:nvSpPr>
        <p:spPr>
          <a:xfrm>
            <a:off x="838200" y="1427215"/>
            <a:ext cx="4827494" cy="5065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600" b="1" dirty="0"/>
              <a:t>Collection</a:t>
            </a:r>
            <a:r>
              <a:rPr lang="en-SG" sz="1600" dirty="0"/>
              <a:t> in Python denotes collection of zero or more elements.</a:t>
            </a:r>
          </a:p>
          <a:p>
            <a:r>
              <a:rPr lang="en-SG" sz="1600" dirty="0"/>
              <a:t>Collection is </a:t>
            </a:r>
            <a:r>
              <a:rPr lang="en-SG" sz="1600" b="1" i="1" dirty="0" err="1"/>
              <a:t>iterable</a:t>
            </a:r>
            <a:r>
              <a:rPr lang="en-SG" sz="1600" dirty="0"/>
              <a:t>, this means, you can iterate through each elements.</a:t>
            </a:r>
          </a:p>
          <a:p>
            <a:endParaRPr lang="en-SG" sz="1600" dirty="0"/>
          </a:p>
          <a:p>
            <a:r>
              <a:rPr lang="en-SG" sz="1600" u="sng" dirty="0"/>
              <a:t>Samples</a:t>
            </a:r>
            <a:r>
              <a:rPr lang="en-SG" sz="1600" dirty="0"/>
              <a:t>:</a:t>
            </a:r>
          </a:p>
          <a:p>
            <a:r>
              <a:rPr lang="en-SG" sz="1600" dirty="0"/>
              <a:t>- empty collection</a:t>
            </a:r>
          </a:p>
          <a:p>
            <a:r>
              <a:rPr lang="en-SG" sz="1600" dirty="0"/>
              <a:t>e.g. []</a:t>
            </a:r>
          </a:p>
          <a:p>
            <a:r>
              <a:rPr lang="en-SG" sz="1600" dirty="0"/>
              <a:t>- word is collection of letters </a:t>
            </a:r>
          </a:p>
          <a:p>
            <a:r>
              <a:rPr lang="en-SG" sz="1600" dirty="0"/>
              <a:t>e.g. [“C”,”A”,”T”,”D”,”O”,”G”] </a:t>
            </a:r>
          </a:p>
          <a:p>
            <a:r>
              <a:rPr lang="en-SG" sz="1600" dirty="0"/>
              <a:t>- Rows / columns in excel are collection.</a:t>
            </a:r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r>
              <a:rPr lang="en-SG" sz="1200" dirty="0"/>
              <a:t>Numbers = [1,2,3] </a:t>
            </a:r>
            <a:r>
              <a:rPr lang="en-SG" sz="1200" b="1" dirty="0"/>
              <a:t># collection of numbers</a:t>
            </a:r>
          </a:p>
          <a:p>
            <a:r>
              <a:rPr lang="en-SG" sz="1200" dirty="0"/>
              <a:t>Name = [‘</a:t>
            </a:r>
            <a:r>
              <a:rPr lang="en-SG" sz="1200" dirty="0" err="1"/>
              <a:t>Bob’,’Teddy’,’Sandra</a:t>
            </a:r>
            <a:r>
              <a:rPr lang="en-SG" sz="1200" dirty="0"/>
              <a:t>’] </a:t>
            </a:r>
            <a:r>
              <a:rPr lang="en-SG" sz="1200" b="1" dirty="0"/>
              <a:t># collection of words</a:t>
            </a:r>
          </a:p>
          <a:p>
            <a:r>
              <a:rPr lang="en-SG" sz="1200" dirty="0"/>
              <a:t>Profession = [‘</a:t>
            </a:r>
            <a:r>
              <a:rPr lang="en-SG" sz="1200" dirty="0" err="1"/>
              <a:t>Programmer’,’Tree</a:t>
            </a:r>
            <a:r>
              <a:rPr lang="en-SG" sz="1200" dirty="0"/>
              <a:t> </a:t>
            </a:r>
            <a:r>
              <a:rPr lang="en-SG" sz="1200" dirty="0" err="1"/>
              <a:t>Hugger’,’Data</a:t>
            </a:r>
            <a:r>
              <a:rPr lang="en-SG" sz="1200" dirty="0"/>
              <a:t> Scientist’]</a:t>
            </a:r>
          </a:p>
          <a:p>
            <a:r>
              <a:rPr lang="en-SG" sz="1200" dirty="0"/>
              <a:t>Rows = [ [1, ’Bob’, 32, ‘Programmer’], </a:t>
            </a:r>
            <a:r>
              <a:rPr lang="en-SG" sz="1200" b="1" dirty="0"/>
              <a:t># collection of collection</a:t>
            </a:r>
          </a:p>
          <a:p>
            <a:r>
              <a:rPr lang="en-SG" sz="1200" dirty="0"/>
              <a:t>                [2, ‘Teddy’, 34, ‘Tree Hugger’],</a:t>
            </a:r>
          </a:p>
          <a:p>
            <a:r>
              <a:rPr lang="en-SG" sz="1200" dirty="0"/>
              <a:t>                [3, ‘Sandra’, 31, ‘Data Scientist’] ]</a:t>
            </a:r>
          </a:p>
          <a:p>
            <a:endParaRPr lang="en-SG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10560-885F-4787-8158-6991E410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04420"/>
              </p:ext>
            </p:extLst>
          </p:nvPr>
        </p:nvGraphicFramePr>
        <p:xfrm>
          <a:off x="6248399" y="3766317"/>
          <a:ext cx="4648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579221947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9691560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x[0]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first element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275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x[1:3]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2nd (inclusive) to 4th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3512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1st until 3rd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7329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x.pop()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last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875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82F1BC-8C0B-4AB7-A28D-6EA208C94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622"/>
              </p:ext>
            </p:extLst>
          </p:nvPr>
        </p:nvGraphicFramePr>
        <p:xfrm>
          <a:off x="1753347" y="4148090"/>
          <a:ext cx="2997200" cy="800100"/>
        </p:xfrm>
        <a:graphic>
          <a:graphicData uri="http://schemas.openxmlformats.org/drawingml/2006/table">
            <a:tbl>
              <a:tblPr/>
              <a:tblGrid>
                <a:gridCol w="608955">
                  <a:extLst>
                    <a:ext uri="{9D8B030D-6E8A-4147-A177-3AD203B41FA5}">
                      <a16:colId xmlns:a16="http://schemas.microsoft.com/office/drawing/2014/main" val="930659136"/>
                    </a:ext>
                  </a:extLst>
                </a:gridCol>
                <a:gridCol w="608955">
                  <a:extLst>
                    <a:ext uri="{9D8B030D-6E8A-4147-A177-3AD203B41FA5}">
                      <a16:colId xmlns:a16="http://schemas.microsoft.com/office/drawing/2014/main" val="2495654763"/>
                    </a:ext>
                  </a:extLst>
                </a:gridCol>
                <a:gridCol w="608955">
                  <a:extLst>
                    <a:ext uri="{9D8B030D-6E8A-4147-A177-3AD203B41FA5}">
                      <a16:colId xmlns:a16="http://schemas.microsoft.com/office/drawing/2014/main" val="2082615864"/>
                    </a:ext>
                  </a:extLst>
                </a:gridCol>
                <a:gridCol w="1170335">
                  <a:extLst>
                    <a:ext uri="{9D8B030D-6E8A-4147-A177-3AD203B41FA5}">
                      <a16:colId xmlns:a16="http://schemas.microsoft.com/office/drawing/2014/main" val="30034568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78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29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Hugger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4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3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536-4980-43E9-A551-83AE235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27"/>
          </a:xfrm>
        </p:spPr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76B-F138-4B53-B547-A2A81F84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6952"/>
            <a:ext cx="5257800" cy="38008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3. Dictionary</a:t>
            </a:r>
            <a:r>
              <a:rPr lang="en-SG" sz="1600" dirty="0"/>
              <a:t> - collection of </a:t>
            </a:r>
            <a:r>
              <a:rPr lang="en-SG" sz="1600" b="1" dirty="0"/>
              <a:t>KEY</a:t>
            </a:r>
            <a:r>
              <a:rPr lang="en-SG" sz="1600" dirty="0"/>
              <a:t> , </a:t>
            </a:r>
            <a:r>
              <a:rPr lang="en-SG" sz="1600" b="1" dirty="0"/>
              <a:t>VALUE</a:t>
            </a:r>
            <a:r>
              <a:rPr lang="en-SG" sz="1600" dirty="0"/>
              <a:t> lookup. </a:t>
            </a:r>
          </a:p>
          <a:p>
            <a:pPr marL="0" indent="0">
              <a:buNone/>
            </a:pPr>
            <a:r>
              <a:rPr lang="en-SG" sz="1600" dirty="0"/>
              <a:t>Consider the typical form.</a:t>
            </a:r>
          </a:p>
          <a:p>
            <a:pPr marL="0" indent="0">
              <a:buNone/>
            </a:pPr>
            <a:r>
              <a:rPr lang="en-SG" sz="1600" dirty="0"/>
              <a:t> </a:t>
            </a:r>
            <a:r>
              <a:rPr lang="en-SG" sz="1600" b="1" dirty="0"/>
              <a:t>KEY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b="1" dirty="0"/>
              <a:t>VALUE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This can be represented in dictionary: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To </a:t>
            </a:r>
            <a:r>
              <a:rPr lang="en-SG" sz="1600" b="1" dirty="0"/>
              <a:t>get</a:t>
            </a:r>
            <a:r>
              <a:rPr lang="en-SG" sz="1600" dirty="0"/>
              <a:t> the value of they key “</a:t>
            </a:r>
            <a:r>
              <a:rPr lang="en-SG" sz="1600" dirty="0" err="1"/>
              <a:t>Firstname</a:t>
            </a:r>
            <a:r>
              <a:rPr lang="en-SG" sz="1600" dirty="0"/>
              <a:t>”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B2EF8-F38B-48EE-8C96-ACD335F00C11}"/>
              </a:ext>
            </a:extLst>
          </p:cNvPr>
          <p:cNvSpPr txBox="1"/>
          <p:nvPr/>
        </p:nvSpPr>
        <p:spPr>
          <a:xfrm>
            <a:off x="838200" y="4957762"/>
            <a:ext cx="105156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Note: </a:t>
            </a:r>
          </a:p>
          <a:p>
            <a:r>
              <a:rPr lang="en-SG" sz="1200" dirty="0"/>
              <a:t>You can use </a:t>
            </a:r>
            <a:r>
              <a:rPr lang="en-SG" sz="1200" dirty="0" err="1"/>
              <a:t>len</a:t>
            </a:r>
            <a:r>
              <a:rPr lang="en-SG" sz="1200" dirty="0"/>
              <a:t>() function to get the length of the collection. e.g. </a:t>
            </a:r>
            <a:r>
              <a:rPr lang="en-SG" sz="1200" dirty="0" err="1"/>
              <a:t>len</a:t>
            </a:r>
            <a:r>
              <a:rPr lang="en-SG" sz="1200" dirty="0"/>
              <a:t>([1,2,3]) , </a:t>
            </a:r>
            <a:r>
              <a:rPr lang="en-SG" sz="1200" dirty="0" err="1"/>
              <a:t>len</a:t>
            </a:r>
            <a:r>
              <a:rPr lang="en-SG" sz="1200" dirty="0"/>
              <a:t>({“a”:1,”b”:2})</a:t>
            </a:r>
          </a:p>
          <a:p>
            <a:endParaRPr lang="en-SG" sz="1200" dirty="0"/>
          </a:p>
          <a:p>
            <a:r>
              <a:rPr lang="en-SG" sz="1200" dirty="0">
                <a:hlinkClick r:id="rId2"/>
              </a:rPr>
              <a:t>https://www.w3schools.com/python/python_lists.asp</a:t>
            </a:r>
            <a:endParaRPr lang="en-SG" sz="1200" dirty="0"/>
          </a:p>
          <a:p>
            <a:r>
              <a:rPr lang="en-SG" sz="1200" dirty="0">
                <a:hlinkClick r:id="rId3"/>
              </a:rPr>
              <a:t>https://www.w3schools.com/python/python_sets.asp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https://www.w3schools.com/python/python_dictionaries.asp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0859F-FA70-4943-893F-5E5FFEAB9796}"/>
              </a:ext>
            </a:extLst>
          </p:cNvPr>
          <p:cNvSpPr txBox="1"/>
          <p:nvPr/>
        </p:nvSpPr>
        <p:spPr>
          <a:xfrm>
            <a:off x="838200" y="1156952"/>
            <a:ext cx="5257800" cy="3800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2. Set</a:t>
            </a:r>
            <a:r>
              <a:rPr lang="en-SG" dirty="0"/>
              <a:t> – collection of unique elements. There is no duplicate in a set.</a:t>
            </a:r>
          </a:p>
          <a:p>
            <a:r>
              <a:rPr lang="en-SG" dirty="0"/>
              <a:t>Two ways to </a:t>
            </a:r>
            <a:r>
              <a:rPr lang="en-SG" b="1" dirty="0"/>
              <a:t>create</a:t>
            </a:r>
            <a:r>
              <a:rPr lang="en-SG" dirty="0"/>
              <a:t> set:</a:t>
            </a:r>
          </a:p>
          <a:p>
            <a:r>
              <a:rPr lang="en-SG" dirty="0"/>
              <a:t>1)		        2)</a:t>
            </a:r>
          </a:p>
          <a:p>
            <a:endParaRPr lang="en-SG" dirty="0"/>
          </a:p>
          <a:p>
            <a:r>
              <a:rPr lang="en-SG" b="1" dirty="0"/>
              <a:t>Add</a:t>
            </a:r>
            <a:r>
              <a:rPr lang="en-SG" dirty="0"/>
              <a:t> 4 to a set		</a:t>
            </a:r>
            <a:r>
              <a:rPr lang="en-SG" b="1" dirty="0"/>
              <a:t>Remove</a:t>
            </a:r>
            <a:r>
              <a:rPr lang="en-SG" dirty="0"/>
              <a:t> ‘a’ from a set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List vs set: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CB2A4E-1277-4924-ADDE-EAB9E514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3577"/>
              </p:ext>
            </p:extLst>
          </p:nvPr>
        </p:nvGraphicFramePr>
        <p:xfrm>
          <a:off x="1256403" y="2088412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137884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{1,2,3}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00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028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94C1AF-FD9B-4563-8F7C-5E1FC055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38093"/>
              </p:ext>
            </p:extLst>
          </p:nvPr>
        </p:nvGraphicFramePr>
        <p:xfrm>
          <a:off x="3655632" y="2019509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671769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x = [4,5,6,6]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77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setX</a:t>
                      </a:r>
                      <a:r>
                        <a:rPr lang="en-SG" sz="1200" u="none" strike="noStrike" dirty="0">
                          <a:effectLst/>
                        </a:rPr>
                        <a:t> = set(x)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750779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F4F57B-D2B0-43F4-96CF-BD967D19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705"/>
              </p:ext>
            </p:extLst>
          </p:nvPr>
        </p:nvGraphicFramePr>
        <p:xfrm>
          <a:off x="1226269" y="2923537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90866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s.add</a:t>
                      </a:r>
                      <a:r>
                        <a:rPr lang="en-SG" sz="1200" u="none" strike="noStrike" dirty="0">
                          <a:effectLst/>
                        </a:rPr>
                        <a:t>(4)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1342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0550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34132-D30E-4111-AA07-6AB9AD418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72496"/>
              </p:ext>
            </p:extLst>
          </p:nvPr>
        </p:nvGraphicFramePr>
        <p:xfrm>
          <a:off x="3632570" y="2926694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06672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{'</a:t>
                      </a:r>
                      <a:r>
                        <a:rPr lang="en-SG" sz="1200" u="none" strike="noStrike" dirty="0" err="1">
                          <a:effectLst/>
                        </a:rPr>
                        <a:t>a','b</a:t>
                      </a:r>
                      <a:r>
                        <a:rPr lang="en-SG" sz="1200" u="none" strike="noStrike" dirty="0">
                          <a:effectLst/>
                        </a:rPr>
                        <a:t>'}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48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s.remove</a:t>
                      </a:r>
                      <a:r>
                        <a:rPr lang="en-SG" sz="1200" u="none" strike="noStrike" dirty="0">
                          <a:effectLst/>
                        </a:rPr>
                        <a:t>('a')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5121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FFD8E1-5AA6-4EB8-BA61-B11B76F3B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60085"/>
              </p:ext>
            </p:extLst>
          </p:nvPr>
        </p:nvGraphicFramePr>
        <p:xfrm>
          <a:off x="1366171" y="4119480"/>
          <a:ext cx="2100929" cy="386715"/>
        </p:xfrm>
        <a:graphic>
          <a:graphicData uri="http://schemas.openxmlformats.org/drawingml/2006/table">
            <a:tbl>
              <a:tblPr/>
              <a:tblGrid>
                <a:gridCol w="366012">
                  <a:extLst>
                    <a:ext uri="{9D8B030D-6E8A-4147-A177-3AD203B41FA5}">
                      <a16:colId xmlns:a16="http://schemas.microsoft.com/office/drawing/2014/main" val="4076361894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745060091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259333282"/>
                    </a:ext>
                  </a:extLst>
                </a:gridCol>
                <a:gridCol w="236668">
                  <a:extLst>
                    <a:ext uri="{9D8B030D-6E8A-4147-A177-3AD203B41FA5}">
                      <a16:colId xmlns:a16="http://schemas.microsoft.com/office/drawing/2014/main" val="3748600049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3536677822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184219993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1716083471"/>
                    </a:ext>
                  </a:extLst>
                </a:gridCol>
                <a:gridCol w="250361">
                  <a:extLst>
                    <a:ext uri="{9D8B030D-6E8A-4147-A177-3AD203B41FA5}">
                      <a16:colId xmlns:a16="http://schemas.microsoft.com/office/drawing/2014/main" val="1669513807"/>
                    </a:ext>
                  </a:extLst>
                </a:gridCol>
              </a:tblGrid>
              <a:tr h="5077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850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39385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04CFBAF4-E879-4226-BD87-57F48EBC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603" y="1796531"/>
            <a:ext cx="2063968" cy="10940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893C8E-C358-49F5-A1F2-760260FB92A3}"/>
              </a:ext>
            </a:extLst>
          </p:cNvPr>
          <p:cNvCxnSpPr>
            <a:cxnSpLocks/>
          </p:cNvCxnSpPr>
          <p:nvPr/>
        </p:nvCxnSpPr>
        <p:spPr>
          <a:xfrm>
            <a:off x="6734312" y="1948779"/>
            <a:ext cx="1329291" cy="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E30F-EEB9-41F3-8499-F903DB45AEA7}"/>
              </a:ext>
            </a:extLst>
          </p:cNvPr>
          <p:cNvCxnSpPr>
            <a:cxnSpLocks/>
          </p:cNvCxnSpPr>
          <p:nvPr/>
        </p:nvCxnSpPr>
        <p:spPr>
          <a:xfrm>
            <a:off x="6734312" y="2019509"/>
            <a:ext cx="1329291" cy="3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E9E28A-508A-4137-A07D-8F02920E0486}"/>
              </a:ext>
            </a:extLst>
          </p:cNvPr>
          <p:cNvCxnSpPr>
            <a:cxnSpLocks/>
          </p:cNvCxnSpPr>
          <p:nvPr/>
        </p:nvCxnSpPr>
        <p:spPr>
          <a:xfrm flipV="1">
            <a:off x="6945829" y="2208471"/>
            <a:ext cx="1117774" cy="469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C78630-ED7D-40F7-BA15-9A38EAF07A8C}"/>
              </a:ext>
            </a:extLst>
          </p:cNvPr>
          <p:cNvCxnSpPr>
            <a:cxnSpLocks/>
          </p:cNvCxnSpPr>
          <p:nvPr/>
        </p:nvCxnSpPr>
        <p:spPr>
          <a:xfrm>
            <a:off x="6986968" y="2688717"/>
            <a:ext cx="1076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ACBF4BB-9767-4442-931E-EEE51282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314" y="3588759"/>
            <a:ext cx="3324225" cy="5619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68E62FD-2B03-405D-970B-431C3061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14" y="4610882"/>
            <a:ext cx="28670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743-207A-4CC0-B19E-51A8F7C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DA11-363A-485E-A6CF-150D9642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Create a list that contains different data types.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2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Find the unique elements of [1,1,2,3,4]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dictionary containing price of the fruits:</a:t>
            </a:r>
          </a:p>
          <a:p>
            <a:pPr marL="0" indent="0">
              <a:buNone/>
            </a:pPr>
            <a:r>
              <a:rPr lang="en-SG" dirty="0"/>
              <a:t>	Apple = 1 , Orange = 2 , Grape = 3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dirty="0"/>
              <a:t>From the dictionary from Q5, get the price for Orange.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0" indent="0">
              <a:buNone/>
            </a:pPr>
            <a:r>
              <a:rPr lang="en-SG" sz="1400" dirty="0">
                <a:solidFill>
                  <a:srgbClr val="FF0000"/>
                </a:solidFill>
              </a:rPr>
              <a:t>**FLIP TO NEXT SLIDE FOR ANSWER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91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D58-F12D-4322-9455-6DCA0C4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8509-48A0-4316-B99E-EB1D862E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0183-AC9E-4B6B-819B-CF149468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5.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6.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238-DFA0-4FFC-8C39-2D0D684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4" y="1992013"/>
            <a:ext cx="38385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9E0AA-1E3C-4AC1-8C43-6B26DCDE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74" y="2734469"/>
            <a:ext cx="18192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B10A9-9EDD-4B7F-8D30-52E0FB78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4" y="4136231"/>
            <a:ext cx="2286000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FB2B1-517D-4FCE-B47B-FCA22C6C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74" y="5442743"/>
            <a:ext cx="310515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9C9AE-A480-4180-8FDE-D5DB44F0D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707" y="2234900"/>
            <a:ext cx="5082093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F8623-7282-4492-8404-31F7FDC6D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707" y="3367881"/>
            <a:ext cx="2838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0A6-AC74-4353-BD63-A346BBD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/>
          <a:lstStyle/>
          <a:p>
            <a:pPr algn="ctr"/>
            <a:r>
              <a:rPr lang="en-SG" dirty="0"/>
              <a:t>Few Gotchas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538F-CF22-4D20-9F3F-C1A09B2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66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1. Python is </a:t>
            </a:r>
            <a:r>
              <a:rPr lang="en-SG" sz="1600" b="1" dirty="0"/>
              <a:t>case sensitive.</a:t>
            </a:r>
          </a:p>
          <a:p>
            <a:pPr marL="0" indent="0">
              <a:buNone/>
            </a:pPr>
            <a:r>
              <a:rPr lang="en-SG" sz="1600" dirty="0"/>
              <a:t>	e.g. camel is not the same as Camel.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2. </a:t>
            </a:r>
            <a:r>
              <a:rPr lang="en-SG" sz="1600" b="1" dirty="0"/>
              <a:t>Name a </a:t>
            </a:r>
            <a:r>
              <a:rPr lang="en-SG" sz="1600" b="1" i="1" dirty="0"/>
              <a:t>variable</a:t>
            </a:r>
            <a:r>
              <a:rPr lang="en-SG" sz="1600" b="1" dirty="0"/>
              <a:t> </a:t>
            </a:r>
            <a:r>
              <a:rPr lang="en-SG" sz="1600" dirty="0"/>
              <a:t>with the best description of what value it store.</a:t>
            </a:r>
          </a:p>
          <a:p>
            <a:pPr marL="0" indent="0">
              <a:buNone/>
            </a:pPr>
            <a:r>
              <a:rPr lang="en-SG" sz="1600" dirty="0"/>
              <a:t>	e.g. </a:t>
            </a:r>
            <a:r>
              <a:rPr lang="en-SG" sz="1600" dirty="0" err="1"/>
              <a:t>myMoney</a:t>
            </a:r>
            <a:r>
              <a:rPr lang="en-SG" sz="1600" dirty="0"/>
              <a:t>=100 is better to describe the amount of money I have compared to x=100.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3. </a:t>
            </a:r>
            <a:r>
              <a:rPr lang="en-SG" sz="1600" b="1" dirty="0"/>
              <a:t>Indentation</a:t>
            </a:r>
            <a:r>
              <a:rPr lang="en-SG" sz="1600" dirty="0"/>
              <a:t> will determine the flow of the code. Use </a:t>
            </a:r>
            <a:r>
              <a:rPr lang="en-SG" sz="1600" b="1" u="sng" dirty="0"/>
              <a:t>TAB</a:t>
            </a:r>
            <a:r>
              <a:rPr lang="en-SG" sz="1600" dirty="0"/>
              <a:t> for best programming habit.</a:t>
            </a:r>
          </a:p>
          <a:p>
            <a:pPr marL="0" indent="0">
              <a:buNone/>
            </a:pPr>
            <a:r>
              <a:rPr lang="en-SG" sz="1600" dirty="0"/>
              <a:t>	e.g. in #3 below, print function will only run if x is equal to 1 because it is indented 1 tab to the right of the </a:t>
            </a:r>
            <a:r>
              <a:rPr lang="en-SG" sz="1600" b="1" dirty="0"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pPr marL="0" indent="0">
              <a:buNone/>
            </a:pPr>
            <a:r>
              <a:rPr lang="en-SG" sz="1600" dirty="0"/>
              <a:t>	while #4, will run the print function because it is on the same indentation as the </a:t>
            </a:r>
            <a:r>
              <a:rPr lang="en-SG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Improper indentation can even cause code error.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21AE3-6979-411F-9CBE-1FC153A3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1" y="4638115"/>
            <a:ext cx="2099964" cy="80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E6730-F68A-410F-A9CC-F6679482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94" y="4638115"/>
            <a:ext cx="2746638" cy="86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58950-8429-42AD-8B8E-8BE0450E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4" y="5653088"/>
            <a:ext cx="18383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F6ABC-0508-45C6-A0CE-85DC675D1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243" y="5653088"/>
            <a:ext cx="3975568" cy="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1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E91880-E465-451C-90CB-05DCA44301ED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3358</Words>
  <Application>Microsoft Office PowerPoint</Application>
  <PresentationFormat>Widescreen</PresentationFormat>
  <Paragraphs>553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Consolas</vt:lpstr>
      <vt:lpstr>Office Theme</vt:lpstr>
      <vt:lpstr>PYTHON</vt:lpstr>
      <vt:lpstr>I. PRIMITIVE DATA TYPE</vt:lpstr>
      <vt:lpstr>PRIMITIVE DATA TYPE - Exercise</vt:lpstr>
      <vt:lpstr>PRIMITIVE DATA TYPE - Answer</vt:lpstr>
      <vt:lpstr>II. Collections</vt:lpstr>
      <vt:lpstr>II. Collections</vt:lpstr>
      <vt:lpstr>II. Collections - Exercise</vt:lpstr>
      <vt:lpstr>II. Collections - Exercise</vt:lpstr>
      <vt:lpstr>Few Gotchas to watch out for</vt:lpstr>
      <vt:lpstr>III. Control Statements - Operator</vt:lpstr>
      <vt:lpstr>III. Control Statements – if – elif – else</vt:lpstr>
      <vt:lpstr>III. Control Statements – Exercise  (use the code editor)</vt:lpstr>
      <vt:lpstr>III. Control Statements - Answer</vt:lpstr>
      <vt:lpstr>IV. Loop</vt:lpstr>
      <vt:lpstr>IV. Loop – Cont.</vt:lpstr>
      <vt:lpstr>IV. Loop – Exercise</vt:lpstr>
      <vt:lpstr>IV. Loop – Answer</vt:lpstr>
      <vt:lpstr>V. Function</vt:lpstr>
      <vt:lpstr>V. Function</vt:lpstr>
      <vt:lpstr>V. Function</vt:lpstr>
      <vt:lpstr>V. Function – cont.</vt:lpstr>
      <vt:lpstr>V. Function - exercise</vt:lpstr>
      <vt:lpstr>V. Function - answer</vt:lpstr>
      <vt:lpstr>Project</vt:lpstr>
      <vt:lpstr>Project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HENRY</dc:creator>
  <cp:lastModifiedBy>Henry Wiyanto</cp:lastModifiedBy>
  <cp:revision>111</cp:revision>
  <dcterms:created xsi:type="dcterms:W3CDTF">2019-12-02T12:41:58Z</dcterms:created>
  <dcterms:modified xsi:type="dcterms:W3CDTF">2019-12-11T16:37:46Z</dcterms:modified>
</cp:coreProperties>
</file>