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1" r:id="rId21"/>
    <p:sldId id="276" r:id="rId22"/>
    <p:sldId id="275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C7B1-EDB4-4935-B205-51BAA497E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22A59-B228-4A32-96FF-0762DAE93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B2E8D-0D29-4EC9-A895-65B7DF3E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9/12/2019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64C6D-ADFD-4AA2-8143-1E1A34D6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25A73-4624-4B99-8C91-4893E183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4910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C433-83E1-473F-810D-6C163980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F8D11-45E9-4977-98B9-9117F704C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A607C-2D8C-4EB9-8B43-873208491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9/12/2019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C8E12-3DE4-4A8C-89C1-AC45BF4C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8165F-DC79-4175-9707-9F35E6E6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7454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880D2-C260-4A20-B99A-211099004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A3AB0-85DB-43FE-9025-01EB31334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A36D-9F8C-41F3-8879-BA683BF7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9/12/2019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FAA7C-37EA-49D8-8AB8-BF00116C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B2970-4D58-4C16-9031-0B4697C7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88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F93B-1402-44E8-9168-8F37B4E7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4288A-549C-48F9-BC91-BB4300951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15CDE-D459-4F03-AD00-69BFFBC9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9/12/2019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0B832-F4C6-4971-9B12-A4451A0A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C42CA-6F90-412D-AF33-09A0B904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2854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5CD2-C722-42FB-A782-90E045C5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BF03C-1366-4A7C-ABEF-E68637F99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79AFF-B030-4E73-A6DD-538FAC9B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9/12/2019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762E3-69E8-4C47-A95D-DC73C3E4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B3FFF-00E1-433E-B7E6-2CFE1BB5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54B6-8523-4673-88ED-DE742F74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569E0-0B46-43D7-AACE-28F7B871C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AAD14-45A0-47BE-91C2-1EBC75681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D4A76-942D-45AE-B66A-CDF74C27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9/12/2019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49F51-1C39-4B6E-AF3C-AAE1EE0F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19D35-F4CB-41C4-9119-DF267314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646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BEDC-F7BE-443D-8CA0-7E9C7AD2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2A71C-AD00-46F4-90D9-BFB9C9E45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E6ECF-EDA4-417B-8336-D8CDDE245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DC95B-B254-4A7E-A0C0-7324D37A4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D1722-66DA-4A59-B1BB-0CBA87038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82628-EB6E-4832-B0A4-0E97F689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9/12/2019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332DF-E94C-4D5E-97DB-35289DCC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D3EB8-4390-4A16-930C-A43C8FA8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077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7224-4588-4C4D-91BD-8619F0AF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B94FB-ABE6-444E-BC6D-58E1EE00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9/12/2019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4DD45-568C-41A2-B796-B6837CBF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8A6CC-8A98-45F5-B4B2-A536D374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115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B6D60-FC8A-47C9-9431-7EEC204A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9/12/2019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11671-621E-420F-8C1B-97743162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48C1-4E73-48F6-8C3E-CDF396C8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8242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69839-891D-4D75-B875-111C2319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B9A6-422C-4848-B9F4-6F1198083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CBA84-12C1-4016-AF36-17493A2BC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D7D4E-71AA-4E6A-8B27-282A79DD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9/12/2019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B524C-96F7-4499-86B2-A62C147E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97A13-0B2A-4256-935D-760612A6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929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8BC3-1185-4745-B840-E24E6536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3BF89-2529-4555-A14E-E6396F7FE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78429-4717-4CFD-862E-6EFD7FDCB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C0EE2-4760-4C21-8065-16D969A6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99DF-E9CF-4B63-BBDB-445388F7DB9A}" type="datetimeFigureOut">
              <a:rPr lang="en-SG" smtClean="0"/>
              <a:t>9/12/2019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93301-774B-42B4-995B-10733102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1BB74-CE3A-4023-A943-BECB90AF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2614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7DACA-E279-4694-A3BA-295EF8AB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8C336-5EFF-41FB-BCA2-24DBE1925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443B4-0178-4FAB-ACF8-2B2FD68C6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399DF-E9CF-4B63-BBDB-445388F7DB9A}" type="datetimeFigureOut">
              <a:rPr lang="en-SG" smtClean="0"/>
              <a:t>9/12/2019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700D5-BE10-4CC2-92C3-3E67193F3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FFDB2-0C9C-42DF-9D64-8D57ED731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10288-1068-4F9A-8F91-B8777CD18E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415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operators.asp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onditions.asp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www.w3schools.com/python/python_while_loops.asp" TargetMode="External"/><Relationship Id="rId7" Type="http://schemas.openxmlformats.org/officeDocument/2006/relationships/image" Target="../media/image32.png"/><Relationship Id="rId2" Type="http://schemas.openxmlformats.org/officeDocument/2006/relationships/hyperlink" Target="https://www.w3schools.com/python/python_for_loops.asp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w3schools.com/python/python_functions.asp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https://www.w3schools.com/python/python_datatype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hyperlink" Target="https://www.w3schools.com/python/python_operator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www.w3schools.com/python/python_dictionaries.as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B0C8-0D9C-4AC6-B9ED-B2B4B07F3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83324-B5A8-460B-9DFF-60159C08E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21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4444-F2E9-4236-85BD-A95EFD55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III. Control Statements -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D84B0-FBC2-494B-8916-3CF1124B7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Operators are used to perform operations on variables and values.</a:t>
            </a:r>
          </a:p>
          <a:p>
            <a:pPr marL="0" indent="0">
              <a:buNone/>
            </a:pPr>
            <a:r>
              <a:rPr lang="en-SG" dirty="0"/>
              <a:t>Comparison operators     Logical operators        Identity operators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				Membership operators		</a:t>
            </a:r>
          </a:p>
          <a:p>
            <a:pPr marL="0" indent="0">
              <a:buNone/>
            </a:pPr>
            <a:r>
              <a:rPr lang="en-SG" dirty="0"/>
              <a:t>								more…</a:t>
            </a:r>
          </a:p>
          <a:p>
            <a:pPr marL="0" indent="0">
              <a:buNone/>
            </a:pPr>
            <a:r>
              <a:rPr lang="en-SG" sz="1200" dirty="0"/>
              <a:t>																		</a:t>
            </a:r>
            <a:r>
              <a:rPr lang="en-SG" sz="1200" dirty="0">
                <a:hlinkClick r:id="rId2"/>
              </a:rPr>
              <a:t>https://www.w3schools.com/python/python_operators.asp</a:t>
            </a:r>
            <a:endParaRPr lang="en-SG" sz="1200" dirty="0"/>
          </a:p>
          <a:p>
            <a:pPr marL="0" indent="0">
              <a:buNone/>
            </a:pPr>
            <a:r>
              <a:rPr lang="en-SG" dirty="0"/>
              <a:t>				</a:t>
            </a:r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0D9E73-73F8-4A59-81DE-375B736EE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890375"/>
              </p:ext>
            </p:extLst>
          </p:nvPr>
        </p:nvGraphicFramePr>
        <p:xfrm>
          <a:off x="988806" y="2779060"/>
          <a:ext cx="2978975" cy="30827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9387">
                  <a:extLst>
                    <a:ext uri="{9D8B030D-6E8A-4147-A177-3AD203B41FA5}">
                      <a16:colId xmlns:a16="http://schemas.microsoft.com/office/drawing/2014/main" val="422021825"/>
                    </a:ext>
                  </a:extLst>
                </a:gridCol>
                <a:gridCol w="1095536">
                  <a:extLst>
                    <a:ext uri="{9D8B030D-6E8A-4147-A177-3AD203B41FA5}">
                      <a16:colId xmlns:a16="http://schemas.microsoft.com/office/drawing/2014/main" val="4166077359"/>
                    </a:ext>
                  </a:extLst>
                </a:gridCol>
                <a:gridCol w="1194052">
                  <a:extLst>
                    <a:ext uri="{9D8B030D-6E8A-4147-A177-3AD203B41FA5}">
                      <a16:colId xmlns:a16="http://schemas.microsoft.com/office/drawing/2014/main" val="3631774401"/>
                    </a:ext>
                  </a:extLst>
                </a:gridCol>
              </a:tblGrid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>
                          <a:effectLst/>
                        </a:rPr>
                        <a:t>Symbol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 dirty="0">
                          <a:effectLst/>
                        </a:rPr>
                        <a:t>Name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 dirty="0">
                          <a:effectLst/>
                        </a:rPr>
                        <a:t>Sample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367069409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==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Equal to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1 == 1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521000839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!=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Not Equal to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"a" != "</a:t>
                      </a:r>
                      <a:r>
                        <a:rPr lang="en-SG" sz="1400" u="none" strike="noStrike" dirty="0" err="1">
                          <a:effectLst/>
                        </a:rPr>
                        <a:t>abc</a:t>
                      </a:r>
                      <a:r>
                        <a:rPr lang="en-SG" sz="1400" u="none" strike="noStrike" dirty="0">
                          <a:effectLst/>
                        </a:rPr>
                        <a:t>"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69882528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&gt;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Greater than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5 &gt; 1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645285622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&lt;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Lesser than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1 &lt; 2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140968223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&gt;=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Greater equal than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2 &gt;= 2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78886959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 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 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2 &gt;= 1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718963663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&lt;=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Lesser equal than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5 &lt;= 5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049188316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 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 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5 &lt;= 6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66579176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C45C2B-C4BC-4E6E-BB1D-92C7A170D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909597"/>
              </p:ext>
            </p:extLst>
          </p:nvPr>
        </p:nvGraphicFramePr>
        <p:xfrm>
          <a:off x="4683161" y="2779060"/>
          <a:ext cx="1696123" cy="12442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6123">
                  <a:extLst>
                    <a:ext uri="{9D8B030D-6E8A-4147-A177-3AD203B41FA5}">
                      <a16:colId xmlns:a16="http://schemas.microsoft.com/office/drawing/2014/main" val="801623179"/>
                    </a:ext>
                  </a:extLst>
                </a:gridCol>
              </a:tblGrid>
              <a:tr h="44074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 dirty="0">
                          <a:effectLst/>
                        </a:rPr>
                        <a:t>Keywords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72883992"/>
                  </a:ext>
                </a:extLst>
              </a:tr>
              <a:tr h="26785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and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614178907"/>
                  </a:ext>
                </a:extLst>
              </a:tr>
              <a:tr h="26785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or 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850368220"/>
                  </a:ext>
                </a:extLst>
              </a:tr>
              <a:tr h="26785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not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2679453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D7D98C6-81EF-4387-9E33-F5FDFFF9D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98517"/>
              </p:ext>
            </p:extLst>
          </p:nvPr>
        </p:nvGraphicFramePr>
        <p:xfrm>
          <a:off x="7820810" y="2779062"/>
          <a:ext cx="1893346" cy="910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3346">
                  <a:extLst>
                    <a:ext uri="{9D8B030D-6E8A-4147-A177-3AD203B41FA5}">
                      <a16:colId xmlns:a16="http://schemas.microsoft.com/office/drawing/2014/main" val="2427653871"/>
                    </a:ext>
                  </a:extLst>
                </a:gridCol>
              </a:tblGrid>
              <a:tr h="411114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 dirty="0">
                          <a:effectLst/>
                        </a:rPr>
                        <a:t>Keywords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56110222"/>
                  </a:ext>
                </a:extLst>
              </a:tr>
              <a:tr h="249849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is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687256555"/>
                  </a:ext>
                </a:extLst>
              </a:tr>
              <a:tr h="249849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is not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9410685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D04A4A0-75C9-44FA-9E23-C2BFA8275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577835"/>
              </p:ext>
            </p:extLst>
          </p:nvPr>
        </p:nvGraphicFramePr>
        <p:xfrm>
          <a:off x="4683161" y="4605319"/>
          <a:ext cx="1696122" cy="742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6122">
                  <a:extLst>
                    <a:ext uri="{9D8B030D-6E8A-4147-A177-3AD203B41FA5}">
                      <a16:colId xmlns:a16="http://schemas.microsoft.com/office/drawing/2014/main" val="2244110618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 dirty="0">
                          <a:effectLst/>
                        </a:rPr>
                        <a:t>Keywords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58768143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in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56027685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not in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248945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13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7E4D-AFDB-4439-AABF-3E45BB40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III. Control Statements – if – </a:t>
            </a:r>
            <a:r>
              <a:rPr lang="en-SG" dirty="0" err="1"/>
              <a:t>elif</a:t>
            </a:r>
            <a:r>
              <a:rPr lang="en-SG" dirty="0"/>
              <a:t>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995FC-CD80-4130-A62C-834537895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17695"/>
            <a:ext cx="5181600" cy="2863608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dirty="0"/>
              <a:t>It is 2 o’clock now.</a:t>
            </a:r>
            <a:br>
              <a:rPr lang="en-SG" dirty="0"/>
            </a:br>
            <a:r>
              <a:rPr lang="en-SG" dirty="0"/>
              <a:t>If now is 1 o’clock,</a:t>
            </a:r>
          </a:p>
          <a:p>
            <a:pPr marL="0" indent="0">
              <a:buNone/>
            </a:pPr>
            <a:r>
              <a:rPr lang="en-SG" dirty="0"/>
              <a:t>	go to lunch</a:t>
            </a:r>
          </a:p>
          <a:p>
            <a:pPr marL="0" indent="0">
              <a:buNone/>
            </a:pPr>
            <a:r>
              <a:rPr lang="en-SG" dirty="0"/>
              <a:t>Else if now is 3 o’clock,</a:t>
            </a:r>
          </a:p>
          <a:p>
            <a:pPr marL="0" indent="0">
              <a:buNone/>
            </a:pPr>
            <a:r>
              <a:rPr lang="en-SG" dirty="0"/>
              <a:t>	get some tea</a:t>
            </a:r>
          </a:p>
          <a:p>
            <a:pPr marL="0" indent="0">
              <a:buNone/>
            </a:pPr>
            <a:r>
              <a:rPr lang="en-SG" dirty="0"/>
              <a:t>Otherwise</a:t>
            </a:r>
          </a:p>
          <a:p>
            <a:pPr marL="0" indent="0">
              <a:buNone/>
            </a:pPr>
            <a:r>
              <a:rPr lang="en-SG" dirty="0"/>
              <a:t>	keep working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6562F-7660-4A28-BA35-C3BD51B7B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917695"/>
            <a:ext cx="5181600" cy="2863608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dirty="0"/>
              <a:t>now = 2</a:t>
            </a:r>
          </a:p>
          <a:p>
            <a:pPr marL="0" indent="0">
              <a:buNone/>
            </a:pPr>
            <a:r>
              <a:rPr lang="en-SG" dirty="0"/>
              <a:t>if now == 1:</a:t>
            </a:r>
          </a:p>
          <a:p>
            <a:pPr marL="0" indent="0">
              <a:buNone/>
            </a:pPr>
            <a:r>
              <a:rPr lang="en-SG" dirty="0"/>
              <a:t>	print (“go to lunch”)</a:t>
            </a:r>
          </a:p>
          <a:p>
            <a:pPr marL="0" indent="0">
              <a:buNone/>
            </a:pPr>
            <a:r>
              <a:rPr lang="en-SG" dirty="0" err="1"/>
              <a:t>elif</a:t>
            </a:r>
            <a:r>
              <a:rPr lang="en-SG" dirty="0"/>
              <a:t> now == 3:</a:t>
            </a:r>
          </a:p>
          <a:p>
            <a:pPr marL="0" indent="0">
              <a:buNone/>
            </a:pPr>
            <a:r>
              <a:rPr lang="en-SG" dirty="0"/>
              <a:t>	print (“get some tea”)</a:t>
            </a:r>
          </a:p>
          <a:p>
            <a:pPr marL="0" indent="0">
              <a:buNone/>
            </a:pPr>
            <a:r>
              <a:rPr lang="en-SG" dirty="0"/>
              <a:t>else:</a:t>
            </a:r>
          </a:p>
          <a:p>
            <a:pPr marL="0" indent="0">
              <a:buNone/>
            </a:pPr>
            <a:r>
              <a:rPr lang="en-SG" dirty="0"/>
              <a:t>	print (“keep working”)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1609F-8377-4AA5-A591-A6E77F341694}"/>
              </a:ext>
            </a:extLst>
          </p:cNvPr>
          <p:cNvSpPr txBox="1"/>
          <p:nvPr/>
        </p:nvSpPr>
        <p:spPr>
          <a:xfrm>
            <a:off x="838200" y="1592132"/>
            <a:ext cx="10515600" cy="13255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SG" sz="2800" dirty="0"/>
              <a:t>If / </a:t>
            </a:r>
            <a:r>
              <a:rPr lang="en-SG" sz="2800" dirty="0" err="1"/>
              <a:t>elif</a:t>
            </a:r>
            <a:r>
              <a:rPr lang="en-SG" sz="2800" dirty="0"/>
              <a:t> / else statement can be used to control the flow of the program.</a:t>
            </a:r>
          </a:p>
          <a:p>
            <a:r>
              <a:rPr lang="en-SG" sz="2800" dirty="0"/>
              <a:t>Consider the below </a:t>
            </a:r>
          </a:p>
          <a:p>
            <a:r>
              <a:rPr lang="en-SG" sz="2800" dirty="0"/>
              <a:t>English statement:				Code: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18D5F-D0D8-43CC-941A-6320919DEA97}"/>
              </a:ext>
            </a:extLst>
          </p:cNvPr>
          <p:cNvSpPr txBox="1"/>
          <p:nvPr/>
        </p:nvSpPr>
        <p:spPr>
          <a:xfrm>
            <a:off x="838200" y="5781303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Note that colon (</a:t>
            </a:r>
            <a:r>
              <a:rPr lang="en-SG" sz="1200" dirty="0">
                <a:sym typeface="Wingdings" panose="05000000000000000000" pitchFamily="2" charset="2"/>
              </a:rPr>
              <a:t>:) is used after every condition any code on under (:) with the same indentation is considered to be in the same </a:t>
            </a:r>
            <a:r>
              <a:rPr lang="en-SG" sz="1200" i="1" dirty="0">
                <a:sym typeface="Wingdings" panose="05000000000000000000" pitchFamily="2" charset="2"/>
              </a:rPr>
              <a:t>code block </a:t>
            </a:r>
            <a:r>
              <a:rPr lang="en-SG" sz="1200" dirty="0">
                <a:sym typeface="Wingdings" panose="05000000000000000000" pitchFamily="2" charset="2"/>
              </a:rPr>
              <a:t>and executed together.</a:t>
            </a:r>
            <a:endParaRPr lang="en-SG" sz="1200" i="1" dirty="0"/>
          </a:p>
          <a:p>
            <a:r>
              <a:rPr lang="en-SG" sz="1200" dirty="0">
                <a:hlinkClick r:id="rId2"/>
              </a:rPr>
              <a:t>https://www.w3schools.com/python/python_conditions.asp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693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E66F-71F1-4F9A-A177-67B101FE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882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/>
              <a:t>III. Control Statements – Exercise </a:t>
            </a:r>
            <a:br>
              <a:rPr lang="en-SG" dirty="0"/>
            </a:br>
            <a:r>
              <a:rPr lang="en-SG" dirty="0"/>
              <a:t>(use the code editor)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A0B06-FCE4-4A6F-B8B5-B63CF29A7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0008"/>
            <a:ext cx="10515599" cy="3008557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sz="3600" dirty="0"/>
              <a:t>Write down the following statements into code.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If money is more than 10, print “buy a car”, decrease money by 9.</a:t>
            </a:r>
          </a:p>
          <a:p>
            <a:pPr marL="0" indent="0">
              <a:buNone/>
            </a:pPr>
            <a:r>
              <a:rPr lang="en-SG" dirty="0"/>
              <a:t>Otherwise If money is between 5 to 10, print “buy a bicycle”, decrease money by 5.</a:t>
            </a:r>
          </a:p>
          <a:p>
            <a:pPr marL="0" indent="0">
              <a:buNone/>
            </a:pPr>
            <a:r>
              <a:rPr lang="en-SG" dirty="0"/>
              <a:t>Otherwise  print “spend all on new shoes”, set money to 0.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If money is 0, print “I am now broke”. Otherwise “I need to save”.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sz="3600" dirty="0"/>
              <a:t>Test the above if statement with different initial money. E.g. 12, 5, 3. Try another numbers and predict the outcome before running the program.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4C2AB-8A3C-45DB-9041-73A81DF4D302}"/>
              </a:ext>
            </a:extLst>
          </p:cNvPr>
          <p:cNvSpPr txBox="1"/>
          <p:nvPr/>
        </p:nvSpPr>
        <p:spPr>
          <a:xfrm>
            <a:off x="8332240" y="4428565"/>
            <a:ext cx="2722583" cy="1165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sz="1200" dirty="0"/>
              <a:t>With starting money of $1, it should print:</a:t>
            </a:r>
          </a:p>
          <a:p>
            <a:endParaRPr lang="en-SG" sz="1200" dirty="0"/>
          </a:p>
          <a:p>
            <a:r>
              <a:rPr lang="en-SG" sz="1200" dirty="0"/>
              <a:t>“spend all on new shoes”</a:t>
            </a:r>
          </a:p>
          <a:p>
            <a:r>
              <a:rPr lang="en-SG" sz="1200" dirty="0"/>
              <a:t>“I am now broke”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01FAC-D5EF-4688-8381-A138B6B7D9E1}"/>
              </a:ext>
            </a:extLst>
          </p:cNvPr>
          <p:cNvSpPr txBox="1"/>
          <p:nvPr/>
        </p:nvSpPr>
        <p:spPr>
          <a:xfrm>
            <a:off x="4435731" y="4428565"/>
            <a:ext cx="3021558" cy="1294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sz="1200" dirty="0"/>
              <a:t>With starting money of $5, it should print:</a:t>
            </a:r>
          </a:p>
          <a:p>
            <a:endParaRPr lang="en-SG" sz="1200" dirty="0"/>
          </a:p>
          <a:p>
            <a:r>
              <a:rPr lang="en-SG" sz="1200" dirty="0"/>
              <a:t>“buy a bicycle”</a:t>
            </a:r>
          </a:p>
          <a:p>
            <a:r>
              <a:rPr lang="en-SG" sz="1200" dirty="0"/>
              <a:t>“I am now broke”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8F0F9-6243-483F-AF43-04DAF62BD200}"/>
              </a:ext>
            </a:extLst>
          </p:cNvPr>
          <p:cNvSpPr txBox="1"/>
          <p:nvPr/>
        </p:nvSpPr>
        <p:spPr>
          <a:xfrm>
            <a:off x="838197" y="4428565"/>
            <a:ext cx="2722583" cy="1294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sz="1200" dirty="0"/>
              <a:t>With starting money of $12, it should print:</a:t>
            </a:r>
          </a:p>
          <a:p>
            <a:endParaRPr lang="en-SG" sz="1200" dirty="0"/>
          </a:p>
          <a:p>
            <a:r>
              <a:rPr lang="en-SG" sz="1200" dirty="0"/>
              <a:t>“buy a car”</a:t>
            </a:r>
          </a:p>
          <a:p>
            <a:r>
              <a:rPr lang="en-SG" sz="1200" dirty="0"/>
              <a:t>“I need to save”</a:t>
            </a:r>
          </a:p>
          <a:p>
            <a:endParaRPr lang="en-SG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41FA77-4F00-4D84-B52B-A9B979980F0B}"/>
              </a:ext>
            </a:extLst>
          </p:cNvPr>
          <p:cNvSpPr txBox="1"/>
          <p:nvPr/>
        </p:nvSpPr>
        <p:spPr>
          <a:xfrm>
            <a:off x="838197" y="5723068"/>
            <a:ext cx="10216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SG" sz="2200" dirty="0"/>
              <a:t>Write the code: If “fruit” </a:t>
            </a:r>
            <a:r>
              <a:rPr lang="en-SG" sz="2200" b="1" i="1" dirty="0"/>
              <a:t>in</a:t>
            </a:r>
            <a:r>
              <a:rPr lang="en-SG" sz="2200" dirty="0"/>
              <a:t> the list of “key”, “money”, “fruit” , then print “it exist !”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E5F5F4-D211-4BAA-8BEA-BDF9C3F9E4C2}"/>
              </a:ext>
            </a:extLst>
          </p:cNvPr>
          <p:cNvSpPr txBox="1"/>
          <p:nvPr/>
        </p:nvSpPr>
        <p:spPr>
          <a:xfrm>
            <a:off x="4012603" y="6028144"/>
            <a:ext cx="5948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NOTE: “in” is a Python keyword to test whether a collection contain the specified element.</a:t>
            </a:r>
          </a:p>
        </p:txBody>
      </p:sp>
    </p:spTree>
    <p:extLst>
      <p:ext uri="{BB962C8B-B14F-4D97-AF65-F5344CB8AC3E}">
        <p14:creationId xmlns:p14="http://schemas.microsoft.com/office/powerpoint/2010/main" val="3998178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B345-AAAB-4673-A715-F67008A8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III. Control Statements -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4500-47F5-4FD8-A373-9E1CA879B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SG" dirty="0"/>
              <a:t>1.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87704-84D5-423A-A518-AD198785D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SG" dirty="0"/>
              <a:t>2.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70B3D3-86BC-435A-A802-037CD253C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778" y="2305050"/>
            <a:ext cx="4789842" cy="1123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60DD5D-302A-4A2F-8138-898615FE9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380" y="2421591"/>
            <a:ext cx="45243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83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6C1B-E16A-49FF-A1EE-1280DB17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721"/>
          </a:xfrm>
        </p:spPr>
        <p:txBody>
          <a:bodyPr/>
          <a:lstStyle/>
          <a:p>
            <a:pPr algn="ctr"/>
            <a:r>
              <a:rPr lang="en-SG" dirty="0"/>
              <a:t>IV.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4CDB-64CA-4FB9-95BE-A89DD304F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7135"/>
            <a:ext cx="5181600" cy="422982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400" b="1" dirty="0"/>
              <a:t>for</a:t>
            </a:r>
            <a:r>
              <a:rPr lang="en-SG" sz="2400" dirty="0"/>
              <a:t> loop:  </a:t>
            </a:r>
            <a:r>
              <a:rPr lang="en-SG" sz="1100" dirty="0">
                <a:hlinkClick r:id="rId2"/>
              </a:rPr>
              <a:t>https://www.w3schools.com/python/python_for_loops.asp</a:t>
            </a:r>
            <a:endParaRPr lang="en-SG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Structure: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e.g.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basket contains ['</a:t>
            </a:r>
            <a:r>
              <a:rPr lang="en-SG" sz="1400" dirty="0" err="1"/>
              <a:t>basketball','tennis</a:t>
            </a:r>
            <a:r>
              <a:rPr lang="en-SG" sz="1400" dirty="0"/>
              <a:t> </a:t>
            </a:r>
            <a:r>
              <a:rPr lang="en-SG" sz="1400" dirty="0" err="1"/>
              <a:t>ball','golf</a:t>
            </a:r>
            <a:r>
              <a:rPr lang="en-SG" sz="1400" dirty="0"/>
              <a:t> ball']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for each balls in the basket,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	print "throw the ball"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Code: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Output: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24B06-951F-4AFC-8506-6DF2D9154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7134"/>
            <a:ext cx="5181600" cy="422982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2400" b="1" dirty="0"/>
              <a:t>while</a:t>
            </a:r>
            <a:r>
              <a:rPr lang="en-SG" sz="2400" dirty="0"/>
              <a:t> loop: </a:t>
            </a:r>
            <a:r>
              <a:rPr lang="en-SG" sz="1100" dirty="0">
                <a:hlinkClick r:id="rId3"/>
              </a:rPr>
              <a:t>https://www.w3schools.com/python/python_while_loops.asp</a:t>
            </a:r>
            <a:endParaRPr lang="en-SG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400" dirty="0"/>
              <a:t>Structure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400" dirty="0"/>
              <a:t>e.g.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400" dirty="0"/>
              <a:t>Time is 1o’clock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400" dirty="0"/>
              <a:t>While it is not yet 6 o’clock,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400" dirty="0"/>
              <a:t>	print keep working. Check the next hour.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400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400" dirty="0"/>
              <a:t>Code: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400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SG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sz="1400" dirty="0"/>
              <a:t>NOTE: it is possible to create infinite loop with while loop.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A1ECE-7EB8-46F2-92EB-5BC745F531D2}"/>
              </a:ext>
            </a:extLst>
          </p:cNvPr>
          <p:cNvSpPr txBox="1"/>
          <p:nvPr/>
        </p:nvSpPr>
        <p:spPr>
          <a:xfrm>
            <a:off x="838200" y="1308847"/>
            <a:ext cx="10515600" cy="6382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SG" dirty="0"/>
              <a:t>Loop enable </a:t>
            </a:r>
            <a:r>
              <a:rPr lang="en-SG" i="1" dirty="0"/>
              <a:t>block of code </a:t>
            </a:r>
            <a:r>
              <a:rPr lang="en-SG" dirty="0"/>
              <a:t>to be repeated.</a:t>
            </a:r>
          </a:p>
          <a:p>
            <a:r>
              <a:rPr lang="en-SG" dirty="0"/>
              <a:t>There are two loops: for-loop and while-loop.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AB4416-FD18-474A-9957-6A7D07B50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521" y="2538973"/>
            <a:ext cx="3619500" cy="54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DC8AB0-DF18-49B4-823D-3405D4526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521" y="4496530"/>
            <a:ext cx="4898139" cy="694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9349A9-3B21-4F45-B004-82CD6D61E3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6108" y="5367338"/>
            <a:ext cx="2800350" cy="809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AC4653-85D4-4444-ACB0-09B85CDA98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3921" y="2431847"/>
            <a:ext cx="2705100" cy="619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0E1FC6-F47B-4222-BFF1-1FB4573F96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861" y="4185342"/>
            <a:ext cx="26384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57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35A5-A141-4430-A556-D6ED6191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IV. Loop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119BC-1AAB-4666-837E-3EBDAB061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0616"/>
            <a:ext cx="5049820" cy="460634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i="1" dirty="0"/>
              <a:t>continue</a:t>
            </a:r>
          </a:p>
          <a:p>
            <a:pPr marL="0" indent="0">
              <a:buNone/>
            </a:pPr>
            <a:r>
              <a:rPr lang="en-SG" sz="1600" dirty="0"/>
              <a:t>This keyword can be used to skip the rest of the code in the block and continue with the next iteration.</a:t>
            </a:r>
          </a:p>
          <a:p>
            <a:pPr marL="0" indent="0">
              <a:buNone/>
            </a:pPr>
            <a:r>
              <a:rPr lang="en-SG" sz="1600" dirty="0"/>
              <a:t>E.g.</a:t>
            </a:r>
          </a:p>
          <a:p>
            <a:pPr marL="0" indent="0">
              <a:buNone/>
            </a:pPr>
            <a:r>
              <a:rPr lang="en-SG" sz="1600" dirty="0"/>
              <a:t>for each number in the list [1,2,3,4,5,6] , if number+1 is even number, continue (skip line 12 and start with next iteration on line 9). Otherwise, print the number.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18FDD-9582-4F26-A1FA-2DF38DD293F4}"/>
              </a:ext>
            </a:extLst>
          </p:cNvPr>
          <p:cNvSpPr txBox="1"/>
          <p:nvPr/>
        </p:nvSpPr>
        <p:spPr>
          <a:xfrm>
            <a:off x="6303981" y="1570616"/>
            <a:ext cx="5049819" cy="4606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sz="2800" i="1" dirty="0"/>
              <a:t>break</a:t>
            </a:r>
          </a:p>
          <a:p>
            <a:r>
              <a:rPr lang="en-SG" dirty="0"/>
              <a:t>This keyword can be used to exit the loop.</a:t>
            </a:r>
          </a:p>
          <a:p>
            <a:endParaRPr lang="en-SG" dirty="0"/>
          </a:p>
          <a:p>
            <a:r>
              <a:rPr lang="en-SG" dirty="0"/>
              <a:t>e.g.</a:t>
            </a:r>
          </a:p>
          <a:p>
            <a:r>
              <a:rPr lang="en-SG" dirty="0"/>
              <a:t>“while True” will cause the code to run indefinitely.</a:t>
            </a:r>
          </a:p>
          <a:p>
            <a:r>
              <a:rPr lang="en-SG" dirty="0"/>
              <a:t>The below code will print “jump” and increment the variable jump by 1 (line 18 and 19). Once jump is equal to 10, break, exit the loop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62EE87-25DB-4EC7-9C8A-A0CA712C5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88" y="3873789"/>
            <a:ext cx="3067050" cy="1247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5F8D1F-4002-4D2D-B778-993F26A21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145" y="4065746"/>
            <a:ext cx="25622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0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0C1C-ADAF-439D-9C67-3D1EE480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IV. Loop –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02CA-1973-47C3-8A5D-B46AE057B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SG" dirty="0"/>
              <a:t>Using for loop, count the sum of all numbers in the list.</a:t>
            </a:r>
          </a:p>
          <a:p>
            <a:pPr marL="514350" indent="-514350">
              <a:buAutoNum type="arabicPeriod"/>
            </a:pPr>
            <a:r>
              <a:rPr lang="en-SG" dirty="0"/>
              <a:t>Using while loop, count the sum of all numbers in the list.</a:t>
            </a:r>
          </a:p>
          <a:p>
            <a:pPr marL="514350" indent="-514350">
              <a:buAutoNum type="arabicPeriod"/>
            </a:pPr>
            <a:r>
              <a:rPr lang="en-SG" dirty="0"/>
              <a:t>Note that you can iterate through a string. Given a random string, print each letter. If it is a vowel, print “vowel”. If it is consonant, print the letter. If it is letter “e”, exit the loop</a:t>
            </a:r>
          </a:p>
          <a:p>
            <a:pPr marL="0" indent="0">
              <a:buNone/>
            </a:pPr>
            <a:r>
              <a:rPr lang="en-SG" sz="2000" dirty="0"/>
              <a:t>e.g. x = "</a:t>
            </a:r>
            <a:r>
              <a:rPr lang="en-SG" sz="2000" dirty="0" err="1"/>
              <a:t>daoigheaoigneao</a:t>
            </a:r>
            <a:r>
              <a:rPr lang="en-SG" sz="2000" dirty="0"/>
              <a:t>“</a:t>
            </a:r>
          </a:p>
          <a:p>
            <a:pPr marL="0" indent="0">
              <a:buNone/>
            </a:pPr>
            <a:r>
              <a:rPr lang="nl-NL" sz="2000" dirty="0"/>
              <a:t>d</a:t>
            </a:r>
          </a:p>
          <a:p>
            <a:pPr marL="0" indent="0">
              <a:buNone/>
            </a:pPr>
            <a:r>
              <a:rPr lang="nl-NL" sz="2000" dirty="0"/>
              <a:t>vowel</a:t>
            </a:r>
          </a:p>
          <a:p>
            <a:pPr marL="0" indent="0">
              <a:buNone/>
            </a:pPr>
            <a:r>
              <a:rPr lang="nl-NL" sz="2000" dirty="0"/>
              <a:t>vowel</a:t>
            </a:r>
          </a:p>
          <a:p>
            <a:pPr marL="0" indent="0">
              <a:buNone/>
            </a:pPr>
            <a:r>
              <a:rPr lang="nl-NL" sz="2000" dirty="0"/>
              <a:t>vowel</a:t>
            </a:r>
          </a:p>
          <a:p>
            <a:pPr marL="0" indent="0">
              <a:buNone/>
            </a:pPr>
            <a:r>
              <a:rPr lang="nl-NL" sz="2000" dirty="0"/>
              <a:t>g</a:t>
            </a:r>
          </a:p>
          <a:p>
            <a:pPr marL="0" indent="0">
              <a:buNone/>
            </a:pPr>
            <a:r>
              <a:rPr lang="nl-NL" sz="2000" dirty="0"/>
              <a:t>h</a:t>
            </a:r>
          </a:p>
          <a:p>
            <a:pPr marL="0" indent="0">
              <a:buNone/>
            </a:pPr>
            <a:r>
              <a:rPr lang="nl-NL" sz="2000" dirty="0"/>
              <a:t>vowel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235252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9BDB-7AE7-4EC8-8DBD-AB585E2D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IV. Loop –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AEF1F-6D5E-4A73-B32E-2698BC700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SG" dirty="0"/>
              <a:t>x = [1,2,3,4,5,6]</a:t>
            </a:r>
          </a:p>
          <a:p>
            <a:pPr marL="0" indent="0">
              <a:buNone/>
            </a:pPr>
            <a:r>
              <a:rPr lang="en-SG" dirty="0"/>
              <a:t>1.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2.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4C043-2941-4143-8734-D792AEE24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SG" dirty="0"/>
              <a:t>3.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AF01A-03D6-4B84-AF20-66CC32D76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914" y="2613025"/>
            <a:ext cx="2819400" cy="1057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6C3383-3AD4-4C3E-908C-8B48DFDC2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914" y="4123531"/>
            <a:ext cx="3267075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85DC1C-523C-4DF1-8447-02E0C5327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266" y="2332037"/>
            <a:ext cx="4105275" cy="2066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A52AA9-14DA-4EBC-B7DE-5B5060B3B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266" y="1960562"/>
            <a:ext cx="30289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56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B806-4F56-4127-89F6-76C999F1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V. Function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6BAF0B-5C5F-4622-B0EC-05338885C2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9192" y="2459489"/>
            <a:ext cx="3457575" cy="3362325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45DB93B8-A5C0-4607-A6EC-BAEFE86100A8}"/>
              </a:ext>
            </a:extLst>
          </p:cNvPr>
          <p:cNvSpPr/>
          <p:nvPr/>
        </p:nvSpPr>
        <p:spPr>
          <a:xfrm>
            <a:off x="584384" y="1522190"/>
            <a:ext cx="2937734" cy="1447455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r>
              <a:rPr lang="en-SG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I would like to order a cup, fill it with hot water, add coffee powder, wait two minutes, filter it, add some sugar and milk.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F5AF9D19-E338-43DD-9073-3B209EDEAEA9}"/>
              </a:ext>
            </a:extLst>
          </p:cNvPr>
          <p:cNvSpPr/>
          <p:nvPr/>
        </p:nvSpPr>
        <p:spPr>
          <a:xfrm>
            <a:off x="2735271" y="2459489"/>
            <a:ext cx="1342193" cy="641938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pPr algn="ctr"/>
            <a:r>
              <a:rPr lang="en-SG" sz="1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Uhh</a:t>
            </a:r>
            <a:r>
              <a:rPr lang="en-SG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.. what is that ?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ED0383B0-8DB3-401F-B1F1-8283D0117380}"/>
              </a:ext>
            </a:extLst>
          </p:cNvPr>
          <p:cNvSpPr/>
          <p:nvPr/>
        </p:nvSpPr>
        <p:spPr>
          <a:xfrm>
            <a:off x="3946764" y="2245917"/>
            <a:ext cx="1524000" cy="1007701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  <a:latin typeface="Comic Sans MS" panose="030F0702030302020204" pitchFamily="66" charset="0"/>
              </a:rPr>
              <a:t>I think he is asking you to </a:t>
            </a:r>
            <a:r>
              <a:rPr lang="en-SG" sz="11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make_a_cup_of_coffee</a:t>
            </a:r>
            <a:r>
              <a:rPr lang="en-SG" sz="1100" b="1" dirty="0">
                <a:solidFill>
                  <a:schemeClr val="tx1"/>
                </a:solidFill>
                <a:latin typeface="Comic Sans MS" panose="030F0702030302020204" pitchFamily="66" charset="0"/>
              </a:rPr>
              <a:t> ()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E419EEA-D0B5-40C4-85C8-C42D41758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660" y="2969645"/>
            <a:ext cx="4752975" cy="2876550"/>
          </a:xfrm>
          <a:prstGeom prst="rect">
            <a:avLst/>
          </a:prstGeom>
        </p:spPr>
      </p:pic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A8043A0B-FEC8-4EE1-89A4-F97F82E73EAD}"/>
              </a:ext>
            </a:extLst>
          </p:cNvPr>
          <p:cNvSpPr/>
          <p:nvPr/>
        </p:nvSpPr>
        <p:spPr>
          <a:xfrm>
            <a:off x="6296590" y="1690687"/>
            <a:ext cx="2937734" cy="1007701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But sir, I have calculated everything correctly.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8EBE947B-7991-4067-8ED7-085CC418562A}"/>
              </a:ext>
            </a:extLst>
          </p:cNvPr>
          <p:cNvSpPr/>
          <p:nvPr/>
        </p:nvSpPr>
        <p:spPr>
          <a:xfrm>
            <a:off x="8699916" y="1961944"/>
            <a:ext cx="2907700" cy="1007701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Except that you never </a:t>
            </a:r>
            <a:r>
              <a:rPr lang="en-SG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return</a:t>
            </a:r>
            <a:r>
              <a:rPr lang="en-SG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 my change to me.</a:t>
            </a:r>
          </a:p>
        </p:txBody>
      </p:sp>
    </p:spTree>
    <p:extLst>
      <p:ext uri="{BB962C8B-B14F-4D97-AF65-F5344CB8AC3E}">
        <p14:creationId xmlns:p14="http://schemas.microsoft.com/office/powerpoint/2010/main" val="2789937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A023-6F73-41C7-B69F-5382CFF0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011" y="3283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V.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31DFB-56F8-4532-976E-9D7FAF909959}"/>
              </a:ext>
            </a:extLst>
          </p:cNvPr>
          <p:cNvSpPr txBox="1"/>
          <p:nvPr/>
        </p:nvSpPr>
        <p:spPr>
          <a:xfrm>
            <a:off x="852011" y="916922"/>
            <a:ext cx="10515600" cy="5266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SG" b="1" dirty="0"/>
              <a:t>Function</a:t>
            </a:r>
            <a:r>
              <a:rPr lang="en-SG" dirty="0"/>
              <a:t> is a group of instruction(s). </a:t>
            </a:r>
            <a:r>
              <a:rPr lang="en-SG" sz="1100" dirty="0">
                <a:hlinkClick r:id="rId2"/>
              </a:rPr>
              <a:t>https://www.w3schools.com/python/python_functions.asp</a:t>
            </a:r>
            <a:endParaRPr lang="en-SG" sz="1100" dirty="0"/>
          </a:p>
          <a:p>
            <a:r>
              <a:rPr lang="en-SG" dirty="0"/>
              <a:t>e.g. This set of instructions can be replaced with </a:t>
            </a:r>
            <a:r>
              <a:rPr lang="en-SG" b="1" dirty="0" err="1"/>
              <a:t>make_a_cup_of_coffee</a:t>
            </a:r>
            <a:r>
              <a:rPr lang="en-SG" b="1" dirty="0"/>
              <a:t>()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Structure:					e.g.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Note the </a:t>
            </a:r>
            <a:r>
              <a:rPr lang="en-SG" b="1" dirty="0">
                <a:solidFill>
                  <a:schemeClr val="accent1"/>
                </a:solidFill>
              </a:rPr>
              <a:t>return</a:t>
            </a:r>
            <a:r>
              <a:rPr lang="en-SG" dirty="0"/>
              <a:t> statement above. This is an optional keyword to return the result of the function to be used as part of another function. E.g.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Without </a:t>
            </a:r>
            <a:r>
              <a:rPr lang="en-SG" b="1" dirty="0">
                <a:solidFill>
                  <a:schemeClr val="accent1"/>
                </a:solidFill>
              </a:rPr>
              <a:t>return</a:t>
            </a:r>
            <a:r>
              <a:rPr lang="en-SG" dirty="0"/>
              <a:t> statement, Python will by default return </a:t>
            </a:r>
            <a:r>
              <a:rPr lang="en-SG" b="1" dirty="0"/>
              <a:t>None</a:t>
            </a:r>
            <a:r>
              <a:rPr lang="en-SG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522525-0097-484C-9F2C-AC43D7D22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053" y="3483528"/>
            <a:ext cx="3739515" cy="72249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1CEA05-FBCC-43E4-BEB9-3A9F9FAEF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047" y="3468728"/>
            <a:ext cx="4355723" cy="7334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946684-1EEB-4DBE-8FAA-D18D0D60ECC8}"/>
              </a:ext>
            </a:extLst>
          </p:cNvPr>
          <p:cNvSpPr txBox="1"/>
          <p:nvPr/>
        </p:nvSpPr>
        <p:spPr>
          <a:xfrm>
            <a:off x="4270786" y="1541332"/>
            <a:ext cx="3926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Comic Sans MS" panose="030F0702030302020204" pitchFamily="66" charset="0"/>
              </a:rPr>
              <a:t>get a cup, </a:t>
            </a:r>
          </a:p>
          <a:p>
            <a:r>
              <a:rPr lang="en-SG" dirty="0">
                <a:latin typeface="Comic Sans MS" panose="030F0702030302020204" pitchFamily="66" charset="0"/>
              </a:rPr>
              <a:t>fill it with hot water, </a:t>
            </a:r>
          </a:p>
          <a:p>
            <a:r>
              <a:rPr lang="en-SG" dirty="0">
                <a:latin typeface="Comic Sans MS" panose="030F0702030302020204" pitchFamily="66" charset="0"/>
              </a:rPr>
              <a:t>add coffee powder, </a:t>
            </a:r>
          </a:p>
          <a:p>
            <a:r>
              <a:rPr lang="en-SG" dirty="0">
                <a:latin typeface="Comic Sans MS" panose="030F0702030302020204" pitchFamily="66" charset="0"/>
              </a:rPr>
              <a:t>wait two minutes, </a:t>
            </a:r>
          </a:p>
          <a:p>
            <a:r>
              <a:rPr lang="en-SG" dirty="0">
                <a:latin typeface="Comic Sans MS" panose="030F0702030302020204" pitchFamily="66" charset="0"/>
              </a:rPr>
              <a:t>filter it, </a:t>
            </a:r>
          </a:p>
          <a:p>
            <a:r>
              <a:rPr lang="en-SG" dirty="0">
                <a:latin typeface="Comic Sans MS" panose="030F0702030302020204" pitchFamily="66" charset="0"/>
              </a:rPr>
              <a:t>add some sugar and milk.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50B569-4BA7-4869-BB28-D5BC900AEFA4}"/>
              </a:ext>
            </a:extLst>
          </p:cNvPr>
          <p:cNvSpPr txBox="1"/>
          <p:nvPr/>
        </p:nvSpPr>
        <p:spPr>
          <a:xfrm>
            <a:off x="6810053" y="5571746"/>
            <a:ext cx="443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WARNING</a:t>
            </a:r>
            <a:r>
              <a:rPr lang="en-SG" dirty="0"/>
              <a:t>: </a:t>
            </a:r>
            <a:r>
              <a:rPr lang="en-SG" b="1" i="1" dirty="0"/>
              <a:t>print()</a:t>
            </a:r>
            <a:r>
              <a:rPr lang="en-SG" b="1" dirty="0"/>
              <a:t> </a:t>
            </a:r>
            <a:r>
              <a:rPr lang="en-SG" dirty="0"/>
              <a:t>is NOT the same as </a:t>
            </a:r>
            <a:r>
              <a:rPr lang="en-SG" b="1" i="1" dirty="0">
                <a:solidFill>
                  <a:schemeClr val="accent1"/>
                </a:solidFill>
              </a:rPr>
              <a:t>return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245C1-0F01-4764-B494-362BD44EE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3625" y="4849965"/>
            <a:ext cx="4162425" cy="6858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066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40A6-AC74-4353-BD63-A346BBD0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9910"/>
          </a:xfrm>
        </p:spPr>
        <p:txBody>
          <a:bodyPr/>
          <a:lstStyle/>
          <a:p>
            <a:pPr algn="ctr"/>
            <a:r>
              <a:rPr lang="en-SG" dirty="0"/>
              <a:t>Best Practices and Coding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538F-CF22-4D20-9F3F-C1A09B2A6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035"/>
            <a:ext cx="10515600" cy="4661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600" dirty="0"/>
              <a:t>1. Python is </a:t>
            </a:r>
            <a:r>
              <a:rPr lang="en-SG" sz="1600" b="1" dirty="0"/>
              <a:t>case sensitive.</a:t>
            </a:r>
          </a:p>
          <a:p>
            <a:pPr marL="0" indent="0">
              <a:buNone/>
            </a:pPr>
            <a:r>
              <a:rPr lang="en-SG" sz="1600" dirty="0"/>
              <a:t>	e.g. camel is not the same as Camel.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dirty="0"/>
              <a:t>2. </a:t>
            </a:r>
            <a:r>
              <a:rPr lang="en-SG" sz="1600" b="1" dirty="0"/>
              <a:t>Name a </a:t>
            </a:r>
            <a:r>
              <a:rPr lang="en-SG" sz="1600" b="1" i="1" dirty="0"/>
              <a:t>variable</a:t>
            </a:r>
            <a:r>
              <a:rPr lang="en-SG" sz="1600" b="1" dirty="0"/>
              <a:t> </a:t>
            </a:r>
            <a:r>
              <a:rPr lang="en-SG" sz="1600" dirty="0"/>
              <a:t>with the best description of what value it store.</a:t>
            </a:r>
          </a:p>
          <a:p>
            <a:pPr marL="0" indent="0">
              <a:buNone/>
            </a:pPr>
            <a:r>
              <a:rPr lang="en-SG" sz="1600" dirty="0"/>
              <a:t>	e.g. </a:t>
            </a:r>
            <a:r>
              <a:rPr lang="en-SG" sz="1600" dirty="0" err="1"/>
              <a:t>myMoney</a:t>
            </a:r>
            <a:r>
              <a:rPr lang="en-SG" sz="1600" dirty="0"/>
              <a:t>=100 is better to describe the amount of money I have compared to x=100.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dirty="0"/>
              <a:t>3. </a:t>
            </a:r>
            <a:r>
              <a:rPr lang="en-SG" sz="1600" b="1" dirty="0"/>
              <a:t>Indentation</a:t>
            </a:r>
            <a:r>
              <a:rPr lang="en-SG" sz="1600" dirty="0"/>
              <a:t> will determine the flow of the code. Use </a:t>
            </a:r>
            <a:r>
              <a:rPr lang="en-SG" sz="1600" b="1" u="sng" dirty="0"/>
              <a:t>TAB</a:t>
            </a:r>
            <a:r>
              <a:rPr lang="en-SG" sz="1600" dirty="0"/>
              <a:t> for best programming habit.</a:t>
            </a:r>
          </a:p>
          <a:p>
            <a:pPr marL="0" indent="0">
              <a:buNone/>
            </a:pPr>
            <a:r>
              <a:rPr lang="en-SG" sz="1600" dirty="0"/>
              <a:t>	e.g. in #3 below, print function will only run if x is equal to 1 because it is indented 1 tab to the right of the </a:t>
            </a:r>
            <a:r>
              <a:rPr lang="en-SG" sz="1600" b="1" dirty="0">
                <a:latin typeface="Consolas" panose="020B0609020204030204" pitchFamily="49" charset="0"/>
              </a:rPr>
              <a:t>if</a:t>
            </a:r>
            <a:r>
              <a:rPr lang="en-SG" sz="1600" dirty="0"/>
              <a:t>.</a:t>
            </a:r>
          </a:p>
          <a:p>
            <a:pPr marL="0" indent="0">
              <a:buNone/>
            </a:pPr>
            <a:r>
              <a:rPr lang="en-SG" sz="1600" dirty="0"/>
              <a:t>	while #4, will run the print function because it is on the same indentation as the </a:t>
            </a:r>
            <a:r>
              <a:rPr lang="en-SG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SG" sz="1600" dirty="0"/>
              <a:t>.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dirty="0"/>
              <a:t>Improper indentation can even cause code error.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21AE3-6979-411F-9CBE-1FC153A36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041" y="4638115"/>
            <a:ext cx="2099964" cy="809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FE6730-F68A-410F-A9CC-F66794820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194" y="4638115"/>
            <a:ext cx="2746638" cy="868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558950-8429-42AD-8B8E-8BE0450E6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154" y="5653088"/>
            <a:ext cx="1838325" cy="523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3F6ABC-0508-45C6-A0CE-85DC675D1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243" y="5653088"/>
            <a:ext cx="3975568" cy="59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18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2E34-5E13-4B2C-9192-17A5652C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V.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013DE-9158-412B-9A84-FC1B5DE55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37130"/>
            <a:ext cx="10515600" cy="49183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dirty="0"/>
              <a:t>NOTES:</a:t>
            </a:r>
          </a:p>
          <a:p>
            <a:pPr marL="0" indent="0">
              <a:buNone/>
            </a:pPr>
            <a:r>
              <a:rPr lang="en-SG" dirty="0"/>
              <a:t>1. Function need to be </a:t>
            </a:r>
            <a:r>
              <a:rPr lang="en-SG" b="1" dirty="0"/>
              <a:t>defined</a:t>
            </a:r>
            <a:r>
              <a:rPr lang="en-SG" dirty="0"/>
              <a:t> before used. This is done by using </a:t>
            </a:r>
            <a:r>
              <a:rPr lang="en-SG" b="1" dirty="0">
                <a:solidFill>
                  <a:schemeClr val="accent1"/>
                </a:solidFill>
              </a:rPr>
              <a:t>def </a:t>
            </a:r>
            <a:r>
              <a:rPr lang="en-SG" dirty="0"/>
              <a:t>.</a:t>
            </a:r>
          </a:p>
          <a:p>
            <a:pPr marL="0" indent="0">
              <a:buNone/>
            </a:pPr>
            <a:r>
              <a:rPr lang="en-SG" dirty="0"/>
              <a:t>2. Function </a:t>
            </a:r>
            <a:r>
              <a:rPr lang="en-SG" i="1" dirty="0"/>
              <a:t>arguments</a:t>
            </a:r>
            <a:r>
              <a:rPr lang="en-SG" dirty="0"/>
              <a:t> are optional. It is possible to define a function with no </a:t>
            </a:r>
            <a:r>
              <a:rPr lang="en-SG" i="1" dirty="0"/>
              <a:t>arguments</a:t>
            </a:r>
            <a:r>
              <a:rPr lang="en-SG" dirty="0"/>
              <a:t> such as: </a:t>
            </a:r>
          </a:p>
          <a:p>
            <a:pPr marL="0" indent="0">
              <a:buNone/>
            </a:pPr>
            <a:r>
              <a:rPr lang="en-SG" b="1" dirty="0">
                <a:solidFill>
                  <a:schemeClr val="accent1"/>
                </a:solidFill>
              </a:rPr>
              <a:t>	def</a:t>
            </a:r>
            <a:r>
              <a:rPr lang="en-SG" dirty="0"/>
              <a:t> </a:t>
            </a:r>
            <a:r>
              <a:rPr lang="en-SG" dirty="0" err="1"/>
              <a:t>make_a_cup_of_coffee</a:t>
            </a:r>
            <a:r>
              <a:rPr lang="en-SG" dirty="0"/>
              <a:t> ()</a:t>
            </a:r>
          </a:p>
          <a:p>
            <a:pPr marL="0" indent="0">
              <a:buNone/>
            </a:pPr>
            <a:r>
              <a:rPr lang="en-SG" dirty="0"/>
              <a:t>3. You can have default value for a given </a:t>
            </a:r>
            <a:r>
              <a:rPr lang="en-SG" i="1" dirty="0"/>
              <a:t>argument</a:t>
            </a:r>
            <a:r>
              <a:rPr lang="en-SG" dirty="0"/>
              <a:t>. In below example, ‘number’ is mandatory, while ‘</a:t>
            </a:r>
            <a:r>
              <a:rPr lang="en-SG" dirty="0" err="1"/>
              <a:t>multiplyBy</a:t>
            </a:r>
            <a:r>
              <a:rPr lang="en-SG" dirty="0"/>
              <a:t>’ is optional with default value of 2.</a:t>
            </a:r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endParaRPr lang="en-SG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2C500-0AE7-44B6-A796-39A5B8D00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838" y="4672437"/>
            <a:ext cx="3940324" cy="53651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AA7D5E-22B3-4B4A-9E5F-D773200AF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785" y="5084353"/>
            <a:ext cx="2503282" cy="53651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D6DC0-635F-4837-92DB-715D3102E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392" y="5084352"/>
            <a:ext cx="2571582" cy="53651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8837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623C-7DDD-4345-8422-8A503586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V. Function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AE8FD-D45A-4FB0-B77E-B2CA47258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52282"/>
            <a:ext cx="10515599" cy="491624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SG" dirty="0"/>
              <a:t>Function can have arbitrary argument list. Denoted with *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SG" dirty="0"/>
              <a:t>Function can have arbitrary named arguments. Denoted with **. </a:t>
            </a:r>
          </a:p>
          <a:p>
            <a:pPr marL="0" indent="0">
              <a:buNone/>
            </a:pPr>
            <a:endParaRPr lang="en-SG" dirty="0"/>
          </a:p>
          <a:p>
            <a:pPr marL="514350" indent="-514350">
              <a:buFont typeface="+mj-lt"/>
              <a:buAutoNum type="arabicPeriod" startAt="6"/>
            </a:pPr>
            <a:endParaRPr lang="en-SG" dirty="0"/>
          </a:p>
          <a:p>
            <a:pPr marL="0" indent="0">
              <a:buNone/>
            </a:pPr>
            <a:endParaRPr lang="en-SG" sz="1000" dirty="0"/>
          </a:p>
          <a:p>
            <a:pPr marL="0" indent="0">
              <a:buNone/>
            </a:pPr>
            <a:r>
              <a:rPr lang="en-SG" sz="1600" u="sng" dirty="0"/>
              <a:t>Sample invocation: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u="sng" dirty="0"/>
              <a:t>Output: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1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1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600" b="1" dirty="0"/>
              <a:t>NOTE</a:t>
            </a:r>
            <a:r>
              <a:rPr lang="en-SG" sz="1600" dirty="0"/>
              <a:t>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1400" dirty="0"/>
              <a:t>The order of the arguments matter in the function definition. Start with mandatory argument, argument with default, *</a:t>
            </a:r>
            <a:r>
              <a:rPr lang="en-SG" sz="1400" dirty="0" err="1"/>
              <a:t>args</a:t>
            </a:r>
            <a:r>
              <a:rPr lang="en-SG" sz="1400" dirty="0"/>
              <a:t>, **</a:t>
            </a:r>
            <a:r>
              <a:rPr lang="en-SG" sz="1400" dirty="0" err="1"/>
              <a:t>kwargs</a:t>
            </a:r>
            <a:r>
              <a:rPr lang="en-SG" sz="1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0057B-0CB3-4B95-AD16-83BFE6A67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898" y="2399851"/>
            <a:ext cx="6934200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D41784-7C7C-41DD-81EF-D53504533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7" y="4042464"/>
            <a:ext cx="9953625" cy="285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7CCEFC-342E-4971-8102-5884A6D0C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52" y="4743001"/>
            <a:ext cx="76962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35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1522-E740-452A-A37A-C2C69F56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V. Function 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957CE-CD0A-4407-B994-A3BEEAEAB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0009"/>
            <a:ext cx="10515600" cy="4756954"/>
          </a:xfrm>
        </p:spPr>
        <p:txBody>
          <a:bodyPr/>
          <a:lstStyle/>
          <a:p>
            <a:pPr marL="0" indent="0">
              <a:buNone/>
            </a:pPr>
            <a:endParaRPr lang="en-SG" dirty="0"/>
          </a:p>
          <a:p>
            <a:pPr marL="514350" indent="-514350">
              <a:buAutoNum type="arabicPeriod"/>
            </a:pPr>
            <a:r>
              <a:rPr lang="en-SG" dirty="0"/>
              <a:t>Create a function with 3 parameters (1 mandatory and 2 optional with default value) that will print and return the sum of all of the parameters.</a:t>
            </a:r>
          </a:p>
          <a:p>
            <a:pPr marL="514350" indent="-514350">
              <a:buAutoNum type="arabicPeriod"/>
            </a:pPr>
            <a:r>
              <a:rPr lang="en-SG" dirty="0"/>
              <a:t>Create a function that call another function.</a:t>
            </a:r>
          </a:p>
          <a:p>
            <a:pPr marL="514350" indent="-514350">
              <a:buAutoNum type="arabicPeriod"/>
            </a:pPr>
            <a:r>
              <a:rPr lang="en-SG" dirty="0"/>
              <a:t>Create a function that print anything that is passed to it.</a:t>
            </a:r>
          </a:p>
          <a:p>
            <a:pPr marL="514350" indent="-514350">
              <a:buAutoNum type="arabicPeriod"/>
            </a:pPr>
            <a:r>
              <a:rPr lang="en-SG" dirty="0"/>
              <a:t>Create a function that takes two equal length list, keys and values, and return a dictionary with each element of the keys mapped to each element of the values list.</a:t>
            </a:r>
          </a:p>
          <a:p>
            <a:pPr marL="0" indent="0">
              <a:buNone/>
            </a:pPr>
            <a:r>
              <a:rPr lang="en-SG" dirty="0"/>
              <a:t>Ensure that you test each function</a:t>
            </a:r>
          </a:p>
        </p:txBody>
      </p:sp>
    </p:spTree>
    <p:extLst>
      <p:ext uri="{BB962C8B-B14F-4D97-AF65-F5344CB8AC3E}">
        <p14:creationId xmlns:p14="http://schemas.microsoft.com/office/powerpoint/2010/main" val="3731433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EE1F-3A04-40E8-9648-A2D996F1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V. Function -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58FF0-0996-4997-993A-AD8AA2ACD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SG" dirty="0"/>
              <a:t>1.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2.</a:t>
            </a:r>
          </a:p>
          <a:p>
            <a:pPr marL="0" indent="0">
              <a:buNone/>
            </a:pPr>
            <a:endParaRPr lang="en-SG" sz="4000" dirty="0"/>
          </a:p>
          <a:p>
            <a:pPr marL="0" indent="0">
              <a:buNone/>
            </a:pPr>
            <a:r>
              <a:rPr lang="en-SG" dirty="0"/>
              <a:t>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FCAE5-928B-4AAA-A325-725BA04C6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SG" dirty="0"/>
              <a:t>3.</a:t>
            </a:r>
          </a:p>
          <a:p>
            <a:pPr marL="0" indent="0">
              <a:buNone/>
            </a:pPr>
            <a:endParaRPr lang="en-SG" sz="4400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4.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BA3189-94C6-4C06-BF15-771D8DF46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239346"/>
            <a:ext cx="4857750" cy="600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BB64B-F5A3-45D8-8E5C-3EA7641AC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541" y="2986442"/>
            <a:ext cx="28956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613722-2AF0-44E7-A21A-86CDCA57B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4400731"/>
            <a:ext cx="4857750" cy="542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972173-1373-4A44-800D-F4B3D5F10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150" y="5112020"/>
            <a:ext cx="3333750" cy="53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6C01F5-FE0E-42C5-B066-AE4ED3E84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8563" y="1853583"/>
            <a:ext cx="3371850" cy="771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D3B9B6-4C88-4804-BED0-188AC5E2E1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8563" y="2624492"/>
            <a:ext cx="3724275" cy="723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BCBD2B-EC04-4D4E-8418-DD25192A1F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8563" y="3648979"/>
            <a:ext cx="3505200" cy="12763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B945DC-AF08-437D-A8B8-E63FF6372B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6761" y="4943656"/>
            <a:ext cx="47053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06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56FE-3612-4C81-B5DB-BC0D94A5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969"/>
          </a:xfrm>
        </p:spPr>
        <p:txBody>
          <a:bodyPr/>
          <a:lstStyle/>
          <a:p>
            <a:pPr algn="ctr"/>
            <a:r>
              <a:rPr lang="en-SG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75CFB-73CB-4040-B5B0-2EE94285F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46094"/>
            <a:ext cx="10515599" cy="4930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400" dirty="0" err="1"/>
              <a:t>Immitate</a:t>
            </a:r>
            <a:r>
              <a:rPr lang="en-SG" sz="1400" dirty="0"/>
              <a:t> a login process. </a:t>
            </a:r>
          </a:p>
          <a:p>
            <a:pPr marL="514350" indent="-514350">
              <a:buAutoNum type="arabicPeriod"/>
            </a:pPr>
            <a:r>
              <a:rPr lang="en-SG" sz="1400" dirty="0"/>
              <a:t>Create a dictionary containing username, password of users. Username as a key, password as value.</a:t>
            </a:r>
          </a:p>
          <a:p>
            <a:pPr marL="514350" indent="-514350">
              <a:buAutoNum type="arabicPeriod"/>
            </a:pPr>
            <a:r>
              <a:rPr lang="en-SG" sz="1400" dirty="0"/>
              <a:t>Ask the user for username , password up to 3 times before showing an error “you have exceeded your tries.” . You can use input() to get a user input.</a:t>
            </a:r>
          </a:p>
          <a:p>
            <a:pPr marL="514350" indent="-514350">
              <a:buAutoNum type="arabicPeriod"/>
            </a:pPr>
            <a:endParaRPr lang="en-SG" sz="1400" dirty="0"/>
          </a:p>
          <a:p>
            <a:pPr marL="514350" indent="-514350">
              <a:buAutoNum type="arabicPeriod"/>
            </a:pPr>
            <a:endParaRPr lang="en-SG" sz="1400" dirty="0"/>
          </a:p>
          <a:p>
            <a:pPr marL="514350" indent="-514350">
              <a:buAutoNum type="arabicPeriod"/>
            </a:pPr>
            <a:r>
              <a:rPr lang="en-SG" sz="1400" dirty="0"/>
              <a:t>If the login successful, show each of the user transaction and calculate the total. Use the appropriate collection to store all of the necessary transaction data of a given user.</a:t>
            </a:r>
          </a:p>
          <a:p>
            <a:pPr marL="514350" indent="-514350">
              <a:buAutoNum type="arabicPeriod"/>
            </a:pPr>
            <a:r>
              <a:rPr lang="en-SG" sz="1400" dirty="0"/>
              <a:t>If the login failed, show the error “Invalid username/password”.</a:t>
            </a:r>
          </a:p>
          <a:p>
            <a:pPr marL="0" indent="0">
              <a:buNone/>
            </a:pPr>
            <a:r>
              <a:rPr lang="en-SG" sz="1400" dirty="0"/>
              <a:t>Sample fail login:				Sample successful login: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81187-4478-4310-9C21-957D0375E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954" y="2127063"/>
            <a:ext cx="2490787" cy="964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FF0C56-8170-4CDB-922A-21C8424A7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641" y="3816354"/>
            <a:ext cx="2415707" cy="25476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56E1F1-0E8B-421A-BE97-869AD260C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721" y="4102996"/>
            <a:ext cx="2065691" cy="1668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34DCAB-62CC-477F-BAAE-6362C879C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3200" y="4110335"/>
            <a:ext cx="1989118" cy="1668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0BD1B3-4383-4083-AB6A-55A6FB5EEE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3119" y="4110335"/>
            <a:ext cx="2246052" cy="16759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9240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7FA2-9F2A-49E8-B971-39C38B8F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21589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Project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F927-9CC3-4819-84BD-AE2CA747B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3506993"/>
            <a:ext cx="2012577" cy="4744122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SG" dirty="0" err="1"/>
              <a:t>userDB</a:t>
            </a:r>
            <a:r>
              <a:rPr lang="en-SG" dirty="0"/>
              <a:t> = {'Bob':'bob123password',</a:t>
            </a:r>
          </a:p>
          <a:p>
            <a:pPr marL="0" indent="0">
              <a:buNone/>
            </a:pPr>
            <a:r>
              <a:rPr lang="en-SG" dirty="0"/>
              <a:t>          'Sandra':'</a:t>
            </a:r>
            <a:r>
              <a:rPr lang="en-SG" dirty="0" err="1"/>
              <a:t>sandraDBpassword</a:t>
            </a:r>
            <a:r>
              <a:rPr lang="en-SG" dirty="0"/>
              <a:t>',</a:t>
            </a:r>
          </a:p>
          <a:p>
            <a:pPr marL="0" indent="0">
              <a:buNone/>
            </a:pPr>
            <a:r>
              <a:rPr lang="en-SG" dirty="0"/>
              <a:t>          'Teddy':'</a:t>
            </a:r>
            <a:r>
              <a:rPr lang="en-SG" dirty="0" err="1"/>
              <a:t>TeddyGridHugs</a:t>
            </a:r>
            <a:r>
              <a:rPr lang="en-SG" dirty="0"/>
              <a:t>'}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 err="1"/>
              <a:t>userTransactionData</a:t>
            </a:r>
            <a:r>
              <a:rPr lang="en-SG" dirty="0"/>
              <a:t> = {</a:t>
            </a:r>
          </a:p>
          <a:p>
            <a:pPr marL="0" indent="0">
              <a:buNone/>
            </a:pPr>
            <a:r>
              <a:rPr lang="en-SG" dirty="0"/>
              <a:t>        'Bob':[{'item':'car','price':50000},</a:t>
            </a:r>
          </a:p>
          <a:p>
            <a:pPr marL="0" indent="0">
              <a:buNone/>
            </a:pPr>
            <a:r>
              <a:rPr lang="en-SG" dirty="0"/>
              <a:t>               {'item':'house','price':300000},</a:t>
            </a:r>
          </a:p>
          <a:p>
            <a:pPr marL="0" indent="0">
              <a:buNone/>
            </a:pPr>
            <a:r>
              <a:rPr lang="en-SG" dirty="0"/>
              <a:t>               {'item':'laptop','price':2500}],</a:t>
            </a:r>
          </a:p>
          <a:p>
            <a:pPr marL="0" indent="0">
              <a:buNone/>
            </a:pPr>
            <a:r>
              <a:rPr lang="en-SG" dirty="0"/>
              <a:t>        'Sandra':[{'item':'boat','price':20000},</a:t>
            </a:r>
          </a:p>
          <a:p>
            <a:pPr marL="0" indent="0">
              <a:buNone/>
            </a:pPr>
            <a:r>
              <a:rPr lang="en-SG" dirty="0"/>
              <a:t>               {'item':'plane','price':250000},</a:t>
            </a:r>
          </a:p>
          <a:p>
            <a:pPr marL="0" indent="0">
              <a:buNone/>
            </a:pPr>
            <a:r>
              <a:rPr lang="en-SG" dirty="0"/>
              <a:t>               {'item':'bag','price':1500}],</a:t>
            </a:r>
          </a:p>
          <a:p>
            <a:pPr marL="0" indent="0">
              <a:buNone/>
            </a:pPr>
            <a:r>
              <a:rPr lang="en-SG" dirty="0"/>
              <a:t>        'Teddy':[{'item':'bonsay','price':500},</a:t>
            </a:r>
          </a:p>
          <a:p>
            <a:pPr marL="0" indent="0">
              <a:buNone/>
            </a:pPr>
            <a:r>
              <a:rPr lang="en-SG" dirty="0"/>
              <a:t>               {'</a:t>
            </a:r>
            <a:r>
              <a:rPr lang="en-SG" dirty="0" err="1"/>
              <a:t>item':'tree</a:t>
            </a:r>
            <a:r>
              <a:rPr lang="en-SG" dirty="0"/>
              <a:t> house','price':100000},</a:t>
            </a:r>
          </a:p>
          <a:p>
            <a:pPr marL="0" indent="0">
              <a:buNone/>
            </a:pPr>
            <a:r>
              <a:rPr lang="en-SG" dirty="0"/>
              <a:t>               {'item':'honey','price':250}],</a:t>
            </a:r>
          </a:p>
          <a:p>
            <a:pPr marL="0" indent="0">
              <a:buNone/>
            </a:pPr>
            <a:r>
              <a:rPr lang="en-SG" dirty="0"/>
              <a:t>        }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def </a:t>
            </a:r>
            <a:r>
              <a:rPr lang="en-SG" dirty="0" err="1"/>
              <a:t>getUserName</a:t>
            </a:r>
            <a:r>
              <a:rPr lang="en-SG" dirty="0"/>
              <a:t>():</a:t>
            </a:r>
          </a:p>
          <a:p>
            <a:pPr marL="0" indent="0">
              <a:buNone/>
            </a:pPr>
            <a:r>
              <a:rPr lang="en-SG" dirty="0"/>
              <a:t>    user = input("Enter username: ")</a:t>
            </a:r>
          </a:p>
          <a:p>
            <a:pPr marL="0" indent="0">
              <a:buNone/>
            </a:pPr>
            <a:r>
              <a:rPr lang="en-SG" dirty="0"/>
              <a:t>    return user</a:t>
            </a:r>
          </a:p>
          <a:p>
            <a:pPr marL="0" indent="0">
              <a:buNone/>
            </a:pPr>
            <a:r>
              <a:rPr lang="en-SG" dirty="0"/>
              <a:t>def </a:t>
            </a:r>
            <a:r>
              <a:rPr lang="en-SG" dirty="0" err="1"/>
              <a:t>getPassword</a:t>
            </a:r>
            <a:r>
              <a:rPr lang="en-SG" dirty="0"/>
              <a:t>():</a:t>
            </a:r>
          </a:p>
          <a:p>
            <a:pPr marL="0" indent="0">
              <a:buNone/>
            </a:pPr>
            <a:r>
              <a:rPr lang="en-SG" dirty="0"/>
              <a:t>    passwd = input("Enter password: ")</a:t>
            </a:r>
          </a:p>
          <a:p>
            <a:pPr marL="0" indent="0">
              <a:buNone/>
            </a:pPr>
            <a:r>
              <a:rPr lang="en-SG" dirty="0"/>
              <a:t>    return passwd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def </a:t>
            </a:r>
            <a:r>
              <a:rPr lang="en-SG" dirty="0" err="1"/>
              <a:t>checkLogin</a:t>
            </a:r>
            <a:r>
              <a:rPr lang="en-SG" dirty="0"/>
              <a:t>(</a:t>
            </a:r>
            <a:r>
              <a:rPr lang="en-SG" dirty="0" err="1"/>
              <a:t>username,password</a:t>
            </a:r>
            <a:r>
              <a:rPr lang="en-SG" dirty="0"/>
              <a:t>):</a:t>
            </a:r>
          </a:p>
          <a:p>
            <a:pPr marL="0" indent="0">
              <a:buNone/>
            </a:pPr>
            <a:r>
              <a:rPr lang="en-SG" dirty="0"/>
              <a:t>    if username not in </a:t>
            </a:r>
            <a:r>
              <a:rPr lang="en-SG" dirty="0" err="1"/>
              <a:t>userDB</a:t>
            </a:r>
            <a:r>
              <a:rPr lang="en-SG" dirty="0"/>
              <a:t> or </a:t>
            </a:r>
            <a:r>
              <a:rPr lang="en-SG" dirty="0" err="1"/>
              <a:t>userDB</a:t>
            </a:r>
            <a:r>
              <a:rPr lang="en-SG" dirty="0"/>
              <a:t>[username] != password:</a:t>
            </a:r>
          </a:p>
          <a:p>
            <a:pPr marL="0" indent="0">
              <a:buNone/>
            </a:pPr>
            <a:r>
              <a:rPr lang="en-SG" dirty="0"/>
              <a:t>        print("Invalid username/password")</a:t>
            </a:r>
          </a:p>
          <a:p>
            <a:pPr marL="0" indent="0">
              <a:buNone/>
            </a:pPr>
            <a:r>
              <a:rPr lang="en-SG" dirty="0"/>
              <a:t>        return False</a:t>
            </a:r>
          </a:p>
          <a:p>
            <a:pPr marL="0" indent="0">
              <a:buNone/>
            </a:pPr>
            <a:r>
              <a:rPr lang="en-SG" dirty="0"/>
              <a:t>    else:</a:t>
            </a:r>
          </a:p>
          <a:p>
            <a:pPr marL="0" indent="0">
              <a:buNone/>
            </a:pPr>
            <a:r>
              <a:rPr lang="en-SG" dirty="0"/>
              <a:t>        return True</a:t>
            </a:r>
          </a:p>
          <a:p>
            <a:pPr marL="0" indent="0">
              <a:buNone/>
            </a:pPr>
            <a:r>
              <a:rPr lang="en-SG" dirty="0"/>
              <a:t>    </a:t>
            </a:r>
          </a:p>
          <a:p>
            <a:pPr marL="0" indent="0">
              <a:buNone/>
            </a:pPr>
            <a:r>
              <a:rPr lang="en-SG" dirty="0"/>
              <a:t>def </a:t>
            </a:r>
            <a:r>
              <a:rPr lang="en-SG" dirty="0" err="1"/>
              <a:t>getUserTransaction</a:t>
            </a:r>
            <a:r>
              <a:rPr lang="en-SG" dirty="0"/>
              <a:t>(user):</a:t>
            </a:r>
          </a:p>
          <a:p>
            <a:pPr marL="0" indent="0">
              <a:buNone/>
            </a:pPr>
            <a:r>
              <a:rPr lang="en-SG" dirty="0"/>
              <a:t>    transaction = </a:t>
            </a:r>
            <a:r>
              <a:rPr lang="en-SG" dirty="0" err="1"/>
              <a:t>userTransactionData</a:t>
            </a:r>
            <a:r>
              <a:rPr lang="en-SG" dirty="0"/>
              <a:t>[user]</a:t>
            </a:r>
          </a:p>
          <a:p>
            <a:pPr marL="0" indent="0">
              <a:buNone/>
            </a:pPr>
            <a:r>
              <a:rPr lang="en-SG" dirty="0"/>
              <a:t>    total = 0</a:t>
            </a:r>
          </a:p>
          <a:p>
            <a:pPr marL="0" indent="0">
              <a:buNone/>
            </a:pPr>
            <a:r>
              <a:rPr lang="en-SG" dirty="0"/>
              <a:t>    print("\</a:t>
            </a:r>
            <a:r>
              <a:rPr lang="en-SG" dirty="0" err="1"/>
              <a:t>n%s's</a:t>
            </a:r>
            <a:r>
              <a:rPr lang="en-SG" dirty="0"/>
              <a:t> transactions:"%user)</a:t>
            </a:r>
          </a:p>
          <a:p>
            <a:pPr marL="0" indent="0">
              <a:buNone/>
            </a:pPr>
            <a:r>
              <a:rPr lang="en-SG" dirty="0"/>
              <a:t>    for </a:t>
            </a:r>
            <a:r>
              <a:rPr lang="en-SG" dirty="0" err="1"/>
              <a:t>tran</a:t>
            </a:r>
            <a:r>
              <a:rPr lang="en-SG" dirty="0"/>
              <a:t> in transaction:</a:t>
            </a:r>
          </a:p>
          <a:p>
            <a:pPr marL="0" indent="0">
              <a:buNone/>
            </a:pPr>
            <a:r>
              <a:rPr lang="en-SG" dirty="0"/>
              <a:t>        print("%s : %d"%(</a:t>
            </a:r>
            <a:r>
              <a:rPr lang="en-SG" dirty="0" err="1"/>
              <a:t>tran</a:t>
            </a:r>
            <a:r>
              <a:rPr lang="en-SG" dirty="0"/>
              <a:t>['item'], </a:t>
            </a:r>
            <a:r>
              <a:rPr lang="en-SG" dirty="0" err="1"/>
              <a:t>tran</a:t>
            </a:r>
            <a:r>
              <a:rPr lang="en-SG" dirty="0"/>
              <a:t>['price']))</a:t>
            </a:r>
          </a:p>
          <a:p>
            <a:pPr marL="0" indent="0">
              <a:buNone/>
            </a:pPr>
            <a:r>
              <a:rPr lang="en-SG" dirty="0"/>
              <a:t>        total+= </a:t>
            </a:r>
            <a:r>
              <a:rPr lang="en-SG" dirty="0" err="1"/>
              <a:t>tran</a:t>
            </a:r>
            <a:r>
              <a:rPr lang="en-SG" dirty="0"/>
              <a:t>['price']</a:t>
            </a:r>
          </a:p>
          <a:p>
            <a:pPr marL="0" indent="0">
              <a:buNone/>
            </a:pPr>
            <a:r>
              <a:rPr lang="en-SG" dirty="0"/>
              <a:t>    print("===============")</a:t>
            </a:r>
          </a:p>
          <a:p>
            <a:pPr marL="0" indent="0">
              <a:buNone/>
            </a:pPr>
            <a:r>
              <a:rPr lang="en-SG" dirty="0"/>
              <a:t>    print("Total: " + str(total))</a:t>
            </a:r>
          </a:p>
          <a:p>
            <a:pPr marL="0" indent="0">
              <a:buNone/>
            </a:pPr>
            <a:r>
              <a:rPr lang="en-SG" dirty="0"/>
              <a:t>    </a:t>
            </a:r>
          </a:p>
          <a:p>
            <a:pPr marL="0" indent="0">
              <a:buNone/>
            </a:pPr>
            <a:r>
              <a:rPr lang="en-SG" dirty="0"/>
              <a:t>def main():</a:t>
            </a:r>
          </a:p>
          <a:p>
            <a:pPr marL="0" indent="0">
              <a:buNone/>
            </a:pPr>
            <a:r>
              <a:rPr lang="en-SG" dirty="0"/>
              <a:t>    tries = 0</a:t>
            </a:r>
          </a:p>
          <a:p>
            <a:pPr marL="0" indent="0">
              <a:buNone/>
            </a:pPr>
            <a:r>
              <a:rPr lang="en-SG" dirty="0"/>
              <a:t>    while tries &lt; 3:</a:t>
            </a:r>
          </a:p>
          <a:p>
            <a:pPr marL="0" indent="0">
              <a:buNone/>
            </a:pPr>
            <a:r>
              <a:rPr lang="en-SG" dirty="0"/>
              <a:t>        print("###################")</a:t>
            </a:r>
          </a:p>
          <a:p>
            <a:pPr marL="0" indent="0">
              <a:buNone/>
            </a:pPr>
            <a:r>
              <a:rPr lang="en-SG" dirty="0"/>
              <a:t>        user = </a:t>
            </a:r>
            <a:r>
              <a:rPr lang="en-SG" dirty="0" err="1"/>
              <a:t>getUserName</a:t>
            </a:r>
            <a:r>
              <a:rPr lang="en-SG" dirty="0"/>
              <a:t>()</a:t>
            </a:r>
          </a:p>
          <a:p>
            <a:pPr marL="0" indent="0">
              <a:buNone/>
            </a:pPr>
            <a:r>
              <a:rPr lang="en-SG" dirty="0"/>
              <a:t>        </a:t>
            </a:r>
            <a:r>
              <a:rPr lang="en-SG" dirty="0" err="1"/>
              <a:t>pwd</a:t>
            </a:r>
            <a:r>
              <a:rPr lang="en-SG" dirty="0"/>
              <a:t> = </a:t>
            </a:r>
            <a:r>
              <a:rPr lang="en-SG" dirty="0" err="1"/>
              <a:t>getPassword</a:t>
            </a:r>
            <a:r>
              <a:rPr lang="en-SG" dirty="0"/>
              <a:t>()</a:t>
            </a:r>
          </a:p>
          <a:p>
            <a:pPr marL="0" indent="0">
              <a:buNone/>
            </a:pPr>
            <a:r>
              <a:rPr lang="en-SG" dirty="0"/>
              <a:t>        if </a:t>
            </a:r>
            <a:r>
              <a:rPr lang="en-SG" dirty="0" err="1"/>
              <a:t>checkLogin</a:t>
            </a:r>
            <a:r>
              <a:rPr lang="en-SG" dirty="0"/>
              <a:t>(</a:t>
            </a:r>
            <a:r>
              <a:rPr lang="en-SG" dirty="0" err="1"/>
              <a:t>user,pwd</a:t>
            </a:r>
            <a:r>
              <a:rPr lang="en-SG" dirty="0"/>
              <a:t>):</a:t>
            </a:r>
          </a:p>
          <a:p>
            <a:pPr marL="0" indent="0">
              <a:buNone/>
            </a:pPr>
            <a:r>
              <a:rPr lang="en-SG" dirty="0"/>
              <a:t>            </a:t>
            </a:r>
            <a:r>
              <a:rPr lang="en-SG" dirty="0" err="1"/>
              <a:t>getUserTransaction</a:t>
            </a:r>
            <a:r>
              <a:rPr lang="en-SG" dirty="0"/>
              <a:t>(user)</a:t>
            </a:r>
          </a:p>
          <a:p>
            <a:pPr marL="0" indent="0">
              <a:buNone/>
            </a:pPr>
            <a:r>
              <a:rPr lang="en-SG" dirty="0"/>
              <a:t>            break</a:t>
            </a:r>
          </a:p>
          <a:p>
            <a:pPr marL="0" indent="0">
              <a:buNone/>
            </a:pPr>
            <a:r>
              <a:rPr lang="en-SG" dirty="0"/>
              <a:t>        else:</a:t>
            </a:r>
          </a:p>
          <a:p>
            <a:pPr marL="0" indent="0">
              <a:buNone/>
            </a:pPr>
            <a:r>
              <a:rPr lang="en-SG" dirty="0"/>
              <a:t>            tries+=1</a:t>
            </a:r>
          </a:p>
          <a:p>
            <a:pPr marL="0" indent="0">
              <a:buNone/>
            </a:pPr>
            <a:r>
              <a:rPr lang="en-SG" dirty="0"/>
              <a:t>    if tries == 3:</a:t>
            </a:r>
          </a:p>
          <a:p>
            <a:pPr marL="0" indent="0">
              <a:buNone/>
            </a:pPr>
            <a:r>
              <a:rPr lang="en-SG" dirty="0"/>
              <a:t>        print("you have exceeded your tries.")</a:t>
            </a:r>
          </a:p>
          <a:p>
            <a:pPr marL="0" indent="0">
              <a:buNone/>
            </a:pPr>
            <a:r>
              <a:rPr lang="en-SG" dirty="0"/>
              <a:t>            </a:t>
            </a:r>
          </a:p>
          <a:p>
            <a:pPr marL="0" indent="0">
              <a:buNone/>
            </a:pPr>
            <a:r>
              <a:rPr lang="en-SG" dirty="0"/>
              <a:t>if __name__ == "__main__":</a:t>
            </a:r>
          </a:p>
          <a:p>
            <a:pPr marL="0" indent="0">
              <a:buNone/>
            </a:pPr>
            <a:r>
              <a:rPr lang="en-SG" dirty="0"/>
              <a:t>    main()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D0481-9C25-4244-8CDA-6F6117E5C2A4}"/>
              </a:ext>
            </a:extLst>
          </p:cNvPr>
          <p:cNvSpPr txBox="1"/>
          <p:nvPr/>
        </p:nvSpPr>
        <p:spPr>
          <a:xfrm>
            <a:off x="838197" y="1463040"/>
            <a:ext cx="10515601" cy="1965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SG" dirty="0"/>
              <a:t>In your IDE, create a new file.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Copy paste the codes below and save your file as python file. </a:t>
            </a:r>
          </a:p>
          <a:p>
            <a:r>
              <a:rPr lang="en-SG" dirty="0"/>
              <a:t>Hit run and start playing at your console window.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49B49-9D9A-4F46-A44C-9556CA331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523" y="1806576"/>
            <a:ext cx="2915151" cy="982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E5921F-D4B7-438B-B674-4D9D5D7C9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788" y="1182516"/>
            <a:ext cx="4661470" cy="2527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D7A8F9-5456-4744-B935-7BCD4FDC8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697" y="3544888"/>
            <a:ext cx="5165287" cy="310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4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D84D-7E6E-4A7C-9A1A-A667A36D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I. PRIMITIVE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F06C-9CA5-4861-8DA1-7660ACE0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003664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1. </a:t>
            </a:r>
            <a:r>
              <a:rPr lang="en-SG" b="1" dirty="0"/>
              <a:t>Numbers</a:t>
            </a:r>
            <a:r>
              <a:rPr lang="en-SG" dirty="0"/>
              <a:t> - Digits, including decimal.</a:t>
            </a:r>
          </a:p>
          <a:p>
            <a:pPr marL="0" indent="0">
              <a:buNone/>
            </a:pPr>
            <a:r>
              <a:rPr lang="en-SG" dirty="0"/>
              <a:t>				</a:t>
            </a:r>
          </a:p>
          <a:p>
            <a:pPr marL="0" indent="0">
              <a:buNone/>
            </a:pPr>
            <a:r>
              <a:rPr lang="en-SG" dirty="0"/>
              <a:t>2. </a:t>
            </a:r>
            <a:r>
              <a:rPr lang="en-SG" b="1" dirty="0"/>
              <a:t>Booleans</a:t>
            </a:r>
            <a:r>
              <a:rPr lang="en-SG" dirty="0"/>
              <a:t> - True / False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3. </a:t>
            </a:r>
            <a:r>
              <a:rPr lang="en-SG" b="1" dirty="0"/>
              <a:t>Strings</a:t>
            </a:r>
            <a:r>
              <a:rPr lang="en-SG" dirty="0"/>
              <a:t> - Text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4. </a:t>
            </a:r>
            <a:r>
              <a:rPr lang="en-SG" b="1" dirty="0"/>
              <a:t>None</a:t>
            </a:r>
            <a:r>
              <a:rPr lang="en-SG" dirty="0"/>
              <a:t> – absence of value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sz="1300" dirty="0">
                <a:hlinkClick r:id="rId2"/>
              </a:rPr>
              <a:t>https://www.w3schools.com/python/python_datatypes.asp</a:t>
            </a:r>
            <a:endParaRPr lang="en-SG" sz="1300" dirty="0"/>
          </a:p>
          <a:p>
            <a:pPr marL="0" indent="0">
              <a:buNone/>
            </a:pPr>
            <a:endParaRPr lang="en-SG" sz="13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016D53-D29B-4A85-BFAD-B96F75F47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877708"/>
              </p:ext>
            </p:extLst>
          </p:nvPr>
        </p:nvGraphicFramePr>
        <p:xfrm>
          <a:off x="1649504" y="2134393"/>
          <a:ext cx="2626659" cy="546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5553">
                  <a:extLst>
                    <a:ext uri="{9D8B030D-6E8A-4147-A177-3AD203B41FA5}">
                      <a16:colId xmlns:a16="http://schemas.microsoft.com/office/drawing/2014/main" val="3603026346"/>
                    </a:ext>
                  </a:extLst>
                </a:gridCol>
                <a:gridCol w="875553">
                  <a:extLst>
                    <a:ext uri="{9D8B030D-6E8A-4147-A177-3AD203B41FA5}">
                      <a16:colId xmlns:a16="http://schemas.microsoft.com/office/drawing/2014/main" val="1760742736"/>
                    </a:ext>
                  </a:extLst>
                </a:gridCol>
                <a:gridCol w="875553">
                  <a:extLst>
                    <a:ext uri="{9D8B030D-6E8A-4147-A177-3AD203B41FA5}">
                      <a16:colId xmlns:a16="http://schemas.microsoft.com/office/drawing/2014/main" val="1835358156"/>
                    </a:ext>
                  </a:extLst>
                </a:gridCol>
              </a:tblGrid>
              <a:tr h="27302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ln>
                            <a:noFill/>
                          </a:ln>
                          <a:effectLst/>
                        </a:rPr>
                        <a:t>x = </a:t>
                      </a:r>
                      <a:r>
                        <a:rPr lang="en-SG" sz="140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SG" sz="1400" b="0" i="0" u="none" strike="noStrike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ln>
                            <a:noFill/>
                          </a:ln>
                          <a:effectLst/>
                        </a:rPr>
                        <a:t>z = </a:t>
                      </a:r>
                      <a:r>
                        <a:rPr lang="en-SG" sz="140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SG" sz="1400" b="0" i="0" u="none" strike="noStrike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ln>
                            <a:noFill/>
                          </a:ln>
                          <a:effectLst/>
                        </a:rPr>
                        <a:t>d = </a:t>
                      </a:r>
                      <a:r>
                        <a:rPr lang="en-SG" sz="140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1.2</a:t>
                      </a:r>
                      <a:endParaRPr lang="en-SG" sz="1400" b="0" i="0" u="none" strike="noStrike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987063"/>
                  </a:ext>
                </a:extLst>
              </a:tr>
              <a:tr h="27302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ln>
                            <a:noFill/>
                          </a:ln>
                          <a:effectLst/>
                        </a:rPr>
                        <a:t>y = </a:t>
                      </a:r>
                      <a:r>
                        <a:rPr lang="en-SG" sz="140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SG" sz="1400" b="0" i="0" u="none" strike="noStrike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ln>
                            <a:noFill/>
                          </a:ln>
                          <a:effectLst/>
                        </a:rPr>
                        <a:t>a = </a:t>
                      </a:r>
                      <a:r>
                        <a:rPr lang="en-SG" sz="140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x + y</a:t>
                      </a:r>
                      <a:endParaRPr lang="en-SG" sz="1400" b="0" i="0" u="none" strike="noStrike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ln>
                            <a:noFill/>
                          </a:ln>
                          <a:effectLst/>
                        </a:rPr>
                        <a:t>e = </a:t>
                      </a:r>
                      <a:r>
                        <a:rPr lang="en-SG" sz="140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-0.1</a:t>
                      </a:r>
                      <a:endParaRPr lang="en-SG" sz="1400" b="0" i="0" u="none" strike="noStrike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10822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83B5E1-D6E2-4ABF-A1E7-8F25E230F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53600"/>
              </p:ext>
            </p:extLst>
          </p:nvPr>
        </p:nvGraphicFramePr>
        <p:xfrm>
          <a:off x="1649503" y="3124151"/>
          <a:ext cx="2626659" cy="546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9255">
                  <a:extLst>
                    <a:ext uri="{9D8B030D-6E8A-4147-A177-3AD203B41FA5}">
                      <a16:colId xmlns:a16="http://schemas.microsoft.com/office/drawing/2014/main" val="3131513514"/>
                    </a:ext>
                  </a:extLst>
                </a:gridCol>
                <a:gridCol w="1167404">
                  <a:extLst>
                    <a:ext uri="{9D8B030D-6E8A-4147-A177-3AD203B41FA5}">
                      <a16:colId xmlns:a16="http://schemas.microsoft.com/office/drawing/2014/main" val="74895960"/>
                    </a:ext>
                  </a:extLst>
                </a:gridCol>
              </a:tblGrid>
              <a:tr h="27302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x = </a:t>
                      </a:r>
                      <a:r>
                        <a:rPr lang="en-SG" sz="1400" b="1" u="none" strike="noStrike" dirty="0">
                          <a:effectLst/>
                        </a:rPr>
                        <a:t>True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x and y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004457480"/>
                  </a:ext>
                </a:extLst>
              </a:tr>
              <a:tr h="27302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y = </a:t>
                      </a:r>
                      <a:r>
                        <a:rPr lang="en-SG" sz="1400" b="1" u="none" strike="noStrike" dirty="0">
                          <a:effectLst/>
                        </a:rPr>
                        <a:t>False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x or y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2594010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FE9CC7-FDA3-440B-BBDD-FFD0F22CF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40992"/>
              </p:ext>
            </p:extLst>
          </p:nvPr>
        </p:nvGraphicFramePr>
        <p:xfrm>
          <a:off x="1649503" y="4166348"/>
          <a:ext cx="3492652" cy="649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2774">
                  <a:extLst>
                    <a:ext uri="{9D8B030D-6E8A-4147-A177-3AD203B41FA5}">
                      <a16:colId xmlns:a16="http://schemas.microsoft.com/office/drawing/2014/main" val="935817604"/>
                    </a:ext>
                  </a:extLst>
                </a:gridCol>
                <a:gridCol w="1429878">
                  <a:extLst>
                    <a:ext uri="{9D8B030D-6E8A-4147-A177-3AD203B41FA5}">
                      <a16:colId xmlns:a16="http://schemas.microsoft.com/office/drawing/2014/main" val="3213817238"/>
                    </a:ext>
                  </a:extLst>
                </a:gridCol>
              </a:tblGrid>
              <a:tr h="335856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x = </a:t>
                      </a:r>
                      <a:r>
                        <a:rPr lang="en-SG" sz="14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"double quote string"</a:t>
                      </a:r>
                      <a:endParaRPr lang="en-SG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z = </a:t>
                      </a:r>
                      <a:r>
                        <a:rPr lang="en-SG" sz="14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‘’’multi line using triple single quote’’’</a:t>
                      </a:r>
                      <a:endParaRPr lang="en-SG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19030"/>
                  </a:ext>
                </a:extLst>
              </a:tr>
              <a:tr h="210198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y = </a:t>
                      </a:r>
                      <a:r>
                        <a:rPr lang="en-SG" sz="14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‘single quote string’</a:t>
                      </a:r>
                      <a:endParaRPr lang="en-SG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3752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415157-7EBE-46E6-BFA6-28C6A71AF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337826"/>
              </p:ext>
            </p:extLst>
          </p:nvPr>
        </p:nvGraphicFramePr>
        <p:xfrm>
          <a:off x="1649502" y="5143167"/>
          <a:ext cx="2626659" cy="649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6659">
                  <a:extLst>
                    <a:ext uri="{9D8B030D-6E8A-4147-A177-3AD203B41FA5}">
                      <a16:colId xmlns:a16="http://schemas.microsoft.com/office/drawing/2014/main" val="3998097842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= </a:t>
                      </a:r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6075933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1BA09CC-099F-487A-9C15-D2D7835ABFB7}"/>
              </a:ext>
            </a:extLst>
          </p:cNvPr>
          <p:cNvSpPr txBox="1">
            <a:spLocks/>
          </p:cNvSpPr>
          <p:nvPr/>
        </p:nvSpPr>
        <p:spPr>
          <a:xfrm>
            <a:off x="6841864" y="1447427"/>
            <a:ext cx="3700632" cy="5045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SG" sz="1400" b="1" dirty="0"/>
              <a:t>FEW CONCEPTS:</a:t>
            </a:r>
          </a:p>
          <a:p>
            <a:r>
              <a:rPr lang="en-SG" sz="1400" b="1" i="1" dirty="0"/>
              <a:t>Variable</a:t>
            </a:r>
            <a:r>
              <a:rPr lang="en-SG" sz="1400" dirty="0"/>
              <a:t> is used to store </a:t>
            </a:r>
            <a:r>
              <a:rPr lang="en-SG" sz="1400" b="1" i="1" dirty="0"/>
              <a:t>value</a:t>
            </a:r>
            <a:r>
              <a:rPr lang="en-SG" sz="1400" i="1" dirty="0"/>
              <a:t>.</a:t>
            </a:r>
          </a:p>
          <a:p>
            <a:endParaRPr lang="en-SG" sz="1400" i="1" dirty="0"/>
          </a:p>
          <a:p>
            <a:r>
              <a:rPr lang="en-SG" sz="1400" b="1" dirty="0"/>
              <a:t>Single equal sign (=) </a:t>
            </a:r>
            <a:r>
              <a:rPr lang="en-SG" sz="1400" dirty="0"/>
              <a:t>is used for </a:t>
            </a:r>
            <a:r>
              <a:rPr lang="en-SG" sz="1400" i="1" dirty="0"/>
              <a:t>assignment</a:t>
            </a:r>
            <a:r>
              <a:rPr lang="en-SG" sz="1400" dirty="0"/>
              <a:t>. When you write x = 1 , this mean you assign the value of 1 to variable x. Now x </a:t>
            </a:r>
            <a:r>
              <a:rPr lang="en-SG" sz="1400" i="1" dirty="0"/>
              <a:t>is</a:t>
            </a:r>
            <a:r>
              <a:rPr lang="en-SG" sz="1400" dirty="0"/>
              <a:t> 1.</a:t>
            </a:r>
          </a:p>
          <a:p>
            <a:endParaRPr lang="en-SG" sz="1400" dirty="0"/>
          </a:p>
          <a:p>
            <a:r>
              <a:rPr lang="en-SG" sz="1400" b="1" dirty="0">
                <a:solidFill>
                  <a:srgbClr val="FF0000"/>
                </a:solidFill>
              </a:rPr>
              <a:t>WARNING! </a:t>
            </a:r>
            <a:r>
              <a:rPr lang="en-SG" sz="1400" dirty="0"/>
              <a:t>Ensure to differentiate between </a:t>
            </a:r>
            <a:r>
              <a:rPr lang="en-SG" sz="1400" b="1" dirty="0"/>
              <a:t>String</a:t>
            </a:r>
            <a:r>
              <a:rPr lang="en-SG" sz="1400" dirty="0"/>
              <a:t> and </a:t>
            </a:r>
            <a:r>
              <a:rPr lang="en-SG" sz="1400" b="1" dirty="0"/>
              <a:t>Variable</a:t>
            </a:r>
            <a:r>
              <a:rPr lang="en-SG" sz="1400" dirty="0"/>
              <a:t>.</a:t>
            </a:r>
          </a:p>
          <a:p>
            <a:r>
              <a:rPr lang="en-SG" sz="1400" dirty="0"/>
              <a:t>e.g.</a:t>
            </a:r>
          </a:p>
          <a:p>
            <a:endParaRPr lang="en-SG" sz="1400" dirty="0"/>
          </a:p>
          <a:p>
            <a:endParaRPr lang="en-SG" sz="1400" dirty="0"/>
          </a:p>
          <a:p>
            <a:endParaRPr lang="en-SG" sz="1400" dirty="0"/>
          </a:p>
          <a:p>
            <a:endParaRPr lang="en-SG" sz="1400" dirty="0"/>
          </a:p>
          <a:p>
            <a:r>
              <a:rPr lang="en-SG" sz="1400" dirty="0"/>
              <a:t>Printing “</a:t>
            </a:r>
            <a:r>
              <a:rPr lang="en-SG" sz="1400" dirty="0" err="1"/>
              <a:t>iAm</a:t>
            </a:r>
            <a:r>
              <a:rPr lang="en-SG" sz="1400" dirty="0"/>
              <a:t>” will produce the text(string) “</a:t>
            </a:r>
            <a:r>
              <a:rPr lang="en-SG" sz="1400" dirty="0" err="1"/>
              <a:t>iAm</a:t>
            </a:r>
            <a:r>
              <a:rPr lang="en-SG" sz="1400" dirty="0"/>
              <a:t>” as the quotation mark denotes a string. While printing the variable </a:t>
            </a:r>
            <a:r>
              <a:rPr lang="en-SG" sz="1400" dirty="0" err="1"/>
              <a:t>iAm</a:t>
            </a:r>
            <a:r>
              <a:rPr lang="en-SG" sz="1400" dirty="0"/>
              <a:t>, will give the value of the variable.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24DD3F-25A0-4FDD-929D-10CBCE250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649" y="3433773"/>
            <a:ext cx="2696583" cy="263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7FD16E-0205-4340-BB94-DC5BE4B0E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649" y="3695813"/>
            <a:ext cx="1695449" cy="3325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104D21-57EA-492C-9BCE-E52927907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649" y="4054052"/>
            <a:ext cx="1486348" cy="329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D1A59A-4629-4830-BA0C-523B415A3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2649" y="5350386"/>
            <a:ext cx="1264246" cy="2310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8780F1-8347-414A-89C9-815AEA28A9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2649" y="5981294"/>
            <a:ext cx="1472453" cy="3236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7D72B2-A89F-4DE6-A84F-27C8F4BD5E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6337" y="3200400"/>
            <a:ext cx="1441357" cy="2969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694104-E420-45D7-A33C-82A8E741AB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2649" y="5606521"/>
            <a:ext cx="1378771" cy="3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5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D84D-7E6E-4A7C-9A1A-A667A36D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PRIMITIVE DATA TYPE 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F06C-9CA5-4861-8DA1-7660ACE0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SG" dirty="0"/>
              <a:t>Assign 10 to x , 2 to y . Multiply x and y , then assign it to z. Print z.</a:t>
            </a:r>
          </a:p>
          <a:p>
            <a:pPr marL="514350" indent="-514350">
              <a:buAutoNum type="arabicPeriod"/>
            </a:pPr>
            <a:r>
              <a:rPr lang="en-SG" dirty="0"/>
              <a:t>Assign -3 to a , 2 to b . Divide a and b , then assign it to c. Print c.</a:t>
            </a:r>
          </a:p>
          <a:p>
            <a:pPr marL="514350" indent="-514350">
              <a:buAutoNum type="arabicPeriod"/>
            </a:pPr>
            <a:r>
              <a:rPr lang="en-SG" dirty="0"/>
              <a:t>Assign 10 to x , 2 to y . Assign the remainder of x divided by y to r. Print r.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SG" dirty="0"/>
              <a:t>Assign “My” to a, “name” to b, “is” to c, and your name to d. Combine </a:t>
            </a:r>
            <a:r>
              <a:rPr lang="en-SG" dirty="0" err="1"/>
              <a:t>a,b,c,d</a:t>
            </a:r>
            <a:r>
              <a:rPr lang="en-SG" dirty="0"/>
              <a:t> (and white spaces) to produce:</a:t>
            </a:r>
            <a:br>
              <a:rPr lang="en-SG" dirty="0"/>
            </a:br>
            <a:r>
              <a:rPr lang="en-SG" dirty="0"/>
              <a:t>“My name is </a:t>
            </a:r>
            <a:r>
              <a:rPr lang="en-SG" dirty="0" err="1"/>
              <a:t>yourName</a:t>
            </a:r>
            <a:r>
              <a:rPr lang="en-SG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Print “My age is : 21” by combining two variables x and y.</a:t>
            </a:r>
          </a:p>
          <a:p>
            <a:pPr marL="0" indent="0">
              <a:buNone/>
            </a:pPr>
            <a:endParaRPr lang="en-SG" sz="800" dirty="0"/>
          </a:p>
          <a:p>
            <a:pPr marL="0" indent="0">
              <a:buNone/>
            </a:pPr>
            <a:endParaRPr lang="en-SG" sz="800" dirty="0"/>
          </a:p>
          <a:p>
            <a:pPr marL="0" indent="0">
              <a:buNone/>
            </a:pPr>
            <a:r>
              <a:rPr lang="en-SG" sz="1000" dirty="0"/>
              <a:t>**FLIP TO NEXT SLIDE FOR ANSWER</a:t>
            </a:r>
          </a:p>
        </p:txBody>
      </p:sp>
    </p:spTree>
    <p:extLst>
      <p:ext uri="{BB962C8B-B14F-4D97-AF65-F5344CB8AC3E}">
        <p14:creationId xmlns:p14="http://schemas.microsoft.com/office/powerpoint/2010/main" val="236829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D84D-7E6E-4A7C-9A1A-A667A36D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PRIMITIVE DATA TYPE -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F06C-9CA5-4861-8DA1-7660ACE0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4988859" cy="4674253"/>
          </a:xfrm>
          <a:ln>
            <a:solidFill>
              <a:schemeClr val="tx1"/>
            </a:solidFill>
          </a:ln>
        </p:spPr>
        <p:txBody>
          <a:bodyPr wrap="none">
            <a:noAutofit/>
          </a:bodyPr>
          <a:lstStyle/>
          <a:p>
            <a:pPr marL="0" indent="0">
              <a:buNone/>
            </a:pPr>
            <a:r>
              <a:rPr lang="en-SG" dirty="0"/>
              <a:t>1.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2.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3. 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sz="1400" dirty="0"/>
          </a:p>
          <a:p>
            <a:pPr marL="0" indent="0">
              <a:buNone/>
            </a:pPr>
            <a:r>
              <a:rPr lang="en-SG" sz="1400" dirty="0"/>
              <a:t>NOTE: </a:t>
            </a:r>
            <a:r>
              <a:rPr lang="en-SG" sz="1400" dirty="0">
                <a:hlinkClick r:id="rId2"/>
              </a:rPr>
              <a:t>https://www.w3schools.com/python/python_operators.asp</a:t>
            </a:r>
            <a:endParaRPr lang="en-SG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8029E9-5FF5-4A57-A863-5368AFCB2C92}"/>
              </a:ext>
            </a:extLst>
          </p:cNvPr>
          <p:cNvSpPr txBox="1">
            <a:spLocks/>
          </p:cNvSpPr>
          <p:nvPr/>
        </p:nvSpPr>
        <p:spPr>
          <a:xfrm>
            <a:off x="6096000" y="1694218"/>
            <a:ext cx="4820322" cy="46707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4.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NOTE: Anything between quotes are string.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That includes space “ “, symbols “^%$#@$#@” 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and even empty string “” 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5.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NOTE:  You can only concatenate string (str) object with string(str). Not str with any number including integer (int). Digits between quotes are still string.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e.g. “123” is a string.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184F5D-849B-4874-BE59-ACC383E33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784" y="1743823"/>
            <a:ext cx="1352550" cy="1285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0B2AA7-6A8F-4752-9785-71635CC73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84" y="3219450"/>
            <a:ext cx="1466850" cy="1428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82C270-EC49-4B5D-A39A-B67D88F80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3480" y="1743823"/>
            <a:ext cx="3438525" cy="1562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647D4B-516A-40E3-9F14-B5978D80B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784" y="4837952"/>
            <a:ext cx="1581150" cy="1228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87FC99-2EAB-4E23-B44D-CB037E6B6E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3480" y="4192232"/>
            <a:ext cx="19716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9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D050-E996-40B4-9B5F-D5F1A378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II.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EC84-7321-4874-AD2B-4A9C8374B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199" y="1427214"/>
            <a:ext cx="5562600" cy="506566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600" b="1" dirty="0"/>
              <a:t>TYPES of collections:</a:t>
            </a:r>
          </a:p>
          <a:p>
            <a:pPr marL="514350" indent="-514350">
              <a:buAutoNum type="arabicPeriod"/>
            </a:pPr>
            <a:r>
              <a:rPr lang="en-SG" sz="1600" b="1" dirty="0"/>
              <a:t>List</a:t>
            </a:r>
            <a:r>
              <a:rPr lang="en-SG" sz="1600" dirty="0"/>
              <a:t> - collection of </a:t>
            </a:r>
            <a:r>
              <a:rPr lang="en-SG" sz="1600" i="1" dirty="0"/>
              <a:t>any</a:t>
            </a:r>
            <a:r>
              <a:rPr lang="en-SG" sz="1600" dirty="0"/>
              <a:t> elements.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1600" dirty="0"/>
              <a:t>Adding element to a list. E.g. Adding 5 to the list.	</a:t>
            </a:r>
          </a:p>
          <a:p>
            <a:pPr marL="0" indent="0">
              <a:buNone/>
            </a:pPr>
            <a:endParaRPr lang="en-SG" sz="1200" dirty="0"/>
          </a:p>
          <a:p>
            <a:pPr marL="0" indent="0">
              <a:buNone/>
            </a:pPr>
            <a:endParaRPr lang="en-SG" sz="800" dirty="0"/>
          </a:p>
          <a:p>
            <a:pPr marL="0" indent="0">
              <a:buNone/>
            </a:pPr>
            <a:r>
              <a:rPr lang="en-SG" sz="1600" dirty="0"/>
              <a:t>Get element(s) from a list.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dirty="0"/>
              <a:t>NOTE: Any collection with index starts with position ZERO (0).</a:t>
            </a:r>
          </a:p>
          <a:p>
            <a:pPr marL="0" indent="0">
              <a:buNone/>
            </a:pPr>
            <a:r>
              <a:rPr lang="en-SG" sz="1600" dirty="0"/>
              <a:t>To get the </a:t>
            </a:r>
            <a:r>
              <a:rPr lang="en-SG" sz="1600" i="1" dirty="0"/>
              <a:t>first</a:t>
            </a:r>
            <a:r>
              <a:rPr lang="en-SG" sz="1600" dirty="0"/>
              <a:t> element of the list x will be :</a:t>
            </a:r>
          </a:p>
          <a:p>
            <a:pPr marL="0" indent="0">
              <a:buNone/>
            </a:pPr>
            <a:r>
              <a:rPr lang="en-SG" sz="1600" dirty="0"/>
              <a:t>x[0]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1BF6C1-0B0A-4F3E-ABF5-EDA5CFB37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753760"/>
              </p:ext>
            </p:extLst>
          </p:nvPr>
        </p:nvGraphicFramePr>
        <p:xfrm>
          <a:off x="6390038" y="2017160"/>
          <a:ext cx="4475185" cy="5199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3731">
                  <a:extLst>
                    <a:ext uri="{9D8B030D-6E8A-4147-A177-3AD203B41FA5}">
                      <a16:colId xmlns:a16="http://schemas.microsoft.com/office/drawing/2014/main" val="1527736892"/>
                    </a:ext>
                  </a:extLst>
                </a:gridCol>
                <a:gridCol w="2831454">
                  <a:extLst>
                    <a:ext uri="{9D8B030D-6E8A-4147-A177-3AD203B41FA5}">
                      <a16:colId xmlns:a16="http://schemas.microsoft.com/office/drawing/2014/main" val="1309620768"/>
                    </a:ext>
                  </a:extLst>
                </a:gridCol>
              </a:tblGrid>
              <a:tr h="167346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>
                          <a:effectLst/>
                        </a:rPr>
                        <a:t>x = [1,2,3,4]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>
                          <a:effectLst/>
                        </a:rPr>
                        <a:t>x = [</a:t>
                      </a:r>
                      <a:r>
                        <a:rPr lang="en-SG" sz="1200" u="none" strike="noStrike" dirty="0" err="1">
                          <a:effectLst/>
                        </a:rPr>
                        <a:t>True,True,False</a:t>
                      </a:r>
                      <a:r>
                        <a:rPr lang="en-SG" sz="1200" u="none" strike="noStrike" dirty="0">
                          <a:effectLst/>
                        </a:rPr>
                        <a:t>]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223649147"/>
                  </a:ext>
                </a:extLst>
              </a:tr>
              <a:tr h="327541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>
                          <a:effectLst/>
                        </a:rPr>
                        <a:t>x = ['a','b','c','</a:t>
                      </a:r>
                      <a:r>
                        <a:rPr lang="en-SG" sz="1200" u="none" strike="noStrike" dirty="0" err="1">
                          <a:effectLst/>
                        </a:rPr>
                        <a:t>asd</a:t>
                      </a:r>
                      <a:r>
                        <a:rPr lang="en-SG" sz="1200" u="none" strike="noStrike" dirty="0">
                          <a:effectLst/>
                        </a:rPr>
                        <a:t>']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=[None, None]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2465088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1C5707-70AE-488F-A917-3AAE6BC60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26214"/>
              </p:ext>
            </p:extLst>
          </p:nvPr>
        </p:nvGraphicFramePr>
        <p:xfrm>
          <a:off x="6390038" y="2846222"/>
          <a:ext cx="943091" cy="4908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3091">
                  <a:extLst>
                    <a:ext uri="{9D8B030D-6E8A-4147-A177-3AD203B41FA5}">
                      <a16:colId xmlns:a16="http://schemas.microsoft.com/office/drawing/2014/main" val="523443014"/>
                    </a:ext>
                  </a:extLst>
                </a:gridCol>
              </a:tblGrid>
              <a:tr h="245409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>
                          <a:effectLst/>
                        </a:rPr>
                        <a:t>x = [1,2,3,4]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220406602"/>
                  </a:ext>
                </a:extLst>
              </a:tr>
              <a:tr h="245409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 err="1">
                          <a:effectLst/>
                        </a:rPr>
                        <a:t>x.append</a:t>
                      </a:r>
                      <a:r>
                        <a:rPr lang="en-SG" sz="1200" u="none" strike="noStrike" dirty="0">
                          <a:effectLst/>
                        </a:rPr>
                        <a:t>(5)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2157683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4C6D62A-5102-45D6-9735-C865FA24EB90}"/>
              </a:ext>
            </a:extLst>
          </p:cNvPr>
          <p:cNvSpPr txBox="1"/>
          <p:nvPr/>
        </p:nvSpPr>
        <p:spPr>
          <a:xfrm>
            <a:off x="838200" y="1427215"/>
            <a:ext cx="4827494" cy="5065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SG" dirty="0"/>
              <a:t>Collection in Python denotes collection of zero or more elements.</a:t>
            </a:r>
          </a:p>
          <a:p>
            <a:r>
              <a:rPr lang="en-SG" dirty="0"/>
              <a:t>Collection is </a:t>
            </a:r>
            <a:r>
              <a:rPr lang="en-SG" i="1" dirty="0" err="1"/>
              <a:t>iterable</a:t>
            </a:r>
            <a:r>
              <a:rPr lang="en-SG" dirty="0"/>
              <a:t>, this means, you can iterate through each elements.</a:t>
            </a:r>
          </a:p>
          <a:p>
            <a:endParaRPr lang="en-SG" dirty="0"/>
          </a:p>
          <a:p>
            <a:r>
              <a:rPr lang="en-SG" u="sng" dirty="0"/>
              <a:t>Samples</a:t>
            </a:r>
            <a:r>
              <a:rPr lang="en-SG" dirty="0"/>
              <a:t>:</a:t>
            </a:r>
          </a:p>
          <a:p>
            <a:r>
              <a:rPr lang="en-SG" dirty="0"/>
              <a:t>- empty collection</a:t>
            </a:r>
          </a:p>
          <a:p>
            <a:r>
              <a:rPr lang="en-SG" dirty="0"/>
              <a:t>e.g. []</a:t>
            </a:r>
          </a:p>
          <a:p>
            <a:r>
              <a:rPr lang="en-SG" dirty="0"/>
              <a:t>- word is collection of letters </a:t>
            </a:r>
          </a:p>
          <a:p>
            <a:r>
              <a:rPr lang="en-SG" dirty="0"/>
              <a:t>e.g. [“C”,”A”,”T”,”D”,”O”,”G”] </a:t>
            </a:r>
          </a:p>
          <a:p>
            <a:r>
              <a:rPr lang="en-SG" dirty="0"/>
              <a:t>- Rows / columns in excel are collection.</a:t>
            </a:r>
          </a:p>
          <a:p>
            <a:pPr marL="285750" indent="-285750">
              <a:buFontTx/>
              <a:buChar char="-"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 marL="285750" indent="-285750">
              <a:buFontTx/>
              <a:buChar char="-"/>
            </a:pPr>
            <a:endParaRPr lang="en-SG" dirty="0"/>
          </a:p>
          <a:p>
            <a:pPr marL="285750" indent="-285750">
              <a:buFontTx/>
              <a:buChar char="-"/>
            </a:pPr>
            <a:endParaRPr lang="en-SG" dirty="0"/>
          </a:p>
          <a:p>
            <a:pPr algn="ctr"/>
            <a:r>
              <a:rPr lang="en-SG" sz="1400" dirty="0"/>
              <a:t>Collection of </a:t>
            </a:r>
            <a:r>
              <a:rPr lang="en-SG" sz="1400" dirty="0" err="1"/>
              <a:t>Number,Name,Age,Profession</a:t>
            </a:r>
            <a:r>
              <a:rPr lang="en-SG" sz="1400" dirty="0"/>
              <a:t>.</a:t>
            </a:r>
          </a:p>
          <a:p>
            <a:pPr algn="ctr"/>
            <a:r>
              <a:rPr lang="en-SG" sz="1400" dirty="0"/>
              <a:t>The whole table is collection of rows.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48503-4505-4390-A997-1055DFAF3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59" y="4718817"/>
            <a:ext cx="3305175" cy="97155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D010560-885F-4787-8158-6991E4101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04420"/>
              </p:ext>
            </p:extLst>
          </p:nvPr>
        </p:nvGraphicFramePr>
        <p:xfrm>
          <a:off x="6248399" y="3766317"/>
          <a:ext cx="46482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579221947"/>
                    </a:ext>
                  </a:extLst>
                </a:gridCol>
                <a:gridCol w="3098800">
                  <a:extLst>
                    <a:ext uri="{9D8B030D-6E8A-4147-A177-3AD203B41FA5}">
                      <a16:colId xmlns:a16="http://schemas.microsoft.com/office/drawing/2014/main" val="296915607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400" u="none" strike="noStrike" dirty="0">
                          <a:effectLst/>
                        </a:rPr>
                        <a:t>x[0]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Get the first element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227553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400" u="none" strike="noStrike">
                          <a:effectLst/>
                        </a:rPr>
                        <a:t>x[1:3]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Get the 2nd (inclusive) to 4th (exclusive) elements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835127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400" u="none" strike="noStrike">
                          <a:effectLst/>
                        </a:rPr>
                        <a:t>x[:3]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Get the 1st until 3rd (exclusive) elements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873297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400" u="none" strike="noStrike">
                          <a:effectLst/>
                        </a:rPr>
                        <a:t>x.pop()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Get the last element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487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2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7536-4980-43E9-A551-83AE2359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II.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076B-F138-4B53-B547-A2A81F848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257800" cy="326707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600" b="1" dirty="0"/>
              <a:t>3. Dictionary</a:t>
            </a:r>
            <a:r>
              <a:rPr lang="en-SG" sz="1600" dirty="0"/>
              <a:t> - collection of </a:t>
            </a:r>
            <a:r>
              <a:rPr lang="en-SG" sz="1600" b="1" dirty="0"/>
              <a:t>KEY</a:t>
            </a:r>
            <a:r>
              <a:rPr lang="en-SG" sz="1600" dirty="0"/>
              <a:t> , </a:t>
            </a:r>
            <a:r>
              <a:rPr lang="en-SG" sz="1600" b="1" dirty="0"/>
              <a:t>VALUE</a:t>
            </a:r>
            <a:r>
              <a:rPr lang="en-SG" sz="1600" dirty="0"/>
              <a:t> lookup. 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dirty="0"/>
              <a:t>Consider the typical login page.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dirty="0"/>
              <a:t>This can be represented in dictionary: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dirty="0"/>
              <a:t>To </a:t>
            </a:r>
            <a:r>
              <a:rPr lang="en-SG" sz="1600" b="1" dirty="0"/>
              <a:t>get</a:t>
            </a:r>
            <a:r>
              <a:rPr lang="en-SG" sz="1600" dirty="0"/>
              <a:t> the value of they key “Email Address” :</a:t>
            </a:r>
          </a:p>
          <a:p>
            <a:pPr marL="0" indent="0">
              <a:buNone/>
            </a:pPr>
            <a:endParaRPr lang="en-SG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5B2EF8-F38B-48EE-8C96-ACD335F00C11}"/>
              </a:ext>
            </a:extLst>
          </p:cNvPr>
          <p:cNvSpPr txBox="1"/>
          <p:nvPr/>
        </p:nvSpPr>
        <p:spPr>
          <a:xfrm>
            <a:off x="838200" y="4957762"/>
            <a:ext cx="105156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sz="1200" dirty="0"/>
              <a:t>Note: </a:t>
            </a:r>
          </a:p>
          <a:p>
            <a:r>
              <a:rPr lang="en-SG" sz="1200" dirty="0"/>
              <a:t>You can use </a:t>
            </a:r>
            <a:r>
              <a:rPr lang="en-SG" sz="1200" dirty="0" err="1"/>
              <a:t>len</a:t>
            </a:r>
            <a:r>
              <a:rPr lang="en-SG" sz="1200" dirty="0"/>
              <a:t>() function to get the length of the collection. e.g. </a:t>
            </a:r>
            <a:r>
              <a:rPr lang="en-SG" sz="1200" dirty="0" err="1"/>
              <a:t>len</a:t>
            </a:r>
            <a:r>
              <a:rPr lang="en-SG" sz="1200" dirty="0"/>
              <a:t>([1,2,3]) , </a:t>
            </a:r>
            <a:r>
              <a:rPr lang="en-SG" sz="1200" dirty="0" err="1"/>
              <a:t>len</a:t>
            </a:r>
            <a:r>
              <a:rPr lang="en-SG" sz="1200" dirty="0"/>
              <a:t>({“a”:1,”b”:2})</a:t>
            </a:r>
          </a:p>
          <a:p>
            <a:endParaRPr lang="en-SG" sz="1200" dirty="0"/>
          </a:p>
          <a:p>
            <a:r>
              <a:rPr lang="en-SG" sz="1200" dirty="0">
                <a:hlinkClick r:id="rId2"/>
              </a:rPr>
              <a:t>https://www.w3schools.com/python/python_lists.asp</a:t>
            </a:r>
            <a:endParaRPr lang="en-SG" sz="1200" dirty="0"/>
          </a:p>
          <a:p>
            <a:r>
              <a:rPr lang="en-SG" sz="1200" dirty="0">
                <a:hlinkClick r:id="rId3"/>
              </a:rPr>
              <a:t>https://www.w3schools.com/python/python_sets.asp</a:t>
            </a:r>
            <a:endParaRPr lang="en-SG" sz="1200" dirty="0"/>
          </a:p>
          <a:p>
            <a:r>
              <a:rPr lang="en-SG" sz="1200" dirty="0">
                <a:hlinkClick r:id="rId4"/>
              </a:rPr>
              <a:t>https://www.w3schools.com/python/python_dictionaries.asp</a:t>
            </a:r>
            <a:endParaRPr lang="en-SG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0859F-FA70-4943-893F-5E5FFEAB9796}"/>
              </a:ext>
            </a:extLst>
          </p:cNvPr>
          <p:cNvSpPr txBox="1"/>
          <p:nvPr/>
        </p:nvSpPr>
        <p:spPr>
          <a:xfrm>
            <a:off x="838200" y="1690688"/>
            <a:ext cx="5257800" cy="32670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SG" b="1" dirty="0"/>
              <a:t>2. Set</a:t>
            </a:r>
            <a:r>
              <a:rPr lang="en-SG" dirty="0"/>
              <a:t> – collection of unique elements</a:t>
            </a:r>
          </a:p>
          <a:p>
            <a:r>
              <a:rPr lang="en-SG" dirty="0"/>
              <a:t>Two ways to create set:</a:t>
            </a:r>
          </a:p>
          <a:p>
            <a:endParaRPr lang="en-SG" dirty="0"/>
          </a:p>
          <a:p>
            <a:endParaRPr lang="en-SG" dirty="0"/>
          </a:p>
          <a:p>
            <a:r>
              <a:rPr lang="en-SG" b="1" dirty="0"/>
              <a:t>Add</a:t>
            </a:r>
            <a:r>
              <a:rPr lang="en-SG" dirty="0"/>
              <a:t> 4 to a set</a:t>
            </a:r>
          </a:p>
          <a:p>
            <a:endParaRPr lang="en-SG" dirty="0"/>
          </a:p>
          <a:p>
            <a:endParaRPr lang="en-SG" dirty="0"/>
          </a:p>
          <a:p>
            <a:r>
              <a:rPr lang="en-SG" b="1" dirty="0"/>
              <a:t>Remove</a:t>
            </a:r>
            <a:r>
              <a:rPr lang="en-SG" dirty="0"/>
              <a:t> ‘a’ from a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CB2A4E-1277-4924-ADDE-EAB9E5144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008852"/>
              </p:ext>
            </p:extLst>
          </p:nvPr>
        </p:nvGraphicFramePr>
        <p:xfrm>
          <a:off x="1256403" y="2313119"/>
          <a:ext cx="15494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51378841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>
                          <a:effectLst/>
                        </a:rPr>
                        <a:t>s = {1,2,3}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9070049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>
                          <a:effectLst/>
                        </a:rPr>
                        <a:t> 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5910283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94C1AF-FD9B-4563-8F7C-5E1FC055D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152080"/>
              </p:ext>
            </p:extLst>
          </p:nvPr>
        </p:nvGraphicFramePr>
        <p:xfrm>
          <a:off x="3455297" y="2302586"/>
          <a:ext cx="15494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67176958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>
                          <a:effectLst/>
                        </a:rPr>
                        <a:t>x = [4,5,6,6]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0497782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 err="1">
                          <a:effectLst/>
                        </a:rPr>
                        <a:t>setX</a:t>
                      </a:r>
                      <a:r>
                        <a:rPr lang="en-SG" sz="1200" u="none" strike="noStrike" dirty="0">
                          <a:effectLst/>
                        </a:rPr>
                        <a:t> = set(x)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57507793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9F4F57B-D2B0-43F4-96CF-BD967D19B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500576"/>
              </p:ext>
            </p:extLst>
          </p:nvPr>
        </p:nvGraphicFramePr>
        <p:xfrm>
          <a:off x="1256403" y="3124452"/>
          <a:ext cx="15494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59086655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>
                          <a:effectLst/>
                        </a:rPr>
                        <a:t>s.add(4)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713426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>
                          <a:effectLst/>
                        </a:rPr>
                        <a:t> 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96805507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4C34132-D30E-4111-AA07-6AB9AD418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921917"/>
              </p:ext>
            </p:extLst>
          </p:nvPr>
        </p:nvGraphicFramePr>
        <p:xfrm>
          <a:off x="1256403" y="3902798"/>
          <a:ext cx="15494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370667228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>
                          <a:effectLst/>
                        </a:rPr>
                        <a:t>s = {'a','b'}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9162482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 err="1">
                          <a:effectLst/>
                        </a:rPr>
                        <a:t>s.remove</a:t>
                      </a:r>
                      <a:r>
                        <a:rPr lang="en-SG" sz="1200" u="none" strike="noStrike" dirty="0">
                          <a:effectLst/>
                        </a:rPr>
                        <a:t>('a')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250651210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B6A7658A-6C70-4985-B2D3-F8AA486B5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889" y="2034828"/>
            <a:ext cx="1778745" cy="1341259"/>
          </a:xfrm>
          <a:prstGeom prst="rect">
            <a:avLst/>
          </a:prstGeom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1A1435-38DF-482F-B5DC-04F1E9571F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8536" y="3648254"/>
            <a:ext cx="4928585" cy="504198"/>
          </a:xfrm>
          <a:prstGeom prst="rect">
            <a:avLst/>
          </a:prstGeom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BD7779-2C29-490E-895E-3F844874C8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8536" y="4454827"/>
            <a:ext cx="3514725" cy="33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8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C743-207A-4CC0-B19E-51A8F7C3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II. Collections 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4DA11-363A-485E-A6CF-150D9642B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Create a list that contains different data types.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From the list in Q1, get the last element.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From the list in Q1, get the last 2 elements.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Find the unique elements of [1,1,2,3,4]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Create a dictionary containing price of the fruits:</a:t>
            </a:r>
          </a:p>
          <a:p>
            <a:pPr marL="0" indent="0">
              <a:buNone/>
            </a:pPr>
            <a:r>
              <a:rPr lang="en-SG" dirty="0"/>
              <a:t>	Apple = 1 , Orange = 2 , Grape = 3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SG" dirty="0"/>
              <a:t>From the dictionary from Q5, get the price for Orange.</a:t>
            </a:r>
          </a:p>
          <a:p>
            <a:pPr marL="514350" indent="-514350">
              <a:buFont typeface="+mj-lt"/>
              <a:buAutoNum type="arabicPeriod" startAt="6"/>
            </a:pPr>
            <a:endParaRPr lang="en-SG" dirty="0"/>
          </a:p>
          <a:p>
            <a:pPr marL="0" indent="0">
              <a:buNone/>
            </a:pPr>
            <a:r>
              <a:rPr lang="en-SG" sz="1000" dirty="0"/>
              <a:t>**FLIP TO NEXT SLIDE FOR ANSWER</a:t>
            </a:r>
          </a:p>
          <a:p>
            <a:pPr marL="514350" indent="-514350">
              <a:buFont typeface="+mj-lt"/>
              <a:buAutoNum type="arabicPeriod" startAt="6"/>
            </a:pPr>
            <a:endParaRPr lang="en-SG" dirty="0"/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910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6D58-F12D-4322-9455-6DCA0C46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II. Collections 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08509-48A0-4316-B99E-EB1D862E3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SG" dirty="0"/>
              <a:t>1.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2.</a:t>
            </a:r>
          </a:p>
          <a:p>
            <a:pPr marL="0" indent="0">
              <a:buNone/>
            </a:pPr>
            <a:endParaRPr lang="en-SG" sz="4400" dirty="0"/>
          </a:p>
          <a:p>
            <a:pPr marL="0" indent="0">
              <a:buNone/>
            </a:pPr>
            <a:r>
              <a:rPr lang="en-SG" dirty="0"/>
              <a:t>3.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4.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F0183-AC9E-4B6B-819B-CF1494686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SG" dirty="0"/>
              <a:t>5.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6.</a:t>
            </a:r>
          </a:p>
          <a:p>
            <a:pPr marL="0" indent="0">
              <a:buNone/>
            </a:pPr>
            <a:r>
              <a:rPr lang="en-SG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F6238-DFA0-4FFC-8C39-2D0D6845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74" y="1992013"/>
            <a:ext cx="3838575" cy="485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39E0AA-1E3C-4AC1-8C43-6B26DCDE8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874" y="2734469"/>
            <a:ext cx="1819275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1B10A9-9EDD-4B7F-8D30-52E0FB788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874" y="4136231"/>
            <a:ext cx="2286000" cy="1171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2FB2B1-517D-4FCE-B47B-FCA22C6C3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874" y="5442743"/>
            <a:ext cx="3105150" cy="59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09C9AE-A480-4180-8FDE-D5DB44F0D8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1707" y="2234900"/>
            <a:ext cx="5082093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AF8623-7282-4492-8404-31F7FDC6D6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1707" y="3367881"/>
            <a:ext cx="28384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6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7E91880-E465-451C-90CB-05DCA44301ED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3003</Words>
  <Application>Microsoft Office PowerPoint</Application>
  <PresentationFormat>Widescreen</PresentationFormat>
  <Paragraphs>492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Comic Sans MS</vt:lpstr>
      <vt:lpstr>Consolas</vt:lpstr>
      <vt:lpstr>Office Theme</vt:lpstr>
      <vt:lpstr>PYTHON</vt:lpstr>
      <vt:lpstr>Best Practices and Coding Guide</vt:lpstr>
      <vt:lpstr>I. PRIMITIVE DATA TYPE</vt:lpstr>
      <vt:lpstr>PRIMITIVE DATA TYPE - Exercise</vt:lpstr>
      <vt:lpstr>PRIMITIVE DATA TYPE - Answer</vt:lpstr>
      <vt:lpstr>II. Collections</vt:lpstr>
      <vt:lpstr>II. Collections</vt:lpstr>
      <vt:lpstr>II. Collections - Exercise</vt:lpstr>
      <vt:lpstr>II. Collections - Exercise</vt:lpstr>
      <vt:lpstr>III. Control Statements - Operator</vt:lpstr>
      <vt:lpstr>III. Control Statements – if – elif – else</vt:lpstr>
      <vt:lpstr>III. Control Statements – Exercise  (use the code editor)</vt:lpstr>
      <vt:lpstr>III. Control Statements - Answer</vt:lpstr>
      <vt:lpstr>IV. Loop</vt:lpstr>
      <vt:lpstr>IV. Loop – Cont.</vt:lpstr>
      <vt:lpstr>IV. Loop – Exercise</vt:lpstr>
      <vt:lpstr>IV. Loop – Answer</vt:lpstr>
      <vt:lpstr>V. Function</vt:lpstr>
      <vt:lpstr>V. Function</vt:lpstr>
      <vt:lpstr>V. Function</vt:lpstr>
      <vt:lpstr>V. Function – cont.</vt:lpstr>
      <vt:lpstr>V. Function - exercise</vt:lpstr>
      <vt:lpstr>V. Function - answer</vt:lpstr>
      <vt:lpstr>Project</vt:lpstr>
      <vt:lpstr>Project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HENRY</dc:creator>
  <cp:lastModifiedBy>Henry Wiyanto</cp:lastModifiedBy>
  <cp:revision>94</cp:revision>
  <dcterms:created xsi:type="dcterms:W3CDTF">2019-12-02T12:41:58Z</dcterms:created>
  <dcterms:modified xsi:type="dcterms:W3CDTF">2019-12-09T16:23:06Z</dcterms:modified>
</cp:coreProperties>
</file>