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98" r:id="rId5"/>
    <p:sldId id="314" r:id="rId6"/>
    <p:sldId id="457" r:id="rId7"/>
    <p:sldId id="436" r:id="rId8"/>
    <p:sldId id="471" r:id="rId9"/>
    <p:sldId id="459" r:id="rId10"/>
    <p:sldId id="468" r:id="rId11"/>
    <p:sldId id="426" r:id="rId12"/>
    <p:sldId id="474" r:id="rId13"/>
    <p:sldId id="475" r:id="rId14"/>
    <p:sldId id="476" r:id="rId15"/>
    <p:sldId id="463" r:id="rId16"/>
    <p:sldId id="456" r:id="rId17"/>
    <p:sldId id="460" r:id="rId18"/>
    <p:sldId id="472" r:id="rId19"/>
    <p:sldId id="473" r:id="rId20"/>
    <p:sldId id="464"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on" initials="SS"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81DD00"/>
    <a:srgbClr val="99FF66"/>
    <a:srgbClr val="BABABA"/>
    <a:srgbClr val="A8D373"/>
    <a:srgbClr val="FA0802"/>
    <a:srgbClr val="FF6600"/>
    <a:srgbClr val="F86206"/>
    <a:srgbClr val="811837"/>
    <a:srgbClr val="606060"/>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3" autoAdjust="0"/>
    <p:restoredTop sz="96051" autoAdjust="0"/>
  </p:normalViewPr>
  <p:slideViewPr>
    <p:cSldViewPr snapToGrid="0" showGuides="1">
      <p:cViewPr varScale="1">
        <p:scale>
          <a:sx n="96" d="100"/>
          <a:sy n="96" d="100"/>
        </p:scale>
        <p:origin x="-360" y="-102"/>
      </p:cViewPr>
      <p:guideLst>
        <p:guide orient="horz" pos="204"/>
        <p:guide pos="2450"/>
        <p:guide pos="5124"/>
        <p:guide pos="2943"/>
        <p:guide pos="335"/>
        <p:guide pos="5063"/>
        <p:guide pos="418"/>
      </p:guideLst>
    </p:cSldViewPr>
  </p:slideViewPr>
  <p:outlineViewPr>
    <p:cViewPr>
      <p:scale>
        <a:sx n="33" d="100"/>
        <a:sy n="33" d="100"/>
      </p:scale>
      <p:origin x="0" y="6024"/>
    </p:cViewPr>
  </p:outlineViewPr>
  <p:notesTextViewPr>
    <p:cViewPr>
      <p:scale>
        <a:sx n="100" d="100"/>
        <a:sy n="100" d="100"/>
      </p:scale>
      <p:origin x="0" y="0"/>
    </p:cViewPr>
  </p:notesTextViewPr>
  <p:sorterViewPr>
    <p:cViewPr>
      <p:scale>
        <a:sx n="100" d="100"/>
        <a:sy n="100" d="100"/>
      </p:scale>
      <p:origin x="0" y="6510"/>
    </p:cViewPr>
  </p:sorterViewPr>
  <p:notesViewPr>
    <p:cSldViewPr snapToGrid="0" showGuides="1">
      <p:cViewPr varScale="1">
        <p:scale>
          <a:sx n="63" d="100"/>
          <a:sy n="63" d="100"/>
        </p:scale>
        <p:origin x="-2244" y="-12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98972E-3914-41AD-AF08-F4D9930FAE5D}" type="doc">
      <dgm:prSet loTypeId="urn:microsoft.com/office/officeart/2005/8/layout/chevron1" loCatId="process" qsTypeId="urn:microsoft.com/office/officeart/2005/8/quickstyle/simple1" qsCatId="simple" csTypeId="urn:microsoft.com/office/officeart/2005/8/colors/accent1_2" csCatId="accent1" phldr="1"/>
      <dgm:spPr/>
    </dgm:pt>
    <dgm:pt modelId="{AC5709A2-A3B9-4141-B12C-E5A65FF04107}" type="pres">
      <dgm:prSet presAssocID="{2598972E-3914-41AD-AF08-F4D9930FAE5D}" presName="Name0" presStyleCnt="0">
        <dgm:presLayoutVars>
          <dgm:dir/>
          <dgm:animLvl val="lvl"/>
          <dgm:resizeHandles val="exact"/>
        </dgm:presLayoutVars>
      </dgm:prSet>
      <dgm:spPr/>
    </dgm:pt>
  </dgm:ptLst>
  <dgm:cxnLst>
    <dgm:cxn modelId="{5DD9D1C5-F558-4BE0-8A15-790A9F5182F1}" type="presOf" srcId="{2598972E-3914-41AD-AF08-F4D9930FAE5D}" destId="{AC5709A2-A3B9-4141-B12C-E5A65FF04107}" srcOrd="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D5BD78FF-B1C8-3E4D-A610-8CC16E4B3835}" type="datetimeFigureOut">
              <a:rPr lang="en-US" smtClean="0"/>
              <a:pPr/>
              <a:t>1/4/2016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PRIVATE AND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01F94C8-A286-A148-9DE5-82145847466E}" type="slidenum">
              <a:rPr lang="en-US" smtClean="0"/>
              <a:pPr/>
              <a:t>‹#›</a:t>
            </a:fld>
            <a:endParaRPr lang="en-US"/>
          </a:p>
        </p:txBody>
      </p:sp>
    </p:spTree>
    <p:extLst>
      <p:ext uri="{BB962C8B-B14F-4D97-AF65-F5344CB8AC3E}">
        <p14:creationId xmlns:p14="http://schemas.microsoft.com/office/powerpoint/2010/main" val="23071197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214C08B1-0926-46EB-A72C-6066AF429DCA}" type="datetimeFigureOut">
              <a:rPr lang="en-US" smtClean="0"/>
              <a:pPr/>
              <a:t>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PRIVATE AND CONFIDENTIAL</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B02C7CD-395C-4DB6-9C71-EA637A90D920}" type="slidenum">
              <a:rPr lang="en-US" smtClean="0"/>
              <a:pPr/>
              <a:t>‹#›</a:t>
            </a:fld>
            <a:endParaRPr lang="en-US"/>
          </a:p>
        </p:txBody>
      </p:sp>
    </p:spTree>
    <p:extLst>
      <p:ext uri="{BB962C8B-B14F-4D97-AF65-F5344CB8AC3E}">
        <p14:creationId xmlns:p14="http://schemas.microsoft.com/office/powerpoint/2010/main" val="75904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pg num"/>
          <p:cNvSpPr txBox="1">
            <a:spLocks noGrp="1" noChangeArrowheads="1"/>
          </p:cNvSpPr>
          <p:nvPr/>
        </p:nvSpPr>
        <p:spPr bwMode="auto">
          <a:xfrm>
            <a:off x="6240646" y="8928586"/>
            <a:ext cx="557863" cy="184666"/>
          </a:xfrm>
          <a:prstGeom prst="rect">
            <a:avLst/>
          </a:prstGeom>
          <a:noFill/>
          <a:ln w="9525">
            <a:noFill/>
            <a:miter lim="800000"/>
            <a:headEnd/>
            <a:tailEnd/>
          </a:ln>
        </p:spPr>
        <p:txBody>
          <a:bodyPr lIns="0" tIns="0" rIns="0" bIns="0" anchor="b">
            <a:spAutoFit/>
          </a:bodyPr>
          <a:lstStyle/>
          <a:p>
            <a:pPr algn="r"/>
            <a:fld id="{91F1949E-EE63-44C9-89E2-7B7C32B9F977}" type="slidenum">
              <a:rPr lang="en-US" sz="1200"/>
              <a:pPr algn="r"/>
              <a:t>1</a:t>
            </a:fld>
            <a:endParaRPr lang="en-US" sz="1200" dirty="0"/>
          </a:p>
        </p:txBody>
      </p:sp>
      <p:sp>
        <p:nvSpPr>
          <p:cNvPr id="28674" name="Rectangle 4"/>
          <p:cNvSpPr>
            <a:spLocks noGrp="1" noRot="1" noChangeAspect="1" noChangeArrowheads="1" noTextEdit="1"/>
          </p:cNvSpPr>
          <p:nvPr>
            <p:ph type="sldImg"/>
          </p:nvPr>
        </p:nvSpPr>
        <p:spPr/>
      </p:sp>
      <p:sp>
        <p:nvSpPr>
          <p:cNvPr id="4" name="Footer Placeholder 3"/>
          <p:cNvSpPr>
            <a:spLocks noGrp="1"/>
          </p:cNvSpPr>
          <p:nvPr>
            <p:ph type="ftr" sz="quarter" idx="10"/>
          </p:nvPr>
        </p:nvSpPr>
        <p:spPr/>
        <p:txBody>
          <a:bodyPr/>
          <a:lstStyle/>
          <a:p>
            <a:r>
              <a:rPr lang="en-US" smtClean="0"/>
              <a:t>PRIVATE AND CONFIDENTIAL</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 name="Rectangle 19"/>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bg1"/>
              </a:solidFill>
            </a:endParaRPr>
          </a:p>
        </p:txBody>
      </p:sp>
      <p:grpSp>
        <p:nvGrpSpPr>
          <p:cNvPr id="9" name="Group 8"/>
          <p:cNvGrpSpPr/>
          <p:nvPr userDrawn="1"/>
        </p:nvGrpSpPr>
        <p:grpSpPr>
          <a:xfrm>
            <a:off x="3856383" y="5603214"/>
            <a:ext cx="4929855" cy="993352"/>
            <a:chOff x="122238" y="4995863"/>
            <a:chExt cx="7208837" cy="1452562"/>
          </a:xfrm>
          <a:solidFill>
            <a:schemeClr val="tx1"/>
          </a:solidFill>
        </p:grpSpPr>
        <p:sp>
          <p:nvSpPr>
            <p:cNvPr id="10"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26"/>
            <p:cNvSpPr>
              <a:spLocks noChangeArrowheads="1"/>
            </p:cNvSpPr>
            <p:nvPr/>
          </p:nvSpPr>
          <p:spPr bwMode="auto">
            <a:xfrm>
              <a:off x="1033463" y="4995863"/>
              <a:ext cx="180975" cy="109061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203201" y="323851"/>
            <a:ext cx="9203267" cy="4544482"/>
          </a:xfrm>
        </p:spPr>
        <p:txBody>
          <a:bodyPr anchor="t" anchorCtr="0">
            <a:normAutofit/>
          </a:bodyPr>
          <a:lstStyle>
            <a:lvl1pPr>
              <a:lnSpc>
                <a:spcPts val="7900"/>
              </a:lnSpc>
              <a:defRPr sz="9600">
                <a:solidFill>
                  <a:schemeClr val="accent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8167" y="4715933"/>
            <a:ext cx="7986183" cy="1710268"/>
          </a:xfrm>
        </p:spPr>
        <p:txBody>
          <a:bodyPr anchor="b">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all" spc="0" normalizeH="0" baseline="0" noProof="0" dirty="0">
              <a:ln>
                <a:noFill/>
              </a:ln>
              <a:solidFill>
                <a:prstClr val="white"/>
              </a:solidFill>
              <a:effectLst/>
              <a:uLnTx/>
              <a:uFillTx/>
              <a:latin typeface="Arial"/>
              <a:ea typeface="+mn-ea"/>
              <a:cs typeface="Aria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B383C57C-80DA-45D5-BFE5-7583B8192761}" type="slidenum">
              <a:rPr lang="en-US" smtClean="0"/>
              <a:pPr/>
              <a:t>‹#›</a:t>
            </a:fld>
            <a:endParaRPr lang="en-US" dirty="0"/>
          </a:p>
        </p:txBody>
      </p:sp>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B383C57C-80DA-45D5-BFE5-7583B8192761}" type="slidenum">
              <a:rPr lang="en-US" smtClean="0"/>
              <a:pPr/>
              <a:t>‹#›</a:t>
            </a:fld>
            <a:endParaRPr lang="en-US" dirty="0"/>
          </a:p>
        </p:txBody>
      </p:sp>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52564"/>
            <a:ext cx="3703320" cy="5170486"/>
          </a:xfrm>
        </p:spPr>
        <p:txBody>
          <a:bodyPr>
            <a:normAutofit/>
          </a:bodyPr>
          <a:lstStyle>
            <a:lvl1pPr marL="177800" indent="0">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33977" y="1452564"/>
            <a:ext cx="3700373" cy="517048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858000"/>
            <a:ext cx="2133600" cy="365125"/>
          </a:xfrm>
          <a:prstGeom prst="rect">
            <a:avLst/>
          </a:prstGeom>
        </p:spPr>
        <p:txBody>
          <a:bodyPr/>
          <a:lstStyle/>
          <a:p>
            <a:fld id="{90DA32F9-906E-482A-8835-4EE1B648E1F5}" type="datetime1">
              <a:rPr lang="en-US" smtClean="0"/>
              <a:pPr/>
              <a:t>1/4/2016</a:t>
            </a:fld>
            <a:endParaRPr lang="en-US"/>
          </a:p>
        </p:txBody>
      </p:sp>
      <p:sp>
        <p:nvSpPr>
          <p:cNvPr id="7" name="Slide Number Placeholder 6"/>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452564"/>
            <a:ext cx="3703320" cy="617776"/>
          </a:xfrm>
        </p:spPr>
        <p:txBody>
          <a:bodyPr anchor="b">
            <a:noAutofit/>
          </a:bodyPr>
          <a:lstStyle>
            <a:lvl1pPr marL="0" indent="0">
              <a:buNone/>
              <a:defRPr sz="22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44512" y="2120900"/>
            <a:ext cx="3355975" cy="4292599"/>
          </a:xfrm>
          <a:solidFill>
            <a:schemeClr val="accent5"/>
          </a:solidFill>
          <a:ln>
            <a:noFill/>
          </a:ln>
        </p:spPr>
        <p:txBody>
          <a:bodyPr>
            <a:normAutofit/>
          </a:bodyPr>
          <a:lstStyle>
            <a:lvl1pPr marL="114300" indent="0">
              <a:defRPr sz="1500"/>
            </a:lvl1pPr>
            <a:lvl2pPr marL="406400" indent="-292100">
              <a:buNone/>
              <a:defRPr sz="1300">
                <a:solidFill>
                  <a:schemeClr val="bg1"/>
                </a:solidFill>
              </a:defRPr>
            </a:lvl2pPr>
            <a:lvl3pPr marL="406400" indent="-292100">
              <a:buFont typeface="Arial"/>
              <a:buNone/>
              <a:defRPr sz="1200">
                <a:solidFill>
                  <a:schemeClr val="bg1"/>
                </a:solidFill>
              </a:defRPr>
            </a:lvl3pPr>
            <a:lvl4pPr marL="406400" indent="-292100">
              <a:buClr>
                <a:schemeClr val="bg1"/>
              </a:buClr>
              <a:buFont typeface="Lucida Grande"/>
              <a:buChar char="»"/>
              <a:defRPr sz="1200">
                <a:solidFill>
                  <a:srgbClr val="000000"/>
                </a:solidFill>
              </a:defRPr>
            </a:lvl4pPr>
            <a:lvl5pPr marL="406400" indent="-292100">
              <a:buClr>
                <a:schemeClr val="bg1"/>
              </a:buClr>
              <a:buFont typeface="Lucida Grande"/>
              <a:buChar char="»"/>
              <a:defRPr sz="12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3"/>
            <a:r>
              <a:rPr lang="en-US" dirty="0" smtClean="0"/>
              <a:t>Second level</a:t>
            </a:r>
          </a:p>
          <a:p>
            <a:pPr lvl="3"/>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452564"/>
            <a:ext cx="3536950" cy="617776"/>
          </a:xfrm>
        </p:spPr>
        <p:txBody>
          <a:bodyPr anchor="b">
            <a:noAutofit/>
          </a:bodyPr>
          <a:lstStyle>
            <a:lvl1pPr marL="0" indent="0">
              <a:buNone/>
              <a:defRPr sz="22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73600" y="2120900"/>
            <a:ext cx="3371850" cy="4292599"/>
          </a:xfrm>
          <a:solidFill>
            <a:srgbClr val="00BCE4"/>
          </a:solidFill>
          <a:ln>
            <a:noFill/>
          </a:ln>
        </p:spPr>
        <p:txBody>
          <a:bodyPr>
            <a:normAutofit/>
          </a:bodyPr>
          <a:lstStyle>
            <a:lvl1pPr marL="114300" indent="0">
              <a:defRPr sz="1500"/>
            </a:lvl1pPr>
            <a:lvl2pPr marL="342900" indent="-228600">
              <a:buClr>
                <a:schemeClr val="bg1"/>
              </a:buClr>
              <a:defRPr sz="1200">
                <a:solidFill>
                  <a:srgbClr val="000000"/>
                </a:solidFill>
              </a:defRPr>
            </a:lvl2pPr>
            <a:lvl3pPr marL="342900" indent="-228600">
              <a:buClr>
                <a:schemeClr val="bg1"/>
              </a:buClr>
              <a:buFont typeface="Lucida Grande"/>
              <a:buChar char="»"/>
              <a:defRPr sz="1200">
                <a:solidFill>
                  <a:srgbClr val="000000"/>
                </a:solidFill>
              </a:defRPr>
            </a:lvl3pPr>
            <a:lvl4pPr marL="342900" indent="-228600">
              <a:buClr>
                <a:schemeClr val="bg1"/>
              </a:buClr>
              <a:buFont typeface="Lucida Grande"/>
              <a:buChar char="»"/>
              <a:defRPr sz="1200">
                <a:solidFill>
                  <a:srgbClr val="000000"/>
                </a:solidFill>
              </a:defRPr>
            </a:lvl4pPr>
            <a:lvl5pPr marL="342900" indent="-228600">
              <a:buClr>
                <a:schemeClr val="bg1"/>
              </a:buClr>
              <a:buFont typeface="Lucida Grande"/>
              <a:buChar char="»"/>
              <a:defRPr sz="12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858000"/>
            <a:ext cx="2133600" cy="365125"/>
          </a:xfrm>
          <a:prstGeom prst="rect">
            <a:avLst/>
          </a:prstGeom>
        </p:spPr>
        <p:txBody>
          <a:bodyPr/>
          <a:lstStyle/>
          <a:p>
            <a:fld id="{3EC00D29-6FB5-4FFF-80C7-E3689DC203F6}" type="datetime1">
              <a:rPr lang="en-US" smtClean="0"/>
              <a:pPr/>
              <a:t>1/4/2016</a:t>
            </a:fld>
            <a:endParaRPr lang="en-US"/>
          </a:p>
        </p:txBody>
      </p:sp>
      <p:sp>
        <p:nvSpPr>
          <p:cNvPr id="9" name="Slide Number Placeholder 8"/>
          <p:cNvSpPr>
            <a:spLocks noGrp="1"/>
          </p:cNvSpPr>
          <p:nvPr>
            <p:ph type="sldNum" sz="quarter" idx="12"/>
          </p:nvPr>
        </p:nvSpPr>
        <p:spPr/>
        <p:txBody>
          <a:bodyPr/>
          <a:lstStyle/>
          <a:p>
            <a:fld id="{B383C57C-80DA-45D5-BFE5-7583B8192761}" type="slidenum">
              <a:rPr lang="en-US" smtClean="0"/>
              <a:pPr/>
              <a:t>‹#›</a:t>
            </a:fld>
            <a:endParaRPr lang="en-US"/>
          </a:p>
        </p:txBody>
      </p:sp>
      <p:sp>
        <p:nvSpPr>
          <p:cNvPr id="10" name="Isosceles Triangle 9"/>
          <p:cNvSpPr/>
          <p:nvPr userDrawn="1"/>
        </p:nvSpPr>
        <p:spPr>
          <a:xfrm rot="5400000">
            <a:off x="2457452" y="3870856"/>
            <a:ext cx="3693582" cy="587376"/>
          </a:xfrm>
          <a:prstGeom prst="triangle">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544513" y="6070600"/>
            <a:ext cx="3341687" cy="553998"/>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Arial"/>
              </a:rPr>
              <a:t>/ / / / / / / / / / / / / / / / / / / / / / / / / / / / / / / / / </a:t>
            </a:r>
          </a:p>
          <a:p>
            <a:pPr algn="ctr"/>
            <a:endParaRPr lang="en-US" dirty="0"/>
          </a:p>
        </p:txBody>
      </p:sp>
      <p:sp>
        <p:nvSpPr>
          <p:cNvPr id="13" name="TextBox 12"/>
          <p:cNvSpPr txBox="1"/>
          <p:nvPr userDrawn="1"/>
        </p:nvSpPr>
        <p:spPr>
          <a:xfrm>
            <a:off x="4684713" y="6070600"/>
            <a:ext cx="3341687" cy="553998"/>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Arial"/>
              </a:rPr>
              <a:t>/ / / / / / / / / / / / / / / / / / / / / / / / / / / / / / / / / </a:t>
            </a:r>
          </a:p>
          <a:p>
            <a:pPr algn="ct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452564"/>
            <a:ext cx="3703320" cy="617776"/>
          </a:xfrm>
        </p:spPr>
        <p:txBody>
          <a:bodyPr anchor="b">
            <a:noAutofit/>
          </a:bodyPr>
          <a:lstStyle>
            <a:lvl1pPr marL="0" indent="0">
              <a:buNone/>
              <a:defRPr sz="22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44512" y="2120900"/>
            <a:ext cx="3355975" cy="4292599"/>
          </a:xfrm>
          <a:solidFill>
            <a:schemeClr val="accent4"/>
          </a:solidFill>
          <a:ln>
            <a:noFill/>
          </a:ln>
        </p:spPr>
        <p:txBody>
          <a:bodyPr>
            <a:normAutofit/>
          </a:bodyPr>
          <a:lstStyle>
            <a:lvl1pPr marL="114300" indent="0">
              <a:defRPr sz="1500"/>
            </a:lvl1pPr>
            <a:lvl2pPr marL="406400" indent="-292100">
              <a:buNone/>
              <a:defRPr sz="1300">
                <a:solidFill>
                  <a:schemeClr val="bg1"/>
                </a:solidFill>
              </a:defRPr>
            </a:lvl2pPr>
            <a:lvl3pPr marL="406400" indent="-292100">
              <a:buFont typeface="Arial"/>
              <a:buNone/>
              <a:defRPr sz="1200">
                <a:solidFill>
                  <a:schemeClr val="bg1"/>
                </a:solidFill>
              </a:defRPr>
            </a:lvl3pPr>
            <a:lvl4pPr marL="406400" indent="-292100">
              <a:buClr>
                <a:schemeClr val="bg1"/>
              </a:buClr>
              <a:buFont typeface="Lucida Grande"/>
              <a:buChar char="»"/>
              <a:defRPr sz="1200">
                <a:solidFill>
                  <a:srgbClr val="000000"/>
                </a:solidFill>
              </a:defRPr>
            </a:lvl4pPr>
            <a:lvl5pPr marL="406400" indent="-292100">
              <a:buClr>
                <a:schemeClr val="bg1"/>
              </a:buClr>
              <a:buFont typeface="Lucida Grande"/>
              <a:buChar char="»"/>
              <a:defRPr sz="12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3"/>
            <a:r>
              <a:rPr lang="en-US" dirty="0" smtClean="0"/>
              <a:t>Second level</a:t>
            </a:r>
          </a:p>
          <a:p>
            <a:pPr lvl="3"/>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452564"/>
            <a:ext cx="3536950" cy="617776"/>
          </a:xfrm>
        </p:spPr>
        <p:txBody>
          <a:bodyPr anchor="b">
            <a:noAutofit/>
          </a:bodyPr>
          <a:lstStyle>
            <a:lvl1pPr marL="0" indent="0">
              <a:buNone/>
              <a:defRPr sz="22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73600" y="2120900"/>
            <a:ext cx="3371850" cy="4292599"/>
          </a:xfrm>
          <a:solidFill>
            <a:srgbClr val="A0CF67"/>
          </a:solidFill>
          <a:ln>
            <a:noFill/>
          </a:ln>
        </p:spPr>
        <p:txBody>
          <a:bodyPr>
            <a:normAutofit/>
          </a:bodyPr>
          <a:lstStyle>
            <a:lvl1pPr marL="114300" indent="0">
              <a:defRPr sz="1500"/>
            </a:lvl1pPr>
            <a:lvl2pPr marL="342900" indent="-228600">
              <a:buClr>
                <a:schemeClr val="bg1"/>
              </a:buClr>
              <a:defRPr sz="1200">
                <a:solidFill>
                  <a:srgbClr val="000000"/>
                </a:solidFill>
              </a:defRPr>
            </a:lvl2pPr>
            <a:lvl3pPr marL="342900" indent="-228600">
              <a:buClr>
                <a:schemeClr val="bg1"/>
              </a:buClr>
              <a:buFont typeface="Lucida Grande"/>
              <a:buChar char="»"/>
              <a:defRPr sz="1200">
                <a:solidFill>
                  <a:srgbClr val="000000"/>
                </a:solidFill>
              </a:defRPr>
            </a:lvl3pPr>
            <a:lvl4pPr marL="342900" indent="-228600">
              <a:buClr>
                <a:schemeClr val="bg1"/>
              </a:buClr>
              <a:buFont typeface="Lucida Grande"/>
              <a:buChar char="»"/>
              <a:defRPr sz="1200">
                <a:solidFill>
                  <a:srgbClr val="000000"/>
                </a:solidFill>
              </a:defRPr>
            </a:lvl4pPr>
            <a:lvl5pPr marL="342900" indent="-228600">
              <a:buClr>
                <a:schemeClr val="bg1"/>
              </a:buClr>
              <a:buFont typeface="Lucida Grande"/>
              <a:buChar char="»"/>
              <a:defRPr sz="12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858000"/>
            <a:ext cx="2133600" cy="365125"/>
          </a:xfrm>
          <a:prstGeom prst="rect">
            <a:avLst/>
          </a:prstGeom>
        </p:spPr>
        <p:txBody>
          <a:bodyPr/>
          <a:lstStyle/>
          <a:p>
            <a:fld id="{3EC00D29-6FB5-4FFF-80C7-E3689DC203F6}" type="datetime1">
              <a:rPr lang="en-US" smtClean="0"/>
              <a:pPr/>
              <a:t>1/4/2016</a:t>
            </a:fld>
            <a:endParaRPr lang="en-US"/>
          </a:p>
        </p:txBody>
      </p:sp>
      <p:sp>
        <p:nvSpPr>
          <p:cNvPr id="9" name="Slide Number Placeholder 8"/>
          <p:cNvSpPr>
            <a:spLocks noGrp="1"/>
          </p:cNvSpPr>
          <p:nvPr>
            <p:ph type="sldNum" sz="quarter" idx="12"/>
          </p:nvPr>
        </p:nvSpPr>
        <p:spPr/>
        <p:txBody>
          <a:bodyPr/>
          <a:lstStyle/>
          <a:p>
            <a:fld id="{B383C57C-80DA-45D5-BFE5-7583B8192761}" type="slidenum">
              <a:rPr lang="en-US" smtClean="0"/>
              <a:pPr/>
              <a:t>‹#›</a:t>
            </a:fld>
            <a:endParaRPr lang="en-US"/>
          </a:p>
        </p:txBody>
      </p:sp>
      <p:sp>
        <p:nvSpPr>
          <p:cNvPr id="10" name="Isosceles Triangle 9"/>
          <p:cNvSpPr/>
          <p:nvPr userDrawn="1"/>
        </p:nvSpPr>
        <p:spPr>
          <a:xfrm rot="5400000">
            <a:off x="2457452" y="3870856"/>
            <a:ext cx="3693582" cy="587376"/>
          </a:xfrm>
          <a:prstGeom prst="triangle">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544513" y="6070600"/>
            <a:ext cx="3341687" cy="553998"/>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Arial"/>
              </a:rPr>
              <a:t>/ / / / / / / / / / / / / / / / / / / / / / / / / / / / / / / / / </a:t>
            </a:r>
          </a:p>
          <a:p>
            <a:pPr algn="ctr"/>
            <a:endParaRPr lang="en-US" dirty="0"/>
          </a:p>
        </p:txBody>
      </p:sp>
      <p:sp>
        <p:nvSpPr>
          <p:cNvPr id="13" name="TextBox 12"/>
          <p:cNvSpPr txBox="1"/>
          <p:nvPr userDrawn="1"/>
        </p:nvSpPr>
        <p:spPr>
          <a:xfrm>
            <a:off x="4684713" y="6070600"/>
            <a:ext cx="3341687" cy="553998"/>
          </a:xfrm>
          <a:prstGeom prst="rect">
            <a:avLst/>
          </a:prstGeom>
          <a:noFill/>
        </p:spPr>
        <p:txBody>
          <a:bodyPr wrap="square" rtlCol="0">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Arial"/>
              </a:rPr>
              <a:t>/ / / / / / / / / / / / / / / / / / / / / / / / / / / / / / / / / </a:t>
            </a:r>
          </a:p>
          <a:p>
            <a:pPr algn="ct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858000"/>
            <a:ext cx="2133600" cy="365125"/>
          </a:xfrm>
          <a:prstGeom prst="rect">
            <a:avLst/>
          </a:prstGeom>
        </p:spPr>
        <p:txBody>
          <a:bodyPr/>
          <a:lstStyle/>
          <a:p>
            <a:fld id="{57C6EFC3-83FC-49CF-A1BD-B4DC55DB1C57}" type="datetime1">
              <a:rPr lang="en-US" smtClean="0"/>
              <a:pPr/>
              <a:t>1/4/2016</a:t>
            </a:fld>
            <a:endParaRPr lang="en-US"/>
          </a:p>
        </p:txBody>
      </p:sp>
      <p:sp>
        <p:nvSpPr>
          <p:cNvPr id="5" name="Slide Number Placeholder 4"/>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858000"/>
            <a:ext cx="2133600" cy="365125"/>
          </a:xfrm>
          <a:prstGeom prst="rect">
            <a:avLst/>
          </a:prstGeom>
        </p:spPr>
        <p:txBody>
          <a:bodyPr/>
          <a:lstStyle/>
          <a:p>
            <a:fld id="{86F35E29-390C-4C0D-9472-BDD78FC60B0A}" type="datetime1">
              <a:rPr lang="en-US" smtClean="0"/>
              <a:pPr/>
              <a:t>1/4/2016</a:t>
            </a:fld>
            <a:endParaRPr lang="en-US"/>
          </a:p>
        </p:txBody>
      </p:sp>
      <p:sp>
        <p:nvSpPr>
          <p:cNvPr id="4" name="Slide Number Placeholder 3"/>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858000"/>
            <a:ext cx="2133600" cy="365125"/>
          </a:xfrm>
          <a:prstGeom prst="rect">
            <a:avLst/>
          </a:prstGeom>
        </p:spPr>
        <p:txBody>
          <a:bodyPr/>
          <a:lstStyle/>
          <a:p>
            <a:fld id="{9B6A5050-613D-4D67-8D88-782865951968}" type="datetime1">
              <a:rPr lang="en-US" smtClean="0"/>
              <a:pPr/>
              <a:t>1/4/2016</a:t>
            </a:fld>
            <a:endParaRPr lang="en-US"/>
          </a:p>
        </p:txBody>
      </p:sp>
      <p:sp>
        <p:nvSpPr>
          <p:cNvPr id="7" name="Slide Number Placeholder 6"/>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858000"/>
            <a:ext cx="2133600" cy="365125"/>
          </a:xfrm>
          <a:prstGeom prst="rect">
            <a:avLst/>
          </a:prstGeom>
        </p:spPr>
        <p:txBody>
          <a:bodyPr/>
          <a:lstStyle/>
          <a:p>
            <a:fld id="{BAA355D3-19C1-41A1-9142-587DD54A8D64}" type="datetime1">
              <a:rPr lang="en-US" smtClean="0"/>
              <a:pPr/>
              <a:t>1/4/2016</a:t>
            </a:fld>
            <a:endParaRPr lang="en-US"/>
          </a:p>
        </p:txBody>
      </p:sp>
      <p:sp>
        <p:nvSpPr>
          <p:cNvPr id="7" name="Slide Number Placeholder 6"/>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spcBef>
                <a:spcPts val="800"/>
              </a:spcBef>
              <a:buFont typeface="Arial" pitchFamily="34" charset="0"/>
              <a:buChar char="»"/>
              <a:defRPr/>
            </a:lvl2pPr>
            <a:lvl3pPr>
              <a:spcAft>
                <a:spcPts val="200"/>
              </a:spcAft>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91E47CA-FE4E-42D0-85FE-B62CF5AB7626}" type="datetime1">
              <a:rPr lang="en-US" smtClean="0"/>
              <a:pPr/>
              <a:t>1/4/2016</a:t>
            </a:fld>
            <a:endParaRPr lang="en-US"/>
          </a:p>
        </p:txBody>
      </p:sp>
      <p:sp>
        <p:nvSpPr>
          <p:cNvPr id="6" name="Slide Number Placeholder 5"/>
          <p:cNvSpPr>
            <a:spLocks noGrp="1"/>
          </p:cNvSpPr>
          <p:nvPr>
            <p:ph type="sldNum" sz="quarter" idx="12"/>
          </p:nvPr>
        </p:nvSpPr>
        <p:spPr/>
        <p:txBody>
          <a:bodyPr/>
          <a:lstStyle/>
          <a:p>
            <a:fld id="{B383C57C-80DA-45D5-BFE5-7583B819276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57201" y="1452564"/>
            <a:ext cx="2539999" cy="5126036"/>
          </a:xfrm>
        </p:spPr>
        <p:txBody>
          <a:bodyPr/>
          <a:lstStyle>
            <a:lvl2pPr marL="114300" indent="-114300">
              <a:spcBef>
                <a:spcPts val="0"/>
              </a:spcBef>
              <a:spcAft>
                <a:spcPts val="600"/>
              </a:spcAft>
              <a:buFont typeface="Arial" pitchFamily="34" charset="0"/>
              <a:buChar char="»"/>
              <a:defRPr sz="1200"/>
            </a:lvl2pPr>
            <a:lvl3pPr marL="228600" indent="-101600">
              <a:spcBef>
                <a:spcPts val="0"/>
              </a:spcBef>
              <a:spcAft>
                <a:spcPts val="600"/>
              </a:spcAft>
              <a:buFont typeface="Arial" pitchFamily="34" charset="0"/>
              <a:buChar char="•"/>
              <a:defRPr sz="1050"/>
            </a:lvl3pPr>
            <a:lvl4pPr marL="457200" indent="-165100">
              <a:spcBef>
                <a:spcPts val="0"/>
              </a:spcBef>
              <a:spcAft>
                <a:spcPts val="600"/>
              </a:spcAft>
              <a:buFont typeface="Arial" pitchFamily="34" charset="0"/>
              <a:buChar char="–"/>
              <a:defRPr sz="1050"/>
            </a:lvl4pPr>
            <a:lvl5pPr marL="685800" indent="-165100">
              <a:spcBef>
                <a:spcPts val="0"/>
              </a:spcBef>
              <a:spcAft>
                <a:spcPts val="600"/>
              </a:spcAft>
              <a:buFont typeface="Arial" pitchFamily="34" charset="0"/>
              <a:buChar char="–"/>
              <a:defRPr sz="1050"/>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91E47CA-FE4E-42D0-85FE-B62CF5AB7626}" type="datetime1">
              <a:rPr lang="en-US" smtClean="0"/>
              <a:pPr/>
              <a:t>1/4/2016</a:t>
            </a:fld>
            <a:endParaRPr lang="en-US"/>
          </a:p>
        </p:txBody>
      </p:sp>
      <p:sp>
        <p:nvSpPr>
          <p:cNvPr id="6" name="Slide Number Placeholder 5"/>
          <p:cNvSpPr>
            <a:spLocks noGrp="1"/>
          </p:cNvSpPr>
          <p:nvPr>
            <p:ph type="sldNum" sz="quarter" idx="12"/>
          </p:nvPr>
        </p:nvSpPr>
        <p:spPr/>
        <p:txBody>
          <a:bodyPr/>
          <a:lstStyle/>
          <a:p>
            <a:fld id="{B383C57C-80DA-45D5-BFE5-7583B8192761}" type="slidenum">
              <a:rPr lang="en-US" smtClean="0"/>
              <a:pPr/>
              <a:t>‹#›</a:t>
            </a:fld>
            <a:endParaRPr lang="en-US"/>
          </a:p>
        </p:txBody>
      </p:sp>
      <p:sp>
        <p:nvSpPr>
          <p:cNvPr id="8" name="Text Placeholder 7"/>
          <p:cNvSpPr>
            <a:spLocks noGrp="1"/>
          </p:cNvSpPr>
          <p:nvPr>
            <p:ph type="body" sz="quarter" idx="13" hasCustomPrompt="1"/>
          </p:nvPr>
        </p:nvSpPr>
        <p:spPr>
          <a:xfrm>
            <a:off x="3081863" y="1452564"/>
            <a:ext cx="2540002" cy="5126036"/>
          </a:xfrm>
        </p:spPr>
        <p:txBody>
          <a:bodyPr>
            <a:normAutofit/>
          </a:bodyPr>
          <a:lstStyle>
            <a:lvl2pPr marL="114300" indent="-114300">
              <a:spcBef>
                <a:spcPts val="0"/>
              </a:spcBef>
              <a:spcAft>
                <a:spcPts val="600"/>
              </a:spcAft>
              <a:defRPr sz="1200"/>
            </a:lvl2pPr>
            <a:lvl3pPr marL="228600" indent="-109538">
              <a:spcBef>
                <a:spcPts val="0"/>
              </a:spcBef>
              <a:spcAft>
                <a:spcPts val="600"/>
              </a:spcAft>
              <a:defRPr sz="1050"/>
            </a:lvl3pPr>
            <a:lvl4pPr marL="457200" indent="-165100">
              <a:spcBef>
                <a:spcPts val="0"/>
              </a:spcBef>
              <a:spcAft>
                <a:spcPts val="600"/>
              </a:spcAft>
              <a:defRPr sz="1050"/>
            </a:lvl4pPr>
            <a:lvl5pPr marL="685800" indent="-169863">
              <a:spcBef>
                <a:spcPts val="0"/>
              </a:spcBef>
              <a:spcAft>
                <a:spcPts val="600"/>
              </a:spcAft>
              <a:defRPr sz="1050"/>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4" hasCustomPrompt="1"/>
          </p:nvPr>
        </p:nvSpPr>
        <p:spPr>
          <a:xfrm>
            <a:off x="5706001" y="1452564"/>
            <a:ext cx="2548996" cy="5126038"/>
          </a:xfrm>
        </p:spPr>
        <p:txBody>
          <a:bodyPr>
            <a:normAutofit/>
          </a:bodyPr>
          <a:lstStyle>
            <a:lvl2pPr marL="119063" indent="-119063">
              <a:spcBef>
                <a:spcPts val="0"/>
              </a:spcBef>
              <a:spcAft>
                <a:spcPts val="600"/>
              </a:spcAft>
              <a:defRPr sz="1200"/>
            </a:lvl2pPr>
            <a:lvl3pPr marL="228600" indent="-114300">
              <a:spcBef>
                <a:spcPts val="0"/>
              </a:spcBef>
              <a:spcAft>
                <a:spcPts val="600"/>
              </a:spcAft>
              <a:defRPr sz="1050"/>
            </a:lvl3pPr>
            <a:lvl4pPr marL="457200" indent="-169863">
              <a:spcBef>
                <a:spcPts val="0"/>
              </a:spcBef>
              <a:spcAft>
                <a:spcPts val="600"/>
              </a:spcAft>
              <a:defRPr sz="1050"/>
            </a:lvl4pPr>
            <a:lvl5pPr marL="685800" indent="-169863">
              <a:spcBef>
                <a:spcPts val="0"/>
              </a:spcBef>
              <a:spcAft>
                <a:spcPts val="600"/>
              </a:spcAft>
              <a:defRPr sz="1050"/>
            </a:lvl5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91E47CA-FE4E-42D0-85FE-B62CF5AB7626}" type="datetime1">
              <a:rPr lang="en-US" smtClean="0"/>
              <a:pPr/>
              <a:t>1/4/2016</a:t>
            </a:fld>
            <a:endParaRPr lang="en-US"/>
          </a:p>
        </p:txBody>
      </p:sp>
      <p:sp>
        <p:nvSpPr>
          <p:cNvPr id="6" name="Slide Number Placeholder 5"/>
          <p:cNvSpPr>
            <a:spLocks noGrp="1"/>
          </p:cNvSpPr>
          <p:nvPr>
            <p:ph type="sldNum" sz="quarter" idx="12"/>
          </p:nvPr>
        </p:nvSpPr>
        <p:spPr/>
        <p:txBody>
          <a:bodyPr/>
          <a:lstStyle/>
          <a:p>
            <a:fld id="{B383C57C-80DA-45D5-BFE5-7583B8192761}" type="slidenum">
              <a:rPr lang="en-US" smtClean="0"/>
              <a:pPr/>
              <a:t>‹#›</a:t>
            </a:fld>
            <a:endParaRPr lang="en-US"/>
          </a:p>
        </p:txBody>
      </p:sp>
      <p:sp>
        <p:nvSpPr>
          <p:cNvPr id="8" name="Text Placeholder 7"/>
          <p:cNvSpPr>
            <a:spLocks noGrp="1"/>
          </p:cNvSpPr>
          <p:nvPr>
            <p:ph type="body" sz="quarter" idx="13" hasCustomPrompt="1"/>
          </p:nvPr>
        </p:nvSpPr>
        <p:spPr>
          <a:xfrm>
            <a:off x="455613" y="1452564"/>
            <a:ext cx="3875087" cy="5126036"/>
          </a:xfrm>
          <a:noFill/>
        </p:spPr>
        <p:txBody>
          <a:bodyPr>
            <a:normAutofit/>
          </a:bodyPr>
          <a:lstStyle>
            <a:lvl2pPr marL="114300" indent="-114300">
              <a:spcBef>
                <a:spcPts val="600"/>
              </a:spcBef>
              <a:spcAft>
                <a:spcPts val="300"/>
              </a:spcAft>
              <a:buFontTx/>
              <a:buNone/>
              <a:defRPr sz="1800" b="1" cap="all">
                <a:solidFill>
                  <a:srgbClr val="F78E1E"/>
                </a:solidFill>
              </a:defRPr>
            </a:lvl2pPr>
            <a:lvl3pPr marL="0" indent="0">
              <a:spcBef>
                <a:spcPts val="600"/>
              </a:spcBef>
              <a:spcAft>
                <a:spcPts val="600"/>
              </a:spcAft>
              <a:buClrTx/>
              <a:buFontTx/>
              <a:buNone/>
              <a:defRPr sz="1400" b="1" cap="all"/>
            </a:lvl3pPr>
            <a:lvl4pPr marL="292100" indent="-177800">
              <a:spcBef>
                <a:spcPts val="0"/>
              </a:spcBef>
              <a:spcAft>
                <a:spcPts val="600"/>
              </a:spcAft>
              <a:buFont typeface="Lucida Grande"/>
              <a:buChar char="»"/>
              <a:defRPr sz="1200"/>
            </a:lvl4pPr>
            <a:lvl5pPr marL="685800" indent="-169863">
              <a:spcBef>
                <a:spcPts val="0"/>
              </a:spcBef>
              <a:spcAft>
                <a:spcPts val="600"/>
              </a:spcAft>
              <a:defRPr sz="1050"/>
            </a:lvl5pPr>
          </a:lstStyle>
          <a:p>
            <a:pPr lvl="1"/>
            <a:r>
              <a:rPr lang="en-US" dirty="0" smtClean="0"/>
              <a:t>Second level</a:t>
            </a:r>
          </a:p>
          <a:p>
            <a:pPr lvl="2"/>
            <a:r>
              <a:rPr lang="en-US" dirty="0" smtClean="0"/>
              <a:t>Third level</a:t>
            </a:r>
          </a:p>
          <a:p>
            <a:pPr lvl="3"/>
            <a:r>
              <a:rPr lang="en-US" dirty="0" smtClean="0"/>
              <a:t>Fourth level</a:t>
            </a:r>
          </a:p>
          <a:p>
            <a:pPr lvl="2"/>
            <a:endParaRPr lang="en-US" dirty="0" smtClean="0"/>
          </a:p>
          <a:p>
            <a:pPr lvl="3"/>
            <a:endParaRPr lang="en-US" dirty="0"/>
          </a:p>
        </p:txBody>
      </p:sp>
      <p:sp>
        <p:nvSpPr>
          <p:cNvPr id="12" name="Text Placeholder 11"/>
          <p:cNvSpPr>
            <a:spLocks noGrp="1"/>
          </p:cNvSpPr>
          <p:nvPr>
            <p:ph type="body" sz="quarter" idx="14" hasCustomPrompt="1"/>
          </p:nvPr>
        </p:nvSpPr>
        <p:spPr>
          <a:xfrm>
            <a:off x="4470399" y="1452564"/>
            <a:ext cx="3663951" cy="5126038"/>
          </a:xfrm>
          <a:noFill/>
        </p:spPr>
        <p:txBody>
          <a:bodyPr>
            <a:normAutofit/>
          </a:bodyPr>
          <a:lstStyle>
            <a:lvl2pPr marL="119063" indent="-119063">
              <a:spcBef>
                <a:spcPts val="600"/>
              </a:spcBef>
              <a:spcAft>
                <a:spcPts val="300"/>
              </a:spcAft>
              <a:buFontTx/>
              <a:buNone/>
              <a:defRPr sz="1800" b="1" cap="all">
                <a:solidFill>
                  <a:srgbClr val="F78E1E"/>
                </a:solidFill>
              </a:defRPr>
            </a:lvl2pPr>
            <a:lvl3pPr marL="0" indent="0">
              <a:spcBef>
                <a:spcPts val="600"/>
              </a:spcBef>
              <a:spcAft>
                <a:spcPts val="600"/>
              </a:spcAft>
              <a:buFontTx/>
              <a:buNone/>
              <a:defRPr sz="1400" b="1" cap="all"/>
            </a:lvl3pPr>
            <a:lvl4pPr marL="292100" indent="-177800">
              <a:spcBef>
                <a:spcPts val="0"/>
              </a:spcBef>
              <a:spcAft>
                <a:spcPts val="600"/>
              </a:spcAft>
              <a:buFont typeface="Lucida Grande"/>
              <a:buChar char="»"/>
              <a:defRPr sz="1200"/>
            </a:lvl4pPr>
            <a:lvl5pPr marL="685800" indent="-169863">
              <a:spcBef>
                <a:spcPts val="0"/>
              </a:spcBef>
              <a:spcAft>
                <a:spcPts val="600"/>
              </a:spcAft>
              <a:defRPr sz="1050"/>
            </a:lvl5pPr>
          </a:lstStyle>
          <a:p>
            <a:pPr lvl="1"/>
            <a:r>
              <a:rPr lang="en-US" dirty="0" smtClean="0"/>
              <a:t>Second level</a:t>
            </a:r>
          </a:p>
          <a:p>
            <a:pPr lvl="2"/>
            <a:r>
              <a:rPr lang="en-US" dirty="0" smtClean="0"/>
              <a:t>Third level</a:t>
            </a:r>
          </a:p>
          <a:p>
            <a:pPr lvl="3"/>
            <a:r>
              <a:rPr lang="en-US" dirty="0" smtClean="0"/>
              <a:t>Fourth level</a:t>
            </a:r>
          </a:p>
          <a:p>
            <a:pPr lvl="2"/>
            <a:endParaRPr lang="en-US" dirty="0" smtClean="0"/>
          </a:p>
          <a:p>
            <a:pPr lvl="3"/>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91E47CA-FE4E-42D0-85FE-B62CF5AB7626}" type="datetime1">
              <a:rPr lang="en-US" smtClean="0"/>
              <a:pPr/>
              <a:t>1/4/2016</a:t>
            </a:fld>
            <a:endParaRPr lang="en-US"/>
          </a:p>
        </p:txBody>
      </p:sp>
      <p:sp>
        <p:nvSpPr>
          <p:cNvPr id="6" name="Slide Number Placeholder 5"/>
          <p:cNvSpPr>
            <a:spLocks noGrp="1"/>
          </p:cNvSpPr>
          <p:nvPr>
            <p:ph type="sldNum" sz="quarter" idx="12"/>
          </p:nvPr>
        </p:nvSpPr>
        <p:spPr/>
        <p:txBody>
          <a:bodyPr/>
          <a:lstStyle/>
          <a:p>
            <a:fld id="{B383C57C-80DA-45D5-BFE5-7583B8192761}" type="slidenum">
              <a:rPr lang="en-US" smtClean="0"/>
              <a:pPr/>
              <a:t>‹#›</a:t>
            </a:fld>
            <a:endParaRPr lang="en-US"/>
          </a:p>
        </p:txBody>
      </p:sp>
      <p:sp>
        <p:nvSpPr>
          <p:cNvPr id="8" name="Text Placeholder 7"/>
          <p:cNvSpPr>
            <a:spLocks noGrp="1"/>
          </p:cNvSpPr>
          <p:nvPr>
            <p:ph type="body" sz="quarter" idx="13" hasCustomPrompt="1"/>
          </p:nvPr>
        </p:nvSpPr>
        <p:spPr>
          <a:xfrm>
            <a:off x="455613" y="1452564"/>
            <a:ext cx="2899219" cy="5126036"/>
          </a:xfrm>
        </p:spPr>
        <p:txBody>
          <a:bodyPr>
            <a:normAutofit/>
          </a:bodyPr>
          <a:lstStyle>
            <a:lvl1pPr>
              <a:defRPr sz="1800" b="0" cap="none">
                <a:solidFill>
                  <a:srgbClr val="F78E1E"/>
                </a:solidFill>
              </a:defRPr>
            </a:lvl1pPr>
            <a:lvl2pPr marL="0" indent="-114300">
              <a:spcBef>
                <a:spcPts val="0"/>
              </a:spcBef>
              <a:spcAft>
                <a:spcPts val="0"/>
              </a:spcAft>
              <a:buFontTx/>
              <a:buNone/>
              <a:defRPr sz="1800">
                <a:solidFill>
                  <a:srgbClr val="F78E1E"/>
                </a:solidFill>
              </a:defRPr>
            </a:lvl2pPr>
            <a:lvl3pPr marL="0" indent="-109538">
              <a:spcBef>
                <a:spcPts val="0"/>
              </a:spcBef>
              <a:spcAft>
                <a:spcPts val="0"/>
              </a:spcAft>
              <a:buFontTx/>
              <a:buNone/>
              <a:defRPr sz="1800">
                <a:solidFill>
                  <a:srgbClr val="F78E1E"/>
                </a:solidFill>
              </a:defRPr>
            </a:lvl3pPr>
            <a:lvl4pPr marL="0" indent="-165100">
              <a:spcBef>
                <a:spcPts val="0"/>
              </a:spcBef>
              <a:spcAft>
                <a:spcPts val="0"/>
              </a:spcAft>
              <a:buFontTx/>
              <a:buNone/>
              <a:defRPr sz="1800">
                <a:solidFill>
                  <a:srgbClr val="F78E1E"/>
                </a:solidFill>
              </a:defRPr>
            </a:lvl4pPr>
            <a:lvl5pPr marL="0" indent="-169863">
              <a:spcBef>
                <a:spcPts val="0"/>
              </a:spcBef>
              <a:spcAft>
                <a:spcPts val="0"/>
              </a:spcAft>
              <a:buFontTx/>
              <a:buNone/>
              <a:defRPr sz="1800">
                <a:solidFill>
                  <a:srgbClr val="F78E1E"/>
                </a:solidFill>
              </a:defRPr>
            </a:lvl5pPr>
          </a:lstStyle>
          <a:p>
            <a:pPr lvl="0"/>
            <a:r>
              <a:rPr lang="en-US" dirty="0" smtClean="0"/>
              <a:t>Second level</a:t>
            </a:r>
          </a:p>
        </p:txBody>
      </p:sp>
      <p:sp>
        <p:nvSpPr>
          <p:cNvPr id="12" name="Text Placeholder 11"/>
          <p:cNvSpPr>
            <a:spLocks noGrp="1"/>
          </p:cNvSpPr>
          <p:nvPr>
            <p:ph type="body" sz="quarter" idx="14" hasCustomPrompt="1"/>
          </p:nvPr>
        </p:nvSpPr>
        <p:spPr>
          <a:xfrm>
            <a:off x="3619501" y="1452564"/>
            <a:ext cx="4514850" cy="5405436"/>
          </a:xfrm>
        </p:spPr>
        <p:txBody>
          <a:bodyPr>
            <a:normAutofit/>
          </a:bodyPr>
          <a:lstStyle>
            <a:lvl1pPr marL="0" indent="0">
              <a:lnSpc>
                <a:spcPct val="100000"/>
              </a:lnSpc>
              <a:defRPr sz="1400" b="1" cap="all"/>
            </a:lvl1pPr>
            <a:lvl2pPr marL="0" indent="0">
              <a:lnSpc>
                <a:spcPct val="100000"/>
              </a:lnSpc>
              <a:spcBef>
                <a:spcPts val="0"/>
              </a:spcBef>
              <a:spcAft>
                <a:spcPts val="1200"/>
              </a:spcAft>
              <a:buFontTx/>
              <a:buNone/>
              <a:defRPr sz="1200"/>
            </a:lvl2pPr>
            <a:lvl3pPr marL="228600" indent="-114300">
              <a:spcBef>
                <a:spcPts val="0"/>
              </a:spcBef>
              <a:spcAft>
                <a:spcPts val="600"/>
              </a:spcAft>
              <a:defRPr sz="1050"/>
            </a:lvl3pPr>
            <a:lvl4pPr marL="457200" indent="-169863">
              <a:spcBef>
                <a:spcPts val="0"/>
              </a:spcBef>
              <a:spcAft>
                <a:spcPts val="600"/>
              </a:spcAft>
              <a:defRPr sz="1050"/>
            </a:lvl4pPr>
            <a:lvl5pPr marL="685800" indent="-169863">
              <a:spcBef>
                <a:spcPts val="0"/>
              </a:spcBef>
              <a:spcAft>
                <a:spcPts val="600"/>
              </a:spcAft>
              <a:defRPr sz="1050"/>
            </a:lvl5pPr>
          </a:lstStyle>
          <a:p>
            <a:pPr lvl="0"/>
            <a:r>
              <a:rPr lang="en-US" dirty="0" smtClean="0"/>
              <a:t>Second level</a:t>
            </a:r>
          </a:p>
          <a:p>
            <a:pPr lvl="1"/>
            <a:r>
              <a:rPr lang="en-US" dirty="0" smtClean="0"/>
              <a:t>Third level</a:t>
            </a:r>
          </a:p>
          <a:p>
            <a:pPr lvl="0"/>
            <a:endParaRPr lang="en-US" dirty="0" smtClean="0"/>
          </a:p>
          <a:p>
            <a:pPr lvl="1"/>
            <a:endParaRPr lang="en-US" dirty="0" smtClean="0"/>
          </a:p>
          <a:p>
            <a:pPr lvl="1"/>
            <a:endParaRPr lang="en-US" dirty="0" smtClean="0"/>
          </a:p>
          <a:p>
            <a:pPr lvl="0"/>
            <a:endParaRPr lang="en-US" dirty="0" smtClean="0"/>
          </a:p>
          <a:p>
            <a:pPr lvl="1"/>
            <a:endParaRPr 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B383C57C-80DA-45D5-BFE5-7583B8192761}" type="slidenum">
              <a:rPr lang="en-US" smtClean="0"/>
              <a:pPr/>
              <a:t>‹#›</a:t>
            </a:fld>
            <a:endParaRPr lang="en-US" dirty="0"/>
          </a:p>
        </p:txBody>
      </p:sp>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5" name="Picture 4"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6" name="Picture 5"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p:nvPr>
        </p:nvSpPr>
        <p:spPr>
          <a:xfrm>
            <a:off x="-230684" y="524455"/>
            <a:ext cx="9469967" cy="3560764"/>
          </a:xfrm>
        </p:spPr>
        <p:txBody>
          <a:bodyPr anchor="t" anchorCtr="0">
            <a:noAutofit/>
          </a:bodyPr>
          <a:lstStyle>
            <a:lvl1pPr algn="l">
              <a:lnSpc>
                <a:spcPct val="69000"/>
              </a:lnSpc>
              <a:defRPr sz="10000" b="1" cap="all" spc="-3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858000"/>
            <a:ext cx="2133600" cy="365125"/>
          </a:xfrm>
          <a:prstGeom prst="rect">
            <a:avLst/>
          </a:prstGeom>
        </p:spPr>
        <p:txBody>
          <a:bodyPr/>
          <a:lstStyle/>
          <a:p>
            <a:fld id="{47CA4806-5749-4579-93F3-C20A129D7CFD}" type="datetime1">
              <a:rPr lang="en-US" smtClean="0"/>
              <a:pPr/>
              <a:t>1/4/2016</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file://localhost/Users/Sharon/WORK/BLOOMBERG/Degrees_2.png"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Date Placeholder 3"/>
          <p:cNvSpPr txBox="1">
            <a:spLocks/>
          </p:cNvSpPr>
          <p:nvPr/>
        </p:nvSpPr>
        <p:spPr>
          <a:xfrm>
            <a:off x="8741834" y="962025"/>
            <a:ext cx="254000" cy="3714754"/>
          </a:xfrm>
          <a:prstGeom prst="rect">
            <a:avLst/>
          </a:prstGeom>
        </p:spPr>
        <p:txBody>
          <a:bodyPr vert="vert270"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606060"/>
                </a:solidFill>
                <a:effectLst/>
                <a:uLnTx/>
                <a:uFillTx/>
                <a:latin typeface="+mn-lt"/>
                <a:ea typeface="+mn-ea"/>
                <a:cs typeface="+mn-cs"/>
              </a:rPr>
              <a:t>TRADING SOLUTIONS PMO</a:t>
            </a: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52564"/>
            <a:ext cx="7677150" cy="517048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1"/>
            <a:endParaRPr lang="en-US" dirty="0" smtClean="0"/>
          </a:p>
        </p:txBody>
      </p:sp>
      <p:sp>
        <p:nvSpPr>
          <p:cNvPr id="6" name="Slide Number Placeholder 5"/>
          <p:cNvSpPr>
            <a:spLocks noGrp="1"/>
          </p:cNvSpPr>
          <p:nvPr>
            <p:ph type="sldNum" sz="quarter" idx="4"/>
          </p:nvPr>
        </p:nvSpPr>
        <p:spPr>
          <a:xfrm rot="5400000">
            <a:off x="8687786" y="156048"/>
            <a:ext cx="351448" cy="481450"/>
          </a:xfrm>
          <a:prstGeom prst="rect">
            <a:avLst/>
          </a:prstGeom>
        </p:spPr>
        <p:txBody>
          <a:bodyPr vert="vert270" lIns="91440" tIns="45720" rIns="91440" bIns="45720" rtlCol="0" anchor="ctr"/>
          <a:lstStyle>
            <a:lvl1pPr marL="0" algn="ctr" defTabSz="914400" rtl="0" eaLnBrk="1" latinLnBrk="0" hangingPunct="1">
              <a:defRPr lang="en-US" sz="2000" b="1" kern="1200" smtClean="0">
                <a:solidFill>
                  <a:srgbClr val="606060"/>
                </a:solidFill>
                <a:latin typeface="Arial"/>
                <a:ea typeface="+mn-ea"/>
                <a:cs typeface="Arial"/>
              </a:defRPr>
            </a:lvl1pPr>
          </a:lstStyle>
          <a:p>
            <a:fld id="{B383C57C-80DA-45D5-BFE5-7583B8192761}" type="slidenum">
              <a:rPr lang="en-US" smtClean="0"/>
              <a:pPr/>
              <a:t>‹#›</a:t>
            </a:fld>
            <a:endParaRPr lang="en-US" dirty="0"/>
          </a:p>
        </p:txBody>
      </p:sp>
      <p:grpSp>
        <p:nvGrpSpPr>
          <p:cNvPr id="20" name="Group 278"/>
          <p:cNvGrpSpPr/>
          <p:nvPr/>
        </p:nvGrpSpPr>
        <p:grpSpPr>
          <a:xfrm rot="16200000">
            <a:off x="8042195" y="5656432"/>
            <a:ext cx="1622261" cy="326882"/>
            <a:chOff x="122238" y="4995863"/>
            <a:chExt cx="7208837" cy="1452562"/>
          </a:xfrm>
          <a:solidFill>
            <a:schemeClr val="tx1">
              <a:lumMod val="50000"/>
              <a:lumOff val="50000"/>
            </a:schemeClr>
          </a:solidFill>
        </p:grpSpPr>
        <p:sp>
          <p:nvSpPr>
            <p:cNvPr id="21"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2" name="Rectangle 26"/>
            <p:cNvSpPr>
              <a:spLocks noChangeArrowheads="1"/>
            </p:cNvSpPr>
            <p:nvPr/>
          </p:nvSpPr>
          <p:spPr bwMode="auto">
            <a:xfrm>
              <a:off x="1033463" y="4995863"/>
              <a:ext cx="180975" cy="1090612"/>
            </a:xfrm>
            <a:prstGeom prst="rect">
              <a:avLst/>
            </a:prstGeom>
            <a:solidFill>
              <a:srgbClr val="60606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3"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4"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5"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6"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7"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8"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9"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grpSp>
      <p:sp>
        <p:nvSpPr>
          <p:cNvPr id="30" name="TextBox 29"/>
          <p:cNvSpPr txBox="1"/>
          <p:nvPr/>
        </p:nvSpPr>
        <p:spPr>
          <a:xfrm rot="16200000">
            <a:off x="8671420" y="4560344"/>
            <a:ext cx="364202" cy="461665"/>
          </a:xfrm>
          <a:prstGeom prst="rect">
            <a:avLst/>
          </a:prstGeom>
          <a:noFill/>
        </p:spPr>
        <p:txBody>
          <a:bodyPr wrap="square" rtlCol="0" anchor="ctr">
            <a:spAutoFit/>
          </a:bodyPr>
          <a:lstStyle/>
          <a:p>
            <a:r>
              <a:rPr lang="en-US" sz="2400" b="1" dirty="0" smtClean="0">
                <a:solidFill>
                  <a:srgbClr val="BABABA"/>
                </a:solidFill>
              </a:rPr>
              <a:t>//</a:t>
            </a:r>
            <a:endParaRPr lang="en-US" sz="2400" b="1" dirty="0">
              <a:solidFill>
                <a:srgbClr val="BABABA"/>
              </a:solidFill>
            </a:endParaRPr>
          </a:p>
        </p:txBody>
      </p:sp>
      <p:pic>
        <p:nvPicPr>
          <p:cNvPr id="31" name="Degrees_2.png" descr="/Users/Sharon/WORK/BLOOMBERG/Degrees_2.png"/>
          <p:cNvPicPr>
            <a:picLocks noChangeAspect="1"/>
          </p:cNvPicPr>
          <p:nvPr/>
        </p:nvPicPr>
        <p:blipFill>
          <a:blip r:embed="rId20" r:link="rId21" cstate="print"/>
          <a:srcRect l="5524" t="50" r="17592" b="94679"/>
          <a:stretch>
            <a:fillRect/>
          </a:stretch>
        </p:blipFill>
        <p:spPr>
          <a:xfrm rot="16200000">
            <a:off x="5311776" y="3419476"/>
            <a:ext cx="6540500" cy="133347"/>
          </a:xfrm>
          <a:prstGeom prst="rect">
            <a:avLst/>
          </a:prstGeom>
        </p:spPr>
      </p:pic>
      <p:sp>
        <p:nvSpPr>
          <p:cNvPr id="36" name="Footer Placeholder 35"/>
          <p:cNvSpPr>
            <a:spLocks noGrp="1"/>
          </p:cNvSpPr>
          <p:nvPr>
            <p:ph type="ftr" sz="quarter" idx="3"/>
          </p:nvPr>
        </p:nvSpPr>
        <p:spPr>
          <a:xfrm>
            <a:off x="596900" y="6591300"/>
            <a:ext cx="7556500" cy="266700"/>
          </a:xfrm>
          <a:prstGeom prst="rect">
            <a:avLst/>
          </a:prstGeom>
        </p:spPr>
        <p:txBody>
          <a:bodyPr vert="horz" lIns="91440" tIns="45720" rIns="91440" bIns="45720" rtlCol="0" anchor="t"/>
          <a:lstStyle>
            <a:lvl1pPr algn="l">
              <a:defRPr sz="800">
                <a:solidFill>
                  <a:srgbClr val="606060"/>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6" r:id="rId4"/>
    <p:sldLayoutId id="2147483665" r:id="rId5"/>
    <p:sldLayoutId id="2147483651" r:id="rId6"/>
    <p:sldLayoutId id="2147483658" r:id="rId7"/>
    <p:sldLayoutId id="2147483659" r:id="rId8"/>
    <p:sldLayoutId id="2147483660" r:id="rId9"/>
    <p:sldLayoutId id="2147483661" r:id="rId10"/>
    <p:sldLayoutId id="2147483662" r:id="rId11"/>
    <p:sldLayoutId id="2147483652" r:id="rId12"/>
    <p:sldLayoutId id="2147483653" r:id="rId13"/>
    <p:sldLayoutId id="2147483663" r:id="rId14"/>
    <p:sldLayoutId id="2147483654" r:id="rId15"/>
    <p:sldLayoutId id="2147483655" r:id="rId16"/>
    <p:sldLayoutId id="2147483656" r:id="rId17"/>
    <p:sldLayoutId id="2147483657" r:id="rId18"/>
  </p:sldLayoutIdLst>
  <p:timing>
    <p:tnLst>
      <p:par>
        <p:cTn id="1" dur="indefinite" restart="never" nodeType="tmRoot"/>
      </p:par>
    </p:tnLst>
  </p:timing>
  <p:hf hdr="0" dt="0"/>
  <p:txStyles>
    <p:title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p:titleStyle>
    <p:bodyStyle>
      <a:lvl1pPr marL="0" indent="0" algn="l" defTabSz="914400" rtl="0" eaLnBrk="1" latinLnBrk="0" hangingPunct="1">
        <a:spcBef>
          <a:spcPts val="600"/>
        </a:spcBef>
        <a:spcAft>
          <a:spcPts val="300"/>
        </a:spcAft>
        <a:buFont typeface="Arial" pitchFamily="34" charset="0"/>
        <a:buNone/>
        <a:defRPr lang="en-US" sz="2000" b="1" kern="1200" cap="all" dirty="0" smtClean="0">
          <a:solidFill>
            <a:schemeClr val="tx1"/>
          </a:solidFill>
          <a:latin typeface="Arial"/>
          <a:ea typeface="+mn-ea"/>
          <a:cs typeface="Arial"/>
        </a:defRPr>
      </a:lvl1pPr>
      <a:lvl2pPr marL="742950" indent="-285750" algn="l" defTabSz="914400" rtl="0" eaLnBrk="1" latinLnBrk="0" hangingPunct="1">
        <a:spcBef>
          <a:spcPts val="800"/>
        </a:spcBef>
        <a:spcAft>
          <a:spcPts val="300"/>
        </a:spcAft>
        <a:buClr>
          <a:schemeClr val="accent2"/>
        </a:buClr>
        <a:buFont typeface="Lucida Grande"/>
        <a:buChar char="»"/>
        <a:defRPr lang="en-US" sz="1800" b="0" kern="1200" cap="none" dirty="0" smtClean="0">
          <a:solidFill>
            <a:srgbClr val="000000"/>
          </a:solidFill>
          <a:latin typeface="Arial"/>
          <a:ea typeface="+mn-ea"/>
          <a:cs typeface="Arial"/>
        </a:defRPr>
      </a:lvl2pPr>
      <a:lvl3pPr marL="1143000" indent="-228600" algn="l" defTabSz="914400" rtl="0" eaLnBrk="1" latinLnBrk="0" hangingPunct="1">
        <a:spcBef>
          <a:spcPts val="600"/>
        </a:spcBef>
        <a:spcAft>
          <a:spcPts val="200"/>
        </a:spcAft>
        <a:buClr>
          <a:schemeClr val="accent2"/>
        </a:buClr>
        <a:buFont typeface="Arial" pitchFamily="34" charset="0"/>
        <a:buChar char="•"/>
        <a:defRPr lang="en-US" sz="1800" b="0" kern="1200" cap="none" dirty="0" smtClean="0">
          <a:solidFill>
            <a:srgbClr val="000000"/>
          </a:solidFill>
          <a:latin typeface="Arial"/>
          <a:ea typeface="+mn-ea"/>
          <a:cs typeface="Arial"/>
        </a:defRPr>
      </a:lvl3pPr>
      <a:lvl4pPr marL="1600200" indent="-228600" algn="l" defTabSz="914400" rtl="0" eaLnBrk="1" latinLnBrk="0" hangingPunct="1">
        <a:spcBef>
          <a:spcPts val="1300"/>
        </a:spcBef>
        <a:buClr>
          <a:srgbClr val="F78E1E"/>
        </a:buClr>
        <a:buFont typeface="Arial" pitchFamily="34" charset="0"/>
        <a:buChar char="–"/>
        <a:defRPr lang="en-US" sz="1400" b="0" kern="1200" cap="none" dirty="0" smtClean="0">
          <a:solidFill>
            <a:srgbClr val="000000"/>
          </a:solidFill>
          <a:latin typeface="Arial"/>
          <a:ea typeface="+mn-ea"/>
          <a:cs typeface="Arial"/>
        </a:defRPr>
      </a:lvl4pPr>
      <a:lvl5pPr marL="2057400" indent="-228600" algn="l" defTabSz="914400" rtl="0" eaLnBrk="1" latinLnBrk="0" hangingPunct="1">
        <a:spcBef>
          <a:spcPts val="1200"/>
        </a:spcBef>
        <a:buClr>
          <a:schemeClr val="accent2"/>
        </a:buClr>
        <a:buFont typeface="Arial" pitchFamily="34" charset="0"/>
        <a:buChar char="–"/>
        <a:defRPr lang="en-US" sz="1400" b="0" kern="1200" cap="none" dirty="0" smtClean="0">
          <a:solidFill>
            <a:srgbClr val="000000"/>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Rectangle 0"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06747" name="think-cell Slide" r:id="rId6" imgW="0" imgH="0" progId="">
                  <p:embed/>
                </p:oleObj>
              </mc:Choice>
              <mc:Fallback>
                <p:oleObj name="think-cell Slide" r:id="rId6" imgW="0" imgH="0" progId="">
                  <p:embed/>
                  <p:pic>
                    <p:nvPicPr>
                      <p:cNvPr id="0" name="AutoShape 6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35"/>
          <p:cNvSpPr>
            <a:spLocks noGrp="1" noChangeArrowheads="1"/>
          </p:cNvSpPr>
          <p:nvPr>
            <p:ph type="ctrTitle"/>
            <p:custDataLst>
              <p:tags r:id="rId3"/>
            </p:custDataLst>
          </p:nvPr>
        </p:nvSpPr>
        <p:spPr>
          <a:xfrm>
            <a:off x="-269875" y="323851"/>
            <a:ext cx="9550400" cy="3131868"/>
          </a:xfrm>
        </p:spPr>
        <p:txBody>
          <a:bodyPr>
            <a:normAutofit/>
          </a:bodyPr>
          <a:lstStyle/>
          <a:p>
            <a:pPr marL="342900" indent="-342900">
              <a:tabLst>
                <a:tab pos="344488" algn="l"/>
              </a:tabLst>
            </a:pPr>
            <a:r>
              <a:rPr lang="en-US" sz="8000" dirty="0" smtClean="0">
                <a:solidFill>
                  <a:srgbClr val="00B0F0"/>
                </a:solidFill>
              </a:rPr>
              <a:t> TRADING</a:t>
            </a:r>
            <a:br>
              <a:rPr lang="en-US" sz="8000" dirty="0" smtClean="0">
                <a:solidFill>
                  <a:srgbClr val="00B0F0"/>
                </a:solidFill>
              </a:rPr>
            </a:br>
            <a:r>
              <a:rPr lang="en-US" sz="8000" dirty="0" smtClean="0">
                <a:solidFill>
                  <a:srgbClr val="00B0F0"/>
                </a:solidFill>
              </a:rPr>
              <a:t>SOLUTIONS PMO</a:t>
            </a:r>
            <a:br>
              <a:rPr lang="en-US" sz="8000" dirty="0" smtClean="0">
                <a:solidFill>
                  <a:srgbClr val="00B0F0"/>
                </a:solidFill>
              </a:rPr>
            </a:br>
            <a:r>
              <a:rPr lang="en-US" sz="4800" dirty="0" smtClean="0">
                <a:solidFill>
                  <a:schemeClr val="tx1"/>
                </a:solidFill>
              </a:rPr>
              <a:t>Project: atlas-CFD</a:t>
            </a:r>
            <a:endParaRPr lang="en-US" sz="4800" dirty="0">
              <a:solidFill>
                <a:srgbClr val="00B0F0"/>
              </a:solidFill>
            </a:endParaRPr>
          </a:p>
        </p:txBody>
      </p:sp>
      <p:sp>
        <p:nvSpPr>
          <p:cNvPr id="8" name="Subtitle 7"/>
          <p:cNvSpPr>
            <a:spLocks noGrp="1"/>
          </p:cNvSpPr>
          <p:nvPr>
            <p:ph type="subTitle" idx="1"/>
          </p:nvPr>
        </p:nvSpPr>
        <p:spPr/>
        <p:txBody>
          <a:bodyPr/>
          <a:lstStyle/>
          <a:p>
            <a:r>
              <a:rPr lang="en-US" b="0" dirty="0" smtClean="0">
                <a:solidFill>
                  <a:schemeClr val="tx1"/>
                </a:solidFill>
              </a:rPr>
              <a:t>1</a:t>
            </a:r>
            <a:r>
              <a:rPr lang="en-US" b="0" dirty="0" smtClean="0"/>
              <a:t> </a:t>
            </a:r>
            <a:r>
              <a:rPr lang="en-US" b="0" dirty="0" smtClean="0">
                <a:solidFill>
                  <a:schemeClr val="accent2"/>
                </a:solidFill>
              </a:rPr>
              <a:t>//</a:t>
            </a:r>
            <a:r>
              <a:rPr lang="en-US" b="0" dirty="0" smtClean="0">
                <a:solidFill>
                  <a:srgbClr val="000000"/>
                </a:solidFill>
              </a:rPr>
              <a:t> </a:t>
            </a:r>
            <a:r>
              <a:rPr lang="en-US" b="0" dirty="0" smtClean="0">
                <a:solidFill>
                  <a:srgbClr val="000000"/>
                </a:solidFill>
              </a:rPr>
              <a:t>11</a:t>
            </a:r>
            <a:r>
              <a:rPr lang="en-US" b="0" dirty="0" smtClean="0">
                <a:solidFill>
                  <a:srgbClr val="F78E1E"/>
                </a:solidFill>
              </a:rPr>
              <a:t>//</a:t>
            </a:r>
            <a:r>
              <a:rPr lang="en-US" b="0" dirty="0" smtClean="0">
                <a:solidFill>
                  <a:schemeClr val="tx1"/>
                </a:solidFill>
              </a:rPr>
              <a:t> </a:t>
            </a:r>
            <a:r>
              <a:rPr lang="en-US" b="0" dirty="0" smtClean="0">
                <a:solidFill>
                  <a:schemeClr val="tx1"/>
                </a:solidFill>
              </a:rPr>
              <a:t>2016</a:t>
            </a:r>
            <a:endParaRPr lang="en-US" b="0" dirty="0" smtClean="0">
              <a:solidFill>
                <a:schemeClr val="tx1"/>
              </a:solidFill>
            </a:endParaRPr>
          </a:p>
        </p:txBody>
      </p:sp>
      <p:sp>
        <p:nvSpPr>
          <p:cNvPr id="6" name="TextBox 5"/>
          <p:cNvSpPr txBox="1"/>
          <p:nvPr/>
        </p:nvSpPr>
        <p:spPr>
          <a:xfrm>
            <a:off x="69011" y="5616692"/>
            <a:ext cx="2403222" cy="369332"/>
          </a:xfrm>
          <a:prstGeom prst="rect">
            <a:avLst/>
          </a:prstGeom>
          <a:noFill/>
        </p:spPr>
        <p:txBody>
          <a:bodyPr wrap="none" rtlCol="0">
            <a:spAutoFit/>
          </a:bodyPr>
          <a:lstStyle/>
          <a:p>
            <a:r>
              <a:rPr lang="en-US" dirty="0" smtClean="0"/>
              <a:t>Private &amp; Confidential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rot="5400000">
            <a:off x="8697681" y="-65001"/>
            <a:ext cx="351448" cy="481450"/>
          </a:xfrm>
        </p:spPr>
        <p:txBody>
          <a:bodyPr/>
          <a:lstStyle/>
          <a:p>
            <a:fld id="{B383C57C-80DA-45D5-BFE5-7583B8192761}" type="slidenum">
              <a:rPr lang="en-US" smtClean="0"/>
              <a:pPr/>
              <a:t>10</a:t>
            </a:fld>
            <a:endParaRPr lang="en-US"/>
          </a:p>
        </p:txBody>
      </p:sp>
      <p:sp>
        <p:nvSpPr>
          <p:cNvPr id="10" name="Title 1"/>
          <p:cNvSpPr txBox="1">
            <a:spLocks/>
          </p:cNvSpPr>
          <p:nvPr/>
        </p:nvSpPr>
        <p:spPr>
          <a:xfrm>
            <a:off x="296974" y="86576"/>
            <a:ext cx="7677150" cy="965200"/>
          </a:xfrm>
          <a:prstGeom prst="rect">
            <a:avLst/>
          </a:prstGeom>
        </p:spPr>
        <p:txBody>
          <a:bodyPr vert="horz" lIns="91440" tIns="45720" rIns="91440" bIns="45720" rtlCol="0" anchor="ctr">
            <a:normAutofit/>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Project </a:t>
            </a:r>
            <a:r>
              <a:rPr lang="en-US" dirty="0" smtClean="0">
                <a:solidFill>
                  <a:srgbClr val="00B0F0"/>
                </a:solidFill>
              </a:rPr>
              <a:t>status</a:t>
            </a:r>
            <a:endParaRPr lang="en-US" dirty="0">
              <a:solidFill>
                <a:srgbClr val="00B0F0"/>
              </a:solidFill>
            </a:endParaRPr>
          </a:p>
        </p:txBody>
      </p:sp>
      <p:sp>
        <p:nvSpPr>
          <p:cNvPr id="11" name="Slide Number Placeholder 2"/>
          <p:cNvSpPr txBox="1">
            <a:spLocks/>
          </p:cNvSpPr>
          <p:nvPr/>
        </p:nvSpPr>
        <p:spPr>
          <a:xfrm rot="5400000">
            <a:off x="8697681" y="-65001"/>
            <a:ext cx="351448" cy="481450"/>
          </a:xfrm>
          <a:prstGeom prst="rect">
            <a:avLst/>
          </a:prstGeom>
        </p:spPr>
        <p:txBody>
          <a:bodyPr vert="vert270" lIns="91440" tIns="45720" rIns="91440" bIns="45720" rtlCol="0" anchor="ct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mtClean="0"/>
              <a:pPr/>
              <a:t>10</a:t>
            </a:fld>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092166723"/>
              </p:ext>
            </p:extLst>
          </p:nvPr>
        </p:nvGraphicFramePr>
        <p:xfrm>
          <a:off x="385635" y="812945"/>
          <a:ext cx="8043989" cy="304800"/>
        </p:xfrm>
        <a:graphic>
          <a:graphicData uri="http://schemas.openxmlformats.org/drawingml/2006/table">
            <a:tbl>
              <a:tblPr firstRow="1" bandRow="1">
                <a:tableStyleId>{5C22544A-7EE6-4342-B048-85BDC9FD1C3A}</a:tableStyleId>
              </a:tblPr>
              <a:tblGrid>
                <a:gridCol w="8043989"/>
              </a:tblGrid>
              <a:tr h="254654">
                <a:tc>
                  <a:txBody>
                    <a:bodyPr/>
                    <a:lstStyle/>
                    <a:p>
                      <a:r>
                        <a:rPr lang="en-US" sz="1400" i="0" dirty="0" smtClean="0"/>
                        <a:t>ISSUES &amp; RISKS – contd.</a:t>
                      </a:r>
                      <a:endParaRPr lang="en-US" sz="1400" i="0" dirty="0"/>
                    </a:p>
                  </a:txBody>
                  <a:tcPr>
                    <a:solidFill>
                      <a:srgbClr val="00B0F0"/>
                    </a:solidFill>
                  </a:tcPr>
                </a:tc>
              </a:tr>
            </a:tbl>
          </a:graphicData>
        </a:graphic>
      </p:graphicFrame>
      <p:graphicFrame>
        <p:nvGraphicFramePr>
          <p:cNvPr id="24" name="Group 984"/>
          <p:cNvGraphicFramePr>
            <a:graphicFrameLocks noGrp="1"/>
          </p:cNvGraphicFramePr>
          <p:nvPr>
            <p:extLst>
              <p:ext uri="{D42A27DB-BD31-4B8C-83A1-F6EECF244321}">
                <p14:modId xmlns:p14="http://schemas.microsoft.com/office/powerpoint/2010/main" val="3115988450"/>
              </p:ext>
            </p:extLst>
          </p:nvPr>
        </p:nvGraphicFramePr>
        <p:xfrm>
          <a:off x="394911" y="1146144"/>
          <a:ext cx="8034461" cy="5297992"/>
        </p:xfrm>
        <a:graphic>
          <a:graphicData uri="http://schemas.openxmlformats.org/drawingml/2006/table">
            <a:tbl>
              <a:tblPr/>
              <a:tblGrid>
                <a:gridCol w="1500564"/>
                <a:gridCol w="1171575"/>
                <a:gridCol w="3467100"/>
                <a:gridCol w="795839"/>
                <a:gridCol w="1099383"/>
              </a:tblGrid>
              <a:tr h="265173">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Issue/Risk</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Status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Detail</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Impact</a:t>
                      </a:r>
                    </a:p>
                    <a:p>
                      <a:pPr marL="0" marR="0" lvl="0" indent="0" algn="ctr" defTabSz="895350" rtl="0" eaLnBrk="0" fontAlgn="base" latinLnBrk="0" hangingPunct="0">
                        <a:lnSpc>
                          <a:spcPct val="100000"/>
                        </a:lnSpc>
                        <a:spcBef>
                          <a:spcPct val="0"/>
                        </a:spcBef>
                        <a:spcAft>
                          <a:spcPct val="0"/>
                        </a:spcAft>
                        <a:buClrTx/>
                        <a:buSzPct val="120000"/>
                        <a:buFontTx/>
                        <a:buNone/>
                        <a:tabLst/>
                      </a:pPr>
                      <a:endParaRPr kumimoji="0" lang="en-US" sz="1200" b="1" i="0" u="none" strike="noStrike" cap="none" normalizeH="0" baseline="0" dirty="0" smtClean="0">
                        <a:ln>
                          <a:noFill/>
                        </a:ln>
                        <a:solidFill>
                          <a:srgbClr val="606060"/>
                        </a:solidFill>
                        <a:effectLst/>
                        <a:latin typeface="Arial" charset="0"/>
                        <a:cs typeface="Arial" charset="0"/>
                      </a:endParaRP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Owner</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53142">
                <a:tc>
                  <a:txBody>
                    <a:bodyPr/>
                    <a:lstStyle/>
                    <a:p>
                      <a:pPr marL="52388" indent="0" algn="ctr"/>
                      <a:r>
                        <a:rPr lang="en-US" sz="800" dirty="0" smtClean="0"/>
                        <a:t>Client</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b="0" i="0" kern="1200" dirty="0" smtClean="0">
                          <a:solidFill>
                            <a:schemeClr val="tx1"/>
                          </a:solidFill>
                          <a:effectLst/>
                          <a:latin typeface="+mn-lt"/>
                          <a:ea typeface="+mn-ea"/>
                          <a:cs typeface="+mn-cs"/>
                        </a:rPr>
                        <a:t>First adopters or pilot</a:t>
                      </a:r>
                      <a:r>
                        <a:rPr lang="en-US" sz="800" b="0" i="0" kern="1200" baseline="0" dirty="0" smtClean="0">
                          <a:solidFill>
                            <a:schemeClr val="tx1"/>
                          </a:solidFill>
                          <a:effectLst/>
                          <a:latin typeface="+mn-lt"/>
                          <a:ea typeface="+mn-ea"/>
                          <a:cs typeface="+mn-cs"/>
                        </a:rPr>
                        <a:t> clients</a:t>
                      </a:r>
                      <a:endParaRPr lang="en-US" sz="800" b="0" i="0" kern="1200" dirty="0" smtClean="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Client</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b="0" i="0" kern="1200" dirty="0" smtClean="0">
                          <a:solidFill>
                            <a:schemeClr val="tx1"/>
                          </a:solidFill>
                          <a:effectLst/>
                          <a:latin typeface="+mn-lt"/>
                          <a:ea typeface="+mn-ea"/>
                          <a:cs typeface="+mn-cs"/>
                        </a:rPr>
                        <a:t>Usage metrics to prove success of functionality</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Support</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r>
                        <a:rPr lang="en-US" sz="800" b="0" i="0" kern="1200" dirty="0" smtClean="0">
                          <a:solidFill>
                            <a:schemeClr val="tx1"/>
                          </a:solidFill>
                          <a:effectLst/>
                          <a:latin typeface="+mn-lt"/>
                          <a:ea typeface="+mn-ea"/>
                          <a:cs typeface="+mn-cs"/>
                        </a:rPr>
                        <a:t>After we go live with this project, is the expectation that all data corrections related to CFDs will be initiated by a client action within the trading system or will we need an operational back-door to manually correct data?</a:t>
                      </a:r>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Ticketing</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Closed</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r>
                        <a:rPr lang="en-US" sz="800" b="0" i="0" kern="1200" dirty="0" smtClean="0">
                          <a:solidFill>
                            <a:schemeClr val="tx1"/>
                          </a:solidFill>
                          <a:effectLst/>
                          <a:latin typeface="+mn-lt"/>
                          <a:ea typeface="+mn-ea"/>
                          <a:cs typeface="+mn-cs"/>
                        </a:rPr>
                        <a:t>1. Ticketing to send us the FX Rate and the Settlement currency. The fields for these already exist in the UI. We only need to start using them.</a:t>
                      </a:r>
                    </a:p>
                    <a:p>
                      <a:r>
                        <a:rPr lang="en-US" sz="800" b="0" i="0" kern="1200" dirty="0" smtClean="0">
                          <a:solidFill>
                            <a:schemeClr val="tx1"/>
                          </a:solidFill>
                          <a:effectLst/>
                          <a:latin typeface="+mn-lt"/>
                          <a:ea typeface="+mn-ea"/>
                          <a:cs typeface="+mn-cs"/>
                        </a:rPr>
                        <a:t>2. Changes that are purely for display purposes: Displaying the price (read-only) in settlement currency etc. This shouldn't impact ATLAS and our design can be independent of this.</a:t>
                      </a:r>
                      <a:br>
                        <a:rPr lang="en-US" sz="800" b="0" i="0" kern="1200" dirty="0" smtClean="0">
                          <a:solidFill>
                            <a:schemeClr val="tx1"/>
                          </a:solidFill>
                          <a:effectLst/>
                          <a:latin typeface="+mn-lt"/>
                          <a:ea typeface="+mn-ea"/>
                          <a:cs typeface="+mn-cs"/>
                        </a:rPr>
                      </a:br>
                      <a:r>
                        <a:rPr lang="en-US" sz="800" b="0" i="0" kern="1200" dirty="0" smtClean="0">
                          <a:solidFill>
                            <a:schemeClr val="tx1"/>
                          </a:solidFill>
                          <a:effectLst/>
                          <a:latin typeface="+mn-lt"/>
                          <a:ea typeface="+mn-ea"/>
                          <a:cs typeface="+mn-cs"/>
                        </a:rPr>
                        <a:t>Current state of the world:</a:t>
                      </a:r>
                    </a:p>
                    <a:p>
                      <a:r>
                        <a:rPr lang="en-US" sz="800" b="0" i="0" kern="1200" dirty="0" smtClean="0">
                          <a:solidFill>
                            <a:schemeClr val="tx1"/>
                          </a:solidFill>
                          <a:effectLst/>
                          <a:latin typeface="+mn-lt"/>
                          <a:ea typeface="+mn-ea"/>
                          <a:cs typeface="+mn-cs"/>
                        </a:rPr>
                        <a:t>1. From a business requirements perspective, there are no changes that are being asked for XPT, TBLT, and CFD deal close-out / </a:t>
                      </a:r>
                      <a:r>
                        <a:rPr lang="en-US" sz="800" b="0" i="0" kern="1200" dirty="0" err="1" smtClean="0">
                          <a:solidFill>
                            <a:schemeClr val="tx1"/>
                          </a:solidFill>
                          <a:effectLst/>
                          <a:latin typeface="+mn-lt"/>
                          <a:ea typeface="+mn-ea"/>
                          <a:cs typeface="+mn-cs"/>
                        </a:rPr>
                        <a:t>unwindings</a:t>
                      </a:r>
                      <a:r>
                        <a:rPr lang="en-US" sz="800" b="0" i="0" kern="1200" dirty="0" smtClean="0">
                          <a:solidFill>
                            <a:schemeClr val="tx1"/>
                          </a:solidFill>
                          <a:effectLst/>
                          <a:latin typeface="+mn-lt"/>
                          <a:ea typeface="+mn-ea"/>
                          <a:cs typeface="+mn-cs"/>
                        </a:rPr>
                        <a:t>.</a:t>
                      </a:r>
                    </a:p>
                    <a:p>
                      <a:r>
                        <a:rPr lang="en-US" sz="800" b="0" i="0" kern="1200" dirty="0" smtClean="0">
                          <a:solidFill>
                            <a:schemeClr val="tx1"/>
                          </a:solidFill>
                          <a:effectLst/>
                          <a:latin typeface="+mn-lt"/>
                          <a:ea typeface="+mn-ea"/>
                          <a:cs typeface="+mn-cs"/>
                        </a:rPr>
                        <a:t>2. We have buy-in from Chaitanya Ravi to call ATLAS APIs during order creation / close-outs if we need it.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Cash</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Closed</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r>
                        <a:rPr lang="en-US" sz="800" b="0" i="0" kern="1200" dirty="0" smtClean="0">
                          <a:solidFill>
                            <a:schemeClr val="tx1"/>
                          </a:solidFill>
                          <a:effectLst/>
                          <a:latin typeface="+mn-lt"/>
                          <a:ea typeface="+mn-ea"/>
                          <a:cs typeface="+mn-cs"/>
                        </a:rPr>
                        <a:t>Need to confirm if  we</a:t>
                      </a:r>
                      <a:r>
                        <a:rPr lang="en-US" sz="800" b="0" i="0" kern="1200" baseline="0" dirty="0" smtClean="0">
                          <a:solidFill>
                            <a:schemeClr val="tx1"/>
                          </a:solidFill>
                          <a:effectLst/>
                          <a:latin typeface="+mn-lt"/>
                          <a:ea typeface="+mn-ea"/>
                          <a:cs typeface="+mn-cs"/>
                        </a:rPr>
                        <a:t> require </a:t>
                      </a:r>
                      <a:r>
                        <a:rPr lang="en-US" sz="800" b="0" i="0" kern="1200" dirty="0" smtClean="0">
                          <a:solidFill>
                            <a:schemeClr val="tx1"/>
                          </a:solidFill>
                          <a:effectLst/>
                          <a:latin typeface="+mn-lt"/>
                          <a:ea typeface="+mn-ea"/>
                          <a:cs typeface="+mn-cs"/>
                        </a:rPr>
                        <a:t>having the cash impact correct (in the settlement currency) during a CFD close-out. By cash impact, I am referring to CCMS and the MAV cash position amounts being reflected correctly. Yes, I would like cash to be included in the scope of this project. (If not, then cash will most likely be wrong for any client who uses this functionality)</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Order</a:t>
                      </a:r>
                      <a:r>
                        <a:rPr lang="en-US" sz="800" baseline="0" dirty="0" smtClean="0"/>
                        <a:t> Management</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Closed</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r>
                        <a:rPr lang="en-US" sz="800" b="0" i="0" kern="1200" dirty="0" smtClean="0">
                          <a:solidFill>
                            <a:schemeClr val="tx1"/>
                          </a:solidFill>
                          <a:effectLst/>
                          <a:latin typeface="+mn-lt"/>
                          <a:ea typeface="+mn-ea"/>
                          <a:cs typeface="+mn-cs"/>
                        </a:rPr>
                        <a:t>Are there </a:t>
                      </a:r>
                      <a:r>
                        <a:rPr lang="en-US" sz="800" b="0" i="0" u="sng" kern="1200" dirty="0" smtClean="0">
                          <a:solidFill>
                            <a:schemeClr val="tx1"/>
                          </a:solidFill>
                          <a:effectLst/>
                          <a:latin typeface="+mn-lt"/>
                          <a:ea typeface="+mn-ea"/>
                          <a:cs typeface="+mn-cs"/>
                        </a:rPr>
                        <a:t>any</a:t>
                      </a:r>
                      <a:r>
                        <a:rPr lang="en-US" sz="800" b="0" i="0" kern="1200" dirty="0" smtClean="0">
                          <a:solidFill>
                            <a:schemeClr val="tx1"/>
                          </a:solidFill>
                          <a:effectLst/>
                          <a:latin typeface="+mn-lt"/>
                          <a:ea typeface="+mn-ea"/>
                          <a:cs typeface="+mn-cs"/>
                        </a:rPr>
                        <a:t> requirements at all for CFDs from an order management perspective - routes, fills, portfolio allocations, execution?</a:t>
                      </a:r>
                    </a:p>
                    <a:p>
                      <a:r>
                        <a:rPr lang="en-US" sz="800" b="0" i="0" kern="1200" dirty="0" smtClean="0">
                          <a:solidFill>
                            <a:schemeClr val="tx1"/>
                          </a:solidFill>
                          <a:effectLst/>
                          <a:latin typeface="+mn-lt"/>
                          <a:ea typeface="+mn-ea"/>
                          <a:cs typeface="+mn-cs"/>
                        </a:rPr>
                        <a:t>Aside from the fields that we are requesting (CFD to Account FX Rate, underlying security to Account FX Rate, etc. ) I am not aware of any additional requirements.</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Ticketing</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Closed</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r>
                        <a:rPr lang="en-US" sz="800" b="0" i="0" kern="1200" dirty="0" smtClean="0">
                          <a:solidFill>
                            <a:schemeClr val="tx1"/>
                          </a:solidFill>
                          <a:effectLst/>
                          <a:latin typeface="+mn-lt"/>
                          <a:ea typeface="+mn-ea"/>
                          <a:cs typeface="+mn-cs"/>
                        </a:rPr>
                        <a:t>Settlement currency = contract currency - Yes</a:t>
                      </a:r>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P&amp;L</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Closed</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r>
                        <a:rPr lang="en-US" sz="800" b="0" i="0" kern="1200" dirty="0" smtClean="0">
                          <a:solidFill>
                            <a:schemeClr val="tx1"/>
                          </a:solidFill>
                          <a:effectLst/>
                          <a:latin typeface="+mn-lt"/>
                          <a:ea typeface="+mn-ea"/>
                          <a:cs typeface="+mn-cs"/>
                        </a:rPr>
                        <a:t>Do we want the valuation (unrealized P&amp;L) to update every day based on the end of day price (to be consistent with what MAV does today for every position).   Yes</a:t>
                      </a:r>
                    </a:p>
                    <a:p>
                      <a:pPr lvl="0" algn="l"/>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33551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rot="5400000">
            <a:off x="8697681" y="-65001"/>
            <a:ext cx="351448" cy="481450"/>
          </a:xfrm>
        </p:spPr>
        <p:txBody>
          <a:bodyPr/>
          <a:lstStyle/>
          <a:p>
            <a:fld id="{B383C57C-80DA-45D5-BFE5-7583B8192761}" type="slidenum">
              <a:rPr lang="en-US" smtClean="0"/>
              <a:pPr/>
              <a:t>11</a:t>
            </a:fld>
            <a:endParaRPr lang="en-US"/>
          </a:p>
        </p:txBody>
      </p:sp>
      <p:sp>
        <p:nvSpPr>
          <p:cNvPr id="10" name="Title 1"/>
          <p:cNvSpPr txBox="1">
            <a:spLocks/>
          </p:cNvSpPr>
          <p:nvPr/>
        </p:nvSpPr>
        <p:spPr>
          <a:xfrm>
            <a:off x="296974" y="86576"/>
            <a:ext cx="7677150" cy="965200"/>
          </a:xfrm>
          <a:prstGeom prst="rect">
            <a:avLst/>
          </a:prstGeom>
        </p:spPr>
        <p:txBody>
          <a:bodyPr vert="horz" lIns="91440" tIns="45720" rIns="91440" bIns="45720" rtlCol="0" anchor="ctr">
            <a:normAutofit/>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Project </a:t>
            </a:r>
            <a:r>
              <a:rPr lang="en-US" dirty="0" smtClean="0">
                <a:solidFill>
                  <a:srgbClr val="00B0F0"/>
                </a:solidFill>
              </a:rPr>
              <a:t>status</a:t>
            </a:r>
            <a:endParaRPr lang="en-US" dirty="0">
              <a:solidFill>
                <a:srgbClr val="00B0F0"/>
              </a:solidFill>
            </a:endParaRPr>
          </a:p>
        </p:txBody>
      </p:sp>
      <p:sp>
        <p:nvSpPr>
          <p:cNvPr id="11" name="Slide Number Placeholder 2"/>
          <p:cNvSpPr txBox="1">
            <a:spLocks/>
          </p:cNvSpPr>
          <p:nvPr/>
        </p:nvSpPr>
        <p:spPr>
          <a:xfrm rot="5400000">
            <a:off x="8697681" y="-65001"/>
            <a:ext cx="351448" cy="481450"/>
          </a:xfrm>
          <a:prstGeom prst="rect">
            <a:avLst/>
          </a:prstGeom>
        </p:spPr>
        <p:txBody>
          <a:bodyPr vert="vert270" lIns="91440" tIns="45720" rIns="91440" bIns="45720" rtlCol="0" anchor="ct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mtClean="0"/>
              <a:pPr/>
              <a:t>11</a:t>
            </a:fld>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2335495501"/>
              </p:ext>
            </p:extLst>
          </p:nvPr>
        </p:nvGraphicFramePr>
        <p:xfrm>
          <a:off x="385635" y="812945"/>
          <a:ext cx="8043989" cy="304800"/>
        </p:xfrm>
        <a:graphic>
          <a:graphicData uri="http://schemas.openxmlformats.org/drawingml/2006/table">
            <a:tbl>
              <a:tblPr firstRow="1" bandRow="1">
                <a:tableStyleId>{5C22544A-7EE6-4342-B048-85BDC9FD1C3A}</a:tableStyleId>
              </a:tblPr>
              <a:tblGrid>
                <a:gridCol w="8043989"/>
              </a:tblGrid>
              <a:tr h="254654">
                <a:tc>
                  <a:txBody>
                    <a:bodyPr/>
                    <a:lstStyle/>
                    <a:p>
                      <a:r>
                        <a:rPr lang="en-US" sz="1400" i="0" dirty="0" smtClean="0"/>
                        <a:t>ISSUES &amp; RISKS – contd.</a:t>
                      </a:r>
                      <a:endParaRPr lang="en-US" sz="1400" i="0" dirty="0"/>
                    </a:p>
                  </a:txBody>
                  <a:tcPr>
                    <a:solidFill>
                      <a:srgbClr val="00B0F0"/>
                    </a:solidFill>
                  </a:tcPr>
                </a:tc>
              </a:tr>
            </a:tbl>
          </a:graphicData>
        </a:graphic>
      </p:graphicFrame>
      <p:graphicFrame>
        <p:nvGraphicFramePr>
          <p:cNvPr id="24" name="Group 984"/>
          <p:cNvGraphicFramePr>
            <a:graphicFrameLocks noGrp="1"/>
          </p:cNvGraphicFramePr>
          <p:nvPr>
            <p:extLst>
              <p:ext uri="{D42A27DB-BD31-4B8C-83A1-F6EECF244321}">
                <p14:modId xmlns:p14="http://schemas.microsoft.com/office/powerpoint/2010/main" val="3467379836"/>
              </p:ext>
            </p:extLst>
          </p:nvPr>
        </p:nvGraphicFramePr>
        <p:xfrm>
          <a:off x="394911" y="1146144"/>
          <a:ext cx="8034461" cy="3284182"/>
        </p:xfrm>
        <a:graphic>
          <a:graphicData uri="http://schemas.openxmlformats.org/drawingml/2006/table">
            <a:tbl>
              <a:tblPr/>
              <a:tblGrid>
                <a:gridCol w="1500564"/>
                <a:gridCol w="1171575"/>
                <a:gridCol w="3467100"/>
                <a:gridCol w="795839"/>
                <a:gridCol w="1099383"/>
              </a:tblGrid>
              <a:tr h="265173">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Issue/Risk</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Status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Detail</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Impact</a:t>
                      </a:r>
                    </a:p>
                    <a:p>
                      <a:pPr marL="0" marR="0" lvl="0" indent="0" algn="ctr" defTabSz="895350" rtl="0" eaLnBrk="0" fontAlgn="base" latinLnBrk="0" hangingPunct="0">
                        <a:lnSpc>
                          <a:spcPct val="100000"/>
                        </a:lnSpc>
                        <a:spcBef>
                          <a:spcPct val="0"/>
                        </a:spcBef>
                        <a:spcAft>
                          <a:spcPct val="0"/>
                        </a:spcAft>
                        <a:buClrTx/>
                        <a:buSzPct val="120000"/>
                        <a:buFontTx/>
                        <a:buNone/>
                        <a:tabLst/>
                      </a:pPr>
                      <a:endParaRPr kumimoji="0" lang="en-US" sz="1200" b="1" i="0" u="none" strike="noStrike" cap="none" normalizeH="0" baseline="0" dirty="0" smtClean="0">
                        <a:ln>
                          <a:noFill/>
                        </a:ln>
                        <a:solidFill>
                          <a:srgbClr val="606060"/>
                        </a:solidFill>
                        <a:effectLst/>
                        <a:latin typeface="Arial" charset="0"/>
                        <a:cs typeface="Arial" charset="0"/>
                      </a:endParaRP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Owner</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53142">
                <a:tc>
                  <a:txBody>
                    <a:bodyPr/>
                    <a:lstStyle/>
                    <a:p>
                      <a:pPr marL="52388" indent="0" algn="ctr"/>
                      <a:r>
                        <a:rPr lang="en-US" sz="800" dirty="0" smtClean="0"/>
                        <a:t>Client</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b="0" i="0" kern="1200" dirty="0" smtClean="0">
                          <a:solidFill>
                            <a:schemeClr val="tx1"/>
                          </a:solidFill>
                          <a:effectLst/>
                          <a:latin typeface="+mn-lt"/>
                          <a:ea typeface="+mn-ea"/>
                          <a:cs typeface="+mn-cs"/>
                        </a:rPr>
                        <a:t>Should</a:t>
                      </a:r>
                      <a:r>
                        <a:rPr lang="en-US" sz="800" b="0" i="0" kern="1200" baseline="0" dirty="0" smtClean="0">
                          <a:solidFill>
                            <a:schemeClr val="tx1"/>
                          </a:solidFill>
                          <a:effectLst/>
                          <a:latin typeface="+mn-lt"/>
                          <a:ea typeface="+mn-ea"/>
                          <a:cs typeface="+mn-cs"/>
                        </a:rPr>
                        <a:t> we support position/trade uploads</a:t>
                      </a:r>
                      <a:endParaRPr lang="en-US" sz="800" b="0" i="0" kern="1200" dirty="0" smtClean="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Client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b="0" i="0" kern="1200" dirty="0" smtClean="0">
                          <a:solidFill>
                            <a:schemeClr val="tx1"/>
                          </a:solidFill>
                          <a:effectLst/>
                          <a:latin typeface="+mn-lt"/>
                          <a:ea typeface="+mn-ea"/>
                          <a:cs typeface="+mn-cs"/>
                        </a:rPr>
                        <a:t>How will reporting work for positions in Atlas?</a:t>
                      </a:r>
                      <a:endParaRPr lang="en-US" sz="800" b="0" i="0" kern="1200" dirty="0" smtClean="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Client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r>
                        <a:rPr lang="en-US" sz="800" kern="1200" dirty="0" smtClean="0">
                          <a:solidFill>
                            <a:schemeClr val="tx1"/>
                          </a:solidFill>
                          <a:effectLst/>
                          <a:latin typeface="+mn-lt"/>
                          <a:ea typeface="+mn-ea"/>
                          <a:cs typeface="+mn-cs"/>
                        </a:rPr>
                        <a:t>How do we </a:t>
                      </a:r>
                      <a:r>
                        <a:rPr lang="en-US" sz="800" kern="1200" dirty="0" err="1" smtClean="0">
                          <a:solidFill>
                            <a:schemeClr val="tx1"/>
                          </a:solidFill>
                          <a:effectLst/>
                          <a:latin typeface="+mn-lt"/>
                          <a:ea typeface="+mn-ea"/>
                          <a:cs typeface="+mn-cs"/>
                        </a:rPr>
                        <a:t>initialise</a:t>
                      </a:r>
                      <a:r>
                        <a:rPr lang="en-US" sz="800" kern="1200" dirty="0" smtClean="0">
                          <a:solidFill>
                            <a:schemeClr val="tx1"/>
                          </a:solidFill>
                          <a:effectLst/>
                          <a:latin typeface="+mn-lt"/>
                          <a:ea typeface="+mn-ea"/>
                          <a:cs typeface="+mn-cs"/>
                        </a:rPr>
                        <a:t> positions</a:t>
                      </a:r>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endParaRPr lang="en-US" sz="800" b="0" i="0" kern="1200" dirty="0" smtClean="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9536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rot="5400000">
            <a:off x="8687786" y="156048"/>
            <a:ext cx="351448" cy="481450"/>
          </a:xfrm>
        </p:spPr>
        <p:txBody>
          <a:bodyPr/>
          <a:lstStyle/>
          <a:p>
            <a:fld id="{B383C57C-80DA-45D5-BFE5-7583B8192761}" type="slidenum">
              <a:rPr lang="en-US" smtClean="0"/>
              <a:pPr/>
              <a:t>12</a:t>
            </a:fld>
            <a:endParaRPr lang="en-US"/>
          </a:p>
        </p:txBody>
      </p:sp>
      <p:sp>
        <p:nvSpPr>
          <p:cNvPr id="3" name="Title 1"/>
          <p:cNvSpPr txBox="1">
            <a:spLocks/>
          </p:cNvSpPr>
          <p:nvPr/>
        </p:nvSpPr>
        <p:spPr>
          <a:xfrm>
            <a:off x="360363" y="323850"/>
            <a:ext cx="7677150" cy="965200"/>
          </a:xfrm>
          <a:prstGeom prst="rect">
            <a:avLst/>
          </a:prstGeom>
        </p:spPr>
        <p:txBody>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business</a:t>
            </a:r>
            <a:r>
              <a:rPr lang="en-US" dirty="0" smtClean="0">
                <a:solidFill>
                  <a:srgbClr val="99FF66"/>
                </a:solidFill>
              </a:rPr>
              <a:t> </a:t>
            </a:r>
            <a:r>
              <a:rPr lang="en-US" dirty="0" smtClean="0">
                <a:solidFill>
                  <a:srgbClr val="00B0F0"/>
                </a:solidFill>
              </a:rPr>
              <a:t>milestones</a:t>
            </a:r>
            <a:endParaRPr lang="en-US" dirty="0">
              <a:solidFill>
                <a:srgbClr val="00B0F0"/>
              </a:solidFill>
            </a:endParaRPr>
          </a:p>
        </p:txBody>
      </p:sp>
      <p:sp>
        <p:nvSpPr>
          <p:cNvPr id="4" name="Content Placeholder 2"/>
          <p:cNvSpPr txBox="1">
            <a:spLocks/>
          </p:cNvSpPr>
          <p:nvPr/>
        </p:nvSpPr>
        <p:spPr>
          <a:xfrm>
            <a:off x="371475" y="1333500"/>
            <a:ext cx="8132763" cy="5257799"/>
          </a:xfrm>
          <a:prstGeom prst="rect">
            <a:avLst/>
          </a:prstGeom>
        </p:spPr>
        <p:txBody>
          <a:bodyPr>
            <a:noAutofit/>
          </a:bodyPr>
          <a:lstStyle>
            <a:lvl1pPr marL="0" indent="0" algn="l" defTabSz="914400" rtl="0" eaLnBrk="1" latinLnBrk="0" hangingPunct="1">
              <a:spcBef>
                <a:spcPts val="600"/>
              </a:spcBef>
              <a:spcAft>
                <a:spcPts val="300"/>
              </a:spcAft>
              <a:buFont typeface="Arial" pitchFamily="34" charset="0"/>
              <a:buNone/>
              <a:defRPr lang="en-US" sz="2000" b="1" kern="1200" cap="all" dirty="0" smtClean="0">
                <a:solidFill>
                  <a:schemeClr val="tx1"/>
                </a:solidFill>
                <a:latin typeface="Arial"/>
                <a:ea typeface="+mn-ea"/>
                <a:cs typeface="Arial"/>
              </a:defRPr>
            </a:lvl1pPr>
            <a:lvl2pPr marL="742950" indent="-285750" algn="l" defTabSz="914400" rtl="0" eaLnBrk="1" latinLnBrk="0" hangingPunct="1">
              <a:spcBef>
                <a:spcPts val="800"/>
              </a:spcBef>
              <a:spcAft>
                <a:spcPts val="300"/>
              </a:spcAft>
              <a:buClr>
                <a:schemeClr val="accent2"/>
              </a:buClr>
              <a:buFont typeface="Lucida Grande"/>
              <a:buChar char="»"/>
              <a:defRPr lang="en-US" sz="1800" b="0" kern="1200" cap="none" dirty="0" smtClean="0">
                <a:solidFill>
                  <a:srgbClr val="000000"/>
                </a:solidFill>
                <a:latin typeface="Arial"/>
                <a:ea typeface="+mn-ea"/>
                <a:cs typeface="Arial"/>
              </a:defRPr>
            </a:lvl2pPr>
            <a:lvl3pPr marL="1143000" indent="-228600" algn="l" defTabSz="914400" rtl="0" eaLnBrk="1" latinLnBrk="0" hangingPunct="1">
              <a:spcBef>
                <a:spcPts val="600"/>
              </a:spcBef>
              <a:spcAft>
                <a:spcPts val="200"/>
              </a:spcAft>
              <a:buClr>
                <a:schemeClr val="accent2"/>
              </a:buClr>
              <a:buFont typeface="Arial" pitchFamily="34" charset="0"/>
              <a:buChar char="•"/>
              <a:defRPr lang="en-US" sz="1800" b="0" kern="1200" cap="none" dirty="0" smtClean="0">
                <a:solidFill>
                  <a:srgbClr val="000000"/>
                </a:solidFill>
                <a:latin typeface="Arial"/>
                <a:ea typeface="+mn-ea"/>
                <a:cs typeface="Arial"/>
              </a:defRPr>
            </a:lvl3pPr>
            <a:lvl4pPr marL="1600200" indent="-228600" algn="l" defTabSz="914400" rtl="0" eaLnBrk="1" latinLnBrk="0" hangingPunct="1">
              <a:spcBef>
                <a:spcPts val="1300"/>
              </a:spcBef>
              <a:buClr>
                <a:srgbClr val="F78E1E"/>
              </a:buClr>
              <a:buFont typeface="Arial" pitchFamily="34" charset="0"/>
              <a:buChar char="–"/>
              <a:defRPr lang="en-US" sz="1400" b="0" kern="1200" cap="none" dirty="0" smtClean="0">
                <a:solidFill>
                  <a:srgbClr val="000000"/>
                </a:solidFill>
                <a:latin typeface="Arial"/>
                <a:ea typeface="+mn-ea"/>
                <a:cs typeface="Arial"/>
              </a:defRPr>
            </a:lvl4pPr>
            <a:lvl5pPr marL="2057400" indent="-228600" algn="l" defTabSz="914400" rtl="0" eaLnBrk="1" latinLnBrk="0" hangingPunct="1">
              <a:spcBef>
                <a:spcPts val="1200"/>
              </a:spcBef>
              <a:buClr>
                <a:schemeClr val="accent2"/>
              </a:buClr>
              <a:buFont typeface="Arial" pitchFamily="34" charset="0"/>
              <a:buChar char="–"/>
              <a:defRPr lang="en-US" sz="1400" b="0" kern="1200" cap="none" dirty="0" smtClean="0">
                <a:solidFill>
                  <a:srgbClr val="000000"/>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200" b="0" cap="none" smtClean="0"/>
          </a:p>
          <a:p>
            <a:endParaRPr lang="en-US" sz="1200" b="0" cap="none" smtClean="0"/>
          </a:p>
          <a:p>
            <a:pPr>
              <a:buClr>
                <a:srgbClr val="81DD00"/>
              </a:buClr>
            </a:pPr>
            <a:r>
              <a:rPr lang="en-US" sz="1200" cap="none" smtClean="0"/>
              <a:t/>
            </a:r>
            <a:br>
              <a:rPr lang="en-US" sz="1200" cap="none" smtClean="0"/>
            </a:br>
            <a:endParaRPr lang="en-US" sz="1200" cap="none"/>
          </a:p>
        </p:txBody>
      </p:sp>
      <p:pic>
        <p:nvPicPr>
          <p:cNvPr id="107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333500"/>
            <a:ext cx="8334375" cy="488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104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13</a:t>
            </a:fld>
            <a:endParaRPr lang="en-US"/>
          </a:p>
        </p:txBody>
      </p:sp>
      <p:sp>
        <p:nvSpPr>
          <p:cNvPr id="4" name="Title 1"/>
          <p:cNvSpPr txBox="1">
            <a:spLocks/>
          </p:cNvSpPr>
          <p:nvPr/>
        </p:nvSpPr>
        <p:spPr>
          <a:xfrm>
            <a:off x="207296" y="237167"/>
            <a:ext cx="7677150" cy="965200"/>
          </a:xfrm>
          <a:prstGeom prst="rect">
            <a:avLst/>
          </a:prstGeom>
        </p:spPr>
        <p:txBody>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CHANGE CONTROL </a:t>
            </a:r>
            <a:r>
              <a:rPr lang="en-US" dirty="0" smtClean="0">
                <a:solidFill>
                  <a:srgbClr val="00B0F0"/>
                </a:solidFill>
              </a:rPr>
              <a:t>REQUEST</a:t>
            </a:r>
            <a:endParaRPr lang="en-US" dirty="0">
              <a:solidFill>
                <a:srgbClr val="00B0F0"/>
              </a:solidFill>
            </a:endParaRPr>
          </a:p>
        </p:txBody>
      </p:sp>
      <p:sp>
        <p:nvSpPr>
          <p:cNvPr id="5" name="Content Placeholder 2"/>
          <p:cNvSpPr txBox="1">
            <a:spLocks/>
          </p:cNvSpPr>
          <p:nvPr/>
        </p:nvSpPr>
        <p:spPr>
          <a:xfrm>
            <a:off x="1068778" y="1357168"/>
            <a:ext cx="7350827" cy="5304889"/>
          </a:xfrm>
          <a:prstGeom prst="rect">
            <a:avLst/>
          </a:prstGeom>
        </p:spPr>
        <p:txBody>
          <a:bodyPr/>
          <a:lstStyle>
            <a:lvl1pPr marL="0" indent="0" algn="l" defTabSz="914400" rtl="0" eaLnBrk="1" latinLnBrk="0" hangingPunct="1">
              <a:spcBef>
                <a:spcPts val="600"/>
              </a:spcBef>
              <a:spcAft>
                <a:spcPts val="300"/>
              </a:spcAft>
              <a:buFont typeface="Arial" pitchFamily="34" charset="0"/>
              <a:buNone/>
              <a:defRPr lang="en-US" sz="2000" b="1" kern="1200" cap="all" dirty="0" smtClean="0">
                <a:solidFill>
                  <a:schemeClr val="tx1"/>
                </a:solidFill>
                <a:latin typeface="Arial"/>
                <a:ea typeface="+mn-ea"/>
                <a:cs typeface="Arial"/>
              </a:defRPr>
            </a:lvl1pPr>
            <a:lvl2pPr marL="742950" indent="-285750" algn="l" defTabSz="914400" rtl="0" eaLnBrk="1" latinLnBrk="0" hangingPunct="1">
              <a:spcBef>
                <a:spcPts val="800"/>
              </a:spcBef>
              <a:spcAft>
                <a:spcPts val="300"/>
              </a:spcAft>
              <a:buClr>
                <a:schemeClr val="accent2"/>
              </a:buClr>
              <a:buFont typeface="Lucida Grande"/>
              <a:buChar char="»"/>
              <a:defRPr lang="en-US" sz="1800" b="0" kern="1200" cap="none" dirty="0" smtClean="0">
                <a:solidFill>
                  <a:srgbClr val="000000"/>
                </a:solidFill>
                <a:latin typeface="Arial"/>
                <a:ea typeface="+mn-ea"/>
                <a:cs typeface="Arial"/>
              </a:defRPr>
            </a:lvl2pPr>
            <a:lvl3pPr marL="1143000" indent="-228600" algn="l" defTabSz="914400" rtl="0" eaLnBrk="1" latinLnBrk="0" hangingPunct="1">
              <a:spcBef>
                <a:spcPts val="600"/>
              </a:spcBef>
              <a:spcAft>
                <a:spcPts val="200"/>
              </a:spcAft>
              <a:buClr>
                <a:schemeClr val="accent2"/>
              </a:buClr>
              <a:buFont typeface="Arial" pitchFamily="34" charset="0"/>
              <a:buChar char="•"/>
              <a:defRPr lang="en-US" sz="1800" b="0" kern="1200" cap="none" dirty="0" smtClean="0">
                <a:solidFill>
                  <a:srgbClr val="000000"/>
                </a:solidFill>
                <a:latin typeface="Arial"/>
                <a:ea typeface="+mn-ea"/>
                <a:cs typeface="Arial"/>
              </a:defRPr>
            </a:lvl3pPr>
            <a:lvl4pPr marL="1600200" indent="-228600" algn="l" defTabSz="914400" rtl="0" eaLnBrk="1" latinLnBrk="0" hangingPunct="1">
              <a:spcBef>
                <a:spcPts val="1300"/>
              </a:spcBef>
              <a:buClr>
                <a:srgbClr val="F78E1E"/>
              </a:buClr>
              <a:buFont typeface="Arial" pitchFamily="34" charset="0"/>
              <a:buChar char="–"/>
              <a:defRPr lang="en-US" sz="1400" b="0" kern="1200" cap="none" dirty="0" smtClean="0">
                <a:solidFill>
                  <a:srgbClr val="000000"/>
                </a:solidFill>
                <a:latin typeface="Arial"/>
                <a:ea typeface="+mn-ea"/>
                <a:cs typeface="Arial"/>
              </a:defRPr>
            </a:lvl4pPr>
            <a:lvl5pPr marL="2057400" indent="-228600" algn="l" defTabSz="914400" rtl="0" eaLnBrk="1" latinLnBrk="0" hangingPunct="1">
              <a:spcBef>
                <a:spcPts val="1200"/>
              </a:spcBef>
              <a:buClr>
                <a:schemeClr val="accent2"/>
              </a:buClr>
              <a:buFont typeface="Arial" pitchFamily="34" charset="0"/>
              <a:buChar char="–"/>
              <a:defRPr lang="en-US" sz="1400" b="0" kern="1200" cap="none" dirty="0" smtClean="0">
                <a:solidFill>
                  <a:srgbClr val="000000"/>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cap="none" smtClean="0"/>
              <a:t/>
            </a:r>
            <a:br>
              <a:rPr lang="en-US" b="0" cap="none" smtClean="0"/>
            </a:br>
            <a:r>
              <a:rPr lang="en-US" b="0" cap="none" smtClean="0"/>
              <a:t/>
            </a:r>
            <a:br>
              <a:rPr lang="en-US" b="0" cap="none" smtClean="0"/>
            </a:br>
            <a:endParaRPr lang="en-US" b="0" cap="none" smtClean="0"/>
          </a:p>
          <a:p>
            <a:endParaRPr lang="en-US"/>
          </a:p>
        </p:txBody>
      </p:sp>
      <p:sp>
        <p:nvSpPr>
          <p:cNvPr id="6" name="Slide Number Placeholder 3"/>
          <p:cNvSpPr txBox="1">
            <a:spLocks/>
          </p:cNvSpPr>
          <p:nvPr/>
        </p:nvSpPr>
        <p:spPr>
          <a:xfrm rot="5400000">
            <a:off x="8687786" y="156048"/>
            <a:ext cx="351448" cy="481450"/>
          </a:xfrm>
          <a:prstGeom prst="rect">
            <a:avLst/>
          </a:prstGeom>
        </p:spPr>
        <p:txBody>
          <a:bodyPr vert="vert270" lIns="91440" tIns="45720" rIns="91440" bIns="45720" rtlCol="0" anchor="ct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mtClean="0"/>
              <a:pPr/>
              <a:t>13</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772002428"/>
              </p:ext>
            </p:extLst>
          </p:nvPr>
        </p:nvGraphicFramePr>
        <p:xfrm>
          <a:off x="310550" y="719767"/>
          <a:ext cx="8109055" cy="5683900"/>
        </p:xfrm>
        <a:graphic>
          <a:graphicData uri="http://schemas.openxmlformats.org/drawingml/2006/table">
            <a:tbl>
              <a:tblPr firstRow="1" bandRow="1">
                <a:tableStyleId>{5940675A-B579-460E-94D1-54222C63F5DA}</a:tableStyleId>
              </a:tblPr>
              <a:tblGrid>
                <a:gridCol w="8109055"/>
              </a:tblGrid>
              <a:tr h="401800">
                <a:tc>
                  <a:txBody>
                    <a:bodyPr/>
                    <a:lstStyle/>
                    <a:p>
                      <a:r>
                        <a:rPr lang="en-US" sz="1600" dirty="0" smtClean="0"/>
                        <a:t>CHANGE</a:t>
                      </a:r>
                      <a:r>
                        <a:rPr lang="en-US" sz="1600" baseline="0" dirty="0" smtClean="0"/>
                        <a:t> REQUEST #:</a:t>
                      </a:r>
                      <a:endParaRPr lang="en-US" sz="1600" dirty="0"/>
                    </a:p>
                  </a:txBody>
                  <a:tcPr/>
                </a:tc>
              </a:tr>
              <a:tr h="401800">
                <a:tc>
                  <a:txBody>
                    <a:bodyPr/>
                    <a:lstStyle/>
                    <a:p>
                      <a:r>
                        <a:rPr lang="en-US" sz="1200" dirty="0" smtClean="0"/>
                        <a:t>CHANGE REQUEST SUBMITTER:                                                 DATE</a:t>
                      </a:r>
                      <a:r>
                        <a:rPr lang="en-US" sz="1200" baseline="0" dirty="0" smtClean="0"/>
                        <a:t> SUBMITTED:</a:t>
                      </a:r>
                      <a:r>
                        <a:rPr lang="en-US" sz="1200" dirty="0" smtClean="0"/>
                        <a:t> ___/___/___</a:t>
                      </a:r>
                      <a:endParaRPr lang="en-US" sz="1200" dirty="0"/>
                    </a:p>
                  </a:txBody>
                  <a:tcPr/>
                </a:tc>
              </a:tr>
              <a:tr h="401800">
                <a:tc>
                  <a:txBody>
                    <a:bodyPr/>
                    <a:lstStyle/>
                    <a:p>
                      <a:r>
                        <a:rPr lang="en-US" sz="1200" dirty="0" smtClean="0"/>
                        <a:t>CHANGE TYPE:</a:t>
                      </a:r>
                      <a:r>
                        <a:rPr lang="en-US" sz="1200" baseline="0" dirty="0" smtClean="0"/>
                        <a:t> </a:t>
                      </a:r>
                      <a:r>
                        <a:rPr lang="en-US" sz="1050" baseline="0" dirty="0" smtClean="0"/>
                        <a:t>New Requirement: ___  Requirement Change:___ Enhancement:___ Other:________________</a:t>
                      </a:r>
                      <a:endParaRPr lang="en-US" sz="1050" dirty="0"/>
                    </a:p>
                  </a:txBody>
                  <a:tcPr/>
                </a:tc>
              </a:tr>
              <a:tr h="401800">
                <a:tc>
                  <a:txBody>
                    <a:bodyPr/>
                    <a:lstStyle/>
                    <a:p>
                      <a:r>
                        <a:rPr lang="en-US" sz="1200" dirty="0" smtClean="0"/>
                        <a:t>PRIORITY:</a:t>
                      </a:r>
                      <a:r>
                        <a:rPr lang="en-US" sz="1400" dirty="0" smtClean="0"/>
                        <a:t> </a:t>
                      </a:r>
                      <a:r>
                        <a:rPr lang="en-US" sz="1050" dirty="0" smtClean="0"/>
                        <a:t>Emergency:___</a:t>
                      </a:r>
                      <a:r>
                        <a:rPr lang="en-US" sz="1050" baseline="0" dirty="0" smtClean="0"/>
                        <a:t>  Urgent:___   Routine:___                                 Date Required: ___/___/___</a:t>
                      </a:r>
                      <a:endParaRPr lang="en-US" sz="1050" dirty="0"/>
                    </a:p>
                  </a:txBody>
                  <a:tcPr/>
                </a:tc>
              </a:tr>
              <a:tr h="401800">
                <a:tc>
                  <a:txBody>
                    <a:bodyPr/>
                    <a:lstStyle/>
                    <a:p>
                      <a:r>
                        <a:rPr lang="en-US" sz="1200" dirty="0" smtClean="0"/>
                        <a:t>CHANGE</a:t>
                      </a:r>
                      <a:r>
                        <a:rPr lang="en-US" sz="1200" baseline="0" dirty="0" smtClean="0"/>
                        <a:t> DESCRIPTION:</a:t>
                      </a:r>
                      <a:br>
                        <a:rPr lang="en-US" sz="1200" baseline="0" dirty="0" smtClean="0"/>
                      </a:br>
                      <a:r>
                        <a:rPr lang="en-US" sz="1200" baseline="0" dirty="0" smtClean="0"/>
                        <a:t/>
                      </a:r>
                      <a:br>
                        <a:rPr lang="en-US" sz="1200" baseline="0" dirty="0" smtClean="0"/>
                      </a:br>
                      <a:endParaRPr lang="en-US" sz="1400" dirty="0"/>
                    </a:p>
                  </a:txBody>
                  <a:tcPr/>
                </a:tc>
              </a:tr>
              <a:tr h="401800">
                <a:tc>
                  <a:txBody>
                    <a:bodyPr/>
                    <a:lstStyle/>
                    <a:p>
                      <a:r>
                        <a:rPr lang="en-US" sz="1200" dirty="0" smtClean="0"/>
                        <a:t>REASON FOR CHANGE:</a:t>
                      </a:r>
                      <a:br>
                        <a:rPr lang="en-US" sz="1200" dirty="0" smtClean="0"/>
                      </a:br>
                      <a:r>
                        <a:rPr lang="en-US" sz="1200" dirty="0" smtClean="0"/>
                        <a:t/>
                      </a:r>
                      <a:br>
                        <a:rPr lang="en-US" sz="1200" dirty="0" smtClean="0"/>
                      </a:br>
                      <a:endParaRPr lang="en-US" sz="1400" dirty="0"/>
                    </a:p>
                  </a:txBody>
                  <a:tcPr/>
                </a:tc>
              </a:tr>
              <a:tr h="401800">
                <a:tc>
                  <a:txBody>
                    <a:bodyPr/>
                    <a:lstStyle/>
                    <a:p>
                      <a:r>
                        <a:rPr lang="en-US" sz="1400" dirty="0" smtClean="0"/>
                        <a:t>I</a:t>
                      </a:r>
                      <a:r>
                        <a:rPr lang="en-US" sz="1200" dirty="0" smtClean="0"/>
                        <a:t>MPACT ON SCOPE</a:t>
                      </a:r>
                      <a:r>
                        <a:rPr lang="en-US" sz="1200" baseline="0" dirty="0" smtClean="0"/>
                        <a:t> / DEVELOPMENT / RESOURCES / TIMELINE:</a:t>
                      </a:r>
                      <a:br>
                        <a:rPr lang="en-US" sz="1200" baseline="0" dirty="0" smtClean="0"/>
                      </a:br>
                      <a:r>
                        <a:rPr lang="en-US" sz="1200" baseline="0" dirty="0" smtClean="0"/>
                        <a:t/>
                      </a:r>
                      <a:br>
                        <a:rPr lang="en-US" sz="1200" baseline="0" dirty="0" smtClean="0"/>
                      </a:br>
                      <a:endParaRPr lang="en-US" sz="1400" dirty="0"/>
                    </a:p>
                  </a:txBody>
                  <a:tcPr/>
                </a:tc>
              </a:tr>
              <a:tr h="401800">
                <a:tc>
                  <a:txBody>
                    <a:bodyPr/>
                    <a:lstStyle/>
                    <a:p>
                      <a:r>
                        <a:rPr lang="en-US" sz="1200" dirty="0" smtClean="0"/>
                        <a:t>APPROVALS:</a:t>
                      </a:r>
                      <a:r>
                        <a:rPr lang="en-US" sz="1200" baseline="0" dirty="0" smtClean="0"/>
                        <a:t>      </a:t>
                      </a:r>
                      <a:r>
                        <a:rPr lang="en-US" sz="1050" baseline="0" dirty="0" smtClean="0"/>
                        <a:t>Change Approved:___    Change Not Approved:___  Hold (Future Enhancement):___</a:t>
                      </a:r>
                      <a:br>
                        <a:rPr lang="en-US" sz="1050" baseline="0" dirty="0" smtClean="0"/>
                      </a:br>
                      <a:r>
                        <a:rPr lang="en-US" sz="1050" baseline="0" dirty="0" smtClean="0"/>
                        <a:t/>
                      </a:r>
                      <a:br>
                        <a:rPr lang="en-US" sz="1050" baseline="0" dirty="0" smtClean="0"/>
                      </a:br>
                      <a:r>
                        <a:rPr lang="en-US" sz="1050" baseline="0" dirty="0" smtClean="0"/>
                        <a:t>Product Manager: _____________________________________________ Date: ___/___/___</a:t>
                      </a:r>
                      <a:br>
                        <a:rPr lang="en-US" sz="1050" baseline="0" dirty="0" smtClean="0"/>
                      </a:br>
                      <a:r>
                        <a:rPr lang="en-US" sz="1050" baseline="0" dirty="0" smtClean="0"/>
                        <a:t/>
                      </a:r>
                      <a:br>
                        <a:rPr lang="en-US" sz="1050" baseline="0" dirty="0" smtClean="0"/>
                      </a:br>
                      <a:r>
                        <a:rPr lang="en-US" sz="1050" baseline="0" dirty="0" smtClean="0"/>
                        <a:t>R&amp;D Lead: ___________________________________________________ Date: ___/___/___</a:t>
                      </a:r>
                      <a:br>
                        <a:rPr lang="en-US" sz="1050" baseline="0" dirty="0" smtClean="0"/>
                      </a:br>
                      <a:r>
                        <a:rPr lang="en-US" sz="1050" baseline="0" dirty="0" smtClean="0"/>
                        <a:t/>
                      </a:r>
                      <a:br>
                        <a:rPr lang="en-US" sz="1050" baseline="0" dirty="0" smtClean="0"/>
                      </a:br>
                      <a:r>
                        <a:rPr lang="en-US" sz="1050" baseline="0" dirty="0" smtClean="0"/>
                        <a:t>PMO Office: __________________________________________________ Date: ___/___/___</a:t>
                      </a:r>
                      <a:br>
                        <a:rPr lang="en-US" sz="1050" baseline="0" dirty="0" smtClean="0"/>
                      </a:br>
                      <a:r>
                        <a:rPr lang="en-US" sz="1050" baseline="0" dirty="0" smtClean="0"/>
                        <a:t/>
                      </a:r>
                      <a:br>
                        <a:rPr lang="en-US" sz="1050" baseline="0" dirty="0" smtClean="0"/>
                      </a:br>
                      <a:r>
                        <a:rPr lang="en-US" sz="1050" baseline="0" dirty="0" smtClean="0"/>
                        <a:t>Business Head: _______________________________________________ Date: ___/___/___</a:t>
                      </a:r>
                      <a:br>
                        <a:rPr lang="en-US" sz="1050" baseline="0" dirty="0" smtClean="0"/>
                      </a:br>
                      <a:r>
                        <a:rPr lang="en-US" sz="1050" baseline="0" dirty="0" smtClean="0"/>
                        <a:t/>
                      </a:r>
                      <a:br>
                        <a:rPr lang="en-US" sz="1050" baseline="0" dirty="0" smtClean="0"/>
                      </a:br>
                      <a:r>
                        <a:rPr lang="en-US" sz="1050" baseline="0" dirty="0" smtClean="0"/>
                        <a:t>Ray Tierney: _________________________________________________  Date: ___/___/___</a:t>
                      </a:r>
                      <a:br>
                        <a:rPr lang="en-US" sz="1050" baseline="0" dirty="0" smtClean="0"/>
                      </a:br>
                      <a:endParaRPr lang="en-US" sz="1050" dirty="0"/>
                    </a:p>
                  </a:txBody>
                  <a:tcPr/>
                </a:tc>
              </a:tr>
            </a:tbl>
          </a:graphicData>
        </a:graphic>
      </p:graphicFrame>
    </p:spTree>
    <p:extLst>
      <p:ext uri="{BB962C8B-B14F-4D97-AF65-F5344CB8AC3E}">
        <p14:creationId xmlns:p14="http://schemas.microsoft.com/office/powerpoint/2010/main" val="2411171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14</a:t>
            </a:fld>
            <a:endParaRPr lang="en-US"/>
          </a:p>
        </p:txBody>
      </p:sp>
      <p:sp>
        <p:nvSpPr>
          <p:cNvPr id="3" name="TextBox 2"/>
          <p:cNvSpPr txBox="1"/>
          <p:nvPr/>
        </p:nvSpPr>
        <p:spPr>
          <a:xfrm>
            <a:off x="142503" y="273132"/>
            <a:ext cx="7398179" cy="1785104"/>
          </a:xfrm>
          <a:prstGeom prst="rect">
            <a:avLst/>
          </a:prstGeom>
          <a:noFill/>
        </p:spPr>
        <p:txBody>
          <a:bodyPr wrap="none" rtlCol="0">
            <a:spAutoFit/>
          </a:bodyPr>
          <a:lstStyle/>
          <a:p>
            <a:r>
              <a:rPr lang="en-US" sz="11000" b="1" dirty="0" smtClean="0">
                <a:solidFill>
                  <a:srgbClr val="00B0F0"/>
                </a:solidFill>
              </a:rPr>
              <a:t>APPENDIX</a:t>
            </a:r>
            <a:endParaRPr lang="en-US" sz="11000" b="1" dirty="0">
              <a:solidFill>
                <a:srgbClr val="00B0F0"/>
              </a:solidFill>
            </a:endParaRPr>
          </a:p>
        </p:txBody>
      </p:sp>
    </p:spTree>
    <p:extLst>
      <p:ext uri="{BB962C8B-B14F-4D97-AF65-F5344CB8AC3E}">
        <p14:creationId xmlns:p14="http://schemas.microsoft.com/office/powerpoint/2010/main" val="450969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Streams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886" y="2438400"/>
            <a:ext cx="8229600" cy="152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86" y="1295400"/>
            <a:ext cx="8458200" cy="921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418" y="4038600"/>
            <a:ext cx="8477250" cy="77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3" y="4953000"/>
            <a:ext cx="8717757" cy="117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049" y="6324600"/>
            <a:ext cx="47053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56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Business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36" y="1677834"/>
            <a:ext cx="7848600" cy="303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825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17</a:t>
            </a:fld>
            <a:endParaRPr lang="en-US"/>
          </a:p>
        </p:txBody>
      </p:sp>
      <p:sp>
        <p:nvSpPr>
          <p:cNvPr id="5" name="Title 1"/>
          <p:cNvSpPr txBox="1">
            <a:spLocks/>
          </p:cNvSpPr>
          <p:nvPr/>
        </p:nvSpPr>
        <p:spPr>
          <a:xfrm>
            <a:off x="296974" y="86576"/>
            <a:ext cx="7677150" cy="965200"/>
          </a:xfrm>
          <a:prstGeom prst="rect">
            <a:avLst/>
          </a:prstGeom>
        </p:spPr>
        <p:txBody>
          <a:bodyPr vert="horz" lIns="91440" tIns="45720" rIns="91440" bIns="45720" rtlCol="0" anchor="ctr">
            <a:normAutofit/>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Atlas </a:t>
            </a:r>
            <a:r>
              <a:rPr lang="en-US" dirty="0" smtClean="0">
                <a:solidFill>
                  <a:srgbClr val="00B0F0"/>
                </a:solidFill>
              </a:rPr>
              <a:t>platform</a:t>
            </a:r>
            <a:endParaRPr lang="en-US" dirty="0">
              <a:solidFill>
                <a:srgbClr val="00B0F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03" y="1051776"/>
            <a:ext cx="8133347" cy="549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398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TABLE OF </a:t>
            </a:r>
            <a:r>
              <a:rPr lang="en-US" dirty="0" smtClean="0">
                <a:solidFill>
                  <a:srgbClr val="00B0F0"/>
                </a:solidFill>
              </a:rPr>
              <a:t>CONTENTS</a:t>
            </a:r>
          </a:p>
        </p:txBody>
      </p:sp>
      <p:sp>
        <p:nvSpPr>
          <p:cNvPr id="5" name="Content Placeholder 4"/>
          <p:cNvSpPr>
            <a:spLocks noGrp="1"/>
          </p:cNvSpPr>
          <p:nvPr>
            <p:ph idx="1"/>
          </p:nvPr>
        </p:nvSpPr>
        <p:spPr>
          <a:xfrm>
            <a:off x="457200" y="1081089"/>
            <a:ext cx="7677150" cy="5170486"/>
          </a:xfrm>
        </p:spPr>
        <p:txBody>
          <a:bodyPr>
            <a:normAutofit/>
          </a:bodyPr>
          <a:lstStyle/>
          <a:p>
            <a:pPr lvl="1">
              <a:buClr>
                <a:srgbClr val="00B0F0"/>
              </a:buClr>
            </a:pPr>
            <a:r>
              <a:rPr lang="en-US" dirty="0" smtClean="0"/>
              <a:t>PROJECT OBJECTIVE &amp; SCOPE</a:t>
            </a:r>
          </a:p>
          <a:p>
            <a:pPr lvl="1">
              <a:buClr>
                <a:srgbClr val="00B0F0"/>
              </a:buClr>
            </a:pPr>
            <a:r>
              <a:rPr lang="en-US" dirty="0" smtClean="0"/>
              <a:t>ROLES &amp; RESPONSIBILITIES</a:t>
            </a:r>
          </a:p>
          <a:p>
            <a:pPr lvl="1">
              <a:buClr>
                <a:srgbClr val="00B0F0"/>
              </a:buClr>
            </a:pPr>
            <a:r>
              <a:rPr lang="en-US" dirty="0" smtClean="0"/>
              <a:t>STAKEHOLDERS</a:t>
            </a:r>
          </a:p>
          <a:p>
            <a:pPr lvl="1">
              <a:buClr>
                <a:srgbClr val="00B0F0"/>
              </a:buClr>
            </a:pPr>
            <a:r>
              <a:rPr lang="en-US" dirty="0"/>
              <a:t>COMMUNICATION PLAN</a:t>
            </a:r>
          </a:p>
          <a:p>
            <a:pPr lvl="1">
              <a:buClr>
                <a:srgbClr val="00B0F0"/>
              </a:buClr>
            </a:pPr>
            <a:r>
              <a:rPr lang="en-US" dirty="0" smtClean="0"/>
              <a:t>ROADMAP</a:t>
            </a:r>
          </a:p>
          <a:p>
            <a:pPr lvl="1">
              <a:buClr>
                <a:srgbClr val="00B0F0"/>
              </a:buClr>
            </a:pPr>
            <a:r>
              <a:rPr lang="en-US" dirty="0" smtClean="0"/>
              <a:t>PROJECT STATUS (with Risks/Issues)</a:t>
            </a:r>
          </a:p>
          <a:p>
            <a:pPr lvl="1">
              <a:buClr>
                <a:srgbClr val="00B0F0"/>
              </a:buClr>
            </a:pPr>
            <a:r>
              <a:rPr lang="en-US" dirty="0" smtClean="0"/>
              <a:t>MILESTONE STATUS</a:t>
            </a:r>
          </a:p>
          <a:p>
            <a:pPr lvl="1">
              <a:buClr>
                <a:srgbClr val="00B0F0"/>
              </a:buClr>
            </a:pPr>
            <a:r>
              <a:rPr lang="en-US" dirty="0" smtClean="0"/>
              <a:t>CHANGE CONTROL REQUEST</a:t>
            </a:r>
          </a:p>
          <a:p>
            <a:pPr lvl="1">
              <a:buClr>
                <a:srgbClr val="00B0F0"/>
              </a:buClr>
            </a:pPr>
            <a:r>
              <a:rPr lang="en-US" dirty="0" smtClean="0"/>
              <a:t>APPENDIX</a:t>
            </a:r>
          </a:p>
          <a:p>
            <a:pPr lvl="1"/>
            <a:endParaRPr lang="en-US" dirty="0"/>
          </a:p>
        </p:txBody>
      </p:sp>
      <p:sp>
        <p:nvSpPr>
          <p:cNvPr id="6" name="Slide Number Placeholder 5"/>
          <p:cNvSpPr>
            <a:spLocks noGrp="1"/>
          </p:cNvSpPr>
          <p:nvPr>
            <p:ph type="sldNum" sz="quarter" idx="12"/>
          </p:nvPr>
        </p:nvSpPr>
        <p:spPr/>
        <p:txBody>
          <a:bodyPr/>
          <a:lstStyle/>
          <a:p>
            <a:fld id="{B383C57C-80DA-45D5-BFE5-7583B8192761}"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3</a:t>
            </a:fld>
            <a:endParaRPr lang="en-US"/>
          </a:p>
        </p:txBody>
      </p:sp>
      <p:sp>
        <p:nvSpPr>
          <p:cNvPr id="3" name="Title 1"/>
          <p:cNvSpPr txBox="1">
            <a:spLocks/>
          </p:cNvSpPr>
          <p:nvPr/>
        </p:nvSpPr>
        <p:spPr>
          <a:xfrm>
            <a:off x="207296" y="364763"/>
            <a:ext cx="7677150" cy="965200"/>
          </a:xfrm>
          <a:prstGeom prst="rect">
            <a:avLst/>
          </a:prstGeom>
        </p:spPr>
        <p:txBody>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PROJECT </a:t>
            </a:r>
            <a:r>
              <a:rPr lang="en-US" dirty="0" smtClean="0">
                <a:solidFill>
                  <a:srgbClr val="00B0F0"/>
                </a:solidFill>
              </a:rPr>
              <a:t>objective &amp; </a:t>
            </a:r>
            <a:r>
              <a:rPr lang="en-US" dirty="0" err="1" smtClean="0">
                <a:solidFill>
                  <a:srgbClr val="00B0F0"/>
                </a:solidFill>
              </a:rPr>
              <a:t>SCope</a:t>
            </a:r>
            <a:endParaRPr lang="en-US" dirty="0">
              <a:solidFill>
                <a:srgbClr val="00B0F0"/>
              </a:solidFill>
            </a:endParaRPr>
          </a:p>
        </p:txBody>
      </p:sp>
      <p:sp>
        <p:nvSpPr>
          <p:cNvPr id="5" name="Rectangle 4"/>
          <p:cNvSpPr/>
          <p:nvPr/>
        </p:nvSpPr>
        <p:spPr>
          <a:xfrm>
            <a:off x="342899" y="942222"/>
            <a:ext cx="7953376" cy="954107"/>
          </a:xfrm>
          <a:prstGeom prst="rect">
            <a:avLst/>
          </a:prstGeom>
        </p:spPr>
        <p:txBody>
          <a:bodyPr wrap="square">
            <a:spAutoFit/>
          </a:bodyPr>
          <a:lstStyle/>
          <a:p>
            <a:pPr>
              <a:buClr>
                <a:srgbClr val="00B0F0"/>
              </a:buClr>
            </a:pPr>
            <a:r>
              <a:rPr lang="en-US" sz="1400" dirty="0"/>
              <a:t>The goal of this project is </a:t>
            </a:r>
            <a:r>
              <a:rPr lang="en-US" sz="1400" dirty="0" smtClean="0"/>
              <a:t>to provide </a:t>
            </a:r>
            <a:r>
              <a:rPr lang="en-US" sz="1400" dirty="0"/>
              <a:t>users with the ability to trade, maintain positions, and calculate P&amp;L on cross currency CFDs, more specifically cross currency Single Name Equity Total Return Swaps. This functionality </a:t>
            </a:r>
            <a:r>
              <a:rPr lang="en-US" sz="1400" dirty="0" smtClean="0"/>
              <a:t>will </a:t>
            </a:r>
            <a:r>
              <a:rPr lang="en-US" sz="1400" dirty="0"/>
              <a:t>be added while maintaining the existing simple trade capture workflow that AIM users currently employ</a:t>
            </a:r>
            <a:r>
              <a:rPr lang="en-US" sz="1400" dirty="0" smtClean="0"/>
              <a:t>.</a:t>
            </a:r>
          </a:p>
        </p:txBody>
      </p:sp>
      <p:sp>
        <p:nvSpPr>
          <p:cNvPr id="6" name="Content Placeholder 3"/>
          <p:cNvSpPr txBox="1">
            <a:spLocks/>
          </p:cNvSpPr>
          <p:nvPr/>
        </p:nvSpPr>
        <p:spPr>
          <a:xfrm>
            <a:off x="352423" y="2385082"/>
            <a:ext cx="8020052" cy="1415394"/>
          </a:xfrm>
          <a:prstGeom prst="rect">
            <a:avLst/>
          </a:prstGeom>
        </p:spPr>
        <p:txBody>
          <a:bodyPr>
            <a:normAutofit/>
          </a:bodyPr>
          <a:lstStyle>
            <a:lvl1pPr marL="0" indent="0" algn="l" defTabSz="914400" rtl="0" eaLnBrk="1" latinLnBrk="0" hangingPunct="1">
              <a:spcBef>
                <a:spcPts val="600"/>
              </a:spcBef>
              <a:spcAft>
                <a:spcPts val="300"/>
              </a:spcAft>
              <a:buFont typeface="Arial" pitchFamily="34" charset="0"/>
              <a:buNone/>
              <a:defRPr lang="en-US" sz="2000" b="1" kern="1200" cap="all" dirty="0" smtClean="0">
                <a:solidFill>
                  <a:schemeClr val="tx1"/>
                </a:solidFill>
                <a:latin typeface="Arial"/>
                <a:ea typeface="+mn-ea"/>
                <a:cs typeface="Arial"/>
              </a:defRPr>
            </a:lvl1pPr>
            <a:lvl2pPr marL="742950" indent="-285750" algn="l" defTabSz="914400" rtl="0" eaLnBrk="1" latinLnBrk="0" hangingPunct="1">
              <a:spcBef>
                <a:spcPts val="800"/>
              </a:spcBef>
              <a:spcAft>
                <a:spcPts val="300"/>
              </a:spcAft>
              <a:buClr>
                <a:schemeClr val="accent2"/>
              </a:buClr>
              <a:buFont typeface="Lucida Grande"/>
              <a:buChar char="»"/>
              <a:defRPr lang="en-US" sz="1800" b="0" kern="1200" cap="none" dirty="0" smtClean="0">
                <a:solidFill>
                  <a:srgbClr val="000000"/>
                </a:solidFill>
                <a:latin typeface="Arial"/>
                <a:ea typeface="+mn-ea"/>
                <a:cs typeface="Arial"/>
              </a:defRPr>
            </a:lvl2pPr>
            <a:lvl3pPr marL="1143000" indent="-228600" algn="l" defTabSz="914400" rtl="0" eaLnBrk="1" latinLnBrk="0" hangingPunct="1">
              <a:spcBef>
                <a:spcPts val="600"/>
              </a:spcBef>
              <a:spcAft>
                <a:spcPts val="200"/>
              </a:spcAft>
              <a:buClr>
                <a:schemeClr val="accent2"/>
              </a:buClr>
              <a:buFont typeface="Arial" pitchFamily="34" charset="0"/>
              <a:buChar char="•"/>
              <a:defRPr lang="en-US" sz="1800" b="0" kern="1200" cap="none" dirty="0" smtClean="0">
                <a:solidFill>
                  <a:srgbClr val="000000"/>
                </a:solidFill>
                <a:latin typeface="Arial"/>
                <a:ea typeface="+mn-ea"/>
                <a:cs typeface="Arial"/>
              </a:defRPr>
            </a:lvl3pPr>
            <a:lvl4pPr marL="1600200" indent="-228600" algn="l" defTabSz="914400" rtl="0" eaLnBrk="1" latinLnBrk="0" hangingPunct="1">
              <a:spcBef>
                <a:spcPts val="1300"/>
              </a:spcBef>
              <a:buClr>
                <a:srgbClr val="F78E1E"/>
              </a:buClr>
              <a:buFont typeface="Arial" pitchFamily="34" charset="0"/>
              <a:buChar char="–"/>
              <a:defRPr lang="en-US" sz="1400" b="0" kern="1200" cap="none" dirty="0" smtClean="0">
                <a:solidFill>
                  <a:srgbClr val="000000"/>
                </a:solidFill>
                <a:latin typeface="Arial"/>
                <a:ea typeface="+mn-ea"/>
                <a:cs typeface="Arial"/>
              </a:defRPr>
            </a:lvl4pPr>
            <a:lvl5pPr marL="2057400" indent="-228600" algn="l" defTabSz="914400" rtl="0" eaLnBrk="1" latinLnBrk="0" hangingPunct="1">
              <a:spcBef>
                <a:spcPts val="1200"/>
              </a:spcBef>
              <a:buClr>
                <a:schemeClr val="accent2"/>
              </a:buClr>
              <a:buFont typeface="Arial" pitchFamily="34" charset="0"/>
              <a:buChar char="–"/>
              <a:defRPr lang="en-US" sz="1400" b="0" kern="1200" cap="none" dirty="0" smtClean="0">
                <a:solidFill>
                  <a:srgbClr val="000000"/>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cap="none" dirty="0" smtClean="0"/>
              <a:t>Trade capture screens </a:t>
            </a:r>
            <a:r>
              <a:rPr lang="en-US" sz="1200" b="0" cap="none" dirty="0" smtClean="0"/>
              <a:t>– must be updated to pass the CFD and reference security currencies and exchange rates needed for valuation and position keeping, as well as converting the price field reflect the currency of the CFD.</a:t>
            </a:r>
            <a:br>
              <a:rPr lang="en-US" sz="1200" b="0" cap="none" dirty="0" smtClean="0"/>
            </a:br>
            <a:r>
              <a:rPr lang="en-US" sz="1200" cap="none" dirty="0" smtClean="0"/>
              <a:t>Position management </a:t>
            </a:r>
            <a:r>
              <a:rPr lang="en-US" sz="1200" b="0" cap="none" dirty="0" smtClean="0"/>
              <a:t>– must still be able to roll up </a:t>
            </a:r>
            <a:r>
              <a:rPr lang="en-US" sz="1200" b="0" cap="none" dirty="0" err="1" smtClean="0"/>
              <a:t>cfd</a:t>
            </a:r>
            <a:r>
              <a:rPr lang="en-US" sz="1200" b="0" cap="none" dirty="0" smtClean="0"/>
              <a:t> and non-</a:t>
            </a:r>
            <a:r>
              <a:rPr lang="en-US" sz="1200" b="0" cap="none" dirty="0" err="1" smtClean="0"/>
              <a:t>cfd</a:t>
            </a:r>
            <a:r>
              <a:rPr lang="en-US" sz="1200" b="0" cap="none" dirty="0" smtClean="0"/>
              <a:t> positions</a:t>
            </a:r>
            <a:br>
              <a:rPr lang="en-US" sz="1200" b="0" cap="none" dirty="0" smtClean="0"/>
            </a:br>
            <a:r>
              <a:rPr lang="en-US" sz="1200" cap="none" dirty="0" smtClean="0"/>
              <a:t>P&amp;L calculation </a:t>
            </a:r>
            <a:r>
              <a:rPr lang="en-US" sz="1200" b="0" cap="none" dirty="0" smtClean="0"/>
              <a:t>– must be able to accurately calculate FX P&amp;L exposure in the CFD currency.</a:t>
            </a:r>
            <a:br>
              <a:rPr lang="en-US" sz="1200" b="0" cap="none" dirty="0" smtClean="0"/>
            </a:br>
            <a:r>
              <a:rPr lang="en-US" sz="1200" cap="none" dirty="0" smtClean="0"/>
              <a:t>P&amp;L display </a:t>
            </a:r>
            <a:r>
              <a:rPr lang="en-US" sz="1200" b="0" cap="none" dirty="0" smtClean="0"/>
              <a:t>– must be able to display </a:t>
            </a:r>
            <a:r>
              <a:rPr lang="en-US" sz="1200" b="0" cap="none" dirty="0" err="1" smtClean="0"/>
              <a:t>cfd</a:t>
            </a:r>
            <a:r>
              <a:rPr lang="en-US" sz="1200" b="0" cap="none" dirty="0" smtClean="0"/>
              <a:t> </a:t>
            </a:r>
            <a:r>
              <a:rPr lang="en-US" sz="1200" b="0" cap="none" dirty="0" err="1" smtClean="0"/>
              <a:t>p&amp;l</a:t>
            </a:r>
            <a:r>
              <a:rPr lang="en-US" sz="1200" b="0" cap="none" dirty="0" smtClean="0"/>
              <a:t> in;</a:t>
            </a:r>
            <a:br>
              <a:rPr lang="en-US" sz="1200" b="0" cap="none" dirty="0" smtClean="0"/>
            </a:br>
            <a:r>
              <a:rPr lang="en-US" sz="1200" b="0" cap="none" dirty="0" smtClean="0"/>
              <a:t>       CFD currency – converted to account currency and then reported in worksheet currency</a:t>
            </a:r>
            <a:br>
              <a:rPr lang="en-US" sz="1200" b="0" cap="none" dirty="0" smtClean="0"/>
            </a:br>
            <a:r>
              <a:rPr lang="en-US" sz="1200" b="0" cap="none" dirty="0" smtClean="0"/>
              <a:t>       Reference security currency – converted to account currency and then reported in worksheet currency</a:t>
            </a:r>
            <a:endParaRPr lang="en-US" sz="1200" b="0" cap="none" dirty="0"/>
          </a:p>
        </p:txBody>
      </p:sp>
      <p:sp>
        <p:nvSpPr>
          <p:cNvPr id="7" name="Rectangle 6"/>
          <p:cNvSpPr/>
          <p:nvPr/>
        </p:nvSpPr>
        <p:spPr>
          <a:xfrm>
            <a:off x="352424" y="2067779"/>
            <a:ext cx="1143001" cy="276999"/>
          </a:xfrm>
          <a:prstGeom prst="rect">
            <a:avLst/>
          </a:prstGeom>
        </p:spPr>
        <p:txBody>
          <a:bodyPr wrap="square">
            <a:spAutoFit/>
          </a:bodyPr>
          <a:lstStyle/>
          <a:p>
            <a:pPr>
              <a:buClr>
                <a:srgbClr val="00B0F0"/>
              </a:buClr>
            </a:pPr>
            <a:r>
              <a:rPr lang="en-US" sz="1200" b="1" u="sng" dirty="0" smtClean="0"/>
              <a:t>In Scope:</a:t>
            </a:r>
          </a:p>
        </p:txBody>
      </p:sp>
      <p:sp>
        <p:nvSpPr>
          <p:cNvPr id="8" name="Content Placeholder 5"/>
          <p:cNvSpPr txBox="1">
            <a:spLocks/>
          </p:cNvSpPr>
          <p:nvPr/>
        </p:nvSpPr>
        <p:spPr>
          <a:xfrm>
            <a:off x="342898" y="4227882"/>
            <a:ext cx="8229601" cy="2153868"/>
          </a:xfrm>
          <a:prstGeom prst="rect">
            <a:avLst/>
          </a:prstGeom>
        </p:spPr>
        <p:txBody>
          <a:bodyPr>
            <a:normAutofit/>
          </a:bodyPr>
          <a:lstStyle>
            <a:lvl1pPr marL="0" indent="0" algn="l" defTabSz="914400" rtl="0" eaLnBrk="1" latinLnBrk="0" hangingPunct="1">
              <a:spcBef>
                <a:spcPts val="600"/>
              </a:spcBef>
              <a:spcAft>
                <a:spcPts val="300"/>
              </a:spcAft>
              <a:buFont typeface="Arial" pitchFamily="34" charset="0"/>
              <a:buNone/>
              <a:defRPr lang="en-US" sz="2000" b="1" kern="1200" cap="all" dirty="0" smtClean="0">
                <a:solidFill>
                  <a:schemeClr val="tx1"/>
                </a:solidFill>
                <a:latin typeface="Arial"/>
                <a:ea typeface="+mn-ea"/>
                <a:cs typeface="Arial"/>
              </a:defRPr>
            </a:lvl1pPr>
            <a:lvl2pPr marL="742950" indent="-285750" algn="l" defTabSz="914400" rtl="0" eaLnBrk="1" latinLnBrk="0" hangingPunct="1">
              <a:spcBef>
                <a:spcPts val="800"/>
              </a:spcBef>
              <a:spcAft>
                <a:spcPts val="300"/>
              </a:spcAft>
              <a:buClr>
                <a:schemeClr val="accent2"/>
              </a:buClr>
              <a:buFont typeface="Lucida Grande"/>
              <a:buChar char="»"/>
              <a:defRPr lang="en-US" sz="1800" b="0" kern="1200" cap="none" dirty="0" smtClean="0">
                <a:solidFill>
                  <a:srgbClr val="000000"/>
                </a:solidFill>
                <a:latin typeface="Arial"/>
                <a:ea typeface="+mn-ea"/>
                <a:cs typeface="Arial"/>
              </a:defRPr>
            </a:lvl2pPr>
            <a:lvl3pPr marL="1143000" indent="-228600" algn="l" defTabSz="914400" rtl="0" eaLnBrk="1" latinLnBrk="0" hangingPunct="1">
              <a:spcBef>
                <a:spcPts val="600"/>
              </a:spcBef>
              <a:spcAft>
                <a:spcPts val="200"/>
              </a:spcAft>
              <a:buClr>
                <a:schemeClr val="accent2"/>
              </a:buClr>
              <a:buFont typeface="Arial" pitchFamily="34" charset="0"/>
              <a:buChar char="•"/>
              <a:defRPr lang="en-US" sz="1800" b="0" kern="1200" cap="none" dirty="0" smtClean="0">
                <a:solidFill>
                  <a:srgbClr val="000000"/>
                </a:solidFill>
                <a:latin typeface="Arial"/>
                <a:ea typeface="+mn-ea"/>
                <a:cs typeface="Arial"/>
              </a:defRPr>
            </a:lvl3pPr>
            <a:lvl4pPr marL="1600200" indent="-228600" algn="l" defTabSz="914400" rtl="0" eaLnBrk="1" latinLnBrk="0" hangingPunct="1">
              <a:spcBef>
                <a:spcPts val="1300"/>
              </a:spcBef>
              <a:buClr>
                <a:srgbClr val="F78E1E"/>
              </a:buClr>
              <a:buFont typeface="Arial" pitchFamily="34" charset="0"/>
              <a:buChar char="–"/>
              <a:defRPr lang="en-US" sz="1400" b="0" kern="1200" cap="none" dirty="0" smtClean="0">
                <a:solidFill>
                  <a:srgbClr val="000000"/>
                </a:solidFill>
                <a:latin typeface="Arial"/>
                <a:ea typeface="+mn-ea"/>
                <a:cs typeface="Arial"/>
              </a:defRPr>
            </a:lvl4pPr>
            <a:lvl5pPr marL="2057400" indent="-228600" algn="l" defTabSz="914400" rtl="0" eaLnBrk="1" latinLnBrk="0" hangingPunct="1">
              <a:spcBef>
                <a:spcPts val="1200"/>
              </a:spcBef>
              <a:buClr>
                <a:schemeClr val="accent2"/>
              </a:buClr>
              <a:buFont typeface="Arial" pitchFamily="34" charset="0"/>
              <a:buChar char="–"/>
              <a:defRPr lang="en-US" sz="1400" b="0" kern="1200" cap="none" dirty="0" smtClean="0">
                <a:solidFill>
                  <a:srgbClr val="000000"/>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cap="none" dirty="0" smtClean="0">
                <a:solidFill>
                  <a:srgbClr val="FF0000"/>
                </a:solidFill>
              </a:rPr>
              <a:t>Mixed CFD and cash orders </a:t>
            </a:r>
            <a:r>
              <a:rPr lang="en-US" sz="1200" b="0" cap="none" dirty="0" smtClean="0"/>
              <a:t>– orders where some allocations are settled in cash and other allocations are </a:t>
            </a:r>
            <a:r>
              <a:rPr lang="en-US" sz="1200" b="0" cap="none" dirty="0" err="1" smtClean="0"/>
              <a:t>cfds</a:t>
            </a:r>
            <a:r>
              <a:rPr lang="en-US" sz="1200" b="0" cap="none" dirty="0" smtClean="0"/>
              <a:t>.</a:t>
            </a:r>
            <a:br>
              <a:rPr lang="en-US" sz="1200" b="0" cap="none" dirty="0" smtClean="0"/>
            </a:br>
            <a:r>
              <a:rPr lang="en-US" sz="1200" cap="none" dirty="0" smtClean="0">
                <a:solidFill>
                  <a:srgbClr val="FF0000"/>
                </a:solidFill>
              </a:rPr>
              <a:t>Transaction costs </a:t>
            </a:r>
            <a:r>
              <a:rPr lang="en-US" sz="1200" b="0" cap="none" dirty="0" smtClean="0"/>
              <a:t>– transaction costs are not currently included in total cost.</a:t>
            </a:r>
            <a:br>
              <a:rPr lang="en-US" sz="1200" b="0" cap="none" dirty="0" smtClean="0"/>
            </a:br>
            <a:r>
              <a:rPr lang="en-US" sz="1200" cap="none" dirty="0" smtClean="0">
                <a:solidFill>
                  <a:srgbClr val="FF0000"/>
                </a:solidFill>
              </a:rPr>
              <a:t>Reset flexibility </a:t>
            </a:r>
            <a:r>
              <a:rPr lang="en-US" sz="1200" b="0" cap="none" dirty="0" smtClean="0"/>
              <a:t>– individual swaps can have unique interest rates, calculation and reset terms.</a:t>
            </a:r>
            <a:br>
              <a:rPr lang="en-US" sz="1200" b="0" cap="none" dirty="0" smtClean="0"/>
            </a:br>
            <a:r>
              <a:rPr lang="en-US" sz="1200" cap="none" dirty="0" smtClean="0">
                <a:solidFill>
                  <a:srgbClr val="FF0000"/>
                </a:solidFill>
              </a:rPr>
              <a:t>Corporate actions </a:t>
            </a:r>
            <a:r>
              <a:rPr lang="en-US" sz="1200" b="0" cap="none" dirty="0" smtClean="0"/>
              <a:t>– when the reference investment is impacted by a corporate action (</a:t>
            </a:r>
            <a:r>
              <a:rPr lang="en-US" sz="1200" b="0" cap="none" dirty="0" err="1" smtClean="0"/>
              <a:t>i.E</a:t>
            </a:r>
            <a:r>
              <a:rPr lang="en-US" sz="1200" b="0" cap="none" dirty="0" smtClean="0"/>
              <a:t> . a dividend) swaps written against it reflect the impact as well.</a:t>
            </a:r>
            <a:br>
              <a:rPr lang="en-US" sz="1200" b="0" cap="none" dirty="0" smtClean="0"/>
            </a:br>
            <a:r>
              <a:rPr lang="en-US" sz="1200" cap="none" dirty="0" smtClean="0">
                <a:solidFill>
                  <a:srgbClr val="FF0000"/>
                </a:solidFill>
              </a:rPr>
              <a:t>Financing accruals </a:t>
            </a:r>
            <a:r>
              <a:rPr lang="en-US" sz="1200" b="0" cap="none" dirty="0" smtClean="0"/>
              <a:t>– calculation of the fees paid to enter into a swap</a:t>
            </a:r>
            <a:br>
              <a:rPr lang="en-US" sz="1200" b="0" cap="none" dirty="0" smtClean="0"/>
            </a:br>
            <a:r>
              <a:rPr lang="en-US" sz="1200" cap="none" dirty="0" smtClean="0">
                <a:solidFill>
                  <a:srgbClr val="FF0000"/>
                </a:solidFill>
              </a:rPr>
              <a:t>Financing cash flow </a:t>
            </a:r>
            <a:r>
              <a:rPr lang="en-US" sz="1200" b="0" cap="none" dirty="0" smtClean="0"/>
              <a:t>– payment of the fees</a:t>
            </a:r>
            <a:br>
              <a:rPr lang="en-US" sz="1200" b="0" cap="none" dirty="0" smtClean="0"/>
            </a:br>
            <a:r>
              <a:rPr lang="en-US" sz="1200" cap="none" dirty="0" smtClean="0">
                <a:solidFill>
                  <a:srgbClr val="FF0000"/>
                </a:solidFill>
              </a:rPr>
              <a:t>Rate resets </a:t>
            </a:r>
            <a:r>
              <a:rPr lang="en-US" sz="1200" b="0" cap="none" dirty="0" smtClean="0"/>
              <a:t>– update of the rates used to calculate the financing payments</a:t>
            </a:r>
            <a:br>
              <a:rPr lang="en-US" sz="1200" b="0" cap="none" dirty="0" smtClean="0"/>
            </a:br>
            <a:r>
              <a:rPr lang="en-US" sz="1200" cap="none" dirty="0" smtClean="0">
                <a:solidFill>
                  <a:srgbClr val="FF0000"/>
                </a:solidFill>
              </a:rPr>
              <a:t>P&amp;L resets </a:t>
            </a:r>
            <a:r>
              <a:rPr lang="en-US" sz="1200" b="0" cap="none" dirty="0" smtClean="0"/>
              <a:t>– certain CFDs reset the amount that they accrue on, and actually realize some of the P&amp;L through the life of the CFD.</a:t>
            </a:r>
            <a:br>
              <a:rPr lang="en-US" sz="1200" b="0" cap="none" dirty="0" smtClean="0"/>
            </a:br>
            <a:r>
              <a:rPr lang="en-US" sz="1200" cap="none" dirty="0" smtClean="0">
                <a:solidFill>
                  <a:srgbClr val="FF0000"/>
                </a:solidFill>
              </a:rPr>
              <a:t>Margin</a:t>
            </a:r>
            <a:r>
              <a:rPr lang="en-US" sz="1200" b="0" cap="none" dirty="0" smtClean="0"/>
              <a:t> – movements of collateral to support the </a:t>
            </a:r>
            <a:r>
              <a:rPr lang="en-US" sz="1200" b="0" cap="none" dirty="0" err="1" smtClean="0"/>
              <a:t>cfd</a:t>
            </a:r>
            <a:r>
              <a:rPr lang="en-US" sz="1200" b="0" cap="none" dirty="0" smtClean="0"/>
              <a:t> ownership.</a:t>
            </a:r>
          </a:p>
          <a:p>
            <a:endParaRPr lang="en-US" dirty="0"/>
          </a:p>
        </p:txBody>
      </p:sp>
      <p:sp>
        <p:nvSpPr>
          <p:cNvPr id="9" name="Rectangle 8"/>
          <p:cNvSpPr/>
          <p:nvPr/>
        </p:nvSpPr>
        <p:spPr>
          <a:xfrm>
            <a:off x="342899" y="3915629"/>
            <a:ext cx="1371601" cy="276999"/>
          </a:xfrm>
          <a:prstGeom prst="rect">
            <a:avLst/>
          </a:prstGeom>
        </p:spPr>
        <p:txBody>
          <a:bodyPr wrap="square">
            <a:spAutoFit/>
          </a:bodyPr>
          <a:lstStyle/>
          <a:p>
            <a:pPr>
              <a:buClr>
                <a:srgbClr val="00B0F0"/>
              </a:buClr>
            </a:pPr>
            <a:r>
              <a:rPr lang="en-US" sz="1200" b="1" u="sng" dirty="0" smtClean="0">
                <a:solidFill>
                  <a:srgbClr val="FF0000"/>
                </a:solidFill>
              </a:rPr>
              <a:t>Out of Scope:</a:t>
            </a:r>
          </a:p>
        </p:txBody>
      </p:sp>
    </p:spTree>
    <p:extLst>
      <p:ext uri="{BB962C8B-B14F-4D97-AF65-F5344CB8AC3E}">
        <p14:creationId xmlns:p14="http://schemas.microsoft.com/office/powerpoint/2010/main" val="89653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a:t>
            </a:r>
            <a:r>
              <a:rPr lang="en-US" dirty="0" smtClean="0">
                <a:solidFill>
                  <a:srgbClr val="00B0F0"/>
                </a:solidFill>
              </a:rPr>
              <a:t>responsibilities</a:t>
            </a:r>
            <a:endParaRPr lang="en-US" dirty="0">
              <a:solidFill>
                <a:srgbClr val="00B0F0"/>
              </a:solidFill>
            </a:endParaRPr>
          </a:p>
        </p:txBody>
      </p:sp>
      <p:sp>
        <p:nvSpPr>
          <p:cNvPr id="3" name="Slide Number Placeholder 2"/>
          <p:cNvSpPr>
            <a:spLocks noGrp="1"/>
          </p:cNvSpPr>
          <p:nvPr>
            <p:ph type="sldNum" sz="quarter" idx="12"/>
          </p:nvPr>
        </p:nvSpPr>
        <p:spPr/>
        <p:txBody>
          <a:bodyPr/>
          <a:lstStyle/>
          <a:p>
            <a:fld id="{B383C57C-80DA-45D5-BFE5-7583B8192761}" type="slidenum">
              <a:rPr lang="en-US" smtClean="0"/>
              <a:pPr/>
              <a:t>4</a:t>
            </a:fld>
            <a:endParaRPr lang="en-US" dirty="0"/>
          </a:p>
        </p:txBody>
      </p:sp>
      <p:graphicFrame>
        <p:nvGraphicFramePr>
          <p:cNvPr id="4" name="Group 984"/>
          <p:cNvGraphicFramePr>
            <a:graphicFrameLocks noGrp="1"/>
          </p:cNvGraphicFramePr>
          <p:nvPr>
            <p:extLst>
              <p:ext uri="{D42A27DB-BD31-4B8C-83A1-F6EECF244321}">
                <p14:modId xmlns:p14="http://schemas.microsoft.com/office/powerpoint/2010/main" val="4217948910"/>
              </p:ext>
            </p:extLst>
          </p:nvPr>
        </p:nvGraphicFramePr>
        <p:xfrm>
          <a:off x="528512" y="958808"/>
          <a:ext cx="7910638" cy="3653633"/>
        </p:xfrm>
        <a:graphic>
          <a:graphicData uri="http://schemas.openxmlformats.org/drawingml/2006/table">
            <a:tbl>
              <a:tblPr/>
              <a:tblGrid>
                <a:gridCol w="1881313"/>
                <a:gridCol w="1463929"/>
                <a:gridCol w="4565396"/>
              </a:tblGrid>
              <a:tr h="444242">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TEAM MEMBERS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ROLE</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RESPONSIBILITIES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r>
              <a:tr h="45432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John </a:t>
                      </a:r>
                      <a:r>
                        <a:rPr kumimoji="0" lang="en-US" sz="1100" b="1" i="0" u="none" strike="noStrike" cap="none" normalizeH="0" baseline="0" dirty="0" err="1" smtClean="0">
                          <a:ln>
                            <a:noFill/>
                          </a:ln>
                          <a:solidFill>
                            <a:schemeClr val="tx1"/>
                          </a:solidFill>
                          <a:effectLst/>
                          <a:latin typeface="Arial" charset="0"/>
                          <a:cs typeface="Arial" charset="0"/>
                        </a:rPr>
                        <a:t>Buscema</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Business Program Lead</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indent="0"/>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Mousuf</a:t>
                      </a:r>
                      <a:r>
                        <a:rPr kumimoji="0" lang="en-US" sz="1100" b="1" i="0" u="none" strike="noStrike" cap="none" normalizeH="0" baseline="0" dirty="0" smtClean="0">
                          <a:ln>
                            <a:noFill/>
                          </a:ln>
                          <a:solidFill>
                            <a:schemeClr val="tx1"/>
                          </a:solidFill>
                          <a:effectLst/>
                          <a:latin typeface="Arial" charset="0"/>
                          <a:cs typeface="Arial" charset="0"/>
                        </a:rPr>
                        <a:t> Chowdhury</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Product Manager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lvl="0" indent="-5715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Makes strategic decisions regarding product vision, strategic prioritization and</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product resource allocation. BPM &amp; Corporate Actions</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37244">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John </a:t>
                      </a:r>
                      <a:r>
                        <a:rPr kumimoji="0" lang="en-US" sz="1100" b="1" i="0" u="none" strike="noStrike" cap="none" normalizeH="0" baseline="0" dirty="0" err="1" smtClean="0">
                          <a:ln>
                            <a:noFill/>
                          </a:ln>
                          <a:solidFill>
                            <a:schemeClr val="tx1"/>
                          </a:solidFill>
                          <a:effectLst/>
                          <a:latin typeface="Arial" charset="0"/>
                          <a:cs typeface="Arial" charset="0"/>
                        </a:rPr>
                        <a:t>Frohnhofer</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Product Manager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lvl="0" indent="-5715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Makes strategic decisions regarding product vision, strategic prioritization</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and product resource allocation. Position</a:t>
                      </a:r>
                      <a:r>
                        <a:rPr lang="en-US" sz="1000" b="0" i="0" kern="1200" baseline="0" dirty="0" smtClean="0">
                          <a:solidFill>
                            <a:schemeClr val="tx1"/>
                          </a:solidFill>
                          <a:effectLst/>
                          <a:latin typeface="+mn-lt"/>
                          <a:ea typeface="+mn-ea"/>
                          <a:cs typeface="+mn-cs"/>
                        </a:rPr>
                        <a:t>, P&amp;L +CFD</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Justin </a:t>
                      </a:r>
                      <a:r>
                        <a:rPr kumimoji="0" lang="en-US" sz="1100" b="1" i="0" u="none" strike="noStrike" cap="none" normalizeH="0" baseline="0" dirty="0" err="1" smtClean="0">
                          <a:ln>
                            <a:noFill/>
                          </a:ln>
                          <a:solidFill>
                            <a:schemeClr val="tx1"/>
                          </a:solidFill>
                          <a:effectLst/>
                          <a:latin typeface="Arial" charset="0"/>
                          <a:cs typeface="Arial" charset="0"/>
                        </a:rPr>
                        <a:t>Woddis</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Product Manager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lvl="0" indent="-5715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Makes strategic decisions regarding product vision, strategic prioritization and product resource allocation. </a:t>
                      </a:r>
                      <a:r>
                        <a:rPr lang="en-US" sz="1000" baseline="0" dirty="0" smtClean="0">
                          <a:solidFill>
                            <a:schemeClr val="tx1"/>
                          </a:solidFill>
                        </a:rPr>
                        <a:t>Business Model</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Anthony </a:t>
                      </a:r>
                      <a:r>
                        <a:rPr kumimoji="0" lang="en-US" sz="1100" b="1" i="0" u="none" strike="noStrike" cap="none" normalizeH="0" baseline="0" dirty="0" err="1" smtClean="0">
                          <a:ln>
                            <a:noFill/>
                          </a:ln>
                          <a:solidFill>
                            <a:schemeClr val="tx1"/>
                          </a:solidFill>
                          <a:effectLst/>
                          <a:latin typeface="Arial" charset="0"/>
                          <a:cs typeface="Arial" charset="0"/>
                        </a:rPr>
                        <a:t>Mitzak</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Product Analyst</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indent="0"/>
                      <a:r>
                        <a:rPr lang="en-US" sz="1000" dirty="0" smtClean="0">
                          <a:solidFill>
                            <a:schemeClr val="tx1"/>
                          </a:solidFill>
                        </a:rPr>
                        <a:t>Writing</a:t>
                      </a:r>
                      <a:r>
                        <a:rPr lang="en-US" sz="1000" baseline="0" dirty="0" smtClean="0">
                          <a:solidFill>
                            <a:schemeClr val="tx1"/>
                          </a:solidFill>
                        </a:rPr>
                        <a:t> requirements and daily scrum</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Dan </a:t>
                      </a:r>
                      <a:r>
                        <a:rPr kumimoji="0" lang="en-US" sz="1100" b="1" i="0" u="none" strike="noStrike" cap="none" normalizeH="0" baseline="0" smtClean="0">
                          <a:ln>
                            <a:noFill/>
                          </a:ln>
                          <a:solidFill>
                            <a:schemeClr val="tx1"/>
                          </a:solidFill>
                          <a:effectLst/>
                          <a:latin typeface="Arial" charset="0"/>
                          <a:cs typeface="Arial" charset="0"/>
                        </a:rPr>
                        <a:t>Distler</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Product Analyst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Writing</a:t>
                      </a:r>
                      <a:r>
                        <a:rPr lang="en-US" sz="1000" baseline="0" dirty="0" smtClean="0">
                          <a:solidFill>
                            <a:schemeClr val="tx1"/>
                          </a:solidFill>
                        </a:rPr>
                        <a:t> requirements and daily scrum</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Jodi </a:t>
                      </a:r>
                      <a:r>
                        <a:rPr kumimoji="0" lang="en-US" sz="1100" b="1" i="0" u="none" strike="noStrike" cap="none" normalizeH="0" baseline="0" dirty="0" err="1" smtClean="0">
                          <a:ln>
                            <a:noFill/>
                          </a:ln>
                          <a:solidFill>
                            <a:schemeClr val="tx1"/>
                          </a:solidFill>
                          <a:effectLst/>
                          <a:latin typeface="Arial" charset="0"/>
                          <a:cs typeface="Arial" charset="0"/>
                        </a:rPr>
                        <a:t>Tarza</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Product Analyst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Writing</a:t>
                      </a:r>
                      <a:r>
                        <a:rPr lang="en-US" sz="1000" baseline="0" dirty="0" smtClean="0">
                          <a:solidFill>
                            <a:schemeClr val="tx1"/>
                          </a:solidFill>
                        </a:rPr>
                        <a:t> requirements and daily scrum</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Mark </a:t>
                      </a:r>
                      <a:r>
                        <a:rPr kumimoji="0" lang="en-US" sz="1100" b="1" i="0" u="none" strike="noStrike" cap="none" normalizeH="0" baseline="0" dirty="0" err="1" smtClean="0">
                          <a:ln>
                            <a:noFill/>
                          </a:ln>
                          <a:solidFill>
                            <a:schemeClr val="tx1"/>
                          </a:solidFill>
                          <a:effectLst/>
                          <a:latin typeface="Arial" charset="0"/>
                          <a:cs typeface="Arial" charset="0"/>
                        </a:rPr>
                        <a:t>Daisley</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 Project Manager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indent="0"/>
                      <a:r>
                        <a:rPr lang="en-US" sz="1000" dirty="0" smtClean="0">
                          <a:solidFill>
                            <a:schemeClr val="tx1"/>
                          </a:solidFill>
                          <a:effectLst/>
                        </a:rPr>
                        <a:t>Responsible for communication, including status reporting, risk management, escalation of issues that cannot be resolved in the team, and, in general, making sure the project is delivered on schedule, and within scope.</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444242">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indent="0"/>
                      <a:r>
                        <a:rPr lang="en-US" sz="1100" dirty="0" smtClean="0">
                          <a:solidFill>
                            <a:schemeClr val="tx1"/>
                          </a:solidFill>
                        </a:rPr>
                        <a:t>Quality</a:t>
                      </a:r>
                      <a:r>
                        <a:rPr lang="en-US" sz="1100" baseline="0" dirty="0" smtClean="0">
                          <a:solidFill>
                            <a:schemeClr val="tx1"/>
                          </a:solidFill>
                        </a:rPr>
                        <a:t> Assurance  Team</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indent="0"/>
                      <a:r>
                        <a:rPr lang="en-US" sz="1000" dirty="0" smtClean="0">
                          <a:solidFill>
                            <a:schemeClr val="tx1"/>
                          </a:solidFill>
                        </a:rPr>
                        <a:t>Responsible for initiating and implementing</a:t>
                      </a:r>
                      <a:r>
                        <a:rPr lang="en-US" sz="1000" baseline="0" dirty="0" smtClean="0">
                          <a:solidFill>
                            <a:schemeClr val="tx1"/>
                          </a:solidFill>
                        </a:rPr>
                        <a:t> necessary test  plan based on project requirements &amp; communicating test metrics.</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 name="Group 984"/>
          <p:cNvGraphicFramePr>
            <a:graphicFrameLocks noGrp="1"/>
          </p:cNvGraphicFramePr>
          <p:nvPr>
            <p:extLst>
              <p:ext uri="{D42A27DB-BD31-4B8C-83A1-F6EECF244321}">
                <p14:modId xmlns:p14="http://schemas.microsoft.com/office/powerpoint/2010/main" val="3367015475"/>
              </p:ext>
            </p:extLst>
          </p:nvPr>
        </p:nvGraphicFramePr>
        <p:xfrm>
          <a:off x="518987" y="4244933"/>
          <a:ext cx="7901113" cy="2148247"/>
        </p:xfrm>
        <a:graphic>
          <a:graphicData uri="http://schemas.openxmlformats.org/drawingml/2006/table">
            <a:tbl>
              <a:tblPr/>
              <a:tblGrid>
                <a:gridCol w="1957513"/>
                <a:gridCol w="1387729"/>
                <a:gridCol w="4555871"/>
              </a:tblGrid>
              <a:tr h="444242">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TEAM MEMBERS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ROLE</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RESPONSIBILITIES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r>
              <a:tr h="45432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Jeff Tyler</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R&amp;D Program Lead</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2388" indent="0"/>
                      <a:r>
                        <a:rPr lang="en-US" sz="1000" dirty="0" smtClean="0">
                          <a:solidFill>
                            <a:schemeClr val="tx1"/>
                          </a:solidFill>
                        </a:rPr>
                        <a:t>Responsible</a:t>
                      </a:r>
                      <a:r>
                        <a:rPr lang="en-US" sz="1000" baseline="0" dirty="0" smtClean="0">
                          <a:solidFill>
                            <a:schemeClr val="tx1"/>
                          </a:solidFill>
                        </a:rPr>
                        <a:t> for build and delivery of software</a:t>
                      </a:r>
                      <a:endParaRPr lang="en-US" sz="10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Vasanth</a:t>
                      </a:r>
                      <a:r>
                        <a:rPr kumimoji="0" lang="en-US" sz="1100" b="1" i="0" u="none" strike="noStrike" cap="none" normalizeH="0" baseline="0" dirty="0" smtClean="0">
                          <a:ln>
                            <a:noFill/>
                          </a:ln>
                          <a:solidFill>
                            <a:schemeClr val="tx1"/>
                          </a:solidFill>
                          <a:effectLst/>
                          <a:latin typeface="Arial" charset="0"/>
                          <a:cs typeface="Arial" charset="0"/>
                        </a:rPr>
                        <a:t> Kumar</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R&amp;D Lead</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Responsible</a:t>
                      </a:r>
                      <a:r>
                        <a:rPr lang="en-US" sz="1000" baseline="0" dirty="0" smtClean="0">
                          <a:solidFill>
                            <a:schemeClr val="tx1"/>
                          </a:solidFill>
                        </a:rPr>
                        <a:t> for build and delivery of software – Positions, P&amp;L</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37244">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Suvankar</a:t>
                      </a:r>
                      <a:r>
                        <a:rPr kumimoji="0" lang="en-US" sz="1100" b="1" i="0" u="none" strike="noStrike" cap="none" normalizeH="0" baseline="0" dirty="0" smtClean="0">
                          <a:ln>
                            <a:noFill/>
                          </a:ln>
                          <a:solidFill>
                            <a:schemeClr val="tx1"/>
                          </a:solidFill>
                          <a:effectLst/>
                          <a:latin typeface="Arial" charset="0"/>
                          <a:cs typeface="Arial" charset="0"/>
                        </a:rPr>
                        <a:t> </a:t>
                      </a:r>
                      <a:r>
                        <a:rPr kumimoji="0" lang="en-US" sz="1100" b="1" i="0" u="none" strike="noStrike" cap="none" normalizeH="0" baseline="0" dirty="0" err="1" smtClean="0">
                          <a:ln>
                            <a:noFill/>
                          </a:ln>
                          <a:solidFill>
                            <a:schemeClr val="tx1"/>
                          </a:solidFill>
                          <a:effectLst/>
                          <a:latin typeface="Arial" charset="0"/>
                          <a:cs typeface="Arial" charset="0"/>
                        </a:rPr>
                        <a:t>Mazumder</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R&amp;D Lead</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Responsible</a:t>
                      </a:r>
                      <a:r>
                        <a:rPr lang="en-US" sz="1000" baseline="0" dirty="0" smtClean="0">
                          <a:solidFill>
                            <a:schemeClr val="tx1"/>
                          </a:solidFill>
                        </a:rPr>
                        <a:t> for build and delivery of software – Business Model</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Colm</a:t>
                      </a:r>
                      <a:r>
                        <a:rPr kumimoji="0" lang="en-US" sz="1100" b="1" i="0" u="none" strike="noStrike" cap="none" normalizeH="0" baseline="0" dirty="0" smtClean="0">
                          <a:ln>
                            <a:noFill/>
                          </a:ln>
                          <a:solidFill>
                            <a:schemeClr val="tx1"/>
                          </a:solidFill>
                          <a:effectLst/>
                          <a:latin typeface="Arial" charset="0"/>
                          <a:cs typeface="Arial" charset="0"/>
                        </a:rPr>
                        <a:t> Reilly</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R&amp;D Lead</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Responsible</a:t>
                      </a:r>
                      <a:r>
                        <a:rPr lang="en-US" sz="1000" baseline="0" dirty="0" smtClean="0">
                          <a:solidFill>
                            <a:schemeClr val="tx1"/>
                          </a:solidFill>
                        </a:rPr>
                        <a:t> for build and delivery of software – Backend processes</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Ajay </a:t>
                      </a:r>
                      <a:r>
                        <a:rPr kumimoji="0" lang="en-US" sz="1100" b="1" i="0" u="none" strike="noStrike" cap="none" normalizeH="0" baseline="0" dirty="0" err="1" smtClean="0">
                          <a:ln>
                            <a:noFill/>
                          </a:ln>
                          <a:solidFill>
                            <a:schemeClr val="tx1"/>
                          </a:solidFill>
                          <a:effectLst/>
                          <a:latin typeface="Arial" charset="0"/>
                          <a:cs typeface="Arial" charset="0"/>
                        </a:rPr>
                        <a:t>Roopchansingh</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 Project Manager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5715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Responsible</a:t>
                      </a:r>
                      <a:r>
                        <a:rPr lang="en-US" sz="1000" baseline="0" dirty="0" smtClean="0">
                          <a:solidFill>
                            <a:schemeClr val="tx1"/>
                          </a:solidFill>
                        </a:rPr>
                        <a:t> for build and delivery of software – Transactions and blotters</a:t>
                      </a:r>
                      <a:endParaRPr lang="en-US" sz="10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5"/>
          <p:cNvSpPr/>
          <p:nvPr/>
        </p:nvSpPr>
        <p:spPr>
          <a:xfrm>
            <a:off x="1594270" y="2967335"/>
            <a:ext cx="5955477"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smtClean="0">
                <a:ln/>
                <a:solidFill>
                  <a:schemeClr val="accent5">
                    <a:tint val="50000"/>
                    <a:satMod val="180000"/>
                  </a:schemeClr>
                </a:solidFill>
              </a:rPr>
              <a:t>Cut this list down</a:t>
            </a:r>
            <a:endParaRPr lang="en-US" sz="5400" b="1" cap="none" spc="0" dirty="0">
              <a:ln/>
              <a:solidFill>
                <a:schemeClr val="accent5">
                  <a:tint val="50000"/>
                  <a:satMod val="180000"/>
                </a:schemeClr>
              </a:solidFill>
              <a:effectLst/>
            </a:endParaRPr>
          </a:p>
        </p:txBody>
      </p:sp>
    </p:spTree>
    <p:extLst>
      <p:ext uri="{BB962C8B-B14F-4D97-AF65-F5344CB8AC3E}">
        <p14:creationId xmlns:p14="http://schemas.microsoft.com/office/powerpoint/2010/main" val="252381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t>
            </a:r>
            <a:r>
              <a:rPr lang="en-US" dirty="0" smtClean="0">
                <a:solidFill>
                  <a:srgbClr val="00B0F0"/>
                </a:solidFill>
              </a:rPr>
              <a:t>Outside of team</a:t>
            </a:r>
            <a:endParaRPr lang="en-US" dirty="0">
              <a:solidFill>
                <a:srgbClr val="00B0F0"/>
              </a:solidFill>
            </a:endParaRPr>
          </a:p>
        </p:txBody>
      </p:sp>
      <p:sp>
        <p:nvSpPr>
          <p:cNvPr id="3" name="Slide Number Placeholder 2"/>
          <p:cNvSpPr>
            <a:spLocks noGrp="1"/>
          </p:cNvSpPr>
          <p:nvPr>
            <p:ph type="sldNum" sz="quarter" idx="12"/>
          </p:nvPr>
        </p:nvSpPr>
        <p:spPr/>
        <p:txBody>
          <a:bodyPr/>
          <a:lstStyle/>
          <a:p>
            <a:fld id="{B383C57C-80DA-45D5-BFE5-7583B8192761}" type="slidenum">
              <a:rPr lang="en-US" smtClean="0"/>
              <a:pPr/>
              <a:t>5</a:t>
            </a:fld>
            <a:endParaRPr lang="en-US" dirty="0"/>
          </a:p>
        </p:txBody>
      </p:sp>
      <p:graphicFrame>
        <p:nvGraphicFramePr>
          <p:cNvPr id="5" name="Group 984"/>
          <p:cNvGraphicFramePr>
            <a:graphicFrameLocks noGrp="1"/>
          </p:cNvGraphicFramePr>
          <p:nvPr>
            <p:extLst>
              <p:ext uri="{D42A27DB-BD31-4B8C-83A1-F6EECF244321}">
                <p14:modId xmlns:p14="http://schemas.microsoft.com/office/powerpoint/2010/main" val="1676982944"/>
              </p:ext>
            </p:extLst>
          </p:nvPr>
        </p:nvGraphicFramePr>
        <p:xfrm>
          <a:off x="357062" y="1092158"/>
          <a:ext cx="3345242" cy="4948597"/>
        </p:xfrm>
        <a:graphic>
          <a:graphicData uri="http://schemas.openxmlformats.org/drawingml/2006/table">
            <a:tbl>
              <a:tblPr/>
              <a:tblGrid>
                <a:gridCol w="1728913"/>
                <a:gridCol w="1616329"/>
              </a:tblGrid>
              <a:tr h="444242">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Name</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Position</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r>
              <a:tr h="45432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Ray Tierney</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Program Sponsor</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Christina Villa</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TS COO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37244">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Jessica Hatch</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Go-to-market</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Ken Sherman</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PMO</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Rebecca </a:t>
                      </a:r>
                      <a:r>
                        <a:rPr kumimoji="0" lang="en-US" sz="1100" b="1" i="0" u="none" strike="noStrike" cap="none" normalizeH="0" baseline="0" dirty="0" err="1" smtClean="0">
                          <a:ln>
                            <a:noFill/>
                          </a:ln>
                          <a:solidFill>
                            <a:schemeClr val="tx1"/>
                          </a:solidFill>
                          <a:effectLst/>
                          <a:latin typeface="Arial" charset="0"/>
                          <a:cs typeface="Arial" charset="0"/>
                        </a:rPr>
                        <a:t>Tayne</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 </a:t>
                      </a:r>
                      <a:r>
                        <a:rPr lang="en-US" sz="1100" dirty="0" err="1" smtClean="0">
                          <a:solidFill>
                            <a:schemeClr val="tx1"/>
                          </a:solidFill>
                        </a:rPr>
                        <a:t>Buyside</a:t>
                      </a:r>
                      <a:r>
                        <a:rPr lang="en-US" sz="1100" dirty="0" smtClean="0">
                          <a:solidFill>
                            <a:schemeClr val="tx1"/>
                          </a:solidFill>
                        </a:rPr>
                        <a:t> COO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Eric Lewin</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err="1" smtClean="0">
                          <a:solidFill>
                            <a:schemeClr val="tx1"/>
                          </a:solidFill>
                        </a:rPr>
                        <a:t>Sellside</a:t>
                      </a:r>
                      <a:r>
                        <a:rPr lang="en-US" sz="1100" dirty="0" smtClean="0">
                          <a:solidFill>
                            <a:schemeClr val="tx1"/>
                          </a:solidFill>
                        </a:rPr>
                        <a:t> COO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David </a:t>
                      </a:r>
                      <a:r>
                        <a:rPr kumimoji="0" lang="en-US" sz="1100" b="1" i="0" u="none" strike="noStrike" cap="none" normalizeH="0" baseline="0" dirty="0" err="1" smtClean="0">
                          <a:ln>
                            <a:noFill/>
                          </a:ln>
                          <a:solidFill>
                            <a:schemeClr val="tx1"/>
                          </a:solidFill>
                          <a:effectLst/>
                          <a:latin typeface="Arial" charset="0"/>
                          <a:cs typeface="Arial" charset="0"/>
                        </a:rPr>
                        <a:t>Weisburg</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CRO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Palak</a:t>
                      </a:r>
                      <a:r>
                        <a:rPr kumimoji="0" lang="en-US" sz="1100" b="1" i="0" u="none" strike="noStrike" cap="none" normalizeH="0" baseline="0" dirty="0" smtClean="0">
                          <a:ln>
                            <a:noFill/>
                          </a:ln>
                          <a:solidFill>
                            <a:schemeClr val="tx1"/>
                          </a:solidFill>
                          <a:effectLst/>
                          <a:latin typeface="Arial" charset="0"/>
                          <a:cs typeface="Arial" charset="0"/>
                        </a:rPr>
                        <a:t> Patel</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AIM Product</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Sunil Biswas</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TOMS Product</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Linda </a:t>
                      </a:r>
                      <a:r>
                        <a:rPr kumimoji="0" lang="en-US" sz="1100" b="1" i="0" u="none" strike="noStrike" cap="none" normalizeH="0" baseline="0" dirty="0" err="1" smtClean="0">
                          <a:ln>
                            <a:noFill/>
                          </a:ln>
                          <a:solidFill>
                            <a:schemeClr val="tx1"/>
                          </a:solidFill>
                          <a:effectLst/>
                          <a:latin typeface="Arial" charset="0"/>
                          <a:cs typeface="Arial" charset="0"/>
                        </a:rPr>
                        <a:t>Middleditch</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SSEOMS Product</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Shawn Edwards</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CTO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Vlad </a:t>
                      </a:r>
                      <a:r>
                        <a:rPr kumimoji="0" lang="en-US" sz="1100" b="1" i="0" u="none" strike="noStrike" cap="none" normalizeH="0" baseline="0" dirty="0" err="1" smtClean="0">
                          <a:ln>
                            <a:noFill/>
                          </a:ln>
                          <a:solidFill>
                            <a:schemeClr val="tx1"/>
                          </a:solidFill>
                          <a:effectLst/>
                          <a:latin typeface="Arial" charset="0"/>
                          <a:cs typeface="Arial" charset="0"/>
                        </a:rPr>
                        <a:t>Kliatchko</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Technology</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Stig</a:t>
                      </a:r>
                      <a:r>
                        <a:rPr kumimoji="0" lang="en-US" sz="1100" b="1" i="0" u="none" strike="noStrike" cap="none" normalizeH="0" baseline="0" dirty="0" smtClean="0">
                          <a:ln>
                            <a:noFill/>
                          </a:ln>
                          <a:solidFill>
                            <a:schemeClr val="tx1"/>
                          </a:solidFill>
                          <a:effectLst/>
                          <a:latin typeface="Arial" charset="0"/>
                          <a:cs typeface="Arial" charset="0"/>
                        </a:rPr>
                        <a:t> Sorensen</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R&amp;D AIM</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Peter Levesque</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R&amp;D TOMS</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Chow Lee</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R&amp;D SSEOMS</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984"/>
          <p:cNvGraphicFramePr>
            <a:graphicFrameLocks noGrp="1"/>
          </p:cNvGraphicFramePr>
          <p:nvPr>
            <p:extLst>
              <p:ext uri="{D42A27DB-BD31-4B8C-83A1-F6EECF244321}">
                <p14:modId xmlns:p14="http://schemas.microsoft.com/office/powerpoint/2010/main" val="2514301679"/>
              </p:ext>
            </p:extLst>
          </p:nvPr>
        </p:nvGraphicFramePr>
        <p:xfrm>
          <a:off x="4224212" y="1092158"/>
          <a:ext cx="3345242" cy="3524627"/>
        </p:xfrm>
        <a:graphic>
          <a:graphicData uri="http://schemas.openxmlformats.org/drawingml/2006/table">
            <a:tbl>
              <a:tblPr/>
              <a:tblGrid>
                <a:gridCol w="1719388"/>
                <a:gridCol w="1625854"/>
              </a:tblGrid>
              <a:tr h="444242">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Name</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chemeClr val="bg1"/>
                          </a:solidFill>
                          <a:effectLst/>
                          <a:latin typeface="Arial" charset="0"/>
                          <a:cs typeface="Arial" charset="0"/>
                        </a:rPr>
                        <a:t>Position</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accent5"/>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Shawn Edwards</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CTO</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Vlad </a:t>
                      </a:r>
                      <a:r>
                        <a:rPr kumimoji="0" lang="en-US" sz="1100" b="1" i="0" u="none" strike="noStrike" cap="none" normalizeH="0" baseline="0" dirty="0" err="1" smtClean="0">
                          <a:ln>
                            <a:noFill/>
                          </a:ln>
                          <a:solidFill>
                            <a:schemeClr val="tx1"/>
                          </a:solidFill>
                          <a:effectLst/>
                          <a:latin typeface="Arial" charset="0"/>
                          <a:cs typeface="Arial" charset="0"/>
                        </a:rPr>
                        <a:t>Kliatchko</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solidFill>
                            <a:schemeClr val="tx1"/>
                          </a:solidFill>
                        </a:rPr>
                        <a:t>Technology</a:t>
                      </a:r>
                      <a:endParaRPr lang="en-US" sz="1100" dirty="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Sergey </a:t>
                      </a:r>
                      <a:r>
                        <a:rPr kumimoji="0" lang="en-US" sz="1100" b="1" i="0" u="none" strike="noStrike" cap="none" normalizeH="0" baseline="0" dirty="0" err="1" smtClean="0">
                          <a:ln>
                            <a:noFill/>
                          </a:ln>
                          <a:solidFill>
                            <a:schemeClr val="tx1"/>
                          </a:solidFill>
                          <a:effectLst/>
                          <a:latin typeface="Arial" charset="0"/>
                          <a:cs typeface="Arial" charset="0"/>
                        </a:rPr>
                        <a:t>Tarsis</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Technology</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Joe </a:t>
                      </a:r>
                      <a:r>
                        <a:rPr kumimoji="0" lang="en-US" sz="1100" b="1" i="0" u="none" strike="noStrike" cap="none" normalizeH="0" baseline="0" dirty="0" err="1" smtClean="0">
                          <a:ln>
                            <a:noFill/>
                          </a:ln>
                          <a:solidFill>
                            <a:schemeClr val="tx1"/>
                          </a:solidFill>
                          <a:effectLst/>
                          <a:latin typeface="Arial" charset="0"/>
                          <a:cs typeface="Arial" charset="0"/>
                        </a:rPr>
                        <a:t>Bruzzese</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Technology</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Ben McDonald</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Core</a:t>
                      </a:r>
                      <a:r>
                        <a:rPr lang="en-US" sz="1100" baseline="0" dirty="0" smtClean="0">
                          <a:solidFill>
                            <a:schemeClr val="tx1"/>
                          </a:solidFill>
                        </a:rPr>
                        <a:t> Product</a:t>
                      </a:r>
                      <a:endParaRPr lang="en-US" sz="11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Jose </a:t>
                      </a:r>
                      <a:r>
                        <a:rPr kumimoji="0" lang="en-US" sz="1100" b="1" i="0" u="none" strike="noStrike" cap="none" normalizeH="0" baseline="0" dirty="0" err="1" smtClean="0">
                          <a:ln>
                            <a:noFill/>
                          </a:ln>
                          <a:solidFill>
                            <a:schemeClr val="tx1"/>
                          </a:solidFill>
                          <a:effectLst/>
                          <a:latin typeface="Arial" charset="0"/>
                          <a:cs typeface="Arial" charset="0"/>
                        </a:rPr>
                        <a:t>Ribas</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Core</a:t>
                      </a:r>
                      <a:r>
                        <a:rPr lang="en-US" sz="1100" baseline="0" dirty="0" smtClean="0">
                          <a:solidFill>
                            <a:schemeClr val="tx1"/>
                          </a:solidFill>
                        </a:rPr>
                        <a:t> Product</a:t>
                      </a:r>
                      <a:endParaRPr lang="en-US" sz="11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Karim </a:t>
                      </a:r>
                      <a:r>
                        <a:rPr kumimoji="0" lang="en-US" sz="1100" b="1" i="0" u="none" strike="noStrike" cap="none" normalizeH="0" baseline="0" dirty="0" err="1" smtClean="0">
                          <a:ln>
                            <a:noFill/>
                          </a:ln>
                          <a:solidFill>
                            <a:schemeClr val="tx1"/>
                          </a:solidFill>
                          <a:effectLst/>
                          <a:latin typeface="Arial" charset="0"/>
                          <a:cs typeface="Arial" charset="0"/>
                        </a:rPr>
                        <a:t>Faraj</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Core</a:t>
                      </a:r>
                      <a:r>
                        <a:rPr lang="en-US" sz="1100" baseline="0" dirty="0" smtClean="0">
                          <a:solidFill>
                            <a:schemeClr val="tx1"/>
                          </a:solidFill>
                        </a:rPr>
                        <a:t> Product - </a:t>
                      </a:r>
                      <a:r>
                        <a:rPr lang="en-US" sz="1100" baseline="0" dirty="0" err="1" smtClean="0">
                          <a:solidFill>
                            <a:schemeClr val="tx1"/>
                          </a:solidFill>
                        </a:rPr>
                        <a:t>Derivs</a:t>
                      </a:r>
                      <a:endParaRPr lang="en-US" sz="11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Denis Duchene</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Core</a:t>
                      </a:r>
                      <a:r>
                        <a:rPr lang="en-US" sz="1100" baseline="0" dirty="0" smtClean="0">
                          <a:solidFill>
                            <a:schemeClr val="tx1"/>
                          </a:solidFill>
                        </a:rPr>
                        <a:t> Product - </a:t>
                      </a:r>
                      <a:r>
                        <a:rPr lang="en-US" sz="1100" baseline="0" dirty="0" err="1" smtClean="0">
                          <a:solidFill>
                            <a:schemeClr val="tx1"/>
                          </a:solidFill>
                        </a:rPr>
                        <a:t>Derivs</a:t>
                      </a:r>
                      <a:endParaRPr lang="en-US" sz="11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Harald</a:t>
                      </a:r>
                      <a:r>
                        <a:rPr kumimoji="0" lang="en-US" sz="1100" b="1" i="0" u="none" strike="noStrike" cap="none" normalizeH="0" baseline="0" dirty="0" smtClean="0">
                          <a:ln>
                            <a:noFill/>
                          </a:ln>
                          <a:solidFill>
                            <a:schemeClr val="tx1"/>
                          </a:solidFill>
                          <a:effectLst/>
                          <a:latin typeface="Arial" charset="0"/>
                          <a:cs typeface="Arial" charset="0"/>
                        </a:rPr>
                        <a:t> Collet</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rPr>
                        <a:t>BVault</a:t>
                      </a:r>
                      <a:endParaRPr lang="en-US" sz="1100" dirty="0" smtClean="0">
                        <a:solidFill>
                          <a:schemeClr val="tx1"/>
                        </a:solidFill>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err="1" smtClean="0">
                          <a:ln>
                            <a:noFill/>
                          </a:ln>
                          <a:solidFill>
                            <a:schemeClr val="tx1"/>
                          </a:solidFill>
                          <a:effectLst/>
                          <a:latin typeface="Arial" charset="0"/>
                          <a:cs typeface="Arial" charset="0"/>
                        </a:rPr>
                        <a:t>Maor</a:t>
                      </a:r>
                      <a:r>
                        <a:rPr kumimoji="0" lang="en-US" sz="1100" b="1" i="0" u="none" strike="noStrike" cap="none" normalizeH="0" baseline="0" dirty="0" smtClean="0">
                          <a:ln>
                            <a:noFill/>
                          </a:ln>
                          <a:solidFill>
                            <a:schemeClr val="tx1"/>
                          </a:solidFill>
                          <a:effectLst/>
                          <a:latin typeface="Arial" charset="0"/>
                          <a:cs typeface="Arial" charset="0"/>
                        </a:rPr>
                        <a:t> </a:t>
                      </a:r>
                      <a:r>
                        <a:rPr kumimoji="0" lang="en-US" sz="1100" b="1" i="0" u="none" strike="noStrike" cap="none" normalizeH="0" baseline="0" dirty="0" err="1" smtClean="0">
                          <a:ln>
                            <a:noFill/>
                          </a:ln>
                          <a:solidFill>
                            <a:schemeClr val="tx1"/>
                          </a:solidFill>
                          <a:effectLst/>
                          <a:latin typeface="Arial" charset="0"/>
                          <a:cs typeface="Arial" charset="0"/>
                        </a:rPr>
                        <a:t>Avidor</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R&amp;D Analytics (MARS)</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280035">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100" b="1" i="0" u="none" strike="noStrike" cap="none" normalizeH="0" baseline="0" dirty="0" smtClean="0">
                          <a:ln>
                            <a:noFill/>
                          </a:ln>
                          <a:solidFill>
                            <a:schemeClr val="tx1"/>
                          </a:solidFill>
                          <a:effectLst/>
                          <a:latin typeface="Arial" charset="0"/>
                          <a:cs typeface="Arial" charset="0"/>
                        </a:rPr>
                        <a:t>Bill </a:t>
                      </a:r>
                      <a:r>
                        <a:rPr kumimoji="0" lang="en-US" sz="1100" b="1" i="0" u="none" strike="noStrike" cap="none" normalizeH="0" baseline="0" dirty="0" err="1" smtClean="0">
                          <a:ln>
                            <a:noFill/>
                          </a:ln>
                          <a:solidFill>
                            <a:schemeClr val="tx1"/>
                          </a:solidFill>
                          <a:effectLst/>
                          <a:latin typeface="Arial" charset="0"/>
                          <a:cs typeface="Arial" charset="0"/>
                        </a:rPr>
                        <a:t>Scheurer</a:t>
                      </a:r>
                      <a:endParaRPr kumimoji="0" lang="en-US" sz="1100" b="1" i="0" u="none" strike="noStrike" cap="none" normalizeH="0" baseline="0" dirty="0" smtClean="0">
                        <a:ln>
                          <a:noFill/>
                        </a:ln>
                        <a:solidFill>
                          <a:schemeClr val="tx1"/>
                        </a:solidFill>
                        <a:effectLst/>
                        <a:latin typeface="Arial" charset="0"/>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AIM Business Dev</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6"/>
          <p:cNvSpPr/>
          <p:nvPr/>
        </p:nvSpPr>
        <p:spPr>
          <a:xfrm>
            <a:off x="1594270" y="2967335"/>
            <a:ext cx="5955477"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smtClean="0">
                <a:ln/>
                <a:solidFill>
                  <a:schemeClr val="accent5">
                    <a:tint val="50000"/>
                    <a:satMod val="180000"/>
                  </a:schemeClr>
                </a:solidFill>
              </a:rPr>
              <a:t>Cut this list down</a:t>
            </a:r>
            <a:endParaRPr lang="en-US" sz="5400" b="1" cap="none" spc="0" dirty="0">
              <a:ln/>
              <a:solidFill>
                <a:schemeClr val="accent5">
                  <a:tint val="50000"/>
                  <a:satMod val="180000"/>
                </a:schemeClr>
              </a:solidFill>
              <a:effectLst/>
            </a:endParaRPr>
          </a:p>
        </p:txBody>
      </p:sp>
    </p:spTree>
    <p:extLst>
      <p:ext uri="{BB962C8B-B14F-4D97-AF65-F5344CB8AC3E}">
        <p14:creationId xmlns:p14="http://schemas.microsoft.com/office/powerpoint/2010/main" val="1422558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6</a:t>
            </a:fld>
            <a:endParaRPr lang="en-US"/>
          </a:p>
        </p:txBody>
      </p:sp>
      <p:sp>
        <p:nvSpPr>
          <p:cNvPr id="3" name="Title 1"/>
          <p:cNvSpPr txBox="1">
            <a:spLocks/>
          </p:cNvSpPr>
          <p:nvPr/>
        </p:nvSpPr>
        <p:spPr>
          <a:xfrm>
            <a:off x="457200" y="317500"/>
            <a:ext cx="7677150" cy="965200"/>
          </a:xfrm>
          <a:prstGeom prst="rect">
            <a:avLst/>
          </a:prstGeom>
        </p:spPr>
        <p:txBody>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Communication/governance </a:t>
            </a:r>
            <a:r>
              <a:rPr lang="en-US" dirty="0" smtClean="0">
                <a:solidFill>
                  <a:srgbClr val="00B0F0"/>
                </a:solidFill>
              </a:rPr>
              <a:t>plan</a:t>
            </a:r>
            <a:endParaRPr lang="en-US" dirty="0">
              <a:solidFill>
                <a:srgbClr val="00B0F0"/>
              </a:solidFill>
            </a:endParaRPr>
          </a:p>
        </p:txBody>
      </p:sp>
      <p:graphicFrame>
        <p:nvGraphicFramePr>
          <p:cNvPr id="4" name="Group 984"/>
          <p:cNvGraphicFramePr>
            <a:graphicFrameLocks noGrp="1"/>
          </p:cNvGraphicFramePr>
          <p:nvPr>
            <p:extLst>
              <p:ext uri="{D42A27DB-BD31-4B8C-83A1-F6EECF244321}">
                <p14:modId xmlns:p14="http://schemas.microsoft.com/office/powerpoint/2010/main" val="677918747"/>
              </p:ext>
            </p:extLst>
          </p:nvPr>
        </p:nvGraphicFramePr>
        <p:xfrm>
          <a:off x="251455" y="1172667"/>
          <a:ext cx="8218966" cy="4809034"/>
        </p:xfrm>
        <a:graphic>
          <a:graphicData uri="http://schemas.openxmlformats.org/drawingml/2006/table">
            <a:tbl>
              <a:tblPr/>
              <a:tblGrid>
                <a:gridCol w="1233375"/>
                <a:gridCol w="1903228"/>
                <a:gridCol w="935080"/>
                <a:gridCol w="1339227"/>
                <a:gridCol w="1291139"/>
                <a:gridCol w="1516917"/>
              </a:tblGrid>
              <a:tr h="521006">
                <a:tc>
                  <a:txBody>
                    <a:bodyPr/>
                    <a:lstStyle/>
                    <a:p>
                      <a:pPr marL="0" marR="0" lvl="0" indent="0" algn="l" defTabSz="895350" rtl="0" eaLnBrk="0" fontAlgn="base" latinLnBrk="0" hangingPunct="0">
                        <a:lnSpc>
                          <a:spcPct val="100000"/>
                        </a:lnSpc>
                        <a:spcBef>
                          <a:spcPct val="0"/>
                        </a:spcBef>
                        <a:spcAft>
                          <a:spcPct val="0"/>
                        </a:spcAft>
                        <a:buClrTx/>
                        <a:buSzPct val="120000"/>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93294" marR="93294" marT="46643" marB="46643"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rgbClr val="606060"/>
                          </a:solidFill>
                          <a:effectLst/>
                          <a:latin typeface="Arial" charset="0"/>
                          <a:cs typeface="Arial" charset="0"/>
                        </a:rPr>
                        <a:t>OBJECTIVE OF </a:t>
                      </a:r>
                      <a:br>
                        <a:rPr kumimoji="0" lang="en-US" sz="1400" b="1" i="0" u="none" strike="noStrike" cap="none" normalizeH="0" baseline="0" dirty="0" smtClean="0">
                          <a:ln>
                            <a:noFill/>
                          </a:ln>
                          <a:solidFill>
                            <a:srgbClr val="606060"/>
                          </a:solidFill>
                          <a:effectLst/>
                          <a:latin typeface="Arial" charset="0"/>
                          <a:cs typeface="Arial" charset="0"/>
                        </a:rPr>
                      </a:br>
                      <a:r>
                        <a:rPr kumimoji="0" lang="en-US" sz="1400" b="1" i="0" u="none" strike="noStrike" cap="none" normalizeH="0" baseline="0" dirty="0" smtClean="0">
                          <a:ln>
                            <a:noFill/>
                          </a:ln>
                          <a:solidFill>
                            <a:srgbClr val="606060"/>
                          </a:solidFill>
                          <a:effectLst/>
                          <a:latin typeface="Arial" charset="0"/>
                          <a:cs typeface="Arial" charset="0"/>
                        </a:rPr>
                        <a:t>COMMUNICATION</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rgbClr val="606060"/>
                          </a:solidFill>
                          <a:effectLst/>
                          <a:latin typeface="Arial" charset="0"/>
                          <a:cs typeface="Arial" charset="0"/>
                        </a:rPr>
                        <a:t>MEDIUM</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rgbClr val="606060"/>
                          </a:solidFill>
                          <a:effectLst/>
                          <a:latin typeface="Arial" charset="0"/>
                          <a:cs typeface="Arial" charset="0"/>
                        </a:rPr>
                        <a:t>FREQUENCY</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rgbClr val="606060"/>
                          </a:solidFill>
                          <a:effectLst/>
                          <a:latin typeface="Arial" charset="0"/>
                          <a:cs typeface="Arial" charset="0"/>
                        </a:rPr>
                        <a:t>AUDIENCE</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400" b="1" i="0" u="none" strike="noStrike" cap="none" normalizeH="0" baseline="0" dirty="0" smtClean="0">
                          <a:ln>
                            <a:noFill/>
                          </a:ln>
                          <a:solidFill>
                            <a:srgbClr val="606060"/>
                          </a:solidFill>
                          <a:effectLst/>
                          <a:latin typeface="Arial" charset="0"/>
                          <a:cs typeface="Arial" charset="0"/>
                        </a:rPr>
                        <a:t>DELIVERABLE </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767733">
                <a:tc>
                  <a:txBody>
                    <a:bodyPr/>
                    <a:lstStyle/>
                    <a:p>
                      <a:pPr marL="0" marR="0" lvl="0" indent="0" algn="l" defTabSz="895350" rtl="0" eaLnBrk="1" fontAlgn="base" latinLnBrk="0" hangingPunct="1">
                        <a:lnSpc>
                          <a:spcPts val="1480"/>
                        </a:lnSpc>
                        <a:spcBef>
                          <a:spcPct val="0"/>
                        </a:spcBef>
                        <a:spcAft>
                          <a:spcPct val="0"/>
                        </a:spcAft>
                        <a:buClrTx/>
                        <a:buSzPct val="120000"/>
                        <a:buFontTx/>
                        <a:buNone/>
                        <a:tabLst/>
                      </a:pPr>
                      <a:r>
                        <a:rPr kumimoji="0" lang="en-US" sz="1400" b="1" i="0" u="none" strike="noStrike" cap="none" normalizeH="0" baseline="0" dirty="0" smtClean="0">
                          <a:ln>
                            <a:noFill/>
                          </a:ln>
                          <a:solidFill>
                            <a:srgbClr val="00B0F0"/>
                          </a:solidFill>
                          <a:effectLst/>
                          <a:latin typeface="Arial" charset="0"/>
                          <a:cs typeface="Arial" charset="0"/>
                        </a:rPr>
                        <a:t>KICK OFF MEETING</a:t>
                      </a:r>
                      <a:endParaRPr kumimoji="0" lang="en-US" sz="1100" b="1" i="0" u="none" strike="noStrike" cap="none" normalizeH="0" baseline="0" dirty="0" smtClean="0">
                        <a:ln>
                          <a:noFill/>
                        </a:ln>
                        <a:solidFill>
                          <a:srgbClr val="00B0F0"/>
                        </a:solidFill>
                        <a:effectLst/>
                        <a:latin typeface="Arial" charset="0"/>
                        <a:cs typeface="Arial" charset="0"/>
                      </a:endParaRPr>
                    </a:p>
                  </a:txBody>
                  <a:tcPr marL="93294" marR="93294" marT="46643" marB="46643" anchor="ctr"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lang="en-US" sz="900" dirty="0" smtClean="0">
                          <a:effectLst/>
                        </a:rPr>
                        <a:t>Introduce the project team and the project.  Review project objectives and management approach. Start</a:t>
                      </a:r>
                      <a:r>
                        <a:rPr lang="en-US" sz="900" baseline="0" dirty="0" smtClean="0">
                          <a:effectLst/>
                        </a:rPr>
                        <a:t> the work.</a:t>
                      </a:r>
                      <a:endParaRPr kumimoji="0" lang="en-US" sz="900" b="0" i="0" u="none" strike="noStrike" cap="none" normalizeH="0" baseline="0" dirty="0" smtClean="0">
                        <a:ln>
                          <a:noFill/>
                        </a:ln>
                        <a:solidFill>
                          <a:schemeClr val="tx1"/>
                        </a:solidFill>
                        <a:effectLst/>
                        <a:latin typeface="+mj-lt"/>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900" b="0" i="0" u="none" strike="noStrike" cap="none" normalizeH="0" baseline="0" dirty="0" smtClean="0">
                          <a:ln>
                            <a:noFill/>
                          </a:ln>
                          <a:solidFill>
                            <a:schemeClr val="tx1"/>
                          </a:solidFill>
                          <a:effectLst/>
                          <a:latin typeface="+mj-lt"/>
                          <a:cs typeface="Arial" charset="0"/>
                        </a:rPr>
                        <a:t>Face to Face</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900" b="0" i="0" u="none" strike="noStrike" cap="none" normalizeH="0" baseline="0" dirty="0" smtClean="0">
                          <a:ln>
                            <a:noFill/>
                          </a:ln>
                          <a:solidFill>
                            <a:schemeClr val="tx1"/>
                          </a:solidFill>
                          <a:effectLst/>
                          <a:latin typeface="+mj-lt"/>
                          <a:cs typeface="Arial" charset="0"/>
                        </a:rPr>
                        <a:t>Once </a:t>
                      </a:r>
                    </a:p>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900" b="0" i="0" u="none" strike="noStrike" cap="none" normalizeH="0" baseline="0" dirty="0" smtClean="0">
                          <a:ln>
                            <a:noFill/>
                          </a:ln>
                          <a:solidFill>
                            <a:schemeClr val="tx1"/>
                          </a:solidFill>
                          <a:effectLst/>
                          <a:latin typeface="+mj-lt"/>
                          <a:cs typeface="Arial" charset="0"/>
                        </a:rPr>
                        <a:t>12/17/2015</a:t>
                      </a: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rPr>
                        <a:t>All Atlas</a:t>
                      </a:r>
                      <a:r>
                        <a:rPr lang="en-US" sz="900" baseline="0" dirty="0" smtClean="0">
                          <a:effectLst/>
                        </a:rPr>
                        <a:t> R&amp;D</a:t>
                      </a:r>
                      <a:br>
                        <a:rPr lang="en-US" sz="900" baseline="0" dirty="0" smtClean="0">
                          <a:effectLst/>
                        </a:rPr>
                      </a:br>
                      <a:r>
                        <a:rPr lang="en-US" sz="900" baseline="0" dirty="0" smtClean="0">
                          <a:effectLst/>
                        </a:rPr>
                        <a:t>All Atlas Business</a:t>
                      </a:r>
                      <a:endParaRPr kumimoji="0" lang="en-US" sz="900" b="0" i="0" u="none" strike="noStrike" cap="none" normalizeH="0" baseline="0" dirty="0" smtClean="0">
                        <a:ln>
                          <a:noFill/>
                        </a:ln>
                        <a:solidFill>
                          <a:schemeClr val="tx1"/>
                        </a:solidFill>
                        <a:effectLst/>
                        <a:latin typeface="+mj-lt"/>
                        <a:cs typeface="Arial" charset="0"/>
                      </a:endParaRPr>
                    </a:p>
                  </a:txBody>
                  <a:tcPr marL="93294" marR="93294" marT="46643" marB="46643" anchor="ctr"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rPr>
                        <a:t>Workflow</a:t>
                      </a:r>
                      <a:r>
                        <a:rPr lang="en-US" sz="900" baseline="0" dirty="0" smtClean="0">
                          <a:effectLst/>
                        </a:rPr>
                        <a:t> Review</a:t>
                      </a:r>
                      <a:r>
                        <a:rPr lang="en-US" sz="900" dirty="0" smtClean="0">
                          <a:effectLst/>
                        </a:rPr>
                        <a:t/>
                      </a:r>
                      <a:br>
                        <a:rPr lang="en-US" sz="900" dirty="0" smtClean="0">
                          <a:effectLst/>
                        </a:rPr>
                      </a:br>
                      <a:r>
                        <a:rPr lang="en-US" sz="900" dirty="0" smtClean="0">
                          <a:effectLst/>
                        </a:rPr>
                        <a:t>Key Build requirements</a:t>
                      </a:r>
                      <a:br>
                        <a:rPr lang="en-US" sz="900" dirty="0" smtClean="0">
                          <a:effectLst/>
                        </a:rPr>
                      </a:br>
                      <a:r>
                        <a:rPr lang="en-US" sz="900" dirty="0" smtClean="0">
                          <a:effectLst/>
                        </a:rPr>
                        <a:t>Risk/Issue log kick-off</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761319">
                <a:tc>
                  <a:txBody>
                    <a:bodyPr/>
                    <a:lstStyle/>
                    <a:p>
                      <a:pPr marL="1588" marR="0" lvl="1" indent="0" algn="l" defTabSz="895350" rtl="0" eaLnBrk="0" fontAlgn="base" latinLnBrk="0" hangingPunct="0">
                        <a:lnSpc>
                          <a:spcPts val="1480"/>
                        </a:lnSpc>
                        <a:spcBef>
                          <a:spcPct val="0"/>
                        </a:spcBef>
                        <a:spcAft>
                          <a:spcPct val="0"/>
                        </a:spcAft>
                        <a:buClr>
                          <a:srgbClr val="54B948"/>
                        </a:buClr>
                        <a:buSzPct val="80000"/>
                        <a:buFont typeface="Wingdings" pitchFamily="2" charset="2"/>
                        <a:buNone/>
                        <a:tabLst/>
                      </a:pPr>
                      <a:r>
                        <a:rPr kumimoji="0" lang="en-US" sz="1400" b="1" i="0" u="none" strike="noStrike" cap="none" normalizeH="0" baseline="0" dirty="0" smtClean="0">
                          <a:ln>
                            <a:noFill/>
                          </a:ln>
                          <a:solidFill>
                            <a:srgbClr val="00B0F0"/>
                          </a:solidFill>
                          <a:effectLst/>
                          <a:latin typeface="Arial" charset="0"/>
                          <a:cs typeface="Arial" charset="0"/>
                        </a:rPr>
                        <a:t>PROJECT TEAM METINGS</a:t>
                      </a:r>
                      <a:endParaRPr kumimoji="0" lang="en-US" sz="1100" b="1" i="0" u="none" strike="noStrike" cap="none" normalizeH="0" baseline="0" dirty="0" smtClean="0">
                        <a:ln>
                          <a:noFill/>
                        </a:ln>
                        <a:solidFill>
                          <a:srgbClr val="00B0F0"/>
                        </a:solidFill>
                        <a:effectLst/>
                        <a:latin typeface="Arial" charset="0"/>
                        <a:cs typeface="Arial" charset="0"/>
                      </a:endParaRPr>
                    </a:p>
                  </a:txBody>
                  <a:tcPr marL="93294" marR="93294" marT="46643" marB="46643" anchor="ctr"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Review </a:t>
                      </a:r>
                      <a:r>
                        <a:rPr lang="en-US" sz="900" dirty="0">
                          <a:effectLst/>
                        </a:rPr>
                        <a:t>status of the project with </a:t>
                      </a:r>
                      <a:r>
                        <a:rPr lang="en-US" sz="900" dirty="0" smtClean="0">
                          <a:effectLst/>
                        </a:rPr>
                        <a:t>the individual teams.</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baseline="0" dirty="0" smtClean="0">
                          <a:effectLst/>
                        </a:rPr>
                        <a:t>SCRUM</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Daily</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rPr>
                        <a:t>     </a:t>
                      </a:r>
                      <a:br>
                        <a:rPr lang="en-US" sz="900" dirty="0" smtClean="0">
                          <a:effectLst/>
                        </a:rPr>
                      </a:br>
                      <a:r>
                        <a:rPr lang="en-US" sz="900" dirty="0" smtClean="0">
                          <a:effectLst/>
                        </a:rPr>
                        <a:t>   Project </a:t>
                      </a:r>
                      <a:r>
                        <a:rPr lang="en-US" sz="900" dirty="0">
                          <a:effectLst/>
                        </a:rPr>
                        <a:t>Team</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rPr>
                        <a:t> </a:t>
                      </a:r>
                      <a:r>
                        <a:rPr lang="en-US" sz="900" baseline="0" dirty="0" smtClean="0">
                          <a:effectLst/>
                        </a:rPr>
                        <a:t>     </a:t>
                      </a:r>
                      <a:r>
                        <a:rPr lang="en-US" sz="900" dirty="0" smtClean="0">
                          <a:effectLst/>
                        </a:rPr>
                        <a:t>Agile</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852996">
                <a:tc>
                  <a:txBody>
                    <a:bodyPr/>
                    <a:lstStyle/>
                    <a:p>
                      <a:pPr marL="0" marR="0" lvl="0" indent="0" algn="l" defTabSz="895350" rtl="0" eaLnBrk="0" fontAlgn="base" latinLnBrk="0" hangingPunct="0">
                        <a:lnSpc>
                          <a:spcPts val="1480"/>
                        </a:lnSpc>
                        <a:spcBef>
                          <a:spcPct val="0"/>
                        </a:spcBef>
                        <a:spcAft>
                          <a:spcPct val="0"/>
                        </a:spcAft>
                        <a:buClrTx/>
                        <a:buSzPct val="120000"/>
                        <a:buFontTx/>
                        <a:buNone/>
                        <a:tabLst/>
                      </a:pPr>
                      <a:r>
                        <a:rPr kumimoji="0" lang="en-US" sz="1400" b="1" i="0" u="none" strike="noStrike" cap="none" normalizeH="0" baseline="0" dirty="0" smtClean="0">
                          <a:ln>
                            <a:noFill/>
                          </a:ln>
                          <a:solidFill>
                            <a:srgbClr val="00B0F0"/>
                          </a:solidFill>
                          <a:effectLst/>
                          <a:latin typeface="Arial" charset="0"/>
                          <a:cs typeface="Arial" charset="0"/>
                        </a:rPr>
                        <a:t>TECHNICAL DESIGN MEETINGS</a:t>
                      </a:r>
                      <a:endParaRPr kumimoji="0" lang="en-US" sz="1100" b="1" i="0" u="none" strike="noStrike" cap="none" normalizeH="0" baseline="0" dirty="0" smtClean="0">
                        <a:ln>
                          <a:noFill/>
                        </a:ln>
                        <a:solidFill>
                          <a:srgbClr val="00B0F0"/>
                        </a:solidFill>
                        <a:effectLst/>
                        <a:latin typeface="Arial" charset="0"/>
                        <a:cs typeface="Arial" charset="0"/>
                      </a:endParaRPr>
                    </a:p>
                  </a:txBody>
                  <a:tcPr marL="93294" marR="93294" marT="46643" marB="46643" anchor="ctr"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Discuss </a:t>
                      </a:r>
                      <a:r>
                        <a:rPr lang="en-US" sz="900" dirty="0">
                          <a:effectLst/>
                        </a:rPr>
                        <a:t>and develop technical design solutions for the project.</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baseline="0" dirty="0" smtClean="0">
                          <a:effectLst/>
                        </a:rPr>
                        <a:t>  </a:t>
                      </a:r>
                      <a:r>
                        <a:rPr lang="en-US" sz="900" dirty="0" smtClean="0">
                          <a:effectLst/>
                        </a:rPr>
                        <a:t>Face </a:t>
                      </a:r>
                      <a:r>
                        <a:rPr lang="en-US" sz="900" dirty="0">
                          <a:effectLst/>
                        </a:rPr>
                        <a:t>to </a:t>
                      </a:r>
                      <a:r>
                        <a:rPr lang="en-US" sz="900" dirty="0" smtClean="0">
                          <a:effectLst/>
                        </a:rPr>
                        <a:t> Face</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   As </a:t>
                      </a:r>
                      <a:r>
                        <a:rPr lang="en-US" sz="900" dirty="0">
                          <a:effectLst/>
                        </a:rPr>
                        <a:t>Needed</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pPr>
                      <a:r>
                        <a:rPr lang="en-US" sz="900" dirty="0" smtClean="0">
                          <a:effectLst/>
                        </a:rPr>
                        <a:t>Project </a:t>
                      </a:r>
                      <a:r>
                        <a:rPr lang="en-US" sz="900" dirty="0">
                          <a:effectLst/>
                        </a:rPr>
                        <a:t>Technical </a:t>
                      </a:r>
                      <a:r>
                        <a:rPr lang="en-US" sz="900" dirty="0" smtClean="0">
                          <a:effectLst/>
                        </a:rPr>
                        <a:t>Staff</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 pos="160020" algn="l"/>
                        </a:tabLst>
                      </a:pPr>
                      <a:r>
                        <a:rPr lang="en-US" sz="900" baseline="0" dirty="0" smtClean="0">
                          <a:effectLst/>
                        </a:rPr>
                        <a:t>      </a:t>
                      </a:r>
                      <a:r>
                        <a:rPr lang="en-US" sz="900" dirty="0" smtClean="0">
                          <a:effectLst/>
                        </a:rPr>
                        <a:t>Agenda</a:t>
                      </a:r>
                      <a:endParaRPr lang="en-US" sz="900" dirty="0">
                        <a:effectLst/>
                      </a:endParaRPr>
                    </a:p>
                    <a:p>
                      <a:pPr marL="0" marR="0" lvl="0" indent="0" algn="ctr">
                        <a:spcBef>
                          <a:spcPts val="0"/>
                        </a:spcBef>
                        <a:spcAft>
                          <a:spcPts val="0"/>
                        </a:spcAft>
                        <a:buFont typeface="Symbol"/>
                        <a:buNone/>
                        <a:tabLst>
                          <a:tab pos="102870" algn="l"/>
                          <a:tab pos="160020" algn="l"/>
                        </a:tabLst>
                      </a:pPr>
                      <a:r>
                        <a:rPr lang="en-US" sz="900" dirty="0" smtClean="0">
                          <a:effectLst/>
                        </a:rPr>
                        <a:t>      Meeting </a:t>
                      </a:r>
                      <a:r>
                        <a:rPr lang="en-US" sz="900" dirty="0">
                          <a:effectLst/>
                        </a:rPr>
                        <a:t>Minutes</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1081438">
                <a:tc>
                  <a:txBody>
                    <a:bodyPr/>
                    <a:lstStyle/>
                    <a:p>
                      <a:pPr marL="0" marR="0" lvl="0" indent="0" algn="l" defTabSz="895350" rtl="0" eaLnBrk="0" fontAlgn="base" latinLnBrk="0" hangingPunct="0">
                        <a:lnSpc>
                          <a:spcPts val="1480"/>
                        </a:lnSpc>
                        <a:spcBef>
                          <a:spcPct val="0"/>
                        </a:spcBef>
                        <a:spcAft>
                          <a:spcPct val="0"/>
                        </a:spcAft>
                        <a:buClrTx/>
                        <a:buSzPct val="120000"/>
                        <a:buFontTx/>
                        <a:buNone/>
                        <a:tabLst/>
                      </a:pPr>
                      <a:r>
                        <a:rPr kumimoji="0" lang="en-US" sz="1400" b="1" i="0" u="none" strike="noStrike" cap="none" normalizeH="0" baseline="0" dirty="0" smtClean="0">
                          <a:ln>
                            <a:noFill/>
                          </a:ln>
                          <a:solidFill>
                            <a:srgbClr val="00B0F0"/>
                          </a:solidFill>
                          <a:effectLst/>
                          <a:latin typeface="Arial" charset="0"/>
                          <a:cs typeface="Arial" charset="0"/>
                        </a:rPr>
                        <a:t>MONTHLY PROJECT STATUS MEETING</a:t>
                      </a:r>
                      <a:endParaRPr kumimoji="0" lang="en-US" sz="1100" b="1" i="0" u="none" strike="noStrike" cap="none" normalizeH="0" baseline="0" dirty="0" smtClean="0">
                        <a:ln>
                          <a:noFill/>
                        </a:ln>
                        <a:solidFill>
                          <a:srgbClr val="00B0F0"/>
                        </a:solidFill>
                        <a:effectLst/>
                        <a:latin typeface="Arial" charset="0"/>
                        <a:cs typeface="Arial" charset="0"/>
                      </a:endParaRPr>
                    </a:p>
                  </a:txBody>
                  <a:tcPr marL="93294" marR="93294" marT="46643" marB="46643" anchor="ctr"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Report </a:t>
                      </a:r>
                      <a:r>
                        <a:rPr lang="en-US" sz="900" dirty="0">
                          <a:effectLst/>
                        </a:rPr>
                        <a:t>on the status of the project to management.</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baseline="0" dirty="0" smtClean="0">
                          <a:effectLst/>
                        </a:rPr>
                        <a:t>  </a:t>
                      </a:r>
                      <a:r>
                        <a:rPr lang="en-US" sz="900" dirty="0" smtClean="0">
                          <a:effectLst/>
                        </a:rPr>
                        <a:t>Face </a:t>
                      </a:r>
                      <a:r>
                        <a:rPr lang="en-US" sz="900" dirty="0">
                          <a:effectLst/>
                        </a:rPr>
                        <a:t>to Face</a:t>
                      </a:r>
                    </a:p>
                    <a:p>
                      <a:pPr marL="0" marR="0" lvl="0" indent="0" algn="ctr">
                        <a:spcBef>
                          <a:spcPts val="0"/>
                        </a:spcBef>
                        <a:spcAft>
                          <a:spcPts val="0"/>
                        </a:spcAft>
                        <a:buFont typeface="Symbol"/>
                        <a:buNone/>
                        <a:tabLst>
                          <a:tab pos="102870" algn="l"/>
                        </a:tabLst>
                      </a:pPr>
                      <a:r>
                        <a:rPr lang="en-US" sz="900" dirty="0" smtClean="0">
                          <a:effectLst/>
                        </a:rPr>
                        <a:t>  Conference</a:t>
                      </a:r>
                      <a:r>
                        <a:rPr lang="en-US" sz="900" baseline="0" dirty="0" smtClean="0">
                          <a:effectLst/>
                        </a:rPr>
                        <a:t>   3W3</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   Monthly – 2</a:t>
                      </a:r>
                      <a:r>
                        <a:rPr lang="en-US" sz="900" baseline="30000" dirty="0" smtClean="0">
                          <a:effectLst/>
                        </a:rPr>
                        <a:t>nd</a:t>
                      </a:r>
                      <a:r>
                        <a:rPr lang="en-US" sz="900" dirty="0" smtClean="0">
                          <a:effectLst/>
                        </a:rPr>
                        <a:t> Thursday of each month</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900" dirty="0" smtClean="0">
                          <a:effectLst/>
                        </a:rPr>
                        <a:t>All Atlas</a:t>
                      </a:r>
                      <a:r>
                        <a:rPr lang="en-US" sz="900" baseline="0" dirty="0" smtClean="0">
                          <a:effectLst/>
                        </a:rPr>
                        <a:t> R&amp;D</a:t>
                      </a:r>
                      <a:br>
                        <a:rPr lang="en-US" sz="900" baseline="0" dirty="0" smtClean="0">
                          <a:effectLst/>
                        </a:rPr>
                      </a:br>
                      <a:r>
                        <a:rPr lang="en-US" sz="900" baseline="0" dirty="0" smtClean="0">
                          <a:effectLst/>
                        </a:rPr>
                        <a:t>All Atlas Business</a:t>
                      </a:r>
                      <a:endParaRPr kumimoji="0" lang="en-US" sz="900" b="0" i="0" u="none" strike="noStrike" kern="1200" cap="none" normalizeH="0" baseline="0" dirty="0" smtClean="0">
                        <a:ln>
                          <a:noFill/>
                        </a:ln>
                        <a:solidFill>
                          <a:schemeClr val="tx1"/>
                        </a:solidFill>
                        <a:effectLst/>
                        <a:latin typeface="+mn-lt"/>
                        <a:ea typeface="+mn-ea"/>
                        <a:cs typeface="Arial" charset="0"/>
                      </a:endParaRPr>
                    </a:p>
                    <a:p>
                      <a:pPr marL="0" marR="0" lvl="0" indent="0" algn="ctr">
                        <a:spcBef>
                          <a:spcPts val="0"/>
                        </a:spcBef>
                        <a:spcAft>
                          <a:spcPts val="0"/>
                        </a:spcAft>
                        <a:buFont typeface="Symbol"/>
                        <a:buNone/>
                        <a:tabLst>
                          <a:tab pos="102870" algn="l"/>
                        </a:tabLst>
                      </a:pPr>
                      <a:r>
                        <a:rPr lang="en-US" sz="900" dirty="0" smtClean="0">
                          <a:effectLst/>
                          <a:latin typeface="+mn-lt"/>
                          <a:ea typeface="+mn-ea"/>
                        </a:rPr>
                        <a:t>Open to product</a:t>
                      </a:r>
                      <a:r>
                        <a:rPr lang="en-US" sz="900" baseline="0" dirty="0" smtClean="0">
                          <a:effectLst/>
                          <a:latin typeface="+mn-lt"/>
                          <a:ea typeface="+mn-ea"/>
                        </a:rPr>
                        <a:t> stakeholders</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 pos="160020" algn="l"/>
                        </a:tabLst>
                      </a:pPr>
                      <a:r>
                        <a:rPr lang="en-US" sz="900" dirty="0" smtClean="0">
                          <a:effectLst/>
                        </a:rPr>
                        <a:t>Review status</a:t>
                      </a:r>
                      <a:r>
                        <a:rPr lang="en-US" sz="900" baseline="0" dirty="0" smtClean="0">
                          <a:effectLst/>
                        </a:rPr>
                        <a:t> from the PMO Workbook</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824542">
                <a:tc>
                  <a:txBody>
                    <a:bodyPr/>
                    <a:lstStyle/>
                    <a:p>
                      <a:pPr marL="0" marR="0" lvl="0" indent="0" algn="l" defTabSz="895350" rtl="0" eaLnBrk="1" fontAlgn="base" latinLnBrk="0" hangingPunct="1">
                        <a:lnSpc>
                          <a:spcPts val="1480"/>
                        </a:lnSpc>
                        <a:spcBef>
                          <a:spcPct val="0"/>
                        </a:spcBef>
                        <a:spcAft>
                          <a:spcPct val="0"/>
                        </a:spcAft>
                        <a:buClrTx/>
                        <a:buSzPct val="120000"/>
                        <a:buFontTx/>
                        <a:buNone/>
                        <a:tabLst/>
                      </a:pPr>
                      <a:r>
                        <a:rPr kumimoji="0" lang="en-US" sz="1400" b="1" i="0" u="none" strike="noStrike" cap="none" normalizeH="0" baseline="0" dirty="0" smtClean="0">
                          <a:ln>
                            <a:noFill/>
                          </a:ln>
                          <a:solidFill>
                            <a:srgbClr val="00B0F0"/>
                          </a:solidFill>
                          <a:effectLst/>
                          <a:latin typeface="Arial" charset="0"/>
                          <a:cs typeface="Arial" charset="0"/>
                        </a:rPr>
                        <a:t>PROJECT STATUS REPORTS</a:t>
                      </a:r>
                      <a:endParaRPr kumimoji="0" lang="en-US" sz="1100" b="1" i="0" u="none" strike="noStrike" cap="none" normalizeH="0" baseline="0" dirty="0" smtClean="0">
                        <a:ln>
                          <a:noFill/>
                        </a:ln>
                        <a:solidFill>
                          <a:srgbClr val="00B0F0"/>
                        </a:solidFill>
                        <a:effectLst/>
                        <a:latin typeface="Arial" charset="0"/>
                        <a:cs typeface="Arial" charset="0"/>
                      </a:endParaRPr>
                    </a:p>
                  </a:txBody>
                  <a:tcPr marL="93294" marR="93294" marT="46643" marB="46643" anchor="ctr" horzOverflow="overflow">
                    <a:lnL w="12700" cap="flat" cmpd="sng" algn="ctr">
                      <a:no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Report </a:t>
                      </a:r>
                      <a:r>
                        <a:rPr lang="en-US" sz="900" dirty="0">
                          <a:effectLst/>
                        </a:rPr>
                        <a:t>the status of the project including activities, progress</a:t>
                      </a:r>
                      <a:r>
                        <a:rPr lang="en-US" sz="900" dirty="0" smtClean="0">
                          <a:effectLst/>
                        </a:rPr>
                        <a:t>,</a:t>
                      </a:r>
                      <a:r>
                        <a:rPr lang="en-US" sz="900" baseline="0" dirty="0" smtClean="0">
                          <a:effectLst/>
                        </a:rPr>
                        <a:t> potential concerns</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baseline="0" dirty="0" smtClean="0">
                          <a:effectLst/>
                        </a:rPr>
                        <a:t>      </a:t>
                      </a:r>
                      <a:r>
                        <a:rPr lang="en-US" sz="900" dirty="0" smtClean="0">
                          <a:effectLst/>
                        </a:rPr>
                        <a:t>Email</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900" dirty="0" smtClean="0">
                          <a:effectLst/>
                        </a:rPr>
                        <a:t> Weekly</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rPr>
                        <a:t/>
                      </a:r>
                      <a:br>
                        <a:rPr lang="en-US" sz="900" dirty="0" smtClean="0">
                          <a:effectLst/>
                        </a:rPr>
                      </a:br>
                      <a:r>
                        <a:rPr lang="en-US" sz="900" dirty="0" smtClean="0">
                          <a:effectLst/>
                        </a:rPr>
                        <a:t>    Project </a:t>
                      </a:r>
                      <a:r>
                        <a:rPr lang="en-US" sz="900" dirty="0">
                          <a:effectLst/>
                        </a:rPr>
                        <a:t>Sponsor</a:t>
                      </a:r>
                    </a:p>
                    <a:p>
                      <a:pPr marL="0" marR="0" lvl="0" indent="0" algn="ctr">
                        <a:spcBef>
                          <a:spcPts val="0"/>
                        </a:spcBef>
                        <a:spcAft>
                          <a:spcPts val="0"/>
                        </a:spcAft>
                        <a:buFont typeface="Symbol"/>
                        <a:buNone/>
                        <a:tabLst>
                          <a:tab pos="102870" algn="l"/>
                        </a:tabLst>
                      </a:pPr>
                      <a:r>
                        <a:rPr lang="en-US" sz="900" dirty="0" smtClean="0">
                          <a:effectLst/>
                        </a:rPr>
                        <a:t>    Project </a:t>
                      </a:r>
                      <a:r>
                        <a:rPr lang="en-US" sz="900" dirty="0">
                          <a:effectLst/>
                        </a:rPr>
                        <a:t>Team</a:t>
                      </a:r>
                    </a:p>
                    <a:p>
                      <a:pPr marL="0" marR="0" lvl="0" indent="0" algn="ctr">
                        <a:spcBef>
                          <a:spcPts val="0"/>
                        </a:spcBef>
                        <a:spcAft>
                          <a:spcPts val="0"/>
                        </a:spcAft>
                        <a:buFont typeface="Symbol"/>
                        <a:buNone/>
                        <a:tabLst>
                          <a:tab pos="102870" algn="l"/>
                        </a:tabLst>
                      </a:pPr>
                      <a:r>
                        <a:rPr lang="en-US" sz="900" dirty="0" smtClean="0">
                          <a:effectLst/>
                        </a:rPr>
                        <a:t>    Stakeholders</a:t>
                      </a:r>
                      <a:endParaRPr lang="en-US" sz="900" dirty="0">
                        <a:effectLst/>
                      </a:endParaRPr>
                    </a:p>
                    <a:p>
                      <a:pPr marL="0" marR="0" lvl="0" indent="0" algn="ctr">
                        <a:spcBef>
                          <a:spcPts val="0"/>
                        </a:spcBef>
                        <a:spcAft>
                          <a:spcPts val="0"/>
                        </a:spcAft>
                        <a:buFont typeface="Symbol"/>
                        <a:buNone/>
                        <a:tabLst>
                          <a:tab pos="102870" algn="l"/>
                        </a:tabLst>
                      </a:pPr>
                      <a:r>
                        <a:rPr lang="en-US" sz="900" dirty="0" smtClean="0">
                          <a:effectLst/>
                        </a:rPr>
                        <a:t>     </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 pos="160020" algn="l"/>
                        </a:tabLst>
                      </a:pPr>
                      <a:r>
                        <a:rPr lang="en-US" sz="900" dirty="0" smtClean="0">
                          <a:effectLst/>
                        </a:rPr>
                        <a:t>    Project </a:t>
                      </a:r>
                      <a:r>
                        <a:rPr lang="en-US" sz="900" dirty="0">
                          <a:effectLst/>
                        </a:rPr>
                        <a:t>Status Report</a:t>
                      </a:r>
                    </a:p>
                    <a:p>
                      <a:pPr marL="0" marR="0" lvl="0" indent="0" algn="ctr">
                        <a:spcBef>
                          <a:spcPts val="0"/>
                        </a:spcBef>
                        <a:spcAft>
                          <a:spcPts val="0"/>
                        </a:spcAft>
                        <a:buFont typeface="Symbol"/>
                        <a:buNone/>
                        <a:tabLst>
                          <a:tab pos="102870" algn="l"/>
                          <a:tab pos="160020" algn="l"/>
                        </a:tabLst>
                      </a:pPr>
                      <a:r>
                        <a:rPr lang="en-US" sz="900" dirty="0" smtClean="0">
                          <a:effectLst/>
                        </a:rPr>
                        <a:t>    Project </a:t>
                      </a:r>
                      <a:r>
                        <a:rPr lang="en-US" sz="900" dirty="0">
                          <a:effectLst/>
                        </a:rPr>
                        <a:t>schedule</a:t>
                      </a:r>
                      <a:endParaRPr lang="en-US" sz="9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0957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83C57C-80DA-45D5-BFE5-7583B8192761}" type="slidenum">
              <a:rPr lang="en-US" smtClean="0"/>
              <a:pPr/>
              <a:t>7</a:t>
            </a:fld>
            <a:endParaRPr lang="en-US"/>
          </a:p>
        </p:txBody>
      </p:sp>
      <p:graphicFrame>
        <p:nvGraphicFramePr>
          <p:cNvPr id="3" name="Diagram 2"/>
          <p:cNvGraphicFramePr/>
          <p:nvPr>
            <p:extLst>
              <p:ext uri="{D42A27DB-BD31-4B8C-83A1-F6EECF244321}">
                <p14:modId xmlns:p14="http://schemas.microsoft.com/office/powerpoint/2010/main" val="441601778"/>
              </p:ext>
            </p:extLst>
          </p:nvPr>
        </p:nvGraphicFramePr>
        <p:xfrm>
          <a:off x="63610" y="2146853"/>
          <a:ext cx="2369489" cy="1248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317500"/>
            <a:ext cx="7677150" cy="965200"/>
          </a:xfrm>
          <a:prstGeom prst="rect">
            <a:avLst/>
          </a:prstGeom>
        </p:spPr>
        <p:txBody>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ROADMAP</a:t>
            </a:r>
            <a:endParaRPr lang="en-US" dirty="0">
              <a:solidFill>
                <a:srgbClr val="00B0F0"/>
              </a:solidFill>
            </a:endParaRPr>
          </a:p>
        </p:txBody>
      </p:sp>
      <p:sp>
        <p:nvSpPr>
          <p:cNvPr id="5" name="Rectangle 4"/>
          <p:cNvSpPr/>
          <p:nvPr/>
        </p:nvSpPr>
        <p:spPr>
          <a:xfrm>
            <a:off x="690173" y="2967335"/>
            <a:ext cx="7763664"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smtClean="0">
                <a:ln/>
                <a:solidFill>
                  <a:schemeClr val="accent5">
                    <a:tint val="50000"/>
                    <a:satMod val="180000"/>
                  </a:schemeClr>
                </a:solidFill>
              </a:rPr>
              <a:t>Paste here from Clarity</a:t>
            </a:r>
            <a:endParaRPr lang="en-US" sz="5400" b="1" cap="none" spc="0" dirty="0">
              <a:ln/>
              <a:solidFill>
                <a:schemeClr val="accent5">
                  <a:tint val="50000"/>
                  <a:satMod val="180000"/>
                </a:schemeClr>
              </a:solidFill>
              <a:effectLst/>
            </a:endParaRPr>
          </a:p>
        </p:txBody>
      </p:sp>
    </p:spTree>
    <p:extLst>
      <p:ext uri="{BB962C8B-B14F-4D97-AF65-F5344CB8AC3E}">
        <p14:creationId xmlns:p14="http://schemas.microsoft.com/office/powerpoint/2010/main" val="2884679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rot="5400000">
            <a:off x="8697681" y="-65001"/>
            <a:ext cx="351448" cy="481450"/>
          </a:xfrm>
        </p:spPr>
        <p:txBody>
          <a:bodyPr/>
          <a:lstStyle/>
          <a:p>
            <a:fld id="{B383C57C-80DA-45D5-BFE5-7583B8192761}" type="slidenum">
              <a:rPr lang="en-US" smtClean="0"/>
              <a:pPr/>
              <a:t>8</a:t>
            </a:fld>
            <a:endParaRPr lang="en-US"/>
          </a:p>
        </p:txBody>
      </p:sp>
      <p:sp>
        <p:nvSpPr>
          <p:cNvPr id="10" name="Title 1"/>
          <p:cNvSpPr txBox="1">
            <a:spLocks/>
          </p:cNvSpPr>
          <p:nvPr/>
        </p:nvSpPr>
        <p:spPr>
          <a:xfrm>
            <a:off x="296974" y="86576"/>
            <a:ext cx="7677150" cy="965200"/>
          </a:xfrm>
          <a:prstGeom prst="rect">
            <a:avLst/>
          </a:prstGeom>
        </p:spPr>
        <p:txBody>
          <a:bodyPr vert="horz" lIns="91440" tIns="45720" rIns="91440" bIns="45720" rtlCol="0" anchor="ctr">
            <a:normAutofit/>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Project </a:t>
            </a:r>
            <a:r>
              <a:rPr lang="en-US" dirty="0" smtClean="0">
                <a:solidFill>
                  <a:srgbClr val="00B0F0"/>
                </a:solidFill>
              </a:rPr>
              <a:t>status</a:t>
            </a:r>
            <a:endParaRPr lang="en-US" dirty="0">
              <a:solidFill>
                <a:srgbClr val="00B0F0"/>
              </a:solidFill>
            </a:endParaRPr>
          </a:p>
        </p:txBody>
      </p:sp>
      <p:sp>
        <p:nvSpPr>
          <p:cNvPr id="11" name="Slide Number Placeholder 2"/>
          <p:cNvSpPr txBox="1">
            <a:spLocks/>
          </p:cNvSpPr>
          <p:nvPr/>
        </p:nvSpPr>
        <p:spPr>
          <a:xfrm rot="5400000">
            <a:off x="8697681" y="-65001"/>
            <a:ext cx="351448" cy="481450"/>
          </a:xfrm>
          <a:prstGeom prst="rect">
            <a:avLst/>
          </a:prstGeom>
        </p:spPr>
        <p:txBody>
          <a:bodyPr vert="vert270" lIns="91440" tIns="45720" rIns="91440" bIns="45720" rtlCol="0" anchor="ct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mtClean="0"/>
              <a:pPr/>
              <a:t>8</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14998751"/>
              </p:ext>
            </p:extLst>
          </p:nvPr>
        </p:nvGraphicFramePr>
        <p:xfrm>
          <a:off x="330528" y="974071"/>
          <a:ext cx="6559003" cy="304800"/>
        </p:xfrm>
        <a:graphic>
          <a:graphicData uri="http://schemas.openxmlformats.org/drawingml/2006/table">
            <a:tbl>
              <a:tblPr firstRow="1" bandRow="1">
                <a:tableStyleId>{5C22544A-7EE6-4342-B048-85BDC9FD1C3A}</a:tableStyleId>
              </a:tblPr>
              <a:tblGrid>
                <a:gridCol w="6559003"/>
              </a:tblGrid>
              <a:tr h="227408">
                <a:tc>
                  <a:txBody>
                    <a:bodyPr/>
                    <a:lstStyle/>
                    <a:p>
                      <a:r>
                        <a:rPr lang="en-US" sz="1400" dirty="0" smtClean="0"/>
                        <a:t>PROJECT</a:t>
                      </a:r>
                      <a:r>
                        <a:rPr lang="en-US" sz="1400" baseline="0" dirty="0" smtClean="0"/>
                        <a:t> UPDATE</a:t>
                      </a:r>
                      <a:endParaRPr lang="en-US" sz="1400" dirty="0"/>
                    </a:p>
                  </a:txBody>
                  <a:tcPr>
                    <a:solidFill>
                      <a:srgbClr val="00B0F0"/>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31114285"/>
              </p:ext>
            </p:extLst>
          </p:nvPr>
        </p:nvGraphicFramePr>
        <p:xfrm>
          <a:off x="340242" y="1956940"/>
          <a:ext cx="2985743" cy="304800"/>
        </p:xfrm>
        <a:graphic>
          <a:graphicData uri="http://schemas.openxmlformats.org/drawingml/2006/table">
            <a:tbl>
              <a:tblPr firstRow="1" bandRow="1">
                <a:tableStyleId>{5C22544A-7EE6-4342-B048-85BDC9FD1C3A}</a:tableStyleId>
              </a:tblPr>
              <a:tblGrid>
                <a:gridCol w="2985743"/>
              </a:tblGrid>
              <a:tr h="273030">
                <a:tc>
                  <a:txBody>
                    <a:bodyPr/>
                    <a:lstStyle/>
                    <a:p>
                      <a:r>
                        <a:rPr lang="en-US" sz="1400" dirty="0" smtClean="0"/>
                        <a:t>KEY</a:t>
                      </a:r>
                      <a:r>
                        <a:rPr lang="en-US" sz="1400" baseline="0" dirty="0" smtClean="0"/>
                        <a:t> ACCOMPLISHMENTS</a:t>
                      </a:r>
                      <a:endParaRPr lang="en-US" sz="1400" dirty="0"/>
                    </a:p>
                  </a:txBody>
                  <a:tcPr>
                    <a:solidFill>
                      <a:srgbClr val="00B0F0"/>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353880848"/>
              </p:ext>
            </p:extLst>
          </p:nvPr>
        </p:nvGraphicFramePr>
        <p:xfrm>
          <a:off x="376110" y="2822720"/>
          <a:ext cx="8043989" cy="304800"/>
        </p:xfrm>
        <a:graphic>
          <a:graphicData uri="http://schemas.openxmlformats.org/drawingml/2006/table">
            <a:tbl>
              <a:tblPr firstRow="1" bandRow="1">
                <a:tableStyleId>{5C22544A-7EE6-4342-B048-85BDC9FD1C3A}</a:tableStyleId>
              </a:tblPr>
              <a:tblGrid>
                <a:gridCol w="8043989"/>
              </a:tblGrid>
              <a:tr h="254654">
                <a:tc>
                  <a:txBody>
                    <a:bodyPr/>
                    <a:lstStyle/>
                    <a:p>
                      <a:r>
                        <a:rPr lang="en-US" sz="1400" i="0" dirty="0" smtClean="0"/>
                        <a:t>ISSUES &amp; RISKS</a:t>
                      </a:r>
                      <a:endParaRPr lang="en-US" sz="1400" i="0" dirty="0"/>
                    </a:p>
                  </a:txBody>
                  <a:tcPr>
                    <a:solidFill>
                      <a:srgbClr val="00B0F0"/>
                    </a:solidFill>
                  </a:tcPr>
                </a:tc>
              </a:tr>
            </a:tbl>
          </a:graphicData>
        </a:graphic>
      </p:graphicFrame>
      <p:graphicFrame>
        <p:nvGraphicFramePr>
          <p:cNvPr id="24" name="Group 984"/>
          <p:cNvGraphicFramePr>
            <a:graphicFrameLocks noGrp="1"/>
          </p:cNvGraphicFramePr>
          <p:nvPr>
            <p:extLst>
              <p:ext uri="{D42A27DB-BD31-4B8C-83A1-F6EECF244321}">
                <p14:modId xmlns:p14="http://schemas.microsoft.com/office/powerpoint/2010/main" val="3585487361"/>
              </p:ext>
            </p:extLst>
          </p:nvPr>
        </p:nvGraphicFramePr>
        <p:xfrm>
          <a:off x="397462" y="3200821"/>
          <a:ext cx="8034461" cy="3116050"/>
        </p:xfrm>
        <a:graphic>
          <a:graphicData uri="http://schemas.openxmlformats.org/drawingml/2006/table">
            <a:tbl>
              <a:tblPr/>
              <a:tblGrid>
                <a:gridCol w="1117013"/>
                <a:gridCol w="971550"/>
                <a:gridCol w="4050676"/>
                <a:gridCol w="795839"/>
                <a:gridCol w="1099383"/>
              </a:tblGrid>
              <a:tr h="265173">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Issue/Risk</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Status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Detail</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Impact</a:t>
                      </a:r>
                    </a:p>
                    <a:p>
                      <a:pPr marL="0" marR="0" lvl="0" indent="0" algn="ctr" defTabSz="895350" rtl="0" eaLnBrk="0" fontAlgn="base" latinLnBrk="0" hangingPunct="0">
                        <a:lnSpc>
                          <a:spcPct val="100000"/>
                        </a:lnSpc>
                        <a:spcBef>
                          <a:spcPct val="0"/>
                        </a:spcBef>
                        <a:spcAft>
                          <a:spcPct val="0"/>
                        </a:spcAft>
                        <a:buClrTx/>
                        <a:buSzPct val="120000"/>
                        <a:buFontTx/>
                        <a:buNone/>
                        <a:tabLst/>
                      </a:pPr>
                      <a:endParaRPr kumimoji="0" lang="en-US" sz="1200" b="1" i="0" u="none" strike="noStrike" cap="none" normalizeH="0" baseline="0" dirty="0" smtClean="0">
                        <a:ln>
                          <a:noFill/>
                        </a:ln>
                        <a:solidFill>
                          <a:srgbClr val="606060"/>
                        </a:solidFill>
                        <a:effectLst/>
                        <a:latin typeface="Arial" charset="0"/>
                        <a:cs typeface="Arial" charset="0"/>
                      </a:endParaRP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Owner</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53142">
                <a:tc>
                  <a:txBody>
                    <a:bodyPr/>
                    <a:lstStyle/>
                    <a:p>
                      <a:pPr marL="52388" indent="0"/>
                      <a:r>
                        <a:rPr lang="en-US" sz="800" b="0" i="0" kern="1200" dirty="0" smtClean="0">
                          <a:solidFill>
                            <a:schemeClr val="tx1"/>
                          </a:solidFill>
                          <a:effectLst/>
                          <a:latin typeface="+mn-lt"/>
                          <a:ea typeface="+mn-ea"/>
                          <a:cs typeface="+mn-cs"/>
                        </a:rPr>
                        <a:t>Valuations</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r>
                        <a:rPr lang="en-US" sz="800" b="0" i="0" kern="1200" dirty="0" smtClean="0">
                          <a:solidFill>
                            <a:schemeClr val="tx1"/>
                          </a:solidFill>
                          <a:effectLst/>
                          <a:latin typeface="+mn-lt"/>
                          <a:ea typeface="+mn-ea"/>
                          <a:cs typeface="+mn-cs"/>
                        </a:rPr>
                        <a:t>There could be discrepancies in financial values between downstream systems where one reads CFDs from the old system  and the other from ATLAS</a:t>
                      </a:r>
                      <a:r>
                        <a:rPr lang="en-US" sz="800" b="0" i="0" kern="1200" baseline="0" dirty="0" smtClean="0">
                          <a:solidFill>
                            <a:schemeClr val="tx1"/>
                          </a:solidFill>
                          <a:effectLst/>
                          <a:latin typeface="+mn-lt"/>
                          <a:ea typeface="+mn-ea"/>
                          <a:cs typeface="+mn-cs"/>
                        </a:rPr>
                        <a:t> e.g. </a:t>
                      </a:r>
                      <a:r>
                        <a:rPr lang="en-US" sz="800" b="0" i="0" kern="1200" dirty="0" smtClean="0">
                          <a:solidFill>
                            <a:schemeClr val="tx1"/>
                          </a:solidFill>
                          <a:effectLst/>
                          <a:latin typeface="+mn-lt"/>
                          <a:ea typeface="+mn-ea"/>
                          <a:cs typeface="+mn-cs"/>
                        </a:rPr>
                        <a:t>MAV/REC (positions) or XPT/EMSX (execution). Research upfront any discrepancies based on how we plan to calculate financials in ATLAS. If there are, we need to tell downstream product owners  and assess if they need to start integrating with ATLAS.</a:t>
                      </a:r>
                      <a:br>
                        <a:rPr lang="en-US" sz="800" b="0" i="0" kern="1200" dirty="0" smtClean="0">
                          <a:solidFill>
                            <a:schemeClr val="tx1"/>
                          </a:solidFill>
                          <a:effectLst/>
                          <a:latin typeface="+mn-lt"/>
                          <a:ea typeface="+mn-ea"/>
                          <a:cs typeface="+mn-cs"/>
                        </a:rPr>
                      </a:br>
                      <a:r>
                        <a:rPr lang="en-US" sz="800" b="0" i="0" kern="1200" dirty="0" smtClean="0">
                          <a:solidFill>
                            <a:schemeClr val="tx1"/>
                          </a:solidFill>
                          <a:effectLst/>
                          <a:latin typeface="+mn-lt"/>
                          <a:ea typeface="+mn-ea"/>
                          <a:cs typeface="+mn-cs"/>
                        </a:rPr>
                        <a:t>Proposed mitigation</a:t>
                      </a:r>
                      <a:r>
                        <a:rPr lang="en-US" sz="800" b="0" i="0" kern="1200" baseline="0" dirty="0" smtClean="0">
                          <a:solidFill>
                            <a:schemeClr val="tx1"/>
                          </a:solidFill>
                          <a:effectLst/>
                          <a:latin typeface="+mn-lt"/>
                          <a:ea typeface="+mn-ea"/>
                          <a:cs typeface="+mn-cs"/>
                        </a:rPr>
                        <a:t> - </a:t>
                      </a:r>
                      <a:r>
                        <a:rPr lang="en-US" sz="800" b="0" i="0" kern="1200" dirty="0" smtClean="0">
                          <a:solidFill>
                            <a:schemeClr val="tx1"/>
                          </a:solidFill>
                          <a:effectLst/>
                          <a:latin typeface="+mn-lt"/>
                          <a:ea typeface="+mn-ea"/>
                          <a:cs typeface="+mn-cs"/>
                        </a:rPr>
                        <a:t>Book a CFD as today (underlying + flag) and second using SWPM/CFD.</a:t>
                      </a:r>
                      <a:r>
                        <a:rPr lang="en-US" sz="800" b="0" i="0" kern="1200" baseline="0" dirty="0" smtClean="0">
                          <a:solidFill>
                            <a:schemeClr val="tx1"/>
                          </a:solidFill>
                          <a:effectLst/>
                          <a:latin typeface="+mn-lt"/>
                          <a:ea typeface="+mn-ea"/>
                          <a:cs typeface="+mn-cs"/>
                        </a:rPr>
                        <a:t> C</a:t>
                      </a:r>
                      <a:r>
                        <a:rPr lang="en-US" sz="800" b="0" i="0" kern="1200" dirty="0" smtClean="0">
                          <a:solidFill>
                            <a:schemeClr val="tx1"/>
                          </a:solidFill>
                          <a:effectLst/>
                          <a:latin typeface="+mn-lt"/>
                          <a:ea typeface="+mn-ea"/>
                          <a:cs typeface="+mn-cs"/>
                        </a:rPr>
                        <a:t>ompare diffs in financials of:</a:t>
                      </a:r>
                    </a:p>
                    <a:p>
                      <a:pPr marL="0" indent="0">
                        <a:buNone/>
                      </a:pPr>
                      <a:r>
                        <a:rPr lang="en-US" sz="800" b="0" i="0" kern="1200" dirty="0" smtClean="0">
                          <a:solidFill>
                            <a:schemeClr val="tx1"/>
                          </a:solidFill>
                          <a:effectLst/>
                          <a:latin typeface="+mn-lt"/>
                          <a:ea typeface="+mn-ea"/>
                          <a:cs typeface="+mn-cs"/>
                        </a:rPr>
                        <a:t>a) orders</a:t>
                      </a:r>
                    </a:p>
                    <a:p>
                      <a:r>
                        <a:rPr lang="en-US" sz="800" b="0" i="0" kern="1200" dirty="0" smtClean="0">
                          <a:solidFill>
                            <a:schemeClr val="tx1"/>
                          </a:solidFill>
                          <a:effectLst/>
                          <a:latin typeface="+mn-lt"/>
                          <a:ea typeface="+mn-ea"/>
                          <a:cs typeface="+mn-cs"/>
                        </a:rPr>
                        <a:t>b) trade allocations</a:t>
                      </a:r>
                    </a:p>
                    <a:p>
                      <a:r>
                        <a:rPr lang="en-US" sz="800" b="0" i="0" kern="1200" dirty="0" smtClean="0">
                          <a:solidFill>
                            <a:schemeClr val="tx1"/>
                          </a:solidFill>
                          <a:effectLst/>
                          <a:latin typeface="+mn-lt"/>
                          <a:ea typeface="+mn-ea"/>
                          <a:cs typeface="+mn-cs"/>
                        </a:rPr>
                        <a:t>c) Positions</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r>
                        <a:rPr lang="en-US" sz="900" dirty="0" smtClean="0">
                          <a:effectLst/>
                          <a:latin typeface="+mn-lt"/>
                          <a:ea typeface="Times New Roman"/>
                        </a:rPr>
                        <a:t>Incorrect numbers</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r>
                        <a:rPr lang="en-US" sz="900" dirty="0" smtClean="0">
                          <a:effectLst/>
                          <a:latin typeface="+mn-lt"/>
                          <a:ea typeface="Times New Roman"/>
                        </a:rPr>
                        <a:t>Chaitanya</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r>
                        <a:rPr lang="en-US" sz="800" dirty="0" smtClean="0"/>
                        <a:t>Scope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Are Indices and Corporate Bonds in scope</a:t>
                      </a:r>
                      <a:endParaRPr lang="en-US" sz="800" dirty="0" smtClean="0"/>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r>
                        <a:rPr lang="en-US" sz="800" dirty="0" smtClean="0"/>
                        <a:t>Scope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Would we ever have an instrument that pays (CFD Currency ) that is different from the Finance Currency?</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r>
                        <a:rPr lang="en-US" sz="800" dirty="0" smtClean="0"/>
                        <a:t>Trade Capture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r>
                        <a:rPr lang="en-US" sz="800" kern="1200" dirty="0" smtClean="0">
                          <a:solidFill>
                            <a:schemeClr val="tx1"/>
                          </a:solidFill>
                          <a:effectLst/>
                          <a:latin typeface="+mn-lt"/>
                          <a:ea typeface="+mn-ea"/>
                          <a:cs typeface="+mn-cs"/>
                        </a:rPr>
                        <a:t>Do we need a standard Identifier out to the World (Symbol &amp; CFD flag, or other identifier?)</a:t>
                      </a:r>
                      <a:br>
                        <a:rPr lang="en-US" sz="800" kern="1200" dirty="0" smtClean="0">
                          <a:solidFill>
                            <a:schemeClr val="tx1"/>
                          </a:solidFill>
                          <a:effectLst/>
                          <a:latin typeface="+mn-lt"/>
                          <a:ea typeface="+mn-ea"/>
                          <a:cs typeface="+mn-cs"/>
                        </a:rPr>
                      </a:br>
                      <a:r>
                        <a:rPr lang="en-US" sz="800" kern="1200" dirty="0" smtClean="0">
                          <a:solidFill>
                            <a:schemeClr val="tx1"/>
                          </a:solidFill>
                          <a:effectLst/>
                          <a:latin typeface="+mn-lt"/>
                          <a:ea typeface="+mn-ea"/>
                          <a:cs typeface="+mn-cs"/>
                        </a:rPr>
                        <a:t>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Middle Office</a:t>
                      </a:r>
                      <a:br>
                        <a:rPr lang="en-US" sz="800" kern="1200" dirty="0" smtClean="0">
                          <a:solidFill>
                            <a:schemeClr val="tx1"/>
                          </a:solidFill>
                          <a:effectLst/>
                          <a:latin typeface="+mn-lt"/>
                          <a:ea typeface="+mn-ea"/>
                          <a:cs typeface="+mn-cs"/>
                        </a:rPr>
                      </a:br>
                      <a:r>
                        <a:rPr lang="en-US" sz="800" kern="1200" dirty="0" smtClean="0">
                          <a:solidFill>
                            <a:schemeClr val="tx1"/>
                          </a:solidFill>
                          <a:effectLst/>
                          <a:latin typeface="+mn-lt"/>
                          <a:ea typeface="+mn-ea"/>
                          <a:cs typeface="+mn-cs"/>
                        </a:rPr>
                        <a:t>b) Core</a:t>
                      </a:r>
                      <a:br>
                        <a:rPr lang="en-US" sz="800" kern="1200" dirty="0" smtClean="0">
                          <a:solidFill>
                            <a:schemeClr val="tx1"/>
                          </a:solidFill>
                          <a:effectLst/>
                          <a:latin typeface="+mn-lt"/>
                          <a:ea typeface="+mn-ea"/>
                          <a:cs typeface="+mn-cs"/>
                        </a:rPr>
                      </a:br>
                      <a:r>
                        <a:rPr lang="en-US" sz="800" kern="1200" dirty="0" smtClean="0">
                          <a:solidFill>
                            <a:schemeClr val="tx1"/>
                          </a:solidFill>
                          <a:effectLst/>
                          <a:latin typeface="+mn-lt"/>
                          <a:ea typeface="+mn-ea"/>
                          <a:cs typeface="+mn-cs"/>
                        </a:rPr>
                        <a:t>C) Trade Capture</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l">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123132214"/>
              </p:ext>
            </p:extLst>
          </p:nvPr>
        </p:nvGraphicFramePr>
        <p:xfrm>
          <a:off x="4247455" y="1944288"/>
          <a:ext cx="2973151" cy="304800"/>
        </p:xfrm>
        <a:graphic>
          <a:graphicData uri="http://schemas.openxmlformats.org/drawingml/2006/table">
            <a:tbl>
              <a:tblPr firstRow="1" bandRow="1">
                <a:tableStyleId>{5C22544A-7EE6-4342-B048-85BDC9FD1C3A}</a:tableStyleId>
              </a:tblPr>
              <a:tblGrid>
                <a:gridCol w="2973151"/>
              </a:tblGrid>
              <a:tr h="273030">
                <a:tc>
                  <a:txBody>
                    <a:bodyPr/>
                    <a:lstStyle/>
                    <a:p>
                      <a:r>
                        <a:rPr lang="en-US" sz="1400" dirty="0" smtClean="0"/>
                        <a:t>UPCOMING ACTIVITIES</a:t>
                      </a:r>
                      <a:endParaRPr lang="en-US" sz="1400" dirty="0"/>
                    </a:p>
                  </a:txBody>
                  <a:tcPr>
                    <a:solidFill>
                      <a:srgbClr val="00B0F0"/>
                    </a:solidFill>
                  </a:tcPr>
                </a:tc>
              </a:tr>
            </a:tbl>
          </a:graphicData>
        </a:graphic>
      </p:graphicFrame>
      <p:sp>
        <p:nvSpPr>
          <p:cNvPr id="32" name="TextBox 31"/>
          <p:cNvSpPr txBox="1"/>
          <p:nvPr/>
        </p:nvSpPr>
        <p:spPr>
          <a:xfrm>
            <a:off x="6912391" y="928447"/>
            <a:ext cx="1640233" cy="1200329"/>
          </a:xfrm>
          <a:prstGeom prst="rect">
            <a:avLst/>
          </a:prstGeom>
          <a:noFill/>
        </p:spPr>
        <p:txBody>
          <a:bodyPr wrap="square" rtlCol="0">
            <a:spAutoFit/>
          </a:bodyPr>
          <a:lstStyle/>
          <a:p>
            <a:r>
              <a:rPr lang="en-US" sz="1200" b="1" dirty="0" smtClean="0"/>
              <a:t>Current Status:   </a:t>
            </a:r>
            <a:br>
              <a:rPr lang="en-US" sz="1200" b="1" dirty="0" smtClean="0"/>
            </a:br>
            <a:r>
              <a:rPr lang="en-US" sz="1200" b="1" dirty="0" smtClean="0"/>
              <a:t/>
            </a:r>
            <a:br>
              <a:rPr lang="en-US" sz="1200" b="1" dirty="0" smtClean="0"/>
            </a:br>
            <a:r>
              <a:rPr lang="en-US" sz="1200" b="1" dirty="0" smtClean="0"/>
              <a:t>UAT Date:</a:t>
            </a:r>
            <a:br>
              <a:rPr lang="en-US" sz="1200" b="1" dirty="0" smtClean="0"/>
            </a:br>
            <a:r>
              <a:rPr lang="en-US" sz="1200" b="1" dirty="0" smtClean="0"/>
              <a:t/>
            </a:r>
            <a:br>
              <a:rPr lang="en-US" sz="1200" b="1" dirty="0" smtClean="0"/>
            </a:br>
            <a:r>
              <a:rPr lang="en-US" sz="1200" b="1" dirty="0" smtClean="0"/>
              <a:t>Prod Date:</a:t>
            </a:r>
            <a:br>
              <a:rPr lang="en-US" sz="1200" b="1" dirty="0" smtClean="0"/>
            </a:br>
            <a:endParaRPr lang="en-US" sz="1200" b="1" dirty="0"/>
          </a:p>
        </p:txBody>
      </p:sp>
      <p:sp>
        <p:nvSpPr>
          <p:cNvPr id="33" name="Rectangle 32"/>
          <p:cNvSpPr/>
          <p:nvPr/>
        </p:nvSpPr>
        <p:spPr>
          <a:xfrm>
            <a:off x="8196618" y="928447"/>
            <a:ext cx="318210" cy="25397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6974" y="1419079"/>
            <a:ext cx="6731330" cy="369332"/>
          </a:xfrm>
          <a:prstGeom prst="rect">
            <a:avLst/>
          </a:prstGeom>
          <a:noFill/>
        </p:spPr>
        <p:txBody>
          <a:bodyPr wrap="none" rtlCol="0">
            <a:spAutoFit/>
          </a:bodyPr>
          <a:lstStyle/>
          <a:p>
            <a:r>
              <a:rPr lang="en-US" sz="900" dirty="0" smtClean="0"/>
              <a:t>Development is underway &amp; on track with initial plan. Integration points to ATLAS will be available for use from dependent teams</a:t>
            </a:r>
            <a:br>
              <a:rPr lang="en-US" sz="900" dirty="0" smtClean="0"/>
            </a:br>
            <a:r>
              <a:rPr lang="en-US" sz="900" dirty="0" smtClean="0"/>
              <a:t>in the next release.</a:t>
            </a:r>
            <a:endParaRPr lang="en-US" sz="900" dirty="0"/>
          </a:p>
        </p:txBody>
      </p:sp>
      <p:sp>
        <p:nvSpPr>
          <p:cNvPr id="30" name="TextBox 29"/>
          <p:cNvSpPr txBox="1"/>
          <p:nvPr/>
        </p:nvSpPr>
        <p:spPr>
          <a:xfrm>
            <a:off x="296974" y="2281519"/>
            <a:ext cx="1864613" cy="369332"/>
          </a:xfrm>
          <a:prstGeom prst="rect">
            <a:avLst/>
          </a:prstGeom>
          <a:noFill/>
        </p:spPr>
        <p:txBody>
          <a:bodyPr wrap="none" rtlCol="0">
            <a:spAutoFit/>
          </a:bodyPr>
          <a:lstStyle/>
          <a:p>
            <a:r>
              <a:rPr lang="en-US" sz="900" dirty="0" smtClean="0"/>
              <a:t>Kick off meeting held 12/17/2015</a:t>
            </a:r>
            <a:endParaRPr lang="en-US" sz="900" dirty="0"/>
          </a:p>
          <a:p>
            <a:endParaRPr lang="en-US" sz="900" dirty="0"/>
          </a:p>
        </p:txBody>
      </p:sp>
      <p:sp>
        <p:nvSpPr>
          <p:cNvPr id="31" name="TextBox 30"/>
          <p:cNvSpPr txBox="1"/>
          <p:nvPr/>
        </p:nvSpPr>
        <p:spPr>
          <a:xfrm>
            <a:off x="4221274" y="2286563"/>
            <a:ext cx="3008201" cy="369332"/>
          </a:xfrm>
          <a:prstGeom prst="rect">
            <a:avLst/>
          </a:prstGeom>
          <a:noFill/>
        </p:spPr>
        <p:txBody>
          <a:bodyPr wrap="square" rtlCol="0">
            <a:spAutoFit/>
          </a:bodyPr>
          <a:lstStyle/>
          <a:p>
            <a:r>
              <a:rPr lang="en-US" sz="900" dirty="0" smtClean="0"/>
              <a:t>Design meeting </a:t>
            </a:r>
            <a:endParaRPr lang="en-US" sz="900" dirty="0"/>
          </a:p>
          <a:p>
            <a:endParaRPr lang="en-US" sz="900" dirty="0"/>
          </a:p>
        </p:txBody>
      </p:sp>
    </p:spTree>
    <p:extLst>
      <p:ext uri="{BB962C8B-B14F-4D97-AF65-F5344CB8AC3E}">
        <p14:creationId xmlns:p14="http://schemas.microsoft.com/office/powerpoint/2010/main" val="3975883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rot="5400000">
            <a:off x="8697681" y="-65001"/>
            <a:ext cx="351448" cy="481450"/>
          </a:xfrm>
        </p:spPr>
        <p:txBody>
          <a:bodyPr/>
          <a:lstStyle/>
          <a:p>
            <a:fld id="{B383C57C-80DA-45D5-BFE5-7583B8192761}" type="slidenum">
              <a:rPr lang="en-US" smtClean="0"/>
              <a:pPr/>
              <a:t>9</a:t>
            </a:fld>
            <a:endParaRPr lang="en-US"/>
          </a:p>
        </p:txBody>
      </p:sp>
      <p:sp>
        <p:nvSpPr>
          <p:cNvPr id="10" name="Title 1"/>
          <p:cNvSpPr txBox="1">
            <a:spLocks/>
          </p:cNvSpPr>
          <p:nvPr/>
        </p:nvSpPr>
        <p:spPr>
          <a:xfrm>
            <a:off x="296974" y="86576"/>
            <a:ext cx="7677150" cy="965200"/>
          </a:xfrm>
          <a:prstGeom prst="rect">
            <a:avLst/>
          </a:prstGeom>
        </p:spPr>
        <p:txBody>
          <a:bodyPr vert="horz" lIns="91440" tIns="45720" rIns="91440" bIns="45720" rtlCol="0" anchor="ctr">
            <a:normAutofit/>
          </a:bodyPr>
          <a:lstStyle>
            <a:lvl1pPr algn="l" defTabSz="914400" rtl="0" eaLnBrk="1" latinLnBrk="0" hangingPunct="1">
              <a:lnSpc>
                <a:spcPts val="2700"/>
              </a:lnSpc>
              <a:spcBef>
                <a:spcPct val="0"/>
              </a:spcBef>
              <a:buNone/>
              <a:defRPr lang="en-US" sz="3000" b="1" i="0" kern="1200" cap="all" dirty="0" smtClean="0">
                <a:solidFill>
                  <a:schemeClr val="tx1"/>
                </a:solidFill>
                <a:latin typeface="Arial Bold"/>
                <a:ea typeface="+mj-ea"/>
                <a:cs typeface="Arial Bold"/>
              </a:defRPr>
            </a:lvl1pPr>
          </a:lstStyle>
          <a:p>
            <a:r>
              <a:rPr lang="en-US" dirty="0" smtClean="0"/>
              <a:t>Project </a:t>
            </a:r>
            <a:r>
              <a:rPr lang="en-US" dirty="0" smtClean="0">
                <a:solidFill>
                  <a:srgbClr val="00B0F0"/>
                </a:solidFill>
              </a:rPr>
              <a:t>status</a:t>
            </a:r>
            <a:endParaRPr lang="en-US" dirty="0">
              <a:solidFill>
                <a:srgbClr val="00B0F0"/>
              </a:solidFill>
            </a:endParaRPr>
          </a:p>
        </p:txBody>
      </p:sp>
      <p:sp>
        <p:nvSpPr>
          <p:cNvPr id="11" name="Slide Number Placeholder 2"/>
          <p:cNvSpPr txBox="1">
            <a:spLocks/>
          </p:cNvSpPr>
          <p:nvPr/>
        </p:nvSpPr>
        <p:spPr>
          <a:xfrm rot="5400000">
            <a:off x="8697681" y="-65001"/>
            <a:ext cx="351448" cy="481450"/>
          </a:xfrm>
          <a:prstGeom prst="rect">
            <a:avLst/>
          </a:prstGeom>
        </p:spPr>
        <p:txBody>
          <a:bodyPr vert="vert270" lIns="91440" tIns="45720" rIns="91440" bIns="45720" rtlCol="0" anchor="ct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lang="en-US" smtClean="0"/>
              <a:pPr/>
              <a:t>9</a:t>
            </a:fld>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644567134"/>
              </p:ext>
            </p:extLst>
          </p:nvPr>
        </p:nvGraphicFramePr>
        <p:xfrm>
          <a:off x="385635" y="812945"/>
          <a:ext cx="8043989" cy="304800"/>
        </p:xfrm>
        <a:graphic>
          <a:graphicData uri="http://schemas.openxmlformats.org/drawingml/2006/table">
            <a:tbl>
              <a:tblPr firstRow="1" bandRow="1">
                <a:tableStyleId>{5C22544A-7EE6-4342-B048-85BDC9FD1C3A}</a:tableStyleId>
              </a:tblPr>
              <a:tblGrid>
                <a:gridCol w="8043989"/>
              </a:tblGrid>
              <a:tr h="254654">
                <a:tc>
                  <a:txBody>
                    <a:bodyPr/>
                    <a:lstStyle/>
                    <a:p>
                      <a:r>
                        <a:rPr lang="en-US" sz="1400" i="0" dirty="0" smtClean="0"/>
                        <a:t>ISSUES &amp; RISKS – contd.</a:t>
                      </a:r>
                      <a:endParaRPr lang="en-US" sz="1400" i="0" dirty="0"/>
                    </a:p>
                  </a:txBody>
                  <a:tcPr>
                    <a:solidFill>
                      <a:srgbClr val="00B0F0"/>
                    </a:solidFill>
                  </a:tcPr>
                </a:tc>
              </a:tr>
            </a:tbl>
          </a:graphicData>
        </a:graphic>
      </p:graphicFrame>
      <p:graphicFrame>
        <p:nvGraphicFramePr>
          <p:cNvPr id="24" name="Group 984"/>
          <p:cNvGraphicFramePr>
            <a:graphicFrameLocks noGrp="1"/>
          </p:cNvGraphicFramePr>
          <p:nvPr>
            <p:extLst>
              <p:ext uri="{D42A27DB-BD31-4B8C-83A1-F6EECF244321}">
                <p14:modId xmlns:p14="http://schemas.microsoft.com/office/powerpoint/2010/main" val="931797883"/>
              </p:ext>
            </p:extLst>
          </p:nvPr>
        </p:nvGraphicFramePr>
        <p:xfrm>
          <a:off x="394911" y="1146144"/>
          <a:ext cx="8034461" cy="5491360"/>
        </p:xfrm>
        <a:graphic>
          <a:graphicData uri="http://schemas.openxmlformats.org/drawingml/2006/table">
            <a:tbl>
              <a:tblPr/>
              <a:tblGrid>
                <a:gridCol w="1500564"/>
                <a:gridCol w="1171575"/>
                <a:gridCol w="3467100"/>
                <a:gridCol w="795839"/>
                <a:gridCol w="1099383"/>
              </a:tblGrid>
              <a:tr h="265173">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Issue/Risk</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Status</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Detail</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defRPr/>
                      </a:pPr>
                      <a:r>
                        <a:rPr kumimoji="0" lang="en-US" sz="1200" b="1" i="0" u="none" strike="noStrike" cap="none" normalizeH="0" baseline="0" dirty="0" smtClean="0">
                          <a:ln>
                            <a:noFill/>
                          </a:ln>
                          <a:solidFill>
                            <a:srgbClr val="606060"/>
                          </a:solidFill>
                          <a:effectLst/>
                          <a:latin typeface="Arial" charset="0"/>
                          <a:cs typeface="Arial" charset="0"/>
                        </a:rPr>
                        <a:t>Impact</a:t>
                      </a:r>
                    </a:p>
                    <a:p>
                      <a:pPr marL="0" marR="0" lvl="0" indent="0" algn="ctr" defTabSz="895350" rtl="0" eaLnBrk="0" fontAlgn="base" latinLnBrk="0" hangingPunct="0">
                        <a:lnSpc>
                          <a:spcPct val="100000"/>
                        </a:lnSpc>
                        <a:spcBef>
                          <a:spcPct val="0"/>
                        </a:spcBef>
                        <a:spcAft>
                          <a:spcPct val="0"/>
                        </a:spcAft>
                        <a:buClrTx/>
                        <a:buSzPct val="120000"/>
                        <a:buFontTx/>
                        <a:buNone/>
                        <a:tabLst/>
                      </a:pPr>
                      <a:endParaRPr kumimoji="0" lang="en-US" sz="1200" b="1" i="0" u="none" strike="noStrike" cap="none" normalizeH="0" baseline="0" dirty="0" smtClean="0">
                        <a:ln>
                          <a:noFill/>
                        </a:ln>
                        <a:solidFill>
                          <a:srgbClr val="606060"/>
                        </a:solidFill>
                        <a:effectLst/>
                        <a:latin typeface="Arial" charset="0"/>
                        <a:cs typeface="Arial" charset="0"/>
                      </a:endParaRP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95350" rtl="0" eaLnBrk="0" fontAlgn="base" latinLnBrk="0" hangingPunct="0">
                        <a:lnSpc>
                          <a:spcPct val="100000"/>
                        </a:lnSpc>
                        <a:spcBef>
                          <a:spcPct val="0"/>
                        </a:spcBef>
                        <a:spcAft>
                          <a:spcPct val="0"/>
                        </a:spcAft>
                        <a:buClrTx/>
                        <a:buSzPct val="120000"/>
                        <a:buFontTx/>
                        <a:buNone/>
                        <a:tabLst/>
                      </a:pPr>
                      <a:r>
                        <a:rPr kumimoji="0" lang="en-US" sz="1200" b="1" i="0" u="none" strike="noStrike" cap="none" normalizeH="0" baseline="0" dirty="0" smtClean="0">
                          <a:ln>
                            <a:noFill/>
                          </a:ln>
                          <a:solidFill>
                            <a:srgbClr val="606060"/>
                          </a:solidFill>
                          <a:effectLst/>
                          <a:latin typeface="Arial" charset="0"/>
                          <a:cs typeface="Arial" charset="0"/>
                        </a:rPr>
                        <a:t>Owner</a:t>
                      </a:r>
                    </a:p>
                  </a:txBody>
                  <a:tcPr marL="93294" marR="93294" marT="46643" marB="46643" horzOverflow="overflow">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r>
              <a:tr h="353142">
                <a:tc>
                  <a:txBody>
                    <a:bodyPr/>
                    <a:lstStyle/>
                    <a:p>
                      <a:pPr marL="52388" indent="0" algn="ctr"/>
                      <a:r>
                        <a:rPr lang="en-US" sz="800" dirty="0" smtClean="0"/>
                        <a:t>Core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800" dirty="0" smtClean="0">
                          <a:effectLst/>
                          <a:latin typeface="+mn-lt"/>
                          <a:ea typeface="Times New Roman"/>
                        </a:rPr>
                        <a:t>Open</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b="0" i="0" kern="1200" dirty="0" smtClean="0">
                          <a:solidFill>
                            <a:schemeClr val="tx1"/>
                          </a:solidFill>
                          <a:effectLst/>
                          <a:latin typeface="+mn-lt"/>
                          <a:ea typeface="+mn-ea"/>
                          <a:cs typeface="+mn-cs"/>
                        </a:rPr>
                        <a:t>The current strategy to solve for CFDs is to have Core create the investment, and ATLAS will then record the attributes and impacts of that investment. At this point, Core has no way of making this a "Loadable Investment"....In other words, a user will not be able to see this investment in SWPM&lt;GO&gt;, or run DES&lt;GO&gt; as they can for other investments. While we believe that this is on Core's road-map, we have no transparency into when this will be available.</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kern="1200" dirty="0" smtClean="0">
                          <a:solidFill>
                            <a:schemeClr val="tx1"/>
                          </a:solidFill>
                          <a:effectLst/>
                          <a:latin typeface="+mn-lt"/>
                          <a:ea typeface="+mn-ea"/>
                          <a:cs typeface="+mn-cs"/>
                        </a:rPr>
                        <a:t>Closing transactions </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solidFill>
                      <a:schemeClr val="bg1"/>
                    </a:solidFill>
                  </a:tcPr>
                </a:tc>
                <a:tc>
                  <a:txBody>
                    <a:bodyPr/>
                    <a:lstStyle/>
                    <a:p>
                      <a:pPr algn="l"/>
                      <a:r>
                        <a:rPr lang="en-US" sz="800" kern="1200" dirty="0" smtClean="0">
                          <a:solidFill>
                            <a:schemeClr val="tx1"/>
                          </a:solidFill>
                          <a:effectLst/>
                          <a:latin typeface="+mn-lt"/>
                          <a:ea typeface="+mn-ea"/>
                          <a:cs typeface="+mn-cs"/>
                        </a:rPr>
                        <a:t> How do we identify, do we force Lots for these products? Relief methods</a:t>
                      </a:r>
                      <a:r>
                        <a:rPr lang="en-US" sz="800" kern="1200" dirty="0" smtClean="0">
                          <a:solidFill>
                            <a:schemeClr val="tx1"/>
                          </a:solidFill>
                          <a:effectLst/>
                          <a:latin typeface="+mn-lt"/>
                          <a:ea typeface="+mn-ea"/>
                          <a:cs typeface="+mn-cs"/>
                        </a:rPr>
                        <a:t>?  </a:t>
                      </a:r>
                      <a:r>
                        <a:rPr lang="en-US" sz="800" b="0" i="0" kern="1200" dirty="0" smtClean="0">
                          <a:solidFill>
                            <a:schemeClr val="tx1"/>
                          </a:solidFill>
                          <a:effectLst/>
                          <a:latin typeface="+mn-lt"/>
                          <a:ea typeface="+mn-ea"/>
                          <a:cs typeface="+mn-cs"/>
                        </a:rPr>
                        <a:t>R&amp;D needs to assess if we are able to do asset servicing without requiring a ticketing model. The crux of the problem is how do we associate an unwind (sell) to the correct asset if its not explicitly stated in the ticket</a:t>
                      </a:r>
                      <a:endParaRPr lang="en-US" sz="800" b="0" i="0" kern="1200" dirty="0" smtClean="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latin typeface="+mn-lt"/>
                          <a:ea typeface="Times New Roman"/>
                        </a:rPr>
                        <a:t>CP</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Trade</a:t>
                      </a:r>
                      <a:r>
                        <a:rPr lang="en-US" sz="800" baseline="0" dirty="0" smtClean="0"/>
                        <a:t> Capture - EMSX</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r>
                        <a:rPr lang="en-US" sz="800" kern="1200" dirty="0" smtClean="0">
                          <a:solidFill>
                            <a:schemeClr val="tx1"/>
                          </a:solidFill>
                          <a:effectLst/>
                          <a:latin typeface="+mn-lt"/>
                          <a:ea typeface="+mn-ea"/>
                          <a:cs typeface="+mn-cs"/>
                        </a:rPr>
                        <a:t>What Information is EMSX passing? </a:t>
                      </a:r>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latin typeface="+mn-lt"/>
                          <a:ea typeface="Times New Roman"/>
                        </a:rPr>
                        <a:t>Scott</a:t>
                      </a:r>
                      <a:r>
                        <a:rPr lang="en-US" sz="900" baseline="0" dirty="0" smtClean="0">
                          <a:effectLst/>
                          <a:latin typeface="+mn-lt"/>
                          <a:ea typeface="Times New Roman"/>
                        </a:rPr>
                        <a:t> Lewis</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Trade Capture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When will CFD information be transmitted to Core to create the Instrument?</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Trade Capture</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How will trades be amended / cancelled?</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Valuation/Display</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Currently we have 3 “</a:t>
                      </a:r>
                      <a:r>
                        <a:rPr lang="en-US" sz="800" kern="1200" dirty="0" err="1" smtClean="0">
                          <a:solidFill>
                            <a:schemeClr val="tx1"/>
                          </a:solidFill>
                          <a:effectLst/>
                          <a:latin typeface="+mn-lt"/>
                          <a:ea typeface="+mn-ea"/>
                          <a:cs typeface="+mn-cs"/>
                        </a:rPr>
                        <a:t>Cusip</a:t>
                      </a:r>
                      <a:r>
                        <a:rPr lang="en-US" sz="800" kern="1200" dirty="0" smtClean="0">
                          <a:solidFill>
                            <a:schemeClr val="tx1"/>
                          </a:solidFill>
                          <a:effectLst/>
                          <a:latin typeface="+mn-lt"/>
                          <a:ea typeface="+mn-ea"/>
                          <a:cs typeface="+mn-cs"/>
                        </a:rPr>
                        <a:t>” (identifier) fields. Will we be using those, a unique ID from Core? Some other field?</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Valuation/Display</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lvl="0" algn="l"/>
                      <a:r>
                        <a:rPr lang="en-US" sz="800" kern="1200" dirty="0" smtClean="0">
                          <a:solidFill>
                            <a:schemeClr val="tx1"/>
                          </a:solidFill>
                          <a:effectLst/>
                          <a:latin typeface="+mn-lt"/>
                          <a:ea typeface="+mn-ea"/>
                          <a:cs typeface="+mn-cs"/>
                        </a:rPr>
                        <a:t>BDS? Is it different from MAV? How?</a:t>
                      </a:r>
                      <a:endParaRPr lang="en-US" sz="800" kern="1200" dirty="0">
                        <a:solidFill>
                          <a:schemeClr val="tx1"/>
                        </a:solidFill>
                        <a:effectLst/>
                        <a:latin typeface="+mn-lt"/>
                        <a:ea typeface="+mn-ea"/>
                        <a:cs typeface="+mn-cs"/>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Valuation/Display</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If other applications use legacy sources (HFDB) they will not match the new accurate data source. Can / should we mitigate this?</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Valuation/Display</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How will Unfilled Orders be displayed?</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indent="0" algn="ctr"/>
                      <a:r>
                        <a:rPr lang="en-US" sz="800" dirty="0" smtClean="0"/>
                        <a:t>Core</a:t>
                      </a: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p>
                      <a:pPr marL="0" marR="0" lvl="0" indent="0" algn="ctr">
                        <a:spcBef>
                          <a:spcPts val="0"/>
                        </a:spcBef>
                        <a:spcAft>
                          <a:spcPts val="0"/>
                        </a:spcAft>
                        <a:buFont typeface="Symbol"/>
                        <a:buNone/>
                        <a:tabLst>
                          <a:tab pos="102870" algn="l"/>
                        </a:tabLst>
                      </a:pPr>
                      <a:endParaRPr lang="en-US" sz="800" dirty="0">
                        <a:effectLst/>
                        <a:latin typeface="Times New Roman"/>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a:spcBef>
                          <a:spcPts val="0"/>
                        </a:spcBef>
                        <a:spcAft>
                          <a:spcPts val="0"/>
                        </a:spcAft>
                        <a:buFont typeface="Symbol"/>
                        <a:buNone/>
                        <a:tabLst>
                          <a:tab pos="102870" algn="l"/>
                        </a:tabLst>
                      </a:pPr>
                      <a:r>
                        <a:rPr lang="en-US" sz="800" kern="1200" dirty="0" smtClean="0">
                          <a:solidFill>
                            <a:schemeClr val="tx1"/>
                          </a:solidFill>
                          <a:effectLst/>
                          <a:latin typeface="+mn-lt"/>
                          <a:ea typeface="+mn-ea"/>
                          <a:cs typeface="+mn-cs"/>
                        </a:rPr>
                        <a:t>Can Core provide Local P&amp;L on a daily basis?</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latin typeface="+mn-lt"/>
                          <a:ea typeface="Times New Roman"/>
                        </a:rPr>
                        <a:t>Dennis</a:t>
                      </a:r>
                      <a:r>
                        <a:rPr lang="en-US" sz="900" baseline="0" dirty="0" smtClean="0">
                          <a:effectLst/>
                          <a:latin typeface="+mn-lt"/>
                          <a:ea typeface="Times New Roman"/>
                        </a:rPr>
                        <a:t> Duchene</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Core</a:t>
                      </a:r>
                    </a:p>
                    <a:p>
                      <a:pPr marL="52388" indent="0" algn="ctr"/>
                      <a:endParaRPr lang="en-US" sz="800" dirty="0"/>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kern="1200" dirty="0" smtClean="0">
                          <a:solidFill>
                            <a:schemeClr val="tx1"/>
                          </a:solidFill>
                          <a:effectLst/>
                          <a:latin typeface="+mn-lt"/>
                          <a:ea typeface="+mn-ea"/>
                          <a:cs typeface="+mn-cs"/>
                        </a:rPr>
                        <a:t>Can Core provide Local P&amp;L on an intraday basis?</a:t>
                      </a:r>
                    </a:p>
                    <a:p>
                      <a:pPr marL="52388" marR="0" lvl="0" indent="0" algn="l">
                        <a:spcBef>
                          <a:spcPts val="0"/>
                        </a:spcBef>
                        <a:spcAft>
                          <a:spcPts val="0"/>
                        </a:spcAft>
                        <a:buFont typeface="Symbol"/>
                        <a:buNone/>
                        <a:tabLst>
                          <a:tab pos="102870" algn="l"/>
                        </a:tabLst>
                      </a:pP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latin typeface="+mn-lt"/>
                          <a:ea typeface="Times New Roman"/>
                        </a:rPr>
                        <a:t>Dennis</a:t>
                      </a:r>
                      <a:r>
                        <a:rPr lang="en-US" sz="900" baseline="0" dirty="0" smtClean="0">
                          <a:effectLst/>
                          <a:latin typeface="+mn-lt"/>
                          <a:ea typeface="Times New Roman"/>
                        </a:rPr>
                        <a:t> Duchene</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r h="353142">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800" dirty="0" smtClean="0"/>
                        <a:t>Core</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Symbol"/>
                        <a:buNone/>
                        <a:tabLst>
                          <a:tab pos="102870" algn="l"/>
                        </a:tabLst>
                        <a:defRPr/>
                      </a:pPr>
                      <a:r>
                        <a:rPr lang="en-US" sz="800" dirty="0" smtClean="0">
                          <a:effectLst/>
                          <a:latin typeface="+mn-lt"/>
                          <a:ea typeface="Times New Roman"/>
                        </a:rPr>
                        <a:t>Open</a:t>
                      </a: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52388" marR="0" lvl="0" indent="0" algn="l">
                        <a:spcBef>
                          <a:spcPts val="0"/>
                        </a:spcBef>
                        <a:spcAft>
                          <a:spcPts val="0"/>
                        </a:spcAft>
                        <a:buFont typeface="Symbol"/>
                        <a:buNone/>
                        <a:tabLst>
                          <a:tab pos="102870" algn="l"/>
                        </a:tabLst>
                      </a:pPr>
                      <a:r>
                        <a:rPr lang="en-US" sz="800" kern="1200" dirty="0" smtClean="0">
                          <a:solidFill>
                            <a:schemeClr val="tx1"/>
                          </a:solidFill>
                          <a:effectLst/>
                          <a:latin typeface="+mn-lt"/>
                          <a:ea typeface="+mn-ea"/>
                          <a:cs typeface="+mn-cs"/>
                        </a:rPr>
                        <a:t>Can core provide Base P&amp;L</a:t>
                      </a:r>
                      <a:endParaRPr lang="en-US" sz="8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c>
                  <a:txBody>
                    <a:bodyPr/>
                    <a:lstStyle/>
                    <a:p>
                      <a:pPr marL="0" marR="0" lvl="0" indent="0" algn="ctr">
                        <a:spcBef>
                          <a:spcPts val="0"/>
                        </a:spcBef>
                        <a:spcAft>
                          <a:spcPts val="0"/>
                        </a:spcAft>
                        <a:buFont typeface="Symbol"/>
                        <a:buNone/>
                        <a:tabLst>
                          <a:tab pos="102870" algn="l"/>
                        </a:tabLst>
                      </a:pPr>
                      <a:r>
                        <a:rPr lang="en-US" sz="900" dirty="0" smtClean="0">
                          <a:effectLst/>
                          <a:latin typeface="+mn-lt"/>
                          <a:ea typeface="Times New Roman"/>
                        </a:rPr>
                        <a:t>Dennis</a:t>
                      </a:r>
                      <a:r>
                        <a:rPr lang="en-US" sz="900" baseline="0" dirty="0" smtClean="0">
                          <a:effectLst/>
                          <a:latin typeface="+mn-lt"/>
                          <a:ea typeface="Times New Roman"/>
                        </a:rPr>
                        <a:t> Duchene</a:t>
                      </a:r>
                      <a:endParaRPr lang="en-US" sz="900" dirty="0">
                        <a:effectLst/>
                        <a:latin typeface="+mn-lt"/>
                        <a:ea typeface="Times New Roman"/>
                      </a:endParaRPr>
                    </a:p>
                  </a:txBody>
                  <a:tcPr marL="55386" marR="55386" marT="0" marB="0" anchor="ctr">
                    <a:lnL w="12700" cap="flat" cmpd="sng" algn="ctr">
                      <a:solidFill>
                        <a:srgbClr val="A0A0A0"/>
                      </a:solidFill>
                      <a:prstDash val="solid"/>
                      <a:round/>
                      <a:headEnd type="none" w="med" len="med"/>
                      <a:tailEnd type="none" w="med" len="med"/>
                    </a:lnL>
                    <a:lnR w="12700" cap="flat" cmpd="sng" algn="ctr">
                      <a:solidFill>
                        <a:srgbClr val="A0A0A0"/>
                      </a:solidFill>
                      <a:prstDash val="solid"/>
                      <a:round/>
                      <a:headEnd type="none" w="med" len="med"/>
                      <a:tailEnd type="none" w="med" len="med"/>
                    </a:lnR>
                    <a:lnT w="12700" cap="flat" cmpd="sng" algn="ctr">
                      <a:solidFill>
                        <a:srgbClr val="A0A0A0"/>
                      </a:solidFill>
                      <a:prstDash val="solid"/>
                      <a:round/>
                      <a:headEnd type="none" w="med" len="med"/>
                      <a:tailEnd type="none" w="med" len="med"/>
                    </a:lnT>
                    <a:lnB w="12700" cap="flat" cmpd="sng" algn="ctr">
                      <a:solidFill>
                        <a:srgbClr val="A0A0A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692315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Bloomber Option FINAL">
      <a:dk1>
        <a:sysClr val="windowText" lastClr="000000"/>
      </a:dk1>
      <a:lt1>
        <a:sysClr val="window" lastClr="FFFFFF"/>
      </a:lt1>
      <a:dk2>
        <a:srgbClr val="A0A0A0"/>
      </a:dk2>
      <a:lt2>
        <a:srgbClr val="5EC2A5"/>
      </a:lt2>
      <a:accent1>
        <a:srgbClr val="E31837"/>
      </a:accent1>
      <a:accent2>
        <a:srgbClr val="F78E1E"/>
      </a:accent2>
      <a:accent3>
        <a:srgbClr val="FFDD00"/>
      </a:accent3>
      <a:accent4>
        <a:srgbClr val="A0CF67"/>
      </a:accent4>
      <a:accent5>
        <a:srgbClr val="00BCE4"/>
      </a:accent5>
      <a:accent6>
        <a:srgbClr val="8D64AA"/>
      </a:accent6>
      <a:hlink>
        <a:srgbClr val="5F5F5F"/>
      </a:hlink>
      <a:folHlink>
        <a:srgbClr val="919191"/>
      </a:folHlink>
    </a:clrScheme>
    <a:fontScheme name="BLOOMBER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2FE63FB401A04793974092F4DB53BE" ma:contentTypeVersion="0" ma:contentTypeDescription="Create a new document." ma:contentTypeScope="" ma:versionID="e102b20b40dae8ffaf9dad585d52a3e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42ADFE-475C-4F65-8836-F09F5BFA1F0F}">
  <ds:schemaRefs>
    <ds:schemaRef ds:uri="http://schemas.microsoft.com/sharepoint/v3/contenttype/forms"/>
  </ds:schemaRefs>
</ds:datastoreItem>
</file>

<file path=customXml/itemProps2.xml><?xml version="1.0" encoding="utf-8"?>
<ds:datastoreItem xmlns:ds="http://schemas.openxmlformats.org/officeDocument/2006/customXml" ds:itemID="{A4285C48-E6B3-46A5-8F7E-16F4B5E95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2573F0D-001C-4A9D-9791-2362B9C3BD64}">
  <ds:schemaRefs>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125543</TotalTime>
  <Words>1656</Words>
  <Application>Microsoft Office PowerPoint</Application>
  <PresentationFormat>On-screen Show (4:3)</PresentationFormat>
  <Paragraphs>341</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think-cell Slide</vt:lpstr>
      <vt:lpstr> TRADING SOLUTIONS PMO Project: atlas-CFD</vt:lpstr>
      <vt:lpstr>TABLE OF CONTENTS</vt:lpstr>
      <vt:lpstr>PowerPoint Presentation</vt:lpstr>
      <vt:lpstr>Roles and responsibilities</vt:lpstr>
      <vt:lpstr>Stakeholders Outside of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Streams</vt:lpstr>
      <vt:lpstr>High Level Business Architecture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dc:creator>
  <cp:lastModifiedBy>mdaisley1</cp:lastModifiedBy>
  <cp:revision>1088</cp:revision>
  <cp:lastPrinted>2015-12-22T18:00:04Z</cp:lastPrinted>
  <dcterms:created xsi:type="dcterms:W3CDTF">2010-09-14T13:41:12Z</dcterms:created>
  <dcterms:modified xsi:type="dcterms:W3CDTF">2016-01-11T13:55:27Z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0x010100B42FE63FB401A04793974092F4DB53BE</vt:lpwstr>
  </property>
</Properties>
</file>