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8" r:id="rId3"/>
    <p:sldId id="269" r:id="rId4"/>
    <p:sldId id="271" r:id="rId5"/>
    <p:sldId id="270" r:id="rId6"/>
    <p:sldId id="277" r:id="rId7"/>
    <p:sldId id="272" r:id="rId8"/>
    <p:sldId id="276" r:id="rId9"/>
    <p:sldId id="273" r:id="rId10"/>
    <p:sldId id="275" r:id="rId11"/>
    <p:sldId id="278" r:id="rId12"/>
    <p:sldId id="279" r:id="rId13"/>
    <p:sldId id="280" r:id="rId14"/>
    <p:sldId id="281" r:id="rId15"/>
    <p:sldId id="282" r:id="rId16"/>
    <p:sldId id="274" r:id="rId17"/>
  </p:sldIdLst>
  <p:sldSz cx="9144000" cy="6858000" type="screen4x3"/>
  <p:notesSz cx="6858000" cy="92964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600" kern="1200">
        <a:solidFill>
          <a:srgbClr val="FF9900"/>
        </a:solidFill>
        <a:latin typeface="Arial" charset="0"/>
        <a:ea typeface="+mn-ea"/>
        <a:cs typeface="Arial" charset="0"/>
      </a:defRPr>
    </a:lvl1pPr>
    <a:lvl2pPr marL="457200" algn="ctr" rtl="0" fontAlgn="base">
      <a:spcBef>
        <a:spcPct val="0"/>
      </a:spcBef>
      <a:spcAft>
        <a:spcPct val="0"/>
      </a:spcAft>
      <a:defRPr sz="3600" kern="1200">
        <a:solidFill>
          <a:srgbClr val="FF9900"/>
        </a:solidFill>
        <a:latin typeface="Arial" charset="0"/>
        <a:ea typeface="+mn-ea"/>
        <a:cs typeface="Arial" charset="0"/>
      </a:defRPr>
    </a:lvl2pPr>
    <a:lvl3pPr marL="914400" algn="ctr" rtl="0" fontAlgn="base">
      <a:spcBef>
        <a:spcPct val="0"/>
      </a:spcBef>
      <a:spcAft>
        <a:spcPct val="0"/>
      </a:spcAft>
      <a:defRPr sz="3600" kern="1200">
        <a:solidFill>
          <a:srgbClr val="FF9900"/>
        </a:solidFill>
        <a:latin typeface="Arial" charset="0"/>
        <a:ea typeface="+mn-ea"/>
        <a:cs typeface="Arial" charset="0"/>
      </a:defRPr>
    </a:lvl3pPr>
    <a:lvl4pPr marL="1371600" algn="ctr" rtl="0" fontAlgn="base">
      <a:spcBef>
        <a:spcPct val="0"/>
      </a:spcBef>
      <a:spcAft>
        <a:spcPct val="0"/>
      </a:spcAft>
      <a:defRPr sz="3600" kern="1200">
        <a:solidFill>
          <a:srgbClr val="FF9900"/>
        </a:solidFill>
        <a:latin typeface="Arial" charset="0"/>
        <a:ea typeface="+mn-ea"/>
        <a:cs typeface="Arial" charset="0"/>
      </a:defRPr>
    </a:lvl4pPr>
    <a:lvl5pPr marL="1828800" algn="ctr" rtl="0" fontAlgn="base">
      <a:spcBef>
        <a:spcPct val="0"/>
      </a:spcBef>
      <a:spcAft>
        <a:spcPct val="0"/>
      </a:spcAft>
      <a:defRPr sz="3600" kern="1200">
        <a:solidFill>
          <a:srgbClr val="FF9900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3600" kern="1200">
        <a:solidFill>
          <a:srgbClr val="FF9900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3600" kern="1200">
        <a:solidFill>
          <a:srgbClr val="FF9900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3600" kern="1200">
        <a:solidFill>
          <a:srgbClr val="FF9900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3600" kern="1200">
        <a:solidFill>
          <a:srgbClr val="FF9900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79" autoAdjust="0"/>
    <p:restoredTop sz="84525" autoAdjust="0"/>
  </p:normalViewPr>
  <p:slideViewPr>
    <p:cSldViewPr>
      <p:cViewPr>
        <p:scale>
          <a:sx n="75" d="100"/>
          <a:sy n="75" d="100"/>
        </p:scale>
        <p:origin x="-1098" y="-4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9F97A3-7A3F-4BFA-923D-52F881BD6ACD}" type="datetimeFigureOut">
              <a:rPr lang="en-US" smtClean="0"/>
              <a:pPr/>
              <a:t>1/26/2012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0820E4-15D3-4A60-BF18-2AC7F41BFAC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5D3F46-3D69-4A9A-867C-3B62E950BB33}" type="datetimeFigureOut">
              <a:rPr lang="en-US" smtClean="0"/>
              <a:pPr/>
              <a:t>1/26/2012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6425"/>
            <a:ext cx="5486400" cy="4183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DC3A1A-C35D-4FEA-9F10-AB1A9AB62C1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C3A1A-C35D-4FEA-9F10-AB1A9AB62C1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C3A1A-C35D-4FEA-9F10-AB1A9AB62C1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33" name="Rectangle 9"/>
          <p:cNvSpPr>
            <a:spLocks noChangeArrowheads="1"/>
          </p:cNvSpPr>
          <p:nvPr userDrawn="1"/>
        </p:nvSpPr>
        <p:spPr bwMode="auto">
          <a:xfrm>
            <a:off x="533400" y="2362200"/>
            <a:ext cx="8229600" cy="1143000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rgbClr val="EAEAEA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9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effectLst>
            <a:outerShdw dist="35921" dir="2700000" algn="ctr" rotWithShape="0">
              <a:schemeClr val="folHlink"/>
            </a:outerShdw>
          </a:effectLst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29029" name="Rectangle 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457950"/>
            <a:ext cx="2133600" cy="47625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D467C18-A3FE-43AA-8BE9-5876F0FD7AC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29030" name="Rectangle 6"/>
          <p:cNvSpPr>
            <a:spLocks noChangeArrowheads="1"/>
          </p:cNvSpPr>
          <p:nvPr userDrawn="1"/>
        </p:nvSpPr>
        <p:spPr bwMode="auto">
          <a:xfrm>
            <a:off x="152400" y="6384925"/>
            <a:ext cx="335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l"/>
            <a:endParaRPr lang="en-US" sz="1000" b="1" dirty="0">
              <a:solidFill>
                <a:srgbClr val="5F5F5F"/>
              </a:solidFill>
            </a:endParaRPr>
          </a:p>
          <a:p>
            <a:pPr algn="l"/>
            <a:r>
              <a:rPr lang="en-US" sz="1000" b="1" dirty="0">
                <a:solidFill>
                  <a:schemeClr val="bg2"/>
                </a:solidFill>
              </a:rPr>
              <a:t>© </a:t>
            </a:r>
            <a:r>
              <a:rPr lang="en-US" sz="1000" b="1" dirty="0" smtClean="0">
                <a:solidFill>
                  <a:schemeClr val="bg2"/>
                </a:solidFill>
              </a:rPr>
              <a:t>2011 </a:t>
            </a:r>
            <a:r>
              <a:rPr lang="en-US" sz="1000" b="1" dirty="0">
                <a:solidFill>
                  <a:schemeClr val="bg2"/>
                </a:solidFill>
              </a:rPr>
              <a:t>by Bloomberg L.P. </a:t>
            </a:r>
            <a:br>
              <a:rPr lang="en-US" sz="1000" b="1" dirty="0">
                <a:solidFill>
                  <a:schemeClr val="bg2"/>
                </a:solidFill>
              </a:rPr>
            </a:br>
            <a:endParaRPr lang="en-US" sz="1000" b="1" dirty="0">
              <a:solidFill>
                <a:schemeClr val="bg2"/>
              </a:solidFill>
            </a:endParaRPr>
          </a:p>
        </p:txBody>
      </p:sp>
      <p:pic>
        <p:nvPicPr>
          <p:cNvPr id="129031" name="Picture 7" descr="logo-blk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8138" y="304800"/>
            <a:ext cx="1508125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1878EE5-B213-4DD7-B1D9-93E61A8237E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2300" y="76200"/>
            <a:ext cx="2171700" cy="6248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"/>
            <a:ext cx="6362700" cy="6248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B76296C-4FE1-4466-947C-CFF4BB8608D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3152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066800"/>
            <a:ext cx="41910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066800"/>
            <a:ext cx="41910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6103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64D50274-07C9-431F-BC8E-F670AD5B412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3152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066800"/>
            <a:ext cx="8534400" cy="525780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553200" y="66103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A024B1F-2FE0-4BFF-9C59-856776743F3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13688C6-0224-463D-A518-0AFA0ACDEC6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94C1A3E-54E7-4854-BDFF-105C783395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1910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066800"/>
            <a:ext cx="41910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0026F7E-A0B5-4203-B3E3-29EF509CA3D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A9B8695-EA47-480C-979E-50DBBE555C6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B23A68D-C8FA-45C3-A5F8-0F38BD4D08E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D02B7DE-A3E6-41E7-AF9C-CA713FE2FDF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5C2E830-2F8C-46E0-B7AA-4D12790BA52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FF95F8F-27A8-46B7-81B9-3A410B9214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rgbClr val="EAEAEA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 rot="10800000">
            <a:off x="0" y="0"/>
            <a:ext cx="1752600" cy="762000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rgbClr val="EAEAEA"/>
              </a:gs>
              <a:gs pos="100000">
                <a:schemeClr val="bg2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1676400" y="0"/>
            <a:ext cx="7467600" cy="762000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rgbClr val="EAEAEA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76200"/>
            <a:ext cx="7315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folHlink">
                <a:alpha val="50000"/>
              </a:scheme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Arial 28 point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5344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Arial bold 24 point</a:t>
            </a:r>
          </a:p>
          <a:p>
            <a:pPr lvl="1"/>
            <a:r>
              <a:rPr lang="en-US" smtClean="0"/>
              <a:t>Arial bold 20 point</a:t>
            </a:r>
          </a:p>
          <a:p>
            <a:pPr lvl="2"/>
            <a:r>
              <a:rPr lang="en-US" smtClean="0"/>
              <a:t>Arial 18 point</a:t>
            </a:r>
          </a:p>
          <a:p>
            <a:pPr lvl="3"/>
            <a:r>
              <a:rPr lang="en-US" smtClean="0"/>
              <a:t>Arial 16 point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6103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08CA153-BF6A-44AC-8940-BA1CBD8DF9A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152400" y="6477000"/>
            <a:ext cx="335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l"/>
            <a:endParaRPr lang="en-US" sz="1000" b="1" dirty="0">
              <a:solidFill>
                <a:srgbClr val="5F5F5F"/>
              </a:solidFill>
            </a:endParaRPr>
          </a:p>
          <a:p>
            <a:pPr algn="l"/>
            <a:r>
              <a:rPr lang="en-US" sz="1000" b="1" dirty="0">
                <a:solidFill>
                  <a:schemeClr val="tx1"/>
                </a:solidFill>
              </a:rPr>
              <a:t> © </a:t>
            </a:r>
            <a:r>
              <a:rPr lang="en-US" sz="1000" b="1" dirty="0" smtClean="0">
                <a:solidFill>
                  <a:schemeClr val="tx1"/>
                </a:solidFill>
              </a:rPr>
              <a:t>2011</a:t>
            </a:r>
            <a:r>
              <a:rPr lang="en-US" sz="1000" b="1" baseline="0" dirty="0" smtClean="0">
                <a:solidFill>
                  <a:schemeClr val="tx1"/>
                </a:solidFill>
              </a:rPr>
              <a:t> </a:t>
            </a:r>
            <a:r>
              <a:rPr lang="en-US" sz="1000" b="1" dirty="0" smtClean="0">
                <a:solidFill>
                  <a:schemeClr val="tx1"/>
                </a:solidFill>
              </a:rPr>
              <a:t>by </a:t>
            </a:r>
            <a:r>
              <a:rPr lang="en-US" sz="1000" b="1" dirty="0">
                <a:solidFill>
                  <a:schemeClr val="tx1"/>
                </a:solidFill>
              </a:rPr>
              <a:t>Bloomberg L.P.</a:t>
            </a:r>
            <a:r>
              <a:rPr lang="en-US" sz="1000" b="1" dirty="0">
                <a:solidFill>
                  <a:schemeClr val="bg2"/>
                </a:solidFill>
              </a:rPr>
              <a:t> </a:t>
            </a:r>
            <a:br>
              <a:rPr lang="en-US" sz="1000" b="1" dirty="0">
                <a:solidFill>
                  <a:schemeClr val="bg2"/>
                </a:solidFill>
              </a:rPr>
            </a:br>
            <a:endParaRPr lang="en-US" sz="1000" b="1" dirty="0">
              <a:solidFill>
                <a:schemeClr val="bg2"/>
              </a:solidFill>
            </a:endParaRPr>
          </a:p>
        </p:txBody>
      </p:sp>
      <p:pic>
        <p:nvPicPr>
          <p:cNvPr id="1036" name="Picture 12" descr="logo-blk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69863" y="304800"/>
            <a:ext cx="1506537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99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9900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9900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9900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9900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9900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9900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9900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9900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FF9900"/>
        </a:buClr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–"/>
        <a:defRPr sz="2000" b="1">
          <a:solidFill>
            <a:srgbClr val="006666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b="1">
          <a:solidFill>
            <a:srgbClr val="4D4D4D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 b="1">
          <a:solidFill>
            <a:srgbClr val="CC3300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bloomberg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DLIB </a:t>
            </a:r>
            <a:r>
              <a:rPr lang="en-US" dirty="0" smtClean="0"/>
              <a:t>Framework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Ransan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Organization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688C6-0224-463D-A518-0AFA0ACDEC60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" y="1600200"/>
            <a:ext cx="5715000" cy="17543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1200" dirty="0" err="1" smtClean="0">
                <a:solidFill>
                  <a:schemeClr val="accent2">
                    <a:lumMod val="75000"/>
                  </a:schemeClr>
                </a:solidFill>
              </a:rPr>
              <a:t>ui.at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(0, 6).</a:t>
            </a:r>
            <a:r>
              <a:rPr lang="en-US" sz="1200" dirty="0" err="1" smtClean="0">
                <a:solidFill>
                  <a:schemeClr val="accent2">
                    <a:lumMod val="75000"/>
                  </a:schemeClr>
                </a:solidFill>
              </a:rPr>
              <a:t>add_group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 do |group|</a:t>
            </a:r>
          </a:p>
          <a:p>
            <a:pPr algn="l"/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  </a:t>
            </a:r>
          </a:p>
          <a:p>
            <a:pPr algn="l"/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    group.name = "Coupon </a:t>
            </a:r>
            <a:r>
              <a:rPr lang="en-US" sz="1200" dirty="0" err="1" smtClean="0">
                <a:solidFill>
                  <a:schemeClr val="accent2">
                    <a:lumMod val="75000"/>
                  </a:schemeClr>
                </a:solidFill>
              </a:rPr>
              <a:t>Params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"</a:t>
            </a:r>
          </a:p>
          <a:p>
            <a:pPr algn="l"/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    </a:t>
            </a:r>
          </a:p>
          <a:p>
            <a:pPr algn="l"/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    </a:t>
            </a:r>
            <a:r>
              <a:rPr lang="en-US" sz="1200" dirty="0" err="1" smtClean="0">
                <a:solidFill>
                  <a:schemeClr val="accent2">
                    <a:lumMod val="75000"/>
                  </a:schemeClr>
                </a:solidFill>
              </a:rPr>
              <a:t>group.add_field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(:value =&gt; "cap")</a:t>
            </a:r>
          </a:p>
          <a:p>
            <a:pPr algn="l"/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    </a:t>
            </a:r>
            <a:r>
              <a:rPr lang="en-US" sz="1200" dirty="0" err="1" smtClean="0">
                <a:solidFill>
                  <a:schemeClr val="accent2">
                    <a:lumMod val="75000"/>
                  </a:schemeClr>
                </a:solidFill>
              </a:rPr>
              <a:t>group.add_field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(:value =&gt; "floor")</a:t>
            </a:r>
          </a:p>
          <a:p>
            <a:pPr algn="l"/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    </a:t>
            </a:r>
            <a:r>
              <a:rPr lang="en-US" sz="1200" dirty="0" err="1" smtClean="0">
                <a:solidFill>
                  <a:schemeClr val="accent2">
                    <a:lumMod val="75000"/>
                  </a:schemeClr>
                </a:solidFill>
              </a:rPr>
              <a:t>group.add_field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(:value =&gt; "protection")</a:t>
            </a:r>
          </a:p>
          <a:p>
            <a:pPr algn="l"/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    </a:t>
            </a:r>
            <a:r>
              <a:rPr lang="en-US" sz="1200" dirty="0" err="1" smtClean="0">
                <a:solidFill>
                  <a:schemeClr val="accent2">
                    <a:lumMod val="75000"/>
                  </a:schemeClr>
                </a:solidFill>
              </a:rPr>
              <a:t>group.add_field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(:value =&gt; "participation")</a:t>
            </a:r>
          </a:p>
          <a:p>
            <a:pPr algn="l"/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  end</a:t>
            </a:r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4233208"/>
            <a:ext cx="5715000" cy="193899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accent2">
                    <a:lumMod val="75000"/>
                  </a:schemeClr>
                </a:solidFill>
              </a:rPr>
              <a:t>ui.after_last_row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(0).</a:t>
            </a:r>
            <a:r>
              <a:rPr lang="en-US" sz="1200" dirty="0" err="1" smtClean="0">
                <a:solidFill>
                  <a:schemeClr val="accent2">
                    <a:lumMod val="75000"/>
                  </a:schemeClr>
                </a:solidFill>
              </a:rPr>
              <a:t>add_list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 do |list|</a:t>
            </a:r>
          </a:p>
          <a:p>
            <a:pPr algn="l"/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  </a:t>
            </a:r>
          </a:p>
          <a:p>
            <a:pPr algn="l"/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    list.name   = "Basket"</a:t>
            </a:r>
          </a:p>
          <a:p>
            <a:pPr algn="l"/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    </a:t>
            </a:r>
            <a:r>
              <a:rPr lang="en-US" sz="1200" dirty="0" err="1" smtClean="0">
                <a:solidFill>
                  <a:schemeClr val="accent2">
                    <a:lumMod val="75000"/>
                  </a:schemeClr>
                </a:solidFill>
              </a:rPr>
              <a:t>list.value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   = "basket"</a:t>
            </a:r>
          </a:p>
          <a:p>
            <a:pPr algn="l"/>
            <a:endParaRPr lang="en-US" sz="12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l"/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    </a:t>
            </a:r>
            <a:r>
              <a:rPr lang="en-US" sz="1200" dirty="0" err="1" smtClean="0">
                <a:solidFill>
                  <a:schemeClr val="accent2">
                    <a:lumMod val="75000"/>
                  </a:schemeClr>
                </a:solidFill>
              </a:rPr>
              <a:t>list.add_field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(:value =&gt; "ticker")</a:t>
            </a:r>
          </a:p>
          <a:p>
            <a:pPr algn="l"/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    </a:t>
            </a:r>
            <a:r>
              <a:rPr lang="en-US" sz="1200" dirty="0" err="1" smtClean="0">
                <a:solidFill>
                  <a:schemeClr val="accent2">
                    <a:lumMod val="75000"/>
                  </a:schemeClr>
                </a:solidFill>
              </a:rPr>
              <a:t>list.add_field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(:value =&gt; "strike")</a:t>
            </a:r>
          </a:p>
          <a:p>
            <a:pPr algn="l"/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    </a:t>
            </a:r>
            <a:r>
              <a:rPr lang="en-US" sz="1200" dirty="0" err="1" smtClean="0">
                <a:solidFill>
                  <a:schemeClr val="accent2">
                    <a:lumMod val="75000"/>
                  </a:schemeClr>
                </a:solidFill>
              </a:rPr>
              <a:t>list.add_field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(:value =&gt; "performance")</a:t>
            </a:r>
          </a:p>
          <a:p>
            <a:pPr algn="l"/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    </a:t>
            </a:r>
            <a:r>
              <a:rPr lang="en-US" sz="1200" dirty="0" err="1" smtClean="0">
                <a:solidFill>
                  <a:schemeClr val="accent2">
                    <a:lumMod val="75000"/>
                  </a:schemeClr>
                </a:solidFill>
              </a:rPr>
              <a:t>list.add_field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(:value =&gt; "weight")</a:t>
            </a:r>
          </a:p>
          <a:p>
            <a:pPr algn="l"/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  end</a:t>
            </a:r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534400" cy="5257800"/>
          </a:xfrm>
        </p:spPr>
        <p:txBody>
          <a:bodyPr/>
          <a:lstStyle/>
          <a:p>
            <a:r>
              <a:rPr lang="en-US" dirty="0" smtClean="0"/>
              <a:t>Group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List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Pricing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534400" cy="5334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Pricing is done on QFD side</a:t>
            </a:r>
          </a:p>
          <a:p>
            <a:pPr lvl="1"/>
            <a:r>
              <a:rPr lang="en-US" dirty="0" smtClean="0"/>
              <a:t>Monte Carlo based </a:t>
            </a:r>
            <a:r>
              <a:rPr lang="en-US" dirty="0" err="1" smtClean="0"/>
              <a:t>pricer</a:t>
            </a:r>
            <a:r>
              <a:rPr lang="en-US" dirty="0" smtClean="0"/>
              <a:t> for now</a:t>
            </a:r>
          </a:p>
          <a:p>
            <a:pPr lvl="1"/>
            <a:r>
              <a:rPr lang="en-US" dirty="0" smtClean="0"/>
              <a:t>Have their own deal representation</a:t>
            </a:r>
          </a:p>
          <a:p>
            <a:pPr lvl="2"/>
            <a:r>
              <a:rPr lang="en-US" dirty="0" err="1" smtClean="0"/>
              <a:t>Pricable</a:t>
            </a:r>
            <a:r>
              <a:rPr lang="en-US" dirty="0" smtClean="0"/>
              <a:t> objects</a:t>
            </a:r>
          </a:p>
          <a:p>
            <a:pPr lvl="2"/>
            <a:r>
              <a:rPr lang="en-US" dirty="0" smtClean="0"/>
              <a:t>Similar to </a:t>
            </a:r>
            <a:r>
              <a:rPr lang="en-US" dirty="0" err="1" smtClean="0"/>
              <a:t>irip</a:t>
            </a:r>
            <a:r>
              <a:rPr lang="en-US" dirty="0" smtClean="0"/>
              <a:t> level</a:t>
            </a:r>
          </a:p>
          <a:p>
            <a:pPr lvl="1"/>
            <a:r>
              <a:rPr lang="en-US" dirty="0" smtClean="0"/>
              <a:t>Bloomberg free environment, requires</a:t>
            </a:r>
          </a:p>
          <a:p>
            <a:pPr lvl="2"/>
            <a:r>
              <a:rPr lang="en-US" dirty="0" smtClean="0"/>
              <a:t>Market data</a:t>
            </a:r>
          </a:p>
          <a:p>
            <a:pPr lvl="2"/>
            <a:r>
              <a:rPr lang="en-US" dirty="0" smtClean="0"/>
              <a:t>Coverage</a:t>
            </a:r>
          </a:p>
          <a:p>
            <a:r>
              <a:rPr lang="en-US" dirty="0" smtClean="0"/>
              <a:t>DLIB is </a:t>
            </a:r>
            <a:r>
              <a:rPr lang="en-US" dirty="0" smtClean="0"/>
              <a:t>responsible to generate all data for QFD</a:t>
            </a:r>
          </a:p>
          <a:p>
            <a:pPr lvl="1"/>
            <a:r>
              <a:rPr lang="en-US" dirty="0" smtClean="0"/>
              <a:t>Deal information</a:t>
            </a:r>
          </a:p>
          <a:p>
            <a:pPr lvl="1"/>
            <a:r>
              <a:rPr lang="en-US" dirty="0" smtClean="0"/>
              <a:t>Market data point</a:t>
            </a:r>
          </a:p>
          <a:p>
            <a:pPr lvl="1"/>
            <a:r>
              <a:rPr lang="en-US" dirty="0" smtClean="0"/>
              <a:t>Calibration Information</a:t>
            </a:r>
          </a:p>
          <a:p>
            <a:pPr lvl="1"/>
            <a:r>
              <a:rPr lang="en-US" dirty="0" smtClean="0"/>
              <a:t>Coverage</a:t>
            </a:r>
          </a:p>
          <a:p>
            <a:r>
              <a:rPr lang="en-US" dirty="0" smtClean="0"/>
              <a:t>DLIB  </a:t>
            </a:r>
            <a:r>
              <a:rPr lang="en-US" dirty="0" smtClean="0"/>
              <a:t>is responsible for calibrating model before pricing</a:t>
            </a:r>
          </a:p>
          <a:p>
            <a:pPr lvl="2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688C6-0224-463D-A518-0AFA0ACDEC60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Pricing Overall 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688C6-0224-463D-A518-0AFA0ACDEC60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 bwMode="auto">
          <a:xfrm>
            <a:off x="304800" y="2362200"/>
            <a:ext cx="1447800" cy="914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9900"/>
                </a:solidFill>
                <a:effectLst/>
                <a:latin typeface="Arial" charset="0"/>
                <a:cs typeface="Arial" charset="0"/>
              </a:rPr>
              <a:t>UI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 smtClean="0">
                <a:solidFill>
                  <a:srgbClr val="FF9900"/>
                </a:solidFill>
                <a:latin typeface="Arial" charset="0"/>
                <a:cs typeface="Arial" charset="0"/>
              </a:rPr>
              <a:t>(RAPID)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rgbClr val="FF9900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2362200" y="2362200"/>
            <a:ext cx="1905000" cy="914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9900"/>
                </a:solidFill>
                <a:effectLst/>
                <a:latin typeface="Arial" charset="0"/>
                <a:cs typeface="Arial" charset="0"/>
              </a:rPr>
              <a:t>EXDL</a:t>
            </a:r>
            <a:endParaRPr lang="en-US" sz="2000" b="1" dirty="0" smtClean="0">
              <a:solidFill>
                <a:srgbClr val="FF9900"/>
              </a:solidFill>
              <a:latin typeface="Arial" charset="0"/>
              <a:cs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 smtClean="0">
                <a:solidFill>
                  <a:srgbClr val="FF9900"/>
                </a:solidFill>
                <a:latin typeface="Arial" charset="0"/>
                <a:cs typeface="Arial" charset="0"/>
              </a:rPr>
              <a:t>(Bas Service)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rgbClr val="FF9900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4419600" y="2362200"/>
            <a:ext cx="1905000" cy="914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9900"/>
                </a:solidFill>
                <a:effectLst/>
                <a:latin typeface="Arial" charset="0"/>
                <a:cs typeface="Arial" charset="0"/>
              </a:rPr>
              <a:t>OTCDSP</a:t>
            </a:r>
          </a:p>
          <a:p>
            <a:r>
              <a:rPr lang="en-US" sz="2000" b="1" dirty="0" smtClean="0">
                <a:solidFill>
                  <a:srgbClr val="FF9900"/>
                </a:solidFill>
                <a:latin typeface="Arial" charset="0"/>
                <a:cs typeface="Arial" charset="0"/>
              </a:rPr>
              <a:t>(Bas Service)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6834632" y="2362200"/>
            <a:ext cx="1905000" cy="914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 smtClean="0">
                <a:solidFill>
                  <a:srgbClr val="FF9900"/>
                </a:solidFill>
                <a:latin typeface="Arial" charset="0"/>
                <a:cs typeface="Arial" charset="0"/>
              </a:rPr>
              <a:t>OTCCAL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rgbClr val="FF9900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" name="Left-Right Arrow 8"/>
          <p:cNvSpPr/>
          <p:nvPr/>
        </p:nvSpPr>
        <p:spPr bwMode="auto">
          <a:xfrm>
            <a:off x="1600200" y="2667000"/>
            <a:ext cx="914400" cy="304800"/>
          </a:xfrm>
          <a:prstGeom prst="left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rgbClr val="FF9900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" name="Left-Right Arrow 9"/>
          <p:cNvSpPr/>
          <p:nvPr/>
        </p:nvSpPr>
        <p:spPr bwMode="auto">
          <a:xfrm>
            <a:off x="4038600" y="2667000"/>
            <a:ext cx="609600" cy="304800"/>
          </a:xfrm>
          <a:prstGeom prst="left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rgbClr val="FF9900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2400" y="3505200"/>
            <a:ext cx="198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 Display Logic </a:t>
            </a:r>
          </a:p>
          <a:p>
            <a:pPr algn="l"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 Generated </a:t>
            </a:r>
            <a:r>
              <a:rPr lang="en-US" sz="1200" dirty="0" err="1" smtClean="0">
                <a:solidFill>
                  <a:schemeClr val="tx1"/>
                </a:solidFill>
              </a:rPr>
              <a:t>Javascript</a:t>
            </a:r>
            <a:r>
              <a:rPr lang="en-US" sz="1200" dirty="0" smtClean="0">
                <a:solidFill>
                  <a:schemeClr val="tx1"/>
                </a:solidFill>
              </a:rPr>
              <a:t> code for display</a:t>
            </a:r>
          </a:p>
          <a:p>
            <a:pPr algn="l"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Some sequencing logic (load deal first, then market data…)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86000" y="3505200"/>
            <a:ext cx="1981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 UI Event Handling (what to do when a field change)</a:t>
            </a:r>
          </a:p>
          <a:p>
            <a:pPr algn="l"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 Database interaction</a:t>
            </a:r>
          </a:p>
          <a:p>
            <a:pPr algn="l"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 Pricing Logic (what sequence of action to do to price a deal)</a:t>
            </a:r>
          </a:p>
          <a:p>
            <a:pPr algn="l"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Calcrt</a:t>
            </a:r>
            <a:r>
              <a:rPr lang="en-US" sz="1200" dirty="0" smtClean="0">
                <a:solidFill>
                  <a:schemeClr val="tx1"/>
                </a:solidFill>
              </a:rPr>
              <a:t> Logic (populate requested fields)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343400" y="3505200"/>
            <a:ext cx="1981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 Market Data Interface (loading curve, stripping curve, loading cube, stripping cube, </a:t>
            </a:r>
            <a:r>
              <a:rPr lang="en-US" sz="1200" dirty="0" err="1" smtClean="0">
                <a:solidFill>
                  <a:schemeClr val="tx1"/>
                </a:solidFill>
              </a:rPr>
              <a:t>fxvols</a:t>
            </a:r>
            <a:r>
              <a:rPr lang="en-US" sz="1200" dirty="0" smtClean="0">
                <a:solidFill>
                  <a:schemeClr val="tx1"/>
                </a:solidFill>
              </a:rPr>
              <a:t>…)</a:t>
            </a:r>
          </a:p>
          <a:p>
            <a:pPr algn="l"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 Schedule Generation </a:t>
            </a:r>
          </a:p>
          <a:p>
            <a:pPr algn="l"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 Coverage Calculation (fraction of days)</a:t>
            </a:r>
          </a:p>
          <a:p>
            <a:pPr algn="l"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  etc..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477000" y="3505200"/>
            <a:ext cx="1981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 Link to the Quant (QFD) pricing code</a:t>
            </a:r>
          </a:p>
          <a:p>
            <a:pPr algn="l"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 Logic to setup Quant code with information from request</a:t>
            </a:r>
          </a:p>
          <a:p>
            <a:pPr algn="l"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Completely independent of Bloomberg Environment</a:t>
            </a:r>
          </a:p>
        </p:txBody>
      </p:sp>
      <p:cxnSp>
        <p:nvCxnSpPr>
          <p:cNvPr id="15" name="Straight Connector 14"/>
          <p:cNvCxnSpPr/>
          <p:nvPr/>
        </p:nvCxnSpPr>
        <p:spPr bwMode="auto">
          <a:xfrm rot="5400000">
            <a:off x="1660652" y="1866900"/>
            <a:ext cx="99060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auto">
          <a:xfrm rot="5400000">
            <a:off x="5981700" y="1866900"/>
            <a:ext cx="99060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-51816" y="1371600"/>
            <a:ext cx="228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 smtClean="0">
                <a:solidFill>
                  <a:schemeClr val="tx1"/>
                </a:solidFill>
              </a:rPr>
              <a:t>machines: USER</a:t>
            </a:r>
          </a:p>
          <a:p>
            <a:r>
              <a:rPr lang="en-US" sz="1200" b="1" i="1" dirty="0" smtClean="0">
                <a:solidFill>
                  <a:schemeClr val="tx1"/>
                </a:solidFill>
              </a:rPr>
              <a:t>language: </a:t>
            </a:r>
            <a:r>
              <a:rPr lang="en-US" sz="1200" b="1" i="1" dirty="0" err="1" smtClean="0">
                <a:solidFill>
                  <a:schemeClr val="tx1"/>
                </a:solidFill>
              </a:rPr>
              <a:t>Javascript</a:t>
            </a:r>
            <a:r>
              <a:rPr lang="en-US" sz="1200" b="1" i="1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sz="1200" b="1" i="1" dirty="0" smtClean="0">
                <a:solidFill>
                  <a:schemeClr val="tx1"/>
                </a:solidFill>
              </a:rPr>
              <a:t>architectures: SUN, IBM, HP</a:t>
            </a:r>
          </a:p>
          <a:p>
            <a:endParaRPr lang="en-US" sz="1200" b="1" i="1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200400" y="1379835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 smtClean="0">
                <a:solidFill>
                  <a:schemeClr val="tx1"/>
                </a:solidFill>
              </a:rPr>
              <a:t>machines: DSRV</a:t>
            </a:r>
          </a:p>
          <a:p>
            <a:r>
              <a:rPr lang="en-US" sz="1200" b="1" i="1" dirty="0" smtClean="0">
                <a:solidFill>
                  <a:schemeClr val="tx1"/>
                </a:solidFill>
              </a:rPr>
              <a:t>language: C++</a:t>
            </a:r>
          </a:p>
          <a:p>
            <a:r>
              <a:rPr lang="en-US" sz="1200" b="1" i="1" dirty="0" smtClean="0">
                <a:solidFill>
                  <a:schemeClr val="tx1"/>
                </a:solidFill>
              </a:rPr>
              <a:t>architectures: SUN, IBM</a:t>
            </a:r>
            <a:endParaRPr lang="en-US" sz="1200" b="1" i="1" dirty="0">
              <a:solidFill>
                <a:schemeClr val="tx1"/>
              </a:solidFill>
            </a:endParaRPr>
          </a:p>
        </p:txBody>
      </p:sp>
      <p:sp>
        <p:nvSpPr>
          <p:cNvPr id="19" name="Left-Right Arrow 18"/>
          <p:cNvSpPr/>
          <p:nvPr/>
        </p:nvSpPr>
        <p:spPr bwMode="auto">
          <a:xfrm>
            <a:off x="6096000" y="2667000"/>
            <a:ext cx="914400" cy="304800"/>
          </a:xfrm>
          <a:prstGeom prst="left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rgbClr val="FF9900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629400" y="1371600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 smtClean="0">
                <a:solidFill>
                  <a:schemeClr val="tx1"/>
                </a:solidFill>
              </a:rPr>
              <a:t>machines: ODNGPU</a:t>
            </a:r>
          </a:p>
          <a:p>
            <a:r>
              <a:rPr lang="en-US" sz="1200" b="1" i="1" dirty="0" smtClean="0">
                <a:solidFill>
                  <a:schemeClr val="tx1"/>
                </a:solidFill>
              </a:rPr>
              <a:t>language: C++</a:t>
            </a:r>
          </a:p>
          <a:p>
            <a:r>
              <a:rPr lang="en-US" sz="1200" b="1" i="1" dirty="0" smtClean="0">
                <a:solidFill>
                  <a:schemeClr val="tx1"/>
                </a:solidFill>
              </a:rPr>
              <a:t>architectures: </a:t>
            </a:r>
            <a:r>
              <a:rPr lang="en-US" sz="1200" b="1" i="1" dirty="0" err="1" smtClean="0">
                <a:solidFill>
                  <a:schemeClr val="tx1"/>
                </a:solidFill>
              </a:rPr>
              <a:t>Linx</a:t>
            </a:r>
            <a:endParaRPr lang="en-US" sz="1200" b="1" i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OTCDSP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Multiple Processors for Generating Data:</a:t>
            </a:r>
          </a:p>
          <a:p>
            <a:pPr lvl="2"/>
            <a:r>
              <a:rPr lang="en-US" dirty="0" smtClean="0"/>
              <a:t>Schedule Generation, Coverage, Curve stripping, Cube stripping, </a:t>
            </a:r>
            <a:r>
              <a:rPr lang="en-US" dirty="0" err="1" smtClean="0"/>
              <a:t>Fx</a:t>
            </a:r>
            <a:r>
              <a:rPr lang="en-US" dirty="0" smtClean="0"/>
              <a:t> </a:t>
            </a:r>
            <a:r>
              <a:rPr lang="en-US" dirty="0" err="1" smtClean="0"/>
              <a:t>vol</a:t>
            </a:r>
            <a:r>
              <a:rPr lang="en-US" dirty="0" smtClean="0"/>
              <a:t> loading</a:t>
            </a:r>
          </a:p>
          <a:p>
            <a:r>
              <a:rPr lang="en-US" dirty="0" smtClean="0"/>
              <a:t>A request contains a sequence of processor calls which depends on each other</a:t>
            </a:r>
          </a:p>
          <a:p>
            <a:pPr lvl="1"/>
            <a:r>
              <a:rPr lang="en-US" dirty="0" smtClean="0"/>
              <a:t>Example for pricing a snowball:</a:t>
            </a:r>
          </a:p>
          <a:p>
            <a:pPr lvl="2"/>
            <a:r>
              <a:rPr lang="en-US" dirty="0" smtClean="0"/>
              <a:t>Load Cube</a:t>
            </a:r>
          </a:p>
          <a:p>
            <a:pPr lvl="2"/>
            <a:r>
              <a:rPr lang="en-US" dirty="0" smtClean="0"/>
              <a:t>Generate Schedule for calibration</a:t>
            </a:r>
          </a:p>
          <a:p>
            <a:pPr lvl="2"/>
            <a:r>
              <a:rPr lang="en-US" dirty="0" smtClean="0"/>
              <a:t>Generate Coverage for calibration schedule</a:t>
            </a:r>
          </a:p>
          <a:p>
            <a:pPr lvl="2"/>
            <a:r>
              <a:rPr lang="en-US" dirty="0" smtClean="0"/>
              <a:t>Strip Curve for calibration schedule</a:t>
            </a:r>
          </a:p>
          <a:p>
            <a:pPr lvl="2"/>
            <a:r>
              <a:rPr lang="en-US" dirty="0" smtClean="0"/>
              <a:t>Strip Curve for curve dates</a:t>
            </a:r>
          </a:p>
          <a:p>
            <a:pPr lvl="2"/>
            <a:r>
              <a:rPr lang="en-US" dirty="0" smtClean="0"/>
              <a:t>Calculate deal schedule coverage</a:t>
            </a:r>
          </a:p>
          <a:p>
            <a:pPr lvl="2"/>
            <a:r>
              <a:rPr lang="en-US" dirty="0" smtClean="0"/>
              <a:t>Strip Curve for deal dates</a:t>
            </a:r>
          </a:p>
          <a:p>
            <a:pPr lvl="2"/>
            <a:r>
              <a:rPr lang="en-US" dirty="0" smtClean="0"/>
              <a:t>Index detail for 3 MON USD</a:t>
            </a:r>
          </a:p>
          <a:p>
            <a:pPr lvl="2"/>
            <a:r>
              <a:rPr lang="en-US" dirty="0" smtClean="0"/>
              <a:t>Index </a:t>
            </a:r>
            <a:r>
              <a:rPr lang="en-US" dirty="0" err="1" smtClean="0"/>
              <a:t>Hist</a:t>
            </a:r>
            <a:r>
              <a:rPr lang="en-US" dirty="0" smtClean="0"/>
              <a:t> Rates for 3 MON USD</a:t>
            </a:r>
          </a:p>
          <a:p>
            <a:pPr lvl="2"/>
            <a:r>
              <a:rPr lang="en-US" dirty="0" smtClean="0"/>
              <a:t>Calculate Accrued value for deal Schedule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Calibrate Model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Price Deal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688C6-0224-463D-A518-0AFA0ACDEC60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Right Brace 5"/>
          <p:cNvSpPr/>
          <p:nvPr/>
        </p:nvSpPr>
        <p:spPr bwMode="auto">
          <a:xfrm>
            <a:off x="6400800" y="2590800"/>
            <a:ext cx="152400" cy="2819400"/>
          </a:xfrm>
          <a:prstGeom prst="rightBrace">
            <a:avLst>
              <a:gd name="adj1" fmla="val 44444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rgbClr val="FF9900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" name="Right Brace 6"/>
          <p:cNvSpPr/>
          <p:nvPr/>
        </p:nvSpPr>
        <p:spPr bwMode="auto">
          <a:xfrm>
            <a:off x="6400800" y="5486400"/>
            <a:ext cx="152400" cy="457200"/>
          </a:xfrm>
          <a:prstGeom prst="rightBrace">
            <a:avLst>
              <a:gd name="adj1" fmla="val 44444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rgbClr val="FF9900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6629400" y="3733800"/>
            <a:ext cx="1524000" cy="609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9900"/>
                </a:solidFill>
                <a:effectLst/>
                <a:latin typeface="Arial" charset="0"/>
                <a:cs typeface="Arial" charset="0"/>
              </a:rPr>
              <a:t>OTCDSP</a:t>
            </a:r>
            <a:endParaRPr lang="en-US" sz="2000" b="1" dirty="0" smtClean="0">
              <a:solidFill>
                <a:srgbClr val="FF9900"/>
              </a:solidFill>
              <a:latin typeface="Arial" charset="0"/>
              <a:cs typeface="Arial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6629400" y="5410200"/>
            <a:ext cx="1524000" cy="609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9900"/>
                </a:solidFill>
                <a:effectLst/>
                <a:latin typeface="Arial" charset="0"/>
                <a:cs typeface="Arial" charset="0"/>
              </a:rPr>
              <a:t>OTCCAL</a:t>
            </a:r>
            <a:endParaRPr lang="en-US" sz="2000" b="1" dirty="0" smtClean="0">
              <a:solidFill>
                <a:srgbClr val="FF9900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Generate = f(contract)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534400" cy="1828800"/>
          </a:xfrm>
        </p:spPr>
        <p:txBody>
          <a:bodyPr/>
          <a:lstStyle/>
          <a:p>
            <a:r>
              <a:rPr lang="en-US" dirty="0" smtClean="0"/>
              <a:t>The logic of the sequence of processor to execute for a given deal is a function of the contract</a:t>
            </a:r>
          </a:p>
          <a:p>
            <a:r>
              <a:rPr lang="en-US" dirty="0" err="1" smtClean="0"/>
              <a:t>ContractApi</a:t>
            </a:r>
            <a:r>
              <a:rPr lang="en-US" dirty="0" smtClean="0"/>
              <a:t> class:</a:t>
            </a:r>
          </a:p>
          <a:p>
            <a:pPr lvl="1"/>
            <a:r>
              <a:rPr lang="en-US" dirty="0" smtClean="0"/>
              <a:t>Define the interface that each contract should implement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688C6-0224-463D-A518-0AFA0ACDEC60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 bwMode="auto">
          <a:xfrm>
            <a:off x="838200" y="2971800"/>
            <a:ext cx="990600" cy="609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FF9900"/>
                </a:solidFill>
                <a:effectLst/>
                <a:latin typeface="Arial" charset="0"/>
                <a:cs typeface="Arial" charset="0"/>
              </a:rPr>
              <a:t>ContractAPI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FF9900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2133600" y="2971800"/>
            <a:ext cx="990600" cy="609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FF9900"/>
                </a:solidFill>
                <a:effectLst/>
                <a:latin typeface="Arial" charset="0"/>
                <a:cs typeface="Arial" charset="0"/>
              </a:rPr>
              <a:t>RequestBuilder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FF9900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3352800" y="2971800"/>
            <a:ext cx="1905000" cy="609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err="1" smtClean="0">
                <a:solidFill>
                  <a:srgbClr val="FF9900"/>
                </a:solidFill>
                <a:latin typeface="Arial" charset="0"/>
                <a:cs typeface="Arial" charset="0"/>
              </a:rPr>
              <a:t>MarketDataSettings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FF9900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5334000" y="2971800"/>
            <a:ext cx="1905000" cy="609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err="1" smtClean="0">
                <a:solidFill>
                  <a:srgbClr val="FF9900"/>
                </a:solidFill>
                <a:latin typeface="Arial" charset="0"/>
                <a:cs typeface="Arial" charset="0"/>
              </a:rPr>
              <a:t>CalibrationData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FF9900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7391400" y="2971800"/>
            <a:ext cx="1447800" cy="609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err="1" smtClean="0">
                <a:solidFill>
                  <a:srgbClr val="FF9900"/>
                </a:solidFill>
                <a:latin typeface="Arial" charset="0"/>
                <a:cs typeface="Arial" charset="0"/>
              </a:rPr>
              <a:t>MarketData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FF9900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3276600" y="2895600"/>
            <a:ext cx="5638800" cy="762000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rgbClr val="FF9900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3352800" y="4267200"/>
            <a:ext cx="2286000" cy="609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FF9900"/>
                </a:solidFill>
                <a:effectLst/>
                <a:latin typeface="Arial" charset="0"/>
                <a:cs typeface="Arial" charset="0"/>
              </a:rPr>
              <a:t>PricingRequestBuilder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FF9900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" name="Down Arrow 11"/>
          <p:cNvSpPr/>
          <p:nvPr/>
        </p:nvSpPr>
        <p:spPr bwMode="auto">
          <a:xfrm>
            <a:off x="4343400" y="3810000"/>
            <a:ext cx="304800" cy="381000"/>
          </a:xfrm>
          <a:prstGeom prst="down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rgbClr val="FF9900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3" name="Down Arrow 12"/>
          <p:cNvSpPr/>
          <p:nvPr/>
        </p:nvSpPr>
        <p:spPr bwMode="auto">
          <a:xfrm>
            <a:off x="4343400" y="4953000"/>
            <a:ext cx="304800" cy="381000"/>
          </a:xfrm>
          <a:prstGeom prst="down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rgbClr val="FF9900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4" name="Rounded Rectangle 13"/>
          <p:cNvSpPr/>
          <p:nvPr/>
        </p:nvSpPr>
        <p:spPr bwMode="auto">
          <a:xfrm>
            <a:off x="381000" y="5486400"/>
            <a:ext cx="838200" cy="609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FF9900"/>
                </a:solidFill>
                <a:effectLst/>
                <a:latin typeface="Arial" charset="0"/>
                <a:cs typeface="Arial" charset="0"/>
              </a:rPr>
              <a:t>P1</a:t>
            </a:r>
          </a:p>
        </p:txBody>
      </p:sp>
      <p:sp>
        <p:nvSpPr>
          <p:cNvPr id="15" name="Rounded Rectangle 14"/>
          <p:cNvSpPr/>
          <p:nvPr/>
        </p:nvSpPr>
        <p:spPr bwMode="auto">
          <a:xfrm>
            <a:off x="1371600" y="5486400"/>
            <a:ext cx="838200" cy="609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FF9900"/>
                </a:solidFill>
                <a:effectLst/>
                <a:latin typeface="Arial" charset="0"/>
                <a:cs typeface="Arial" charset="0"/>
              </a:rPr>
              <a:t>P2</a:t>
            </a:r>
          </a:p>
        </p:txBody>
      </p:sp>
      <p:sp>
        <p:nvSpPr>
          <p:cNvPr id="16" name="Rounded Rectangle 15"/>
          <p:cNvSpPr/>
          <p:nvPr/>
        </p:nvSpPr>
        <p:spPr bwMode="auto">
          <a:xfrm>
            <a:off x="2362200" y="5486400"/>
            <a:ext cx="838200" cy="609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FF9900"/>
                </a:solidFill>
                <a:effectLst/>
                <a:latin typeface="Arial" charset="0"/>
                <a:cs typeface="Arial" charset="0"/>
              </a:rPr>
              <a:t>P3</a:t>
            </a:r>
          </a:p>
        </p:txBody>
      </p:sp>
      <p:sp>
        <p:nvSpPr>
          <p:cNvPr id="17" name="Rounded Rectangle 16"/>
          <p:cNvSpPr/>
          <p:nvPr/>
        </p:nvSpPr>
        <p:spPr bwMode="auto">
          <a:xfrm>
            <a:off x="6553200" y="5486400"/>
            <a:ext cx="838200" cy="609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FF9900"/>
                </a:solidFill>
                <a:effectLst/>
                <a:latin typeface="Arial" charset="0"/>
                <a:cs typeface="Arial" charset="0"/>
              </a:rPr>
              <a:t>PN</a:t>
            </a:r>
          </a:p>
        </p:txBody>
      </p:sp>
      <p:cxnSp>
        <p:nvCxnSpPr>
          <p:cNvPr id="20" name="Straight Connector 19"/>
          <p:cNvCxnSpPr/>
          <p:nvPr/>
        </p:nvCxnSpPr>
        <p:spPr bwMode="auto">
          <a:xfrm>
            <a:off x="3505200" y="5791200"/>
            <a:ext cx="2590800" cy="0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Excel Pricing – Reusing Infrastructure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688C6-0224-463D-A518-0AFA0ACDEC60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 bwMode="auto">
          <a:xfrm>
            <a:off x="2743200" y="2667000"/>
            <a:ext cx="1447800" cy="6858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FF9900"/>
                </a:solidFill>
                <a:effectLst/>
                <a:latin typeface="Arial" charset="0"/>
                <a:cs typeface="Arial" charset="0"/>
              </a:rPr>
              <a:t>EXCEL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4419600" y="2667000"/>
            <a:ext cx="1905000" cy="6858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FF9900"/>
                </a:solidFill>
                <a:effectLst/>
                <a:latin typeface="Arial" charset="0"/>
                <a:cs typeface="Arial" charset="0"/>
              </a:rPr>
              <a:t>OTCDSP</a:t>
            </a:r>
          </a:p>
          <a:p>
            <a:r>
              <a:rPr lang="en-US" sz="1600" b="1" dirty="0" smtClean="0">
                <a:solidFill>
                  <a:srgbClr val="FF9900"/>
                </a:solidFill>
                <a:latin typeface="Arial" charset="0"/>
                <a:cs typeface="Arial" charset="0"/>
              </a:rPr>
              <a:t>(Bas Service)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6834632" y="2667000"/>
            <a:ext cx="1905000" cy="6858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solidFill>
                  <a:srgbClr val="FF9900"/>
                </a:solidFill>
                <a:latin typeface="Arial" charset="0"/>
                <a:cs typeface="Arial" charset="0"/>
              </a:rPr>
              <a:t>OTCCAL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rgbClr val="FF9900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" name="Left-Right Arrow 7"/>
          <p:cNvSpPr/>
          <p:nvPr/>
        </p:nvSpPr>
        <p:spPr bwMode="auto">
          <a:xfrm>
            <a:off x="4038600" y="2895600"/>
            <a:ext cx="609600" cy="228600"/>
          </a:xfrm>
          <a:prstGeom prst="left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rgbClr val="FF9900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" name="Left-Right Arrow 8"/>
          <p:cNvSpPr/>
          <p:nvPr/>
        </p:nvSpPr>
        <p:spPr bwMode="auto">
          <a:xfrm>
            <a:off x="6096000" y="2895600"/>
            <a:ext cx="914400" cy="228600"/>
          </a:xfrm>
          <a:prstGeom prst="left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rgbClr val="FF9900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315468" y="1676400"/>
            <a:ext cx="1447800" cy="6858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9900"/>
                </a:solidFill>
                <a:effectLst/>
                <a:latin typeface="Arial" charset="0"/>
                <a:cs typeface="Arial" charset="0"/>
              </a:rPr>
              <a:t>UI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 smtClean="0">
                <a:solidFill>
                  <a:srgbClr val="FF9900"/>
                </a:solidFill>
                <a:latin typeface="Arial" charset="0"/>
                <a:cs typeface="Arial" charset="0"/>
              </a:rPr>
              <a:t>(RAPID)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rgbClr val="FF9900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2360168" y="1676400"/>
            <a:ext cx="1905000" cy="6858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9900"/>
                </a:solidFill>
                <a:effectLst/>
                <a:latin typeface="Arial" charset="0"/>
                <a:cs typeface="Arial" charset="0"/>
              </a:rPr>
              <a:t>EXDL</a:t>
            </a:r>
            <a:endParaRPr lang="en-US" sz="2000" b="1" dirty="0" smtClean="0">
              <a:solidFill>
                <a:srgbClr val="FF9900"/>
              </a:solidFill>
              <a:latin typeface="Arial" charset="0"/>
              <a:cs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 smtClean="0">
                <a:solidFill>
                  <a:srgbClr val="FF9900"/>
                </a:solidFill>
                <a:latin typeface="Arial" charset="0"/>
                <a:cs typeface="Arial" charset="0"/>
              </a:rPr>
              <a:t>(Bas Service)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rgbClr val="FF9900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4430268" y="1676400"/>
            <a:ext cx="1905000" cy="6858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9900"/>
                </a:solidFill>
                <a:effectLst/>
                <a:latin typeface="Arial" charset="0"/>
                <a:cs typeface="Arial" charset="0"/>
              </a:rPr>
              <a:t>OTCDSP</a:t>
            </a:r>
          </a:p>
          <a:p>
            <a:r>
              <a:rPr lang="en-US" sz="2000" b="1" dirty="0" smtClean="0">
                <a:solidFill>
                  <a:srgbClr val="FF9900"/>
                </a:solidFill>
                <a:latin typeface="Arial" charset="0"/>
                <a:cs typeface="Arial" charset="0"/>
              </a:rPr>
              <a:t>(Bas Service)</a:t>
            </a:r>
          </a:p>
        </p:txBody>
      </p:sp>
      <p:sp>
        <p:nvSpPr>
          <p:cNvPr id="13" name="Rounded Rectangle 12"/>
          <p:cNvSpPr/>
          <p:nvPr/>
        </p:nvSpPr>
        <p:spPr bwMode="auto">
          <a:xfrm>
            <a:off x="6845300" y="1676400"/>
            <a:ext cx="1905000" cy="6858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 smtClean="0">
                <a:solidFill>
                  <a:srgbClr val="FF9900"/>
                </a:solidFill>
                <a:latin typeface="Arial" charset="0"/>
                <a:cs typeface="Arial" charset="0"/>
              </a:rPr>
              <a:t>OTCCAL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rgbClr val="FF9900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4" name="Left-Right Arrow 13"/>
          <p:cNvSpPr/>
          <p:nvPr/>
        </p:nvSpPr>
        <p:spPr bwMode="auto">
          <a:xfrm>
            <a:off x="1610868" y="1828800"/>
            <a:ext cx="914400" cy="228600"/>
          </a:xfrm>
          <a:prstGeom prst="left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rgbClr val="FF9900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5" name="Left-Right Arrow 14"/>
          <p:cNvSpPr/>
          <p:nvPr/>
        </p:nvSpPr>
        <p:spPr bwMode="auto">
          <a:xfrm>
            <a:off x="4049268" y="1828800"/>
            <a:ext cx="609600" cy="228600"/>
          </a:xfrm>
          <a:prstGeom prst="left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rgbClr val="FF9900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6" name="Left-Right Arrow 15"/>
          <p:cNvSpPr/>
          <p:nvPr/>
        </p:nvSpPr>
        <p:spPr bwMode="auto">
          <a:xfrm>
            <a:off x="6106668" y="1828800"/>
            <a:ext cx="914400" cy="228600"/>
          </a:xfrm>
          <a:prstGeom prst="left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rgbClr val="FF9900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4343400" y="914400"/>
            <a:ext cx="4572000" cy="2819400"/>
          </a:xfrm>
          <a:prstGeom prst="rect">
            <a:avLst/>
          </a:prstGeom>
          <a:solidFill>
            <a:srgbClr val="FFC000">
              <a:alpha val="9000"/>
            </a:srgb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rgbClr val="FF9900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803900" y="990600"/>
            <a:ext cx="3048000" cy="3077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Same Backend for Excel/Terminal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457200" y="4038600"/>
            <a:ext cx="8534400" cy="1828800"/>
          </a:xfrm>
        </p:spPr>
        <p:txBody>
          <a:bodyPr/>
          <a:lstStyle/>
          <a:p>
            <a:r>
              <a:rPr lang="en-US" dirty="0" smtClean="0"/>
              <a:t>We use cell dependencies to define the sequence of processors to be executed. </a:t>
            </a:r>
          </a:p>
          <a:p>
            <a:r>
              <a:rPr lang="en-US" dirty="0" smtClean="0"/>
              <a:t>The excel sheet replace the </a:t>
            </a:r>
            <a:r>
              <a:rPr lang="en-US" dirty="0" err="1" smtClean="0"/>
              <a:t>ContractApi</a:t>
            </a:r>
            <a:r>
              <a:rPr lang="en-US" dirty="0" smtClean="0"/>
              <a:t> and expose all the inputs of the processors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Improve code generation to have more complex UI features:</a:t>
            </a:r>
          </a:p>
          <a:p>
            <a:pPr lvl="1"/>
            <a:r>
              <a:rPr lang="en-US" dirty="0" smtClean="0"/>
              <a:t>List will be editable (support for addition/deletion)</a:t>
            </a:r>
          </a:p>
          <a:p>
            <a:pPr lvl="1"/>
            <a:r>
              <a:rPr lang="en-US" dirty="0" smtClean="0"/>
              <a:t>Improve speed by generating more efficient code.</a:t>
            </a:r>
          </a:p>
          <a:p>
            <a:r>
              <a:rPr lang="en-US" dirty="0" smtClean="0"/>
              <a:t>Research on also generating UI event handlers and validation</a:t>
            </a:r>
          </a:p>
          <a:p>
            <a:r>
              <a:rPr lang="en-US" dirty="0" smtClean="0"/>
              <a:t>Adding many new templates </a:t>
            </a:r>
          </a:p>
          <a:p>
            <a:r>
              <a:rPr lang="en-US" dirty="0" smtClean="0"/>
              <a:t>To support more underlying (Equity very soon)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688C6-0224-463D-A518-0AFA0ACDEC60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Engineering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8534400" cy="5410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Speed</a:t>
            </a:r>
          </a:p>
          <a:p>
            <a:pPr lvl="1"/>
            <a:r>
              <a:rPr lang="en-US" dirty="0" smtClean="0"/>
              <a:t>From &lt;1s to &gt;300s: We need to accommodate for different speeds</a:t>
            </a:r>
          </a:p>
          <a:p>
            <a:r>
              <a:rPr lang="en-US" dirty="0" smtClean="0"/>
              <a:t>Simple </a:t>
            </a:r>
            <a:r>
              <a:rPr lang="en-US" dirty="0" err="1" smtClean="0"/>
              <a:t>vs</a:t>
            </a:r>
            <a:r>
              <a:rPr lang="en-US" dirty="0" smtClean="0"/>
              <a:t> Advanced Users</a:t>
            </a:r>
          </a:p>
          <a:p>
            <a:pPr lvl="1"/>
            <a:r>
              <a:rPr lang="en-US" dirty="0" smtClean="0"/>
              <a:t>Simple users: only modify a few parameters and wants a price</a:t>
            </a:r>
          </a:p>
          <a:p>
            <a:pPr lvl="1"/>
            <a:r>
              <a:rPr lang="en-US" dirty="0" smtClean="0"/>
              <a:t>Advanced users: will want to modify everything:</a:t>
            </a:r>
          </a:p>
          <a:p>
            <a:pPr lvl="2"/>
            <a:r>
              <a:rPr lang="en-US" dirty="0" smtClean="0"/>
              <a:t>Contract details</a:t>
            </a:r>
          </a:p>
          <a:p>
            <a:pPr lvl="2"/>
            <a:r>
              <a:rPr lang="en-US" dirty="0" smtClean="0"/>
              <a:t>Override market data</a:t>
            </a:r>
          </a:p>
          <a:p>
            <a:pPr lvl="2"/>
            <a:r>
              <a:rPr lang="en-US" dirty="0" smtClean="0"/>
              <a:t>Override which market data is used to calibrate model</a:t>
            </a:r>
          </a:p>
          <a:p>
            <a:pPr lvl="2"/>
            <a:r>
              <a:rPr lang="en-US" dirty="0" smtClean="0"/>
              <a:t>Override Model parameters</a:t>
            </a:r>
          </a:p>
          <a:p>
            <a:pPr lvl="2"/>
            <a:r>
              <a:rPr lang="en-US" dirty="0" smtClean="0"/>
              <a:t>Override numerical method in the model itself</a:t>
            </a:r>
          </a:p>
          <a:p>
            <a:pPr lvl="2"/>
            <a:r>
              <a:rPr lang="en-US" dirty="0" smtClean="0"/>
              <a:t>…</a:t>
            </a:r>
          </a:p>
          <a:p>
            <a:r>
              <a:rPr lang="en-US" dirty="0" smtClean="0"/>
              <a:t>User Interface</a:t>
            </a:r>
          </a:p>
          <a:p>
            <a:pPr lvl="1"/>
            <a:r>
              <a:rPr lang="en-US" dirty="0" smtClean="0"/>
              <a:t>Every contract is different:</a:t>
            </a:r>
          </a:p>
          <a:p>
            <a:pPr lvl="2"/>
            <a:r>
              <a:rPr lang="en-US" dirty="0" smtClean="0"/>
              <a:t>Different inputs, different deal structure, different screen interaction (what happens if a field is modified)</a:t>
            </a:r>
          </a:p>
          <a:p>
            <a:pPr lvl="1"/>
            <a:r>
              <a:rPr lang="en-US" dirty="0" smtClean="0"/>
              <a:t>Time to market </a:t>
            </a:r>
          </a:p>
          <a:p>
            <a:pPr lvl="2"/>
            <a:r>
              <a:rPr lang="en-US" dirty="0" smtClean="0"/>
              <a:t>Adding a new deal can be crucial to a terminal sale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688C6-0224-463D-A518-0AFA0ACDEC6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Interface: Using Code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Contract are defined as XSD (enhanced XSD)</a:t>
            </a:r>
          </a:p>
          <a:p>
            <a:pPr lvl="1"/>
            <a:r>
              <a:rPr lang="en-US" dirty="0" smtClean="0"/>
              <a:t>Use bas </a:t>
            </a:r>
            <a:r>
              <a:rPr lang="en-US" dirty="0" err="1" smtClean="0"/>
              <a:t>codegen</a:t>
            </a:r>
            <a:r>
              <a:rPr lang="en-US" dirty="0" smtClean="0"/>
              <a:t> to get C++ object and benefit from Serialization routines</a:t>
            </a:r>
          </a:p>
          <a:p>
            <a:pPr lvl="1"/>
            <a:r>
              <a:rPr lang="en-US" dirty="0" smtClean="0"/>
              <a:t>Good representation to talk with business</a:t>
            </a:r>
          </a:p>
          <a:p>
            <a:pPr lvl="1"/>
            <a:r>
              <a:rPr lang="en-US" dirty="0" smtClean="0"/>
              <a:t>Can be easily parsed</a:t>
            </a:r>
          </a:p>
          <a:p>
            <a:r>
              <a:rPr lang="en-US" dirty="0" smtClean="0"/>
              <a:t>Generalization of the </a:t>
            </a:r>
            <a:r>
              <a:rPr lang="en-US" dirty="0" err="1" smtClean="0"/>
              <a:t>bas_codegen</a:t>
            </a:r>
            <a:r>
              <a:rPr lang="en-US" dirty="0" smtClean="0"/>
              <a:t> idea to UI generation </a:t>
            </a:r>
          </a:p>
          <a:p>
            <a:pPr lvl="1"/>
            <a:r>
              <a:rPr lang="en-US" dirty="0" smtClean="0"/>
              <a:t>Since what we display are the fields in the XSD we should be able to generate a UI which would allow user to edit the contract.</a:t>
            </a:r>
          </a:p>
          <a:p>
            <a:r>
              <a:rPr lang="en-US" dirty="0" smtClean="0"/>
              <a:t>“Enhanced” XSD</a:t>
            </a:r>
          </a:p>
          <a:p>
            <a:pPr lvl="1"/>
            <a:r>
              <a:rPr lang="en-US" dirty="0" smtClean="0"/>
              <a:t>Add “extra” element attribute to customize display (</a:t>
            </a:r>
            <a:r>
              <a:rPr lang="en-US" dirty="0" err="1" smtClean="0"/>
              <a:t>ie</a:t>
            </a:r>
            <a:r>
              <a:rPr lang="en-US" dirty="0" smtClean="0"/>
              <a:t> double displayed as a percentage value)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688C6-0224-463D-A518-0AFA0ACDEC6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Interface: Using Code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Benefits</a:t>
            </a:r>
          </a:p>
          <a:p>
            <a:pPr lvl="1"/>
            <a:r>
              <a:rPr lang="en-US" dirty="0" smtClean="0"/>
              <a:t>Enforce clear separation of:</a:t>
            </a:r>
          </a:p>
          <a:p>
            <a:pPr lvl="2"/>
            <a:r>
              <a:rPr lang="en-US" dirty="0" smtClean="0"/>
              <a:t>Contract definition</a:t>
            </a:r>
          </a:p>
          <a:p>
            <a:pPr lvl="2"/>
            <a:r>
              <a:rPr lang="en-US" dirty="0" smtClean="0"/>
              <a:t>Fields Event Handler</a:t>
            </a:r>
          </a:p>
          <a:p>
            <a:pPr lvl="2"/>
            <a:r>
              <a:rPr lang="en-US" dirty="0" smtClean="0"/>
              <a:t>UI code (where are fields located, how a field is displayed…)</a:t>
            </a:r>
          </a:p>
          <a:p>
            <a:pPr lvl="1"/>
            <a:r>
              <a:rPr lang="en-US" dirty="0" smtClean="0"/>
              <a:t>Allows programmer to focus on business logic</a:t>
            </a:r>
          </a:p>
          <a:p>
            <a:pPr lvl="2"/>
            <a:r>
              <a:rPr lang="en-US" dirty="0" smtClean="0"/>
              <a:t>What happened to the contract if I change this field</a:t>
            </a:r>
          </a:p>
          <a:p>
            <a:pPr lvl="2"/>
            <a:r>
              <a:rPr lang="en-US" dirty="0" smtClean="0"/>
              <a:t>What are the validation for this field</a:t>
            </a:r>
          </a:p>
          <a:p>
            <a:pPr lvl="1"/>
            <a:r>
              <a:rPr lang="en-US" dirty="0" smtClean="0"/>
              <a:t>Allows to quickly change the display of a contract (re generate rapid code and publish)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Might limit what you can do in the UI</a:t>
            </a:r>
          </a:p>
          <a:p>
            <a:pPr lvl="1"/>
            <a:r>
              <a:rPr lang="en-US" dirty="0" smtClean="0"/>
              <a:t>Up front cost to develop the code generator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688C6-0224-463D-A518-0AFA0ACDEC6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Generation Process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688C6-0224-463D-A518-0AFA0ACDEC60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0" y="838200"/>
            <a:ext cx="1551191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914399"/>
            <a:ext cx="1524000" cy="1372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52400" y="2362200"/>
            <a:ext cx="3200400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Deal Parameter (Enhanced XSD)</a:t>
            </a:r>
            <a:endParaRPr 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53000" y="2362200"/>
            <a:ext cx="3429000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UI Templates (Simplified Ruby)</a:t>
            </a:r>
          </a:p>
          <a:p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(how fields are grouped together and located on the screen)</a:t>
            </a:r>
            <a:endParaRPr 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Right Arrow 8"/>
          <p:cNvSpPr/>
          <p:nvPr/>
        </p:nvSpPr>
        <p:spPr bwMode="auto">
          <a:xfrm rot="2700000">
            <a:off x="3485059" y="2853671"/>
            <a:ext cx="685800" cy="3810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rgbClr val="FF9900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" name="Right Arrow 9"/>
          <p:cNvSpPr/>
          <p:nvPr/>
        </p:nvSpPr>
        <p:spPr bwMode="auto">
          <a:xfrm rot="8100000">
            <a:off x="4156729" y="2858667"/>
            <a:ext cx="685800" cy="3810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rgbClr val="FF9900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90800" y="3360003"/>
            <a:ext cx="3200400" cy="83099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CODE GENERATOR (Ruby)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1524000" y="4495800"/>
            <a:ext cx="1676400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C++ </a:t>
            </a:r>
            <a:endParaRPr lang="en-US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181600" y="4495800"/>
            <a:ext cx="2057400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chemeClr val="accent2">
                    <a:lumMod val="75000"/>
                  </a:schemeClr>
                </a:solidFill>
              </a:rPr>
              <a:t>Javascript</a:t>
            </a:r>
            <a:endParaRPr lang="en-US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8600" y="5181600"/>
            <a:ext cx="2971800" cy="132343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 Encoding/Decoding for UI/Backend Communication</a:t>
            </a:r>
          </a:p>
          <a:p>
            <a:pPr algn="l"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Event Handling</a:t>
            </a:r>
          </a:p>
          <a:p>
            <a:pPr algn="l"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UI Modification (sensitivity, color, validity of the field…)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181600" y="5181600"/>
            <a:ext cx="2971800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 Code to Populate a dynamic Grid</a:t>
            </a:r>
          </a:p>
        </p:txBody>
      </p:sp>
      <p:sp>
        <p:nvSpPr>
          <p:cNvPr id="13" name="Right Arrow 12"/>
          <p:cNvSpPr/>
          <p:nvPr/>
        </p:nvSpPr>
        <p:spPr bwMode="auto">
          <a:xfrm rot="2700000">
            <a:off x="4301471" y="4301471"/>
            <a:ext cx="685800" cy="3810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rgbClr val="FF9900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" name="Right Arrow 11"/>
          <p:cNvSpPr/>
          <p:nvPr/>
        </p:nvSpPr>
        <p:spPr bwMode="auto">
          <a:xfrm rot="8100000">
            <a:off x="3387072" y="4301471"/>
            <a:ext cx="685800" cy="3810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rgbClr val="FF9900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Generation Technology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534400" cy="20574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Ruby as a main language</a:t>
            </a:r>
          </a:p>
          <a:p>
            <a:pPr lvl="1"/>
            <a:r>
              <a:rPr lang="en-US" dirty="0" smtClean="0"/>
              <a:t>Used initially for prototyping </a:t>
            </a:r>
          </a:p>
          <a:p>
            <a:pPr lvl="1"/>
            <a:r>
              <a:rPr lang="en-US" dirty="0" smtClean="0"/>
              <a:t>XML (REXML)/ </a:t>
            </a:r>
            <a:r>
              <a:rPr lang="en-US" dirty="0" err="1" smtClean="0"/>
              <a:t>Templating</a:t>
            </a:r>
            <a:r>
              <a:rPr lang="en-US" dirty="0" smtClean="0"/>
              <a:t> library available (ERB)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ERB</a:t>
            </a:r>
          </a:p>
          <a:p>
            <a:pPr lvl="1"/>
            <a:r>
              <a:rPr lang="en-US" dirty="0" smtClean="0"/>
              <a:t>ERB is used to generate code by embedding Ruby code within text template</a:t>
            </a:r>
          </a:p>
          <a:p>
            <a:pPr lvl="1"/>
            <a:r>
              <a:rPr lang="en-US" dirty="0" smtClean="0"/>
              <a:t>Used by the “Ruby On Rails” framework (</a:t>
            </a:r>
            <a:r>
              <a:rPr lang="en-US" dirty="0" smtClean="0">
                <a:hlinkClick r:id="rId2"/>
              </a:rPr>
              <a:t>www.bloomberg.com</a:t>
            </a:r>
            <a:r>
              <a:rPr lang="en-US" dirty="0" smtClean="0"/>
              <a:t>)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688C6-0224-463D-A518-0AFA0ACDEC60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0" y="2971800"/>
            <a:ext cx="4038600" cy="3298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Event handlers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534400" cy="838200"/>
          </a:xfrm>
        </p:spPr>
        <p:txBody>
          <a:bodyPr/>
          <a:lstStyle/>
          <a:p>
            <a:r>
              <a:rPr lang="en-US" dirty="0" smtClean="0"/>
              <a:t>For each contract type, developer needs to register a handler such as: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688C6-0224-463D-A518-0AFA0ACDEC60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400" y="1905000"/>
            <a:ext cx="8153400" cy="206210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1600" dirty="0" err="1" smtClean="0">
                <a:solidFill>
                  <a:schemeClr val="accent2">
                    <a:lumMod val="75000"/>
                  </a:schemeClr>
                </a:solidFill>
              </a:rPr>
              <a:t>bool</a:t>
            </a:r>
            <a:endParaRPr lang="en-US" sz="16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l"/>
            <a:r>
              <a:rPr lang="en-US" sz="1600" dirty="0" err="1" smtClean="0">
                <a:solidFill>
                  <a:schemeClr val="accent2">
                    <a:lumMod val="75000"/>
                  </a:schemeClr>
                </a:solidFill>
              </a:rPr>
              <a:t>SnowballUIEventHandler</a:t>
            </a:r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::</a:t>
            </a:r>
            <a:r>
              <a:rPr lang="en-US" sz="1600" dirty="0" err="1" smtClean="0">
                <a:solidFill>
                  <a:schemeClr val="accent2">
                    <a:lumMod val="75000"/>
                  </a:schemeClr>
                </a:solidFill>
              </a:rPr>
              <a:t>handleEvent</a:t>
            </a:r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(</a:t>
            </a:r>
          </a:p>
          <a:p>
            <a:pPr algn="l"/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                                                 </a:t>
            </a:r>
            <a:r>
              <a:rPr lang="en-US" sz="1600" dirty="0" err="1" smtClean="0">
                <a:solidFill>
                  <a:schemeClr val="accent2">
                    <a:lumMod val="75000"/>
                  </a:schemeClr>
                </a:solidFill>
              </a:rPr>
              <a:t>exoticdbapi</a:t>
            </a:r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::SnowballV1&amp; snowball,</a:t>
            </a:r>
          </a:p>
          <a:p>
            <a:pPr algn="l"/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                                                 SnowballV1UI&amp; </a:t>
            </a:r>
            <a:r>
              <a:rPr lang="en-US" sz="1600" dirty="0" err="1" smtClean="0">
                <a:solidFill>
                  <a:schemeClr val="accent2">
                    <a:lumMod val="75000"/>
                  </a:schemeClr>
                </a:solidFill>
              </a:rPr>
              <a:t>ui</a:t>
            </a:r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,</a:t>
            </a:r>
          </a:p>
          <a:p>
            <a:pPr algn="l"/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                                                 </a:t>
            </a:r>
            <a:r>
              <a:rPr lang="en-US" sz="1600" dirty="0" err="1" smtClean="0">
                <a:solidFill>
                  <a:schemeClr val="accent2">
                    <a:lumMod val="75000"/>
                  </a:schemeClr>
                </a:solidFill>
              </a:rPr>
              <a:t>ResetNotification</a:t>
            </a:r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&amp; </a:t>
            </a:r>
            <a:r>
              <a:rPr lang="en-US" sz="1600" dirty="0" err="1" smtClean="0">
                <a:solidFill>
                  <a:schemeClr val="accent2">
                    <a:lumMod val="75000"/>
                  </a:schemeClr>
                </a:solidFill>
              </a:rPr>
              <a:t>resetNotification</a:t>
            </a:r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,</a:t>
            </a:r>
          </a:p>
          <a:p>
            <a:pPr algn="l"/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                                                 </a:t>
            </a:r>
            <a:r>
              <a:rPr lang="en-US" sz="1600" dirty="0" err="1" smtClean="0">
                <a:solidFill>
                  <a:schemeClr val="accent2">
                    <a:lumMod val="75000"/>
                  </a:schemeClr>
                </a:solidFill>
              </a:rPr>
              <a:t>int</a:t>
            </a:r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 field,</a:t>
            </a:r>
          </a:p>
          <a:p>
            <a:pPr algn="l"/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                                                 const </a:t>
            </a:r>
            <a:r>
              <a:rPr lang="en-US" sz="1600" dirty="0" err="1" smtClean="0">
                <a:solidFill>
                  <a:schemeClr val="accent2">
                    <a:lumMod val="75000"/>
                  </a:schemeClr>
                </a:solidFill>
              </a:rPr>
              <a:t>UIValueChange</a:t>
            </a:r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&amp; </a:t>
            </a:r>
            <a:r>
              <a:rPr lang="en-US" sz="1600" dirty="0" err="1" smtClean="0">
                <a:solidFill>
                  <a:schemeClr val="accent2">
                    <a:lumMod val="75000"/>
                  </a:schemeClr>
                </a:solidFill>
              </a:rPr>
              <a:t>valueChange</a:t>
            </a:r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); </a:t>
            </a:r>
          </a:p>
          <a:p>
            <a:pPr algn="l"/>
            <a:endParaRPr 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0" y="4043303"/>
            <a:ext cx="8153400" cy="213360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 snowball        =&gt; BAS Generated Object </a:t>
            </a:r>
          </a:p>
          <a:p>
            <a:pPr algn="l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</a:rPr>
              <a:t>ui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	           =&gt; Generated class to change UI attribute of a field </a:t>
            </a:r>
            <a:b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					       (sensitive, valid…)</a:t>
            </a:r>
          </a:p>
          <a:p>
            <a:pPr algn="l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 field                =&gt; what contract field was changed (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</a:rPr>
              <a:t>enum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 value)</a:t>
            </a:r>
          </a:p>
          <a:p>
            <a:pPr algn="l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</a:rPr>
              <a:t>valueChange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 =&gt; previous/new value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3400" y="5909846"/>
            <a:ext cx="8153400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</a:rPr>
              <a:t>Everything else is generated !</a:t>
            </a:r>
            <a:endParaRPr 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Object Generated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534400" cy="533400"/>
          </a:xfrm>
        </p:spPr>
        <p:txBody>
          <a:bodyPr/>
          <a:lstStyle/>
          <a:p>
            <a:r>
              <a:rPr lang="en-US" dirty="0" smtClean="0"/>
              <a:t>UI Generated Object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688C6-0224-463D-A518-0AFA0ACDEC60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1524000"/>
            <a:ext cx="4237057" cy="489364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class SnowballV1UI {</a:t>
            </a:r>
          </a:p>
          <a:p>
            <a:pPr algn="l"/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public:</a:t>
            </a:r>
          </a:p>
          <a:p>
            <a:pPr algn="l"/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    //</a:t>
            </a:r>
          </a:p>
          <a:p>
            <a:pPr algn="l"/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    SnowballV1UI(const </a:t>
            </a:r>
            <a:r>
              <a:rPr lang="en-US" sz="1200" dirty="0" err="1" smtClean="0">
                <a:solidFill>
                  <a:schemeClr val="accent2">
                    <a:lumMod val="75000"/>
                  </a:schemeClr>
                </a:solidFill>
              </a:rPr>
              <a:t>exoticdbapi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::SnowballV1&amp; contract);</a:t>
            </a:r>
          </a:p>
          <a:p>
            <a:pPr algn="l"/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    //</a:t>
            </a:r>
          </a:p>
          <a:p>
            <a:pPr algn="l"/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    //</a:t>
            </a:r>
          </a:p>
          <a:p>
            <a:pPr algn="l"/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    void </a:t>
            </a:r>
            <a:r>
              <a:rPr lang="en-US" sz="1200" dirty="0" err="1" smtClean="0">
                <a:solidFill>
                  <a:schemeClr val="accent2">
                    <a:lumMod val="75000"/>
                  </a:schemeClr>
                </a:solidFill>
              </a:rPr>
              <a:t>setNotionalSensitivity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US" sz="1200" dirty="0" err="1" smtClean="0">
                <a:solidFill>
                  <a:schemeClr val="accent2">
                    <a:lumMod val="75000"/>
                  </a:schemeClr>
                </a:solidFill>
              </a:rPr>
              <a:t>bool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 value);</a:t>
            </a:r>
          </a:p>
          <a:p>
            <a:pPr algn="l"/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    void </a:t>
            </a:r>
            <a:r>
              <a:rPr lang="en-US" sz="1200" dirty="0" err="1" smtClean="0">
                <a:solidFill>
                  <a:schemeClr val="accent2">
                    <a:lumMod val="75000"/>
                  </a:schemeClr>
                </a:solidFill>
              </a:rPr>
              <a:t>setNotionalInvalid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();</a:t>
            </a:r>
          </a:p>
          <a:p>
            <a:pPr algn="l"/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    void </a:t>
            </a:r>
            <a:r>
              <a:rPr lang="en-US" sz="1200" dirty="0" err="1" smtClean="0">
                <a:solidFill>
                  <a:schemeClr val="accent2">
                    <a:lumMod val="75000"/>
                  </a:schemeClr>
                </a:solidFill>
              </a:rPr>
              <a:t>setNotionalInvalid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US" sz="1200" dirty="0" err="1" smtClean="0">
                <a:solidFill>
                  <a:schemeClr val="accent2">
                    <a:lumMod val="75000"/>
                  </a:schemeClr>
                </a:solidFill>
              </a:rPr>
              <a:t>int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accent2">
                    <a:lumMod val="75000"/>
                  </a:schemeClr>
                </a:solidFill>
              </a:rPr>
              <a:t>labelId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);</a:t>
            </a:r>
          </a:p>
          <a:p>
            <a:pPr algn="l"/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    void </a:t>
            </a:r>
            <a:r>
              <a:rPr lang="en-US" sz="1200" dirty="0" err="1" smtClean="0">
                <a:solidFill>
                  <a:schemeClr val="accent2">
                    <a:lumMod val="75000"/>
                  </a:schemeClr>
                </a:solidFill>
              </a:rPr>
              <a:t>setNotionalInvalid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(const std::string&amp; </a:t>
            </a:r>
            <a:r>
              <a:rPr lang="en-US" sz="1200" dirty="0" err="1" smtClean="0">
                <a:solidFill>
                  <a:schemeClr val="accent2">
                    <a:lumMod val="75000"/>
                  </a:schemeClr>
                </a:solidFill>
              </a:rPr>
              <a:t>errorMsg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);</a:t>
            </a:r>
          </a:p>
          <a:p>
            <a:pPr algn="l"/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    //</a:t>
            </a:r>
          </a:p>
          <a:p>
            <a:pPr algn="l"/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    void </a:t>
            </a:r>
            <a:r>
              <a:rPr lang="en-US" sz="1200" dirty="0" err="1" smtClean="0">
                <a:solidFill>
                  <a:schemeClr val="accent2">
                    <a:lumMod val="75000"/>
                  </a:schemeClr>
                </a:solidFill>
              </a:rPr>
              <a:t>setCurrencySensitivity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US" sz="1200" dirty="0" err="1" smtClean="0">
                <a:solidFill>
                  <a:schemeClr val="accent2">
                    <a:lumMod val="75000"/>
                  </a:schemeClr>
                </a:solidFill>
              </a:rPr>
              <a:t>bool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 value);</a:t>
            </a:r>
          </a:p>
          <a:p>
            <a:pPr algn="l"/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    void </a:t>
            </a:r>
            <a:r>
              <a:rPr lang="en-US" sz="1200" dirty="0" err="1" smtClean="0">
                <a:solidFill>
                  <a:schemeClr val="accent2">
                    <a:lumMod val="75000"/>
                  </a:schemeClr>
                </a:solidFill>
              </a:rPr>
              <a:t>setCurrencyInvalid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();</a:t>
            </a:r>
          </a:p>
          <a:p>
            <a:pPr algn="l"/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    void </a:t>
            </a:r>
            <a:r>
              <a:rPr lang="en-US" sz="1200" dirty="0" err="1" smtClean="0">
                <a:solidFill>
                  <a:schemeClr val="accent2">
                    <a:lumMod val="75000"/>
                  </a:schemeClr>
                </a:solidFill>
              </a:rPr>
              <a:t>setCurrencyInvalid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US" sz="1200" dirty="0" err="1" smtClean="0">
                <a:solidFill>
                  <a:schemeClr val="accent2">
                    <a:lumMod val="75000"/>
                  </a:schemeClr>
                </a:solidFill>
              </a:rPr>
              <a:t>int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accent2">
                    <a:lumMod val="75000"/>
                  </a:schemeClr>
                </a:solidFill>
              </a:rPr>
              <a:t>labelId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);</a:t>
            </a:r>
          </a:p>
          <a:p>
            <a:pPr algn="l"/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    void </a:t>
            </a:r>
            <a:r>
              <a:rPr lang="en-US" sz="1200" dirty="0" err="1" smtClean="0">
                <a:solidFill>
                  <a:schemeClr val="accent2">
                    <a:lumMod val="75000"/>
                  </a:schemeClr>
                </a:solidFill>
              </a:rPr>
              <a:t>setCurrencyInvalid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(const std::string&amp; </a:t>
            </a:r>
            <a:r>
              <a:rPr lang="en-US" sz="1200" dirty="0" err="1" smtClean="0">
                <a:solidFill>
                  <a:schemeClr val="accent2">
                    <a:lumMod val="75000"/>
                  </a:schemeClr>
                </a:solidFill>
              </a:rPr>
              <a:t>errorMsg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);</a:t>
            </a:r>
          </a:p>
          <a:p>
            <a:pPr algn="l"/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    //</a:t>
            </a:r>
          </a:p>
          <a:p>
            <a:pPr algn="l"/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    void </a:t>
            </a:r>
            <a:r>
              <a:rPr lang="en-US" sz="1200" dirty="0" err="1" smtClean="0">
                <a:solidFill>
                  <a:schemeClr val="accent2">
                    <a:lumMod val="75000"/>
                  </a:schemeClr>
                </a:solidFill>
              </a:rPr>
              <a:t>setCapSensitivity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US" sz="1200" dirty="0" err="1" smtClean="0">
                <a:solidFill>
                  <a:schemeClr val="accent2">
                    <a:lumMod val="75000"/>
                  </a:schemeClr>
                </a:solidFill>
              </a:rPr>
              <a:t>bool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 value);</a:t>
            </a:r>
          </a:p>
          <a:p>
            <a:pPr algn="l"/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    void </a:t>
            </a:r>
            <a:r>
              <a:rPr lang="en-US" sz="1200" dirty="0" err="1" smtClean="0">
                <a:solidFill>
                  <a:schemeClr val="accent2">
                    <a:lumMod val="75000"/>
                  </a:schemeClr>
                </a:solidFill>
              </a:rPr>
              <a:t>setCapInvalid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();</a:t>
            </a:r>
          </a:p>
          <a:p>
            <a:pPr algn="l"/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    void </a:t>
            </a:r>
            <a:r>
              <a:rPr lang="en-US" sz="1200" dirty="0" err="1" smtClean="0">
                <a:solidFill>
                  <a:schemeClr val="accent2">
                    <a:lumMod val="75000"/>
                  </a:schemeClr>
                </a:solidFill>
              </a:rPr>
              <a:t>setCapInvalid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US" sz="1200" dirty="0" err="1" smtClean="0">
                <a:solidFill>
                  <a:schemeClr val="accent2">
                    <a:lumMod val="75000"/>
                  </a:schemeClr>
                </a:solidFill>
              </a:rPr>
              <a:t>int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accent2">
                    <a:lumMod val="75000"/>
                  </a:schemeClr>
                </a:solidFill>
              </a:rPr>
              <a:t>labelId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);</a:t>
            </a:r>
          </a:p>
          <a:p>
            <a:pPr algn="l"/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    void </a:t>
            </a:r>
            <a:r>
              <a:rPr lang="en-US" sz="1200" dirty="0" err="1" smtClean="0">
                <a:solidFill>
                  <a:schemeClr val="accent2">
                    <a:lumMod val="75000"/>
                  </a:schemeClr>
                </a:solidFill>
              </a:rPr>
              <a:t>setCapInvalid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(const std::string&amp; </a:t>
            </a:r>
            <a:r>
              <a:rPr lang="en-US" sz="1200" dirty="0" err="1" smtClean="0">
                <a:solidFill>
                  <a:schemeClr val="accent2">
                    <a:lumMod val="75000"/>
                  </a:schemeClr>
                </a:solidFill>
              </a:rPr>
              <a:t>errorMsg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);</a:t>
            </a:r>
            <a:b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  </a:t>
            </a:r>
          </a:p>
          <a:p>
            <a:pPr algn="l"/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     …..</a:t>
            </a:r>
          </a:p>
          <a:p>
            <a:pPr algn="l"/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		</a:t>
            </a:r>
          </a:p>
          <a:p>
            <a:pPr algn="l"/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    </a:t>
            </a:r>
            <a:r>
              <a:rPr lang="en-US" sz="1200" dirty="0" err="1" smtClean="0">
                <a:solidFill>
                  <a:schemeClr val="accent2">
                    <a:lumMod val="75000"/>
                  </a:schemeClr>
                </a:solidFill>
              </a:rPr>
              <a:t>bool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accent2">
                    <a:lumMod val="75000"/>
                  </a:schemeClr>
                </a:solidFill>
              </a:rPr>
              <a:t>customScheduleIsFolded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();</a:t>
            </a:r>
          </a:p>
          <a:p>
            <a:pPr algn="l"/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    void </a:t>
            </a:r>
            <a:r>
              <a:rPr lang="en-US" sz="1200" dirty="0" err="1" smtClean="0">
                <a:solidFill>
                  <a:schemeClr val="accent2">
                    <a:lumMod val="75000"/>
                  </a:schemeClr>
                </a:solidFill>
              </a:rPr>
              <a:t>customScheduleSetFolded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US" sz="1200" dirty="0" err="1" smtClean="0">
                <a:solidFill>
                  <a:schemeClr val="accent2">
                    <a:lumMod val="75000"/>
                  </a:schemeClr>
                </a:solidFill>
              </a:rPr>
              <a:t>bool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accent2">
                    <a:lumMod val="75000"/>
                  </a:schemeClr>
                </a:solidFill>
              </a:rPr>
              <a:t>isFolded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);</a:t>
            </a:r>
          </a:p>
          <a:p>
            <a:pPr algn="l"/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0" y="2514600"/>
            <a:ext cx="3429000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Generate functions to set sensitivity, or </a:t>
            </a:r>
            <a:r>
              <a:rPr lang="en-US" sz="1600" dirty="0" err="1" smtClean="0">
                <a:solidFill>
                  <a:schemeClr val="accent2">
                    <a:lumMod val="75000"/>
                  </a:schemeClr>
                </a:solidFill>
              </a:rPr>
              <a:t>wether</a:t>
            </a:r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 or not the field is valid (with optional error </a:t>
            </a:r>
            <a:r>
              <a:rPr lang="en-US" sz="1600" dirty="0" err="1" smtClean="0">
                <a:solidFill>
                  <a:schemeClr val="accent2">
                    <a:lumMod val="75000"/>
                  </a:schemeClr>
                </a:solidFill>
              </a:rPr>
              <a:t>msg</a:t>
            </a:r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7" name="Right Arrow 6"/>
          <p:cNvSpPr/>
          <p:nvPr/>
        </p:nvSpPr>
        <p:spPr bwMode="auto">
          <a:xfrm rot="10800000">
            <a:off x="4495800" y="2667000"/>
            <a:ext cx="685800" cy="3810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rgbClr val="FF9900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000" y="5569803"/>
            <a:ext cx="3429000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For each Vector of complex type: ability to set whether or not the list is folded</a:t>
            </a:r>
          </a:p>
        </p:txBody>
      </p:sp>
      <p:sp>
        <p:nvSpPr>
          <p:cNvPr id="10" name="Right Arrow 9"/>
          <p:cNvSpPr/>
          <p:nvPr/>
        </p:nvSpPr>
        <p:spPr bwMode="auto">
          <a:xfrm rot="10800000">
            <a:off x="4495800" y="5722203"/>
            <a:ext cx="685800" cy="3810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rgbClr val="FF9900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 main concepts for now:</a:t>
            </a:r>
          </a:p>
          <a:p>
            <a:pPr lvl="1"/>
            <a:r>
              <a:rPr lang="en-US" dirty="0" smtClean="0"/>
              <a:t>Group</a:t>
            </a:r>
          </a:p>
          <a:p>
            <a:pPr lvl="1"/>
            <a:r>
              <a:rPr lang="en-US" dirty="0" smtClean="0"/>
              <a:t>List</a:t>
            </a:r>
          </a:p>
          <a:p>
            <a:r>
              <a:rPr lang="en-US" dirty="0" smtClean="0"/>
              <a:t>Group allows a set of fields to be displayed together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List </a:t>
            </a:r>
          </a:p>
          <a:p>
            <a:pPr lvl="1"/>
            <a:r>
              <a:rPr lang="en-US" dirty="0" smtClean="0"/>
              <a:t>Allow vector of Complex Type to be display in horizontal fashion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688C6-0224-463D-A518-0AFA0ACDEC60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2667000"/>
            <a:ext cx="4286250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7000" y="5029200"/>
            <a:ext cx="6257925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oomberg">
  <a:themeElements>
    <a:clrScheme name="Default Design 14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00"/>
      </a:hlink>
      <a:folHlink>
        <a:srgbClr val="0000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rgbClr val="FF9900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rgbClr val="FF9900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FF990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bloomberg</Template>
  <TotalTime>3887</TotalTime>
  <Words>1242</Words>
  <Application>Microsoft Office PowerPoint</Application>
  <PresentationFormat>On-screen Show (4:3)</PresentationFormat>
  <Paragraphs>257</Paragraphs>
  <Slides>16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bloomberg</vt:lpstr>
      <vt:lpstr>DLIB Framework</vt:lpstr>
      <vt:lpstr>Software Engineering Challenges</vt:lpstr>
      <vt:lpstr>User Interface: Using Code Generation</vt:lpstr>
      <vt:lpstr>User Interface: Using Code Generation</vt:lpstr>
      <vt:lpstr>Code Generation Process</vt:lpstr>
      <vt:lpstr>Code Generation Technology</vt:lpstr>
      <vt:lpstr>Adding Event handlers</vt:lpstr>
      <vt:lpstr>UI Object Generated</vt:lpstr>
      <vt:lpstr>UI Organization</vt:lpstr>
      <vt:lpstr>UI Organization</vt:lpstr>
      <vt:lpstr>Pricing </vt:lpstr>
      <vt:lpstr>Pricing Overall Architecture</vt:lpstr>
      <vt:lpstr>OTCDSP</vt:lpstr>
      <vt:lpstr>What to Generate = f(contract)</vt:lpstr>
      <vt:lpstr>Excel Pricing – Reusing Infrastructure</vt:lpstr>
      <vt:lpstr>What’s Next</vt:lpstr>
    </vt:vector>
  </TitlesOfParts>
  <Company>Bloomberg L.P.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mransan</dc:creator>
  <cp:lastModifiedBy>mransan</cp:lastModifiedBy>
  <cp:revision>380</cp:revision>
  <dcterms:created xsi:type="dcterms:W3CDTF">2011-11-10T15:30:11Z</dcterms:created>
  <dcterms:modified xsi:type="dcterms:W3CDTF">2012-01-27T21:12:01Z</dcterms:modified>
</cp:coreProperties>
</file>