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customUIRelID" Type="http://schemas.microsoft.com/office/2006/relationships/ui/extensibility" Target="customUI/customUI.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7"/>
  </p:notesMasterIdLst>
  <p:handoutMasterIdLst>
    <p:handoutMasterId r:id="rId58"/>
  </p:handoutMasterIdLst>
  <p:sldIdLst>
    <p:sldId id="738" r:id="rId5"/>
    <p:sldId id="741" r:id="rId6"/>
    <p:sldId id="740" r:id="rId7"/>
    <p:sldId id="742" r:id="rId8"/>
    <p:sldId id="743" r:id="rId9"/>
    <p:sldId id="793" r:id="rId10"/>
    <p:sldId id="744" r:id="rId11"/>
    <p:sldId id="745" r:id="rId12"/>
    <p:sldId id="746" r:id="rId13"/>
    <p:sldId id="747" r:id="rId14"/>
    <p:sldId id="748" r:id="rId15"/>
    <p:sldId id="749" r:id="rId16"/>
    <p:sldId id="750" r:id="rId17"/>
    <p:sldId id="794" r:id="rId18"/>
    <p:sldId id="751" r:id="rId19"/>
    <p:sldId id="752" r:id="rId20"/>
    <p:sldId id="753" r:id="rId21"/>
    <p:sldId id="754" r:id="rId22"/>
    <p:sldId id="755" r:id="rId23"/>
    <p:sldId id="756" r:id="rId24"/>
    <p:sldId id="757" r:id="rId25"/>
    <p:sldId id="758" r:id="rId26"/>
    <p:sldId id="795" r:id="rId27"/>
    <p:sldId id="759" r:id="rId28"/>
    <p:sldId id="760" r:id="rId29"/>
    <p:sldId id="761" r:id="rId30"/>
    <p:sldId id="762" r:id="rId31"/>
    <p:sldId id="763" r:id="rId32"/>
    <p:sldId id="764" r:id="rId33"/>
    <p:sldId id="765" r:id="rId34"/>
    <p:sldId id="766" r:id="rId35"/>
    <p:sldId id="767" r:id="rId36"/>
    <p:sldId id="768" r:id="rId37"/>
    <p:sldId id="769" r:id="rId38"/>
    <p:sldId id="770" r:id="rId39"/>
    <p:sldId id="771" r:id="rId40"/>
    <p:sldId id="772" r:id="rId41"/>
    <p:sldId id="773" r:id="rId42"/>
    <p:sldId id="774" r:id="rId43"/>
    <p:sldId id="775" r:id="rId44"/>
    <p:sldId id="776" r:id="rId45"/>
    <p:sldId id="777" r:id="rId46"/>
    <p:sldId id="778" r:id="rId47"/>
    <p:sldId id="779" r:id="rId48"/>
    <p:sldId id="780" r:id="rId49"/>
    <p:sldId id="781" r:id="rId50"/>
    <p:sldId id="782" r:id="rId51"/>
    <p:sldId id="783" r:id="rId52"/>
    <p:sldId id="784" r:id="rId53"/>
    <p:sldId id="785" r:id="rId54"/>
    <p:sldId id="786" r:id="rId55"/>
    <p:sldId id="787" r:id="rId56"/>
  </p:sldIdLst>
  <p:sldSz cx="12188825" cy="6858000"/>
  <p:notesSz cx="7010400" cy="9296400"/>
  <p:custShowLst>
    <p:custShow name="BEAM" id="0">
      <p:sldLst/>
    </p:custShow>
  </p:custShowLst>
  <p:custDataLst>
    <p:tags r:id="rId5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ron" initials="SS"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D9D9D9"/>
    <a:srgbClr val="FFFF00"/>
    <a:srgbClr val="00C000"/>
    <a:srgbClr val="00FF00"/>
    <a:srgbClr val="17E5AF"/>
    <a:srgbClr val="A917A2"/>
    <a:srgbClr val="AA1229"/>
    <a:srgbClr val="526FEA"/>
    <a:srgbClr val="E0119D"/>
    <a:srgbClr val="60606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314" autoAdjust="0"/>
    <p:restoredTop sz="76906" autoAdjust="0"/>
  </p:normalViewPr>
  <p:slideViewPr>
    <p:cSldViewPr snapToGrid="0" showGuides="1">
      <p:cViewPr varScale="1">
        <p:scale>
          <a:sx n="87" d="100"/>
          <a:sy n="87" d="100"/>
        </p:scale>
        <p:origin x="-2088" y="-78"/>
      </p:cViewPr>
      <p:guideLst>
        <p:guide orient="horz" pos="917"/>
        <p:guide orient="horz" pos="4173"/>
        <p:guide orient="horz" pos="811"/>
        <p:guide orient="horz" pos="203"/>
        <p:guide pos="302"/>
        <p:guide pos="303"/>
        <p:guide pos="7047"/>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124" d="100"/>
          <a:sy n="124" d="100"/>
        </p:scale>
        <p:origin x="-4896"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5BD78FF-B1C8-3E4D-A610-8CC16E4B3835}" type="datetimeFigureOut">
              <a:rPr lang="en-US" smtClean="0"/>
              <a:pPr/>
              <a:t>7/2/2015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01F94C8-A286-A148-9DE5-82145847466E}" type="slidenum">
              <a:rPr lang="en-US" smtClean="0"/>
              <a:pPr/>
              <a:t>‹#›</a:t>
            </a:fld>
            <a:endParaRPr lang="en-US"/>
          </a:p>
        </p:txBody>
      </p:sp>
    </p:spTree>
    <p:extLst>
      <p:ext uri="{BB962C8B-B14F-4D97-AF65-F5344CB8AC3E}">
        <p14:creationId xmlns:p14="http://schemas.microsoft.com/office/powerpoint/2010/main" val="888417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14C08B1-0926-46EB-A72C-6066AF429DCA}" type="datetimeFigureOut">
              <a:rPr lang="en-US" smtClean="0"/>
              <a:pPr/>
              <a:t>7/2/2015</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B02C7CD-395C-4DB6-9C71-EA637A90D920}" type="slidenum">
              <a:rPr lang="en-US" smtClean="0"/>
              <a:pPr/>
              <a:t>‹#›</a:t>
            </a:fld>
            <a:endParaRPr lang="en-US"/>
          </a:p>
        </p:txBody>
      </p:sp>
    </p:spTree>
    <p:extLst>
      <p:ext uri="{BB962C8B-B14F-4D97-AF65-F5344CB8AC3E}">
        <p14:creationId xmlns:p14="http://schemas.microsoft.com/office/powerpoint/2010/main" val="1157963058"/>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eography.about.com/od/timeandtimezones/a/gmtutc.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1</a:t>
            </a:fld>
            <a:endParaRPr lang="en-US"/>
          </a:p>
        </p:txBody>
      </p:sp>
    </p:spTree>
    <p:extLst>
      <p:ext uri="{BB962C8B-B14F-4D97-AF65-F5344CB8AC3E}">
        <p14:creationId xmlns:p14="http://schemas.microsoft.com/office/powerpoint/2010/main" val="1569569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en-US" dirty="0" smtClean="0">
                <a:latin typeface="Arial" pitchFamily="34" charset="0"/>
              </a:rPr>
              <a:t>For some documentation on how to make use of </a:t>
            </a:r>
            <a:r>
              <a:rPr lang="en-US" altLang="en-US" b="1" dirty="0" err="1" smtClean="0">
                <a:latin typeface="Courier New" pitchFamily="49" charset="0"/>
                <a:cs typeface="Courier New" pitchFamily="49" charset="0"/>
              </a:rPr>
              <a:t>a_bdema_GmallocAllocator</a:t>
            </a:r>
            <a:r>
              <a:rPr lang="en-US" altLang="en-US" dirty="0" smtClean="0">
                <a:latin typeface="Arial" pitchFamily="34" charset="0"/>
              </a:rPr>
              <a:t> to create dynamic objects that are persistent to move across BIGs, refer to https://bbiportal.bloomberg.com/BDE/Solutions/saverange1.0.html</a:t>
            </a: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22</a:t>
            </a:fld>
            <a:endParaRPr lang="en-US"/>
          </a:p>
        </p:txBody>
      </p:sp>
    </p:spTree>
    <p:extLst>
      <p:ext uri="{BB962C8B-B14F-4D97-AF65-F5344CB8AC3E}">
        <p14:creationId xmlns:p14="http://schemas.microsoft.com/office/powerpoint/2010/main" val="137416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err="1" smtClean="0">
                <a:latin typeface="Courier New" pitchFamily="49" charset="0"/>
                <a:cs typeface="Courier New" pitchFamily="49" charset="0"/>
              </a:rPr>
              <a:t>gmtDateTime</a:t>
            </a:r>
            <a:r>
              <a:rPr lang="en-US" altLang="en-US" dirty="0" smtClean="0">
                <a:latin typeface="Arial" pitchFamily="34" charset="0"/>
              </a:rPr>
              <a:t> was deprecated in favor of </a:t>
            </a:r>
            <a:r>
              <a:rPr lang="en-US" altLang="en-US" b="1" dirty="0" err="1" smtClean="0">
                <a:latin typeface="Courier New" pitchFamily="49" charset="0"/>
                <a:cs typeface="Courier New" pitchFamily="49" charset="0"/>
              </a:rPr>
              <a:t>utcDateTime</a:t>
            </a: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hlinkClick r:id="rId3"/>
              </a:rPr>
              <a:t>http://geography.about.com/od/timeandtimezones/a/gmtutc.htm</a:t>
            </a: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GMT represented the time zone of a hypothetically average day at Greenwich. GMT disregarded the fluctuations in the normal earth-sun interaction.</a:t>
            </a:r>
            <a:br>
              <a:rPr lang="en-US" altLang="en-US" dirty="0" smtClean="0">
                <a:latin typeface="Arial" pitchFamily="34" charset="0"/>
              </a:rPr>
            </a:br>
            <a:r>
              <a:rPr lang="en-US" altLang="en-US" dirty="0" smtClean="0">
                <a:latin typeface="Arial" pitchFamily="34" charset="0"/>
              </a:rPr>
              <a:t>UTC, while based on zero degrees longitude, which passes through the Greenwich Observatory, is based on atomic time and includes leap seconds as they are added to our clock every so often. UTC was used beginning in the mid-twentieth century but became the official standard of world time on January 1, 1972.</a:t>
            </a:r>
          </a:p>
          <a:p>
            <a:r>
              <a:rPr lang="en-US" altLang="en-US" dirty="0" smtClean="0">
                <a:latin typeface="Arial" pitchFamily="34" charset="0"/>
              </a:rPr>
              <a:t>UTC, which stands for Coordinated Universal Time in English and Temps </a:t>
            </a:r>
            <a:r>
              <a:rPr lang="en-US" altLang="en-US" dirty="0" err="1" smtClean="0">
                <a:latin typeface="Arial" pitchFamily="34" charset="0"/>
              </a:rPr>
              <a:t>universel</a:t>
            </a:r>
            <a:r>
              <a:rPr lang="en-US" altLang="en-US" dirty="0" smtClean="0">
                <a:latin typeface="Arial" pitchFamily="34" charset="0"/>
              </a:rPr>
              <a:t> </a:t>
            </a:r>
            <a:r>
              <a:rPr lang="en-US" altLang="en-US" dirty="0" err="1" smtClean="0">
                <a:latin typeface="Arial" pitchFamily="34" charset="0"/>
              </a:rPr>
              <a:t>coordonné</a:t>
            </a:r>
            <a:r>
              <a:rPr lang="en-US" altLang="en-US" dirty="0" smtClean="0">
                <a:latin typeface="Arial" pitchFamily="34" charset="0"/>
              </a:rPr>
              <a:t> in French, was abbreviated UTC as a compromise between CUT and TUC in English and French, respectively.</a:t>
            </a: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25</a:t>
            </a:fld>
            <a:endParaRPr lang="en-US"/>
          </a:p>
        </p:txBody>
      </p:sp>
    </p:spTree>
    <p:extLst>
      <p:ext uri="{BB962C8B-B14F-4D97-AF65-F5344CB8AC3E}">
        <p14:creationId xmlns:p14="http://schemas.microsoft.com/office/powerpoint/2010/main" val="92396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nSpc>
                <a:spcPct val="90000"/>
              </a:lnSpc>
            </a:pPr>
            <a:r>
              <a:rPr lang="en-US" altLang="en-US" sz="1100" dirty="0" smtClean="0">
                <a:latin typeface="Arial" pitchFamily="34" charset="0"/>
              </a:rPr>
              <a:t>Clarification regarding </a:t>
            </a:r>
            <a:r>
              <a:rPr lang="en-US" altLang="en-US" sz="1100" b="1" dirty="0" err="1" smtClean="0">
                <a:latin typeface="Courier New" pitchFamily="49" charset="0"/>
                <a:cs typeface="Courier New" pitchFamily="49" charset="0"/>
              </a:rPr>
              <a:t>setDefaultThresholdLevelsIfValid</a:t>
            </a:r>
            <a:r>
              <a:rPr lang="en-US" altLang="en-US" sz="1100" b="1" dirty="0" smtClean="0">
                <a:latin typeface="Courier New" pitchFamily="49" charset="0"/>
                <a:cs typeface="Courier New" pitchFamily="49" charset="0"/>
              </a:rPr>
              <a:t>:</a:t>
            </a:r>
          </a:p>
          <a:p>
            <a:pPr>
              <a:lnSpc>
                <a:spcPct val="90000"/>
              </a:lnSpc>
            </a:pPr>
            <a:endParaRPr lang="en-US" altLang="en-US" sz="1100" b="1" dirty="0" smtClean="0">
              <a:latin typeface="Courier New" pitchFamily="49" charset="0"/>
              <a:cs typeface="Courier New" pitchFamily="49" charset="0"/>
            </a:endParaRPr>
          </a:p>
          <a:p>
            <a:pPr>
              <a:lnSpc>
                <a:spcPct val="90000"/>
              </a:lnSpc>
            </a:pPr>
            <a:r>
              <a:rPr lang="en-US" altLang="en-US" sz="1100" dirty="0" smtClean="0">
                <a:latin typeface="Arial" pitchFamily="34" charset="0"/>
                <a:cs typeface="Arial" pitchFamily="34" charset="0"/>
              </a:rPr>
              <a:t>The </a:t>
            </a:r>
            <a:r>
              <a:rPr lang="en-US" altLang="en-US" sz="1100" dirty="0" err="1" smtClean="0">
                <a:latin typeface="Arial" pitchFamily="34" charset="0"/>
                <a:cs typeface="Arial" pitchFamily="34" charset="0"/>
              </a:rPr>
              <a:t>loggerManager</a:t>
            </a:r>
            <a:r>
              <a:rPr lang="en-US" altLang="en-US" sz="1100" dirty="0" smtClean="0">
                <a:latin typeface="Arial" pitchFamily="34" charset="0"/>
                <a:cs typeface="Arial" pitchFamily="34" charset="0"/>
              </a:rPr>
              <a:t> maintains a buffer to hold logging messages. (Technically it can hold several buffers for several threads)</a:t>
            </a:r>
          </a:p>
          <a:p>
            <a:pPr>
              <a:lnSpc>
                <a:spcPct val="90000"/>
              </a:lnSpc>
            </a:pPr>
            <a:r>
              <a:rPr lang="en-US" altLang="en-US" sz="1100" dirty="0" smtClean="0">
                <a:latin typeface="Arial" pitchFamily="34" charset="0"/>
                <a:cs typeface="Arial" pitchFamily="34" charset="0"/>
              </a:rPr>
              <a:t>When configuring the </a:t>
            </a:r>
            <a:r>
              <a:rPr lang="en-US" altLang="en-US" sz="1100" dirty="0" err="1" smtClean="0">
                <a:latin typeface="Arial" pitchFamily="34" charset="0"/>
                <a:cs typeface="Arial" pitchFamily="34" charset="0"/>
              </a:rPr>
              <a:t>loggerManager</a:t>
            </a:r>
            <a:r>
              <a:rPr lang="en-US" altLang="en-US" sz="1100" dirty="0" smtClean="0">
                <a:latin typeface="Arial" pitchFamily="34" charset="0"/>
                <a:cs typeface="Arial" pitchFamily="34" charset="0"/>
              </a:rPr>
              <a:t>, one can define the logging threshold for each of the following actions</a:t>
            </a:r>
            <a:br>
              <a:rPr lang="en-US" altLang="en-US" sz="1100" dirty="0" smtClean="0">
                <a:latin typeface="Arial" pitchFamily="34" charset="0"/>
                <a:cs typeface="Arial" pitchFamily="34" charset="0"/>
              </a:rPr>
            </a:br>
            <a:r>
              <a:rPr lang="en-US" altLang="en-US" sz="1100" dirty="0" smtClean="0">
                <a:latin typeface="Arial" pitchFamily="34" charset="0"/>
                <a:cs typeface="Arial" pitchFamily="34" charset="0"/>
              </a:rPr>
              <a:t>with a call to </a:t>
            </a:r>
            <a:r>
              <a:rPr lang="en-US" altLang="en-US" sz="1100" b="1" dirty="0" err="1" smtClean="0">
                <a:latin typeface="Courier New" pitchFamily="49" charset="0"/>
                <a:cs typeface="Courier New" pitchFamily="49" charset="0"/>
              </a:rPr>
              <a:t>configuration.setDefaultThresholdLevelsIfValid</a:t>
            </a:r>
            <a:r>
              <a:rPr lang="en-US" altLang="en-US" sz="1100" dirty="0" smtClean="0">
                <a:latin typeface="Courier New" pitchFamily="49" charset="0"/>
                <a:cs typeface="Courier New" pitchFamily="49" charset="0"/>
              </a:rPr>
              <a:t> :</a:t>
            </a:r>
            <a:br>
              <a:rPr lang="en-US" altLang="en-US" sz="1100" dirty="0" smtClean="0">
                <a:latin typeface="Courier New" pitchFamily="49" charset="0"/>
                <a:cs typeface="Courier New" pitchFamily="49" charset="0"/>
              </a:rPr>
            </a:br>
            <a:endParaRPr lang="en-US" altLang="en-US" sz="1100" dirty="0" smtClean="0">
              <a:latin typeface="Courier New" pitchFamily="49" charset="0"/>
              <a:cs typeface="Courier New" pitchFamily="49" charset="0"/>
            </a:endParaRPr>
          </a:p>
          <a:p>
            <a:pPr marL="690563" lvl="1" indent="-344488">
              <a:lnSpc>
                <a:spcPct val="80000"/>
              </a:lnSpc>
              <a:spcBef>
                <a:spcPct val="50000"/>
              </a:spcBef>
              <a:buClr>
                <a:schemeClr val="tx1"/>
              </a:buClr>
              <a:buFontTx/>
              <a:buChar char="•"/>
            </a:pPr>
            <a:r>
              <a:rPr lang="en-US" altLang="en-US" sz="2200" i="1" dirty="0" err="1" smtClean="0">
                <a:latin typeface="Arial" pitchFamily="34" charset="0"/>
                <a:cs typeface="Arial" pitchFamily="34" charset="0"/>
              </a:rPr>
              <a:t>recordLevel</a:t>
            </a:r>
            <a:r>
              <a:rPr lang="en-US" altLang="en-US" sz="2200" dirty="0" smtClean="0">
                <a:latin typeface="Arial" pitchFamily="34" charset="0"/>
                <a:cs typeface="Arial" pitchFamily="34" charset="0"/>
              </a:rPr>
              <a:t>, record the log record to the log buffer but do not publish</a:t>
            </a:r>
          </a:p>
          <a:p>
            <a:pPr marL="690563" lvl="1" indent="-344488">
              <a:lnSpc>
                <a:spcPct val="80000"/>
              </a:lnSpc>
              <a:spcBef>
                <a:spcPct val="50000"/>
              </a:spcBef>
              <a:buClr>
                <a:schemeClr val="tx1"/>
              </a:buClr>
              <a:buFontTx/>
              <a:buChar char="•"/>
            </a:pPr>
            <a:r>
              <a:rPr lang="en-US" altLang="en-US" sz="2200" i="1" dirty="0" err="1" smtClean="0">
                <a:latin typeface="Arial" pitchFamily="34" charset="0"/>
                <a:cs typeface="Arial" pitchFamily="34" charset="0"/>
              </a:rPr>
              <a:t>passLevel</a:t>
            </a:r>
            <a:r>
              <a:rPr lang="en-US" altLang="en-US" sz="2200" dirty="0" smtClean="0">
                <a:latin typeface="Arial" pitchFamily="34" charset="0"/>
                <a:cs typeface="Arial" pitchFamily="34" charset="0"/>
              </a:rPr>
              <a:t>, publish the log record (now)</a:t>
            </a:r>
          </a:p>
          <a:p>
            <a:pPr marL="690563" lvl="1" indent="-344488">
              <a:lnSpc>
                <a:spcPct val="80000"/>
              </a:lnSpc>
              <a:spcBef>
                <a:spcPct val="50000"/>
              </a:spcBef>
              <a:buClr>
                <a:schemeClr val="tx1"/>
              </a:buClr>
              <a:buFontTx/>
              <a:buChar char="•"/>
            </a:pPr>
            <a:r>
              <a:rPr lang="en-US" altLang="en-US" sz="2200" i="1" dirty="0" err="1" smtClean="0">
                <a:latin typeface="Arial" pitchFamily="34" charset="0"/>
                <a:cs typeface="Arial" pitchFamily="34" charset="0"/>
              </a:rPr>
              <a:t>triggerLevel</a:t>
            </a:r>
            <a:r>
              <a:rPr lang="en-US" altLang="en-US" sz="2200" dirty="0" smtClean="0">
                <a:latin typeface="Arial" pitchFamily="34" charset="0"/>
                <a:cs typeface="Arial" pitchFamily="34" charset="0"/>
              </a:rPr>
              <a:t>, publish all records in the log buffer. Create a record dump in the log file and removed records from the log</a:t>
            </a:r>
          </a:p>
          <a:p>
            <a:pPr marL="690563" lvl="1" indent="-344488">
              <a:lnSpc>
                <a:spcPct val="80000"/>
              </a:lnSpc>
              <a:spcBef>
                <a:spcPct val="50000"/>
              </a:spcBef>
              <a:buClr>
                <a:schemeClr val="tx1"/>
              </a:buClr>
              <a:buFontTx/>
              <a:buChar char="•"/>
            </a:pPr>
            <a:r>
              <a:rPr lang="en-US" altLang="en-US" sz="2200" i="1" dirty="0" err="1" smtClean="0">
                <a:latin typeface="Arial" pitchFamily="34" charset="0"/>
                <a:cs typeface="Arial" pitchFamily="34" charset="0"/>
              </a:rPr>
              <a:t>triggerAllLevel</a:t>
            </a:r>
            <a:r>
              <a:rPr lang="en-US" altLang="en-US" sz="2200" dirty="0" smtClean="0">
                <a:latin typeface="Arial" pitchFamily="34" charset="0"/>
                <a:cs typeface="Arial" pitchFamily="34" charset="0"/>
              </a:rPr>
              <a:t>, publish all records in all log buffers</a:t>
            </a:r>
          </a:p>
          <a:p>
            <a:pPr>
              <a:lnSpc>
                <a:spcPct val="90000"/>
              </a:lnSpc>
            </a:pPr>
            <a:endParaRPr lang="en-US" altLang="en-US" sz="1100"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46</a:t>
            </a:fld>
            <a:endParaRPr lang="en-US"/>
          </a:p>
        </p:txBody>
      </p:sp>
    </p:spTree>
    <p:extLst>
      <p:ext uri="{BB962C8B-B14F-4D97-AF65-F5344CB8AC3E}">
        <p14:creationId xmlns:p14="http://schemas.microsoft.com/office/powerpoint/2010/main" val="32842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en-US" b="1" i="1" smtClean="0">
                <a:latin typeface="Arial" pitchFamily="34" charset="0"/>
              </a:rPr>
              <a:t>Note:  </a:t>
            </a:r>
            <a:r>
              <a:rPr lang="en-US" altLang="en-US" smtClean="0">
                <a:latin typeface="Arial" pitchFamily="34" charset="0"/>
              </a:rPr>
              <a:t>In this context, the term</a:t>
            </a:r>
            <a:r>
              <a:rPr lang="en-US" altLang="en-US" b="1" smtClean="0">
                <a:latin typeface="Arial" pitchFamily="34" charset="0"/>
              </a:rPr>
              <a:t> introspective </a:t>
            </a:r>
            <a:r>
              <a:rPr lang="en-US" altLang="en-US" smtClean="0">
                <a:latin typeface="Arial" pitchFamily="34" charset="0"/>
              </a:rPr>
              <a:t>means that the aggregate is aware of type of a reference it holds.</a:t>
            </a:r>
          </a:p>
          <a:p>
            <a:endParaRPr lang="en-US"/>
          </a:p>
        </p:txBody>
      </p:sp>
      <p:sp>
        <p:nvSpPr>
          <p:cNvPr id="4" name="Slide Number Placeholder 3"/>
          <p:cNvSpPr>
            <a:spLocks noGrp="1"/>
          </p:cNvSpPr>
          <p:nvPr>
            <p:ph type="sldNum" sz="quarter" idx="10"/>
          </p:nvPr>
        </p:nvSpPr>
        <p:spPr/>
        <p:txBody>
          <a:bodyPr/>
          <a:lstStyle/>
          <a:p>
            <a:fld id="{4B02C7CD-395C-4DB6-9C71-EA637A90D920}" type="slidenum">
              <a:rPr lang="en-US" smtClean="0"/>
              <a:pPr/>
              <a:t>50</a:t>
            </a:fld>
            <a:endParaRPr lang="en-US"/>
          </a:p>
        </p:txBody>
      </p:sp>
    </p:spTree>
    <p:extLst>
      <p:ext uri="{BB962C8B-B14F-4D97-AF65-F5344CB8AC3E}">
        <p14:creationId xmlns:p14="http://schemas.microsoft.com/office/powerpoint/2010/main" val="318181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altLang="en-US" b="1" i="1" dirty="0" smtClean="0">
                <a:latin typeface="Arial" pitchFamily="34" charset="0"/>
              </a:rPr>
              <a:t>Demonstrate:</a:t>
            </a:r>
            <a:r>
              <a:rPr lang="en-US" altLang="en-US" dirty="0" smtClean="0">
                <a:latin typeface="Arial" pitchFamily="34" charset="0"/>
              </a:rPr>
              <a:t>  {BDE &lt;GO&gt;} </a:t>
            </a:r>
          </a:p>
          <a:p>
            <a:pPr>
              <a:buFontTx/>
              <a:buChar char="•"/>
            </a:pPr>
            <a:r>
              <a:rPr lang="en-US" altLang="en-US" dirty="0" smtClean="0">
                <a:latin typeface="Arial" pitchFamily="34" charset="0"/>
              </a:rPr>
              <a:t> Navigate to </a:t>
            </a:r>
            <a:r>
              <a:rPr lang="en-US" altLang="en-US" b="1" dirty="0" smtClean="0">
                <a:latin typeface="Arial" pitchFamily="34" charset="0"/>
              </a:rPr>
              <a:t>Package Group Description</a:t>
            </a: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  Shows most important package groups </a:t>
            </a:r>
            <a:br>
              <a:rPr lang="en-US" altLang="en-US" dirty="0" smtClean="0">
                <a:latin typeface="Arial" pitchFamily="34" charset="0"/>
              </a:rPr>
            </a:br>
            <a:r>
              <a:rPr lang="en-US" altLang="en-US" dirty="0" smtClean="0">
                <a:latin typeface="Arial" pitchFamily="34" charset="0"/>
              </a:rPr>
              <a:t>  Some adaptor groups that implement an interface are not shown (e.g., package group a_cdb2)</a:t>
            </a:r>
          </a:p>
          <a:p>
            <a:pPr>
              <a:buFontTx/>
              <a:buChar char="•"/>
            </a:pPr>
            <a:r>
              <a:rPr lang="en-US" altLang="en-US" dirty="0" smtClean="0">
                <a:latin typeface="Arial" pitchFamily="34" charset="0"/>
              </a:rPr>
              <a:t> Navigate into </a:t>
            </a:r>
            <a:r>
              <a:rPr lang="en-US" altLang="en-US" b="1" dirty="0" err="1" smtClean="0">
                <a:latin typeface="Arial" pitchFamily="34" charset="0"/>
              </a:rPr>
              <a:t>bdl</a:t>
            </a: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  Show all the packages contained inside the package group </a:t>
            </a:r>
            <a:r>
              <a:rPr lang="en-US" altLang="en-US" b="1" dirty="0" err="1" smtClean="0">
                <a:latin typeface="Arial" pitchFamily="34" charset="0"/>
              </a:rPr>
              <a:t>bdl</a:t>
            </a:r>
            <a:endParaRPr lang="en-US" altLang="en-US" b="1" dirty="0" smtClean="0">
              <a:latin typeface="Arial" pitchFamily="34" charset="0"/>
            </a:endParaRPr>
          </a:p>
          <a:p>
            <a:pPr>
              <a:buFontTx/>
              <a:buChar char="•"/>
            </a:pPr>
            <a:r>
              <a:rPr lang="en-US" altLang="en-US" dirty="0" smtClean="0">
                <a:latin typeface="Arial" pitchFamily="34" charset="0"/>
              </a:rPr>
              <a:t> Navigate into </a:t>
            </a:r>
            <a:r>
              <a:rPr lang="en-US" altLang="en-US" b="1" dirty="0" err="1" smtClean="0">
                <a:latin typeface="Arial" pitchFamily="34" charset="0"/>
                <a:sym typeface="Wingdings" pitchFamily="2" charset="2"/>
              </a:rPr>
              <a:t>bdlt</a:t>
            </a:r>
            <a:r>
              <a:rPr lang="en-US" altLang="en-US" dirty="0" smtClean="0">
                <a:latin typeface="Arial" pitchFamily="34" charset="0"/>
                <a:sym typeface="Wingdings" pitchFamily="2" charset="2"/>
              </a:rPr>
              <a:t/>
            </a:r>
            <a:br>
              <a:rPr lang="en-US" altLang="en-US" dirty="0" smtClean="0">
                <a:latin typeface="Arial" pitchFamily="34" charset="0"/>
                <a:sym typeface="Wingdings" pitchFamily="2" charset="2"/>
              </a:rPr>
            </a:br>
            <a:r>
              <a:rPr lang="en-US" altLang="en-US" dirty="0" smtClean="0">
                <a:latin typeface="Arial" pitchFamily="34" charset="0"/>
                <a:sym typeface="Wingdings" pitchFamily="2" charset="2"/>
              </a:rPr>
              <a:t>  Shows all the components contained inside the package </a:t>
            </a:r>
            <a:r>
              <a:rPr lang="en-US" altLang="en-US" b="1" dirty="0" err="1" smtClean="0">
                <a:latin typeface="Courier New" pitchFamily="49" charset="0"/>
                <a:cs typeface="Courier New" pitchFamily="49" charset="0"/>
                <a:sym typeface="Wingdings" pitchFamily="2" charset="2"/>
              </a:rPr>
              <a:t>bdlt</a:t>
            </a:r>
            <a:endParaRPr lang="en-US" altLang="en-US" b="1" dirty="0" smtClean="0">
              <a:latin typeface="Courier New" pitchFamily="49" charset="0"/>
              <a:cs typeface="Courier New" pitchFamily="49" charset="0"/>
              <a:sym typeface="Wingdings" pitchFamily="2" charset="2"/>
            </a:endParaRPr>
          </a:p>
          <a:p>
            <a:pPr>
              <a:buFontTx/>
              <a:buChar char="•"/>
            </a:pPr>
            <a:r>
              <a:rPr lang="en-US" altLang="en-US" dirty="0" smtClean="0">
                <a:latin typeface="Arial" pitchFamily="34" charset="0"/>
              </a:rPr>
              <a:t> Navigate into </a:t>
            </a:r>
            <a:r>
              <a:rPr lang="en-US" altLang="en-US" b="1" dirty="0" err="1" smtClean="0">
                <a:latin typeface="Arial" pitchFamily="34" charset="0"/>
                <a:sym typeface="Wingdings" pitchFamily="2" charset="2"/>
              </a:rPr>
              <a:t>bdlt_date</a:t>
            </a:r>
            <a:r>
              <a:rPr lang="en-US" altLang="en-US" dirty="0" smtClean="0">
                <a:latin typeface="Arial" pitchFamily="34" charset="0"/>
                <a:sym typeface="Wingdings" pitchFamily="2" charset="2"/>
              </a:rPr>
              <a:t/>
            </a:r>
            <a:br>
              <a:rPr lang="en-US" altLang="en-US" dirty="0" smtClean="0">
                <a:latin typeface="Arial" pitchFamily="34" charset="0"/>
                <a:sym typeface="Wingdings" pitchFamily="2" charset="2"/>
              </a:rPr>
            </a:br>
            <a:r>
              <a:rPr lang="en-US" altLang="en-US" dirty="0" smtClean="0">
                <a:latin typeface="Arial" pitchFamily="34" charset="0"/>
                <a:sym typeface="Wingdings" pitchFamily="2" charset="2"/>
              </a:rPr>
              <a:t>  Shows the class and operators defined inside the package </a:t>
            </a:r>
            <a:r>
              <a:rPr lang="en-US" altLang="en-US" b="1" dirty="0" err="1" smtClean="0">
                <a:latin typeface="Courier New" pitchFamily="49" charset="0"/>
                <a:cs typeface="Courier New" pitchFamily="49" charset="0"/>
                <a:sym typeface="Wingdings" pitchFamily="2" charset="2"/>
              </a:rPr>
              <a:t>bdlt_date</a:t>
            </a:r>
            <a:endParaRPr lang="en-US" altLang="en-US" b="1" dirty="0" smtClean="0">
              <a:latin typeface="Courier New" pitchFamily="49" charset="0"/>
              <a:cs typeface="Courier New" pitchFamily="49" charset="0"/>
              <a:sym typeface="Wingdings" pitchFamily="2" charset="2"/>
            </a:endParaRPr>
          </a:p>
          <a:p>
            <a:pPr>
              <a:buFontTx/>
              <a:buChar char="•"/>
            </a:pPr>
            <a:endParaRPr lang="en-US" altLang="en-US" b="1" dirty="0" smtClean="0">
              <a:latin typeface="Courier New" pitchFamily="49" charset="0"/>
              <a:cs typeface="Courier New" pitchFamily="49" charset="0"/>
              <a:sym typeface="Wingdings" pitchFamily="2" charset="2"/>
            </a:endParaRPr>
          </a:p>
          <a:p>
            <a:r>
              <a:rPr lang="en-US" altLang="en-US" b="1" i="1" dirty="0" smtClean="0">
                <a:latin typeface="Arial" pitchFamily="34" charset="0"/>
                <a:cs typeface="Arial" pitchFamily="34" charset="0"/>
              </a:rPr>
              <a:t>Exercise:</a:t>
            </a:r>
          </a:p>
          <a:p>
            <a:pPr>
              <a:buFontTx/>
              <a:buChar char="•"/>
            </a:pPr>
            <a:r>
              <a:rPr lang="en-US" altLang="en-US" dirty="0" smtClean="0">
                <a:latin typeface="Arial" pitchFamily="34" charset="0"/>
              </a:rPr>
              <a:t> Find the component </a:t>
            </a:r>
            <a:r>
              <a:rPr lang="en-US" altLang="en-US" b="1" dirty="0" err="1" smtClean="0">
                <a:latin typeface="Arial" pitchFamily="34" charset="0"/>
                <a:sym typeface="Wingdings" pitchFamily="2" charset="2"/>
              </a:rPr>
              <a:t>bslstl_vector</a:t>
            </a:r>
            <a:r>
              <a:rPr lang="en-US" altLang="en-US" dirty="0" smtClean="0">
                <a:latin typeface="Arial" pitchFamily="34" charset="0"/>
                <a:sym typeface="Wingdings" pitchFamily="2" charset="2"/>
              </a:rPr>
              <a:t> and navigate into it (this is the Bloomberg implementation of </a:t>
            </a:r>
            <a:r>
              <a:rPr lang="en-US" altLang="en-US" dirty="0" err="1" smtClean="0">
                <a:latin typeface="Arial" pitchFamily="34" charset="0"/>
                <a:sym typeface="Wingdings" pitchFamily="2" charset="2"/>
              </a:rPr>
              <a:t>std</a:t>
            </a:r>
            <a:r>
              <a:rPr lang="en-US" altLang="en-US" dirty="0" smtClean="0">
                <a:latin typeface="Arial" pitchFamily="34" charset="0"/>
                <a:sym typeface="Wingdings" pitchFamily="2" charset="2"/>
              </a:rPr>
              <a:t>::vector)</a:t>
            </a:r>
            <a:br>
              <a:rPr lang="en-US" altLang="en-US" dirty="0" smtClean="0">
                <a:latin typeface="Arial" pitchFamily="34" charset="0"/>
                <a:sym typeface="Wingdings" pitchFamily="2" charset="2"/>
              </a:rPr>
            </a:br>
            <a:r>
              <a:rPr lang="en-US" altLang="en-US" dirty="0" smtClean="0">
                <a:latin typeface="Arial" pitchFamily="34" charset="0"/>
                <a:sym typeface="Wingdings" pitchFamily="2" charset="2"/>
              </a:rPr>
              <a:t>  Note that the component contains multiple closely related classes</a:t>
            </a:r>
            <a:endParaRPr lang="en-US" altLang="en-US" b="1" dirty="0" smtClean="0">
              <a:latin typeface="Courier New" pitchFamily="49" charset="0"/>
              <a:cs typeface="Courier New" pitchFamily="49" charset="0"/>
              <a:sym typeface="Wingdings" pitchFamily="2" charset="2"/>
            </a:endParaRPr>
          </a:p>
          <a:p>
            <a:endParaRPr lang="en-US" altLang="en-US" b="1"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7</a:t>
            </a:fld>
            <a:endParaRPr lang="en-US"/>
          </a:p>
        </p:txBody>
      </p:sp>
    </p:spTree>
    <p:extLst>
      <p:ext uri="{BB962C8B-B14F-4D97-AF65-F5344CB8AC3E}">
        <p14:creationId xmlns:p14="http://schemas.microsoft.com/office/powerpoint/2010/main" val="38359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i="1" dirty="0" smtClean="0">
                <a:latin typeface="Arial" pitchFamily="34" charset="0"/>
              </a:rPr>
              <a:t>Exercise:</a:t>
            </a:r>
            <a:r>
              <a:rPr lang="en-US" altLang="en-US" dirty="0" smtClean="0">
                <a:latin typeface="Arial" pitchFamily="34" charset="0"/>
              </a:rPr>
              <a:t> Use opengrok.dev.bloomberg.com to investigate the file </a:t>
            </a:r>
            <a:r>
              <a:rPr lang="en-US" altLang="en-US" dirty="0" err="1" smtClean="0">
                <a:latin typeface="Arial" pitchFamily="34" charset="0"/>
              </a:rPr>
              <a:t>bdlt_date.h</a:t>
            </a:r>
            <a:r>
              <a:rPr lang="en-US" altLang="en-US" dirty="0" smtClean="0">
                <a:latin typeface="Arial" pitchFamily="34" charset="0"/>
              </a:rPr>
              <a:t> and bdlt_date.cpp</a:t>
            </a:r>
          </a:p>
          <a:p>
            <a:endParaRPr lang="en-US" altLang="en-US" dirty="0" smtClean="0">
              <a:latin typeface="Arial" pitchFamily="34" charset="0"/>
            </a:endParaRPr>
          </a:p>
          <a:p>
            <a:r>
              <a:rPr lang="en-US" altLang="en-US" b="1" dirty="0" smtClean="0">
                <a:latin typeface="Arial" pitchFamily="34" charset="0"/>
              </a:rPr>
              <a:t>NOTE: </a:t>
            </a:r>
            <a:r>
              <a:rPr lang="en-US" altLang="en-US" dirty="0" smtClean="0">
                <a:latin typeface="Arial" pitchFamily="34" charset="0"/>
              </a:rPr>
              <a:t>Due to slide space restrictions, the slides with code snippets do not usually show the #include lines for the required headers. When you are adding #</a:t>
            </a:r>
            <a:r>
              <a:rPr lang="en-US" altLang="en-US" dirty="0" err="1" smtClean="0">
                <a:latin typeface="Arial" pitchFamily="34" charset="0"/>
              </a:rPr>
              <a:t>include’s</a:t>
            </a:r>
            <a:r>
              <a:rPr lang="en-US" altLang="en-US" dirty="0" smtClean="0">
                <a:latin typeface="Arial" pitchFamily="34" charset="0"/>
              </a:rPr>
              <a:t> to your code, remember that the component names in BDE use </a:t>
            </a:r>
            <a:r>
              <a:rPr lang="en-US" altLang="en-US" dirty="0" err="1" smtClean="0">
                <a:latin typeface="Arial" pitchFamily="34" charset="0"/>
              </a:rPr>
              <a:t>camelCase</a:t>
            </a:r>
            <a:r>
              <a:rPr lang="en-US" altLang="en-US" dirty="0" smtClean="0">
                <a:latin typeface="Arial" pitchFamily="34" charset="0"/>
              </a:rPr>
              <a:t> naming conventions but the corresponding header file names are in all lowercase. If you want to use a component such as </a:t>
            </a:r>
            <a:r>
              <a:rPr lang="en-US" altLang="en-US" dirty="0" err="1" smtClean="0">
                <a:latin typeface="Arial" pitchFamily="34" charset="0"/>
              </a:rPr>
              <a:t>bdlt</a:t>
            </a:r>
            <a:r>
              <a:rPr lang="en-US" altLang="en-US" dirty="0" smtClean="0">
                <a:latin typeface="Arial" pitchFamily="34" charset="0"/>
              </a:rPr>
              <a:t>::</a:t>
            </a:r>
            <a:r>
              <a:rPr lang="en-US" altLang="en-US" dirty="0" err="1" smtClean="0">
                <a:latin typeface="Arial" pitchFamily="34" charset="0"/>
              </a:rPr>
              <a:t>Datetime</a:t>
            </a:r>
            <a:r>
              <a:rPr lang="en-US" altLang="en-US" dirty="0" smtClean="0">
                <a:latin typeface="Arial" pitchFamily="34" charset="0"/>
              </a:rPr>
              <a:t> you would add #include &lt;</a:t>
            </a:r>
            <a:r>
              <a:rPr lang="en-US" altLang="en-US" dirty="0" err="1" smtClean="0">
                <a:latin typeface="Arial" pitchFamily="34" charset="0"/>
              </a:rPr>
              <a:t>bdlt_datetime.h</a:t>
            </a:r>
            <a:r>
              <a:rPr lang="en-US" altLang="en-US" dirty="0" smtClean="0">
                <a:latin typeface="Arial" pitchFamily="34" charset="0"/>
              </a:rPr>
              <a:t>&gt; or if you want to use a function from the utility component </a:t>
            </a:r>
            <a:r>
              <a:rPr lang="en-US" altLang="en-US" dirty="0" err="1" smtClean="0">
                <a:latin typeface="Courier New" pitchFamily="49" charset="0"/>
                <a:cs typeface="Courier New" pitchFamily="49" charset="0"/>
              </a:rPr>
              <a:t>bdepu_TypesParserImpUtil</a:t>
            </a:r>
            <a:r>
              <a:rPr lang="en-US" altLang="en-US" dirty="0" smtClean="0">
                <a:latin typeface="Courier New" pitchFamily="49" charset="0"/>
                <a:cs typeface="Courier New" pitchFamily="49" charset="0"/>
              </a:rPr>
              <a:t>, you would add #include &lt;</a:t>
            </a:r>
            <a:r>
              <a:rPr lang="en-US" altLang="en-US" dirty="0" err="1" smtClean="0">
                <a:latin typeface="Courier New" pitchFamily="49" charset="0"/>
                <a:cs typeface="Courier New" pitchFamily="49" charset="0"/>
              </a:rPr>
              <a:t>bdepu_typesparserimputil.h</a:t>
            </a:r>
            <a:r>
              <a:rPr lang="en-US" altLang="en-US" dirty="0" smtClean="0">
                <a:latin typeface="Courier New" pitchFamily="49" charset="0"/>
                <a:cs typeface="Courier New" pitchFamily="49" charset="0"/>
              </a:rPr>
              <a:t>&gt;</a:t>
            </a: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8</a:t>
            </a:fld>
            <a:endParaRPr lang="en-US"/>
          </a:p>
        </p:txBody>
      </p:sp>
    </p:spTree>
    <p:extLst>
      <p:ext uri="{BB962C8B-B14F-4D97-AF65-F5344CB8AC3E}">
        <p14:creationId xmlns:p14="http://schemas.microsoft.com/office/powerpoint/2010/main" val="3883976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i="1" dirty="0" smtClean="0">
                <a:latin typeface="Arial" pitchFamily="34" charset="0"/>
              </a:rPr>
              <a:t>Example:</a:t>
            </a:r>
            <a:r>
              <a:rPr lang="en-US" altLang="en-US" dirty="0" smtClean="0">
                <a:latin typeface="Arial" pitchFamily="34" charset="0"/>
              </a:rPr>
              <a:t>  On { BDE &lt;GO&gt;} examine the package documentation for the package </a:t>
            </a:r>
            <a:r>
              <a:rPr lang="en-US" altLang="en-US" b="1" dirty="0" err="1" smtClean="0">
                <a:latin typeface="Arial" pitchFamily="34" charset="0"/>
              </a:rPr>
              <a:t>bdem</a:t>
            </a:r>
            <a:r>
              <a:rPr lang="en-US" altLang="en-US" b="1" dirty="0" smtClean="0">
                <a:latin typeface="Arial" pitchFamily="34" charset="0"/>
              </a:rPr>
              <a:t/>
            </a:r>
            <a:br>
              <a:rPr lang="en-US" altLang="en-US" b="1" dirty="0" smtClean="0">
                <a:latin typeface="Arial" pitchFamily="34" charset="0"/>
              </a:rPr>
            </a:br>
            <a:r>
              <a:rPr lang="en-US" altLang="en-US" dirty="0" smtClean="0">
                <a:latin typeface="Arial" pitchFamily="34" charset="0"/>
              </a:rPr>
              <a:t>	Under the heading </a:t>
            </a:r>
            <a:r>
              <a:rPr lang="en-US" altLang="en-US" b="1" dirty="0" smtClean="0">
                <a:latin typeface="Arial" pitchFamily="34" charset="0"/>
              </a:rPr>
              <a:t>Hierarchical Synopsis</a:t>
            </a:r>
            <a:r>
              <a:rPr lang="en-US" altLang="en-US" dirty="0" smtClean="0">
                <a:latin typeface="Arial" pitchFamily="34" charset="0"/>
              </a:rPr>
              <a:t> the documentation shows the </a:t>
            </a:r>
            <a:r>
              <a:rPr lang="en-US" altLang="en-US" dirty="0" err="1" smtClean="0">
                <a:latin typeface="Arial" pitchFamily="34" charset="0"/>
              </a:rPr>
              <a:t>levelization</a:t>
            </a:r>
            <a:r>
              <a:rPr lang="en-US" altLang="en-US" dirty="0" smtClean="0">
                <a:latin typeface="Arial" pitchFamily="34" charset="0"/>
              </a:rPr>
              <a:t> of the contained components.</a:t>
            </a:r>
          </a:p>
          <a:p>
            <a:pPr lvl="1"/>
            <a:endParaRPr lang="en-US" alt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9</a:t>
            </a:fld>
            <a:endParaRPr lang="en-US"/>
          </a:p>
        </p:txBody>
      </p:sp>
    </p:spTree>
    <p:extLst>
      <p:ext uri="{BB962C8B-B14F-4D97-AF65-F5344CB8AC3E}">
        <p14:creationId xmlns:p14="http://schemas.microsoft.com/office/powerpoint/2010/main" val="23549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i="1" dirty="0" smtClean="0">
                <a:latin typeface="Arial" pitchFamily="34" charset="0"/>
              </a:rPr>
              <a:t>Example:</a:t>
            </a:r>
            <a:r>
              <a:rPr lang="en-US" altLang="en-US" dirty="0" smtClean="0">
                <a:latin typeface="Arial" pitchFamily="34" charset="0"/>
              </a:rPr>
              <a:t>  On { BDE &lt;GO&gt;} examine the package group documentation for the package group </a:t>
            </a:r>
            <a:r>
              <a:rPr lang="en-US" altLang="en-US" b="1" dirty="0" err="1" smtClean="0">
                <a:latin typeface="Arial" pitchFamily="34" charset="0"/>
              </a:rPr>
              <a:t>bde</a:t>
            </a:r>
            <a:r>
              <a:rPr lang="en-US" altLang="en-US" b="1" dirty="0" smtClean="0">
                <a:latin typeface="Arial" pitchFamily="34" charset="0"/>
              </a:rPr>
              <a:t/>
            </a:r>
            <a:br>
              <a:rPr lang="en-US" altLang="en-US" b="1" dirty="0" smtClean="0">
                <a:latin typeface="Arial" pitchFamily="34" charset="0"/>
              </a:rPr>
            </a:br>
            <a:r>
              <a:rPr lang="en-US" altLang="en-US" dirty="0" smtClean="0">
                <a:latin typeface="Arial" pitchFamily="34" charset="0"/>
              </a:rPr>
              <a:t>	Under the heading </a:t>
            </a:r>
            <a:r>
              <a:rPr lang="en-US" altLang="en-US" b="1" dirty="0" smtClean="0">
                <a:latin typeface="Arial" pitchFamily="34" charset="0"/>
              </a:rPr>
              <a:t>Hierarchical Synopsis</a:t>
            </a:r>
            <a:r>
              <a:rPr lang="en-US" altLang="en-US" dirty="0" smtClean="0">
                <a:latin typeface="Arial" pitchFamily="34" charset="0"/>
              </a:rPr>
              <a:t> the documentation shows the </a:t>
            </a:r>
            <a:r>
              <a:rPr lang="en-US" altLang="en-US" dirty="0" err="1" smtClean="0">
                <a:latin typeface="Arial" pitchFamily="34" charset="0"/>
              </a:rPr>
              <a:t>levelization</a:t>
            </a:r>
            <a:r>
              <a:rPr lang="en-US" altLang="en-US" dirty="0" smtClean="0">
                <a:latin typeface="Arial" pitchFamily="34" charset="0"/>
              </a:rPr>
              <a:t> of the contained packages.</a:t>
            </a:r>
          </a:p>
        </p:txBody>
      </p:sp>
      <p:sp>
        <p:nvSpPr>
          <p:cNvPr id="4" name="Slide Number Placeholder 3"/>
          <p:cNvSpPr>
            <a:spLocks noGrp="1"/>
          </p:cNvSpPr>
          <p:nvPr>
            <p:ph type="sldNum" sz="quarter" idx="10"/>
          </p:nvPr>
        </p:nvSpPr>
        <p:spPr/>
        <p:txBody>
          <a:bodyPr/>
          <a:lstStyle/>
          <a:p>
            <a:fld id="{4B02C7CD-395C-4DB6-9C71-EA637A90D920}" type="slidenum">
              <a:rPr lang="en-US" smtClean="0"/>
              <a:pPr/>
              <a:t>10</a:t>
            </a:fld>
            <a:endParaRPr lang="en-US"/>
          </a:p>
        </p:txBody>
      </p:sp>
    </p:spTree>
    <p:extLst>
      <p:ext uri="{BB962C8B-B14F-4D97-AF65-F5344CB8AC3E}">
        <p14:creationId xmlns:p14="http://schemas.microsoft.com/office/powerpoint/2010/main" val="283574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ltLang="en-US" i="1" dirty="0" smtClean="0">
                <a:latin typeface="Arial" pitchFamily="34" charset="0"/>
              </a:rPr>
              <a:t>Example:</a:t>
            </a:r>
            <a:r>
              <a:rPr lang="en-US" altLang="en-US" dirty="0" smtClean="0">
                <a:latin typeface="Arial" pitchFamily="34" charset="0"/>
              </a:rPr>
              <a:t/>
            </a:r>
            <a:br>
              <a:rPr lang="en-US" altLang="en-US" dirty="0" smtClean="0">
                <a:latin typeface="Arial" pitchFamily="34" charset="0"/>
              </a:rPr>
            </a:br>
            <a:endParaRPr lang="en-US" altLang="en-US" dirty="0" smtClean="0">
              <a:latin typeface="Arial" pitchFamily="34" charset="0"/>
            </a:endParaRPr>
          </a:p>
          <a:p>
            <a:r>
              <a:rPr lang="en-US" altLang="en-US" dirty="0" smtClean="0">
                <a:latin typeface="Arial" pitchFamily="34" charset="0"/>
              </a:rPr>
              <a:t>Consider the following functions from the component </a:t>
            </a:r>
            <a:r>
              <a:rPr lang="en-US" altLang="en-US" b="1" dirty="0" err="1" smtClean="0">
                <a:latin typeface="Courier New" pitchFamily="49" charset="0"/>
                <a:cs typeface="Courier New" pitchFamily="49" charset="0"/>
              </a:rPr>
              <a:t>bdlt</a:t>
            </a:r>
            <a:r>
              <a:rPr lang="en-US" altLang="en-US" b="1" dirty="0" smtClean="0">
                <a:latin typeface="Courier New" pitchFamily="49" charset="0"/>
                <a:cs typeface="Courier New" pitchFamily="49" charset="0"/>
              </a:rPr>
              <a:t>::</a:t>
            </a:r>
            <a:r>
              <a:rPr lang="en-US" altLang="en-US" b="1" dirty="0" err="1" smtClean="0">
                <a:latin typeface="Courier New" pitchFamily="49" charset="0"/>
                <a:cs typeface="Courier New" pitchFamily="49" charset="0"/>
              </a:rPr>
              <a:t>DateUtil</a:t>
            </a:r>
            <a:r>
              <a:rPr lang="en-US" altLang="en-US" b="1" dirty="0" smtClean="0">
                <a:latin typeface="Arial" pitchFamily="34" charset="0"/>
              </a:rPr>
              <a:t>:</a:t>
            </a:r>
          </a:p>
          <a:p>
            <a:pPr>
              <a:buFontTx/>
              <a:buAutoNum type="arabicPeriod"/>
            </a:pPr>
            <a:r>
              <a:rPr lang="en-US" altLang="en-US" b="1" dirty="0" err="1" smtClean="0">
                <a:latin typeface="Courier New" pitchFamily="49" charset="0"/>
                <a:cs typeface="Courier New" pitchFamily="49" charset="0"/>
              </a:rPr>
              <a:t>bdlt</a:t>
            </a:r>
            <a:r>
              <a:rPr lang="en-US" altLang="en-US" b="1" dirty="0" smtClean="0">
                <a:latin typeface="Courier New" pitchFamily="49" charset="0"/>
                <a:cs typeface="Courier New" pitchFamily="49" charset="0"/>
              </a:rPr>
              <a:t>::Date </a:t>
            </a:r>
            <a:r>
              <a:rPr lang="en-US" altLang="en-US" b="1" dirty="0" err="1" smtClean="0">
                <a:latin typeface="Courier New" pitchFamily="49" charset="0"/>
                <a:cs typeface="Courier New" pitchFamily="49" charset="0"/>
              </a:rPr>
              <a:t>convertFromYYYYMMDDRaw</a:t>
            </a:r>
            <a:r>
              <a:rPr lang="en-US" altLang="en-US" b="1" dirty="0" smtClean="0">
                <a:latin typeface="Courier New" pitchFamily="49" charset="0"/>
                <a:cs typeface="Courier New" pitchFamily="49" charset="0"/>
              </a:rPr>
              <a:t>(</a:t>
            </a:r>
            <a:r>
              <a:rPr lang="en-US" altLang="en-US" b="1" dirty="0" err="1" smtClean="0">
                <a:latin typeface="Courier New" pitchFamily="49" charset="0"/>
                <a:cs typeface="Courier New" pitchFamily="49" charset="0"/>
              </a:rPr>
              <a:t>int</a:t>
            </a:r>
            <a:r>
              <a:rPr lang="en-US" altLang="en-US" b="1" dirty="0" smtClean="0">
                <a:latin typeface="Courier New" pitchFamily="49" charset="0"/>
                <a:cs typeface="Courier New" pitchFamily="49" charset="0"/>
              </a:rPr>
              <a:t> </a:t>
            </a:r>
            <a:r>
              <a:rPr lang="en-US" altLang="en-US" b="1" dirty="0" err="1" smtClean="0">
                <a:latin typeface="Courier New" pitchFamily="49" charset="0"/>
                <a:cs typeface="Courier New" pitchFamily="49" charset="0"/>
              </a:rPr>
              <a:t>yyyymmddValue</a:t>
            </a:r>
            <a:r>
              <a:rPr lang="en-US" altLang="en-US" b="1" dirty="0" smtClean="0">
                <a:latin typeface="Courier New" pitchFamily="49" charset="0"/>
                <a:cs typeface="Courier New" pitchFamily="49" charset="0"/>
              </a:rPr>
              <a:t>)</a:t>
            </a:r>
          </a:p>
          <a:p>
            <a:pPr>
              <a:buFontTx/>
              <a:buAutoNum type="arabicPeriod"/>
            </a:pPr>
            <a:r>
              <a:rPr lang="en-US" altLang="en-US" dirty="0" smtClean="0">
                <a:latin typeface="Arial" pitchFamily="34" charset="0"/>
              </a:rPr>
              <a:t> </a:t>
            </a:r>
            <a:r>
              <a:rPr lang="en-US" altLang="en-US" b="1" dirty="0" err="1" smtClean="0">
                <a:latin typeface="Courier New" pitchFamily="49" charset="0"/>
                <a:cs typeface="Courier New" pitchFamily="49" charset="0"/>
              </a:rPr>
              <a:t>int</a:t>
            </a:r>
            <a:r>
              <a:rPr lang="en-US" altLang="en-US" b="1" dirty="0" smtClean="0">
                <a:latin typeface="Courier New" pitchFamily="49" charset="0"/>
                <a:cs typeface="Courier New" pitchFamily="49" charset="0"/>
              </a:rPr>
              <a:t> </a:t>
            </a:r>
            <a:r>
              <a:rPr lang="en-US" altLang="en-US" b="1" dirty="0" err="1" smtClean="0">
                <a:latin typeface="Courier New" pitchFamily="49" charset="0"/>
                <a:cs typeface="Courier New" pitchFamily="49" charset="0"/>
              </a:rPr>
              <a:t>convertFromYYYYMMDD</a:t>
            </a:r>
            <a:r>
              <a:rPr lang="en-US" altLang="en-US" b="1" dirty="0" smtClean="0">
                <a:latin typeface="Courier New" pitchFamily="49" charset="0"/>
                <a:cs typeface="Courier New" pitchFamily="49" charset="0"/>
              </a:rPr>
              <a:t>(</a:t>
            </a:r>
            <a:r>
              <a:rPr lang="en-US" altLang="en-US" b="1" dirty="0" err="1" smtClean="0">
                <a:latin typeface="Courier New" pitchFamily="49" charset="0"/>
                <a:cs typeface="Courier New" pitchFamily="49" charset="0"/>
              </a:rPr>
              <a:t>bdlt</a:t>
            </a:r>
            <a:r>
              <a:rPr lang="en-US" altLang="en-US" b="1" dirty="0" smtClean="0">
                <a:latin typeface="Courier New" pitchFamily="49" charset="0"/>
                <a:cs typeface="Courier New" pitchFamily="49" charset="0"/>
              </a:rPr>
              <a:t>::Date *result, </a:t>
            </a:r>
            <a:r>
              <a:rPr lang="en-US" altLang="en-US" b="1" dirty="0" err="1" smtClean="0">
                <a:latin typeface="Courier New" pitchFamily="49" charset="0"/>
                <a:cs typeface="Courier New" pitchFamily="49" charset="0"/>
              </a:rPr>
              <a:t>int</a:t>
            </a:r>
            <a:r>
              <a:rPr lang="en-US" altLang="en-US" b="1" dirty="0" smtClean="0">
                <a:latin typeface="Courier New" pitchFamily="49" charset="0"/>
                <a:cs typeface="Courier New" pitchFamily="49" charset="0"/>
              </a:rPr>
              <a:t> </a:t>
            </a:r>
            <a:r>
              <a:rPr lang="en-US" altLang="en-US" b="1" dirty="0" err="1" smtClean="0">
                <a:latin typeface="Courier New" pitchFamily="49" charset="0"/>
                <a:cs typeface="Courier New" pitchFamily="49" charset="0"/>
              </a:rPr>
              <a:t>yyyymmddValue</a:t>
            </a:r>
            <a:r>
              <a:rPr lang="en-US" altLang="en-US" b="1" dirty="0" smtClean="0">
                <a:latin typeface="Courier New" pitchFamily="49" charset="0"/>
                <a:cs typeface="Courier New" pitchFamily="49" charset="0"/>
              </a:rPr>
              <a:t>)</a:t>
            </a:r>
          </a:p>
          <a:p>
            <a:pPr>
              <a:buFontTx/>
              <a:buAutoNum type="arabicPeriod"/>
            </a:pPr>
            <a:endParaRPr lang="en-US" altLang="en-US" i="1" dirty="0" smtClean="0">
              <a:latin typeface="Arial" pitchFamily="34" charset="0"/>
            </a:endParaRPr>
          </a:p>
          <a:p>
            <a:r>
              <a:rPr lang="en-US" altLang="en-US" dirty="0" smtClean="0">
                <a:latin typeface="Arial" pitchFamily="34" charset="0"/>
              </a:rPr>
              <a:t>The first function has the precondition that the </a:t>
            </a:r>
            <a:r>
              <a:rPr lang="en-US" altLang="en-US" b="1" dirty="0" err="1" smtClean="0">
                <a:latin typeface="Courier New" pitchFamily="49" charset="0"/>
                <a:cs typeface="Courier New" pitchFamily="49" charset="0"/>
              </a:rPr>
              <a:t>yyyymmddValue</a:t>
            </a:r>
            <a:r>
              <a:rPr lang="en-US" altLang="en-US" dirty="0" smtClean="0">
                <a:latin typeface="Arial" pitchFamily="34" charset="0"/>
              </a:rPr>
              <a:t> that is passed as an integer must correspond to a date in the range 1/1/1 - 12/31/9999. The documentation specifies how the integer is interpreted as a date.</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The second function does not have such a precondition. It accepts any integer and returns a return code indicating if the conversion was successful.</a:t>
            </a: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16</a:t>
            </a:fld>
            <a:endParaRPr lang="en-US"/>
          </a:p>
        </p:txBody>
      </p:sp>
    </p:spTree>
    <p:extLst>
      <p:ext uri="{BB962C8B-B14F-4D97-AF65-F5344CB8AC3E}">
        <p14:creationId xmlns:p14="http://schemas.microsoft.com/office/powerpoint/2010/main" val="1703367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altLang="en-US" dirty="0" smtClean="0">
                <a:latin typeface="Arial" pitchFamily="34" charset="0"/>
              </a:rPr>
              <a:t>Note:</a:t>
            </a:r>
          </a:p>
          <a:p>
            <a:endParaRPr lang="en-US" altLang="en-US" dirty="0" smtClean="0">
              <a:latin typeface="Arial" pitchFamily="34" charset="0"/>
            </a:endParaRPr>
          </a:p>
          <a:p>
            <a:pPr>
              <a:buFontTx/>
              <a:buChar char="•"/>
            </a:pPr>
            <a:r>
              <a:rPr lang="en-US" altLang="en-US" dirty="0" smtClean="0">
                <a:latin typeface="Arial" pitchFamily="34" charset="0"/>
              </a:rPr>
              <a:t> Fully value semantic objects can be converted into a binary representation, sent to another machine</a:t>
            </a:r>
            <a:br>
              <a:rPr lang="en-US" altLang="en-US" dirty="0" smtClean="0">
                <a:latin typeface="Arial" pitchFamily="34" charset="0"/>
              </a:rPr>
            </a:br>
            <a:r>
              <a:rPr lang="en-US" altLang="en-US" dirty="0" smtClean="0">
                <a:latin typeface="Arial" pitchFamily="34" charset="0"/>
              </a:rPr>
              <a:t>  and then be reconstructed there to yield a fully equivalent instance of the object on the other machine</a:t>
            </a:r>
          </a:p>
          <a:p>
            <a:pPr>
              <a:buFontTx/>
              <a:buChar char="•"/>
            </a:pPr>
            <a:endParaRPr lang="en-US" altLang="en-US" dirty="0" smtClean="0">
              <a:latin typeface="Arial" pitchFamily="34" charset="0"/>
            </a:endParaRPr>
          </a:p>
          <a:p>
            <a:pPr>
              <a:buFontTx/>
              <a:buChar char="•"/>
            </a:pPr>
            <a:r>
              <a:rPr lang="en-US" altLang="en-US" dirty="0" smtClean="0">
                <a:latin typeface="Arial" pitchFamily="34" charset="0"/>
              </a:rPr>
              <a:t> Not every value semantic type is fully value semantic. For instance </a:t>
            </a:r>
            <a:r>
              <a:rPr lang="en-US" altLang="en-US" b="1" dirty="0" err="1" smtClean="0">
                <a:latin typeface="Arial" pitchFamily="34" charset="0"/>
              </a:rPr>
              <a:t>bdema_MemoryBlockDescriptor</a:t>
            </a:r>
            <a:r>
              <a:rPr lang="en-US" altLang="en-US" b="1" dirty="0" smtClean="0">
                <a:latin typeface="Arial" pitchFamily="34" charset="0"/>
              </a:rPr>
              <a:t> </a:t>
            </a:r>
            <a:br>
              <a:rPr lang="en-US" altLang="en-US" b="1" dirty="0" smtClean="0">
                <a:latin typeface="Arial" pitchFamily="34" charset="0"/>
              </a:rPr>
            </a:br>
            <a:r>
              <a:rPr lang="en-US" altLang="en-US" b="1" dirty="0" smtClean="0">
                <a:latin typeface="Arial" pitchFamily="34" charset="0"/>
              </a:rPr>
              <a:t>  </a:t>
            </a:r>
            <a:r>
              <a:rPr lang="en-US" altLang="en-US" dirty="0" smtClean="0">
                <a:latin typeface="Arial" pitchFamily="34" charset="0"/>
              </a:rPr>
              <a:t>is a class representing a block of memory on the local machine. So an object of this type contains data</a:t>
            </a:r>
            <a:br>
              <a:rPr lang="en-US" altLang="en-US" dirty="0" smtClean="0">
                <a:latin typeface="Arial" pitchFamily="34" charset="0"/>
              </a:rPr>
            </a:br>
            <a:r>
              <a:rPr lang="en-US" altLang="en-US" dirty="0" smtClean="0">
                <a:latin typeface="Arial" pitchFamily="34" charset="0"/>
              </a:rPr>
              <a:t>  that is ONLY </a:t>
            </a:r>
            <a:r>
              <a:rPr lang="en-US" altLang="en-US" dirty="0" err="1" smtClean="0">
                <a:latin typeface="Arial" pitchFamily="34" charset="0"/>
              </a:rPr>
              <a:t>meaningfull</a:t>
            </a:r>
            <a:r>
              <a:rPr lang="en-US" altLang="en-US" dirty="0" smtClean="0">
                <a:latin typeface="Arial" pitchFamily="34" charset="0"/>
              </a:rPr>
              <a:t> on the local machine (in the current process).</a:t>
            </a:r>
            <a:br>
              <a:rPr lang="en-US" altLang="en-US" dirty="0" smtClean="0">
                <a:latin typeface="Arial" pitchFamily="34" charset="0"/>
              </a:rPr>
            </a:br>
            <a:endParaRPr lang="en-US" altLang="en-US" dirty="0" smtClean="0">
              <a:latin typeface="Arial" pitchFamily="34" charset="0"/>
            </a:endParaRPr>
          </a:p>
          <a:p>
            <a:pPr>
              <a:buFontTx/>
              <a:buChar char="•"/>
            </a:pPr>
            <a:r>
              <a:rPr lang="en-US" altLang="en-US" dirty="0" smtClean="0">
                <a:latin typeface="Arial" pitchFamily="34" charset="0"/>
              </a:rPr>
              <a:t> Note that this class does not have </a:t>
            </a:r>
            <a:r>
              <a:rPr lang="en-US" altLang="en-US" dirty="0" err="1" smtClean="0">
                <a:latin typeface="Arial" pitchFamily="34" charset="0"/>
              </a:rPr>
              <a:t>bdexStreamOut</a:t>
            </a:r>
            <a:r>
              <a:rPr lang="en-US" altLang="en-US" dirty="0" smtClean="0">
                <a:latin typeface="Arial" pitchFamily="34" charset="0"/>
              </a:rPr>
              <a:t> or </a:t>
            </a:r>
            <a:r>
              <a:rPr lang="en-US" altLang="en-US" dirty="0" err="1" smtClean="0">
                <a:latin typeface="Arial" pitchFamily="34" charset="0"/>
              </a:rPr>
              <a:t>bdexStreamIn</a:t>
            </a:r>
            <a:r>
              <a:rPr lang="en-US" altLang="en-US" dirty="0" smtClean="0">
                <a:latin typeface="Arial" pitchFamily="34" charset="0"/>
              </a:rPr>
              <a:t> defined.</a:t>
            </a:r>
            <a:br>
              <a:rPr lang="en-US" altLang="en-US" dirty="0" smtClean="0">
                <a:latin typeface="Arial" pitchFamily="34" charset="0"/>
              </a:rPr>
            </a:br>
            <a:endParaRPr lang="en-US" altLang="en-US" dirty="0" smtClean="0">
              <a:latin typeface="Arial" pitchFamily="34" charset="0"/>
            </a:endParaRPr>
          </a:p>
          <a:p>
            <a:pPr>
              <a:buFontTx/>
              <a:buChar char="•"/>
            </a:pPr>
            <a:r>
              <a:rPr lang="en-US" altLang="en-US" dirty="0" smtClean="0">
                <a:latin typeface="Arial" pitchFamily="34" charset="0"/>
              </a:rPr>
              <a:t> VSTs that are not fully value semantic are called </a:t>
            </a:r>
            <a:r>
              <a:rPr lang="en-US" altLang="en-US" i="1" dirty="0" smtClean="0">
                <a:latin typeface="Arial" pitchFamily="34" charset="0"/>
              </a:rPr>
              <a:t>in-process</a:t>
            </a:r>
            <a:r>
              <a:rPr lang="en-US" altLang="en-US" dirty="0" smtClean="0">
                <a:latin typeface="Arial" pitchFamily="34" charset="0"/>
              </a:rPr>
              <a:t> (or </a:t>
            </a:r>
            <a:r>
              <a:rPr lang="en-US" altLang="en-US" i="1" dirty="0" smtClean="0">
                <a:latin typeface="Arial" pitchFamily="34" charset="0"/>
              </a:rPr>
              <a:t>in-core</a:t>
            </a:r>
            <a:r>
              <a:rPr lang="en-US" altLang="en-US" dirty="0" smtClean="0">
                <a:latin typeface="Arial" pitchFamily="34" charset="0"/>
              </a:rPr>
              <a:t>) value semantic.</a:t>
            </a: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18</a:t>
            </a:fld>
            <a:endParaRPr lang="en-US"/>
          </a:p>
        </p:txBody>
      </p:sp>
    </p:spTree>
    <p:extLst>
      <p:ext uri="{BB962C8B-B14F-4D97-AF65-F5344CB8AC3E}">
        <p14:creationId xmlns:p14="http://schemas.microsoft.com/office/powerpoint/2010/main" val="3252945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en-US" dirty="0" smtClean="0">
                <a:latin typeface="Arial" pitchFamily="34" charset="0"/>
              </a:rPr>
              <a:t>In </a:t>
            </a:r>
            <a:r>
              <a:rPr lang="en-US" altLang="en-US" b="1" dirty="0" err="1" smtClean="0">
                <a:latin typeface="Courier New" pitchFamily="49" charset="0"/>
                <a:cs typeface="Courier New" pitchFamily="49" charset="0"/>
              </a:rPr>
              <a:t>bdlt</a:t>
            </a:r>
            <a:r>
              <a:rPr lang="en-US" altLang="en-US" b="1" dirty="0" smtClean="0">
                <a:latin typeface="Courier New" pitchFamily="49" charset="0"/>
                <a:cs typeface="Courier New" pitchFamily="49" charset="0"/>
              </a:rPr>
              <a:t>::</a:t>
            </a:r>
            <a:r>
              <a:rPr lang="en-US" altLang="en-US" b="1" dirty="0" err="1" smtClean="0">
                <a:latin typeface="Courier New" pitchFamily="49" charset="0"/>
                <a:cs typeface="Courier New" pitchFamily="49" charset="0"/>
              </a:rPr>
              <a:t>DayOfWeek</a:t>
            </a:r>
            <a:r>
              <a:rPr lang="en-US" altLang="en-US" dirty="0" smtClean="0">
                <a:latin typeface="Arial" pitchFamily="34" charset="0"/>
              </a:rPr>
              <a:t>, the </a:t>
            </a:r>
            <a:r>
              <a:rPr lang="en-US" altLang="en-US" b="1" dirty="0" smtClean="0">
                <a:latin typeface="Courier New" pitchFamily="49" charset="0"/>
                <a:cs typeface="Courier New" pitchFamily="49" charset="0"/>
              </a:rPr>
              <a:t>Day</a:t>
            </a:r>
            <a:r>
              <a:rPr lang="en-US" altLang="en-US" dirty="0" smtClean="0">
                <a:latin typeface="Arial" pitchFamily="34" charset="0"/>
              </a:rPr>
              <a:t> </a:t>
            </a:r>
            <a:r>
              <a:rPr lang="en-US" altLang="en-US" b="1" dirty="0" err="1" smtClean="0">
                <a:latin typeface="Courier New" pitchFamily="49" charset="0"/>
                <a:cs typeface="Courier New" pitchFamily="49" charset="0"/>
              </a:rPr>
              <a:t>enum</a:t>
            </a:r>
            <a:r>
              <a:rPr lang="en-US" altLang="en-US" dirty="0" smtClean="0">
                <a:latin typeface="Arial" pitchFamily="34" charset="0"/>
              </a:rPr>
              <a:t> is </a:t>
            </a:r>
            <a:r>
              <a:rPr lang="en-US" altLang="en-US" b="1" dirty="0" smtClean="0">
                <a:latin typeface="Courier New" pitchFamily="49" charset="0"/>
                <a:cs typeface="Courier New" pitchFamily="49" charset="0"/>
              </a:rPr>
              <a:t>pubic</a:t>
            </a:r>
            <a:r>
              <a:rPr lang="en-US" altLang="en-US" dirty="0" smtClean="0">
                <a:latin typeface="Arial" pitchFamily="34" charset="0"/>
              </a:rPr>
              <a:t>. So, we define objects using the type </a:t>
            </a:r>
            <a:r>
              <a:rPr lang="en-US" altLang="en-US" b="1" dirty="0" err="1" smtClean="0">
                <a:latin typeface="Courier New" pitchFamily="49" charset="0"/>
                <a:cs typeface="Courier New" pitchFamily="49" charset="0"/>
              </a:rPr>
              <a:t>bdlt</a:t>
            </a:r>
            <a:r>
              <a:rPr lang="en-US" altLang="en-US" b="1" dirty="0" smtClean="0">
                <a:latin typeface="Courier New" pitchFamily="49" charset="0"/>
                <a:cs typeface="Courier New" pitchFamily="49" charset="0"/>
              </a:rPr>
              <a:t>::</a:t>
            </a:r>
            <a:r>
              <a:rPr lang="en-US" altLang="en-US" b="1" dirty="0" err="1" smtClean="0">
                <a:latin typeface="Courier New" pitchFamily="49" charset="0"/>
                <a:cs typeface="Courier New" pitchFamily="49" charset="0"/>
              </a:rPr>
              <a:t>DayOfWeek</a:t>
            </a:r>
            <a:r>
              <a:rPr lang="en-US" altLang="en-US" b="1" dirty="0" smtClean="0">
                <a:latin typeface="Courier New" pitchFamily="49" charset="0"/>
                <a:cs typeface="Courier New" pitchFamily="49" charset="0"/>
              </a:rPr>
              <a:t>::Day</a:t>
            </a:r>
            <a:r>
              <a:rPr lang="en-US" altLang="en-US" dirty="0" smtClean="0">
                <a:latin typeface="Arial" pitchFamily="34" charset="0"/>
              </a:rPr>
              <a:t> not </a:t>
            </a:r>
            <a:r>
              <a:rPr lang="en-US" altLang="en-US" b="1" dirty="0" err="1" smtClean="0">
                <a:latin typeface="Courier New" pitchFamily="49" charset="0"/>
                <a:cs typeface="Courier New" pitchFamily="49" charset="0"/>
              </a:rPr>
              <a:t>bdlt</a:t>
            </a:r>
            <a:r>
              <a:rPr lang="en-US" altLang="en-US" b="1" dirty="0" smtClean="0">
                <a:latin typeface="Courier New" pitchFamily="49" charset="0"/>
                <a:cs typeface="Courier New" pitchFamily="49" charset="0"/>
              </a:rPr>
              <a:t>::</a:t>
            </a:r>
            <a:r>
              <a:rPr lang="en-US" altLang="en-US" b="1" dirty="0" err="1" smtClean="0">
                <a:latin typeface="Courier New" pitchFamily="49" charset="0"/>
                <a:cs typeface="Courier New" pitchFamily="49" charset="0"/>
              </a:rPr>
              <a:t>DayOfWeek</a:t>
            </a:r>
            <a:r>
              <a:rPr lang="en-US" altLang="en-US" dirty="0" smtClean="0">
                <a:latin typeface="Arial" pitchFamily="34" charset="0"/>
              </a:rPr>
              <a:t>.</a:t>
            </a: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20</a:t>
            </a:fld>
            <a:endParaRPr lang="en-US"/>
          </a:p>
        </p:txBody>
      </p:sp>
    </p:spTree>
    <p:extLst>
      <p:ext uri="{BB962C8B-B14F-4D97-AF65-F5344CB8AC3E}">
        <p14:creationId xmlns:p14="http://schemas.microsoft.com/office/powerpoint/2010/main" val="113053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i="1" dirty="0" smtClean="0">
                <a:latin typeface="Arial" pitchFamily="34" charset="0"/>
              </a:rPr>
              <a:t>Example: </a:t>
            </a:r>
          </a:p>
          <a:p>
            <a:endParaRPr lang="en-US" altLang="en-US" dirty="0" smtClean="0">
              <a:latin typeface="Arial" pitchFamily="34" charset="0"/>
            </a:endParaRPr>
          </a:p>
          <a:p>
            <a:r>
              <a:rPr lang="en-US" altLang="en-US" dirty="0" smtClean="0">
                <a:latin typeface="Arial" pitchFamily="34" charset="0"/>
              </a:rPr>
              <a:t>The type (</a:t>
            </a:r>
            <a:r>
              <a:rPr lang="en-US" altLang="en-US" dirty="0" err="1" smtClean="0">
                <a:latin typeface="Arial" pitchFamily="34" charset="0"/>
              </a:rPr>
              <a:t>struct</a:t>
            </a:r>
            <a:r>
              <a:rPr lang="en-US" altLang="en-US" dirty="0" smtClean="0">
                <a:latin typeface="Arial" pitchFamily="34" charset="0"/>
              </a:rPr>
              <a:t>) </a:t>
            </a:r>
            <a:r>
              <a:rPr lang="en-US" altLang="en-US" b="1" dirty="0" err="1" smtClean="0">
                <a:latin typeface="Arial" pitchFamily="34" charset="0"/>
              </a:rPr>
              <a:t>bdlt</a:t>
            </a:r>
            <a:r>
              <a:rPr lang="en-US" altLang="en-US" b="1" dirty="0" smtClean="0">
                <a:latin typeface="Arial" pitchFamily="34" charset="0"/>
              </a:rPr>
              <a:t>::</a:t>
            </a:r>
            <a:r>
              <a:rPr lang="en-US" altLang="en-US" b="1" dirty="0" err="1" smtClean="0">
                <a:latin typeface="Arial" pitchFamily="34" charset="0"/>
              </a:rPr>
              <a:t>DatetimeUtil</a:t>
            </a:r>
            <a:r>
              <a:rPr lang="en-US" altLang="en-US" dirty="0" smtClean="0">
                <a:latin typeface="Arial" pitchFamily="34" charset="0"/>
              </a:rPr>
              <a:t> contains the following static member functions which are utilities for the class </a:t>
            </a:r>
            <a:r>
              <a:rPr lang="en-US" altLang="en-US" b="1" dirty="0" err="1" smtClean="0">
                <a:latin typeface="Arial" pitchFamily="34" charset="0"/>
              </a:rPr>
              <a:t>bdlt</a:t>
            </a:r>
            <a:r>
              <a:rPr lang="en-US" altLang="en-US" b="1" dirty="0" smtClean="0">
                <a:latin typeface="Arial" pitchFamily="34" charset="0"/>
              </a:rPr>
              <a:t>::</a:t>
            </a:r>
            <a:r>
              <a:rPr lang="en-US" altLang="en-US" b="1" dirty="0" err="1" smtClean="0">
                <a:latin typeface="Arial" pitchFamily="34" charset="0"/>
              </a:rPr>
              <a:t>Datetime</a:t>
            </a:r>
            <a:r>
              <a:rPr lang="en-US" altLang="en-US" dirty="0" smtClean="0">
                <a:latin typeface="Arial" pitchFamily="34" charset="0"/>
              </a:rPr>
              <a:t>.</a:t>
            </a:r>
          </a:p>
          <a:p>
            <a:r>
              <a:rPr lang="en-US" altLang="en-US" dirty="0" smtClean="0">
                <a:latin typeface="Courier New" pitchFamily="49" charset="0"/>
                <a:cs typeface="Courier New" pitchFamily="49" charset="0"/>
              </a:rPr>
              <a:t>static </a:t>
            </a:r>
            <a:r>
              <a:rPr lang="en-US" altLang="en-US" dirty="0" err="1" smtClean="0">
                <a:latin typeface="Courier New" pitchFamily="49" charset="0"/>
                <a:cs typeface="Courier New" pitchFamily="49" charset="0"/>
              </a:rPr>
              <a:t>int</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convertFromTm</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Datetime</a:t>
            </a:r>
            <a:r>
              <a:rPr lang="en-US" altLang="en-US" dirty="0" smtClean="0">
                <a:latin typeface="Courier New" pitchFamily="49" charset="0"/>
                <a:cs typeface="Courier New" pitchFamily="49" charset="0"/>
              </a:rPr>
              <a:t> *result, </a:t>
            </a:r>
            <a:r>
              <a:rPr lang="en-US" altLang="en-US" dirty="0" err="1" smtClean="0">
                <a:latin typeface="Courier New" pitchFamily="49" charset="0"/>
                <a:cs typeface="Courier New" pitchFamily="49" charset="0"/>
              </a:rPr>
              <a:t>const</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bsl</a:t>
            </a:r>
            <a:r>
              <a:rPr lang="en-US" altLang="en-US" dirty="0" smtClean="0">
                <a:latin typeface="Courier New" pitchFamily="49" charset="0"/>
                <a:cs typeface="Courier New" pitchFamily="49" charset="0"/>
              </a:rPr>
              <a:t>::tm &amp;</a:t>
            </a:r>
            <a:r>
              <a:rPr lang="en-US" altLang="en-US" dirty="0" err="1" smtClean="0">
                <a:latin typeface="Courier New" pitchFamily="49" charset="0"/>
                <a:cs typeface="Courier New" pitchFamily="49" charset="0"/>
              </a:rPr>
              <a:t>timeStruct</a:t>
            </a:r>
            <a:r>
              <a:rPr lang="en-US" altLang="en-US" dirty="0" smtClean="0">
                <a:latin typeface="Courier New" pitchFamily="49" charset="0"/>
                <a:cs typeface="Courier New" pitchFamily="49" charset="0"/>
              </a:rPr>
              <a:t>)</a:t>
            </a:r>
          </a:p>
          <a:p>
            <a:r>
              <a:rPr lang="en-US" altLang="en-US" dirty="0" smtClean="0">
                <a:latin typeface="Courier New" pitchFamily="49" charset="0"/>
                <a:cs typeface="Courier New" pitchFamily="49" charset="0"/>
              </a:rPr>
              <a:t>static </a:t>
            </a:r>
            <a:r>
              <a:rPr lang="en-US" altLang="en-US" dirty="0" err="1" smtClean="0">
                <a:latin typeface="Courier New" pitchFamily="49" charset="0"/>
                <a:cs typeface="Courier New" pitchFamily="49" charset="0"/>
              </a:rPr>
              <a:t>bsl</a:t>
            </a:r>
            <a:r>
              <a:rPr lang="en-US" altLang="en-US" dirty="0" smtClean="0">
                <a:latin typeface="Courier New" pitchFamily="49" charset="0"/>
                <a:cs typeface="Courier New" pitchFamily="49" charset="0"/>
              </a:rPr>
              <a:t>::tm </a:t>
            </a:r>
            <a:r>
              <a:rPr lang="en-US" altLang="en-US" dirty="0" err="1" smtClean="0">
                <a:latin typeface="Courier New" pitchFamily="49" charset="0"/>
                <a:cs typeface="Courier New" pitchFamily="49" charset="0"/>
              </a:rPr>
              <a:t>convertToTm</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const</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Datetime</a:t>
            </a:r>
            <a:r>
              <a:rPr lang="en-US" altLang="en-US" dirty="0" smtClean="0">
                <a:latin typeface="Courier New" pitchFamily="49" charset="0"/>
                <a:cs typeface="Courier New" pitchFamily="49" charset="0"/>
              </a:rPr>
              <a:t> &amp;</a:t>
            </a:r>
            <a:r>
              <a:rPr lang="en-US" altLang="en-US" dirty="0" err="1" smtClean="0">
                <a:latin typeface="Courier New" pitchFamily="49" charset="0"/>
                <a:cs typeface="Courier New" pitchFamily="49" charset="0"/>
              </a:rPr>
              <a:t>datetime</a:t>
            </a:r>
            <a:r>
              <a:rPr lang="en-US" altLang="en-US" dirty="0" smtClean="0">
                <a:latin typeface="Courier New" pitchFamily="49" charset="0"/>
                <a:cs typeface="Courier New" pitchFamily="49" charset="0"/>
              </a:rPr>
              <a:t>)</a:t>
            </a:r>
          </a:p>
          <a:p>
            <a:endParaRPr lang="en-US" alt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21</a:t>
            </a:fld>
            <a:endParaRPr lang="en-US"/>
          </a:p>
        </p:txBody>
      </p:sp>
    </p:spTree>
    <p:extLst>
      <p:ext uri="{BB962C8B-B14F-4D97-AF65-F5344CB8AC3E}">
        <p14:creationId xmlns:p14="http://schemas.microsoft.com/office/powerpoint/2010/main" val="192507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Side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ands-on_title">
    <p:spTree>
      <p:nvGrpSpPr>
        <p:cNvPr id="1" name=""/>
        <p:cNvGrpSpPr/>
        <p:nvPr/>
      </p:nvGrpSpPr>
      <p:grpSpPr>
        <a:xfrm>
          <a:off x="0" y="0"/>
          <a:ext cx="0" cy="0"/>
          <a:chOff x="0" y="0"/>
          <a:chExt cx="0" cy="0"/>
        </a:xfrm>
      </p:grpSpPr>
      <p:sp>
        <p:nvSpPr>
          <p:cNvPr id="12" name="Text Placeholder 2"/>
          <p:cNvSpPr>
            <a:spLocks noGrp="1"/>
          </p:cNvSpPr>
          <p:nvPr>
            <p:ph idx="1"/>
          </p:nvPr>
        </p:nvSpPr>
        <p:spPr>
          <a:xfrm>
            <a:off x="480051" y="1833566"/>
            <a:ext cx="10686424" cy="4729161"/>
          </a:xfrm>
          <a:prstGeom prst="rect">
            <a:avLst/>
          </a:prstGeom>
        </p:spPr>
        <p:txBody>
          <a:bodyPr vert="horz" lIns="121899" tIns="60949" rIns="121899" bIns="60949" rtlCol="0">
            <a:noAutofit/>
          </a:bodyPr>
          <a:lstStyle>
            <a:lvl1pPr>
              <a:defRPr sz="2400" cap="none" spc="0" baseline="0">
                <a:solidFill>
                  <a:schemeClr val="tx1"/>
                </a:solidFill>
              </a:defRPr>
            </a:lvl1pPr>
            <a:lvl2pPr marL="1015822" indent="-609493">
              <a:spcBef>
                <a:spcPts val="1600"/>
              </a:spcBef>
              <a:buClr>
                <a:schemeClr val="accent5"/>
              </a:buClr>
              <a:buFont typeface="+mj-lt"/>
              <a:buAutoNum type="arabicPeriod"/>
              <a:defRPr sz="2400"/>
            </a:lvl2pPr>
            <a:lvl3pPr marL="1151265" indent="-338607">
              <a:buClr>
                <a:schemeClr val="accent5"/>
              </a:buClr>
              <a:buSzPct val="90000"/>
              <a:buFont typeface="Arial" panose="020B0604020202020204" pitchFamily="34" charset="0"/>
              <a:buChar char="►"/>
              <a:defRPr/>
            </a:lvl3pPr>
            <a:lvl4pPr>
              <a:buClr>
                <a:schemeClr val="accent5"/>
              </a:buClr>
              <a:defRPr/>
            </a:lvl4pPr>
            <a:lvl5pPr>
              <a:defRPr lang="en-US" dirty="0" smtClean="0"/>
            </a:lvl5pPr>
            <a:lvl6pPr>
              <a:defRPr lang="en-US" dirty="0" smtClean="0"/>
            </a:lvl6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p:txBody>
      </p:sp>
      <p:sp>
        <p:nvSpPr>
          <p:cNvPr id="4" name="Rectangle 3"/>
          <p:cNvSpPr/>
          <p:nvPr userDrawn="1"/>
        </p:nvSpPr>
        <p:spPr>
          <a:xfrm>
            <a:off x="475821" y="446091"/>
            <a:ext cx="10690654" cy="714375"/>
          </a:xfrm>
          <a:prstGeom prst="rect">
            <a:avLst/>
          </a:prstGeom>
          <a:solidFill>
            <a:schemeClr val="accent5"/>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6" name="TextBox 5"/>
          <p:cNvSpPr txBox="1"/>
          <p:nvPr userDrawn="1"/>
        </p:nvSpPr>
        <p:spPr>
          <a:xfrm>
            <a:off x="1266480" y="568477"/>
            <a:ext cx="2374282" cy="461665"/>
          </a:xfrm>
          <a:prstGeom prst="rect">
            <a:avLst/>
          </a:prstGeom>
          <a:noFill/>
        </p:spPr>
        <p:txBody>
          <a:bodyPr wrap="square" lIns="0" tIns="0" rIns="0" bIns="0" rtlCol="0" anchor="ctr">
            <a:spAutoFit/>
          </a:bodyPr>
          <a:lstStyle/>
          <a:p>
            <a:pPr algn="l"/>
            <a:r>
              <a:rPr lang="en-US" sz="3000" i="0" cap="small" baseline="0" dirty="0" smtClean="0">
                <a:solidFill>
                  <a:schemeClr val="bg1"/>
                </a:solidFill>
                <a:latin typeface="Arial Bold" panose="020B0704020202020204" pitchFamily="34" charset="0"/>
                <a:cs typeface="Arial Bold" panose="020B0704020202020204" pitchFamily="34" charset="0"/>
              </a:rPr>
              <a:t>Hands-on</a:t>
            </a:r>
          </a:p>
        </p:txBody>
      </p:sp>
      <p:pic>
        <p:nvPicPr>
          <p:cNvPr id="7" name="Content Placeholder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67693" y="485798"/>
            <a:ext cx="576072" cy="621221"/>
          </a:xfrm>
          <a:prstGeom prst="rect">
            <a:avLst/>
          </a:prstGeom>
        </p:spPr>
      </p:pic>
      <p:sp>
        <p:nvSpPr>
          <p:cNvPr id="8" name="Rectangle 7"/>
          <p:cNvSpPr>
            <a:spLocks noChangeArrowheads="1"/>
          </p:cNvSpPr>
          <p:nvPr userDrawn="1"/>
        </p:nvSpPr>
        <p:spPr bwMode="auto">
          <a:xfrm>
            <a:off x="480043" y="1154155"/>
            <a:ext cx="10686432" cy="455935"/>
          </a:xfrm>
          <a:prstGeom prst="rect">
            <a:avLst/>
          </a:prstGeom>
          <a:solidFill>
            <a:schemeClr val="accent5">
              <a:lumMod val="20000"/>
              <a:lumOff val="80000"/>
            </a:schemeClr>
          </a:solidFill>
          <a:ln w="28575">
            <a:no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243797" tIns="0" rIns="243797" bIns="0" anchor="ctr">
            <a:noAutofit/>
          </a:bodyPr>
          <a:lstStyle/>
          <a:p>
            <a:pPr marL="0" lvl="1">
              <a:lnSpc>
                <a:spcPct val="90000"/>
              </a:lnSpc>
              <a:spcBef>
                <a:spcPts val="1600"/>
              </a:spcBef>
              <a:buClr>
                <a:schemeClr val="accent5"/>
              </a:buClr>
              <a:buSzPct val="90000"/>
              <a:defRPr/>
            </a:pPr>
            <a:endParaRPr lang="en-US" sz="2700" i="1" dirty="0">
              <a:solidFill>
                <a:schemeClr val="tx1"/>
              </a:solidFill>
            </a:endParaRPr>
          </a:p>
        </p:txBody>
      </p:sp>
      <p:sp>
        <p:nvSpPr>
          <p:cNvPr id="9" name="Title Placeholder 1"/>
          <p:cNvSpPr>
            <a:spLocks noGrp="1"/>
          </p:cNvSpPr>
          <p:nvPr>
            <p:ph type="title" hasCustomPrompt="1"/>
          </p:nvPr>
        </p:nvSpPr>
        <p:spPr>
          <a:xfrm>
            <a:off x="480051" y="1154151"/>
            <a:ext cx="10686424" cy="455936"/>
          </a:xfrm>
          <a:prstGeom prst="rect">
            <a:avLst/>
          </a:prstGeom>
        </p:spPr>
        <p:txBody>
          <a:bodyPr vert="horz" lIns="121899" tIns="60949" rIns="121899" bIns="60949" rtlCol="0" anchor="ctr">
            <a:noAutofit/>
          </a:bodyPr>
          <a:lstStyle>
            <a:lvl1pPr>
              <a:defRPr lang="en-US" sz="2200" b="0" i="1" cap="none" baseline="0" dirty="0">
                <a:latin typeface="+mn-lt"/>
              </a:defRPr>
            </a:lvl1pPr>
          </a:lstStyle>
          <a:p>
            <a:r>
              <a:rPr lang="en-US" dirty="0" smtClean="0"/>
              <a:t>Description of Activity</a:t>
            </a:r>
            <a:endParaRPr lang="en-US" dirty="0"/>
          </a:p>
        </p:txBody>
      </p:sp>
    </p:spTree>
    <p:extLst>
      <p:ext uri="{BB962C8B-B14F-4D97-AF65-F5344CB8AC3E}">
        <p14:creationId xmlns:p14="http://schemas.microsoft.com/office/powerpoint/2010/main" val="20482668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nds-on_more">
    <p:spTree>
      <p:nvGrpSpPr>
        <p:cNvPr id="1" name=""/>
        <p:cNvGrpSpPr/>
        <p:nvPr/>
      </p:nvGrpSpPr>
      <p:grpSpPr>
        <a:xfrm>
          <a:off x="0" y="0"/>
          <a:ext cx="0" cy="0"/>
          <a:chOff x="0" y="0"/>
          <a:chExt cx="0" cy="0"/>
        </a:xfrm>
      </p:grpSpPr>
      <p:sp>
        <p:nvSpPr>
          <p:cNvPr id="12" name="Text Placeholder 2"/>
          <p:cNvSpPr>
            <a:spLocks noGrp="1"/>
          </p:cNvSpPr>
          <p:nvPr>
            <p:ph idx="1"/>
          </p:nvPr>
        </p:nvSpPr>
        <p:spPr>
          <a:xfrm>
            <a:off x="479425" y="1833566"/>
            <a:ext cx="10687050" cy="4729161"/>
          </a:xfrm>
          <a:prstGeom prst="rect">
            <a:avLst/>
          </a:prstGeom>
        </p:spPr>
        <p:txBody>
          <a:bodyPr vert="horz" lIns="121899" tIns="60949" rIns="121899" bIns="60949" rtlCol="0">
            <a:noAutofit/>
          </a:bodyPr>
          <a:lstStyle>
            <a:lvl1pPr>
              <a:defRPr sz="2400" spc="0">
                <a:solidFill>
                  <a:schemeClr val="tx1"/>
                </a:solidFill>
              </a:defRPr>
            </a:lvl1pPr>
            <a:lvl2pPr marL="1015822" indent="-609493">
              <a:spcBef>
                <a:spcPts val="1600"/>
              </a:spcBef>
              <a:buClr>
                <a:schemeClr val="accent5"/>
              </a:buClr>
              <a:buFont typeface="+mj-lt"/>
              <a:buAutoNum type="arabicPeriod"/>
              <a:defRPr sz="2400"/>
            </a:lvl2pPr>
            <a:lvl3pPr marL="1151265" indent="-338607">
              <a:buClr>
                <a:schemeClr val="accent5"/>
              </a:buClr>
              <a:buSzPct val="90000"/>
              <a:buFont typeface="Arial" panose="020B0604020202020204" pitchFamily="34" charset="0"/>
              <a:buChar char="►"/>
              <a:defRPr/>
            </a:lvl3pPr>
            <a:lvl4pPr>
              <a:buClr>
                <a:schemeClr val="accent5"/>
              </a:buClr>
              <a:defRPr/>
            </a:lvl4pPr>
            <a:lvl5pPr>
              <a:defRPr lang="en-US" dirty="0" smtClean="0"/>
            </a:lvl5pPr>
            <a:lvl6pPr>
              <a:defRPr lang="en-US" dirty="0" smtClean="0"/>
            </a:lvl6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p:txBody>
      </p:sp>
      <p:sp>
        <p:nvSpPr>
          <p:cNvPr id="10" name="Rectangle 9"/>
          <p:cNvSpPr/>
          <p:nvPr userDrawn="1"/>
        </p:nvSpPr>
        <p:spPr>
          <a:xfrm>
            <a:off x="8919162" y="6440488"/>
            <a:ext cx="2247313" cy="365125"/>
          </a:xfrm>
          <a:prstGeom prst="rect">
            <a:avLst/>
          </a:prstGeom>
          <a:no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r"/>
            <a:r>
              <a:rPr lang="en-US" i="1" dirty="0">
                <a:solidFill>
                  <a:schemeClr val="accent5"/>
                </a:solidFill>
              </a:rPr>
              <a:t>m</a:t>
            </a:r>
            <a:r>
              <a:rPr lang="en-US" i="1" dirty="0" smtClean="0">
                <a:solidFill>
                  <a:schemeClr val="accent5"/>
                </a:solidFill>
              </a:rPr>
              <a:t>ore </a:t>
            </a:r>
            <a:r>
              <a:rPr lang="en-US" b="1" dirty="0" smtClean="0">
                <a:solidFill>
                  <a:schemeClr val="accent5"/>
                </a:solidFill>
                <a:latin typeface="Cambria Math"/>
                <a:ea typeface="Cambria Math"/>
              </a:rPr>
              <a:t>≫</a:t>
            </a:r>
            <a:r>
              <a:rPr lang="en-US" dirty="0" smtClean="0">
                <a:solidFill>
                  <a:schemeClr val="accent5"/>
                </a:solidFill>
              </a:rPr>
              <a:t> </a:t>
            </a:r>
            <a:endParaRPr lang="en-US" i="1" dirty="0">
              <a:solidFill>
                <a:schemeClr val="accent5"/>
              </a:solidFill>
            </a:endParaRPr>
          </a:p>
        </p:txBody>
      </p:sp>
      <p:sp>
        <p:nvSpPr>
          <p:cNvPr id="14" name="Rectangle 13"/>
          <p:cNvSpPr/>
          <p:nvPr userDrawn="1"/>
        </p:nvSpPr>
        <p:spPr>
          <a:xfrm>
            <a:off x="475821" y="446091"/>
            <a:ext cx="10690654" cy="714375"/>
          </a:xfrm>
          <a:prstGeom prst="rect">
            <a:avLst/>
          </a:prstGeom>
          <a:solidFill>
            <a:schemeClr val="accent5"/>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15" name="TextBox 14"/>
          <p:cNvSpPr txBox="1"/>
          <p:nvPr userDrawn="1"/>
        </p:nvSpPr>
        <p:spPr>
          <a:xfrm>
            <a:off x="1266480" y="568477"/>
            <a:ext cx="2374282" cy="461665"/>
          </a:xfrm>
          <a:prstGeom prst="rect">
            <a:avLst/>
          </a:prstGeom>
          <a:noFill/>
        </p:spPr>
        <p:txBody>
          <a:bodyPr wrap="square" lIns="0" tIns="0" rIns="0" bIns="0" rtlCol="0" anchor="ctr">
            <a:spAutoFit/>
          </a:bodyPr>
          <a:lstStyle/>
          <a:p>
            <a:pPr algn="l"/>
            <a:r>
              <a:rPr lang="en-US" sz="3000" i="0" cap="small" baseline="0" dirty="0" smtClean="0">
                <a:solidFill>
                  <a:schemeClr val="bg1"/>
                </a:solidFill>
                <a:latin typeface="Arial Bold" panose="020B0704020202020204" pitchFamily="34" charset="0"/>
                <a:cs typeface="Arial Bold" panose="020B0704020202020204" pitchFamily="34" charset="0"/>
              </a:rPr>
              <a:t>Hands-on</a:t>
            </a:r>
          </a:p>
        </p:txBody>
      </p:sp>
      <p:pic>
        <p:nvPicPr>
          <p:cNvPr id="16" name="Content Placeholder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67693" y="485798"/>
            <a:ext cx="576072" cy="621221"/>
          </a:xfrm>
          <a:prstGeom prst="rect">
            <a:avLst/>
          </a:prstGeom>
        </p:spPr>
      </p:pic>
      <p:sp>
        <p:nvSpPr>
          <p:cNvPr id="17" name="Rectangle 16"/>
          <p:cNvSpPr>
            <a:spLocks noChangeArrowheads="1"/>
          </p:cNvSpPr>
          <p:nvPr userDrawn="1"/>
        </p:nvSpPr>
        <p:spPr bwMode="auto">
          <a:xfrm>
            <a:off x="480043" y="1154155"/>
            <a:ext cx="10686432" cy="455935"/>
          </a:xfrm>
          <a:prstGeom prst="rect">
            <a:avLst/>
          </a:prstGeom>
          <a:solidFill>
            <a:schemeClr val="accent5">
              <a:lumMod val="20000"/>
              <a:lumOff val="80000"/>
            </a:schemeClr>
          </a:solidFill>
          <a:ln w="28575">
            <a:no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243797" tIns="0" rIns="243797" bIns="0" anchor="ctr">
            <a:noAutofit/>
          </a:bodyPr>
          <a:lstStyle/>
          <a:p>
            <a:pPr marL="0" lvl="1">
              <a:lnSpc>
                <a:spcPct val="90000"/>
              </a:lnSpc>
              <a:spcBef>
                <a:spcPts val="1600"/>
              </a:spcBef>
              <a:buClr>
                <a:schemeClr val="accent5"/>
              </a:buClr>
              <a:buSzPct val="90000"/>
              <a:defRPr/>
            </a:pPr>
            <a:endParaRPr lang="en-US" sz="2700" i="1" dirty="0">
              <a:solidFill>
                <a:schemeClr val="tx1"/>
              </a:solidFill>
            </a:endParaRPr>
          </a:p>
        </p:txBody>
      </p:sp>
      <p:sp>
        <p:nvSpPr>
          <p:cNvPr id="18" name="Title Placeholder 1"/>
          <p:cNvSpPr>
            <a:spLocks noGrp="1"/>
          </p:cNvSpPr>
          <p:nvPr>
            <p:ph type="title" hasCustomPrompt="1"/>
          </p:nvPr>
        </p:nvSpPr>
        <p:spPr>
          <a:xfrm>
            <a:off x="480051" y="1154151"/>
            <a:ext cx="10686424" cy="455936"/>
          </a:xfrm>
          <a:prstGeom prst="rect">
            <a:avLst/>
          </a:prstGeom>
        </p:spPr>
        <p:txBody>
          <a:bodyPr vert="horz" lIns="121899" tIns="60949" rIns="121899" bIns="60949" rtlCol="0" anchor="ctr">
            <a:noAutofit/>
          </a:bodyPr>
          <a:lstStyle>
            <a:lvl1pPr>
              <a:defRPr lang="en-US" sz="2200" b="0" i="1" cap="none" baseline="0" dirty="0">
                <a:latin typeface="+mn-lt"/>
              </a:defRPr>
            </a:lvl1pPr>
          </a:lstStyle>
          <a:p>
            <a:r>
              <a:rPr lang="en-US" dirty="0" smtClean="0"/>
              <a:t>Description of Activity</a:t>
            </a:r>
            <a:endParaRPr lang="en-US" dirty="0"/>
          </a:p>
        </p:txBody>
      </p:sp>
    </p:spTree>
    <p:extLst>
      <p:ext uri="{BB962C8B-B14F-4D97-AF65-F5344CB8AC3E}">
        <p14:creationId xmlns:p14="http://schemas.microsoft.com/office/powerpoint/2010/main" val="26479605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nds-on_end">
    <p:spTree>
      <p:nvGrpSpPr>
        <p:cNvPr id="1" name=""/>
        <p:cNvGrpSpPr/>
        <p:nvPr/>
      </p:nvGrpSpPr>
      <p:grpSpPr>
        <a:xfrm>
          <a:off x="0" y="0"/>
          <a:ext cx="0" cy="0"/>
          <a:chOff x="0" y="0"/>
          <a:chExt cx="0" cy="0"/>
        </a:xfrm>
      </p:grpSpPr>
      <p:sp>
        <p:nvSpPr>
          <p:cNvPr id="12" name="Text Placeholder 2"/>
          <p:cNvSpPr>
            <a:spLocks noGrp="1"/>
          </p:cNvSpPr>
          <p:nvPr>
            <p:ph idx="1"/>
          </p:nvPr>
        </p:nvSpPr>
        <p:spPr>
          <a:xfrm>
            <a:off x="480051" y="1833566"/>
            <a:ext cx="10686423" cy="4729161"/>
          </a:xfrm>
          <a:prstGeom prst="rect">
            <a:avLst/>
          </a:prstGeom>
        </p:spPr>
        <p:txBody>
          <a:bodyPr vert="horz" lIns="121899" tIns="60949" rIns="121899" bIns="60949" rtlCol="0">
            <a:noAutofit/>
          </a:bodyPr>
          <a:lstStyle>
            <a:lvl1pPr>
              <a:defRPr sz="2400" spc="0">
                <a:solidFill>
                  <a:schemeClr val="tx1"/>
                </a:solidFill>
              </a:defRPr>
            </a:lvl1pPr>
            <a:lvl2pPr marL="1015822" indent="-609493">
              <a:spcBef>
                <a:spcPts val="1600"/>
              </a:spcBef>
              <a:buClr>
                <a:schemeClr val="accent5"/>
              </a:buClr>
              <a:buFont typeface="+mj-lt"/>
              <a:buAutoNum type="arabicPeriod"/>
              <a:defRPr sz="2400"/>
            </a:lvl2pPr>
            <a:lvl3pPr marL="1151265" indent="-338607">
              <a:buClr>
                <a:schemeClr val="accent5"/>
              </a:buClr>
              <a:buSzPct val="90000"/>
              <a:buFont typeface="Arial" panose="020B0604020202020204" pitchFamily="34" charset="0"/>
              <a:buChar char="►"/>
              <a:defRPr/>
            </a:lvl3pPr>
            <a:lvl4pPr>
              <a:buClr>
                <a:schemeClr val="accent5"/>
              </a:buClr>
              <a:defRPr/>
            </a:lvl4pPr>
            <a:lvl5pPr>
              <a:defRPr lang="en-US" dirty="0" smtClean="0"/>
            </a:lvl5pPr>
            <a:lvl6pPr>
              <a:defRPr lang="en-US" dirty="0" smtClean="0"/>
            </a:lvl6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p:txBody>
      </p:sp>
      <p:sp>
        <p:nvSpPr>
          <p:cNvPr id="10" name="Rectangle 9"/>
          <p:cNvSpPr/>
          <p:nvPr userDrawn="1"/>
        </p:nvSpPr>
        <p:spPr>
          <a:xfrm>
            <a:off x="8919162" y="6440488"/>
            <a:ext cx="2247313" cy="365125"/>
          </a:xfrm>
          <a:prstGeom prst="rect">
            <a:avLst/>
          </a:prstGeom>
          <a:no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r"/>
            <a:r>
              <a:rPr lang="en-US" i="1" dirty="0" smtClean="0">
                <a:solidFill>
                  <a:schemeClr val="accent5"/>
                </a:solidFill>
              </a:rPr>
              <a:t>end</a:t>
            </a:r>
            <a:endParaRPr lang="en-US" i="1" dirty="0">
              <a:solidFill>
                <a:schemeClr val="accent5"/>
              </a:solidFill>
            </a:endParaRPr>
          </a:p>
        </p:txBody>
      </p:sp>
      <p:sp>
        <p:nvSpPr>
          <p:cNvPr id="19" name="Rectangle 18"/>
          <p:cNvSpPr/>
          <p:nvPr userDrawn="1"/>
        </p:nvSpPr>
        <p:spPr>
          <a:xfrm>
            <a:off x="475821" y="446091"/>
            <a:ext cx="10690654" cy="714375"/>
          </a:xfrm>
          <a:prstGeom prst="rect">
            <a:avLst/>
          </a:prstGeom>
          <a:solidFill>
            <a:schemeClr val="accent5"/>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20" name="TextBox 19"/>
          <p:cNvSpPr txBox="1"/>
          <p:nvPr userDrawn="1"/>
        </p:nvSpPr>
        <p:spPr>
          <a:xfrm>
            <a:off x="1266480" y="568477"/>
            <a:ext cx="2374282" cy="461665"/>
          </a:xfrm>
          <a:prstGeom prst="rect">
            <a:avLst/>
          </a:prstGeom>
          <a:noFill/>
        </p:spPr>
        <p:txBody>
          <a:bodyPr wrap="square" lIns="0" tIns="0" rIns="0" bIns="0" rtlCol="0" anchor="ctr">
            <a:spAutoFit/>
          </a:bodyPr>
          <a:lstStyle/>
          <a:p>
            <a:pPr algn="l"/>
            <a:r>
              <a:rPr lang="en-US" sz="3000" i="0" cap="small" baseline="0" dirty="0" smtClean="0">
                <a:solidFill>
                  <a:schemeClr val="bg1"/>
                </a:solidFill>
                <a:latin typeface="Arial Bold" panose="020B0704020202020204" pitchFamily="34" charset="0"/>
                <a:cs typeface="Arial Bold" panose="020B0704020202020204" pitchFamily="34" charset="0"/>
              </a:rPr>
              <a:t>Hands-on</a:t>
            </a:r>
          </a:p>
        </p:txBody>
      </p:sp>
      <p:pic>
        <p:nvPicPr>
          <p:cNvPr id="21" name="Content Placeholder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67693" y="485798"/>
            <a:ext cx="576072" cy="621221"/>
          </a:xfrm>
          <a:prstGeom prst="rect">
            <a:avLst/>
          </a:prstGeom>
        </p:spPr>
      </p:pic>
      <p:sp>
        <p:nvSpPr>
          <p:cNvPr id="22" name="Rectangle 21"/>
          <p:cNvSpPr>
            <a:spLocks noChangeArrowheads="1"/>
          </p:cNvSpPr>
          <p:nvPr userDrawn="1"/>
        </p:nvSpPr>
        <p:spPr bwMode="auto">
          <a:xfrm>
            <a:off x="480043" y="1154155"/>
            <a:ext cx="10686432" cy="455935"/>
          </a:xfrm>
          <a:prstGeom prst="rect">
            <a:avLst/>
          </a:prstGeom>
          <a:solidFill>
            <a:schemeClr val="accent5">
              <a:lumMod val="20000"/>
              <a:lumOff val="80000"/>
            </a:schemeClr>
          </a:solidFill>
          <a:ln w="28575">
            <a:no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243797" tIns="0" rIns="243797" bIns="0" anchor="ctr">
            <a:noAutofit/>
          </a:bodyPr>
          <a:lstStyle/>
          <a:p>
            <a:pPr marL="0" lvl="1">
              <a:lnSpc>
                <a:spcPct val="90000"/>
              </a:lnSpc>
              <a:spcBef>
                <a:spcPts val="1600"/>
              </a:spcBef>
              <a:buClr>
                <a:schemeClr val="accent5"/>
              </a:buClr>
              <a:buSzPct val="90000"/>
              <a:defRPr/>
            </a:pPr>
            <a:endParaRPr lang="en-US" sz="2700" i="1" dirty="0">
              <a:solidFill>
                <a:schemeClr val="tx1"/>
              </a:solidFill>
            </a:endParaRPr>
          </a:p>
        </p:txBody>
      </p:sp>
      <p:sp>
        <p:nvSpPr>
          <p:cNvPr id="23" name="Title Placeholder 1"/>
          <p:cNvSpPr>
            <a:spLocks noGrp="1"/>
          </p:cNvSpPr>
          <p:nvPr>
            <p:ph type="title" hasCustomPrompt="1"/>
          </p:nvPr>
        </p:nvSpPr>
        <p:spPr>
          <a:xfrm>
            <a:off x="480051" y="1154151"/>
            <a:ext cx="10686424" cy="455936"/>
          </a:xfrm>
          <a:prstGeom prst="rect">
            <a:avLst/>
          </a:prstGeom>
        </p:spPr>
        <p:txBody>
          <a:bodyPr vert="horz" lIns="121899" tIns="60949" rIns="121899" bIns="60949" rtlCol="0" anchor="ctr">
            <a:noAutofit/>
          </a:bodyPr>
          <a:lstStyle>
            <a:lvl1pPr>
              <a:defRPr lang="en-US" sz="2200" b="0" i="1" cap="none" baseline="0" dirty="0">
                <a:latin typeface="+mn-lt"/>
              </a:defRPr>
            </a:lvl1pPr>
          </a:lstStyle>
          <a:p>
            <a:r>
              <a:rPr lang="en-US" dirty="0" smtClean="0"/>
              <a:t>Description of Activity</a:t>
            </a:r>
            <a:endParaRPr lang="en-US" dirty="0"/>
          </a:p>
        </p:txBody>
      </p:sp>
    </p:spTree>
    <p:extLst>
      <p:ext uri="{BB962C8B-B14F-4D97-AF65-F5344CB8AC3E}">
        <p14:creationId xmlns:p14="http://schemas.microsoft.com/office/powerpoint/2010/main" val="11682139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rrata_title">
    <p:spTree>
      <p:nvGrpSpPr>
        <p:cNvPr id="1" name=""/>
        <p:cNvGrpSpPr/>
        <p:nvPr/>
      </p:nvGrpSpPr>
      <p:grpSpPr>
        <a:xfrm>
          <a:off x="0" y="0"/>
          <a:ext cx="0" cy="0"/>
          <a:chOff x="0" y="0"/>
          <a:chExt cx="0" cy="0"/>
        </a:xfrm>
      </p:grpSpPr>
      <p:sp>
        <p:nvSpPr>
          <p:cNvPr id="4" name="Rectangle 3"/>
          <p:cNvSpPr/>
          <p:nvPr userDrawn="1"/>
        </p:nvSpPr>
        <p:spPr>
          <a:xfrm>
            <a:off x="484447" y="446091"/>
            <a:ext cx="10682028" cy="714375"/>
          </a:xfrm>
          <a:prstGeom prst="rect">
            <a:avLst/>
          </a:prstGeom>
          <a:solidFill>
            <a:schemeClr val="accent2"/>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4295" y="190500"/>
            <a:ext cx="2001863" cy="1368363"/>
          </a:xfrm>
          <a:prstGeom prst="rect">
            <a:avLst/>
          </a:prstGeom>
        </p:spPr>
      </p:pic>
      <p:sp>
        <p:nvSpPr>
          <p:cNvPr id="6" name="TextBox 5"/>
          <p:cNvSpPr txBox="1"/>
          <p:nvPr userDrawn="1"/>
        </p:nvSpPr>
        <p:spPr>
          <a:xfrm>
            <a:off x="1631384" y="568477"/>
            <a:ext cx="2374282" cy="461665"/>
          </a:xfrm>
          <a:prstGeom prst="rect">
            <a:avLst/>
          </a:prstGeom>
          <a:noFill/>
        </p:spPr>
        <p:txBody>
          <a:bodyPr wrap="square" lIns="0" tIns="0" rIns="0" bIns="0" rtlCol="0" anchor="ctr">
            <a:spAutoFit/>
          </a:bodyPr>
          <a:lstStyle/>
          <a:p>
            <a:pPr algn="l"/>
            <a:r>
              <a:rPr lang="en-US" sz="3000" i="0" cap="small" baseline="0" dirty="0" smtClean="0">
                <a:solidFill>
                  <a:schemeClr val="bg1"/>
                </a:solidFill>
                <a:latin typeface="Arial Bold" panose="020B0704020202020204" pitchFamily="34" charset="0"/>
                <a:cs typeface="Arial Bold" panose="020B0704020202020204" pitchFamily="34" charset="0"/>
              </a:rPr>
              <a:t>Errata</a:t>
            </a:r>
          </a:p>
        </p:txBody>
      </p:sp>
      <p:sp>
        <p:nvSpPr>
          <p:cNvPr id="7"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4678443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rrata_continued">
    <p:spTree>
      <p:nvGrpSpPr>
        <p:cNvPr id="1" name=""/>
        <p:cNvGrpSpPr/>
        <p:nvPr/>
      </p:nvGrpSpPr>
      <p:grpSpPr>
        <a:xfrm>
          <a:off x="0" y="0"/>
          <a:ext cx="0" cy="0"/>
          <a:chOff x="0" y="0"/>
          <a:chExt cx="0" cy="0"/>
        </a:xfrm>
      </p:grpSpPr>
      <p:sp>
        <p:nvSpPr>
          <p:cNvPr id="4" name="Rectangle 3"/>
          <p:cNvSpPr/>
          <p:nvPr userDrawn="1"/>
        </p:nvSpPr>
        <p:spPr>
          <a:xfrm>
            <a:off x="484447" y="446091"/>
            <a:ext cx="10682028" cy="714375"/>
          </a:xfrm>
          <a:prstGeom prst="rect">
            <a:avLst/>
          </a:prstGeom>
          <a:solidFill>
            <a:schemeClr val="accent2"/>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4295" y="190500"/>
            <a:ext cx="2001863" cy="1368363"/>
          </a:xfrm>
          <a:prstGeom prst="rect">
            <a:avLst/>
          </a:prstGeom>
        </p:spPr>
      </p:pic>
      <p:sp>
        <p:nvSpPr>
          <p:cNvPr id="6" name="TextBox 5"/>
          <p:cNvSpPr txBox="1"/>
          <p:nvPr userDrawn="1"/>
        </p:nvSpPr>
        <p:spPr>
          <a:xfrm>
            <a:off x="1631384" y="568477"/>
            <a:ext cx="2374282" cy="461665"/>
          </a:xfrm>
          <a:prstGeom prst="rect">
            <a:avLst/>
          </a:prstGeom>
          <a:noFill/>
        </p:spPr>
        <p:txBody>
          <a:bodyPr wrap="square" lIns="0" tIns="0" rIns="0" bIns="0" rtlCol="0" anchor="ctr">
            <a:spAutoFit/>
          </a:bodyPr>
          <a:lstStyle/>
          <a:p>
            <a:pPr algn="l"/>
            <a:r>
              <a:rPr lang="en-US" sz="3000" i="0" cap="small" baseline="0" dirty="0" smtClean="0">
                <a:solidFill>
                  <a:schemeClr val="bg1"/>
                </a:solidFill>
                <a:latin typeface="Arial Bold" panose="020B0704020202020204" pitchFamily="34" charset="0"/>
                <a:cs typeface="Arial Bold" panose="020B0704020202020204" pitchFamily="34" charset="0"/>
              </a:rPr>
              <a:t>Errata</a:t>
            </a:r>
          </a:p>
        </p:txBody>
      </p:sp>
      <p:sp>
        <p:nvSpPr>
          <p:cNvPr id="9" name="TextBox 8"/>
          <p:cNvSpPr txBox="1"/>
          <p:nvPr userDrawn="1"/>
        </p:nvSpPr>
        <p:spPr>
          <a:xfrm>
            <a:off x="487318" y="1162834"/>
            <a:ext cx="2820439" cy="30777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cap="small" baseline="0" dirty="0" smtClean="0">
                <a:solidFill>
                  <a:schemeClr val="accent2"/>
                </a:solidFill>
              </a:rPr>
              <a:t>continued</a:t>
            </a:r>
          </a:p>
        </p:txBody>
      </p:sp>
      <p:sp>
        <p:nvSpPr>
          <p:cNvPr id="10"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31762620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erences_title">
    <p:spTree>
      <p:nvGrpSpPr>
        <p:cNvPr id="1" name=""/>
        <p:cNvGrpSpPr/>
        <p:nvPr/>
      </p:nvGrpSpPr>
      <p:grpSpPr>
        <a:xfrm>
          <a:off x="0" y="0"/>
          <a:ext cx="0" cy="0"/>
          <a:chOff x="0" y="0"/>
          <a:chExt cx="0" cy="0"/>
        </a:xfrm>
      </p:grpSpPr>
      <p:sp>
        <p:nvSpPr>
          <p:cNvPr id="4" name="Rectangle 3"/>
          <p:cNvSpPr/>
          <p:nvPr userDrawn="1"/>
        </p:nvSpPr>
        <p:spPr>
          <a:xfrm>
            <a:off x="484447" y="446091"/>
            <a:ext cx="10682028" cy="714375"/>
          </a:xfrm>
          <a:prstGeom prst="rect">
            <a:avLst/>
          </a:prstGeom>
          <a:solidFill>
            <a:schemeClr val="accent4"/>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6" name="TextBox 5"/>
          <p:cNvSpPr txBox="1"/>
          <p:nvPr userDrawn="1"/>
        </p:nvSpPr>
        <p:spPr>
          <a:xfrm>
            <a:off x="1250814" y="568477"/>
            <a:ext cx="8519481" cy="461665"/>
          </a:xfrm>
          <a:prstGeom prst="rect">
            <a:avLst/>
          </a:prstGeom>
          <a:noFill/>
        </p:spPr>
        <p:txBody>
          <a:bodyPr wrap="square" lIns="0" tIns="0" rIns="0" bIns="0" rtlCol="0" anchor="ctr">
            <a:spAutoFit/>
          </a:bodyPr>
          <a:lstStyle/>
          <a:p>
            <a:pPr algn="l"/>
            <a:r>
              <a:rPr lang="en-US" sz="3000" i="0" cap="small" baseline="0" dirty="0" smtClean="0">
                <a:solidFill>
                  <a:schemeClr val="bg1"/>
                </a:solidFill>
                <a:latin typeface="Arial Bold" panose="020B0704020202020204" pitchFamily="34" charset="0"/>
                <a:cs typeface="Arial Bold" panose="020B0704020202020204" pitchFamily="34" charset="0"/>
              </a:rPr>
              <a:t>References</a:t>
            </a:r>
          </a:p>
        </p:txBody>
      </p:sp>
      <p:pic>
        <p:nvPicPr>
          <p:cNvPr id="7" name="Content Placeholder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63926" y="495771"/>
            <a:ext cx="591912" cy="625760"/>
          </a:xfrm>
          <a:prstGeom prst="rect">
            <a:avLst/>
          </a:prstGeom>
        </p:spPr>
      </p:pic>
      <p:sp>
        <p:nvSpPr>
          <p:cNvPr id="8"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30425533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ferences_continued">
    <p:spTree>
      <p:nvGrpSpPr>
        <p:cNvPr id="1" name=""/>
        <p:cNvGrpSpPr/>
        <p:nvPr/>
      </p:nvGrpSpPr>
      <p:grpSpPr>
        <a:xfrm>
          <a:off x="0" y="0"/>
          <a:ext cx="0" cy="0"/>
          <a:chOff x="0" y="0"/>
          <a:chExt cx="0" cy="0"/>
        </a:xfrm>
      </p:grpSpPr>
      <p:sp>
        <p:nvSpPr>
          <p:cNvPr id="4" name="Rectangle 3"/>
          <p:cNvSpPr/>
          <p:nvPr userDrawn="1"/>
        </p:nvSpPr>
        <p:spPr>
          <a:xfrm>
            <a:off x="484447" y="446091"/>
            <a:ext cx="10682028" cy="714375"/>
          </a:xfrm>
          <a:prstGeom prst="rect">
            <a:avLst/>
          </a:prstGeom>
          <a:solidFill>
            <a:schemeClr val="accent4"/>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8" name="TextBox 7"/>
          <p:cNvSpPr txBox="1"/>
          <p:nvPr userDrawn="1"/>
        </p:nvSpPr>
        <p:spPr>
          <a:xfrm>
            <a:off x="484447" y="1170785"/>
            <a:ext cx="2820439" cy="30777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cap="small" baseline="0" dirty="0" smtClean="0">
                <a:solidFill>
                  <a:schemeClr val="accent4"/>
                </a:solidFill>
              </a:rPr>
              <a:t>continued</a:t>
            </a:r>
          </a:p>
        </p:txBody>
      </p:sp>
      <p:sp>
        <p:nvSpPr>
          <p:cNvPr id="9" name="TextBox 8"/>
          <p:cNvSpPr txBox="1"/>
          <p:nvPr userDrawn="1"/>
        </p:nvSpPr>
        <p:spPr>
          <a:xfrm>
            <a:off x="1250814" y="568477"/>
            <a:ext cx="8519481" cy="461665"/>
          </a:xfrm>
          <a:prstGeom prst="rect">
            <a:avLst/>
          </a:prstGeom>
          <a:noFill/>
        </p:spPr>
        <p:txBody>
          <a:bodyPr wrap="square" lIns="0" tIns="0" rIns="0" bIns="0" rtlCol="0" anchor="ctr">
            <a:spAutoFit/>
          </a:bodyPr>
          <a:lstStyle/>
          <a:p>
            <a:pPr algn="l"/>
            <a:r>
              <a:rPr lang="en-US" sz="3000" i="0" cap="small" baseline="0" dirty="0" smtClean="0">
                <a:solidFill>
                  <a:schemeClr val="bg1"/>
                </a:solidFill>
                <a:latin typeface="Arial Bold" panose="020B0704020202020204" pitchFamily="34" charset="0"/>
                <a:cs typeface="Arial Bold" panose="020B0704020202020204" pitchFamily="34" charset="0"/>
              </a:rPr>
              <a:t>References</a:t>
            </a:r>
          </a:p>
        </p:txBody>
      </p:sp>
      <p:pic>
        <p:nvPicPr>
          <p:cNvPr id="10" name="Content Placeholder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63926" y="495771"/>
            <a:ext cx="591912" cy="625760"/>
          </a:xfrm>
          <a:prstGeom prst="rect">
            <a:avLst/>
          </a:prstGeom>
        </p:spPr>
      </p:pic>
      <p:sp>
        <p:nvSpPr>
          <p:cNvPr id="7"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42349879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gacy_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63" y="200028"/>
            <a:ext cx="1797048" cy="1360265"/>
          </a:xfrm>
          <a:prstGeom prst="rect">
            <a:avLst/>
          </a:prstGeom>
        </p:spPr>
      </p:pic>
      <p:sp>
        <p:nvSpPr>
          <p:cNvPr id="7" name="Rectangle 6"/>
          <p:cNvSpPr/>
          <p:nvPr userDrawn="1"/>
        </p:nvSpPr>
        <p:spPr>
          <a:xfrm>
            <a:off x="484447" y="446091"/>
            <a:ext cx="10682028" cy="714375"/>
          </a:xfrm>
          <a:prstGeom prst="rect">
            <a:avLst/>
          </a:prstGeom>
          <a:solidFill>
            <a:schemeClr val="bg2">
              <a:lumMod val="75000"/>
            </a:schemeClr>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9" name="TextBox 8"/>
          <p:cNvSpPr txBox="1"/>
          <p:nvPr userDrawn="1"/>
        </p:nvSpPr>
        <p:spPr>
          <a:xfrm>
            <a:off x="1440934" y="568477"/>
            <a:ext cx="8519481" cy="461665"/>
          </a:xfrm>
          <a:prstGeom prst="rect">
            <a:avLst/>
          </a:prstGeom>
          <a:noFill/>
        </p:spPr>
        <p:txBody>
          <a:bodyPr wrap="square" lIns="0" tIns="0" rIns="0" bIns="0" rtlCol="0" anchor="ctr">
            <a:spAutoFit/>
          </a:bodyPr>
          <a:lstStyle/>
          <a:p>
            <a:pPr algn="l"/>
            <a:r>
              <a:rPr lang="en-US" sz="3000" i="0" cap="small" baseline="0" dirty="0" smtClean="0">
                <a:solidFill>
                  <a:schemeClr val="bg1"/>
                </a:solidFill>
                <a:latin typeface="Arial Bold" panose="020B0704020202020204" pitchFamily="34" charset="0"/>
                <a:cs typeface="Arial Bold" panose="020B0704020202020204" pitchFamily="34" charset="0"/>
              </a:rPr>
              <a:t>Legacy</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4293" y="200028"/>
            <a:ext cx="1797048" cy="1360265"/>
          </a:xfrm>
          <a:prstGeom prst="rect">
            <a:avLst/>
          </a:prstGeom>
        </p:spPr>
      </p:pic>
      <p:sp>
        <p:nvSpPr>
          <p:cNvPr id="8"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14444645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gacy_continu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63" y="200028"/>
            <a:ext cx="1797048" cy="1360265"/>
          </a:xfrm>
          <a:prstGeom prst="rect">
            <a:avLst/>
          </a:prstGeom>
        </p:spPr>
      </p:pic>
      <p:sp>
        <p:nvSpPr>
          <p:cNvPr id="11" name="Rectangle 10"/>
          <p:cNvSpPr/>
          <p:nvPr userDrawn="1"/>
        </p:nvSpPr>
        <p:spPr>
          <a:xfrm>
            <a:off x="484447" y="446091"/>
            <a:ext cx="10682028" cy="714375"/>
          </a:xfrm>
          <a:prstGeom prst="rect">
            <a:avLst/>
          </a:prstGeom>
          <a:solidFill>
            <a:schemeClr val="bg2">
              <a:lumMod val="75000"/>
            </a:schemeClr>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14" name="TextBox 13"/>
          <p:cNvSpPr txBox="1"/>
          <p:nvPr userDrawn="1"/>
        </p:nvSpPr>
        <p:spPr>
          <a:xfrm>
            <a:off x="1440934" y="568477"/>
            <a:ext cx="8519481" cy="461665"/>
          </a:xfrm>
          <a:prstGeom prst="rect">
            <a:avLst/>
          </a:prstGeom>
          <a:noFill/>
        </p:spPr>
        <p:txBody>
          <a:bodyPr wrap="square" lIns="0" tIns="0" rIns="0" bIns="0" rtlCol="0" anchor="ctr">
            <a:spAutoFit/>
          </a:bodyPr>
          <a:lstStyle/>
          <a:p>
            <a:pPr algn="l"/>
            <a:r>
              <a:rPr lang="en-US" sz="3000" i="0" cap="small" baseline="0" dirty="0" smtClean="0">
                <a:solidFill>
                  <a:schemeClr val="bg1"/>
                </a:solidFill>
                <a:latin typeface="Arial Bold" panose="020B0704020202020204" pitchFamily="34" charset="0"/>
                <a:cs typeface="Arial Bold" panose="020B0704020202020204" pitchFamily="34" charset="0"/>
              </a:rPr>
              <a:t>Legacy</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4293" y="200028"/>
            <a:ext cx="1797048" cy="1360265"/>
          </a:xfrm>
          <a:prstGeom prst="rect">
            <a:avLst/>
          </a:prstGeom>
        </p:spPr>
      </p:pic>
      <p:sp>
        <p:nvSpPr>
          <p:cNvPr id="8" name="TextBox 7"/>
          <p:cNvSpPr txBox="1"/>
          <p:nvPr userDrawn="1"/>
        </p:nvSpPr>
        <p:spPr>
          <a:xfrm>
            <a:off x="487318" y="1162834"/>
            <a:ext cx="2820439" cy="30777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cap="small" baseline="0" dirty="0" smtClean="0">
                <a:solidFill>
                  <a:schemeClr val="bg2">
                    <a:lumMod val="75000"/>
                  </a:schemeClr>
                </a:solidFill>
              </a:rPr>
              <a:t>continued</a:t>
            </a:r>
          </a:p>
        </p:txBody>
      </p:sp>
      <p:sp>
        <p:nvSpPr>
          <p:cNvPr id="9"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300469819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sp>
        <p:nvSpPr>
          <p:cNvPr id="4" name="Rectangle 3"/>
          <p:cNvSpPr/>
          <p:nvPr userDrawn="1"/>
        </p:nvSpPr>
        <p:spPr>
          <a:xfrm>
            <a:off x="484447" y="446091"/>
            <a:ext cx="10682028" cy="714375"/>
          </a:xfrm>
          <a:prstGeom prst="rect">
            <a:avLst/>
          </a:prstGeom>
          <a:solidFill>
            <a:schemeClr val="accent4"/>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9" name="TextBox 8"/>
          <p:cNvSpPr txBox="1"/>
          <p:nvPr userDrawn="1"/>
        </p:nvSpPr>
        <p:spPr>
          <a:xfrm>
            <a:off x="1250814" y="491533"/>
            <a:ext cx="8519481" cy="615553"/>
          </a:xfrm>
          <a:prstGeom prst="rect">
            <a:avLst/>
          </a:prstGeom>
          <a:noFill/>
        </p:spPr>
        <p:txBody>
          <a:bodyPr wrap="square" lIns="0" tIns="0" rIns="0" bIns="0" rtlCol="0" anchor="ctr">
            <a:spAutoFit/>
          </a:bodyPr>
          <a:lstStyle/>
          <a:p>
            <a:pPr algn="l"/>
            <a:r>
              <a:rPr lang="en-US" sz="4000" i="0" cap="small" baseline="0" dirty="0" smtClean="0">
                <a:solidFill>
                  <a:schemeClr val="bg1"/>
                </a:solidFill>
                <a:latin typeface="Arial Bold" panose="020B0704020202020204" pitchFamily="34" charset="0"/>
                <a:cs typeface="Arial Bold" panose="020B0704020202020204" pitchFamily="34" charset="0"/>
              </a:rPr>
              <a:t> </a:t>
            </a:r>
            <a:r>
              <a:rPr lang="en-US" sz="3000" i="0" cap="small" baseline="0" dirty="0" smtClean="0">
                <a:solidFill>
                  <a:schemeClr val="bg1"/>
                </a:solidFill>
                <a:latin typeface="Arial Bold" panose="020B0704020202020204" pitchFamily="34" charset="0"/>
                <a:cs typeface="Arial Bold" panose="020B0704020202020204" pitchFamily="34" charset="0"/>
              </a:rPr>
              <a:t>Glossary</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91732" y="553024"/>
            <a:ext cx="687664" cy="519557"/>
          </a:xfrm>
          <a:prstGeom prst="rect">
            <a:avLst/>
          </a:prstGeom>
        </p:spPr>
      </p:pic>
      <p:sp>
        <p:nvSpPr>
          <p:cNvPr id="6"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2570557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
        <p:nvSpPr>
          <p:cNvPr id="5" name="Title Placeholder 1"/>
          <p:cNvSpPr>
            <a:spLocks noGrp="1"/>
          </p:cNvSpPr>
          <p:nvPr>
            <p:ph type="title"/>
          </p:nvPr>
        </p:nvSpPr>
        <p:spPr>
          <a:xfrm>
            <a:off x="479426" y="317500"/>
            <a:ext cx="10687049" cy="965200"/>
          </a:xfrm>
          <a:prstGeom prst="rect">
            <a:avLst/>
          </a:prstGeom>
        </p:spPr>
        <p:txBody>
          <a:bodyPr vert="horz" lIns="91440" tIns="45720" rIns="91440" bIns="45720" rtlCol="0" anchor="ctr">
            <a:normAutofit/>
          </a:bodyPr>
          <a:lstStyle/>
          <a:p>
            <a:r>
              <a:rPr lang="en-US" dirty="0" smtClean="0"/>
              <a:t>Side Title</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lossary_continued">
    <p:spTree>
      <p:nvGrpSpPr>
        <p:cNvPr id="1" name=""/>
        <p:cNvGrpSpPr/>
        <p:nvPr/>
      </p:nvGrpSpPr>
      <p:grpSpPr>
        <a:xfrm>
          <a:off x="0" y="0"/>
          <a:ext cx="0" cy="0"/>
          <a:chOff x="0" y="0"/>
          <a:chExt cx="0" cy="0"/>
        </a:xfrm>
      </p:grpSpPr>
      <p:sp>
        <p:nvSpPr>
          <p:cNvPr id="10" name="Rectangle 9"/>
          <p:cNvSpPr/>
          <p:nvPr userDrawn="1"/>
        </p:nvSpPr>
        <p:spPr>
          <a:xfrm>
            <a:off x="484447" y="446091"/>
            <a:ext cx="10682028" cy="714375"/>
          </a:xfrm>
          <a:prstGeom prst="rect">
            <a:avLst/>
          </a:prstGeom>
          <a:solidFill>
            <a:schemeClr val="accent4"/>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11" name="TextBox 10"/>
          <p:cNvSpPr txBox="1"/>
          <p:nvPr userDrawn="1"/>
        </p:nvSpPr>
        <p:spPr>
          <a:xfrm>
            <a:off x="1250814" y="491533"/>
            <a:ext cx="8519481" cy="615553"/>
          </a:xfrm>
          <a:prstGeom prst="rect">
            <a:avLst/>
          </a:prstGeom>
          <a:noFill/>
        </p:spPr>
        <p:txBody>
          <a:bodyPr wrap="square" lIns="0" tIns="0" rIns="0" bIns="0" rtlCol="0" anchor="ctr">
            <a:spAutoFit/>
          </a:bodyPr>
          <a:lstStyle/>
          <a:p>
            <a:pPr algn="l"/>
            <a:r>
              <a:rPr lang="en-US" sz="4000" i="0" cap="small" baseline="0" dirty="0" smtClean="0">
                <a:solidFill>
                  <a:schemeClr val="bg1"/>
                </a:solidFill>
                <a:latin typeface="Arial Bold" panose="020B0704020202020204" pitchFamily="34" charset="0"/>
                <a:cs typeface="Arial Bold" panose="020B0704020202020204" pitchFamily="34" charset="0"/>
              </a:rPr>
              <a:t> </a:t>
            </a:r>
            <a:r>
              <a:rPr lang="en-US" sz="3000" i="0" cap="small" baseline="0" dirty="0" smtClean="0">
                <a:solidFill>
                  <a:schemeClr val="bg1"/>
                </a:solidFill>
                <a:latin typeface="Arial Bold" panose="020B0704020202020204" pitchFamily="34" charset="0"/>
                <a:cs typeface="Arial Bold" panose="020B0704020202020204" pitchFamily="34" charset="0"/>
              </a:rPr>
              <a:t>Glossary</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91732" y="553024"/>
            <a:ext cx="687664" cy="519557"/>
          </a:xfrm>
          <a:prstGeom prst="rect">
            <a:avLst/>
          </a:prstGeom>
        </p:spPr>
      </p:pic>
      <p:sp>
        <p:nvSpPr>
          <p:cNvPr id="7" name="TextBox 6"/>
          <p:cNvSpPr txBox="1"/>
          <p:nvPr userDrawn="1"/>
        </p:nvSpPr>
        <p:spPr>
          <a:xfrm>
            <a:off x="487318" y="1162834"/>
            <a:ext cx="2820439" cy="30777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cap="small" baseline="0" dirty="0" smtClean="0">
                <a:solidFill>
                  <a:schemeClr val="accent4"/>
                </a:solidFill>
              </a:rPr>
              <a:t>continued</a:t>
            </a:r>
          </a:p>
        </p:txBody>
      </p:sp>
      <p:sp>
        <p:nvSpPr>
          <p:cNvPr id="8"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41317682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Glossary_continued">
    <p:spTree>
      <p:nvGrpSpPr>
        <p:cNvPr id="1" name=""/>
        <p:cNvGrpSpPr/>
        <p:nvPr/>
      </p:nvGrpSpPr>
      <p:grpSpPr>
        <a:xfrm>
          <a:off x="0" y="0"/>
          <a:ext cx="0" cy="0"/>
          <a:chOff x="0" y="0"/>
          <a:chExt cx="0" cy="0"/>
        </a:xfrm>
      </p:grpSpPr>
      <p:sp>
        <p:nvSpPr>
          <p:cNvPr id="6" name="Rectangle 5"/>
          <p:cNvSpPr/>
          <p:nvPr userDrawn="1"/>
        </p:nvSpPr>
        <p:spPr>
          <a:xfrm>
            <a:off x="484447" y="446091"/>
            <a:ext cx="10682028" cy="714375"/>
          </a:xfrm>
          <a:prstGeom prst="rect">
            <a:avLst/>
          </a:prstGeom>
          <a:solidFill>
            <a:schemeClr val="bg2"/>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7" name="TextBox 6"/>
          <p:cNvSpPr txBox="1"/>
          <p:nvPr userDrawn="1"/>
        </p:nvSpPr>
        <p:spPr>
          <a:xfrm>
            <a:off x="939411" y="491533"/>
            <a:ext cx="8519481" cy="615553"/>
          </a:xfrm>
          <a:prstGeom prst="rect">
            <a:avLst/>
          </a:prstGeom>
          <a:noFill/>
        </p:spPr>
        <p:txBody>
          <a:bodyPr wrap="square" lIns="0" tIns="0" rIns="0" bIns="0" rtlCol="0" anchor="ctr">
            <a:spAutoFit/>
          </a:bodyPr>
          <a:lstStyle/>
          <a:p>
            <a:pPr algn="l"/>
            <a:r>
              <a:rPr lang="en-US" sz="4000" i="0" cap="small" baseline="0" dirty="0" smtClean="0">
                <a:solidFill>
                  <a:schemeClr val="bg1"/>
                </a:solidFill>
                <a:latin typeface="Arial Bold" panose="020B0704020202020204" pitchFamily="34" charset="0"/>
                <a:cs typeface="Arial Bold" panose="020B0704020202020204" pitchFamily="34" charset="0"/>
              </a:rPr>
              <a:t> </a:t>
            </a:r>
            <a:r>
              <a:rPr lang="en-US" sz="3000" i="0" cap="small" baseline="0" dirty="0" smtClean="0">
                <a:solidFill>
                  <a:schemeClr val="bg1"/>
                </a:solidFill>
                <a:latin typeface="Arial Bold" panose="020B0704020202020204" pitchFamily="34" charset="0"/>
                <a:cs typeface="Arial Bold" panose="020B0704020202020204" pitchFamily="34" charset="0"/>
              </a:rPr>
              <a:t>Example</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69170" y="489423"/>
            <a:ext cx="394172" cy="617663"/>
          </a:xfrm>
          <a:prstGeom prst="rect">
            <a:avLst/>
          </a:prstGeom>
        </p:spPr>
      </p:pic>
      <p:sp>
        <p:nvSpPr>
          <p:cNvPr id="9"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426955222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Glossary_continued">
    <p:spTree>
      <p:nvGrpSpPr>
        <p:cNvPr id="1" name=""/>
        <p:cNvGrpSpPr/>
        <p:nvPr/>
      </p:nvGrpSpPr>
      <p:grpSpPr>
        <a:xfrm>
          <a:off x="0" y="0"/>
          <a:ext cx="0" cy="0"/>
          <a:chOff x="0" y="0"/>
          <a:chExt cx="0" cy="0"/>
        </a:xfrm>
      </p:grpSpPr>
      <p:sp>
        <p:nvSpPr>
          <p:cNvPr id="4" name="Rectangle 3"/>
          <p:cNvSpPr/>
          <p:nvPr userDrawn="1"/>
        </p:nvSpPr>
        <p:spPr>
          <a:xfrm>
            <a:off x="484447" y="446091"/>
            <a:ext cx="10682028" cy="714375"/>
          </a:xfrm>
          <a:prstGeom prst="rect">
            <a:avLst/>
          </a:prstGeom>
          <a:solidFill>
            <a:schemeClr val="bg2"/>
          </a:solidFill>
          <a:ln w="31750">
            <a:noFill/>
            <a:tailEnd type="triangle"/>
          </a:ln>
          <a:effectLst/>
        </p:spPr>
        <p:style>
          <a:lnRef idx="1">
            <a:schemeClr val="dk1"/>
          </a:lnRef>
          <a:fillRef idx="3">
            <a:schemeClr val="dk1"/>
          </a:fillRef>
          <a:effectRef idx="2">
            <a:schemeClr val="dk1"/>
          </a:effectRef>
          <a:fontRef idx="minor">
            <a:schemeClr val="lt1"/>
          </a:fontRef>
        </p:style>
        <p:txBody>
          <a:bodyPr lIns="121899" tIns="60949" rIns="121899" bIns="60949" rtlCol="0" anchor="ctr"/>
          <a:lstStyle/>
          <a:p>
            <a:pPr algn="ctr"/>
            <a:endParaRPr lang="en-US"/>
          </a:p>
        </p:txBody>
      </p:sp>
      <p:sp>
        <p:nvSpPr>
          <p:cNvPr id="9" name="TextBox 8"/>
          <p:cNvSpPr txBox="1"/>
          <p:nvPr userDrawn="1"/>
        </p:nvSpPr>
        <p:spPr>
          <a:xfrm>
            <a:off x="939411" y="491533"/>
            <a:ext cx="8519481" cy="615553"/>
          </a:xfrm>
          <a:prstGeom prst="rect">
            <a:avLst/>
          </a:prstGeom>
          <a:noFill/>
        </p:spPr>
        <p:txBody>
          <a:bodyPr wrap="square" lIns="0" tIns="0" rIns="0" bIns="0" rtlCol="0" anchor="ctr">
            <a:spAutoFit/>
          </a:bodyPr>
          <a:lstStyle/>
          <a:p>
            <a:pPr algn="l"/>
            <a:r>
              <a:rPr lang="en-US" sz="4000" i="0" cap="small" baseline="0" dirty="0" smtClean="0">
                <a:solidFill>
                  <a:schemeClr val="bg1"/>
                </a:solidFill>
                <a:latin typeface="Arial Bold" panose="020B0704020202020204" pitchFamily="34" charset="0"/>
                <a:cs typeface="Arial Bold" panose="020B0704020202020204" pitchFamily="34" charset="0"/>
              </a:rPr>
              <a:t> </a:t>
            </a:r>
            <a:r>
              <a:rPr lang="en-US" sz="3000" i="0" cap="small" baseline="0" dirty="0" smtClean="0">
                <a:solidFill>
                  <a:schemeClr val="bg1"/>
                </a:solidFill>
                <a:latin typeface="Arial Bold" panose="020B0704020202020204" pitchFamily="34" charset="0"/>
                <a:cs typeface="Arial Bold" panose="020B0704020202020204" pitchFamily="34" charset="0"/>
              </a:rPr>
              <a:t>Example</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69170" y="489423"/>
            <a:ext cx="394172" cy="617663"/>
          </a:xfrm>
          <a:prstGeom prst="rect">
            <a:avLst/>
          </a:prstGeom>
        </p:spPr>
      </p:pic>
      <p:sp>
        <p:nvSpPr>
          <p:cNvPr id="7" name="TextBox 6"/>
          <p:cNvSpPr txBox="1"/>
          <p:nvPr userDrawn="1"/>
        </p:nvSpPr>
        <p:spPr>
          <a:xfrm>
            <a:off x="487318" y="1162834"/>
            <a:ext cx="2820439" cy="30777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cap="small" baseline="0" dirty="0" smtClean="0">
                <a:solidFill>
                  <a:schemeClr val="bg2"/>
                </a:solidFill>
              </a:rPr>
              <a:t>continued</a:t>
            </a:r>
          </a:p>
        </p:txBody>
      </p:sp>
      <p:sp>
        <p:nvSpPr>
          <p:cNvPr id="10"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27954805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12" name="Text Placeholder 2"/>
          <p:cNvSpPr>
            <a:spLocks noGrp="1"/>
          </p:cNvSpPr>
          <p:nvPr>
            <p:ph idx="1"/>
          </p:nvPr>
        </p:nvSpPr>
        <p:spPr>
          <a:xfrm>
            <a:off x="479429" y="1452566"/>
            <a:ext cx="5105396" cy="5170487"/>
          </a:xfrm>
          <a:prstGeom prst="rect">
            <a:avLst/>
          </a:prstGeom>
          <a:noFill/>
        </p:spPr>
        <p:txBody>
          <a:bodyPr vert="horz" lIns="91440" tIns="45720" rIns="91440" bIns="45720" rtlCol="0">
            <a:noAutofit/>
          </a:bodyPr>
          <a:lstStyle>
            <a:lvl1pPr>
              <a:defRPr b="1" cap="none" baseline="0"/>
            </a:lvl1pPr>
            <a:lvl2pPr>
              <a:spcBef>
                <a:spcPts val="1200"/>
              </a:spcBef>
              <a:buClr>
                <a:schemeClr val="accent3"/>
              </a:buClr>
              <a:defRPr/>
            </a:lvl2pPr>
            <a:lvl3pPr>
              <a:buClr>
                <a:schemeClr val="accent3"/>
              </a:buClr>
              <a:defRPr/>
            </a:lvl3pPr>
            <a:lvl5pPr>
              <a:defRPr lang="en-US" dirty="0" smtClean="0"/>
            </a:lvl5pPr>
            <a:lvl6pPr>
              <a:defRPr lang="en-US" dirty="0" smtClean="0"/>
            </a:lvl6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p>
          <a:p>
            <a:pPr lvl="5"/>
            <a:r>
              <a:rPr lang="en-US" dirty="0" smtClean="0"/>
              <a:t>Sixth level</a:t>
            </a:r>
          </a:p>
          <a:p>
            <a:pPr lvl="1"/>
            <a:endParaRPr lang="en-US" dirty="0" smtClean="0"/>
          </a:p>
        </p:txBody>
      </p:sp>
      <p:sp>
        <p:nvSpPr>
          <p:cNvPr id="3" name="Content Placeholder 2"/>
          <p:cNvSpPr>
            <a:spLocks noGrp="1"/>
          </p:cNvSpPr>
          <p:nvPr>
            <p:ph sz="quarter" idx="10"/>
          </p:nvPr>
        </p:nvSpPr>
        <p:spPr>
          <a:xfrm>
            <a:off x="6059488" y="1445525"/>
            <a:ext cx="5106987" cy="5183188"/>
          </a:xfrm>
          <a:noFill/>
        </p:spPr>
        <p:txBody>
          <a:bodyPr/>
          <a:lstStyle>
            <a:lvl1pPr>
              <a:defRPr cap="none" baseline="0"/>
            </a:lvl1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p>
          <a:p>
            <a:pPr lvl="5"/>
            <a:r>
              <a:rPr lang="en-US" dirty="0" smtClean="0"/>
              <a:t>Sixth level</a:t>
            </a:r>
          </a:p>
        </p:txBody>
      </p:sp>
      <p:sp>
        <p:nvSpPr>
          <p:cNvPr id="5" name="Title Placeholder 1"/>
          <p:cNvSpPr>
            <a:spLocks noGrp="1"/>
          </p:cNvSpPr>
          <p:nvPr>
            <p:ph type="title"/>
          </p:nvPr>
        </p:nvSpPr>
        <p:spPr>
          <a:xfrm>
            <a:off x="479426" y="317500"/>
            <a:ext cx="10687049" cy="965200"/>
          </a:xfrm>
          <a:prstGeom prst="rect">
            <a:avLst/>
          </a:prstGeom>
        </p:spPr>
        <p:txBody>
          <a:bodyPr vert="horz" lIns="91440" tIns="45720" rIns="91440" bIns="45720" rtlCol="0" anchor="ctr">
            <a:normAutofit/>
          </a:bodyPr>
          <a:lstStyle/>
          <a:p>
            <a:r>
              <a:rPr lang="en-US" dirty="0" smtClean="0"/>
              <a:t>Side Title</a:t>
            </a:r>
            <a:endParaRPr lang="en-US" dirty="0"/>
          </a:p>
        </p:txBody>
      </p:sp>
    </p:spTree>
    <p:extLst>
      <p:ext uri="{BB962C8B-B14F-4D97-AF65-F5344CB8AC3E}">
        <p14:creationId xmlns:p14="http://schemas.microsoft.com/office/powerpoint/2010/main" val="24783290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6"/>
          <p:cNvSpPr>
            <a:spLocks noGrp="1"/>
          </p:cNvSpPr>
          <p:nvPr>
            <p:ph sz="quarter" idx="15"/>
          </p:nvPr>
        </p:nvSpPr>
        <p:spPr>
          <a:xfrm>
            <a:off x="479425" y="1438637"/>
            <a:ext cx="3373088" cy="5126039"/>
          </a:xfrm>
          <a:noFill/>
        </p:spPr>
        <p:txBody>
          <a:bodyPr/>
          <a:lstStyle>
            <a:lvl1pPr>
              <a:defRPr sz="20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6"/>
          <p:cNvSpPr>
            <a:spLocks noGrp="1"/>
          </p:cNvSpPr>
          <p:nvPr>
            <p:ph sz="quarter" idx="16"/>
          </p:nvPr>
        </p:nvSpPr>
        <p:spPr>
          <a:xfrm>
            <a:off x="4108085" y="1452565"/>
            <a:ext cx="3373088" cy="5126039"/>
          </a:xfrm>
          <a:noFill/>
        </p:spPr>
        <p:txBody>
          <a:bodyPr/>
          <a:lstStyle>
            <a:lvl1pPr>
              <a:defRPr sz="20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7"/>
          </p:nvPr>
        </p:nvSpPr>
        <p:spPr>
          <a:xfrm>
            <a:off x="7793387" y="1452565"/>
            <a:ext cx="3373088" cy="5126039"/>
          </a:xfrm>
          <a:noFill/>
        </p:spPr>
        <p:txBody>
          <a:bodyPr/>
          <a:lstStyle>
            <a:lvl1pPr>
              <a:defRPr sz="20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479426" y="317500"/>
            <a:ext cx="10687049" cy="965200"/>
          </a:xfrm>
          <a:prstGeom prst="rect">
            <a:avLst/>
          </a:prstGeom>
        </p:spPr>
        <p:txBody>
          <a:bodyPr vert="horz" lIns="91440" tIns="45720" rIns="91440" bIns="45720" rtlCol="0" anchor="ctr">
            <a:normAutofit/>
          </a:bodyPr>
          <a:lstStyle/>
          <a:p>
            <a:r>
              <a:rPr lang="en-US" dirty="0" smtClean="0"/>
              <a:t>Side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Outline Slide">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1637873" y="1447804"/>
            <a:ext cx="9528602" cy="5175247"/>
          </a:xfrm>
        </p:spPr>
        <p:txBody>
          <a:bodyPr/>
          <a:lstStyle>
            <a:lvl5pPr>
              <a:defRPr/>
            </a:lvl5pPr>
          </a:lstStyle>
          <a:p>
            <a:pPr lvl="1"/>
            <a:r>
              <a:rPr lang="en-US" dirty="0" smtClean="0"/>
              <a:t>Second level</a:t>
            </a:r>
          </a:p>
          <a:p>
            <a:pPr lvl="4"/>
            <a:endParaRPr lang="en-US" dirty="0"/>
          </a:p>
        </p:txBody>
      </p:sp>
      <p:sp>
        <p:nvSpPr>
          <p:cNvPr id="4" name="Title 5"/>
          <p:cNvSpPr>
            <a:spLocks noGrp="1"/>
          </p:cNvSpPr>
          <p:nvPr>
            <p:ph type="title"/>
          </p:nvPr>
        </p:nvSpPr>
        <p:spPr>
          <a:xfrm>
            <a:off x="479425" y="317500"/>
            <a:ext cx="10687050" cy="965200"/>
          </a:xfrm>
        </p:spPr>
        <p:txBody>
          <a:bodyPr/>
          <a:lstStyle/>
          <a:p>
            <a:r>
              <a:rPr lang="en-US" dirty="0" smtClean="0"/>
              <a:t>Outline</a:t>
            </a:r>
            <a:endParaRPr lang="en-US" dirty="0">
              <a:solidFill>
                <a:schemeClr val="accent3"/>
              </a:solidFill>
            </a:endParaRPr>
          </a:p>
        </p:txBody>
      </p:sp>
    </p:spTree>
    <p:extLst>
      <p:ext uri="{BB962C8B-B14F-4D97-AF65-F5344CB8AC3E}">
        <p14:creationId xmlns:p14="http://schemas.microsoft.com/office/powerpoint/2010/main" val="12820317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continued">
    <p:spTree>
      <p:nvGrpSpPr>
        <p:cNvPr id="1" name=""/>
        <p:cNvGrpSpPr/>
        <p:nvPr/>
      </p:nvGrpSpPr>
      <p:grpSpPr>
        <a:xfrm>
          <a:off x="0" y="0"/>
          <a:ext cx="0" cy="0"/>
          <a:chOff x="0" y="0"/>
          <a:chExt cx="0" cy="0"/>
        </a:xfrm>
      </p:grpSpPr>
      <p:sp>
        <p:nvSpPr>
          <p:cNvPr id="4" name="TextBox 3"/>
          <p:cNvSpPr txBox="1"/>
          <p:nvPr userDrawn="1"/>
        </p:nvSpPr>
        <p:spPr>
          <a:xfrm>
            <a:off x="587967" y="974923"/>
            <a:ext cx="2115880" cy="30777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cap="small" baseline="0" dirty="0" smtClean="0">
                <a:solidFill>
                  <a:schemeClr val="tx1">
                    <a:lumMod val="50000"/>
                    <a:lumOff val="50000"/>
                  </a:schemeClr>
                </a:solidFill>
              </a:rPr>
              <a:t>continued</a:t>
            </a:r>
          </a:p>
        </p:txBody>
      </p:sp>
      <p:sp>
        <p:nvSpPr>
          <p:cNvPr id="5" name="Title Placeholder 1"/>
          <p:cNvSpPr>
            <a:spLocks noGrp="1"/>
          </p:cNvSpPr>
          <p:nvPr>
            <p:ph type="title"/>
          </p:nvPr>
        </p:nvSpPr>
        <p:spPr>
          <a:xfrm>
            <a:off x="479426" y="317500"/>
            <a:ext cx="10687049" cy="965200"/>
          </a:xfrm>
          <a:prstGeom prst="rect">
            <a:avLst/>
          </a:prstGeom>
        </p:spPr>
        <p:txBody>
          <a:bodyPr vert="horz" lIns="91440" tIns="45720" rIns="91440" bIns="45720" rtlCol="0" anchor="ctr">
            <a:normAutofit/>
          </a:bodyPr>
          <a:lstStyle/>
          <a:p>
            <a:r>
              <a:rPr lang="en-US" dirty="0" smtClean="0"/>
              <a:t>Side Title</a:t>
            </a:r>
            <a:endParaRPr lang="en-US" dirty="0"/>
          </a:p>
        </p:txBody>
      </p:sp>
      <p:sp>
        <p:nvSpPr>
          <p:cNvPr id="6" name="Text Placeholder 2"/>
          <p:cNvSpPr>
            <a:spLocks noGrp="1"/>
          </p:cNvSpPr>
          <p:nvPr>
            <p:ph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Tree>
    <p:extLst>
      <p:ext uri="{BB962C8B-B14F-4D97-AF65-F5344CB8AC3E}">
        <p14:creationId xmlns:p14="http://schemas.microsoft.com/office/powerpoint/2010/main" val="11711411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Rectangle 19"/>
          <p:cNvSpPr>
            <a:spLocks noChangeAspect="1"/>
          </p:cNvSpPr>
          <p:nvPr userDrawn="1"/>
        </p:nvSpPr>
        <p:spPr>
          <a:xfrm>
            <a:off x="0" y="0"/>
            <a:ext cx="12310713" cy="69265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dirty="0">
              <a:ln>
                <a:noFill/>
              </a:ln>
              <a:solidFill>
                <a:schemeClr val="bg1"/>
              </a:solidFill>
            </a:endParaRPr>
          </a:p>
        </p:txBody>
      </p:sp>
      <p:sp>
        <p:nvSpPr>
          <p:cNvPr id="19" name="Title 1"/>
          <p:cNvSpPr txBox="1">
            <a:spLocks/>
          </p:cNvSpPr>
          <p:nvPr userDrawn="1"/>
        </p:nvSpPr>
        <p:spPr>
          <a:xfrm>
            <a:off x="-52595" y="341977"/>
            <a:ext cx="10683937" cy="1136186"/>
          </a:xfrm>
          <a:prstGeom prst="rect">
            <a:avLst/>
          </a:prstGeom>
        </p:spPr>
        <p:txBody>
          <a:bodyPr vert="horz" wrap="square" lIns="121899" tIns="60949" rIns="121899" bIns="60949" rtlCol="0" anchor="t" anchorCtr="0">
            <a:spAutoFit/>
          </a:bodyPr>
          <a:lstStyle>
            <a:lvl1pPr algn="l" defTabSz="914400" rtl="0" eaLnBrk="1" latinLnBrk="0" hangingPunct="1">
              <a:lnSpc>
                <a:spcPts val="7900"/>
              </a:lnSpc>
              <a:spcBef>
                <a:spcPct val="0"/>
              </a:spcBef>
              <a:buNone/>
              <a:defRPr lang="en-US" sz="9600" b="1" i="0" kern="1200" cap="all">
                <a:solidFill>
                  <a:schemeClr val="accent5"/>
                </a:solidFill>
                <a:latin typeface="Arial Bold"/>
                <a:ea typeface="+mj-ea"/>
                <a:cs typeface="Arial Bold"/>
              </a:defRPr>
            </a:lvl1pPr>
          </a:lstStyle>
          <a:p>
            <a:r>
              <a:rPr lang="en-US" sz="10700" dirty="0" smtClean="0">
                <a:solidFill>
                  <a:schemeClr val="tx1"/>
                </a:solidFill>
              </a:rPr>
              <a:t>R&amp;d Training:</a:t>
            </a:r>
            <a:endParaRPr lang="en-US" sz="10700" dirty="0">
              <a:solidFill>
                <a:schemeClr val="tx1"/>
              </a:solidFill>
            </a:endParaRPr>
          </a:p>
        </p:txBody>
      </p:sp>
      <p:sp>
        <p:nvSpPr>
          <p:cNvPr id="2" name="Title 1"/>
          <p:cNvSpPr>
            <a:spLocks noGrp="1"/>
          </p:cNvSpPr>
          <p:nvPr>
            <p:ph type="ctrTitle" hasCustomPrompt="1"/>
          </p:nvPr>
        </p:nvSpPr>
        <p:spPr>
          <a:xfrm>
            <a:off x="-67001" y="1960152"/>
            <a:ext cx="12267827" cy="3105149"/>
          </a:xfrm>
        </p:spPr>
        <p:txBody>
          <a:bodyPr anchor="t" anchorCtr="0">
            <a:normAutofit/>
          </a:bodyPr>
          <a:lstStyle>
            <a:lvl1pPr>
              <a:lnSpc>
                <a:spcPts val="10531"/>
              </a:lnSpc>
              <a:defRPr sz="12800">
                <a:solidFill>
                  <a:schemeClr val="accent5"/>
                </a:solidFill>
              </a:defRPr>
            </a:lvl1pPr>
          </a:lstStyle>
          <a:p>
            <a:r>
              <a:rPr lang="en-US" dirty="0" smtClean="0"/>
              <a:t>Presentation Title</a:t>
            </a:r>
            <a:endParaRPr lang="en-US" dirty="0"/>
          </a:p>
        </p:txBody>
      </p:sp>
      <p:sp>
        <p:nvSpPr>
          <p:cNvPr id="21" name="Footer Placeholder 35"/>
          <p:cNvSpPr txBox="1">
            <a:spLocks/>
          </p:cNvSpPr>
          <p:nvPr userDrawn="1"/>
        </p:nvSpPr>
        <p:spPr>
          <a:xfrm>
            <a:off x="0" y="6673705"/>
            <a:ext cx="10842976" cy="226997"/>
          </a:xfrm>
          <a:prstGeom prst="rect">
            <a:avLst/>
          </a:prstGeom>
        </p:spPr>
        <p:txBody>
          <a:bodyPr vert="horz" lIns="121899" tIns="60949" rIns="121899" bIns="60949" rtlCol="0" anchor="t"/>
          <a:lstStyle>
            <a:defPPr>
              <a:defRPr lang="en-US"/>
            </a:defPPr>
            <a:lvl1pPr marL="0" algn="l" defTabSz="914400" rtl="0" eaLnBrk="1" latinLnBrk="0" hangingPunct="1">
              <a:defRPr sz="800" kern="1200">
                <a:solidFill>
                  <a:srgbClr val="606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Narrow" panose="020B0606020202030204" pitchFamily="34" charset="0"/>
              </a:rPr>
              <a:t>© 2014 Bloomberg L.P.  All rights reserved.  Proprietary and confidential material.  For internal use only.</a:t>
            </a:r>
          </a:p>
          <a:p>
            <a:endParaRPr lang="en-US" dirty="0"/>
          </a:p>
        </p:txBody>
      </p:sp>
      <p:grpSp>
        <p:nvGrpSpPr>
          <p:cNvPr id="16" name="Group 15"/>
          <p:cNvGrpSpPr>
            <a:grpSpLocks noChangeAspect="1"/>
          </p:cNvGrpSpPr>
          <p:nvPr userDrawn="1"/>
        </p:nvGrpSpPr>
        <p:grpSpPr>
          <a:xfrm>
            <a:off x="6897381" y="5603215"/>
            <a:ext cx="4929855" cy="993352"/>
            <a:chOff x="122238" y="4995863"/>
            <a:chExt cx="7208837" cy="1452562"/>
          </a:xfrm>
          <a:solidFill>
            <a:schemeClr val="tx1"/>
          </a:solidFill>
        </p:grpSpPr>
        <p:sp>
          <p:nvSpPr>
            <p:cNvPr id="17" name="Freeform 25"/>
            <p:cNvSpPr>
              <a:spLocks noEditPoints="1"/>
            </p:cNvSpPr>
            <p:nvPr/>
          </p:nvSpPr>
          <p:spPr bwMode="auto">
            <a:xfrm>
              <a:off x="122238" y="5021263"/>
              <a:ext cx="787400" cy="1065212"/>
            </a:xfrm>
            <a:custGeom>
              <a:avLst/>
              <a:gdLst/>
              <a:ahLst/>
              <a:cxnLst>
                <a:cxn ang="0">
                  <a:pos x="469" y="204"/>
                </a:cxn>
                <a:cxn ang="0">
                  <a:pos x="577" y="221"/>
                </a:cxn>
                <a:cxn ang="0">
                  <a:pos x="648" y="258"/>
                </a:cxn>
                <a:cxn ang="0">
                  <a:pos x="681" y="301"/>
                </a:cxn>
                <a:cxn ang="0">
                  <a:pos x="696" y="376"/>
                </a:cxn>
                <a:cxn ang="0">
                  <a:pos x="688" y="429"/>
                </a:cxn>
                <a:cxn ang="0">
                  <a:pos x="650" y="486"/>
                </a:cxn>
                <a:cxn ang="0">
                  <a:pos x="583" y="526"/>
                </a:cxn>
                <a:cxn ang="0">
                  <a:pos x="486" y="544"/>
                </a:cxn>
                <a:cxn ang="0">
                  <a:pos x="0" y="1342"/>
                </a:cxn>
                <a:cxn ang="0">
                  <a:pos x="579" y="1338"/>
                </a:cxn>
                <a:cxn ang="0">
                  <a:pos x="670" y="1323"/>
                </a:cxn>
                <a:cxn ang="0">
                  <a:pos x="756" y="1298"/>
                </a:cxn>
                <a:cxn ang="0">
                  <a:pos x="833" y="1260"/>
                </a:cxn>
                <a:cxn ang="0">
                  <a:pos x="899" y="1208"/>
                </a:cxn>
                <a:cxn ang="0">
                  <a:pos x="949" y="1142"/>
                </a:cxn>
                <a:cxn ang="0">
                  <a:pos x="981" y="1059"/>
                </a:cxn>
                <a:cxn ang="0">
                  <a:pos x="992" y="959"/>
                </a:cxn>
                <a:cxn ang="0">
                  <a:pos x="989" y="911"/>
                </a:cxn>
                <a:cxn ang="0">
                  <a:pos x="975" y="852"/>
                </a:cxn>
                <a:cxn ang="0">
                  <a:pos x="953" y="798"/>
                </a:cxn>
                <a:cxn ang="0">
                  <a:pos x="920" y="750"/>
                </a:cxn>
                <a:cxn ang="0">
                  <a:pos x="879" y="709"/>
                </a:cxn>
                <a:cxn ang="0">
                  <a:pos x="831" y="676"/>
                </a:cxn>
                <a:cxn ang="0">
                  <a:pos x="777" y="651"/>
                </a:cxn>
                <a:cxn ang="0">
                  <a:pos x="717" y="636"/>
                </a:cxn>
                <a:cxn ang="0">
                  <a:pos x="727" y="622"/>
                </a:cxn>
                <a:cxn ang="0">
                  <a:pos x="817" y="575"/>
                </a:cxn>
                <a:cxn ang="0">
                  <a:pos x="885" y="506"/>
                </a:cxn>
                <a:cxn ang="0">
                  <a:pos x="925" y="416"/>
                </a:cxn>
                <a:cxn ang="0">
                  <a:pos x="935" y="337"/>
                </a:cxn>
                <a:cxn ang="0">
                  <a:pos x="926" y="252"/>
                </a:cxn>
                <a:cxn ang="0">
                  <a:pos x="900" y="181"/>
                </a:cxn>
                <a:cxn ang="0">
                  <a:pos x="859" y="122"/>
                </a:cxn>
                <a:cxn ang="0">
                  <a:pos x="805" y="76"/>
                </a:cxn>
                <a:cxn ang="0">
                  <a:pos x="743" y="41"/>
                </a:cxn>
                <a:cxn ang="0">
                  <a:pos x="673" y="18"/>
                </a:cxn>
                <a:cxn ang="0">
                  <a:pos x="599" y="4"/>
                </a:cxn>
                <a:cxn ang="0">
                  <a:pos x="0" y="1342"/>
                </a:cxn>
                <a:cxn ang="0">
                  <a:pos x="503" y="751"/>
                </a:cxn>
                <a:cxn ang="0">
                  <a:pos x="620" y="765"/>
                </a:cxn>
                <a:cxn ang="0">
                  <a:pos x="683" y="792"/>
                </a:cxn>
                <a:cxn ang="0">
                  <a:pos x="714" y="818"/>
                </a:cxn>
                <a:cxn ang="0">
                  <a:pos x="736" y="851"/>
                </a:cxn>
                <a:cxn ang="0">
                  <a:pos x="749" y="892"/>
                </a:cxn>
                <a:cxn ang="0">
                  <a:pos x="752" y="956"/>
                </a:cxn>
                <a:cxn ang="0">
                  <a:pos x="742" y="1012"/>
                </a:cxn>
                <a:cxn ang="0">
                  <a:pos x="717" y="1055"/>
                </a:cxn>
                <a:cxn ang="0">
                  <a:pos x="683" y="1087"/>
                </a:cxn>
                <a:cxn ang="0">
                  <a:pos x="630" y="1114"/>
                </a:cxn>
                <a:cxn ang="0">
                  <a:pos x="532" y="1134"/>
                </a:cxn>
                <a:cxn ang="0">
                  <a:pos x="238" y="1137"/>
                </a:cxn>
              </a:cxnLst>
              <a:rect l="0" t="0" r="r" b="b"/>
              <a:pathLst>
                <a:path w="992" h="1342">
                  <a:moveTo>
                    <a:pt x="238" y="204"/>
                  </a:moveTo>
                  <a:lnTo>
                    <a:pt x="436" y="204"/>
                  </a:lnTo>
                  <a:lnTo>
                    <a:pt x="436" y="204"/>
                  </a:lnTo>
                  <a:lnTo>
                    <a:pt x="469" y="204"/>
                  </a:lnTo>
                  <a:lnTo>
                    <a:pt x="499" y="206"/>
                  </a:lnTo>
                  <a:lnTo>
                    <a:pt x="527" y="210"/>
                  </a:lnTo>
                  <a:lnTo>
                    <a:pt x="553" y="214"/>
                  </a:lnTo>
                  <a:lnTo>
                    <a:pt x="577" y="221"/>
                  </a:lnTo>
                  <a:lnTo>
                    <a:pt x="597" y="228"/>
                  </a:lnTo>
                  <a:lnTo>
                    <a:pt x="616" y="237"/>
                  </a:lnTo>
                  <a:lnTo>
                    <a:pt x="634" y="247"/>
                  </a:lnTo>
                  <a:lnTo>
                    <a:pt x="648" y="258"/>
                  </a:lnTo>
                  <a:lnTo>
                    <a:pt x="661" y="271"/>
                  </a:lnTo>
                  <a:lnTo>
                    <a:pt x="667" y="278"/>
                  </a:lnTo>
                  <a:lnTo>
                    <a:pt x="672" y="285"/>
                  </a:lnTo>
                  <a:lnTo>
                    <a:pt x="681" y="301"/>
                  </a:lnTo>
                  <a:lnTo>
                    <a:pt x="688" y="317"/>
                  </a:lnTo>
                  <a:lnTo>
                    <a:pt x="692" y="336"/>
                  </a:lnTo>
                  <a:lnTo>
                    <a:pt x="695" y="355"/>
                  </a:lnTo>
                  <a:lnTo>
                    <a:pt x="696" y="376"/>
                  </a:lnTo>
                  <a:lnTo>
                    <a:pt x="696" y="376"/>
                  </a:lnTo>
                  <a:lnTo>
                    <a:pt x="695" y="395"/>
                  </a:lnTo>
                  <a:lnTo>
                    <a:pt x="692" y="413"/>
                  </a:lnTo>
                  <a:lnTo>
                    <a:pt x="688" y="429"/>
                  </a:lnTo>
                  <a:lnTo>
                    <a:pt x="681" y="446"/>
                  </a:lnTo>
                  <a:lnTo>
                    <a:pt x="672" y="460"/>
                  </a:lnTo>
                  <a:lnTo>
                    <a:pt x="662" y="474"/>
                  </a:lnTo>
                  <a:lnTo>
                    <a:pt x="650" y="486"/>
                  </a:lnTo>
                  <a:lnTo>
                    <a:pt x="636" y="499"/>
                  </a:lnTo>
                  <a:lnTo>
                    <a:pt x="620" y="509"/>
                  </a:lnTo>
                  <a:lnTo>
                    <a:pt x="602" y="518"/>
                  </a:lnTo>
                  <a:lnTo>
                    <a:pt x="583" y="526"/>
                  </a:lnTo>
                  <a:lnTo>
                    <a:pt x="561" y="533"/>
                  </a:lnTo>
                  <a:lnTo>
                    <a:pt x="538" y="538"/>
                  </a:lnTo>
                  <a:lnTo>
                    <a:pt x="513" y="542"/>
                  </a:lnTo>
                  <a:lnTo>
                    <a:pt x="486" y="544"/>
                  </a:lnTo>
                  <a:lnTo>
                    <a:pt x="457" y="545"/>
                  </a:lnTo>
                  <a:lnTo>
                    <a:pt x="238" y="545"/>
                  </a:lnTo>
                  <a:lnTo>
                    <a:pt x="238" y="204"/>
                  </a:lnTo>
                  <a:close/>
                  <a:moveTo>
                    <a:pt x="0" y="1342"/>
                  </a:moveTo>
                  <a:lnTo>
                    <a:pt x="484" y="1342"/>
                  </a:lnTo>
                  <a:lnTo>
                    <a:pt x="484" y="1342"/>
                  </a:lnTo>
                  <a:lnTo>
                    <a:pt x="531" y="1341"/>
                  </a:lnTo>
                  <a:lnTo>
                    <a:pt x="579" y="1338"/>
                  </a:lnTo>
                  <a:lnTo>
                    <a:pt x="602" y="1335"/>
                  </a:lnTo>
                  <a:lnTo>
                    <a:pt x="625" y="1332"/>
                  </a:lnTo>
                  <a:lnTo>
                    <a:pt x="648" y="1328"/>
                  </a:lnTo>
                  <a:lnTo>
                    <a:pt x="670" y="1323"/>
                  </a:lnTo>
                  <a:lnTo>
                    <a:pt x="693" y="1318"/>
                  </a:lnTo>
                  <a:lnTo>
                    <a:pt x="714" y="1312"/>
                  </a:lnTo>
                  <a:lnTo>
                    <a:pt x="736" y="1305"/>
                  </a:lnTo>
                  <a:lnTo>
                    <a:pt x="756" y="1298"/>
                  </a:lnTo>
                  <a:lnTo>
                    <a:pt x="776" y="1290"/>
                  </a:lnTo>
                  <a:lnTo>
                    <a:pt x="796" y="1281"/>
                  </a:lnTo>
                  <a:lnTo>
                    <a:pt x="815" y="1271"/>
                  </a:lnTo>
                  <a:lnTo>
                    <a:pt x="833" y="1260"/>
                  </a:lnTo>
                  <a:lnTo>
                    <a:pt x="851" y="1248"/>
                  </a:lnTo>
                  <a:lnTo>
                    <a:pt x="867" y="1236"/>
                  </a:lnTo>
                  <a:lnTo>
                    <a:pt x="883" y="1223"/>
                  </a:lnTo>
                  <a:lnTo>
                    <a:pt x="899" y="1208"/>
                  </a:lnTo>
                  <a:lnTo>
                    <a:pt x="912" y="1193"/>
                  </a:lnTo>
                  <a:lnTo>
                    <a:pt x="925" y="1177"/>
                  </a:lnTo>
                  <a:lnTo>
                    <a:pt x="937" y="1161"/>
                  </a:lnTo>
                  <a:lnTo>
                    <a:pt x="949" y="1142"/>
                  </a:lnTo>
                  <a:lnTo>
                    <a:pt x="959" y="1123"/>
                  </a:lnTo>
                  <a:lnTo>
                    <a:pt x="967" y="1102"/>
                  </a:lnTo>
                  <a:lnTo>
                    <a:pt x="975" y="1081"/>
                  </a:lnTo>
                  <a:lnTo>
                    <a:pt x="981" y="1059"/>
                  </a:lnTo>
                  <a:lnTo>
                    <a:pt x="985" y="1036"/>
                  </a:lnTo>
                  <a:lnTo>
                    <a:pt x="989" y="1011"/>
                  </a:lnTo>
                  <a:lnTo>
                    <a:pt x="991" y="985"/>
                  </a:lnTo>
                  <a:lnTo>
                    <a:pt x="992" y="959"/>
                  </a:lnTo>
                  <a:lnTo>
                    <a:pt x="992" y="959"/>
                  </a:lnTo>
                  <a:lnTo>
                    <a:pt x="992" y="943"/>
                  </a:lnTo>
                  <a:lnTo>
                    <a:pt x="990" y="927"/>
                  </a:lnTo>
                  <a:lnTo>
                    <a:pt x="989" y="911"/>
                  </a:lnTo>
                  <a:lnTo>
                    <a:pt x="986" y="896"/>
                  </a:lnTo>
                  <a:lnTo>
                    <a:pt x="983" y="881"/>
                  </a:lnTo>
                  <a:lnTo>
                    <a:pt x="980" y="866"/>
                  </a:lnTo>
                  <a:lnTo>
                    <a:pt x="975" y="852"/>
                  </a:lnTo>
                  <a:lnTo>
                    <a:pt x="971" y="838"/>
                  </a:lnTo>
                  <a:lnTo>
                    <a:pt x="965" y="824"/>
                  </a:lnTo>
                  <a:lnTo>
                    <a:pt x="959" y="811"/>
                  </a:lnTo>
                  <a:lnTo>
                    <a:pt x="953" y="798"/>
                  </a:lnTo>
                  <a:lnTo>
                    <a:pt x="944" y="786"/>
                  </a:lnTo>
                  <a:lnTo>
                    <a:pt x="937" y="774"/>
                  </a:lnTo>
                  <a:lnTo>
                    <a:pt x="928" y="761"/>
                  </a:lnTo>
                  <a:lnTo>
                    <a:pt x="920" y="750"/>
                  </a:lnTo>
                  <a:lnTo>
                    <a:pt x="910" y="739"/>
                  </a:lnTo>
                  <a:lnTo>
                    <a:pt x="901" y="729"/>
                  </a:lnTo>
                  <a:lnTo>
                    <a:pt x="890" y="719"/>
                  </a:lnTo>
                  <a:lnTo>
                    <a:pt x="879" y="709"/>
                  </a:lnTo>
                  <a:lnTo>
                    <a:pt x="868" y="700"/>
                  </a:lnTo>
                  <a:lnTo>
                    <a:pt x="856" y="691"/>
                  </a:lnTo>
                  <a:lnTo>
                    <a:pt x="844" y="683"/>
                  </a:lnTo>
                  <a:lnTo>
                    <a:pt x="831" y="676"/>
                  </a:lnTo>
                  <a:lnTo>
                    <a:pt x="818" y="669"/>
                  </a:lnTo>
                  <a:lnTo>
                    <a:pt x="805" y="663"/>
                  </a:lnTo>
                  <a:lnTo>
                    <a:pt x="792" y="656"/>
                  </a:lnTo>
                  <a:lnTo>
                    <a:pt x="777" y="651"/>
                  </a:lnTo>
                  <a:lnTo>
                    <a:pt x="762" y="646"/>
                  </a:lnTo>
                  <a:lnTo>
                    <a:pt x="748" y="642"/>
                  </a:lnTo>
                  <a:lnTo>
                    <a:pt x="733" y="639"/>
                  </a:lnTo>
                  <a:lnTo>
                    <a:pt x="717" y="636"/>
                  </a:lnTo>
                  <a:lnTo>
                    <a:pt x="702" y="634"/>
                  </a:lnTo>
                  <a:lnTo>
                    <a:pt x="702" y="631"/>
                  </a:lnTo>
                  <a:lnTo>
                    <a:pt x="702" y="631"/>
                  </a:lnTo>
                  <a:lnTo>
                    <a:pt x="727" y="622"/>
                  </a:lnTo>
                  <a:lnTo>
                    <a:pt x="752" y="613"/>
                  </a:lnTo>
                  <a:lnTo>
                    <a:pt x="774" y="601"/>
                  </a:lnTo>
                  <a:lnTo>
                    <a:pt x="797" y="588"/>
                  </a:lnTo>
                  <a:lnTo>
                    <a:pt x="817" y="575"/>
                  </a:lnTo>
                  <a:lnTo>
                    <a:pt x="836" y="560"/>
                  </a:lnTo>
                  <a:lnTo>
                    <a:pt x="854" y="542"/>
                  </a:lnTo>
                  <a:lnTo>
                    <a:pt x="870" y="525"/>
                  </a:lnTo>
                  <a:lnTo>
                    <a:pt x="885" y="506"/>
                  </a:lnTo>
                  <a:lnTo>
                    <a:pt x="898" y="485"/>
                  </a:lnTo>
                  <a:lnTo>
                    <a:pt x="909" y="464"/>
                  </a:lnTo>
                  <a:lnTo>
                    <a:pt x="918" y="441"/>
                  </a:lnTo>
                  <a:lnTo>
                    <a:pt x="925" y="416"/>
                  </a:lnTo>
                  <a:lnTo>
                    <a:pt x="931" y="391"/>
                  </a:lnTo>
                  <a:lnTo>
                    <a:pt x="934" y="364"/>
                  </a:lnTo>
                  <a:lnTo>
                    <a:pt x="935" y="337"/>
                  </a:lnTo>
                  <a:lnTo>
                    <a:pt x="935" y="337"/>
                  </a:lnTo>
                  <a:lnTo>
                    <a:pt x="934" y="314"/>
                  </a:lnTo>
                  <a:lnTo>
                    <a:pt x="932" y="293"/>
                  </a:lnTo>
                  <a:lnTo>
                    <a:pt x="930" y="271"/>
                  </a:lnTo>
                  <a:lnTo>
                    <a:pt x="926" y="252"/>
                  </a:lnTo>
                  <a:lnTo>
                    <a:pt x="921" y="233"/>
                  </a:lnTo>
                  <a:lnTo>
                    <a:pt x="915" y="214"/>
                  </a:lnTo>
                  <a:lnTo>
                    <a:pt x="908" y="197"/>
                  </a:lnTo>
                  <a:lnTo>
                    <a:pt x="900" y="181"/>
                  </a:lnTo>
                  <a:lnTo>
                    <a:pt x="890" y="165"/>
                  </a:lnTo>
                  <a:lnTo>
                    <a:pt x="880" y="150"/>
                  </a:lnTo>
                  <a:lnTo>
                    <a:pt x="870" y="136"/>
                  </a:lnTo>
                  <a:lnTo>
                    <a:pt x="859" y="122"/>
                  </a:lnTo>
                  <a:lnTo>
                    <a:pt x="847" y="110"/>
                  </a:lnTo>
                  <a:lnTo>
                    <a:pt x="833" y="97"/>
                  </a:lnTo>
                  <a:lnTo>
                    <a:pt x="819" y="86"/>
                  </a:lnTo>
                  <a:lnTo>
                    <a:pt x="805" y="76"/>
                  </a:lnTo>
                  <a:lnTo>
                    <a:pt x="791" y="67"/>
                  </a:lnTo>
                  <a:lnTo>
                    <a:pt x="775" y="58"/>
                  </a:lnTo>
                  <a:lnTo>
                    <a:pt x="759" y="49"/>
                  </a:lnTo>
                  <a:lnTo>
                    <a:pt x="743" y="41"/>
                  </a:lnTo>
                  <a:lnTo>
                    <a:pt x="726" y="34"/>
                  </a:lnTo>
                  <a:lnTo>
                    <a:pt x="709" y="28"/>
                  </a:lnTo>
                  <a:lnTo>
                    <a:pt x="691" y="22"/>
                  </a:lnTo>
                  <a:lnTo>
                    <a:pt x="673" y="18"/>
                  </a:lnTo>
                  <a:lnTo>
                    <a:pt x="655" y="13"/>
                  </a:lnTo>
                  <a:lnTo>
                    <a:pt x="637" y="10"/>
                  </a:lnTo>
                  <a:lnTo>
                    <a:pt x="618" y="6"/>
                  </a:lnTo>
                  <a:lnTo>
                    <a:pt x="599" y="4"/>
                  </a:lnTo>
                  <a:lnTo>
                    <a:pt x="561" y="1"/>
                  </a:lnTo>
                  <a:lnTo>
                    <a:pt x="524" y="0"/>
                  </a:lnTo>
                  <a:lnTo>
                    <a:pt x="0" y="0"/>
                  </a:lnTo>
                  <a:lnTo>
                    <a:pt x="0" y="1342"/>
                  </a:lnTo>
                  <a:close/>
                  <a:moveTo>
                    <a:pt x="238" y="750"/>
                  </a:moveTo>
                  <a:lnTo>
                    <a:pt x="468" y="750"/>
                  </a:lnTo>
                  <a:lnTo>
                    <a:pt x="468" y="750"/>
                  </a:lnTo>
                  <a:lnTo>
                    <a:pt x="503" y="751"/>
                  </a:lnTo>
                  <a:lnTo>
                    <a:pt x="536" y="752"/>
                  </a:lnTo>
                  <a:lnTo>
                    <a:pt x="566" y="755"/>
                  </a:lnTo>
                  <a:lnTo>
                    <a:pt x="594" y="760"/>
                  </a:lnTo>
                  <a:lnTo>
                    <a:pt x="620" y="765"/>
                  </a:lnTo>
                  <a:lnTo>
                    <a:pt x="643" y="774"/>
                  </a:lnTo>
                  <a:lnTo>
                    <a:pt x="664" y="782"/>
                  </a:lnTo>
                  <a:lnTo>
                    <a:pt x="674" y="787"/>
                  </a:lnTo>
                  <a:lnTo>
                    <a:pt x="683" y="792"/>
                  </a:lnTo>
                  <a:lnTo>
                    <a:pt x="692" y="798"/>
                  </a:lnTo>
                  <a:lnTo>
                    <a:pt x="700" y="804"/>
                  </a:lnTo>
                  <a:lnTo>
                    <a:pt x="707" y="811"/>
                  </a:lnTo>
                  <a:lnTo>
                    <a:pt x="714" y="818"/>
                  </a:lnTo>
                  <a:lnTo>
                    <a:pt x="720" y="825"/>
                  </a:lnTo>
                  <a:lnTo>
                    <a:pt x="725" y="834"/>
                  </a:lnTo>
                  <a:lnTo>
                    <a:pt x="731" y="842"/>
                  </a:lnTo>
                  <a:lnTo>
                    <a:pt x="736" y="851"/>
                  </a:lnTo>
                  <a:lnTo>
                    <a:pt x="740" y="860"/>
                  </a:lnTo>
                  <a:lnTo>
                    <a:pt x="743" y="870"/>
                  </a:lnTo>
                  <a:lnTo>
                    <a:pt x="746" y="880"/>
                  </a:lnTo>
                  <a:lnTo>
                    <a:pt x="749" y="892"/>
                  </a:lnTo>
                  <a:lnTo>
                    <a:pt x="752" y="915"/>
                  </a:lnTo>
                  <a:lnTo>
                    <a:pt x="753" y="940"/>
                  </a:lnTo>
                  <a:lnTo>
                    <a:pt x="753" y="940"/>
                  </a:lnTo>
                  <a:lnTo>
                    <a:pt x="752" y="956"/>
                  </a:lnTo>
                  <a:lnTo>
                    <a:pt x="751" y="971"/>
                  </a:lnTo>
                  <a:lnTo>
                    <a:pt x="749" y="985"/>
                  </a:lnTo>
                  <a:lnTo>
                    <a:pt x="746" y="999"/>
                  </a:lnTo>
                  <a:lnTo>
                    <a:pt x="742" y="1012"/>
                  </a:lnTo>
                  <a:lnTo>
                    <a:pt x="737" y="1024"/>
                  </a:lnTo>
                  <a:lnTo>
                    <a:pt x="731" y="1035"/>
                  </a:lnTo>
                  <a:lnTo>
                    <a:pt x="724" y="1045"/>
                  </a:lnTo>
                  <a:lnTo>
                    <a:pt x="717" y="1055"/>
                  </a:lnTo>
                  <a:lnTo>
                    <a:pt x="709" y="1064"/>
                  </a:lnTo>
                  <a:lnTo>
                    <a:pt x="701" y="1072"/>
                  </a:lnTo>
                  <a:lnTo>
                    <a:pt x="693" y="1080"/>
                  </a:lnTo>
                  <a:lnTo>
                    <a:pt x="683" y="1087"/>
                  </a:lnTo>
                  <a:lnTo>
                    <a:pt x="673" y="1093"/>
                  </a:lnTo>
                  <a:lnTo>
                    <a:pt x="663" y="1099"/>
                  </a:lnTo>
                  <a:lnTo>
                    <a:pt x="652" y="1105"/>
                  </a:lnTo>
                  <a:lnTo>
                    <a:pt x="630" y="1114"/>
                  </a:lnTo>
                  <a:lnTo>
                    <a:pt x="606" y="1121"/>
                  </a:lnTo>
                  <a:lnTo>
                    <a:pt x="582" y="1127"/>
                  </a:lnTo>
                  <a:lnTo>
                    <a:pt x="557" y="1131"/>
                  </a:lnTo>
                  <a:lnTo>
                    <a:pt x="532" y="1134"/>
                  </a:lnTo>
                  <a:lnTo>
                    <a:pt x="507" y="1136"/>
                  </a:lnTo>
                  <a:lnTo>
                    <a:pt x="483" y="1137"/>
                  </a:lnTo>
                  <a:lnTo>
                    <a:pt x="458" y="1137"/>
                  </a:lnTo>
                  <a:lnTo>
                    <a:pt x="238" y="1137"/>
                  </a:lnTo>
                  <a:lnTo>
                    <a:pt x="238" y="7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26"/>
            <p:cNvSpPr>
              <a:spLocks noChangeArrowheads="1"/>
            </p:cNvSpPr>
            <p:nvPr/>
          </p:nvSpPr>
          <p:spPr bwMode="auto">
            <a:xfrm>
              <a:off x="1033463" y="4995863"/>
              <a:ext cx="180975" cy="109061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noEditPoints="1"/>
            </p:cNvSpPr>
            <p:nvPr/>
          </p:nvSpPr>
          <p:spPr bwMode="auto">
            <a:xfrm>
              <a:off x="1335088" y="5346700"/>
              <a:ext cx="785812" cy="758825"/>
            </a:xfrm>
            <a:custGeom>
              <a:avLst/>
              <a:gdLst/>
              <a:ahLst/>
              <a:cxnLst>
                <a:cxn ang="0">
                  <a:pos x="444" y="2"/>
                </a:cxn>
                <a:cxn ang="0">
                  <a:pos x="348" y="19"/>
                </a:cxn>
                <a:cxn ang="0">
                  <a:pos x="259" y="53"/>
                </a:cxn>
                <a:cxn ang="0">
                  <a:pos x="180" y="102"/>
                </a:cxn>
                <a:cxn ang="0">
                  <a:pos x="112" y="164"/>
                </a:cxn>
                <a:cxn ang="0">
                  <a:pos x="59" y="240"/>
                </a:cxn>
                <a:cxn ang="0">
                  <a:pos x="23" y="327"/>
                </a:cxn>
                <a:cxn ang="0">
                  <a:pos x="3" y="425"/>
                </a:cxn>
                <a:cxn ang="0">
                  <a:pos x="1" y="504"/>
                </a:cxn>
                <a:cxn ang="0">
                  <a:pos x="16" y="605"/>
                </a:cxn>
                <a:cxn ang="0">
                  <a:pos x="49" y="694"/>
                </a:cxn>
                <a:cxn ang="0">
                  <a:pos x="98" y="773"/>
                </a:cxn>
                <a:cxn ang="0">
                  <a:pos x="162" y="839"/>
                </a:cxn>
                <a:cxn ang="0">
                  <a:pos x="238" y="892"/>
                </a:cxn>
                <a:cxn ang="0">
                  <a:pos x="324" y="929"/>
                </a:cxn>
                <a:cxn ang="0">
                  <a:pos x="420" y="950"/>
                </a:cxn>
                <a:cxn ang="0">
                  <a:pos x="495" y="955"/>
                </a:cxn>
                <a:cxn ang="0">
                  <a:pos x="596" y="947"/>
                </a:cxn>
                <a:cxn ang="0">
                  <a:pos x="689" y="922"/>
                </a:cxn>
                <a:cxn ang="0">
                  <a:pos x="774" y="880"/>
                </a:cxn>
                <a:cxn ang="0">
                  <a:pos x="846" y="824"/>
                </a:cxn>
                <a:cxn ang="0">
                  <a:pos x="907" y="755"/>
                </a:cxn>
                <a:cxn ang="0">
                  <a:pos x="952" y="673"/>
                </a:cxn>
                <a:cxn ang="0">
                  <a:pos x="980" y="580"/>
                </a:cxn>
                <a:cxn ang="0">
                  <a:pos x="991" y="478"/>
                </a:cxn>
                <a:cxn ang="0">
                  <a:pos x="985" y="399"/>
                </a:cxn>
                <a:cxn ang="0">
                  <a:pos x="961" y="304"/>
                </a:cxn>
                <a:cxn ang="0">
                  <a:pos x="919" y="220"/>
                </a:cxn>
                <a:cxn ang="0">
                  <a:pos x="862" y="148"/>
                </a:cxn>
                <a:cxn ang="0">
                  <a:pos x="793" y="88"/>
                </a:cxn>
                <a:cxn ang="0">
                  <a:pos x="711" y="43"/>
                </a:cxn>
                <a:cxn ang="0">
                  <a:pos x="620" y="13"/>
                </a:cxn>
                <a:cxn ang="0">
                  <a:pos x="521" y="0"/>
                </a:cxn>
                <a:cxn ang="0">
                  <a:pos x="495" y="751"/>
                </a:cxn>
                <a:cxn ang="0">
                  <a:pos x="436" y="745"/>
                </a:cxn>
                <a:cxn ang="0">
                  <a:pos x="383" y="728"/>
                </a:cxn>
                <a:cxn ang="0">
                  <a:pos x="338" y="702"/>
                </a:cxn>
                <a:cxn ang="0">
                  <a:pos x="299" y="668"/>
                </a:cxn>
                <a:cxn ang="0">
                  <a:pos x="268" y="626"/>
                </a:cxn>
                <a:cxn ang="0">
                  <a:pos x="233" y="531"/>
                </a:cxn>
                <a:cxn ang="0">
                  <a:pos x="230" y="451"/>
                </a:cxn>
                <a:cxn ang="0">
                  <a:pos x="256" y="351"/>
                </a:cxn>
                <a:cxn ang="0">
                  <a:pos x="291" y="297"/>
                </a:cxn>
                <a:cxn ang="0">
                  <a:pos x="327" y="262"/>
                </a:cxn>
                <a:cxn ang="0">
                  <a:pos x="371" y="233"/>
                </a:cxn>
                <a:cxn ang="0">
                  <a:pos x="422" y="214"/>
                </a:cxn>
                <a:cxn ang="0">
                  <a:pos x="480" y="205"/>
                </a:cxn>
                <a:cxn ang="0">
                  <a:pos x="526" y="206"/>
                </a:cxn>
                <a:cxn ang="0">
                  <a:pos x="582" y="218"/>
                </a:cxn>
                <a:cxn ang="0">
                  <a:pos x="632" y="239"/>
                </a:cxn>
                <a:cxn ang="0">
                  <a:pos x="674" y="270"/>
                </a:cxn>
                <a:cxn ang="0">
                  <a:pos x="708" y="308"/>
                </a:cxn>
                <a:cxn ang="0">
                  <a:pos x="745" y="375"/>
                </a:cxn>
                <a:cxn ang="0">
                  <a:pos x="763" y="478"/>
                </a:cxn>
                <a:cxn ang="0">
                  <a:pos x="752" y="556"/>
                </a:cxn>
                <a:cxn ang="0">
                  <a:pos x="716" y="637"/>
                </a:cxn>
                <a:cxn ang="0">
                  <a:pos x="683" y="677"/>
                </a:cxn>
                <a:cxn ang="0">
                  <a:pos x="643" y="710"/>
                </a:cxn>
                <a:cxn ang="0">
                  <a:pos x="595" y="733"/>
                </a:cxn>
                <a:cxn ang="0">
                  <a:pos x="541" y="747"/>
                </a:cxn>
                <a:cxn ang="0">
                  <a:pos x="495" y="751"/>
                </a:cxn>
              </a:cxnLst>
              <a:rect l="0" t="0" r="r" b="b"/>
              <a:pathLst>
                <a:path w="991" h="955">
                  <a:moveTo>
                    <a:pt x="495" y="0"/>
                  </a:moveTo>
                  <a:lnTo>
                    <a:pt x="495" y="0"/>
                  </a:lnTo>
                  <a:lnTo>
                    <a:pt x="470" y="0"/>
                  </a:lnTo>
                  <a:lnTo>
                    <a:pt x="444" y="2"/>
                  </a:lnTo>
                  <a:lnTo>
                    <a:pt x="420" y="5"/>
                  </a:lnTo>
                  <a:lnTo>
                    <a:pt x="396" y="8"/>
                  </a:lnTo>
                  <a:lnTo>
                    <a:pt x="371" y="13"/>
                  </a:lnTo>
                  <a:lnTo>
                    <a:pt x="348" y="19"/>
                  </a:lnTo>
                  <a:lnTo>
                    <a:pt x="324" y="26"/>
                  </a:lnTo>
                  <a:lnTo>
                    <a:pt x="302" y="35"/>
                  </a:lnTo>
                  <a:lnTo>
                    <a:pt x="280" y="43"/>
                  </a:lnTo>
                  <a:lnTo>
                    <a:pt x="259" y="53"/>
                  </a:lnTo>
                  <a:lnTo>
                    <a:pt x="238" y="64"/>
                  </a:lnTo>
                  <a:lnTo>
                    <a:pt x="218" y="75"/>
                  </a:lnTo>
                  <a:lnTo>
                    <a:pt x="199" y="88"/>
                  </a:lnTo>
                  <a:lnTo>
                    <a:pt x="180" y="102"/>
                  </a:lnTo>
                  <a:lnTo>
                    <a:pt x="162" y="116"/>
                  </a:lnTo>
                  <a:lnTo>
                    <a:pt x="145" y="131"/>
                  </a:lnTo>
                  <a:lnTo>
                    <a:pt x="129" y="148"/>
                  </a:lnTo>
                  <a:lnTo>
                    <a:pt x="112" y="164"/>
                  </a:lnTo>
                  <a:lnTo>
                    <a:pt x="98" y="182"/>
                  </a:lnTo>
                  <a:lnTo>
                    <a:pt x="85" y="201"/>
                  </a:lnTo>
                  <a:lnTo>
                    <a:pt x="72" y="220"/>
                  </a:lnTo>
                  <a:lnTo>
                    <a:pt x="59" y="240"/>
                  </a:lnTo>
                  <a:lnTo>
                    <a:pt x="49" y="261"/>
                  </a:lnTo>
                  <a:lnTo>
                    <a:pt x="39" y="282"/>
                  </a:lnTo>
                  <a:lnTo>
                    <a:pt x="30" y="304"/>
                  </a:lnTo>
                  <a:lnTo>
                    <a:pt x="23" y="327"/>
                  </a:lnTo>
                  <a:lnTo>
                    <a:pt x="16" y="350"/>
                  </a:lnTo>
                  <a:lnTo>
                    <a:pt x="10" y="375"/>
                  </a:lnTo>
                  <a:lnTo>
                    <a:pt x="6" y="399"/>
                  </a:lnTo>
                  <a:lnTo>
                    <a:pt x="3" y="425"/>
                  </a:lnTo>
                  <a:lnTo>
                    <a:pt x="1" y="451"/>
                  </a:lnTo>
                  <a:lnTo>
                    <a:pt x="0" y="478"/>
                  </a:lnTo>
                  <a:lnTo>
                    <a:pt x="0" y="478"/>
                  </a:lnTo>
                  <a:lnTo>
                    <a:pt x="1" y="504"/>
                  </a:lnTo>
                  <a:lnTo>
                    <a:pt x="3" y="531"/>
                  </a:lnTo>
                  <a:lnTo>
                    <a:pt x="6" y="556"/>
                  </a:lnTo>
                  <a:lnTo>
                    <a:pt x="10" y="580"/>
                  </a:lnTo>
                  <a:lnTo>
                    <a:pt x="16" y="605"/>
                  </a:lnTo>
                  <a:lnTo>
                    <a:pt x="23" y="628"/>
                  </a:lnTo>
                  <a:lnTo>
                    <a:pt x="30" y="651"/>
                  </a:lnTo>
                  <a:lnTo>
                    <a:pt x="39" y="673"/>
                  </a:lnTo>
                  <a:lnTo>
                    <a:pt x="49" y="694"/>
                  </a:lnTo>
                  <a:lnTo>
                    <a:pt x="59" y="716"/>
                  </a:lnTo>
                  <a:lnTo>
                    <a:pt x="72" y="735"/>
                  </a:lnTo>
                  <a:lnTo>
                    <a:pt x="85" y="755"/>
                  </a:lnTo>
                  <a:lnTo>
                    <a:pt x="98" y="773"/>
                  </a:lnTo>
                  <a:lnTo>
                    <a:pt x="112" y="791"/>
                  </a:lnTo>
                  <a:lnTo>
                    <a:pt x="129" y="808"/>
                  </a:lnTo>
                  <a:lnTo>
                    <a:pt x="145" y="824"/>
                  </a:lnTo>
                  <a:lnTo>
                    <a:pt x="162" y="839"/>
                  </a:lnTo>
                  <a:lnTo>
                    <a:pt x="180" y="853"/>
                  </a:lnTo>
                  <a:lnTo>
                    <a:pt x="199" y="868"/>
                  </a:lnTo>
                  <a:lnTo>
                    <a:pt x="218" y="880"/>
                  </a:lnTo>
                  <a:lnTo>
                    <a:pt x="238" y="892"/>
                  </a:lnTo>
                  <a:lnTo>
                    <a:pt x="259" y="902"/>
                  </a:lnTo>
                  <a:lnTo>
                    <a:pt x="280" y="912"/>
                  </a:lnTo>
                  <a:lnTo>
                    <a:pt x="302" y="922"/>
                  </a:lnTo>
                  <a:lnTo>
                    <a:pt x="324" y="929"/>
                  </a:lnTo>
                  <a:lnTo>
                    <a:pt x="348" y="936"/>
                  </a:lnTo>
                  <a:lnTo>
                    <a:pt x="371" y="942"/>
                  </a:lnTo>
                  <a:lnTo>
                    <a:pt x="396" y="947"/>
                  </a:lnTo>
                  <a:lnTo>
                    <a:pt x="420" y="950"/>
                  </a:lnTo>
                  <a:lnTo>
                    <a:pt x="444" y="953"/>
                  </a:lnTo>
                  <a:lnTo>
                    <a:pt x="470" y="955"/>
                  </a:lnTo>
                  <a:lnTo>
                    <a:pt x="495" y="955"/>
                  </a:lnTo>
                  <a:lnTo>
                    <a:pt x="495" y="955"/>
                  </a:lnTo>
                  <a:lnTo>
                    <a:pt x="521" y="955"/>
                  </a:lnTo>
                  <a:lnTo>
                    <a:pt x="546" y="953"/>
                  </a:lnTo>
                  <a:lnTo>
                    <a:pt x="572" y="950"/>
                  </a:lnTo>
                  <a:lnTo>
                    <a:pt x="596" y="947"/>
                  </a:lnTo>
                  <a:lnTo>
                    <a:pt x="620" y="942"/>
                  </a:lnTo>
                  <a:lnTo>
                    <a:pt x="643" y="936"/>
                  </a:lnTo>
                  <a:lnTo>
                    <a:pt x="667" y="929"/>
                  </a:lnTo>
                  <a:lnTo>
                    <a:pt x="689" y="922"/>
                  </a:lnTo>
                  <a:lnTo>
                    <a:pt x="711" y="912"/>
                  </a:lnTo>
                  <a:lnTo>
                    <a:pt x="733" y="902"/>
                  </a:lnTo>
                  <a:lnTo>
                    <a:pt x="753" y="892"/>
                  </a:lnTo>
                  <a:lnTo>
                    <a:pt x="774" y="880"/>
                  </a:lnTo>
                  <a:lnTo>
                    <a:pt x="793" y="868"/>
                  </a:lnTo>
                  <a:lnTo>
                    <a:pt x="811" y="853"/>
                  </a:lnTo>
                  <a:lnTo>
                    <a:pt x="830" y="839"/>
                  </a:lnTo>
                  <a:lnTo>
                    <a:pt x="846" y="824"/>
                  </a:lnTo>
                  <a:lnTo>
                    <a:pt x="862" y="808"/>
                  </a:lnTo>
                  <a:lnTo>
                    <a:pt x="879" y="791"/>
                  </a:lnTo>
                  <a:lnTo>
                    <a:pt x="893" y="773"/>
                  </a:lnTo>
                  <a:lnTo>
                    <a:pt x="907" y="755"/>
                  </a:lnTo>
                  <a:lnTo>
                    <a:pt x="919" y="735"/>
                  </a:lnTo>
                  <a:lnTo>
                    <a:pt x="931" y="716"/>
                  </a:lnTo>
                  <a:lnTo>
                    <a:pt x="942" y="694"/>
                  </a:lnTo>
                  <a:lnTo>
                    <a:pt x="952" y="673"/>
                  </a:lnTo>
                  <a:lnTo>
                    <a:pt x="961" y="651"/>
                  </a:lnTo>
                  <a:lnTo>
                    <a:pt x="968" y="628"/>
                  </a:lnTo>
                  <a:lnTo>
                    <a:pt x="975" y="605"/>
                  </a:lnTo>
                  <a:lnTo>
                    <a:pt x="980" y="580"/>
                  </a:lnTo>
                  <a:lnTo>
                    <a:pt x="985" y="556"/>
                  </a:lnTo>
                  <a:lnTo>
                    <a:pt x="989" y="531"/>
                  </a:lnTo>
                  <a:lnTo>
                    <a:pt x="990" y="504"/>
                  </a:lnTo>
                  <a:lnTo>
                    <a:pt x="991" y="478"/>
                  </a:lnTo>
                  <a:lnTo>
                    <a:pt x="991" y="478"/>
                  </a:lnTo>
                  <a:lnTo>
                    <a:pt x="990" y="451"/>
                  </a:lnTo>
                  <a:lnTo>
                    <a:pt x="989" y="425"/>
                  </a:lnTo>
                  <a:lnTo>
                    <a:pt x="985" y="399"/>
                  </a:lnTo>
                  <a:lnTo>
                    <a:pt x="980" y="375"/>
                  </a:lnTo>
                  <a:lnTo>
                    <a:pt x="975" y="350"/>
                  </a:lnTo>
                  <a:lnTo>
                    <a:pt x="968" y="327"/>
                  </a:lnTo>
                  <a:lnTo>
                    <a:pt x="961" y="304"/>
                  </a:lnTo>
                  <a:lnTo>
                    <a:pt x="952" y="282"/>
                  </a:lnTo>
                  <a:lnTo>
                    <a:pt x="942" y="261"/>
                  </a:lnTo>
                  <a:lnTo>
                    <a:pt x="931" y="240"/>
                  </a:lnTo>
                  <a:lnTo>
                    <a:pt x="919" y="220"/>
                  </a:lnTo>
                  <a:lnTo>
                    <a:pt x="907" y="201"/>
                  </a:lnTo>
                  <a:lnTo>
                    <a:pt x="893" y="182"/>
                  </a:lnTo>
                  <a:lnTo>
                    <a:pt x="879" y="164"/>
                  </a:lnTo>
                  <a:lnTo>
                    <a:pt x="862" y="148"/>
                  </a:lnTo>
                  <a:lnTo>
                    <a:pt x="846" y="131"/>
                  </a:lnTo>
                  <a:lnTo>
                    <a:pt x="830" y="116"/>
                  </a:lnTo>
                  <a:lnTo>
                    <a:pt x="811" y="102"/>
                  </a:lnTo>
                  <a:lnTo>
                    <a:pt x="793" y="88"/>
                  </a:lnTo>
                  <a:lnTo>
                    <a:pt x="774" y="75"/>
                  </a:lnTo>
                  <a:lnTo>
                    <a:pt x="753" y="64"/>
                  </a:lnTo>
                  <a:lnTo>
                    <a:pt x="733" y="53"/>
                  </a:lnTo>
                  <a:lnTo>
                    <a:pt x="711" y="43"/>
                  </a:lnTo>
                  <a:lnTo>
                    <a:pt x="689" y="35"/>
                  </a:lnTo>
                  <a:lnTo>
                    <a:pt x="667" y="26"/>
                  </a:lnTo>
                  <a:lnTo>
                    <a:pt x="643" y="19"/>
                  </a:lnTo>
                  <a:lnTo>
                    <a:pt x="620" y="13"/>
                  </a:lnTo>
                  <a:lnTo>
                    <a:pt x="596" y="8"/>
                  </a:lnTo>
                  <a:lnTo>
                    <a:pt x="572" y="5"/>
                  </a:lnTo>
                  <a:lnTo>
                    <a:pt x="546" y="2"/>
                  </a:lnTo>
                  <a:lnTo>
                    <a:pt x="521" y="0"/>
                  </a:lnTo>
                  <a:lnTo>
                    <a:pt x="495" y="0"/>
                  </a:lnTo>
                  <a:lnTo>
                    <a:pt x="495" y="0"/>
                  </a:lnTo>
                  <a:close/>
                  <a:moveTo>
                    <a:pt x="495" y="751"/>
                  </a:moveTo>
                  <a:lnTo>
                    <a:pt x="495" y="751"/>
                  </a:lnTo>
                  <a:lnTo>
                    <a:pt x="480" y="751"/>
                  </a:lnTo>
                  <a:lnTo>
                    <a:pt x="465" y="749"/>
                  </a:lnTo>
                  <a:lnTo>
                    <a:pt x="451" y="747"/>
                  </a:lnTo>
                  <a:lnTo>
                    <a:pt x="436" y="745"/>
                  </a:lnTo>
                  <a:lnTo>
                    <a:pt x="422" y="741"/>
                  </a:lnTo>
                  <a:lnTo>
                    <a:pt x="409" y="738"/>
                  </a:lnTo>
                  <a:lnTo>
                    <a:pt x="396" y="733"/>
                  </a:lnTo>
                  <a:lnTo>
                    <a:pt x="383" y="728"/>
                  </a:lnTo>
                  <a:lnTo>
                    <a:pt x="371" y="723"/>
                  </a:lnTo>
                  <a:lnTo>
                    <a:pt x="360" y="716"/>
                  </a:lnTo>
                  <a:lnTo>
                    <a:pt x="348" y="710"/>
                  </a:lnTo>
                  <a:lnTo>
                    <a:pt x="338" y="702"/>
                  </a:lnTo>
                  <a:lnTo>
                    <a:pt x="327" y="694"/>
                  </a:lnTo>
                  <a:lnTo>
                    <a:pt x="317" y="685"/>
                  </a:lnTo>
                  <a:lnTo>
                    <a:pt x="308" y="677"/>
                  </a:lnTo>
                  <a:lnTo>
                    <a:pt x="299" y="668"/>
                  </a:lnTo>
                  <a:lnTo>
                    <a:pt x="291" y="658"/>
                  </a:lnTo>
                  <a:lnTo>
                    <a:pt x="282" y="648"/>
                  </a:lnTo>
                  <a:lnTo>
                    <a:pt x="275" y="637"/>
                  </a:lnTo>
                  <a:lnTo>
                    <a:pt x="268" y="626"/>
                  </a:lnTo>
                  <a:lnTo>
                    <a:pt x="256" y="604"/>
                  </a:lnTo>
                  <a:lnTo>
                    <a:pt x="246" y="580"/>
                  </a:lnTo>
                  <a:lnTo>
                    <a:pt x="239" y="556"/>
                  </a:lnTo>
                  <a:lnTo>
                    <a:pt x="233" y="531"/>
                  </a:lnTo>
                  <a:lnTo>
                    <a:pt x="230" y="504"/>
                  </a:lnTo>
                  <a:lnTo>
                    <a:pt x="227" y="478"/>
                  </a:lnTo>
                  <a:lnTo>
                    <a:pt x="227" y="478"/>
                  </a:lnTo>
                  <a:lnTo>
                    <a:pt x="230" y="451"/>
                  </a:lnTo>
                  <a:lnTo>
                    <a:pt x="233" y="425"/>
                  </a:lnTo>
                  <a:lnTo>
                    <a:pt x="239" y="399"/>
                  </a:lnTo>
                  <a:lnTo>
                    <a:pt x="246" y="375"/>
                  </a:lnTo>
                  <a:lnTo>
                    <a:pt x="256" y="351"/>
                  </a:lnTo>
                  <a:lnTo>
                    <a:pt x="268" y="329"/>
                  </a:lnTo>
                  <a:lnTo>
                    <a:pt x="275" y="318"/>
                  </a:lnTo>
                  <a:lnTo>
                    <a:pt x="282" y="308"/>
                  </a:lnTo>
                  <a:lnTo>
                    <a:pt x="291" y="297"/>
                  </a:lnTo>
                  <a:lnTo>
                    <a:pt x="299" y="288"/>
                  </a:lnTo>
                  <a:lnTo>
                    <a:pt x="308" y="279"/>
                  </a:lnTo>
                  <a:lnTo>
                    <a:pt x="317" y="270"/>
                  </a:lnTo>
                  <a:lnTo>
                    <a:pt x="327" y="262"/>
                  </a:lnTo>
                  <a:lnTo>
                    <a:pt x="338" y="254"/>
                  </a:lnTo>
                  <a:lnTo>
                    <a:pt x="348" y="246"/>
                  </a:lnTo>
                  <a:lnTo>
                    <a:pt x="360" y="239"/>
                  </a:lnTo>
                  <a:lnTo>
                    <a:pt x="371" y="233"/>
                  </a:lnTo>
                  <a:lnTo>
                    <a:pt x="383" y="227"/>
                  </a:lnTo>
                  <a:lnTo>
                    <a:pt x="396" y="222"/>
                  </a:lnTo>
                  <a:lnTo>
                    <a:pt x="409" y="218"/>
                  </a:lnTo>
                  <a:lnTo>
                    <a:pt x="422" y="214"/>
                  </a:lnTo>
                  <a:lnTo>
                    <a:pt x="436" y="211"/>
                  </a:lnTo>
                  <a:lnTo>
                    <a:pt x="451" y="208"/>
                  </a:lnTo>
                  <a:lnTo>
                    <a:pt x="465" y="206"/>
                  </a:lnTo>
                  <a:lnTo>
                    <a:pt x="480" y="205"/>
                  </a:lnTo>
                  <a:lnTo>
                    <a:pt x="495" y="205"/>
                  </a:lnTo>
                  <a:lnTo>
                    <a:pt x="495" y="205"/>
                  </a:lnTo>
                  <a:lnTo>
                    <a:pt x="511" y="205"/>
                  </a:lnTo>
                  <a:lnTo>
                    <a:pt x="526" y="206"/>
                  </a:lnTo>
                  <a:lnTo>
                    <a:pt x="541" y="208"/>
                  </a:lnTo>
                  <a:lnTo>
                    <a:pt x="555" y="211"/>
                  </a:lnTo>
                  <a:lnTo>
                    <a:pt x="569" y="214"/>
                  </a:lnTo>
                  <a:lnTo>
                    <a:pt x="582" y="218"/>
                  </a:lnTo>
                  <a:lnTo>
                    <a:pt x="595" y="222"/>
                  </a:lnTo>
                  <a:lnTo>
                    <a:pt x="608" y="227"/>
                  </a:lnTo>
                  <a:lnTo>
                    <a:pt x="620" y="233"/>
                  </a:lnTo>
                  <a:lnTo>
                    <a:pt x="632" y="239"/>
                  </a:lnTo>
                  <a:lnTo>
                    <a:pt x="643" y="246"/>
                  </a:lnTo>
                  <a:lnTo>
                    <a:pt x="653" y="254"/>
                  </a:lnTo>
                  <a:lnTo>
                    <a:pt x="664" y="262"/>
                  </a:lnTo>
                  <a:lnTo>
                    <a:pt x="674" y="270"/>
                  </a:lnTo>
                  <a:lnTo>
                    <a:pt x="683" y="279"/>
                  </a:lnTo>
                  <a:lnTo>
                    <a:pt x="692" y="288"/>
                  </a:lnTo>
                  <a:lnTo>
                    <a:pt x="700" y="297"/>
                  </a:lnTo>
                  <a:lnTo>
                    <a:pt x="708" y="308"/>
                  </a:lnTo>
                  <a:lnTo>
                    <a:pt x="716" y="318"/>
                  </a:lnTo>
                  <a:lnTo>
                    <a:pt x="723" y="329"/>
                  </a:lnTo>
                  <a:lnTo>
                    <a:pt x="735" y="351"/>
                  </a:lnTo>
                  <a:lnTo>
                    <a:pt x="745" y="375"/>
                  </a:lnTo>
                  <a:lnTo>
                    <a:pt x="752" y="399"/>
                  </a:lnTo>
                  <a:lnTo>
                    <a:pt x="758" y="425"/>
                  </a:lnTo>
                  <a:lnTo>
                    <a:pt x="761" y="451"/>
                  </a:lnTo>
                  <a:lnTo>
                    <a:pt x="763" y="478"/>
                  </a:lnTo>
                  <a:lnTo>
                    <a:pt x="763" y="478"/>
                  </a:lnTo>
                  <a:lnTo>
                    <a:pt x="761" y="504"/>
                  </a:lnTo>
                  <a:lnTo>
                    <a:pt x="758" y="531"/>
                  </a:lnTo>
                  <a:lnTo>
                    <a:pt x="752" y="556"/>
                  </a:lnTo>
                  <a:lnTo>
                    <a:pt x="745" y="580"/>
                  </a:lnTo>
                  <a:lnTo>
                    <a:pt x="735" y="604"/>
                  </a:lnTo>
                  <a:lnTo>
                    <a:pt x="723" y="626"/>
                  </a:lnTo>
                  <a:lnTo>
                    <a:pt x="716" y="637"/>
                  </a:lnTo>
                  <a:lnTo>
                    <a:pt x="708" y="648"/>
                  </a:lnTo>
                  <a:lnTo>
                    <a:pt x="700" y="658"/>
                  </a:lnTo>
                  <a:lnTo>
                    <a:pt x="692" y="668"/>
                  </a:lnTo>
                  <a:lnTo>
                    <a:pt x="683" y="677"/>
                  </a:lnTo>
                  <a:lnTo>
                    <a:pt x="674" y="685"/>
                  </a:lnTo>
                  <a:lnTo>
                    <a:pt x="664" y="694"/>
                  </a:lnTo>
                  <a:lnTo>
                    <a:pt x="653" y="702"/>
                  </a:lnTo>
                  <a:lnTo>
                    <a:pt x="643" y="710"/>
                  </a:lnTo>
                  <a:lnTo>
                    <a:pt x="632" y="716"/>
                  </a:lnTo>
                  <a:lnTo>
                    <a:pt x="620" y="723"/>
                  </a:lnTo>
                  <a:lnTo>
                    <a:pt x="608" y="728"/>
                  </a:lnTo>
                  <a:lnTo>
                    <a:pt x="595" y="733"/>
                  </a:lnTo>
                  <a:lnTo>
                    <a:pt x="582" y="738"/>
                  </a:lnTo>
                  <a:lnTo>
                    <a:pt x="569" y="741"/>
                  </a:lnTo>
                  <a:lnTo>
                    <a:pt x="555" y="745"/>
                  </a:lnTo>
                  <a:lnTo>
                    <a:pt x="541" y="747"/>
                  </a:lnTo>
                  <a:lnTo>
                    <a:pt x="526" y="749"/>
                  </a:lnTo>
                  <a:lnTo>
                    <a:pt x="511" y="751"/>
                  </a:lnTo>
                  <a:lnTo>
                    <a:pt x="495" y="751"/>
                  </a:lnTo>
                  <a:lnTo>
                    <a:pt x="495" y="7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noEditPoints="1"/>
            </p:cNvSpPr>
            <p:nvPr/>
          </p:nvSpPr>
          <p:spPr bwMode="auto">
            <a:xfrm>
              <a:off x="2203450" y="5346700"/>
              <a:ext cx="785812" cy="758825"/>
            </a:xfrm>
            <a:custGeom>
              <a:avLst/>
              <a:gdLst/>
              <a:ahLst/>
              <a:cxnLst>
                <a:cxn ang="0">
                  <a:pos x="445" y="2"/>
                </a:cxn>
                <a:cxn ang="0">
                  <a:pos x="348" y="19"/>
                </a:cxn>
                <a:cxn ang="0">
                  <a:pos x="259" y="53"/>
                </a:cxn>
                <a:cxn ang="0">
                  <a:pos x="180" y="102"/>
                </a:cxn>
                <a:cxn ang="0">
                  <a:pos x="114" y="164"/>
                </a:cxn>
                <a:cxn ang="0">
                  <a:pos x="60" y="240"/>
                </a:cxn>
                <a:cxn ang="0">
                  <a:pos x="23" y="327"/>
                </a:cxn>
                <a:cxn ang="0">
                  <a:pos x="4" y="425"/>
                </a:cxn>
                <a:cxn ang="0">
                  <a:pos x="2" y="504"/>
                </a:cxn>
                <a:cxn ang="0">
                  <a:pos x="16" y="605"/>
                </a:cxn>
                <a:cxn ang="0">
                  <a:pos x="49" y="694"/>
                </a:cxn>
                <a:cxn ang="0">
                  <a:pos x="98" y="773"/>
                </a:cxn>
                <a:cxn ang="0">
                  <a:pos x="162" y="839"/>
                </a:cxn>
                <a:cxn ang="0">
                  <a:pos x="239" y="892"/>
                </a:cxn>
                <a:cxn ang="0">
                  <a:pos x="326" y="929"/>
                </a:cxn>
                <a:cxn ang="0">
                  <a:pos x="420" y="950"/>
                </a:cxn>
                <a:cxn ang="0">
                  <a:pos x="496" y="955"/>
                </a:cxn>
                <a:cxn ang="0">
                  <a:pos x="597" y="947"/>
                </a:cxn>
                <a:cxn ang="0">
                  <a:pos x="689" y="922"/>
                </a:cxn>
                <a:cxn ang="0">
                  <a:pos x="774" y="880"/>
                </a:cxn>
                <a:cxn ang="0">
                  <a:pos x="847" y="824"/>
                </a:cxn>
                <a:cxn ang="0">
                  <a:pos x="907" y="755"/>
                </a:cxn>
                <a:cxn ang="0">
                  <a:pos x="952" y="673"/>
                </a:cxn>
                <a:cxn ang="0">
                  <a:pos x="981" y="580"/>
                </a:cxn>
                <a:cxn ang="0">
                  <a:pos x="991" y="478"/>
                </a:cxn>
                <a:cxn ang="0">
                  <a:pos x="986" y="399"/>
                </a:cxn>
                <a:cxn ang="0">
                  <a:pos x="961" y="304"/>
                </a:cxn>
                <a:cxn ang="0">
                  <a:pos x="919" y="220"/>
                </a:cxn>
                <a:cxn ang="0">
                  <a:pos x="863" y="148"/>
                </a:cxn>
                <a:cxn ang="0">
                  <a:pos x="793" y="88"/>
                </a:cxn>
                <a:cxn ang="0">
                  <a:pos x="712" y="43"/>
                </a:cxn>
                <a:cxn ang="0">
                  <a:pos x="620" y="13"/>
                </a:cxn>
                <a:cxn ang="0">
                  <a:pos x="522" y="0"/>
                </a:cxn>
                <a:cxn ang="0">
                  <a:pos x="496" y="751"/>
                </a:cxn>
                <a:cxn ang="0">
                  <a:pos x="437" y="745"/>
                </a:cxn>
                <a:cxn ang="0">
                  <a:pos x="384" y="728"/>
                </a:cxn>
                <a:cxn ang="0">
                  <a:pos x="338" y="702"/>
                </a:cxn>
                <a:cxn ang="0">
                  <a:pos x="300" y="668"/>
                </a:cxn>
                <a:cxn ang="0">
                  <a:pos x="269" y="626"/>
                </a:cxn>
                <a:cxn ang="0">
                  <a:pos x="233" y="531"/>
                </a:cxn>
                <a:cxn ang="0">
                  <a:pos x="230" y="451"/>
                </a:cxn>
                <a:cxn ang="0">
                  <a:pos x="257" y="351"/>
                </a:cxn>
                <a:cxn ang="0">
                  <a:pos x="291" y="297"/>
                </a:cxn>
                <a:cxn ang="0">
                  <a:pos x="328" y="262"/>
                </a:cxn>
                <a:cxn ang="0">
                  <a:pos x="371" y="233"/>
                </a:cxn>
                <a:cxn ang="0">
                  <a:pos x="422" y="214"/>
                </a:cxn>
                <a:cxn ang="0">
                  <a:pos x="480" y="205"/>
                </a:cxn>
                <a:cxn ang="0">
                  <a:pos x="526" y="206"/>
                </a:cxn>
                <a:cxn ang="0">
                  <a:pos x="582" y="218"/>
                </a:cxn>
                <a:cxn ang="0">
                  <a:pos x="632" y="239"/>
                </a:cxn>
                <a:cxn ang="0">
                  <a:pos x="674" y="270"/>
                </a:cxn>
                <a:cxn ang="0">
                  <a:pos x="709" y="308"/>
                </a:cxn>
                <a:cxn ang="0">
                  <a:pos x="745" y="375"/>
                </a:cxn>
                <a:cxn ang="0">
                  <a:pos x="764" y="478"/>
                </a:cxn>
                <a:cxn ang="0">
                  <a:pos x="753" y="556"/>
                </a:cxn>
                <a:cxn ang="0">
                  <a:pos x="716" y="637"/>
                </a:cxn>
                <a:cxn ang="0">
                  <a:pos x="683" y="677"/>
                </a:cxn>
                <a:cxn ang="0">
                  <a:pos x="643" y="710"/>
                </a:cxn>
                <a:cxn ang="0">
                  <a:pos x="595" y="733"/>
                </a:cxn>
                <a:cxn ang="0">
                  <a:pos x="542" y="747"/>
                </a:cxn>
                <a:cxn ang="0">
                  <a:pos x="496" y="751"/>
                </a:cxn>
              </a:cxnLst>
              <a:rect l="0" t="0" r="r" b="b"/>
              <a:pathLst>
                <a:path w="991" h="955">
                  <a:moveTo>
                    <a:pt x="496" y="0"/>
                  </a:moveTo>
                  <a:lnTo>
                    <a:pt x="496" y="0"/>
                  </a:lnTo>
                  <a:lnTo>
                    <a:pt x="470" y="0"/>
                  </a:lnTo>
                  <a:lnTo>
                    <a:pt x="445" y="2"/>
                  </a:lnTo>
                  <a:lnTo>
                    <a:pt x="420" y="5"/>
                  </a:lnTo>
                  <a:lnTo>
                    <a:pt x="396" y="8"/>
                  </a:lnTo>
                  <a:lnTo>
                    <a:pt x="371" y="13"/>
                  </a:lnTo>
                  <a:lnTo>
                    <a:pt x="348" y="19"/>
                  </a:lnTo>
                  <a:lnTo>
                    <a:pt x="326" y="26"/>
                  </a:lnTo>
                  <a:lnTo>
                    <a:pt x="302" y="35"/>
                  </a:lnTo>
                  <a:lnTo>
                    <a:pt x="281" y="43"/>
                  </a:lnTo>
                  <a:lnTo>
                    <a:pt x="259" y="53"/>
                  </a:lnTo>
                  <a:lnTo>
                    <a:pt x="239" y="64"/>
                  </a:lnTo>
                  <a:lnTo>
                    <a:pt x="219" y="75"/>
                  </a:lnTo>
                  <a:lnTo>
                    <a:pt x="199" y="88"/>
                  </a:lnTo>
                  <a:lnTo>
                    <a:pt x="180" y="102"/>
                  </a:lnTo>
                  <a:lnTo>
                    <a:pt x="162" y="116"/>
                  </a:lnTo>
                  <a:lnTo>
                    <a:pt x="145" y="131"/>
                  </a:lnTo>
                  <a:lnTo>
                    <a:pt x="129" y="148"/>
                  </a:lnTo>
                  <a:lnTo>
                    <a:pt x="114" y="164"/>
                  </a:lnTo>
                  <a:lnTo>
                    <a:pt x="98" y="182"/>
                  </a:lnTo>
                  <a:lnTo>
                    <a:pt x="85" y="201"/>
                  </a:lnTo>
                  <a:lnTo>
                    <a:pt x="72" y="220"/>
                  </a:lnTo>
                  <a:lnTo>
                    <a:pt x="60" y="240"/>
                  </a:lnTo>
                  <a:lnTo>
                    <a:pt x="49" y="261"/>
                  </a:lnTo>
                  <a:lnTo>
                    <a:pt x="39" y="282"/>
                  </a:lnTo>
                  <a:lnTo>
                    <a:pt x="30" y="304"/>
                  </a:lnTo>
                  <a:lnTo>
                    <a:pt x="23" y="327"/>
                  </a:lnTo>
                  <a:lnTo>
                    <a:pt x="16" y="350"/>
                  </a:lnTo>
                  <a:lnTo>
                    <a:pt x="11" y="375"/>
                  </a:lnTo>
                  <a:lnTo>
                    <a:pt x="7" y="399"/>
                  </a:lnTo>
                  <a:lnTo>
                    <a:pt x="4" y="425"/>
                  </a:lnTo>
                  <a:lnTo>
                    <a:pt x="2" y="451"/>
                  </a:lnTo>
                  <a:lnTo>
                    <a:pt x="0" y="478"/>
                  </a:lnTo>
                  <a:lnTo>
                    <a:pt x="0" y="478"/>
                  </a:lnTo>
                  <a:lnTo>
                    <a:pt x="2" y="504"/>
                  </a:lnTo>
                  <a:lnTo>
                    <a:pt x="4" y="531"/>
                  </a:lnTo>
                  <a:lnTo>
                    <a:pt x="7" y="556"/>
                  </a:lnTo>
                  <a:lnTo>
                    <a:pt x="11" y="580"/>
                  </a:lnTo>
                  <a:lnTo>
                    <a:pt x="16" y="605"/>
                  </a:lnTo>
                  <a:lnTo>
                    <a:pt x="23" y="628"/>
                  </a:lnTo>
                  <a:lnTo>
                    <a:pt x="30" y="651"/>
                  </a:lnTo>
                  <a:lnTo>
                    <a:pt x="39" y="673"/>
                  </a:lnTo>
                  <a:lnTo>
                    <a:pt x="49" y="694"/>
                  </a:lnTo>
                  <a:lnTo>
                    <a:pt x="60" y="716"/>
                  </a:lnTo>
                  <a:lnTo>
                    <a:pt x="72" y="735"/>
                  </a:lnTo>
                  <a:lnTo>
                    <a:pt x="85" y="755"/>
                  </a:lnTo>
                  <a:lnTo>
                    <a:pt x="98" y="773"/>
                  </a:lnTo>
                  <a:lnTo>
                    <a:pt x="114" y="791"/>
                  </a:lnTo>
                  <a:lnTo>
                    <a:pt x="129" y="808"/>
                  </a:lnTo>
                  <a:lnTo>
                    <a:pt x="145" y="824"/>
                  </a:lnTo>
                  <a:lnTo>
                    <a:pt x="162" y="839"/>
                  </a:lnTo>
                  <a:lnTo>
                    <a:pt x="180" y="853"/>
                  </a:lnTo>
                  <a:lnTo>
                    <a:pt x="199" y="868"/>
                  </a:lnTo>
                  <a:lnTo>
                    <a:pt x="219" y="880"/>
                  </a:lnTo>
                  <a:lnTo>
                    <a:pt x="239" y="892"/>
                  </a:lnTo>
                  <a:lnTo>
                    <a:pt x="259" y="902"/>
                  </a:lnTo>
                  <a:lnTo>
                    <a:pt x="281" y="912"/>
                  </a:lnTo>
                  <a:lnTo>
                    <a:pt x="302" y="922"/>
                  </a:lnTo>
                  <a:lnTo>
                    <a:pt x="326" y="929"/>
                  </a:lnTo>
                  <a:lnTo>
                    <a:pt x="348" y="936"/>
                  </a:lnTo>
                  <a:lnTo>
                    <a:pt x="371" y="942"/>
                  </a:lnTo>
                  <a:lnTo>
                    <a:pt x="396" y="947"/>
                  </a:lnTo>
                  <a:lnTo>
                    <a:pt x="420" y="950"/>
                  </a:lnTo>
                  <a:lnTo>
                    <a:pt x="445" y="953"/>
                  </a:lnTo>
                  <a:lnTo>
                    <a:pt x="470" y="955"/>
                  </a:lnTo>
                  <a:lnTo>
                    <a:pt x="496" y="955"/>
                  </a:lnTo>
                  <a:lnTo>
                    <a:pt x="496" y="955"/>
                  </a:lnTo>
                  <a:lnTo>
                    <a:pt x="522" y="955"/>
                  </a:lnTo>
                  <a:lnTo>
                    <a:pt x="547" y="953"/>
                  </a:lnTo>
                  <a:lnTo>
                    <a:pt x="572" y="950"/>
                  </a:lnTo>
                  <a:lnTo>
                    <a:pt x="597" y="947"/>
                  </a:lnTo>
                  <a:lnTo>
                    <a:pt x="620" y="942"/>
                  </a:lnTo>
                  <a:lnTo>
                    <a:pt x="643" y="936"/>
                  </a:lnTo>
                  <a:lnTo>
                    <a:pt x="667" y="929"/>
                  </a:lnTo>
                  <a:lnTo>
                    <a:pt x="689" y="922"/>
                  </a:lnTo>
                  <a:lnTo>
                    <a:pt x="712" y="912"/>
                  </a:lnTo>
                  <a:lnTo>
                    <a:pt x="733" y="902"/>
                  </a:lnTo>
                  <a:lnTo>
                    <a:pt x="753" y="892"/>
                  </a:lnTo>
                  <a:lnTo>
                    <a:pt x="774" y="880"/>
                  </a:lnTo>
                  <a:lnTo>
                    <a:pt x="793" y="868"/>
                  </a:lnTo>
                  <a:lnTo>
                    <a:pt x="811" y="853"/>
                  </a:lnTo>
                  <a:lnTo>
                    <a:pt x="830" y="839"/>
                  </a:lnTo>
                  <a:lnTo>
                    <a:pt x="847" y="824"/>
                  </a:lnTo>
                  <a:lnTo>
                    <a:pt x="863" y="808"/>
                  </a:lnTo>
                  <a:lnTo>
                    <a:pt x="879" y="791"/>
                  </a:lnTo>
                  <a:lnTo>
                    <a:pt x="893" y="773"/>
                  </a:lnTo>
                  <a:lnTo>
                    <a:pt x="907" y="755"/>
                  </a:lnTo>
                  <a:lnTo>
                    <a:pt x="919" y="735"/>
                  </a:lnTo>
                  <a:lnTo>
                    <a:pt x="932" y="716"/>
                  </a:lnTo>
                  <a:lnTo>
                    <a:pt x="943" y="694"/>
                  </a:lnTo>
                  <a:lnTo>
                    <a:pt x="952" y="673"/>
                  </a:lnTo>
                  <a:lnTo>
                    <a:pt x="961" y="651"/>
                  </a:lnTo>
                  <a:lnTo>
                    <a:pt x="969" y="628"/>
                  </a:lnTo>
                  <a:lnTo>
                    <a:pt x="976" y="605"/>
                  </a:lnTo>
                  <a:lnTo>
                    <a:pt x="981" y="580"/>
                  </a:lnTo>
                  <a:lnTo>
                    <a:pt x="986" y="556"/>
                  </a:lnTo>
                  <a:lnTo>
                    <a:pt x="989" y="531"/>
                  </a:lnTo>
                  <a:lnTo>
                    <a:pt x="991" y="504"/>
                  </a:lnTo>
                  <a:lnTo>
                    <a:pt x="991" y="478"/>
                  </a:lnTo>
                  <a:lnTo>
                    <a:pt x="991" y="478"/>
                  </a:lnTo>
                  <a:lnTo>
                    <a:pt x="991" y="451"/>
                  </a:lnTo>
                  <a:lnTo>
                    <a:pt x="989" y="425"/>
                  </a:lnTo>
                  <a:lnTo>
                    <a:pt x="986" y="399"/>
                  </a:lnTo>
                  <a:lnTo>
                    <a:pt x="981" y="375"/>
                  </a:lnTo>
                  <a:lnTo>
                    <a:pt x="976" y="350"/>
                  </a:lnTo>
                  <a:lnTo>
                    <a:pt x="969" y="327"/>
                  </a:lnTo>
                  <a:lnTo>
                    <a:pt x="961" y="304"/>
                  </a:lnTo>
                  <a:lnTo>
                    <a:pt x="952" y="282"/>
                  </a:lnTo>
                  <a:lnTo>
                    <a:pt x="943" y="261"/>
                  </a:lnTo>
                  <a:lnTo>
                    <a:pt x="932" y="240"/>
                  </a:lnTo>
                  <a:lnTo>
                    <a:pt x="919" y="220"/>
                  </a:lnTo>
                  <a:lnTo>
                    <a:pt x="907" y="201"/>
                  </a:lnTo>
                  <a:lnTo>
                    <a:pt x="893" y="182"/>
                  </a:lnTo>
                  <a:lnTo>
                    <a:pt x="879" y="164"/>
                  </a:lnTo>
                  <a:lnTo>
                    <a:pt x="863" y="148"/>
                  </a:lnTo>
                  <a:lnTo>
                    <a:pt x="847" y="131"/>
                  </a:lnTo>
                  <a:lnTo>
                    <a:pt x="830" y="116"/>
                  </a:lnTo>
                  <a:lnTo>
                    <a:pt x="811" y="102"/>
                  </a:lnTo>
                  <a:lnTo>
                    <a:pt x="793" y="88"/>
                  </a:lnTo>
                  <a:lnTo>
                    <a:pt x="774" y="75"/>
                  </a:lnTo>
                  <a:lnTo>
                    <a:pt x="753" y="64"/>
                  </a:lnTo>
                  <a:lnTo>
                    <a:pt x="733" y="53"/>
                  </a:lnTo>
                  <a:lnTo>
                    <a:pt x="712" y="43"/>
                  </a:lnTo>
                  <a:lnTo>
                    <a:pt x="689" y="35"/>
                  </a:lnTo>
                  <a:lnTo>
                    <a:pt x="667" y="26"/>
                  </a:lnTo>
                  <a:lnTo>
                    <a:pt x="643" y="19"/>
                  </a:lnTo>
                  <a:lnTo>
                    <a:pt x="620" y="13"/>
                  </a:lnTo>
                  <a:lnTo>
                    <a:pt x="597" y="8"/>
                  </a:lnTo>
                  <a:lnTo>
                    <a:pt x="572" y="5"/>
                  </a:lnTo>
                  <a:lnTo>
                    <a:pt x="547" y="2"/>
                  </a:lnTo>
                  <a:lnTo>
                    <a:pt x="522" y="0"/>
                  </a:lnTo>
                  <a:lnTo>
                    <a:pt x="496" y="0"/>
                  </a:lnTo>
                  <a:lnTo>
                    <a:pt x="496" y="0"/>
                  </a:lnTo>
                  <a:close/>
                  <a:moveTo>
                    <a:pt x="496" y="751"/>
                  </a:moveTo>
                  <a:lnTo>
                    <a:pt x="496" y="751"/>
                  </a:lnTo>
                  <a:lnTo>
                    <a:pt x="480" y="751"/>
                  </a:lnTo>
                  <a:lnTo>
                    <a:pt x="465" y="749"/>
                  </a:lnTo>
                  <a:lnTo>
                    <a:pt x="451" y="747"/>
                  </a:lnTo>
                  <a:lnTo>
                    <a:pt x="437" y="745"/>
                  </a:lnTo>
                  <a:lnTo>
                    <a:pt x="422" y="741"/>
                  </a:lnTo>
                  <a:lnTo>
                    <a:pt x="409" y="738"/>
                  </a:lnTo>
                  <a:lnTo>
                    <a:pt x="396" y="733"/>
                  </a:lnTo>
                  <a:lnTo>
                    <a:pt x="384" y="728"/>
                  </a:lnTo>
                  <a:lnTo>
                    <a:pt x="371" y="723"/>
                  </a:lnTo>
                  <a:lnTo>
                    <a:pt x="360" y="716"/>
                  </a:lnTo>
                  <a:lnTo>
                    <a:pt x="349" y="710"/>
                  </a:lnTo>
                  <a:lnTo>
                    <a:pt x="338" y="702"/>
                  </a:lnTo>
                  <a:lnTo>
                    <a:pt x="328" y="694"/>
                  </a:lnTo>
                  <a:lnTo>
                    <a:pt x="317" y="685"/>
                  </a:lnTo>
                  <a:lnTo>
                    <a:pt x="308" y="677"/>
                  </a:lnTo>
                  <a:lnTo>
                    <a:pt x="300" y="668"/>
                  </a:lnTo>
                  <a:lnTo>
                    <a:pt x="291" y="658"/>
                  </a:lnTo>
                  <a:lnTo>
                    <a:pt x="284" y="648"/>
                  </a:lnTo>
                  <a:lnTo>
                    <a:pt x="276" y="637"/>
                  </a:lnTo>
                  <a:lnTo>
                    <a:pt x="269" y="626"/>
                  </a:lnTo>
                  <a:lnTo>
                    <a:pt x="257" y="604"/>
                  </a:lnTo>
                  <a:lnTo>
                    <a:pt x="247" y="580"/>
                  </a:lnTo>
                  <a:lnTo>
                    <a:pt x="239" y="556"/>
                  </a:lnTo>
                  <a:lnTo>
                    <a:pt x="233" y="531"/>
                  </a:lnTo>
                  <a:lnTo>
                    <a:pt x="230" y="504"/>
                  </a:lnTo>
                  <a:lnTo>
                    <a:pt x="229" y="478"/>
                  </a:lnTo>
                  <a:lnTo>
                    <a:pt x="229" y="478"/>
                  </a:lnTo>
                  <a:lnTo>
                    <a:pt x="230" y="451"/>
                  </a:lnTo>
                  <a:lnTo>
                    <a:pt x="233" y="425"/>
                  </a:lnTo>
                  <a:lnTo>
                    <a:pt x="239" y="399"/>
                  </a:lnTo>
                  <a:lnTo>
                    <a:pt x="247" y="375"/>
                  </a:lnTo>
                  <a:lnTo>
                    <a:pt x="257" y="351"/>
                  </a:lnTo>
                  <a:lnTo>
                    <a:pt x="269" y="329"/>
                  </a:lnTo>
                  <a:lnTo>
                    <a:pt x="276" y="318"/>
                  </a:lnTo>
                  <a:lnTo>
                    <a:pt x="284" y="308"/>
                  </a:lnTo>
                  <a:lnTo>
                    <a:pt x="291" y="297"/>
                  </a:lnTo>
                  <a:lnTo>
                    <a:pt x="300" y="288"/>
                  </a:lnTo>
                  <a:lnTo>
                    <a:pt x="308" y="279"/>
                  </a:lnTo>
                  <a:lnTo>
                    <a:pt x="317" y="270"/>
                  </a:lnTo>
                  <a:lnTo>
                    <a:pt x="328" y="262"/>
                  </a:lnTo>
                  <a:lnTo>
                    <a:pt x="338" y="254"/>
                  </a:lnTo>
                  <a:lnTo>
                    <a:pt x="349" y="246"/>
                  </a:lnTo>
                  <a:lnTo>
                    <a:pt x="360" y="239"/>
                  </a:lnTo>
                  <a:lnTo>
                    <a:pt x="371" y="233"/>
                  </a:lnTo>
                  <a:lnTo>
                    <a:pt x="384" y="227"/>
                  </a:lnTo>
                  <a:lnTo>
                    <a:pt x="396" y="222"/>
                  </a:lnTo>
                  <a:lnTo>
                    <a:pt x="409" y="218"/>
                  </a:lnTo>
                  <a:lnTo>
                    <a:pt x="422" y="214"/>
                  </a:lnTo>
                  <a:lnTo>
                    <a:pt x="437" y="211"/>
                  </a:lnTo>
                  <a:lnTo>
                    <a:pt x="451" y="208"/>
                  </a:lnTo>
                  <a:lnTo>
                    <a:pt x="465" y="206"/>
                  </a:lnTo>
                  <a:lnTo>
                    <a:pt x="480" y="205"/>
                  </a:lnTo>
                  <a:lnTo>
                    <a:pt x="496" y="205"/>
                  </a:lnTo>
                  <a:lnTo>
                    <a:pt x="496" y="205"/>
                  </a:lnTo>
                  <a:lnTo>
                    <a:pt x="512" y="205"/>
                  </a:lnTo>
                  <a:lnTo>
                    <a:pt x="526" y="206"/>
                  </a:lnTo>
                  <a:lnTo>
                    <a:pt x="542" y="208"/>
                  </a:lnTo>
                  <a:lnTo>
                    <a:pt x="556" y="211"/>
                  </a:lnTo>
                  <a:lnTo>
                    <a:pt x="569" y="214"/>
                  </a:lnTo>
                  <a:lnTo>
                    <a:pt x="582" y="218"/>
                  </a:lnTo>
                  <a:lnTo>
                    <a:pt x="595" y="222"/>
                  </a:lnTo>
                  <a:lnTo>
                    <a:pt x="608" y="227"/>
                  </a:lnTo>
                  <a:lnTo>
                    <a:pt x="620" y="233"/>
                  </a:lnTo>
                  <a:lnTo>
                    <a:pt x="632" y="239"/>
                  </a:lnTo>
                  <a:lnTo>
                    <a:pt x="643" y="246"/>
                  </a:lnTo>
                  <a:lnTo>
                    <a:pt x="654" y="254"/>
                  </a:lnTo>
                  <a:lnTo>
                    <a:pt x="665" y="262"/>
                  </a:lnTo>
                  <a:lnTo>
                    <a:pt x="674" y="270"/>
                  </a:lnTo>
                  <a:lnTo>
                    <a:pt x="683" y="279"/>
                  </a:lnTo>
                  <a:lnTo>
                    <a:pt x="692" y="288"/>
                  </a:lnTo>
                  <a:lnTo>
                    <a:pt x="700" y="297"/>
                  </a:lnTo>
                  <a:lnTo>
                    <a:pt x="709" y="308"/>
                  </a:lnTo>
                  <a:lnTo>
                    <a:pt x="716" y="318"/>
                  </a:lnTo>
                  <a:lnTo>
                    <a:pt x="723" y="329"/>
                  </a:lnTo>
                  <a:lnTo>
                    <a:pt x="735" y="351"/>
                  </a:lnTo>
                  <a:lnTo>
                    <a:pt x="745" y="375"/>
                  </a:lnTo>
                  <a:lnTo>
                    <a:pt x="753" y="399"/>
                  </a:lnTo>
                  <a:lnTo>
                    <a:pt x="759" y="425"/>
                  </a:lnTo>
                  <a:lnTo>
                    <a:pt x="763" y="451"/>
                  </a:lnTo>
                  <a:lnTo>
                    <a:pt x="764" y="478"/>
                  </a:lnTo>
                  <a:lnTo>
                    <a:pt x="764" y="478"/>
                  </a:lnTo>
                  <a:lnTo>
                    <a:pt x="763" y="504"/>
                  </a:lnTo>
                  <a:lnTo>
                    <a:pt x="759" y="531"/>
                  </a:lnTo>
                  <a:lnTo>
                    <a:pt x="753" y="556"/>
                  </a:lnTo>
                  <a:lnTo>
                    <a:pt x="745" y="580"/>
                  </a:lnTo>
                  <a:lnTo>
                    <a:pt x="735" y="604"/>
                  </a:lnTo>
                  <a:lnTo>
                    <a:pt x="723" y="626"/>
                  </a:lnTo>
                  <a:lnTo>
                    <a:pt x="716" y="637"/>
                  </a:lnTo>
                  <a:lnTo>
                    <a:pt x="709" y="648"/>
                  </a:lnTo>
                  <a:lnTo>
                    <a:pt x="700" y="658"/>
                  </a:lnTo>
                  <a:lnTo>
                    <a:pt x="692" y="668"/>
                  </a:lnTo>
                  <a:lnTo>
                    <a:pt x="683" y="677"/>
                  </a:lnTo>
                  <a:lnTo>
                    <a:pt x="674" y="685"/>
                  </a:lnTo>
                  <a:lnTo>
                    <a:pt x="665" y="694"/>
                  </a:lnTo>
                  <a:lnTo>
                    <a:pt x="654" y="702"/>
                  </a:lnTo>
                  <a:lnTo>
                    <a:pt x="643" y="710"/>
                  </a:lnTo>
                  <a:lnTo>
                    <a:pt x="632" y="716"/>
                  </a:lnTo>
                  <a:lnTo>
                    <a:pt x="620" y="723"/>
                  </a:lnTo>
                  <a:lnTo>
                    <a:pt x="608" y="728"/>
                  </a:lnTo>
                  <a:lnTo>
                    <a:pt x="595" y="733"/>
                  </a:lnTo>
                  <a:lnTo>
                    <a:pt x="582" y="738"/>
                  </a:lnTo>
                  <a:lnTo>
                    <a:pt x="569" y="741"/>
                  </a:lnTo>
                  <a:lnTo>
                    <a:pt x="556" y="745"/>
                  </a:lnTo>
                  <a:lnTo>
                    <a:pt x="542" y="747"/>
                  </a:lnTo>
                  <a:lnTo>
                    <a:pt x="526" y="749"/>
                  </a:lnTo>
                  <a:lnTo>
                    <a:pt x="512" y="751"/>
                  </a:lnTo>
                  <a:lnTo>
                    <a:pt x="496" y="751"/>
                  </a:lnTo>
                  <a:lnTo>
                    <a:pt x="496" y="7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3100388" y="5346700"/>
              <a:ext cx="1120775" cy="739775"/>
            </a:xfrm>
            <a:custGeom>
              <a:avLst/>
              <a:gdLst/>
              <a:ahLst/>
              <a:cxnLst>
                <a:cxn ang="0">
                  <a:pos x="216" y="165"/>
                </a:cxn>
                <a:cxn ang="0">
                  <a:pos x="229" y="149"/>
                </a:cxn>
                <a:cxn ang="0">
                  <a:pos x="259" y="103"/>
                </a:cxn>
                <a:cxn ang="0">
                  <a:pos x="301" y="62"/>
                </a:cxn>
                <a:cxn ang="0">
                  <a:pos x="355" y="30"/>
                </a:cxn>
                <a:cxn ang="0">
                  <a:pos x="420" y="8"/>
                </a:cxn>
                <a:cxn ang="0">
                  <a:pos x="500" y="0"/>
                </a:cxn>
                <a:cxn ang="0">
                  <a:pos x="550" y="2"/>
                </a:cxn>
                <a:cxn ang="0">
                  <a:pos x="618" y="16"/>
                </a:cxn>
                <a:cxn ang="0">
                  <a:pos x="677" y="42"/>
                </a:cxn>
                <a:cxn ang="0">
                  <a:pos x="725" y="79"/>
                </a:cxn>
                <a:cxn ang="0">
                  <a:pos x="764" y="128"/>
                </a:cxn>
                <a:cxn ang="0">
                  <a:pos x="784" y="169"/>
                </a:cxn>
                <a:cxn ang="0">
                  <a:pos x="825" y="110"/>
                </a:cxn>
                <a:cxn ang="0">
                  <a:pos x="872" y="64"/>
                </a:cxn>
                <a:cxn ang="0">
                  <a:pos x="927" y="31"/>
                </a:cxn>
                <a:cxn ang="0">
                  <a:pos x="989" y="10"/>
                </a:cxn>
                <a:cxn ang="0">
                  <a:pos x="1059" y="0"/>
                </a:cxn>
                <a:cxn ang="0">
                  <a:pos x="1106" y="0"/>
                </a:cxn>
                <a:cxn ang="0">
                  <a:pos x="1168" y="7"/>
                </a:cxn>
                <a:cxn ang="0">
                  <a:pos x="1221" y="23"/>
                </a:cxn>
                <a:cxn ang="0">
                  <a:pos x="1268" y="47"/>
                </a:cxn>
                <a:cxn ang="0">
                  <a:pos x="1307" y="76"/>
                </a:cxn>
                <a:cxn ang="0">
                  <a:pos x="1339" y="113"/>
                </a:cxn>
                <a:cxn ang="0">
                  <a:pos x="1365" y="156"/>
                </a:cxn>
                <a:cxn ang="0">
                  <a:pos x="1385" y="203"/>
                </a:cxn>
                <a:cxn ang="0">
                  <a:pos x="1399" y="256"/>
                </a:cxn>
                <a:cxn ang="0">
                  <a:pos x="1408" y="311"/>
                </a:cxn>
                <a:cxn ang="0">
                  <a:pos x="1413" y="933"/>
                </a:cxn>
                <a:cxn ang="0">
                  <a:pos x="1184" y="417"/>
                </a:cxn>
                <a:cxn ang="0">
                  <a:pos x="1180" y="355"/>
                </a:cxn>
                <a:cxn ang="0">
                  <a:pos x="1167" y="299"/>
                </a:cxn>
                <a:cxn ang="0">
                  <a:pos x="1140" y="255"/>
                </a:cxn>
                <a:cxn ang="0">
                  <a:pos x="1107" y="226"/>
                </a:cxn>
                <a:cxn ang="0">
                  <a:pos x="1081" y="215"/>
                </a:cxn>
                <a:cxn ang="0">
                  <a:pos x="1051" y="207"/>
                </a:cxn>
                <a:cxn ang="0">
                  <a:pos x="1015" y="205"/>
                </a:cxn>
                <a:cxn ang="0">
                  <a:pos x="977" y="208"/>
                </a:cxn>
                <a:cxn ang="0">
                  <a:pos x="945" y="216"/>
                </a:cxn>
                <a:cxn ang="0">
                  <a:pos x="915" y="230"/>
                </a:cxn>
                <a:cxn ang="0">
                  <a:pos x="891" y="248"/>
                </a:cxn>
                <a:cxn ang="0">
                  <a:pos x="853" y="295"/>
                </a:cxn>
                <a:cxn ang="0">
                  <a:pos x="831" y="353"/>
                </a:cxn>
                <a:cxn ang="0">
                  <a:pos x="821" y="417"/>
                </a:cxn>
                <a:cxn ang="0">
                  <a:pos x="592" y="933"/>
                </a:cxn>
                <a:cxn ang="0">
                  <a:pos x="591" y="370"/>
                </a:cxn>
                <a:cxn ang="0">
                  <a:pos x="583" y="315"/>
                </a:cxn>
                <a:cxn ang="0">
                  <a:pos x="565" y="269"/>
                </a:cxn>
                <a:cxn ang="0">
                  <a:pos x="534" y="234"/>
                </a:cxn>
                <a:cxn ang="0">
                  <a:pos x="491" y="212"/>
                </a:cxn>
                <a:cxn ang="0">
                  <a:pos x="436" y="205"/>
                </a:cxn>
                <a:cxn ang="0">
                  <a:pos x="410" y="206"/>
                </a:cxn>
                <a:cxn ang="0">
                  <a:pos x="373" y="212"/>
                </a:cxn>
                <a:cxn ang="0">
                  <a:pos x="341" y="224"/>
                </a:cxn>
                <a:cxn ang="0">
                  <a:pos x="313" y="239"/>
                </a:cxn>
                <a:cxn ang="0">
                  <a:pos x="290" y="260"/>
                </a:cxn>
                <a:cxn ang="0">
                  <a:pos x="254" y="310"/>
                </a:cxn>
                <a:cxn ang="0">
                  <a:pos x="235" y="370"/>
                </a:cxn>
                <a:cxn ang="0">
                  <a:pos x="228" y="436"/>
                </a:cxn>
                <a:cxn ang="0">
                  <a:pos x="0" y="22"/>
                </a:cxn>
              </a:cxnLst>
              <a:rect l="0" t="0" r="r" b="b"/>
              <a:pathLst>
                <a:path w="1413" h="933">
                  <a:moveTo>
                    <a:pt x="0" y="22"/>
                  </a:moveTo>
                  <a:lnTo>
                    <a:pt x="216" y="22"/>
                  </a:lnTo>
                  <a:lnTo>
                    <a:pt x="216" y="165"/>
                  </a:lnTo>
                  <a:lnTo>
                    <a:pt x="220" y="165"/>
                  </a:lnTo>
                  <a:lnTo>
                    <a:pt x="220" y="165"/>
                  </a:lnTo>
                  <a:lnTo>
                    <a:pt x="229" y="149"/>
                  </a:lnTo>
                  <a:lnTo>
                    <a:pt x="238" y="133"/>
                  </a:lnTo>
                  <a:lnTo>
                    <a:pt x="248" y="118"/>
                  </a:lnTo>
                  <a:lnTo>
                    <a:pt x="259" y="103"/>
                  </a:lnTo>
                  <a:lnTo>
                    <a:pt x="272" y="89"/>
                  </a:lnTo>
                  <a:lnTo>
                    <a:pt x="286" y="75"/>
                  </a:lnTo>
                  <a:lnTo>
                    <a:pt x="301" y="62"/>
                  </a:lnTo>
                  <a:lnTo>
                    <a:pt x="318" y="50"/>
                  </a:lnTo>
                  <a:lnTo>
                    <a:pt x="336" y="40"/>
                  </a:lnTo>
                  <a:lnTo>
                    <a:pt x="355" y="30"/>
                  </a:lnTo>
                  <a:lnTo>
                    <a:pt x="375" y="20"/>
                  </a:lnTo>
                  <a:lnTo>
                    <a:pt x="398" y="13"/>
                  </a:lnTo>
                  <a:lnTo>
                    <a:pt x="420" y="8"/>
                  </a:lnTo>
                  <a:lnTo>
                    <a:pt x="446" y="3"/>
                  </a:lnTo>
                  <a:lnTo>
                    <a:pt x="472" y="1"/>
                  </a:lnTo>
                  <a:lnTo>
                    <a:pt x="500" y="0"/>
                  </a:lnTo>
                  <a:lnTo>
                    <a:pt x="500" y="0"/>
                  </a:lnTo>
                  <a:lnTo>
                    <a:pt x="525" y="0"/>
                  </a:lnTo>
                  <a:lnTo>
                    <a:pt x="550" y="2"/>
                  </a:lnTo>
                  <a:lnTo>
                    <a:pt x="574" y="5"/>
                  </a:lnTo>
                  <a:lnTo>
                    <a:pt x="596" y="10"/>
                  </a:lnTo>
                  <a:lnTo>
                    <a:pt x="618" y="16"/>
                  </a:lnTo>
                  <a:lnTo>
                    <a:pt x="638" y="23"/>
                  </a:lnTo>
                  <a:lnTo>
                    <a:pt x="659" y="32"/>
                  </a:lnTo>
                  <a:lnTo>
                    <a:pt x="677" y="42"/>
                  </a:lnTo>
                  <a:lnTo>
                    <a:pt x="694" y="53"/>
                  </a:lnTo>
                  <a:lnTo>
                    <a:pt x="711" y="65"/>
                  </a:lnTo>
                  <a:lnTo>
                    <a:pt x="725" y="79"/>
                  </a:lnTo>
                  <a:lnTo>
                    <a:pt x="739" y="95"/>
                  </a:lnTo>
                  <a:lnTo>
                    <a:pt x="752" y="111"/>
                  </a:lnTo>
                  <a:lnTo>
                    <a:pt x="764" y="128"/>
                  </a:lnTo>
                  <a:lnTo>
                    <a:pt x="775" y="148"/>
                  </a:lnTo>
                  <a:lnTo>
                    <a:pt x="784" y="169"/>
                  </a:lnTo>
                  <a:lnTo>
                    <a:pt x="784" y="169"/>
                  </a:lnTo>
                  <a:lnTo>
                    <a:pt x="797" y="148"/>
                  </a:lnTo>
                  <a:lnTo>
                    <a:pt x="810" y="128"/>
                  </a:lnTo>
                  <a:lnTo>
                    <a:pt x="825" y="110"/>
                  </a:lnTo>
                  <a:lnTo>
                    <a:pt x="840" y="94"/>
                  </a:lnTo>
                  <a:lnTo>
                    <a:pt x="855" y="78"/>
                  </a:lnTo>
                  <a:lnTo>
                    <a:pt x="872" y="64"/>
                  </a:lnTo>
                  <a:lnTo>
                    <a:pt x="890" y="52"/>
                  </a:lnTo>
                  <a:lnTo>
                    <a:pt x="907" y="41"/>
                  </a:lnTo>
                  <a:lnTo>
                    <a:pt x="927" y="31"/>
                  </a:lnTo>
                  <a:lnTo>
                    <a:pt x="946" y="22"/>
                  </a:lnTo>
                  <a:lnTo>
                    <a:pt x="967" y="15"/>
                  </a:lnTo>
                  <a:lnTo>
                    <a:pt x="989" y="10"/>
                  </a:lnTo>
                  <a:lnTo>
                    <a:pt x="1011" y="5"/>
                  </a:lnTo>
                  <a:lnTo>
                    <a:pt x="1035" y="2"/>
                  </a:lnTo>
                  <a:lnTo>
                    <a:pt x="1059" y="0"/>
                  </a:lnTo>
                  <a:lnTo>
                    <a:pt x="1083" y="0"/>
                  </a:lnTo>
                  <a:lnTo>
                    <a:pt x="1083" y="0"/>
                  </a:lnTo>
                  <a:lnTo>
                    <a:pt x="1106" y="0"/>
                  </a:lnTo>
                  <a:lnTo>
                    <a:pt x="1127" y="2"/>
                  </a:lnTo>
                  <a:lnTo>
                    <a:pt x="1148" y="4"/>
                  </a:lnTo>
                  <a:lnTo>
                    <a:pt x="1168" y="7"/>
                  </a:lnTo>
                  <a:lnTo>
                    <a:pt x="1186" y="12"/>
                  </a:lnTo>
                  <a:lnTo>
                    <a:pt x="1205" y="17"/>
                  </a:lnTo>
                  <a:lnTo>
                    <a:pt x="1221" y="23"/>
                  </a:lnTo>
                  <a:lnTo>
                    <a:pt x="1237" y="31"/>
                  </a:lnTo>
                  <a:lnTo>
                    <a:pt x="1253" y="38"/>
                  </a:lnTo>
                  <a:lnTo>
                    <a:pt x="1268" y="47"/>
                  </a:lnTo>
                  <a:lnTo>
                    <a:pt x="1281" y="56"/>
                  </a:lnTo>
                  <a:lnTo>
                    <a:pt x="1294" y="66"/>
                  </a:lnTo>
                  <a:lnTo>
                    <a:pt x="1307" y="76"/>
                  </a:lnTo>
                  <a:lnTo>
                    <a:pt x="1318" y="89"/>
                  </a:lnTo>
                  <a:lnTo>
                    <a:pt x="1329" y="101"/>
                  </a:lnTo>
                  <a:lnTo>
                    <a:pt x="1339" y="113"/>
                  </a:lnTo>
                  <a:lnTo>
                    <a:pt x="1348" y="127"/>
                  </a:lnTo>
                  <a:lnTo>
                    <a:pt x="1357" y="141"/>
                  </a:lnTo>
                  <a:lnTo>
                    <a:pt x="1365" y="156"/>
                  </a:lnTo>
                  <a:lnTo>
                    <a:pt x="1373" y="171"/>
                  </a:lnTo>
                  <a:lnTo>
                    <a:pt x="1379" y="186"/>
                  </a:lnTo>
                  <a:lnTo>
                    <a:pt x="1385" y="203"/>
                  </a:lnTo>
                  <a:lnTo>
                    <a:pt x="1390" y="220"/>
                  </a:lnTo>
                  <a:lnTo>
                    <a:pt x="1395" y="237"/>
                  </a:lnTo>
                  <a:lnTo>
                    <a:pt x="1399" y="256"/>
                  </a:lnTo>
                  <a:lnTo>
                    <a:pt x="1402" y="273"/>
                  </a:lnTo>
                  <a:lnTo>
                    <a:pt x="1405" y="292"/>
                  </a:lnTo>
                  <a:lnTo>
                    <a:pt x="1408" y="311"/>
                  </a:lnTo>
                  <a:lnTo>
                    <a:pt x="1411" y="350"/>
                  </a:lnTo>
                  <a:lnTo>
                    <a:pt x="1413" y="390"/>
                  </a:lnTo>
                  <a:lnTo>
                    <a:pt x="1413" y="933"/>
                  </a:lnTo>
                  <a:lnTo>
                    <a:pt x="1184" y="933"/>
                  </a:lnTo>
                  <a:lnTo>
                    <a:pt x="1184" y="417"/>
                  </a:lnTo>
                  <a:lnTo>
                    <a:pt x="1184" y="417"/>
                  </a:lnTo>
                  <a:lnTo>
                    <a:pt x="1184" y="396"/>
                  </a:lnTo>
                  <a:lnTo>
                    <a:pt x="1182" y="376"/>
                  </a:lnTo>
                  <a:lnTo>
                    <a:pt x="1180" y="355"/>
                  </a:lnTo>
                  <a:lnTo>
                    <a:pt x="1177" y="336"/>
                  </a:lnTo>
                  <a:lnTo>
                    <a:pt x="1172" y="318"/>
                  </a:lnTo>
                  <a:lnTo>
                    <a:pt x="1167" y="299"/>
                  </a:lnTo>
                  <a:lnTo>
                    <a:pt x="1159" y="283"/>
                  </a:lnTo>
                  <a:lnTo>
                    <a:pt x="1151" y="268"/>
                  </a:lnTo>
                  <a:lnTo>
                    <a:pt x="1140" y="255"/>
                  </a:lnTo>
                  <a:lnTo>
                    <a:pt x="1128" y="241"/>
                  </a:lnTo>
                  <a:lnTo>
                    <a:pt x="1114" y="231"/>
                  </a:lnTo>
                  <a:lnTo>
                    <a:pt x="1107" y="226"/>
                  </a:lnTo>
                  <a:lnTo>
                    <a:pt x="1099" y="222"/>
                  </a:lnTo>
                  <a:lnTo>
                    <a:pt x="1091" y="218"/>
                  </a:lnTo>
                  <a:lnTo>
                    <a:pt x="1081" y="215"/>
                  </a:lnTo>
                  <a:lnTo>
                    <a:pt x="1071" y="212"/>
                  </a:lnTo>
                  <a:lnTo>
                    <a:pt x="1061" y="209"/>
                  </a:lnTo>
                  <a:lnTo>
                    <a:pt x="1051" y="207"/>
                  </a:lnTo>
                  <a:lnTo>
                    <a:pt x="1040" y="206"/>
                  </a:lnTo>
                  <a:lnTo>
                    <a:pt x="1015" y="205"/>
                  </a:lnTo>
                  <a:lnTo>
                    <a:pt x="1015" y="205"/>
                  </a:lnTo>
                  <a:lnTo>
                    <a:pt x="1003" y="205"/>
                  </a:lnTo>
                  <a:lnTo>
                    <a:pt x="990" y="206"/>
                  </a:lnTo>
                  <a:lnTo>
                    <a:pt x="977" y="208"/>
                  </a:lnTo>
                  <a:lnTo>
                    <a:pt x="966" y="210"/>
                  </a:lnTo>
                  <a:lnTo>
                    <a:pt x="955" y="213"/>
                  </a:lnTo>
                  <a:lnTo>
                    <a:pt x="945" y="216"/>
                  </a:lnTo>
                  <a:lnTo>
                    <a:pt x="935" y="220"/>
                  </a:lnTo>
                  <a:lnTo>
                    <a:pt x="924" y="225"/>
                  </a:lnTo>
                  <a:lnTo>
                    <a:pt x="915" y="230"/>
                  </a:lnTo>
                  <a:lnTo>
                    <a:pt x="907" y="235"/>
                  </a:lnTo>
                  <a:lnTo>
                    <a:pt x="899" y="241"/>
                  </a:lnTo>
                  <a:lnTo>
                    <a:pt x="891" y="248"/>
                  </a:lnTo>
                  <a:lnTo>
                    <a:pt x="877" y="263"/>
                  </a:lnTo>
                  <a:lnTo>
                    <a:pt x="864" y="278"/>
                  </a:lnTo>
                  <a:lnTo>
                    <a:pt x="853" y="295"/>
                  </a:lnTo>
                  <a:lnTo>
                    <a:pt x="844" y="314"/>
                  </a:lnTo>
                  <a:lnTo>
                    <a:pt x="837" y="333"/>
                  </a:lnTo>
                  <a:lnTo>
                    <a:pt x="831" y="353"/>
                  </a:lnTo>
                  <a:lnTo>
                    <a:pt x="826" y="375"/>
                  </a:lnTo>
                  <a:lnTo>
                    <a:pt x="823" y="396"/>
                  </a:lnTo>
                  <a:lnTo>
                    <a:pt x="821" y="417"/>
                  </a:lnTo>
                  <a:lnTo>
                    <a:pt x="820" y="440"/>
                  </a:lnTo>
                  <a:lnTo>
                    <a:pt x="820" y="933"/>
                  </a:lnTo>
                  <a:lnTo>
                    <a:pt x="592" y="933"/>
                  </a:lnTo>
                  <a:lnTo>
                    <a:pt x="592" y="390"/>
                  </a:lnTo>
                  <a:lnTo>
                    <a:pt x="592" y="390"/>
                  </a:lnTo>
                  <a:lnTo>
                    <a:pt x="591" y="370"/>
                  </a:lnTo>
                  <a:lnTo>
                    <a:pt x="590" y="350"/>
                  </a:lnTo>
                  <a:lnTo>
                    <a:pt x="587" y="332"/>
                  </a:lnTo>
                  <a:lnTo>
                    <a:pt x="583" y="315"/>
                  </a:lnTo>
                  <a:lnTo>
                    <a:pt x="578" y="297"/>
                  </a:lnTo>
                  <a:lnTo>
                    <a:pt x="572" y="282"/>
                  </a:lnTo>
                  <a:lnTo>
                    <a:pt x="565" y="269"/>
                  </a:lnTo>
                  <a:lnTo>
                    <a:pt x="556" y="256"/>
                  </a:lnTo>
                  <a:lnTo>
                    <a:pt x="545" y="244"/>
                  </a:lnTo>
                  <a:lnTo>
                    <a:pt x="534" y="234"/>
                  </a:lnTo>
                  <a:lnTo>
                    <a:pt x="522" y="225"/>
                  </a:lnTo>
                  <a:lnTo>
                    <a:pt x="508" y="218"/>
                  </a:lnTo>
                  <a:lnTo>
                    <a:pt x="491" y="212"/>
                  </a:lnTo>
                  <a:lnTo>
                    <a:pt x="475" y="208"/>
                  </a:lnTo>
                  <a:lnTo>
                    <a:pt x="457" y="206"/>
                  </a:lnTo>
                  <a:lnTo>
                    <a:pt x="436" y="205"/>
                  </a:lnTo>
                  <a:lnTo>
                    <a:pt x="436" y="205"/>
                  </a:lnTo>
                  <a:lnTo>
                    <a:pt x="423" y="205"/>
                  </a:lnTo>
                  <a:lnTo>
                    <a:pt x="410" y="206"/>
                  </a:lnTo>
                  <a:lnTo>
                    <a:pt x="397" y="208"/>
                  </a:lnTo>
                  <a:lnTo>
                    <a:pt x="384" y="210"/>
                  </a:lnTo>
                  <a:lnTo>
                    <a:pt x="373" y="212"/>
                  </a:lnTo>
                  <a:lnTo>
                    <a:pt x="362" y="216"/>
                  </a:lnTo>
                  <a:lnTo>
                    <a:pt x="351" y="219"/>
                  </a:lnTo>
                  <a:lnTo>
                    <a:pt x="341" y="224"/>
                  </a:lnTo>
                  <a:lnTo>
                    <a:pt x="332" y="228"/>
                  </a:lnTo>
                  <a:lnTo>
                    <a:pt x="322" y="234"/>
                  </a:lnTo>
                  <a:lnTo>
                    <a:pt x="313" y="239"/>
                  </a:lnTo>
                  <a:lnTo>
                    <a:pt x="305" y="245"/>
                  </a:lnTo>
                  <a:lnTo>
                    <a:pt x="297" y="253"/>
                  </a:lnTo>
                  <a:lnTo>
                    <a:pt x="290" y="260"/>
                  </a:lnTo>
                  <a:lnTo>
                    <a:pt x="277" y="275"/>
                  </a:lnTo>
                  <a:lnTo>
                    <a:pt x="264" y="291"/>
                  </a:lnTo>
                  <a:lnTo>
                    <a:pt x="254" y="310"/>
                  </a:lnTo>
                  <a:lnTo>
                    <a:pt x="246" y="329"/>
                  </a:lnTo>
                  <a:lnTo>
                    <a:pt x="240" y="348"/>
                  </a:lnTo>
                  <a:lnTo>
                    <a:pt x="235" y="370"/>
                  </a:lnTo>
                  <a:lnTo>
                    <a:pt x="231" y="391"/>
                  </a:lnTo>
                  <a:lnTo>
                    <a:pt x="229" y="413"/>
                  </a:lnTo>
                  <a:lnTo>
                    <a:pt x="228" y="436"/>
                  </a:lnTo>
                  <a:lnTo>
                    <a:pt x="228" y="933"/>
                  </a:lnTo>
                  <a:lnTo>
                    <a:pt x="0" y="933"/>
                  </a:lnTo>
                  <a:lnTo>
                    <a:pt x="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noEditPoints="1"/>
            </p:cNvSpPr>
            <p:nvPr/>
          </p:nvSpPr>
          <p:spPr bwMode="auto">
            <a:xfrm>
              <a:off x="4367213" y="4995863"/>
              <a:ext cx="779462" cy="1109662"/>
            </a:xfrm>
            <a:custGeom>
              <a:avLst/>
              <a:gdLst/>
              <a:ahLst/>
              <a:cxnLst>
                <a:cxn ang="0">
                  <a:pos x="482" y="445"/>
                </a:cxn>
                <a:cxn ang="0">
                  <a:pos x="382" y="470"/>
                </a:cxn>
                <a:cxn ang="0">
                  <a:pos x="307" y="510"/>
                </a:cxn>
                <a:cxn ang="0">
                  <a:pos x="253" y="557"/>
                </a:cxn>
                <a:cxn ang="0">
                  <a:pos x="227" y="0"/>
                </a:cxn>
                <a:cxn ang="0">
                  <a:pos x="216" y="1238"/>
                </a:cxn>
                <a:cxn ang="0">
                  <a:pos x="248" y="1277"/>
                </a:cxn>
                <a:cxn ang="0">
                  <a:pos x="315" y="1337"/>
                </a:cxn>
                <a:cxn ang="0">
                  <a:pos x="395" y="1377"/>
                </a:cxn>
                <a:cxn ang="0">
                  <a:pos x="486" y="1395"/>
                </a:cxn>
                <a:cxn ang="0">
                  <a:pos x="559" y="1397"/>
                </a:cxn>
                <a:cxn ang="0">
                  <a:pos x="656" y="1383"/>
                </a:cxn>
                <a:cxn ang="0">
                  <a:pos x="742" y="1351"/>
                </a:cxn>
                <a:cxn ang="0">
                  <a:pos x="816" y="1305"/>
                </a:cxn>
                <a:cxn ang="0">
                  <a:pos x="877" y="1243"/>
                </a:cxn>
                <a:cxn ang="0">
                  <a:pos x="925" y="1170"/>
                </a:cxn>
                <a:cxn ang="0">
                  <a:pos x="959" y="1087"/>
                </a:cxn>
                <a:cxn ang="0">
                  <a:pos x="978" y="994"/>
                </a:cxn>
                <a:cxn ang="0">
                  <a:pos x="982" y="920"/>
                </a:cxn>
                <a:cxn ang="0">
                  <a:pos x="974" y="822"/>
                </a:cxn>
                <a:cxn ang="0">
                  <a:pos x="951" y="731"/>
                </a:cxn>
                <a:cxn ang="0">
                  <a:pos x="912" y="650"/>
                </a:cxn>
                <a:cxn ang="0">
                  <a:pos x="860" y="579"/>
                </a:cxn>
                <a:cxn ang="0">
                  <a:pos x="796" y="522"/>
                </a:cxn>
                <a:cxn ang="0">
                  <a:pos x="720" y="479"/>
                </a:cxn>
                <a:cxn ang="0">
                  <a:pos x="636" y="451"/>
                </a:cxn>
                <a:cxn ang="0">
                  <a:pos x="542" y="442"/>
                </a:cxn>
                <a:cxn ang="0">
                  <a:pos x="472" y="1193"/>
                </a:cxn>
                <a:cxn ang="0">
                  <a:pos x="414" y="1183"/>
                </a:cxn>
                <a:cxn ang="0">
                  <a:pos x="363" y="1165"/>
                </a:cxn>
                <a:cxn ang="0">
                  <a:pos x="319" y="1136"/>
                </a:cxn>
                <a:cxn ang="0">
                  <a:pos x="282" y="1100"/>
                </a:cxn>
                <a:cxn ang="0">
                  <a:pos x="249" y="1046"/>
                </a:cxn>
                <a:cxn ang="0">
                  <a:pos x="221" y="946"/>
                </a:cxn>
                <a:cxn ang="0">
                  <a:pos x="224" y="867"/>
                </a:cxn>
                <a:cxn ang="0">
                  <a:pos x="261" y="771"/>
                </a:cxn>
                <a:cxn ang="0">
                  <a:pos x="291" y="730"/>
                </a:cxn>
                <a:cxn ang="0">
                  <a:pos x="329" y="696"/>
                </a:cxn>
                <a:cxn ang="0">
                  <a:pos x="375" y="669"/>
                </a:cxn>
                <a:cxn ang="0">
                  <a:pos x="428" y="653"/>
                </a:cxn>
                <a:cxn ang="0">
                  <a:pos x="487" y="647"/>
                </a:cxn>
                <a:cxn ang="0">
                  <a:pos x="533" y="650"/>
                </a:cxn>
                <a:cxn ang="0">
                  <a:pos x="587" y="664"/>
                </a:cxn>
                <a:cxn ang="0">
                  <a:pos x="635" y="688"/>
                </a:cxn>
                <a:cxn ang="0">
                  <a:pos x="674" y="721"/>
                </a:cxn>
                <a:cxn ang="0">
                  <a:pos x="707" y="760"/>
                </a:cxn>
                <a:cxn ang="0">
                  <a:pos x="745" y="841"/>
                </a:cxn>
                <a:cxn ang="0">
                  <a:pos x="755" y="920"/>
                </a:cxn>
                <a:cxn ang="0">
                  <a:pos x="737" y="1022"/>
                </a:cxn>
                <a:cxn ang="0">
                  <a:pos x="700" y="1090"/>
                </a:cxn>
                <a:cxn ang="0">
                  <a:pos x="665" y="1127"/>
                </a:cxn>
                <a:cxn ang="0">
                  <a:pos x="623" y="1158"/>
                </a:cxn>
                <a:cxn ang="0">
                  <a:pos x="574" y="1180"/>
                </a:cxn>
                <a:cxn ang="0">
                  <a:pos x="518" y="1191"/>
                </a:cxn>
              </a:cxnLst>
              <a:rect l="0" t="0" r="r" b="b"/>
              <a:pathLst>
                <a:path w="982" h="1398">
                  <a:moveTo>
                    <a:pt x="542" y="442"/>
                  </a:moveTo>
                  <a:lnTo>
                    <a:pt x="542" y="442"/>
                  </a:lnTo>
                  <a:lnTo>
                    <a:pt x="511" y="443"/>
                  </a:lnTo>
                  <a:lnTo>
                    <a:pt x="482" y="445"/>
                  </a:lnTo>
                  <a:lnTo>
                    <a:pt x="454" y="449"/>
                  </a:lnTo>
                  <a:lnTo>
                    <a:pt x="429" y="455"/>
                  </a:lnTo>
                  <a:lnTo>
                    <a:pt x="404" y="462"/>
                  </a:lnTo>
                  <a:lnTo>
                    <a:pt x="382" y="470"/>
                  </a:lnTo>
                  <a:lnTo>
                    <a:pt x="361" y="479"/>
                  </a:lnTo>
                  <a:lnTo>
                    <a:pt x="341" y="489"/>
                  </a:lnTo>
                  <a:lnTo>
                    <a:pt x="324" y="499"/>
                  </a:lnTo>
                  <a:lnTo>
                    <a:pt x="307" y="510"/>
                  </a:lnTo>
                  <a:lnTo>
                    <a:pt x="291" y="522"/>
                  </a:lnTo>
                  <a:lnTo>
                    <a:pt x="277" y="534"/>
                  </a:lnTo>
                  <a:lnTo>
                    <a:pt x="265" y="546"/>
                  </a:lnTo>
                  <a:lnTo>
                    <a:pt x="253" y="557"/>
                  </a:lnTo>
                  <a:lnTo>
                    <a:pt x="242" y="569"/>
                  </a:lnTo>
                  <a:lnTo>
                    <a:pt x="233" y="580"/>
                  </a:lnTo>
                  <a:lnTo>
                    <a:pt x="227" y="580"/>
                  </a:lnTo>
                  <a:lnTo>
                    <a:pt x="227" y="0"/>
                  </a:lnTo>
                  <a:lnTo>
                    <a:pt x="0" y="0"/>
                  </a:lnTo>
                  <a:lnTo>
                    <a:pt x="0" y="1375"/>
                  </a:lnTo>
                  <a:lnTo>
                    <a:pt x="216" y="1375"/>
                  </a:lnTo>
                  <a:lnTo>
                    <a:pt x="216" y="1238"/>
                  </a:lnTo>
                  <a:lnTo>
                    <a:pt x="220" y="1238"/>
                  </a:lnTo>
                  <a:lnTo>
                    <a:pt x="220" y="1238"/>
                  </a:lnTo>
                  <a:lnTo>
                    <a:pt x="233" y="1258"/>
                  </a:lnTo>
                  <a:lnTo>
                    <a:pt x="248" y="1277"/>
                  </a:lnTo>
                  <a:lnTo>
                    <a:pt x="263" y="1294"/>
                  </a:lnTo>
                  <a:lnTo>
                    <a:pt x="279" y="1310"/>
                  </a:lnTo>
                  <a:lnTo>
                    <a:pt x="296" y="1324"/>
                  </a:lnTo>
                  <a:lnTo>
                    <a:pt x="315" y="1337"/>
                  </a:lnTo>
                  <a:lnTo>
                    <a:pt x="334" y="1349"/>
                  </a:lnTo>
                  <a:lnTo>
                    <a:pt x="353" y="1360"/>
                  </a:lnTo>
                  <a:lnTo>
                    <a:pt x="374" y="1369"/>
                  </a:lnTo>
                  <a:lnTo>
                    <a:pt x="395" y="1377"/>
                  </a:lnTo>
                  <a:lnTo>
                    <a:pt x="418" y="1383"/>
                  </a:lnTo>
                  <a:lnTo>
                    <a:pt x="440" y="1388"/>
                  </a:lnTo>
                  <a:lnTo>
                    <a:pt x="462" y="1392"/>
                  </a:lnTo>
                  <a:lnTo>
                    <a:pt x="486" y="1395"/>
                  </a:lnTo>
                  <a:lnTo>
                    <a:pt x="509" y="1397"/>
                  </a:lnTo>
                  <a:lnTo>
                    <a:pt x="533" y="1398"/>
                  </a:lnTo>
                  <a:lnTo>
                    <a:pt x="533" y="1398"/>
                  </a:lnTo>
                  <a:lnTo>
                    <a:pt x="559" y="1397"/>
                  </a:lnTo>
                  <a:lnTo>
                    <a:pt x="585" y="1395"/>
                  </a:lnTo>
                  <a:lnTo>
                    <a:pt x="609" y="1392"/>
                  </a:lnTo>
                  <a:lnTo>
                    <a:pt x="633" y="1388"/>
                  </a:lnTo>
                  <a:lnTo>
                    <a:pt x="656" y="1383"/>
                  </a:lnTo>
                  <a:lnTo>
                    <a:pt x="678" y="1377"/>
                  </a:lnTo>
                  <a:lnTo>
                    <a:pt x="701" y="1370"/>
                  </a:lnTo>
                  <a:lnTo>
                    <a:pt x="721" y="1361"/>
                  </a:lnTo>
                  <a:lnTo>
                    <a:pt x="742" y="1351"/>
                  </a:lnTo>
                  <a:lnTo>
                    <a:pt x="762" y="1341"/>
                  </a:lnTo>
                  <a:lnTo>
                    <a:pt x="780" y="1330"/>
                  </a:lnTo>
                  <a:lnTo>
                    <a:pt x="799" y="1318"/>
                  </a:lnTo>
                  <a:lnTo>
                    <a:pt x="816" y="1305"/>
                  </a:lnTo>
                  <a:lnTo>
                    <a:pt x="832" y="1290"/>
                  </a:lnTo>
                  <a:lnTo>
                    <a:pt x="849" y="1275"/>
                  </a:lnTo>
                  <a:lnTo>
                    <a:pt x="863" y="1260"/>
                  </a:lnTo>
                  <a:lnTo>
                    <a:pt x="877" y="1243"/>
                  </a:lnTo>
                  <a:lnTo>
                    <a:pt x="890" y="1226"/>
                  </a:lnTo>
                  <a:lnTo>
                    <a:pt x="903" y="1208"/>
                  </a:lnTo>
                  <a:lnTo>
                    <a:pt x="914" y="1189"/>
                  </a:lnTo>
                  <a:lnTo>
                    <a:pt x="925" y="1170"/>
                  </a:lnTo>
                  <a:lnTo>
                    <a:pt x="935" y="1150"/>
                  </a:lnTo>
                  <a:lnTo>
                    <a:pt x="943" y="1129"/>
                  </a:lnTo>
                  <a:lnTo>
                    <a:pt x="952" y="1108"/>
                  </a:lnTo>
                  <a:lnTo>
                    <a:pt x="959" y="1087"/>
                  </a:lnTo>
                  <a:lnTo>
                    <a:pt x="965" y="1064"/>
                  </a:lnTo>
                  <a:lnTo>
                    <a:pt x="970" y="1041"/>
                  </a:lnTo>
                  <a:lnTo>
                    <a:pt x="975" y="1017"/>
                  </a:lnTo>
                  <a:lnTo>
                    <a:pt x="978" y="994"/>
                  </a:lnTo>
                  <a:lnTo>
                    <a:pt x="980" y="969"/>
                  </a:lnTo>
                  <a:lnTo>
                    <a:pt x="982" y="945"/>
                  </a:lnTo>
                  <a:lnTo>
                    <a:pt x="982" y="920"/>
                  </a:lnTo>
                  <a:lnTo>
                    <a:pt x="982" y="920"/>
                  </a:lnTo>
                  <a:lnTo>
                    <a:pt x="982" y="894"/>
                  </a:lnTo>
                  <a:lnTo>
                    <a:pt x="980" y="870"/>
                  </a:lnTo>
                  <a:lnTo>
                    <a:pt x="978" y="845"/>
                  </a:lnTo>
                  <a:lnTo>
                    <a:pt x="974" y="822"/>
                  </a:lnTo>
                  <a:lnTo>
                    <a:pt x="970" y="798"/>
                  </a:lnTo>
                  <a:lnTo>
                    <a:pt x="964" y="776"/>
                  </a:lnTo>
                  <a:lnTo>
                    <a:pt x="958" y="754"/>
                  </a:lnTo>
                  <a:lnTo>
                    <a:pt x="951" y="731"/>
                  </a:lnTo>
                  <a:lnTo>
                    <a:pt x="942" y="710"/>
                  </a:lnTo>
                  <a:lnTo>
                    <a:pt x="933" y="689"/>
                  </a:lnTo>
                  <a:lnTo>
                    <a:pt x="923" y="669"/>
                  </a:lnTo>
                  <a:lnTo>
                    <a:pt x="912" y="650"/>
                  </a:lnTo>
                  <a:lnTo>
                    <a:pt x="900" y="631"/>
                  </a:lnTo>
                  <a:lnTo>
                    <a:pt x="887" y="613"/>
                  </a:lnTo>
                  <a:lnTo>
                    <a:pt x="874" y="596"/>
                  </a:lnTo>
                  <a:lnTo>
                    <a:pt x="860" y="579"/>
                  </a:lnTo>
                  <a:lnTo>
                    <a:pt x="845" y="564"/>
                  </a:lnTo>
                  <a:lnTo>
                    <a:pt x="829" y="549"/>
                  </a:lnTo>
                  <a:lnTo>
                    <a:pt x="813" y="535"/>
                  </a:lnTo>
                  <a:lnTo>
                    <a:pt x="796" y="522"/>
                  </a:lnTo>
                  <a:lnTo>
                    <a:pt x="778" y="509"/>
                  </a:lnTo>
                  <a:lnTo>
                    <a:pt x="760" y="498"/>
                  </a:lnTo>
                  <a:lnTo>
                    <a:pt x="741" y="488"/>
                  </a:lnTo>
                  <a:lnTo>
                    <a:pt x="720" y="479"/>
                  </a:lnTo>
                  <a:lnTo>
                    <a:pt x="701" y="470"/>
                  </a:lnTo>
                  <a:lnTo>
                    <a:pt x="679" y="462"/>
                  </a:lnTo>
                  <a:lnTo>
                    <a:pt x="658" y="456"/>
                  </a:lnTo>
                  <a:lnTo>
                    <a:pt x="636" y="451"/>
                  </a:lnTo>
                  <a:lnTo>
                    <a:pt x="613" y="447"/>
                  </a:lnTo>
                  <a:lnTo>
                    <a:pt x="590" y="444"/>
                  </a:lnTo>
                  <a:lnTo>
                    <a:pt x="566" y="442"/>
                  </a:lnTo>
                  <a:lnTo>
                    <a:pt x="542" y="442"/>
                  </a:lnTo>
                  <a:lnTo>
                    <a:pt x="542" y="442"/>
                  </a:lnTo>
                  <a:close/>
                  <a:moveTo>
                    <a:pt x="487" y="1193"/>
                  </a:moveTo>
                  <a:lnTo>
                    <a:pt x="487" y="1193"/>
                  </a:lnTo>
                  <a:lnTo>
                    <a:pt x="472" y="1193"/>
                  </a:lnTo>
                  <a:lnTo>
                    <a:pt x="456" y="1191"/>
                  </a:lnTo>
                  <a:lnTo>
                    <a:pt x="442" y="1189"/>
                  </a:lnTo>
                  <a:lnTo>
                    <a:pt x="428" y="1187"/>
                  </a:lnTo>
                  <a:lnTo>
                    <a:pt x="414" y="1183"/>
                  </a:lnTo>
                  <a:lnTo>
                    <a:pt x="400" y="1180"/>
                  </a:lnTo>
                  <a:lnTo>
                    <a:pt x="387" y="1175"/>
                  </a:lnTo>
                  <a:lnTo>
                    <a:pt x="375" y="1170"/>
                  </a:lnTo>
                  <a:lnTo>
                    <a:pt x="363" y="1165"/>
                  </a:lnTo>
                  <a:lnTo>
                    <a:pt x="351" y="1158"/>
                  </a:lnTo>
                  <a:lnTo>
                    <a:pt x="340" y="1152"/>
                  </a:lnTo>
                  <a:lnTo>
                    <a:pt x="329" y="1144"/>
                  </a:lnTo>
                  <a:lnTo>
                    <a:pt x="319" y="1136"/>
                  </a:lnTo>
                  <a:lnTo>
                    <a:pt x="309" y="1127"/>
                  </a:lnTo>
                  <a:lnTo>
                    <a:pt x="299" y="1119"/>
                  </a:lnTo>
                  <a:lnTo>
                    <a:pt x="291" y="1110"/>
                  </a:lnTo>
                  <a:lnTo>
                    <a:pt x="282" y="1100"/>
                  </a:lnTo>
                  <a:lnTo>
                    <a:pt x="275" y="1090"/>
                  </a:lnTo>
                  <a:lnTo>
                    <a:pt x="267" y="1079"/>
                  </a:lnTo>
                  <a:lnTo>
                    <a:pt x="261" y="1068"/>
                  </a:lnTo>
                  <a:lnTo>
                    <a:pt x="249" y="1046"/>
                  </a:lnTo>
                  <a:lnTo>
                    <a:pt x="238" y="1022"/>
                  </a:lnTo>
                  <a:lnTo>
                    <a:pt x="230" y="998"/>
                  </a:lnTo>
                  <a:lnTo>
                    <a:pt x="224" y="973"/>
                  </a:lnTo>
                  <a:lnTo>
                    <a:pt x="221" y="946"/>
                  </a:lnTo>
                  <a:lnTo>
                    <a:pt x="220" y="920"/>
                  </a:lnTo>
                  <a:lnTo>
                    <a:pt x="220" y="920"/>
                  </a:lnTo>
                  <a:lnTo>
                    <a:pt x="221" y="893"/>
                  </a:lnTo>
                  <a:lnTo>
                    <a:pt x="224" y="867"/>
                  </a:lnTo>
                  <a:lnTo>
                    <a:pt x="230" y="841"/>
                  </a:lnTo>
                  <a:lnTo>
                    <a:pt x="238" y="817"/>
                  </a:lnTo>
                  <a:lnTo>
                    <a:pt x="249" y="793"/>
                  </a:lnTo>
                  <a:lnTo>
                    <a:pt x="261" y="771"/>
                  </a:lnTo>
                  <a:lnTo>
                    <a:pt x="267" y="760"/>
                  </a:lnTo>
                  <a:lnTo>
                    <a:pt x="275" y="750"/>
                  </a:lnTo>
                  <a:lnTo>
                    <a:pt x="282" y="739"/>
                  </a:lnTo>
                  <a:lnTo>
                    <a:pt x="291" y="730"/>
                  </a:lnTo>
                  <a:lnTo>
                    <a:pt x="299" y="721"/>
                  </a:lnTo>
                  <a:lnTo>
                    <a:pt x="309" y="712"/>
                  </a:lnTo>
                  <a:lnTo>
                    <a:pt x="319" y="704"/>
                  </a:lnTo>
                  <a:lnTo>
                    <a:pt x="329" y="696"/>
                  </a:lnTo>
                  <a:lnTo>
                    <a:pt x="340" y="688"/>
                  </a:lnTo>
                  <a:lnTo>
                    <a:pt x="351" y="681"/>
                  </a:lnTo>
                  <a:lnTo>
                    <a:pt x="363" y="675"/>
                  </a:lnTo>
                  <a:lnTo>
                    <a:pt x="375" y="669"/>
                  </a:lnTo>
                  <a:lnTo>
                    <a:pt x="387" y="664"/>
                  </a:lnTo>
                  <a:lnTo>
                    <a:pt x="400" y="660"/>
                  </a:lnTo>
                  <a:lnTo>
                    <a:pt x="414" y="656"/>
                  </a:lnTo>
                  <a:lnTo>
                    <a:pt x="428" y="653"/>
                  </a:lnTo>
                  <a:lnTo>
                    <a:pt x="442" y="650"/>
                  </a:lnTo>
                  <a:lnTo>
                    <a:pt x="456" y="648"/>
                  </a:lnTo>
                  <a:lnTo>
                    <a:pt x="472" y="647"/>
                  </a:lnTo>
                  <a:lnTo>
                    <a:pt x="487" y="647"/>
                  </a:lnTo>
                  <a:lnTo>
                    <a:pt x="487" y="647"/>
                  </a:lnTo>
                  <a:lnTo>
                    <a:pt x="502" y="647"/>
                  </a:lnTo>
                  <a:lnTo>
                    <a:pt x="518" y="648"/>
                  </a:lnTo>
                  <a:lnTo>
                    <a:pt x="533" y="650"/>
                  </a:lnTo>
                  <a:lnTo>
                    <a:pt x="547" y="653"/>
                  </a:lnTo>
                  <a:lnTo>
                    <a:pt x="560" y="656"/>
                  </a:lnTo>
                  <a:lnTo>
                    <a:pt x="574" y="660"/>
                  </a:lnTo>
                  <a:lnTo>
                    <a:pt x="587" y="664"/>
                  </a:lnTo>
                  <a:lnTo>
                    <a:pt x="600" y="669"/>
                  </a:lnTo>
                  <a:lnTo>
                    <a:pt x="611" y="675"/>
                  </a:lnTo>
                  <a:lnTo>
                    <a:pt x="623" y="681"/>
                  </a:lnTo>
                  <a:lnTo>
                    <a:pt x="635" y="688"/>
                  </a:lnTo>
                  <a:lnTo>
                    <a:pt x="645" y="696"/>
                  </a:lnTo>
                  <a:lnTo>
                    <a:pt x="656" y="704"/>
                  </a:lnTo>
                  <a:lnTo>
                    <a:pt x="665" y="712"/>
                  </a:lnTo>
                  <a:lnTo>
                    <a:pt x="674" y="721"/>
                  </a:lnTo>
                  <a:lnTo>
                    <a:pt x="684" y="730"/>
                  </a:lnTo>
                  <a:lnTo>
                    <a:pt x="692" y="739"/>
                  </a:lnTo>
                  <a:lnTo>
                    <a:pt x="700" y="750"/>
                  </a:lnTo>
                  <a:lnTo>
                    <a:pt x="707" y="760"/>
                  </a:lnTo>
                  <a:lnTo>
                    <a:pt x="714" y="771"/>
                  </a:lnTo>
                  <a:lnTo>
                    <a:pt x="726" y="793"/>
                  </a:lnTo>
                  <a:lnTo>
                    <a:pt x="737" y="817"/>
                  </a:lnTo>
                  <a:lnTo>
                    <a:pt x="745" y="841"/>
                  </a:lnTo>
                  <a:lnTo>
                    <a:pt x="750" y="867"/>
                  </a:lnTo>
                  <a:lnTo>
                    <a:pt x="754" y="893"/>
                  </a:lnTo>
                  <a:lnTo>
                    <a:pt x="755" y="920"/>
                  </a:lnTo>
                  <a:lnTo>
                    <a:pt x="755" y="920"/>
                  </a:lnTo>
                  <a:lnTo>
                    <a:pt x="754" y="946"/>
                  </a:lnTo>
                  <a:lnTo>
                    <a:pt x="750" y="973"/>
                  </a:lnTo>
                  <a:lnTo>
                    <a:pt x="745" y="998"/>
                  </a:lnTo>
                  <a:lnTo>
                    <a:pt x="737" y="1022"/>
                  </a:lnTo>
                  <a:lnTo>
                    <a:pt x="726" y="1046"/>
                  </a:lnTo>
                  <a:lnTo>
                    <a:pt x="714" y="1068"/>
                  </a:lnTo>
                  <a:lnTo>
                    <a:pt x="707" y="1079"/>
                  </a:lnTo>
                  <a:lnTo>
                    <a:pt x="700" y="1090"/>
                  </a:lnTo>
                  <a:lnTo>
                    <a:pt x="692" y="1100"/>
                  </a:lnTo>
                  <a:lnTo>
                    <a:pt x="684" y="1110"/>
                  </a:lnTo>
                  <a:lnTo>
                    <a:pt x="674" y="1119"/>
                  </a:lnTo>
                  <a:lnTo>
                    <a:pt x="665" y="1127"/>
                  </a:lnTo>
                  <a:lnTo>
                    <a:pt x="656" y="1136"/>
                  </a:lnTo>
                  <a:lnTo>
                    <a:pt x="645" y="1144"/>
                  </a:lnTo>
                  <a:lnTo>
                    <a:pt x="635" y="1152"/>
                  </a:lnTo>
                  <a:lnTo>
                    <a:pt x="623" y="1158"/>
                  </a:lnTo>
                  <a:lnTo>
                    <a:pt x="611" y="1165"/>
                  </a:lnTo>
                  <a:lnTo>
                    <a:pt x="600" y="1170"/>
                  </a:lnTo>
                  <a:lnTo>
                    <a:pt x="587" y="1175"/>
                  </a:lnTo>
                  <a:lnTo>
                    <a:pt x="574" y="1180"/>
                  </a:lnTo>
                  <a:lnTo>
                    <a:pt x="560" y="1183"/>
                  </a:lnTo>
                  <a:lnTo>
                    <a:pt x="547" y="1187"/>
                  </a:lnTo>
                  <a:lnTo>
                    <a:pt x="533" y="1189"/>
                  </a:lnTo>
                  <a:lnTo>
                    <a:pt x="518" y="1191"/>
                  </a:lnTo>
                  <a:lnTo>
                    <a:pt x="502" y="1193"/>
                  </a:lnTo>
                  <a:lnTo>
                    <a:pt x="487" y="1193"/>
                  </a:lnTo>
                  <a:lnTo>
                    <a:pt x="487" y="119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noEditPoints="1"/>
            </p:cNvSpPr>
            <p:nvPr/>
          </p:nvSpPr>
          <p:spPr bwMode="auto">
            <a:xfrm>
              <a:off x="5229225" y="5346700"/>
              <a:ext cx="731837" cy="758825"/>
            </a:xfrm>
            <a:custGeom>
              <a:avLst/>
              <a:gdLst/>
              <a:ahLst/>
              <a:cxnLst>
                <a:cxn ang="0">
                  <a:pos x="231" y="363"/>
                </a:cxn>
                <a:cxn ang="0">
                  <a:pos x="253" y="297"/>
                </a:cxn>
                <a:cxn ang="0">
                  <a:pos x="286" y="244"/>
                </a:cxn>
                <a:cxn ang="0">
                  <a:pos x="333" y="205"/>
                </a:cxn>
                <a:cxn ang="0">
                  <a:pos x="392" y="179"/>
                </a:cxn>
                <a:cxn ang="0">
                  <a:pos x="463" y="170"/>
                </a:cxn>
                <a:cxn ang="0">
                  <a:pos x="514" y="174"/>
                </a:cxn>
                <a:cxn ang="0">
                  <a:pos x="579" y="193"/>
                </a:cxn>
                <a:cxn ang="0">
                  <a:pos x="631" y="229"/>
                </a:cxn>
                <a:cxn ang="0">
                  <a:pos x="668" y="278"/>
                </a:cxn>
                <a:cxn ang="0">
                  <a:pos x="690" y="339"/>
                </a:cxn>
                <a:cxn ang="0">
                  <a:pos x="227" y="387"/>
                </a:cxn>
                <a:cxn ang="0">
                  <a:pos x="922" y="495"/>
                </a:cxn>
                <a:cxn ang="0">
                  <a:pos x="917" y="409"/>
                </a:cxn>
                <a:cxn ang="0">
                  <a:pos x="904" y="332"/>
                </a:cxn>
                <a:cxn ang="0">
                  <a:pos x="882" y="262"/>
                </a:cxn>
                <a:cxn ang="0">
                  <a:pos x="854" y="200"/>
                </a:cxn>
                <a:cxn ang="0">
                  <a:pos x="817" y="145"/>
                </a:cxn>
                <a:cxn ang="0">
                  <a:pos x="774" y="99"/>
                </a:cxn>
                <a:cxn ang="0">
                  <a:pos x="724" y="61"/>
                </a:cxn>
                <a:cxn ang="0">
                  <a:pos x="668" y="33"/>
                </a:cxn>
                <a:cxn ang="0">
                  <a:pos x="607" y="12"/>
                </a:cxn>
                <a:cxn ang="0">
                  <a:pos x="541" y="2"/>
                </a:cxn>
                <a:cxn ang="0">
                  <a:pos x="495" y="0"/>
                </a:cxn>
                <a:cxn ang="0">
                  <a:pos x="419" y="5"/>
                </a:cxn>
                <a:cxn ang="0">
                  <a:pos x="346" y="19"/>
                </a:cxn>
                <a:cxn ang="0">
                  <a:pos x="279" y="43"/>
                </a:cxn>
                <a:cxn ang="0">
                  <a:pos x="217" y="75"/>
                </a:cxn>
                <a:cxn ang="0">
                  <a:pos x="161" y="116"/>
                </a:cxn>
                <a:cxn ang="0">
                  <a:pos x="112" y="164"/>
                </a:cxn>
                <a:cxn ang="0">
                  <a:pos x="71" y="220"/>
                </a:cxn>
                <a:cxn ang="0">
                  <a:pos x="39" y="282"/>
                </a:cxn>
                <a:cxn ang="0">
                  <a:pos x="15" y="350"/>
                </a:cxn>
                <a:cxn ang="0">
                  <a:pos x="2" y="425"/>
                </a:cxn>
                <a:cxn ang="0">
                  <a:pos x="0" y="478"/>
                </a:cxn>
                <a:cxn ang="0">
                  <a:pos x="5" y="556"/>
                </a:cxn>
                <a:cxn ang="0">
                  <a:pos x="21" y="628"/>
                </a:cxn>
                <a:cxn ang="0">
                  <a:pos x="48" y="694"/>
                </a:cxn>
                <a:cxn ang="0">
                  <a:pos x="84" y="755"/>
                </a:cxn>
                <a:cxn ang="0">
                  <a:pos x="127" y="809"/>
                </a:cxn>
                <a:cxn ang="0">
                  <a:pos x="179" y="853"/>
                </a:cxn>
                <a:cxn ang="0">
                  <a:pos x="237" y="892"/>
                </a:cxn>
                <a:cxn ang="0">
                  <a:pos x="302" y="922"/>
                </a:cxn>
                <a:cxn ang="0">
                  <a:pos x="371" y="942"/>
                </a:cxn>
                <a:cxn ang="0">
                  <a:pos x="444" y="953"/>
                </a:cxn>
                <a:cxn ang="0">
                  <a:pos x="495" y="956"/>
                </a:cxn>
                <a:cxn ang="0">
                  <a:pos x="575" y="950"/>
                </a:cxn>
                <a:cxn ang="0">
                  <a:pos x="652" y="933"/>
                </a:cxn>
                <a:cxn ang="0">
                  <a:pos x="725" y="902"/>
                </a:cxn>
                <a:cxn ang="0">
                  <a:pos x="796" y="857"/>
                </a:cxn>
                <a:cxn ang="0">
                  <a:pos x="860" y="797"/>
                </a:cxn>
                <a:cxn ang="0">
                  <a:pos x="717" y="651"/>
                </a:cxn>
                <a:cxn ang="0">
                  <a:pos x="683" y="687"/>
                </a:cxn>
                <a:cxn ang="0">
                  <a:pos x="645" y="720"/>
                </a:cxn>
                <a:cxn ang="0">
                  <a:pos x="600" y="746"/>
                </a:cxn>
                <a:cxn ang="0">
                  <a:pos x="550" y="765"/>
                </a:cxn>
                <a:cxn ang="0">
                  <a:pos x="493" y="773"/>
                </a:cxn>
                <a:cxn ang="0">
                  <a:pos x="448" y="773"/>
                </a:cxn>
                <a:cxn ang="0">
                  <a:pos x="382" y="759"/>
                </a:cxn>
                <a:cxn ang="0">
                  <a:pos x="325" y="729"/>
                </a:cxn>
                <a:cxn ang="0">
                  <a:pos x="278" y="685"/>
                </a:cxn>
                <a:cxn ang="0">
                  <a:pos x="245" y="627"/>
                </a:cxn>
                <a:cxn ang="0">
                  <a:pos x="227" y="557"/>
                </a:cxn>
              </a:cxnLst>
              <a:rect l="0" t="0" r="r" b="b"/>
              <a:pathLst>
                <a:path w="922" h="956">
                  <a:moveTo>
                    <a:pt x="227" y="387"/>
                  </a:moveTo>
                  <a:lnTo>
                    <a:pt x="227" y="387"/>
                  </a:lnTo>
                  <a:lnTo>
                    <a:pt x="231" y="363"/>
                  </a:lnTo>
                  <a:lnTo>
                    <a:pt x="236" y="340"/>
                  </a:lnTo>
                  <a:lnTo>
                    <a:pt x="244" y="318"/>
                  </a:lnTo>
                  <a:lnTo>
                    <a:pt x="253" y="297"/>
                  </a:lnTo>
                  <a:lnTo>
                    <a:pt x="262" y="278"/>
                  </a:lnTo>
                  <a:lnTo>
                    <a:pt x="274" y="261"/>
                  </a:lnTo>
                  <a:lnTo>
                    <a:pt x="286" y="244"/>
                  </a:lnTo>
                  <a:lnTo>
                    <a:pt x="301" y="229"/>
                  </a:lnTo>
                  <a:lnTo>
                    <a:pt x="317" y="216"/>
                  </a:lnTo>
                  <a:lnTo>
                    <a:pt x="333" y="205"/>
                  </a:lnTo>
                  <a:lnTo>
                    <a:pt x="352" y="194"/>
                  </a:lnTo>
                  <a:lnTo>
                    <a:pt x="372" y="185"/>
                  </a:lnTo>
                  <a:lnTo>
                    <a:pt x="392" y="179"/>
                  </a:lnTo>
                  <a:lnTo>
                    <a:pt x="415" y="174"/>
                  </a:lnTo>
                  <a:lnTo>
                    <a:pt x="438" y="171"/>
                  </a:lnTo>
                  <a:lnTo>
                    <a:pt x="463" y="170"/>
                  </a:lnTo>
                  <a:lnTo>
                    <a:pt x="463" y="170"/>
                  </a:lnTo>
                  <a:lnTo>
                    <a:pt x="489" y="171"/>
                  </a:lnTo>
                  <a:lnTo>
                    <a:pt x="514" y="174"/>
                  </a:lnTo>
                  <a:lnTo>
                    <a:pt x="537" y="179"/>
                  </a:lnTo>
                  <a:lnTo>
                    <a:pt x="558" y="185"/>
                  </a:lnTo>
                  <a:lnTo>
                    <a:pt x="579" y="193"/>
                  </a:lnTo>
                  <a:lnTo>
                    <a:pt x="598" y="204"/>
                  </a:lnTo>
                  <a:lnTo>
                    <a:pt x="615" y="216"/>
                  </a:lnTo>
                  <a:lnTo>
                    <a:pt x="631" y="229"/>
                  </a:lnTo>
                  <a:lnTo>
                    <a:pt x="645" y="243"/>
                  </a:lnTo>
                  <a:lnTo>
                    <a:pt x="657" y="260"/>
                  </a:lnTo>
                  <a:lnTo>
                    <a:pt x="668" y="278"/>
                  </a:lnTo>
                  <a:lnTo>
                    <a:pt x="678" y="297"/>
                  </a:lnTo>
                  <a:lnTo>
                    <a:pt x="685" y="318"/>
                  </a:lnTo>
                  <a:lnTo>
                    <a:pt x="690" y="339"/>
                  </a:lnTo>
                  <a:lnTo>
                    <a:pt x="693" y="363"/>
                  </a:lnTo>
                  <a:lnTo>
                    <a:pt x="694" y="387"/>
                  </a:lnTo>
                  <a:lnTo>
                    <a:pt x="227" y="387"/>
                  </a:lnTo>
                  <a:close/>
                  <a:moveTo>
                    <a:pt x="922" y="557"/>
                  </a:moveTo>
                  <a:lnTo>
                    <a:pt x="922" y="495"/>
                  </a:lnTo>
                  <a:lnTo>
                    <a:pt x="922" y="495"/>
                  </a:lnTo>
                  <a:lnTo>
                    <a:pt x="921" y="465"/>
                  </a:lnTo>
                  <a:lnTo>
                    <a:pt x="920" y="437"/>
                  </a:lnTo>
                  <a:lnTo>
                    <a:pt x="917" y="409"/>
                  </a:lnTo>
                  <a:lnTo>
                    <a:pt x="914" y="383"/>
                  </a:lnTo>
                  <a:lnTo>
                    <a:pt x="910" y="356"/>
                  </a:lnTo>
                  <a:lnTo>
                    <a:pt x="904" y="332"/>
                  </a:lnTo>
                  <a:lnTo>
                    <a:pt x="898" y="308"/>
                  </a:lnTo>
                  <a:lnTo>
                    <a:pt x="890" y="284"/>
                  </a:lnTo>
                  <a:lnTo>
                    <a:pt x="882" y="262"/>
                  </a:lnTo>
                  <a:lnTo>
                    <a:pt x="874" y="239"/>
                  </a:lnTo>
                  <a:lnTo>
                    <a:pt x="864" y="219"/>
                  </a:lnTo>
                  <a:lnTo>
                    <a:pt x="854" y="200"/>
                  </a:lnTo>
                  <a:lnTo>
                    <a:pt x="843" y="180"/>
                  </a:lnTo>
                  <a:lnTo>
                    <a:pt x="830" y="162"/>
                  </a:lnTo>
                  <a:lnTo>
                    <a:pt x="817" y="145"/>
                  </a:lnTo>
                  <a:lnTo>
                    <a:pt x="804" y="128"/>
                  </a:lnTo>
                  <a:lnTo>
                    <a:pt x="790" y="113"/>
                  </a:lnTo>
                  <a:lnTo>
                    <a:pt x="774" y="99"/>
                  </a:lnTo>
                  <a:lnTo>
                    <a:pt x="758" y="86"/>
                  </a:lnTo>
                  <a:lnTo>
                    <a:pt x="742" y="73"/>
                  </a:lnTo>
                  <a:lnTo>
                    <a:pt x="724" y="61"/>
                  </a:lnTo>
                  <a:lnTo>
                    <a:pt x="706" y="51"/>
                  </a:lnTo>
                  <a:lnTo>
                    <a:pt x="688" y="41"/>
                  </a:lnTo>
                  <a:lnTo>
                    <a:pt x="668" y="33"/>
                  </a:lnTo>
                  <a:lnTo>
                    <a:pt x="649" y="25"/>
                  </a:lnTo>
                  <a:lnTo>
                    <a:pt x="629" y="18"/>
                  </a:lnTo>
                  <a:lnTo>
                    <a:pt x="607" y="12"/>
                  </a:lnTo>
                  <a:lnTo>
                    <a:pt x="586" y="8"/>
                  </a:lnTo>
                  <a:lnTo>
                    <a:pt x="564" y="4"/>
                  </a:lnTo>
                  <a:lnTo>
                    <a:pt x="541" y="2"/>
                  </a:lnTo>
                  <a:lnTo>
                    <a:pt x="519" y="0"/>
                  </a:lnTo>
                  <a:lnTo>
                    <a:pt x="495" y="0"/>
                  </a:lnTo>
                  <a:lnTo>
                    <a:pt x="495" y="0"/>
                  </a:lnTo>
                  <a:lnTo>
                    <a:pt x="469" y="0"/>
                  </a:lnTo>
                  <a:lnTo>
                    <a:pt x="444" y="2"/>
                  </a:lnTo>
                  <a:lnTo>
                    <a:pt x="419" y="5"/>
                  </a:lnTo>
                  <a:lnTo>
                    <a:pt x="394" y="8"/>
                  </a:lnTo>
                  <a:lnTo>
                    <a:pt x="371" y="13"/>
                  </a:lnTo>
                  <a:lnTo>
                    <a:pt x="346" y="19"/>
                  </a:lnTo>
                  <a:lnTo>
                    <a:pt x="324" y="26"/>
                  </a:lnTo>
                  <a:lnTo>
                    <a:pt x="302" y="35"/>
                  </a:lnTo>
                  <a:lnTo>
                    <a:pt x="279" y="43"/>
                  </a:lnTo>
                  <a:lnTo>
                    <a:pt x="258" y="53"/>
                  </a:lnTo>
                  <a:lnTo>
                    <a:pt x="237" y="64"/>
                  </a:lnTo>
                  <a:lnTo>
                    <a:pt x="217" y="75"/>
                  </a:lnTo>
                  <a:lnTo>
                    <a:pt x="198" y="88"/>
                  </a:lnTo>
                  <a:lnTo>
                    <a:pt x="179" y="102"/>
                  </a:lnTo>
                  <a:lnTo>
                    <a:pt x="161" y="116"/>
                  </a:lnTo>
                  <a:lnTo>
                    <a:pt x="144" y="131"/>
                  </a:lnTo>
                  <a:lnTo>
                    <a:pt x="127" y="148"/>
                  </a:lnTo>
                  <a:lnTo>
                    <a:pt x="112" y="164"/>
                  </a:lnTo>
                  <a:lnTo>
                    <a:pt x="98" y="182"/>
                  </a:lnTo>
                  <a:lnTo>
                    <a:pt x="84" y="201"/>
                  </a:lnTo>
                  <a:lnTo>
                    <a:pt x="71" y="220"/>
                  </a:lnTo>
                  <a:lnTo>
                    <a:pt x="59" y="240"/>
                  </a:lnTo>
                  <a:lnTo>
                    <a:pt x="48" y="261"/>
                  </a:lnTo>
                  <a:lnTo>
                    <a:pt x="39" y="282"/>
                  </a:lnTo>
                  <a:lnTo>
                    <a:pt x="30" y="304"/>
                  </a:lnTo>
                  <a:lnTo>
                    <a:pt x="21" y="327"/>
                  </a:lnTo>
                  <a:lnTo>
                    <a:pt x="15" y="350"/>
                  </a:lnTo>
                  <a:lnTo>
                    <a:pt x="9" y="375"/>
                  </a:lnTo>
                  <a:lnTo>
                    <a:pt x="5" y="399"/>
                  </a:lnTo>
                  <a:lnTo>
                    <a:pt x="2" y="425"/>
                  </a:lnTo>
                  <a:lnTo>
                    <a:pt x="0" y="451"/>
                  </a:lnTo>
                  <a:lnTo>
                    <a:pt x="0" y="478"/>
                  </a:lnTo>
                  <a:lnTo>
                    <a:pt x="0" y="478"/>
                  </a:lnTo>
                  <a:lnTo>
                    <a:pt x="0" y="504"/>
                  </a:lnTo>
                  <a:lnTo>
                    <a:pt x="2" y="531"/>
                  </a:lnTo>
                  <a:lnTo>
                    <a:pt x="5" y="556"/>
                  </a:lnTo>
                  <a:lnTo>
                    <a:pt x="9" y="580"/>
                  </a:lnTo>
                  <a:lnTo>
                    <a:pt x="15" y="605"/>
                  </a:lnTo>
                  <a:lnTo>
                    <a:pt x="21" y="628"/>
                  </a:lnTo>
                  <a:lnTo>
                    <a:pt x="30" y="651"/>
                  </a:lnTo>
                  <a:lnTo>
                    <a:pt x="39" y="673"/>
                  </a:lnTo>
                  <a:lnTo>
                    <a:pt x="48" y="694"/>
                  </a:lnTo>
                  <a:lnTo>
                    <a:pt x="59" y="716"/>
                  </a:lnTo>
                  <a:lnTo>
                    <a:pt x="71" y="735"/>
                  </a:lnTo>
                  <a:lnTo>
                    <a:pt x="84" y="755"/>
                  </a:lnTo>
                  <a:lnTo>
                    <a:pt x="98" y="773"/>
                  </a:lnTo>
                  <a:lnTo>
                    <a:pt x="112" y="791"/>
                  </a:lnTo>
                  <a:lnTo>
                    <a:pt x="127" y="809"/>
                  </a:lnTo>
                  <a:lnTo>
                    <a:pt x="144" y="824"/>
                  </a:lnTo>
                  <a:lnTo>
                    <a:pt x="161" y="839"/>
                  </a:lnTo>
                  <a:lnTo>
                    <a:pt x="179" y="853"/>
                  </a:lnTo>
                  <a:lnTo>
                    <a:pt x="198" y="868"/>
                  </a:lnTo>
                  <a:lnTo>
                    <a:pt x="217" y="880"/>
                  </a:lnTo>
                  <a:lnTo>
                    <a:pt x="237" y="892"/>
                  </a:lnTo>
                  <a:lnTo>
                    <a:pt x="258" y="902"/>
                  </a:lnTo>
                  <a:lnTo>
                    <a:pt x="279" y="912"/>
                  </a:lnTo>
                  <a:lnTo>
                    <a:pt x="302" y="922"/>
                  </a:lnTo>
                  <a:lnTo>
                    <a:pt x="324" y="930"/>
                  </a:lnTo>
                  <a:lnTo>
                    <a:pt x="346" y="936"/>
                  </a:lnTo>
                  <a:lnTo>
                    <a:pt x="371" y="942"/>
                  </a:lnTo>
                  <a:lnTo>
                    <a:pt x="394" y="947"/>
                  </a:lnTo>
                  <a:lnTo>
                    <a:pt x="419" y="951"/>
                  </a:lnTo>
                  <a:lnTo>
                    <a:pt x="444" y="953"/>
                  </a:lnTo>
                  <a:lnTo>
                    <a:pt x="469" y="955"/>
                  </a:lnTo>
                  <a:lnTo>
                    <a:pt x="495" y="956"/>
                  </a:lnTo>
                  <a:lnTo>
                    <a:pt x="495" y="956"/>
                  </a:lnTo>
                  <a:lnTo>
                    <a:pt x="522" y="955"/>
                  </a:lnTo>
                  <a:lnTo>
                    <a:pt x="548" y="953"/>
                  </a:lnTo>
                  <a:lnTo>
                    <a:pt x="575" y="950"/>
                  </a:lnTo>
                  <a:lnTo>
                    <a:pt x="601" y="946"/>
                  </a:lnTo>
                  <a:lnTo>
                    <a:pt x="627" y="940"/>
                  </a:lnTo>
                  <a:lnTo>
                    <a:pt x="652" y="933"/>
                  </a:lnTo>
                  <a:lnTo>
                    <a:pt x="677" y="924"/>
                  </a:lnTo>
                  <a:lnTo>
                    <a:pt x="702" y="913"/>
                  </a:lnTo>
                  <a:lnTo>
                    <a:pt x="725" y="902"/>
                  </a:lnTo>
                  <a:lnTo>
                    <a:pt x="750" y="889"/>
                  </a:lnTo>
                  <a:lnTo>
                    <a:pt x="772" y="874"/>
                  </a:lnTo>
                  <a:lnTo>
                    <a:pt x="796" y="857"/>
                  </a:lnTo>
                  <a:lnTo>
                    <a:pt x="817" y="839"/>
                  </a:lnTo>
                  <a:lnTo>
                    <a:pt x="839" y="819"/>
                  </a:lnTo>
                  <a:lnTo>
                    <a:pt x="860" y="797"/>
                  </a:lnTo>
                  <a:lnTo>
                    <a:pt x="880" y="774"/>
                  </a:lnTo>
                  <a:lnTo>
                    <a:pt x="717" y="651"/>
                  </a:lnTo>
                  <a:lnTo>
                    <a:pt x="717" y="651"/>
                  </a:lnTo>
                  <a:lnTo>
                    <a:pt x="706" y="663"/>
                  </a:lnTo>
                  <a:lnTo>
                    <a:pt x="695" y="676"/>
                  </a:lnTo>
                  <a:lnTo>
                    <a:pt x="683" y="687"/>
                  </a:lnTo>
                  <a:lnTo>
                    <a:pt x="670" y="700"/>
                  </a:lnTo>
                  <a:lnTo>
                    <a:pt x="658" y="710"/>
                  </a:lnTo>
                  <a:lnTo>
                    <a:pt x="645" y="720"/>
                  </a:lnTo>
                  <a:lnTo>
                    <a:pt x="631" y="730"/>
                  </a:lnTo>
                  <a:lnTo>
                    <a:pt x="615" y="738"/>
                  </a:lnTo>
                  <a:lnTo>
                    <a:pt x="600" y="746"/>
                  </a:lnTo>
                  <a:lnTo>
                    <a:pt x="585" y="754"/>
                  </a:lnTo>
                  <a:lnTo>
                    <a:pt x="568" y="760"/>
                  </a:lnTo>
                  <a:lnTo>
                    <a:pt x="550" y="765"/>
                  </a:lnTo>
                  <a:lnTo>
                    <a:pt x="532" y="768"/>
                  </a:lnTo>
                  <a:lnTo>
                    <a:pt x="514" y="771"/>
                  </a:lnTo>
                  <a:lnTo>
                    <a:pt x="493" y="773"/>
                  </a:lnTo>
                  <a:lnTo>
                    <a:pt x="473" y="774"/>
                  </a:lnTo>
                  <a:lnTo>
                    <a:pt x="473" y="774"/>
                  </a:lnTo>
                  <a:lnTo>
                    <a:pt x="448" y="773"/>
                  </a:lnTo>
                  <a:lnTo>
                    <a:pt x="426" y="770"/>
                  </a:lnTo>
                  <a:lnTo>
                    <a:pt x="403" y="766"/>
                  </a:lnTo>
                  <a:lnTo>
                    <a:pt x="382" y="759"/>
                  </a:lnTo>
                  <a:lnTo>
                    <a:pt x="362" y="751"/>
                  </a:lnTo>
                  <a:lnTo>
                    <a:pt x="342" y="740"/>
                  </a:lnTo>
                  <a:lnTo>
                    <a:pt x="325" y="729"/>
                  </a:lnTo>
                  <a:lnTo>
                    <a:pt x="308" y="716"/>
                  </a:lnTo>
                  <a:lnTo>
                    <a:pt x="292" y="702"/>
                  </a:lnTo>
                  <a:lnTo>
                    <a:pt x="278" y="685"/>
                  </a:lnTo>
                  <a:lnTo>
                    <a:pt x="265" y="667"/>
                  </a:lnTo>
                  <a:lnTo>
                    <a:pt x="254" y="648"/>
                  </a:lnTo>
                  <a:lnTo>
                    <a:pt x="245" y="627"/>
                  </a:lnTo>
                  <a:lnTo>
                    <a:pt x="237" y="605"/>
                  </a:lnTo>
                  <a:lnTo>
                    <a:pt x="231" y="581"/>
                  </a:lnTo>
                  <a:lnTo>
                    <a:pt x="227" y="557"/>
                  </a:lnTo>
                  <a:lnTo>
                    <a:pt x="922" y="5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p:nvSpPr>
          <p:spPr bwMode="auto">
            <a:xfrm>
              <a:off x="6078538" y="5346700"/>
              <a:ext cx="461962" cy="739775"/>
            </a:xfrm>
            <a:custGeom>
              <a:avLst/>
              <a:gdLst/>
              <a:ahLst/>
              <a:cxnLst>
                <a:cxn ang="0">
                  <a:pos x="0" y="22"/>
                </a:cxn>
                <a:cxn ang="0">
                  <a:pos x="228" y="22"/>
                </a:cxn>
                <a:cxn ang="0">
                  <a:pos x="228" y="167"/>
                </a:cxn>
                <a:cxn ang="0">
                  <a:pos x="232" y="167"/>
                </a:cxn>
                <a:cxn ang="0">
                  <a:pos x="232" y="167"/>
                </a:cxn>
                <a:cxn ang="0">
                  <a:pos x="241" y="148"/>
                </a:cxn>
                <a:cxn ang="0">
                  <a:pos x="252" y="129"/>
                </a:cxn>
                <a:cxn ang="0">
                  <a:pos x="265" y="112"/>
                </a:cxn>
                <a:cxn ang="0">
                  <a:pos x="278" y="97"/>
                </a:cxn>
                <a:cxn ang="0">
                  <a:pos x="292" y="81"/>
                </a:cxn>
                <a:cxn ang="0">
                  <a:pos x="307" y="68"/>
                </a:cxn>
                <a:cxn ang="0">
                  <a:pos x="324" y="55"/>
                </a:cxn>
                <a:cxn ang="0">
                  <a:pos x="340" y="44"/>
                </a:cxn>
                <a:cxn ang="0">
                  <a:pos x="358" y="34"/>
                </a:cxn>
                <a:cxn ang="0">
                  <a:pos x="377" y="25"/>
                </a:cxn>
                <a:cxn ang="0">
                  <a:pos x="396" y="17"/>
                </a:cxn>
                <a:cxn ang="0">
                  <a:pos x="415" y="11"/>
                </a:cxn>
                <a:cxn ang="0">
                  <a:pos x="436" y="6"/>
                </a:cxn>
                <a:cxn ang="0">
                  <a:pos x="457" y="3"/>
                </a:cxn>
                <a:cxn ang="0">
                  <a:pos x="480" y="0"/>
                </a:cxn>
                <a:cxn ang="0">
                  <a:pos x="501" y="0"/>
                </a:cxn>
                <a:cxn ang="0">
                  <a:pos x="501" y="0"/>
                </a:cxn>
                <a:cxn ang="0">
                  <a:pos x="522" y="1"/>
                </a:cxn>
                <a:cxn ang="0">
                  <a:pos x="543" y="3"/>
                </a:cxn>
                <a:cxn ang="0">
                  <a:pos x="563" y="8"/>
                </a:cxn>
                <a:cxn ang="0">
                  <a:pos x="583" y="13"/>
                </a:cxn>
                <a:cxn ang="0">
                  <a:pos x="583" y="233"/>
                </a:cxn>
                <a:cxn ang="0">
                  <a:pos x="583" y="233"/>
                </a:cxn>
                <a:cxn ang="0">
                  <a:pos x="555" y="226"/>
                </a:cxn>
                <a:cxn ang="0">
                  <a:pos x="528" y="221"/>
                </a:cxn>
                <a:cxn ang="0">
                  <a:pos x="500" y="218"/>
                </a:cxn>
                <a:cxn ang="0">
                  <a:pos x="486" y="217"/>
                </a:cxn>
                <a:cxn ang="0">
                  <a:pos x="473" y="216"/>
                </a:cxn>
                <a:cxn ang="0">
                  <a:pos x="473" y="216"/>
                </a:cxn>
                <a:cxn ang="0">
                  <a:pos x="453" y="217"/>
                </a:cxn>
                <a:cxn ang="0">
                  <a:pos x="435" y="218"/>
                </a:cxn>
                <a:cxn ang="0">
                  <a:pos x="418" y="221"/>
                </a:cxn>
                <a:cxn ang="0">
                  <a:pos x="400" y="224"/>
                </a:cxn>
                <a:cxn ang="0">
                  <a:pos x="385" y="228"/>
                </a:cxn>
                <a:cxn ang="0">
                  <a:pos x="371" y="233"/>
                </a:cxn>
                <a:cxn ang="0">
                  <a:pos x="356" y="238"/>
                </a:cxn>
                <a:cxn ang="0">
                  <a:pos x="344" y="245"/>
                </a:cxn>
                <a:cxn ang="0">
                  <a:pos x="332" y="252"/>
                </a:cxn>
                <a:cxn ang="0">
                  <a:pos x="321" y="260"/>
                </a:cxn>
                <a:cxn ang="0">
                  <a:pos x="311" y="268"/>
                </a:cxn>
                <a:cxn ang="0">
                  <a:pos x="301" y="276"/>
                </a:cxn>
                <a:cxn ang="0">
                  <a:pos x="292" y="284"/>
                </a:cxn>
                <a:cxn ang="0">
                  <a:pos x="284" y="293"/>
                </a:cxn>
                <a:cxn ang="0">
                  <a:pos x="277" y="302"/>
                </a:cxn>
                <a:cxn ang="0">
                  <a:pos x="270" y="313"/>
                </a:cxn>
                <a:cxn ang="0">
                  <a:pos x="259" y="332"/>
                </a:cxn>
                <a:cxn ang="0">
                  <a:pos x="248" y="351"/>
                </a:cxn>
                <a:cxn ang="0">
                  <a:pos x="241" y="371"/>
                </a:cxn>
                <a:cxn ang="0">
                  <a:pos x="236" y="389"/>
                </a:cxn>
                <a:cxn ang="0">
                  <a:pos x="232" y="406"/>
                </a:cxn>
                <a:cxn ang="0">
                  <a:pos x="230" y="422"/>
                </a:cxn>
                <a:cxn ang="0">
                  <a:pos x="228" y="435"/>
                </a:cxn>
                <a:cxn ang="0">
                  <a:pos x="228" y="446"/>
                </a:cxn>
                <a:cxn ang="0">
                  <a:pos x="228" y="933"/>
                </a:cxn>
                <a:cxn ang="0">
                  <a:pos x="0" y="933"/>
                </a:cxn>
                <a:cxn ang="0">
                  <a:pos x="0" y="22"/>
                </a:cxn>
              </a:cxnLst>
              <a:rect l="0" t="0" r="r" b="b"/>
              <a:pathLst>
                <a:path w="583" h="933">
                  <a:moveTo>
                    <a:pt x="0" y="22"/>
                  </a:moveTo>
                  <a:lnTo>
                    <a:pt x="228" y="22"/>
                  </a:lnTo>
                  <a:lnTo>
                    <a:pt x="228" y="167"/>
                  </a:lnTo>
                  <a:lnTo>
                    <a:pt x="232" y="167"/>
                  </a:lnTo>
                  <a:lnTo>
                    <a:pt x="232" y="167"/>
                  </a:lnTo>
                  <a:lnTo>
                    <a:pt x="241" y="148"/>
                  </a:lnTo>
                  <a:lnTo>
                    <a:pt x="252" y="129"/>
                  </a:lnTo>
                  <a:lnTo>
                    <a:pt x="265" y="112"/>
                  </a:lnTo>
                  <a:lnTo>
                    <a:pt x="278" y="97"/>
                  </a:lnTo>
                  <a:lnTo>
                    <a:pt x="292" y="81"/>
                  </a:lnTo>
                  <a:lnTo>
                    <a:pt x="307" y="68"/>
                  </a:lnTo>
                  <a:lnTo>
                    <a:pt x="324" y="55"/>
                  </a:lnTo>
                  <a:lnTo>
                    <a:pt x="340" y="44"/>
                  </a:lnTo>
                  <a:lnTo>
                    <a:pt x="358" y="34"/>
                  </a:lnTo>
                  <a:lnTo>
                    <a:pt x="377" y="25"/>
                  </a:lnTo>
                  <a:lnTo>
                    <a:pt x="396" y="17"/>
                  </a:lnTo>
                  <a:lnTo>
                    <a:pt x="415" y="11"/>
                  </a:lnTo>
                  <a:lnTo>
                    <a:pt x="436" y="6"/>
                  </a:lnTo>
                  <a:lnTo>
                    <a:pt x="457" y="3"/>
                  </a:lnTo>
                  <a:lnTo>
                    <a:pt x="480" y="0"/>
                  </a:lnTo>
                  <a:lnTo>
                    <a:pt x="501" y="0"/>
                  </a:lnTo>
                  <a:lnTo>
                    <a:pt x="501" y="0"/>
                  </a:lnTo>
                  <a:lnTo>
                    <a:pt x="522" y="1"/>
                  </a:lnTo>
                  <a:lnTo>
                    <a:pt x="543" y="3"/>
                  </a:lnTo>
                  <a:lnTo>
                    <a:pt x="563" y="8"/>
                  </a:lnTo>
                  <a:lnTo>
                    <a:pt x="583" y="13"/>
                  </a:lnTo>
                  <a:lnTo>
                    <a:pt x="583" y="233"/>
                  </a:lnTo>
                  <a:lnTo>
                    <a:pt x="583" y="233"/>
                  </a:lnTo>
                  <a:lnTo>
                    <a:pt x="555" y="226"/>
                  </a:lnTo>
                  <a:lnTo>
                    <a:pt x="528" y="221"/>
                  </a:lnTo>
                  <a:lnTo>
                    <a:pt x="500" y="218"/>
                  </a:lnTo>
                  <a:lnTo>
                    <a:pt x="486" y="217"/>
                  </a:lnTo>
                  <a:lnTo>
                    <a:pt x="473" y="216"/>
                  </a:lnTo>
                  <a:lnTo>
                    <a:pt x="473" y="216"/>
                  </a:lnTo>
                  <a:lnTo>
                    <a:pt x="453" y="217"/>
                  </a:lnTo>
                  <a:lnTo>
                    <a:pt x="435" y="218"/>
                  </a:lnTo>
                  <a:lnTo>
                    <a:pt x="418" y="221"/>
                  </a:lnTo>
                  <a:lnTo>
                    <a:pt x="400" y="224"/>
                  </a:lnTo>
                  <a:lnTo>
                    <a:pt x="385" y="228"/>
                  </a:lnTo>
                  <a:lnTo>
                    <a:pt x="371" y="233"/>
                  </a:lnTo>
                  <a:lnTo>
                    <a:pt x="356" y="238"/>
                  </a:lnTo>
                  <a:lnTo>
                    <a:pt x="344" y="245"/>
                  </a:lnTo>
                  <a:lnTo>
                    <a:pt x="332" y="252"/>
                  </a:lnTo>
                  <a:lnTo>
                    <a:pt x="321" y="260"/>
                  </a:lnTo>
                  <a:lnTo>
                    <a:pt x="311" y="268"/>
                  </a:lnTo>
                  <a:lnTo>
                    <a:pt x="301" y="276"/>
                  </a:lnTo>
                  <a:lnTo>
                    <a:pt x="292" y="284"/>
                  </a:lnTo>
                  <a:lnTo>
                    <a:pt x="284" y="293"/>
                  </a:lnTo>
                  <a:lnTo>
                    <a:pt x="277" y="302"/>
                  </a:lnTo>
                  <a:lnTo>
                    <a:pt x="270" y="313"/>
                  </a:lnTo>
                  <a:lnTo>
                    <a:pt x="259" y="332"/>
                  </a:lnTo>
                  <a:lnTo>
                    <a:pt x="248" y="351"/>
                  </a:lnTo>
                  <a:lnTo>
                    <a:pt x="241" y="371"/>
                  </a:lnTo>
                  <a:lnTo>
                    <a:pt x="236" y="389"/>
                  </a:lnTo>
                  <a:lnTo>
                    <a:pt x="232" y="406"/>
                  </a:lnTo>
                  <a:lnTo>
                    <a:pt x="230" y="422"/>
                  </a:lnTo>
                  <a:lnTo>
                    <a:pt x="228" y="435"/>
                  </a:lnTo>
                  <a:lnTo>
                    <a:pt x="228" y="446"/>
                  </a:lnTo>
                  <a:lnTo>
                    <a:pt x="228" y="933"/>
                  </a:lnTo>
                  <a:lnTo>
                    <a:pt x="0" y="933"/>
                  </a:lnTo>
                  <a:lnTo>
                    <a:pt x="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noEditPoints="1"/>
            </p:cNvSpPr>
            <p:nvPr/>
          </p:nvSpPr>
          <p:spPr bwMode="auto">
            <a:xfrm>
              <a:off x="6550025" y="5346700"/>
              <a:ext cx="781050" cy="1101725"/>
            </a:xfrm>
            <a:custGeom>
              <a:avLst/>
              <a:gdLst/>
              <a:ahLst/>
              <a:cxnLst>
                <a:cxn ang="0">
                  <a:pos x="735" y="120"/>
                </a:cxn>
                <a:cxn ang="0">
                  <a:pos x="629" y="38"/>
                </a:cxn>
                <a:cxn ang="0">
                  <a:pos x="497" y="2"/>
                </a:cxn>
                <a:cxn ang="0">
                  <a:pos x="374" y="5"/>
                </a:cxn>
                <a:cxn ang="0">
                  <a:pos x="240" y="46"/>
                </a:cxn>
                <a:cxn ang="0">
                  <a:pos x="134" y="122"/>
                </a:cxn>
                <a:cxn ang="0">
                  <a:pos x="58" y="227"/>
                </a:cxn>
                <a:cxn ang="0">
                  <a:pos x="12" y="356"/>
                </a:cxn>
                <a:cxn ang="0">
                  <a:pos x="0" y="478"/>
                </a:cxn>
                <a:cxn ang="0">
                  <a:pos x="18" y="616"/>
                </a:cxn>
                <a:cxn ang="0">
                  <a:pos x="71" y="738"/>
                </a:cxn>
                <a:cxn ang="0">
                  <a:pos x="156" y="838"/>
                </a:cxn>
                <a:cxn ang="0">
                  <a:pos x="268" y="907"/>
                </a:cxn>
                <a:cxn ang="0">
                  <a:pos x="403" y="942"/>
                </a:cxn>
                <a:cxn ang="0">
                  <a:pos x="517" y="940"/>
                </a:cxn>
                <a:cxn ang="0">
                  <a:pos x="640" y="902"/>
                </a:cxn>
                <a:cxn ang="0">
                  <a:pos x="738" y="828"/>
                </a:cxn>
                <a:cxn ang="0">
                  <a:pos x="752" y="943"/>
                </a:cxn>
                <a:cxn ang="0">
                  <a:pos x="722" y="1054"/>
                </a:cxn>
                <a:cxn ang="0">
                  <a:pos x="675" y="1117"/>
                </a:cxn>
                <a:cxn ang="0">
                  <a:pos x="605" y="1161"/>
                </a:cxn>
                <a:cxn ang="0">
                  <a:pos x="506" y="1182"/>
                </a:cxn>
                <a:cxn ang="0">
                  <a:pos x="398" y="1178"/>
                </a:cxn>
                <a:cxn ang="0">
                  <a:pos x="278" y="1141"/>
                </a:cxn>
                <a:cxn ang="0">
                  <a:pos x="171" y="1067"/>
                </a:cxn>
                <a:cxn ang="0">
                  <a:pos x="93" y="1294"/>
                </a:cxn>
                <a:cxn ang="0">
                  <a:pos x="257" y="1364"/>
                </a:cxn>
                <a:cxn ang="0">
                  <a:pos x="437" y="1388"/>
                </a:cxn>
                <a:cxn ang="0">
                  <a:pos x="593" y="1379"/>
                </a:cxn>
                <a:cxn ang="0">
                  <a:pos x="746" y="1330"/>
                </a:cxn>
                <a:cxn ang="0">
                  <a:pos x="859" y="1242"/>
                </a:cxn>
                <a:cxn ang="0">
                  <a:pos x="935" y="1121"/>
                </a:cxn>
                <a:cxn ang="0">
                  <a:pos x="976" y="968"/>
                </a:cxn>
                <a:cxn ang="0">
                  <a:pos x="767" y="22"/>
                </a:cxn>
                <a:cxn ang="0">
                  <a:pos x="440" y="734"/>
                </a:cxn>
                <a:cxn ang="0">
                  <a:pos x="366" y="708"/>
                </a:cxn>
                <a:cxn ang="0">
                  <a:pos x="303" y="662"/>
                </a:cxn>
                <a:cxn ang="0">
                  <a:pos x="259" y="601"/>
                </a:cxn>
                <a:cxn ang="0">
                  <a:pos x="233" y="529"/>
                </a:cxn>
                <a:cxn ang="0">
                  <a:pos x="228" y="461"/>
                </a:cxn>
                <a:cxn ang="0">
                  <a:pos x="243" y="378"/>
                </a:cxn>
                <a:cxn ang="0">
                  <a:pos x="278" y="309"/>
                </a:cxn>
                <a:cxn ang="0">
                  <a:pos x="332" y="256"/>
                </a:cxn>
                <a:cxn ang="0">
                  <a:pos x="400" y="220"/>
                </a:cxn>
                <a:cxn ang="0">
                  <a:pos x="483" y="205"/>
                </a:cxn>
                <a:cxn ang="0">
                  <a:pos x="556" y="210"/>
                </a:cxn>
                <a:cxn ang="0">
                  <a:pos x="633" y="235"/>
                </a:cxn>
                <a:cxn ang="0">
                  <a:pos x="694" y="279"/>
                </a:cxn>
                <a:cxn ang="0">
                  <a:pos x="737" y="340"/>
                </a:cxn>
                <a:cxn ang="0">
                  <a:pos x="762" y="415"/>
                </a:cxn>
                <a:cxn ang="0">
                  <a:pos x="765" y="500"/>
                </a:cxn>
                <a:cxn ang="0">
                  <a:pos x="744" y="590"/>
                </a:cxn>
                <a:cxn ang="0">
                  <a:pos x="703" y="654"/>
                </a:cxn>
                <a:cxn ang="0">
                  <a:pos x="645" y="702"/>
                </a:cxn>
                <a:cxn ang="0">
                  <a:pos x="569" y="731"/>
                </a:cxn>
                <a:cxn ang="0">
                  <a:pos x="495" y="739"/>
                </a:cxn>
              </a:cxnLst>
              <a:rect l="0" t="0" r="r" b="b"/>
              <a:pathLst>
                <a:path w="983" h="1388">
                  <a:moveTo>
                    <a:pt x="767" y="22"/>
                  </a:moveTo>
                  <a:lnTo>
                    <a:pt x="767" y="159"/>
                  </a:lnTo>
                  <a:lnTo>
                    <a:pt x="763" y="159"/>
                  </a:lnTo>
                  <a:lnTo>
                    <a:pt x="763" y="159"/>
                  </a:lnTo>
                  <a:lnTo>
                    <a:pt x="750" y="139"/>
                  </a:lnTo>
                  <a:lnTo>
                    <a:pt x="735" y="120"/>
                  </a:lnTo>
                  <a:lnTo>
                    <a:pt x="720" y="104"/>
                  </a:lnTo>
                  <a:lnTo>
                    <a:pt x="704" y="88"/>
                  </a:lnTo>
                  <a:lnTo>
                    <a:pt x="687" y="73"/>
                  </a:lnTo>
                  <a:lnTo>
                    <a:pt x="668" y="60"/>
                  </a:lnTo>
                  <a:lnTo>
                    <a:pt x="649" y="49"/>
                  </a:lnTo>
                  <a:lnTo>
                    <a:pt x="629" y="38"/>
                  </a:lnTo>
                  <a:lnTo>
                    <a:pt x="609" y="28"/>
                  </a:lnTo>
                  <a:lnTo>
                    <a:pt x="588" y="21"/>
                  </a:lnTo>
                  <a:lnTo>
                    <a:pt x="565" y="14"/>
                  </a:lnTo>
                  <a:lnTo>
                    <a:pt x="543" y="9"/>
                  </a:lnTo>
                  <a:lnTo>
                    <a:pt x="520" y="5"/>
                  </a:lnTo>
                  <a:lnTo>
                    <a:pt x="497" y="2"/>
                  </a:lnTo>
                  <a:lnTo>
                    <a:pt x="474" y="0"/>
                  </a:lnTo>
                  <a:lnTo>
                    <a:pt x="450" y="0"/>
                  </a:lnTo>
                  <a:lnTo>
                    <a:pt x="450" y="0"/>
                  </a:lnTo>
                  <a:lnTo>
                    <a:pt x="424" y="0"/>
                  </a:lnTo>
                  <a:lnTo>
                    <a:pt x="398" y="2"/>
                  </a:lnTo>
                  <a:lnTo>
                    <a:pt x="374" y="5"/>
                  </a:lnTo>
                  <a:lnTo>
                    <a:pt x="350" y="9"/>
                  </a:lnTo>
                  <a:lnTo>
                    <a:pt x="327" y="14"/>
                  </a:lnTo>
                  <a:lnTo>
                    <a:pt x="304" y="20"/>
                  </a:lnTo>
                  <a:lnTo>
                    <a:pt x="282" y="28"/>
                  </a:lnTo>
                  <a:lnTo>
                    <a:pt x="261" y="37"/>
                  </a:lnTo>
                  <a:lnTo>
                    <a:pt x="240" y="46"/>
                  </a:lnTo>
                  <a:lnTo>
                    <a:pt x="221" y="56"/>
                  </a:lnTo>
                  <a:lnTo>
                    <a:pt x="203" y="68"/>
                  </a:lnTo>
                  <a:lnTo>
                    <a:pt x="184" y="80"/>
                  </a:lnTo>
                  <a:lnTo>
                    <a:pt x="167" y="93"/>
                  </a:lnTo>
                  <a:lnTo>
                    <a:pt x="151" y="107"/>
                  </a:lnTo>
                  <a:lnTo>
                    <a:pt x="134" y="122"/>
                  </a:lnTo>
                  <a:lnTo>
                    <a:pt x="120" y="137"/>
                  </a:lnTo>
                  <a:lnTo>
                    <a:pt x="106" y="154"/>
                  </a:lnTo>
                  <a:lnTo>
                    <a:pt x="93" y="171"/>
                  </a:lnTo>
                  <a:lnTo>
                    <a:pt x="80" y="189"/>
                  </a:lnTo>
                  <a:lnTo>
                    <a:pt x="68" y="208"/>
                  </a:lnTo>
                  <a:lnTo>
                    <a:pt x="58" y="227"/>
                  </a:lnTo>
                  <a:lnTo>
                    <a:pt x="48" y="247"/>
                  </a:lnTo>
                  <a:lnTo>
                    <a:pt x="39" y="268"/>
                  </a:lnTo>
                  <a:lnTo>
                    <a:pt x="30" y="289"/>
                  </a:lnTo>
                  <a:lnTo>
                    <a:pt x="23" y="312"/>
                  </a:lnTo>
                  <a:lnTo>
                    <a:pt x="17" y="334"/>
                  </a:lnTo>
                  <a:lnTo>
                    <a:pt x="12" y="356"/>
                  </a:lnTo>
                  <a:lnTo>
                    <a:pt x="8" y="380"/>
                  </a:lnTo>
                  <a:lnTo>
                    <a:pt x="5" y="403"/>
                  </a:lnTo>
                  <a:lnTo>
                    <a:pt x="2" y="428"/>
                  </a:lnTo>
                  <a:lnTo>
                    <a:pt x="1" y="452"/>
                  </a:lnTo>
                  <a:lnTo>
                    <a:pt x="0" y="478"/>
                  </a:lnTo>
                  <a:lnTo>
                    <a:pt x="0" y="478"/>
                  </a:lnTo>
                  <a:lnTo>
                    <a:pt x="1" y="502"/>
                  </a:lnTo>
                  <a:lnTo>
                    <a:pt x="2" y="525"/>
                  </a:lnTo>
                  <a:lnTo>
                    <a:pt x="5" y="549"/>
                  </a:lnTo>
                  <a:lnTo>
                    <a:pt x="8" y="571"/>
                  </a:lnTo>
                  <a:lnTo>
                    <a:pt x="13" y="595"/>
                  </a:lnTo>
                  <a:lnTo>
                    <a:pt x="18" y="616"/>
                  </a:lnTo>
                  <a:lnTo>
                    <a:pt x="25" y="638"/>
                  </a:lnTo>
                  <a:lnTo>
                    <a:pt x="32" y="659"/>
                  </a:lnTo>
                  <a:lnTo>
                    <a:pt x="41" y="680"/>
                  </a:lnTo>
                  <a:lnTo>
                    <a:pt x="50" y="701"/>
                  </a:lnTo>
                  <a:lnTo>
                    <a:pt x="60" y="720"/>
                  </a:lnTo>
                  <a:lnTo>
                    <a:pt x="71" y="738"/>
                  </a:lnTo>
                  <a:lnTo>
                    <a:pt x="83" y="757"/>
                  </a:lnTo>
                  <a:lnTo>
                    <a:pt x="97" y="775"/>
                  </a:lnTo>
                  <a:lnTo>
                    <a:pt x="110" y="791"/>
                  </a:lnTo>
                  <a:lnTo>
                    <a:pt x="124" y="808"/>
                  </a:lnTo>
                  <a:lnTo>
                    <a:pt x="139" y="823"/>
                  </a:lnTo>
                  <a:lnTo>
                    <a:pt x="156" y="838"/>
                  </a:lnTo>
                  <a:lnTo>
                    <a:pt x="172" y="851"/>
                  </a:lnTo>
                  <a:lnTo>
                    <a:pt x="190" y="865"/>
                  </a:lnTo>
                  <a:lnTo>
                    <a:pt x="209" y="877"/>
                  </a:lnTo>
                  <a:lnTo>
                    <a:pt x="227" y="888"/>
                  </a:lnTo>
                  <a:lnTo>
                    <a:pt x="247" y="898"/>
                  </a:lnTo>
                  <a:lnTo>
                    <a:pt x="268" y="907"/>
                  </a:lnTo>
                  <a:lnTo>
                    <a:pt x="288" y="916"/>
                  </a:lnTo>
                  <a:lnTo>
                    <a:pt x="311" y="924"/>
                  </a:lnTo>
                  <a:lnTo>
                    <a:pt x="333" y="930"/>
                  </a:lnTo>
                  <a:lnTo>
                    <a:pt x="355" y="935"/>
                  </a:lnTo>
                  <a:lnTo>
                    <a:pt x="379" y="939"/>
                  </a:lnTo>
                  <a:lnTo>
                    <a:pt x="403" y="942"/>
                  </a:lnTo>
                  <a:lnTo>
                    <a:pt x="429" y="944"/>
                  </a:lnTo>
                  <a:lnTo>
                    <a:pt x="453" y="944"/>
                  </a:lnTo>
                  <a:lnTo>
                    <a:pt x="453" y="944"/>
                  </a:lnTo>
                  <a:lnTo>
                    <a:pt x="475" y="944"/>
                  </a:lnTo>
                  <a:lnTo>
                    <a:pt x="496" y="942"/>
                  </a:lnTo>
                  <a:lnTo>
                    <a:pt x="517" y="940"/>
                  </a:lnTo>
                  <a:lnTo>
                    <a:pt x="539" y="936"/>
                  </a:lnTo>
                  <a:lnTo>
                    <a:pt x="560" y="932"/>
                  </a:lnTo>
                  <a:lnTo>
                    <a:pt x="581" y="926"/>
                  </a:lnTo>
                  <a:lnTo>
                    <a:pt x="601" y="920"/>
                  </a:lnTo>
                  <a:lnTo>
                    <a:pt x="620" y="911"/>
                  </a:lnTo>
                  <a:lnTo>
                    <a:pt x="640" y="902"/>
                  </a:lnTo>
                  <a:lnTo>
                    <a:pt x="658" y="893"/>
                  </a:lnTo>
                  <a:lnTo>
                    <a:pt x="676" y="882"/>
                  </a:lnTo>
                  <a:lnTo>
                    <a:pt x="693" y="870"/>
                  </a:lnTo>
                  <a:lnTo>
                    <a:pt x="709" y="857"/>
                  </a:lnTo>
                  <a:lnTo>
                    <a:pt x="724" y="843"/>
                  </a:lnTo>
                  <a:lnTo>
                    <a:pt x="738" y="828"/>
                  </a:lnTo>
                  <a:lnTo>
                    <a:pt x="752" y="812"/>
                  </a:lnTo>
                  <a:lnTo>
                    <a:pt x="756" y="812"/>
                  </a:lnTo>
                  <a:lnTo>
                    <a:pt x="756" y="878"/>
                  </a:lnTo>
                  <a:lnTo>
                    <a:pt x="756" y="878"/>
                  </a:lnTo>
                  <a:lnTo>
                    <a:pt x="755" y="911"/>
                  </a:lnTo>
                  <a:lnTo>
                    <a:pt x="752" y="943"/>
                  </a:lnTo>
                  <a:lnTo>
                    <a:pt x="748" y="974"/>
                  </a:lnTo>
                  <a:lnTo>
                    <a:pt x="742" y="1002"/>
                  </a:lnTo>
                  <a:lnTo>
                    <a:pt x="737" y="1015"/>
                  </a:lnTo>
                  <a:lnTo>
                    <a:pt x="732" y="1029"/>
                  </a:lnTo>
                  <a:lnTo>
                    <a:pt x="727" y="1042"/>
                  </a:lnTo>
                  <a:lnTo>
                    <a:pt x="722" y="1054"/>
                  </a:lnTo>
                  <a:lnTo>
                    <a:pt x="716" y="1066"/>
                  </a:lnTo>
                  <a:lnTo>
                    <a:pt x="709" y="1077"/>
                  </a:lnTo>
                  <a:lnTo>
                    <a:pt x="702" y="1088"/>
                  </a:lnTo>
                  <a:lnTo>
                    <a:pt x="694" y="1099"/>
                  </a:lnTo>
                  <a:lnTo>
                    <a:pt x="685" y="1108"/>
                  </a:lnTo>
                  <a:lnTo>
                    <a:pt x="675" y="1117"/>
                  </a:lnTo>
                  <a:lnTo>
                    <a:pt x="666" y="1126"/>
                  </a:lnTo>
                  <a:lnTo>
                    <a:pt x="655" y="1134"/>
                  </a:lnTo>
                  <a:lnTo>
                    <a:pt x="644" y="1142"/>
                  </a:lnTo>
                  <a:lnTo>
                    <a:pt x="631" y="1149"/>
                  </a:lnTo>
                  <a:lnTo>
                    <a:pt x="618" y="1155"/>
                  </a:lnTo>
                  <a:lnTo>
                    <a:pt x="605" y="1161"/>
                  </a:lnTo>
                  <a:lnTo>
                    <a:pt x="591" y="1166"/>
                  </a:lnTo>
                  <a:lnTo>
                    <a:pt x="575" y="1170"/>
                  </a:lnTo>
                  <a:lnTo>
                    <a:pt x="559" y="1174"/>
                  </a:lnTo>
                  <a:lnTo>
                    <a:pt x="543" y="1177"/>
                  </a:lnTo>
                  <a:lnTo>
                    <a:pt x="525" y="1180"/>
                  </a:lnTo>
                  <a:lnTo>
                    <a:pt x="506" y="1182"/>
                  </a:lnTo>
                  <a:lnTo>
                    <a:pt x="487" y="1183"/>
                  </a:lnTo>
                  <a:lnTo>
                    <a:pt x="467" y="1183"/>
                  </a:lnTo>
                  <a:lnTo>
                    <a:pt x="467" y="1183"/>
                  </a:lnTo>
                  <a:lnTo>
                    <a:pt x="443" y="1182"/>
                  </a:lnTo>
                  <a:lnTo>
                    <a:pt x="421" y="1181"/>
                  </a:lnTo>
                  <a:lnTo>
                    <a:pt x="398" y="1178"/>
                  </a:lnTo>
                  <a:lnTo>
                    <a:pt x="377" y="1174"/>
                  </a:lnTo>
                  <a:lnTo>
                    <a:pt x="356" y="1170"/>
                  </a:lnTo>
                  <a:lnTo>
                    <a:pt x="336" y="1164"/>
                  </a:lnTo>
                  <a:lnTo>
                    <a:pt x="316" y="1157"/>
                  </a:lnTo>
                  <a:lnTo>
                    <a:pt x="296" y="1149"/>
                  </a:lnTo>
                  <a:lnTo>
                    <a:pt x="278" y="1141"/>
                  </a:lnTo>
                  <a:lnTo>
                    <a:pt x="260" y="1130"/>
                  </a:lnTo>
                  <a:lnTo>
                    <a:pt x="241" y="1120"/>
                  </a:lnTo>
                  <a:lnTo>
                    <a:pt x="223" y="1108"/>
                  </a:lnTo>
                  <a:lnTo>
                    <a:pt x="206" y="1096"/>
                  </a:lnTo>
                  <a:lnTo>
                    <a:pt x="188" y="1082"/>
                  </a:lnTo>
                  <a:lnTo>
                    <a:pt x="171" y="1067"/>
                  </a:lnTo>
                  <a:lnTo>
                    <a:pt x="154" y="1052"/>
                  </a:lnTo>
                  <a:lnTo>
                    <a:pt x="17" y="1238"/>
                  </a:lnTo>
                  <a:lnTo>
                    <a:pt x="17" y="1238"/>
                  </a:lnTo>
                  <a:lnTo>
                    <a:pt x="42" y="1259"/>
                  </a:lnTo>
                  <a:lnTo>
                    <a:pt x="67" y="1277"/>
                  </a:lnTo>
                  <a:lnTo>
                    <a:pt x="93" y="1294"/>
                  </a:lnTo>
                  <a:lnTo>
                    <a:pt x="118" y="1310"/>
                  </a:lnTo>
                  <a:lnTo>
                    <a:pt x="144" y="1324"/>
                  </a:lnTo>
                  <a:lnTo>
                    <a:pt x="172" y="1336"/>
                  </a:lnTo>
                  <a:lnTo>
                    <a:pt x="200" y="1346"/>
                  </a:lnTo>
                  <a:lnTo>
                    <a:pt x="228" y="1356"/>
                  </a:lnTo>
                  <a:lnTo>
                    <a:pt x="257" y="1364"/>
                  </a:lnTo>
                  <a:lnTo>
                    <a:pt x="286" y="1371"/>
                  </a:lnTo>
                  <a:lnTo>
                    <a:pt x="316" y="1377"/>
                  </a:lnTo>
                  <a:lnTo>
                    <a:pt x="345" y="1381"/>
                  </a:lnTo>
                  <a:lnTo>
                    <a:pt x="376" y="1384"/>
                  </a:lnTo>
                  <a:lnTo>
                    <a:pt x="406" y="1387"/>
                  </a:lnTo>
                  <a:lnTo>
                    <a:pt x="437" y="1388"/>
                  </a:lnTo>
                  <a:lnTo>
                    <a:pt x="468" y="1388"/>
                  </a:lnTo>
                  <a:lnTo>
                    <a:pt x="468" y="1388"/>
                  </a:lnTo>
                  <a:lnTo>
                    <a:pt x="501" y="1388"/>
                  </a:lnTo>
                  <a:lnTo>
                    <a:pt x="533" y="1386"/>
                  </a:lnTo>
                  <a:lnTo>
                    <a:pt x="563" y="1383"/>
                  </a:lnTo>
                  <a:lnTo>
                    <a:pt x="593" y="1379"/>
                  </a:lnTo>
                  <a:lnTo>
                    <a:pt x="621" y="1374"/>
                  </a:lnTo>
                  <a:lnTo>
                    <a:pt x="648" y="1367"/>
                  </a:lnTo>
                  <a:lnTo>
                    <a:pt x="674" y="1359"/>
                  </a:lnTo>
                  <a:lnTo>
                    <a:pt x="699" y="1350"/>
                  </a:lnTo>
                  <a:lnTo>
                    <a:pt x="722" y="1341"/>
                  </a:lnTo>
                  <a:lnTo>
                    <a:pt x="746" y="1330"/>
                  </a:lnTo>
                  <a:lnTo>
                    <a:pt x="767" y="1318"/>
                  </a:lnTo>
                  <a:lnTo>
                    <a:pt x="787" y="1304"/>
                  </a:lnTo>
                  <a:lnTo>
                    <a:pt x="807" y="1291"/>
                  </a:lnTo>
                  <a:lnTo>
                    <a:pt x="825" y="1276"/>
                  </a:lnTo>
                  <a:lnTo>
                    <a:pt x="842" y="1260"/>
                  </a:lnTo>
                  <a:lnTo>
                    <a:pt x="859" y="1242"/>
                  </a:lnTo>
                  <a:lnTo>
                    <a:pt x="874" y="1225"/>
                  </a:lnTo>
                  <a:lnTo>
                    <a:pt x="888" y="1206"/>
                  </a:lnTo>
                  <a:lnTo>
                    <a:pt x="901" y="1186"/>
                  </a:lnTo>
                  <a:lnTo>
                    <a:pt x="914" y="1165"/>
                  </a:lnTo>
                  <a:lnTo>
                    <a:pt x="925" y="1144"/>
                  </a:lnTo>
                  <a:lnTo>
                    <a:pt x="935" y="1121"/>
                  </a:lnTo>
                  <a:lnTo>
                    <a:pt x="944" y="1098"/>
                  </a:lnTo>
                  <a:lnTo>
                    <a:pt x="952" y="1073"/>
                  </a:lnTo>
                  <a:lnTo>
                    <a:pt x="960" y="1049"/>
                  </a:lnTo>
                  <a:lnTo>
                    <a:pt x="966" y="1022"/>
                  </a:lnTo>
                  <a:lnTo>
                    <a:pt x="971" y="996"/>
                  </a:lnTo>
                  <a:lnTo>
                    <a:pt x="976" y="968"/>
                  </a:lnTo>
                  <a:lnTo>
                    <a:pt x="979" y="941"/>
                  </a:lnTo>
                  <a:lnTo>
                    <a:pt x="981" y="911"/>
                  </a:lnTo>
                  <a:lnTo>
                    <a:pt x="983" y="882"/>
                  </a:lnTo>
                  <a:lnTo>
                    <a:pt x="983" y="851"/>
                  </a:lnTo>
                  <a:lnTo>
                    <a:pt x="983" y="22"/>
                  </a:lnTo>
                  <a:lnTo>
                    <a:pt x="767" y="22"/>
                  </a:lnTo>
                  <a:close/>
                  <a:moveTo>
                    <a:pt x="495" y="739"/>
                  </a:moveTo>
                  <a:lnTo>
                    <a:pt x="495" y="739"/>
                  </a:lnTo>
                  <a:lnTo>
                    <a:pt x="481" y="739"/>
                  </a:lnTo>
                  <a:lnTo>
                    <a:pt x="467" y="738"/>
                  </a:lnTo>
                  <a:lnTo>
                    <a:pt x="453" y="736"/>
                  </a:lnTo>
                  <a:lnTo>
                    <a:pt x="440" y="734"/>
                  </a:lnTo>
                  <a:lnTo>
                    <a:pt x="427" y="731"/>
                  </a:lnTo>
                  <a:lnTo>
                    <a:pt x="413" y="727"/>
                  </a:lnTo>
                  <a:lnTo>
                    <a:pt x="401" y="723"/>
                  </a:lnTo>
                  <a:lnTo>
                    <a:pt x="389" y="719"/>
                  </a:lnTo>
                  <a:lnTo>
                    <a:pt x="377" y="713"/>
                  </a:lnTo>
                  <a:lnTo>
                    <a:pt x="366" y="708"/>
                  </a:lnTo>
                  <a:lnTo>
                    <a:pt x="354" y="701"/>
                  </a:lnTo>
                  <a:lnTo>
                    <a:pt x="343" y="694"/>
                  </a:lnTo>
                  <a:lnTo>
                    <a:pt x="333" y="686"/>
                  </a:lnTo>
                  <a:lnTo>
                    <a:pt x="323" y="679"/>
                  </a:lnTo>
                  <a:lnTo>
                    <a:pt x="313" y="670"/>
                  </a:lnTo>
                  <a:lnTo>
                    <a:pt x="303" y="662"/>
                  </a:lnTo>
                  <a:lnTo>
                    <a:pt x="295" y="653"/>
                  </a:lnTo>
                  <a:lnTo>
                    <a:pt x="287" y="643"/>
                  </a:lnTo>
                  <a:lnTo>
                    <a:pt x="279" y="633"/>
                  </a:lnTo>
                  <a:lnTo>
                    <a:pt x="272" y="622"/>
                  </a:lnTo>
                  <a:lnTo>
                    <a:pt x="265" y="612"/>
                  </a:lnTo>
                  <a:lnTo>
                    <a:pt x="259" y="601"/>
                  </a:lnTo>
                  <a:lnTo>
                    <a:pt x="254" y="590"/>
                  </a:lnTo>
                  <a:lnTo>
                    <a:pt x="248" y="577"/>
                  </a:lnTo>
                  <a:lnTo>
                    <a:pt x="243" y="566"/>
                  </a:lnTo>
                  <a:lnTo>
                    <a:pt x="239" y="554"/>
                  </a:lnTo>
                  <a:lnTo>
                    <a:pt x="236" y="542"/>
                  </a:lnTo>
                  <a:lnTo>
                    <a:pt x="233" y="529"/>
                  </a:lnTo>
                  <a:lnTo>
                    <a:pt x="231" y="515"/>
                  </a:lnTo>
                  <a:lnTo>
                    <a:pt x="229" y="503"/>
                  </a:lnTo>
                  <a:lnTo>
                    <a:pt x="228" y="490"/>
                  </a:lnTo>
                  <a:lnTo>
                    <a:pt x="228" y="476"/>
                  </a:lnTo>
                  <a:lnTo>
                    <a:pt x="228" y="476"/>
                  </a:lnTo>
                  <a:lnTo>
                    <a:pt x="228" y="461"/>
                  </a:lnTo>
                  <a:lnTo>
                    <a:pt x="229" y="446"/>
                  </a:lnTo>
                  <a:lnTo>
                    <a:pt x="231" y="432"/>
                  </a:lnTo>
                  <a:lnTo>
                    <a:pt x="233" y="417"/>
                  </a:lnTo>
                  <a:lnTo>
                    <a:pt x="235" y="404"/>
                  </a:lnTo>
                  <a:lnTo>
                    <a:pt x="239" y="391"/>
                  </a:lnTo>
                  <a:lnTo>
                    <a:pt x="243" y="378"/>
                  </a:lnTo>
                  <a:lnTo>
                    <a:pt x="247" y="366"/>
                  </a:lnTo>
                  <a:lnTo>
                    <a:pt x="252" y="353"/>
                  </a:lnTo>
                  <a:lnTo>
                    <a:pt x="259" y="341"/>
                  </a:lnTo>
                  <a:lnTo>
                    <a:pt x="265" y="330"/>
                  </a:lnTo>
                  <a:lnTo>
                    <a:pt x="271" y="319"/>
                  </a:lnTo>
                  <a:lnTo>
                    <a:pt x="278" y="309"/>
                  </a:lnTo>
                  <a:lnTo>
                    <a:pt x="286" y="298"/>
                  </a:lnTo>
                  <a:lnTo>
                    <a:pt x="294" y="289"/>
                  </a:lnTo>
                  <a:lnTo>
                    <a:pt x="302" y="280"/>
                  </a:lnTo>
                  <a:lnTo>
                    <a:pt x="312" y="271"/>
                  </a:lnTo>
                  <a:lnTo>
                    <a:pt x="322" y="263"/>
                  </a:lnTo>
                  <a:lnTo>
                    <a:pt x="332" y="256"/>
                  </a:lnTo>
                  <a:lnTo>
                    <a:pt x="342" y="247"/>
                  </a:lnTo>
                  <a:lnTo>
                    <a:pt x="353" y="241"/>
                  </a:lnTo>
                  <a:lnTo>
                    <a:pt x="365" y="235"/>
                  </a:lnTo>
                  <a:lnTo>
                    <a:pt x="376" y="229"/>
                  </a:lnTo>
                  <a:lnTo>
                    <a:pt x="388" y="224"/>
                  </a:lnTo>
                  <a:lnTo>
                    <a:pt x="400" y="220"/>
                  </a:lnTo>
                  <a:lnTo>
                    <a:pt x="413" y="216"/>
                  </a:lnTo>
                  <a:lnTo>
                    <a:pt x="427" y="213"/>
                  </a:lnTo>
                  <a:lnTo>
                    <a:pt x="440" y="210"/>
                  </a:lnTo>
                  <a:lnTo>
                    <a:pt x="454" y="208"/>
                  </a:lnTo>
                  <a:lnTo>
                    <a:pt x="468" y="206"/>
                  </a:lnTo>
                  <a:lnTo>
                    <a:pt x="483" y="205"/>
                  </a:lnTo>
                  <a:lnTo>
                    <a:pt x="497" y="205"/>
                  </a:lnTo>
                  <a:lnTo>
                    <a:pt x="497" y="205"/>
                  </a:lnTo>
                  <a:lnTo>
                    <a:pt x="512" y="205"/>
                  </a:lnTo>
                  <a:lnTo>
                    <a:pt x="528" y="206"/>
                  </a:lnTo>
                  <a:lnTo>
                    <a:pt x="542" y="208"/>
                  </a:lnTo>
                  <a:lnTo>
                    <a:pt x="556" y="210"/>
                  </a:lnTo>
                  <a:lnTo>
                    <a:pt x="570" y="213"/>
                  </a:lnTo>
                  <a:lnTo>
                    <a:pt x="584" y="216"/>
                  </a:lnTo>
                  <a:lnTo>
                    <a:pt x="597" y="220"/>
                  </a:lnTo>
                  <a:lnTo>
                    <a:pt x="609" y="224"/>
                  </a:lnTo>
                  <a:lnTo>
                    <a:pt x="621" y="229"/>
                  </a:lnTo>
                  <a:lnTo>
                    <a:pt x="633" y="235"/>
                  </a:lnTo>
                  <a:lnTo>
                    <a:pt x="644" y="241"/>
                  </a:lnTo>
                  <a:lnTo>
                    <a:pt x="655" y="247"/>
                  </a:lnTo>
                  <a:lnTo>
                    <a:pt x="665" y="255"/>
                  </a:lnTo>
                  <a:lnTo>
                    <a:pt x="675" y="263"/>
                  </a:lnTo>
                  <a:lnTo>
                    <a:pt x="684" y="271"/>
                  </a:lnTo>
                  <a:lnTo>
                    <a:pt x="694" y="279"/>
                  </a:lnTo>
                  <a:lnTo>
                    <a:pt x="703" y="288"/>
                  </a:lnTo>
                  <a:lnTo>
                    <a:pt x="710" y="298"/>
                  </a:lnTo>
                  <a:lnTo>
                    <a:pt x="718" y="308"/>
                  </a:lnTo>
                  <a:lnTo>
                    <a:pt x="725" y="318"/>
                  </a:lnTo>
                  <a:lnTo>
                    <a:pt x="731" y="329"/>
                  </a:lnTo>
                  <a:lnTo>
                    <a:pt x="737" y="340"/>
                  </a:lnTo>
                  <a:lnTo>
                    <a:pt x="743" y="351"/>
                  </a:lnTo>
                  <a:lnTo>
                    <a:pt x="748" y="364"/>
                  </a:lnTo>
                  <a:lnTo>
                    <a:pt x="752" y="376"/>
                  </a:lnTo>
                  <a:lnTo>
                    <a:pt x="756" y="389"/>
                  </a:lnTo>
                  <a:lnTo>
                    <a:pt x="759" y="402"/>
                  </a:lnTo>
                  <a:lnTo>
                    <a:pt x="762" y="415"/>
                  </a:lnTo>
                  <a:lnTo>
                    <a:pt x="764" y="429"/>
                  </a:lnTo>
                  <a:lnTo>
                    <a:pt x="765" y="443"/>
                  </a:lnTo>
                  <a:lnTo>
                    <a:pt x="766" y="457"/>
                  </a:lnTo>
                  <a:lnTo>
                    <a:pt x="767" y="471"/>
                  </a:lnTo>
                  <a:lnTo>
                    <a:pt x="767" y="471"/>
                  </a:lnTo>
                  <a:lnTo>
                    <a:pt x="765" y="500"/>
                  </a:lnTo>
                  <a:lnTo>
                    <a:pt x="762" y="527"/>
                  </a:lnTo>
                  <a:lnTo>
                    <a:pt x="759" y="540"/>
                  </a:lnTo>
                  <a:lnTo>
                    <a:pt x="756" y="553"/>
                  </a:lnTo>
                  <a:lnTo>
                    <a:pt x="753" y="565"/>
                  </a:lnTo>
                  <a:lnTo>
                    <a:pt x="748" y="577"/>
                  </a:lnTo>
                  <a:lnTo>
                    <a:pt x="744" y="590"/>
                  </a:lnTo>
                  <a:lnTo>
                    <a:pt x="737" y="601"/>
                  </a:lnTo>
                  <a:lnTo>
                    <a:pt x="731" y="612"/>
                  </a:lnTo>
                  <a:lnTo>
                    <a:pt x="725" y="623"/>
                  </a:lnTo>
                  <a:lnTo>
                    <a:pt x="718" y="633"/>
                  </a:lnTo>
                  <a:lnTo>
                    <a:pt x="711" y="644"/>
                  </a:lnTo>
                  <a:lnTo>
                    <a:pt x="703" y="654"/>
                  </a:lnTo>
                  <a:lnTo>
                    <a:pt x="695" y="663"/>
                  </a:lnTo>
                  <a:lnTo>
                    <a:pt x="685" y="671"/>
                  </a:lnTo>
                  <a:lnTo>
                    <a:pt x="675" y="680"/>
                  </a:lnTo>
                  <a:lnTo>
                    <a:pt x="666" y="687"/>
                  </a:lnTo>
                  <a:lnTo>
                    <a:pt x="655" y="694"/>
                  </a:lnTo>
                  <a:lnTo>
                    <a:pt x="645" y="702"/>
                  </a:lnTo>
                  <a:lnTo>
                    <a:pt x="634" y="708"/>
                  </a:lnTo>
                  <a:lnTo>
                    <a:pt x="621" y="714"/>
                  </a:lnTo>
                  <a:lnTo>
                    <a:pt x="609" y="719"/>
                  </a:lnTo>
                  <a:lnTo>
                    <a:pt x="596" y="724"/>
                  </a:lnTo>
                  <a:lnTo>
                    <a:pt x="583" y="728"/>
                  </a:lnTo>
                  <a:lnTo>
                    <a:pt x="569" y="731"/>
                  </a:lnTo>
                  <a:lnTo>
                    <a:pt x="555" y="734"/>
                  </a:lnTo>
                  <a:lnTo>
                    <a:pt x="541" y="736"/>
                  </a:lnTo>
                  <a:lnTo>
                    <a:pt x="527" y="738"/>
                  </a:lnTo>
                  <a:lnTo>
                    <a:pt x="511" y="739"/>
                  </a:lnTo>
                  <a:lnTo>
                    <a:pt x="495" y="739"/>
                  </a:lnTo>
                  <a:lnTo>
                    <a:pt x="495" y="7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2"/>
            <a:ext cx="12188825" cy="6865951"/>
          </a:xfrm>
          <a:prstGeom prst="rect">
            <a:avLst/>
          </a:prstGeom>
        </p:spPr>
      </p:pic>
      <p:sp>
        <p:nvSpPr>
          <p:cNvPr id="2" name="Title 1"/>
          <p:cNvSpPr>
            <a:spLocks noGrp="1"/>
          </p:cNvSpPr>
          <p:nvPr>
            <p:ph type="title" hasCustomPrompt="1"/>
          </p:nvPr>
        </p:nvSpPr>
        <p:spPr>
          <a:xfrm>
            <a:off x="2" y="902279"/>
            <a:ext cx="12623334" cy="3560764"/>
          </a:xfrm>
        </p:spPr>
        <p:txBody>
          <a:bodyPr anchor="b" anchorCtr="0">
            <a:noAutofit/>
          </a:bodyPr>
          <a:lstStyle>
            <a:lvl1pPr algn="l">
              <a:lnSpc>
                <a:spcPct val="69000"/>
              </a:lnSpc>
              <a:defRPr sz="11700" b="1" cap="small" spc="-400" baseline="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92448" y="4021824"/>
            <a:ext cx="13119860" cy="1764585"/>
          </a:xfrm>
          <a:prstGeom prst="rect">
            <a:avLst/>
          </a:prstGeom>
          <a:noFill/>
        </p:spPr>
        <p:txBody>
          <a:bodyPr wrap="square" lIns="121899" tIns="60949" rIns="121899" bIns="60949" rtlCol="0">
            <a:spAutoFit/>
          </a:bodyPr>
          <a:lstStyle/>
          <a:p>
            <a:pPr defTabSz="609493"/>
            <a:r>
              <a:rPr lang="en-US" sz="10400" b="1" dirty="0" smtClean="0">
                <a:solidFill>
                  <a:prstClr val="white"/>
                </a:solidFill>
                <a:cs typeface="Arial"/>
              </a:rPr>
              <a:t>&gt;&gt;&gt;&gt;&gt;&gt;&gt;&gt;&gt;&gt;&gt;&gt;&gt;&gt;&gt;&gt;</a:t>
            </a:r>
            <a:endParaRPr lang="en-US" sz="10400" b="1" dirty="0">
              <a:solidFill>
                <a:prstClr val="white"/>
              </a:solidFill>
              <a:cs typeface="Arial"/>
            </a:endParaRPr>
          </a:p>
        </p:txBody>
      </p:sp>
      <p:sp>
        <p:nvSpPr>
          <p:cNvPr id="6" name="Rectangle 4"/>
          <p:cNvSpPr txBox="1">
            <a:spLocks noChangeArrowheads="1"/>
          </p:cNvSpPr>
          <p:nvPr userDrawn="1"/>
        </p:nvSpPr>
        <p:spPr>
          <a:xfrm>
            <a:off x="3" y="360790"/>
            <a:ext cx="12267827" cy="1283439"/>
          </a:xfrm>
          <a:prstGeom prst="rect">
            <a:avLst/>
          </a:prstGeom>
        </p:spPr>
        <p:txBody>
          <a:bodyPr vert="horz" lIns="121899" tIns="60949" rIns="121899" bIns="60949" rtlCol="0" anchor="b" anchorCtr="0">
            <a:normAutofit/>
          </a:bodyPr>
          <a:lstStyle>
            <a:lvl1pPr algn="l" defTabSz="914400" rtl="0" eaLnBrk="1" latinLnBrk="0" hangingPunct="1">
              <a:lnSpc>
                <a:spcPct val="69000"/>
              </a:lnSpc>
              <a:spcBef>
                <a:spcPct val="0"/>
              </a:spcBef>
              <a:buNone/>
              <a:defRPr lang="en-US" sz="10000" b="1" i="0" kern="1200" cap="all" spc="-300">
                <a:solidFill>
                  <a:schemeClr val="bg1"/>
                </a:solidFill>
                <a:latin typeface="Arial Bold"/>
                <a:ea typeface="+mj-ea"/>
                <a:cs typeface="Arial Bold"/>
              </a:defRPr>
            </a:lvl1pPr>
          </a:lstStyle>
          <a:p>
            <a:pPr>
              <a:defRPr/>
            </a:pPr>
            <a:r>
              <a:rPr lang="en-US" sz="7200" cap="small" baseline="0" dirty="0" smtClean="0">
                <a:solidFill>
                  <a:schemeClr val="accent5">
                    <a:lumMod val="40000"/>
                    <a:lumOff val="60000"/>
                  </a:schemeClr>
                </a:solidFill>
              </a:rPr>
              <a:t>Course title</a:t>
            </a:r>
            <a:endParaRPr lang="en-US" sz="7200" cap="small" baseline="0" dirty="0">
              <a:solidFill>
                <a:schemeClr val="accent5">
                  <a:lumMod val="40000"/>
                  <a:lumOff val="60000"/>
                </a:schemeClr>
              </a:solidFill>
            </a:endParaRPr>
          </a:p>
        </p:txBody>
      </p:sp>
    </p:spTree>
    <p:extLst>
      <p:ext uri="{BB962C8B-B14F-4D97-AF65-F5344CB8AC3E}">
        <p14:creationId xmlns:p14="http://schemas.microsoft.com/office/powerpoint/2010/main" val="23052565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section Title">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2"/>
            <a:ext cx="12188825" cy="6865951"/>
          </a:xfrm>
          <a:prstGeom prst="rect">
            <a:avLst/>
          </a:prstGeom>
        </p:spPr>
      </p:pic>
      <p:pic>
        <p:nvPicPr>
          <p:cNvPr id="7" name="Picture 6" descr="BBG_Gradients-11.jpg"/>
          <p:cNvPicPr>
            <a:picLocks noChangeAspect="1"/>
          </p:cNvPicPr>
          <p:nvPr userDrawn="1"/>
        </p:nvPicPr>
        <p:blipFill>
          <a:blip r:embed="rId3" cstate="print"/>
          <a:stretch>
            <a:fillRect/>
          </a:stretch>
        </p:blipFill>
        <p:spPr bwMode="gray">
          <a:xfrm>
            <a:off x="0" y="7951"/>
            <a:ext cx="12188825" cy="6858000"/>
          </a:xfrm>
          <a:prstGeom prst="rect">
            <a:avLst/>
          </a:prstGeom>
        </p:spPr>
      </p:pic>
      <p:sp>
        <p:nvSpPr>
          <p:cNvPr id="2" name="Title 1"/>
          <p:cNvSpPr>
            <a:spLocks noGrp="1"/>
          </p:cNvSpPr>
          <p:nvPr>
            <p:ph type="title" hasCustomPrompt="1"/>
          </p:nvPr>
        </p:nvSpPr>
        <p:spPr>
          <a:xfrm>
            <a:off x="2" y="902279"/>
            <a:ext cx="12623334" cy="3560764"/>
          </a:xfrm>
        </p:spPr>
        <p:txBody>
          <a:bodyPr anchor="b" anchorCtr="0">
            <a:noAutofit/>
          </a:bodyPr>
          <a:lstStyle>
            <a:lvl1pPr algn="l">
              <a:lnSpc>
                <a:spcPct val="69000"/>
              </a:lnSpc>
              <a:defRPr sz="11700" b="1" cap="small" spc="-400" baseline="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92448" y="4021824"/>
            <a:ext cx="13119860" cy="1764585"/>
          </a:xfrm>
          <a:prstGeom prst="rect">
            <a:avLst/>
          </a:prstGeom>
          <a:noFill/>
        </p:spPr>
        <p:txBody>
          <a:bodyPr wrap="square" lIns="121899" tIns="60949" rIns="121899" bIns="60949" rtlCol="0">
            <a:spAutoFit/>
          </a:bodyPr>
          <a:lstStyle/>
          <a:p>
            <a:pPr defTabSz="609493"/>
            <a:r>
              <a:rPr lang="en-US" sz="10400" b="1" dirty="0" smtClean="0">
                <a:solidFill>
                  <a:prstClr val="white"/>
                </a:solidFill>
                <a:cs typeface="Arial"/>
              </a:rPr>
              <a:t>&gt;&gt;&gt;&gt;&gt;&gt;&gt;&gt;&gt;&gt;&gt;&gt;&gt;&gt;&gt;&gt;</a:t>
            </a:r>
            <a:endParaRPr lang="en-US" sz="10400" b="1" dirty="0">
              <a:solidFill>
                <a:prstClr val="white"/>
              </a:solidFill>
              <a:cs typeface="Aria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file://localhost/Users/Sharon/WORK/BLOOMBERG/Degrees_2.png" TargetMode="Externa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9426" y="1452566"/>
            <a:ext cx="10696574" cy="517048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Code level 1</a:t>
            </a:r>
          </a:p>
          <a:p>
            <a:pPr lvl="5"/>
            <a:r>
              <a:rPr lang="en-US" dirty="0" smtClean="0"/>
              <a:t>Code level 2</a:t>
            </a:r>
          </a:p>
        </p:txBody>
      </p:sp>
      <p:sp>
        <p:nvSpPr>
          <p:cNvPr id="2" name="Title Placeholder 1"/>
          <p:cNvSpPr>
            <a:spLocks noGrp="1"/>
          </p:cNvSpPr>
          <p:nvPr>
            <p:ph type="title"/>
          </p:nvPr>
        </p:nvSpPr>
        <p:spPr>
          <a:xfrm>
            <a:off x="479426" y="317500"/>
            <a:ext cx="10696573" cy="965200"/>
          </a:xfrm>
          <a:prstGeom prst="rect">
            <a:avLst/>
          </a:prstGeom>
        </p:spPr>
        <p:txBody>
          <a:bodyPr vert="horz" lIns="91440" tIns="45720" rIns="91440" bIns="45720" rtlCol="0" anchor="ctr">
            <a:normAutofit/>
          </a:bodyPr>
          <a:lstStyle/>
          <a:p>
            <a:r>
              <a:rPr lang="en-US" dirty="0" smtClean="0"/>
              <a:t>Side Title</a:t>
            </a:r>
            <a:endParaRPr lang="en-US" dirty="0"/>
          </a:p>
        </p:txBody>
      </p:sp>
      <p:sp>
        <p:nvSpPr>
          <p:cNvPr id="32" name="Footer Placeholder 35"/>
          <p:cNvSpPr txBox="1">
            <a:spLocks/>
          </p:cNvSpPr>
          <p:nvPr/>
        </p:nvSpPr>
        <p:spPr>
          <a:xfrm>
            <a:off x="-3685" y="6636186"/>
            <a:ext cx="10842976" cy="226997"/>
          </a:xfrm>
          <a:prstGeom prst="rect">
            <a:avLst/>
          </a:prstGeom>
        </p:spPr>
        <p:txBody>
          <a:bodyPr vert="horz" lIns="121899" tIns="60949" rIns="121899" bIns="60949" rtlCol="0" anchor="t"/>
          <a:lstStyle>
            <a:defPPr>
              <a:defRPr lang="en-US"/>
            </a:defPPr>
            <a:lvl1pPr marL="0" algn="l" defTabSz="914400" rtl="0" eaLnBrk="1" latinLnBrk="0" hangingPunct="1">
              <a:defRPr sz="800" kern="1200">
                <a:solidFill>
                  <a:srgbClr val="606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Narrow" panose="020B0606020202030204" pitchFamily="34" charset="0"/>
              </a:rPr>
              <a:t>© 2015 Bloomberg L.P.  All rights reserved.  Proprietary and confidential material.  For internal use only.</a:t>
            </a:r>
          </a:p>
          <a:p>
            <a:endParaRPr lang="en-US" dirty="0"/>
          </a:p>
        </p:txBody>
      </p:sp>
      <p:sp>
        <p:nvSpPr>
          <p:cNvPr id="20" name="Date Placeholder 3"/>
          <p:cNvSpPr txBox="1">
            <a:spLocks/>
          </p:cNvSpPr>
          <p:nvPr userDrawn="1"/>
        </p:nvSpPr>
        <p:spPr>
          <a:xfrm>
            <a:off x="11784701" y="95136"/>
            <a:ext cx="254000" cy="4533904"/>
          </a:xfrm>
          <a:prstGeom prst="rect">
            <a:avLst/>
          </a:prstGeom>
        </p:spPr>
        <p:txBody>
          <a:bodyPr vert="vert270"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R&amp;D Training: Introduction to BDE</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nvGrpSpPr>
          <p:cNvPr id="21" name="Group 278"/>
          <p:cNvGrpSpPr/>
          <p:nvPr userDrawn="1"/>
        </p:nvGrpSpPr>
        <p:grpSpPr>
          <a:xfrm rot="16200000">
            <a:off x="11085063" y="5608693"/>
            <a:ext cx="1622261" cy="326882"/>
            <a:chOff x="122238" y="4995863"/>
            <a:chExt cx="7208837" cy="1452562"/>
          </a:xfrm>
          <a:solidFill>
            <a:schemeClr val="tx1">
              <a:lumMod val="50000"/>
              <a:lumOff val="50000"/>
            </a:schemeClr>
          </a:solidFill>
        </p:grpSpPr>
        <p:sp>
          <p:nvSpPr>
            <p:cNvPr id="22" name="Freeform 25"/>
            <p:cNvSpPr>
              <a:spLocks noEditPoints="1"/>
            </p:cNvSpPr>
            <p:nvPr/>
          </p:nvSpPr>
          <p:spPr bwMode="auto">
            <a:xfrm>
              <a:off x="122238" y="5021263"/>
              <a:ext cx="787400" cy="1065212"/>
            </a:xfrm>
            <a:custGeom>
              <a:avLst/>
              <a:gdLst/>
              <a:ahLst/>
              <a:cxnLst>
                <a:cxn ang="0">
                  <a:pos x="469" y="204"/>
                </a:cxn>
                <a:cxn ang="0">
                  <a:pos x="577" y="221"/>
                </a:cxn>
                <a:cxn ang="0">
                  <a:pos x="648" y="258"/>
                </a:cxn>
                <a:cxn ang="0">
                  <a:pos x="681" y="301"/>
                </a:cxn>
                <a:cxn ang="0">
                  <a:pos x="696" y="376"/>
                </a:cxn>
                <a:cxn ang="0">
                  <a:pos x="688" y="429"/>
                </a:cxn>
                <a:cxn ang="0">
                  <a:pos x="650" y="486"/>
                </a:cxn>
                <a:cxn ang="0">
                  <a:pos x="583" y="526"/>
                </a:cxn>
                <a:cxn ang="0">
                  <a:pos x="486" y="544"/>
                </a:cxn>
                <a:cxn ang="0">
                  <a:pos x="0" y="1342"/>
                </a:cxn>
                <a:cxn ang="0">
                  <a:pos x="579" y="1338"/>
                </a:cxn>
                <a:cxn ang="0">
                  <a:pos x="670" y="1323"/>
                </a:cxn>
                <a:cxn ang="0">
                  <a:pos x="756" y="1298"/>
                </a:cxn>
                <a:cxn ang="0">
                  <a:pos x="833" y="1260"/>
                </a:cxn>
                <a:cxn ang="0">
                  <a:pos x="899" y="1208"/>
                </a:cxn>
                <a:cxn ang="0">
                  <a:pos x="949" y="1142"/>
                </a:cxn>
                <a:cxn ang="0">
                  <a:pos x="981" y="1059"/>
                </a:cxn>
                <a:cxn ang="0">
                  <a:pos x="992" y="959"/>
                </a:cxn>
                <a:cxn ang="0">
                  <a:pos x="989" y="911"/>
                </a:cxn>
                <a:cxn ang="0">
                  <a:pos x="975" y="852"/>
                </a:cxn>
                <a:cxn ang="0">
                  <a:pos x="953" y="798"/>
                </a:cxn>
                <a:cxn ang="0">
                  <a:pos x="920" y="750"/>
                </a:cxn>
                <a:cxn ang="0">
                  <a:pos x="879" y="709"/>
                </a:cxn>
                <a:cxn ang="0">
                  <a:pos x="831" y="676"/>
                </a:cxn>
                <a:cxn ang="0">
                  <a:pos x="777" y="651"/>
                </a:cxn>
                <a:cxn ang="0">
                  <a:pos x="717" y="636"/>
                </a:cxn>
                <a:cxn ang="0">
                  <a:pos x="727" y="622"/>
                </a:cxn>
                <a:cxn ang="0">
                  <a:pos x="817" y="575"/>
                </a:cxn>
                <a:cxn ang="0">
                  <a:pos x="885" y="506"/>
                </a:cxn>
                <a:cxn ang="0">
                  <a:pos x="925" y="416"/>
                </a:cxn>
                <a:cxn ang="0">
                  <a:pos x="935" y="337"/>
                </a:cxn>
                <a:cxn ang="0">
                  <a:pos x="926" y="252"/>
                </a:cxn>
                <a:cxn ang="0">
                  <a:pos x="900" y="181"/>
                </a:cxn>
                <a:cxn ang="0">
                  <a:pos x="859" y="122"/>
                </a:cxn>
                <a:cxn ang="0">
                  <a:pos x="805" y="76"/>
                </a:cxn>
                <a:cxn ang="0">
                  <a:pos x="743" y="41"/>
                </a:cxn>
                <a:cxn ang="0">
                  <a:pos x="673" y="18"/>
                </a:cxn>
                <a:cxn ang="0">
                  <a:pos x="599" y="4"/>
                </a:cxn>
                <a:cxn ang="0">
                  <a:pos x="0" y="1342"/>
                </a:cxn>
                <a:cxn ang="0">
                  <a:pos x="503" y="751"/>
                </a:cxn>
                <a:cxn ang="0">
                  <a:pos x="620" y="765"/>
                </a:cxn>
                <a:cxn ang="0">
                  <a:pos x="683" y="792"/>
                </a:cxn>
                <a:cxn ang="0">
                  <a:pos x="714" y="818"/>
                </a:cxn>
                <a:cxn ang="0">
                  <a:pos x="736" y="851"/>
                </a:cxn>
                <a:cxn ang="0">
                  <a:pos x="749" y="892"/>
                </a:cxn>
                <a:cxn ang="0">
                  <a:pos x="752" y="956"/>
                </a:cxn>
                <a:cxn ang="0">
                  <a:pos x="742" y="1012"/>
                </a:cxn>
                <a:cxn ang="0">
                  <a:pos x="717" y="1055"/>
                </a:cxn>
                <a:cxn ang="0">
                  <a:pos x="683" y="1087"/>
                </a:cxn>
                <a:cxn ang="0">
                  <a:pos x="630" y="1114"/>
                </a:cxn>
                <a:cxn ang="0">
                  <a:pos x="532" y="1134"/>
                </a:cxn>
                <a:cxn ang="0">
                  <a:pos x="238" y="1137"/>
                </a:cxn>
              </a:cxnLst>
              <a:rect l="0" t="0" r="r" b="b"/>
              <a:pathLst>
                <a:path w="992" h="1342">
                  <a:moveTo>
                    <a:pt x="238" y="204"/>
                  </a:moveTo>
                  <a:lnTo>
                    <a:pt x="436" y="204"/>
                  </a:lnTo>
                  <a:lnTo>
                    <a:pt x="436" y="204"/>
                  </a:lnTo>
                  <a:lnTo>
                    <a:pt x="469" y="204"/>
                  </a:lnTo>
                  <a:lnTo>
                    <a:pt x="499" y="206"/>
                  </a:lnTo>
                  <a:lnTo>
                    <a:pt x="527" y="210"/>
                  </a:lnTo>
                  <a:lnTo>
                    <a:pt x="553" y="214"/>
                  </a:lnTo>
                  <a:lnTo>
                    <a:pt x="577" y="221"/>
                  </a:lnTo>
                  <a:lnTo>
                    <a:pt x="597" y="228"/>
                  </a:lnTo>
                  <a:lnTo>
                    <a:pt x="616" y="237"/>
                  </a:lnTo>
                  <a:lnTo>
                    <a:pt x="634" y="247"/>
                  </a:lnTo>
                  <a:lnTo>
                    <a:pt x="648" y="258"/>
                  </a:lnTo>
                  <a:lnTo>
                    <a:pt x="661" y="271"/>
                  </a:lnTo>
                  <a:lnTo>
                    <a:pt x="667" y="278"/>
                  </a:lnTo>
                  <a:lnTo>
                    <a:pt x="672" y="285"/>
                  </a:lnTo>
                  <a:lnTo>
                    <a:pt x="681" y="301"/>
                  </a:lnTo>
                  <a:lnTo>
                    <a:pt x="688" y="317"/>
                  </a:lnTo>
                  <a:lnTo>
                    <a:pt x="692" y="336"/>
                  </a:lnTo>
                  <a:lnTo>
                    <a:pt x="695" y="355"/>
                  </a:lnTo>
                  <a:lnTo>
                    <a:pt x="696" y="376"/>
                  </a:lnTo>
                  <a:lnTo>
                    <a:pt x="696" y="376"/>
                  </a:lnTo>
                  <a:lnTo>
                    <a:pt x="695" y="395"/>
                  </a:lnTo>
                  <a:lnTo>
                    <a:pt x="692" y="413"/>
                  </a:lnTo>
                  <a:lnTo>
                    <a:pt x="688" y="429"/>
                  </a:lnTo>
                  <a:lnTo>
                    <a:pt x="681" y="446"/>
                  </a:lnTo>
                  <a:lnTo>
                    <a:pt x="672" y="460"/>
                  </a:lnTo>
                  <a:lnTo>
                    <a:pt x="662" y="474"/>
                  </a:lnTo>
                  <a:lnTo>
                    <a:pt x="650" y="486"/>
                  </a:lnTo>
                  <a:lnTo>
                    <a:pt x="636" y="499"/>
                  </a:lnTo>
                  <a:lnTo>
                    <a:pt x="620" y="509"/>
                  </a:lnTo>
                  <a:lnTo>
                    <a:pt x="602" y="518"/>
                  </a:lnTo>
                  <a:lnTo>
                    <a:pt x="583" y="526"/>
                  </a:lnTo>
                  <a:lnTo>
                    <a:pt x="561" y="533"/>
                  </a:lnTo>
                  <a:lnTo>
                    <a:pt x="538" y="538"/>
                  </a:lnTo>
                  <a:lnTo>
                    <a:pt x="513" y="542"/>
                  </a:lnTo>
                  <a:lnTo>
                    <a:pt x="486" y="544"/>
                  </a:lnTo>
                  <a:lnTo>
                    <a:pt x="457" y="545"/>
                  </a:lnTo>
                  <a:lnTo>
                    <a:pt x="238" y="545"/>
                  </a:lnTo>
                  <a:lnTo>
                    <a:pt x="238" y="204"/>
                  </a:lnTo>
                  <a:close/>
                  <a:moveTo>
                    <a:pt x="0" y="1342"/>
                  </a:moveTo>
                  <a:lnTo>
                    <a:pt x="484" y="1342"/>
                  </a:lnTo>
                  <a:lnTo>
                    <a:pt x="484" y="1342"/>
                  </a:lnTo>
                  <a:lnTo>
                    <a:pt x="531" y="1341"/>
                  </a:lnTo>
                  <a:lnTo>
                    <a:pt x="579" y="1338"/>
                  </a:lnTo>
                  <a:lnTo>
                    <a:pt x="602" y="1335"/>
                  </a:lnTo>
                  <a:lnTo>
                    <a:pt x="625" y="1332"/>
                  </a:lnTo>
                  <a:lnTo>
                    <a:pt x="648" y="1328"/>
                  </a:lnTo>
                  <a:lnTo>
                    <a:pt x="670" y="1323"/>
                  </a:lnTo>
                  <a:lnTo>
                    <a:pt x="693" y="1318"/>
                  </a:lnTo>
                  <a:lnTo>
                    <a:pt x="714" y="1312"/>
                  </a:lnTo>
                  <a:lnTo>
                    <a:pt x="736" y="1305"/>
                  </a:lnTo>
                  <a:lnTo>
                    <a:pt x="756" y="1298"/>
                  </a:lnTo>
                  <a:lnTo>
                    <a:pt x="776" y="1290"/>
                  </a:lnTo>
                  <a:lnTo>
                    <a:pt x="796" y="1281"/>
                  </a:lnTo>
                  <a:lnTo>
                    <a:pt x="815" y="1271"/>
                  </a:lnTo>
                  <a:lnTo>
                    <a:pt x="833" y="1260"/>
                  </a:lnTo>
                  <a:lnTo>
                    <a:pt x="851" y="1248"/>
                  </a:lnTo>
                  <a:lnTo>
                    <a:pt x="867" y="1236"/>
                  </a:lnTo>
                  <a:lnTo>
                    <a:pt x="883" y="1223"/>
                  </a:lnTo>
                  <a:lnTo>
                    <a:pt x="899" y="1208"/>
                  </a:lnTo>
                  <a:lnTo>
                    <a:pt x="912" y="1193"/>
                  </a:lnTo>
                  <a:lnTo>
                    <a:pt x="925" y="1177"/>
                  </a:lnTo>
                  <a:lnTo>
                    <a:pt x="937" y="1161"/>
                  </a:lnTo>
                  <a:lnTo>
                    <a:pt x="949" y="1142"/>
                  </a:lnTo>
                  <a:lnTo>
                    <a:pt x="959" y="1123"/>
                  </a:lnTo>
                  <a:lnTo>
                    <a:pt x="967" y="1102"/>
                  </a:lnTo>
                  <a:lnTo>
                    <a:pt x="975" y="1081"/>
                  </a:lnTo>
                  <a:lnTo>
                    <a:pt x="981" y="1059"/>
                  </a:lnTo>
                  <a:lnTo>
                    <a:pt x="985" y="1036"/>
                  </a:lnTo>
                  <a:lnTo>
                    <a:pt x="989" y="1011"/>
                  </a:lnTo>
                  <a:lnTo>
                    <a:pt x="991" y="985"/>
                  </a:lnTo>
                  <a:lnTo>
                    <a:pt x="992" y="959"/>
                  </a:lnTo>
                  <a:lnTo>
                    <a:pt x="992" y="959"/>
                  </a:lnTo>
                  <a:lnTo>
                    <a:pt x="992" y="943"/>
                  </a:lnTo>
                  <a:lnTo>
                    <a:pt x="990" y="927"/>
                  </a:lnTo>
                  <a:lnTo>
                    <a:pt x="989" y="911"/>
                  </a:lnTo>
                  <a:lnTo>
                    <a:pt x="986" y="896"/>
                  </a:lnTo>
                  <a:lnTo>
                    <a:pt x="983" y="881"/>
                  </a:lnTo>
                  <a:lnTo>
                    <a:pt x="980" y="866"/>
                  </a:lnTo>
                  <a:lnTo>
                    <a:pt x="975" y="852"/>
                  </a:lnTo>
                  <a:lnTo>
                    <a:pt x="971" y="838"/>
                  </a:lnTo>
                  <a:lnTo>
                    <a:pt x="965" y="824"/>
                  </a:lnTo>
                  <a:lnTo>
                    <a:pt x="959" y="811"/>
                  </a:lnTo>
                  <a:lnTo>
                    <a:pt x="953" y="798"/>
                  </a:lnTo>
                  <a:lnTo>
                    <a:pt x="944" y="786"/>
                  </a:lnTo>
                  <a:lnTo>
                    <a:pt x="937" y="774"/>
                  </a:lnTo>
                  <a:lnTo>
                    <a:pt x="928" y="761"/>
                  </a:lnTo>
                  <a:lnTo>
                    <a:pt x="920" y="750"/>
                  </a:lnTo>
                  <a:lnTo>
                    <a:pt x="910" y="739"/>
                  </a:lnTo>
                  <a:lnTo>
                    <a:pt x="901" y="729"/>
                  </a:lnTo>
                  <a:lnTo>
                    <a:pt x="890" y="719"/>
                  </a:lnTo>
                  <a:lnTo>
                    <a:pt x="879" y="709"/>
                  </a:lnTo>
                  <a:lnTo>
                    <a:pt x="868" y="700"/>
                  </a:lnTo>
                  <a:lnTo>
                    <a:pt x="856" y="691"/>
                  </a:lnTo>
                  <a:lnTo>
                    <a:pt x="844" y="683"/>
                  </a:lnTo>
                  <a:lnTo>
                    <a:pt x="831" y="676"/>
                  </a:lnTo>
                  <a:lnTo>
                    <a:pt x="818" y="669"/>
                  </a:lnTo>
                  <a:lnTo>
                    <a:pt x="805" y="663"/>
                  </a:lnTo>
                  <a:lnTo>
                    <a:pt x="792" y="656"/>
                  </a:lnTo>
                  <a:lnTo>
                    <a:pt x="777" y="651"/>
                  </a:lnTo>
                  <a:lnTo>
                    <a:pt x="762" y="646"/>
                  </a:lnTo>
                  <a:lnTo>
                    <a:pt x="748" y="642"/>
                  </a:lnTo>
                  <a:lnTo>
                    <a:pt x="733" y="639"/>
                  </a:lnTo>
                  <a:lnTo>
                    <a:pt x="717" y="636"/>
                  </a:lnTo>
                  <a:lnTo>
                    <a:pt x="702" y="634"/>
                  </a:lnTo>
                  <a:lnTo>
                    <a:pt x="702" y="631"/>
                  </a:lnTo>
                  <a:lnTo>
                    <a:pt x="702" y="631"/>
                  </a:lnTo>
                  <a:lnTo>
                    <a:pt x="727" y="622"/>
                  </a:lnTo>
                  <a:lnTo>
                    <a:pt x="752" y="613"/>
                  </a:lnTo>
                  <a:lnTo>
                    <a:pt x="774" y="601"/>
                  </a:lnTo>
                  <a:lnTo>
                    <a:pt x="797" y="588"/>
                  </a:lnTo>
                  <a:lnTo>
                    <a:pt x="817" y="575"/>
                  </a:lnTo>
                  <a:lnTo>
                    <a:pt x="836" y="560"/>
                  </a:lnTo>
                  <a:lnTo>
                    <a:pt x="854" y="542"/>
                  </a:lnTo>
                  <a:lnTo>
                    <a:pt x="870" y="525"/>
                  </a:lnTo>
                  <a:lnTo>
                    <a:pt x="885" y="506"/>
                  </a:lnTo>
                  <a:lnTo>
                    <a:pt x="898" y="485"/>
                  </a:lnTo>
                  <a:lnTo>
                    <a:pt x="909" y="464"/>
                  </a:lnTo>
                  <a:lnTo>
                    <a:pt x="918" y="441"/>
                  </a:lnTo>
                  <a:lnTo>
                    <a:pt x="925" y="416"/>
                  </a:lnTo>
                  <a:lnTo>
                    <a:pt x="931" y="391"/>
                  </a:lnTo>
                  <a:lnTo>
                    <a:pt x="934" y="364"/>
                  </a:lnTo>
                  <a:lnTo>
                    <a:pt x="935" y="337"/>
                  </a:lnTo>
                  <a:lnTo>
                    <a:pt x="935" y="337"/>
                  </a:lnTo>
                  <a:lnTo>
                    <a:pt x="934" y="314"/>
                  </a:lnTo>
                  <a:lnTo>
                    <a:pt x="932" y="293"/>
                  </a:lnTo>
                  <a:lnTo>
                    <a:pt x="930" y="271"/>
                  </a:lnTo>
                  <a:lnTo>
                    <a:pt x="926" y="252"/>
                  </a:lnTo>
                  <a:lnTo>
                    <a:pt x="921" y="233"/>
                  </a:lnTo>
                  <a:lnTo>
                    <a:pt x="915" y="214"/>
                  </a:lnTo>
                  <a:lnTo>
                    <a:pt x="908" y="197"/>
                  </a:lnTo>
                  <a:lnTo>
                    <a:pt x="900" y="181"/>
                  </a:lnTo>
                  <a:lnTo>
                    <a:pt x="890" y="165"/>
                  </a:lnTo>
                  <a:lnTo>
                    <a:pt x="880" y="150"/>
                  </a:lnTo>
                  <a:lnTo>
                    <a:pt x="870" y="136"/>
                  </a:lnTo>
                  <a:lnTo>
                    <a:pt x="859" y="122"/>
                  </a:lnTo>
                  <a:lnTo>
                    <a:pt x="847" y="110"/>
                  </a:lnTo>
                  <a:lnTo>
                    <a:pt x="833" y="97"/>
                  </a:lnTo>
                  <a:lnTo>
                    <a:pt x="819" y="86"/>
                  </a:lnTo>
                  <a:lnTo>
                    <a:pt x="805" y="76"/>
                  </a:lnTo>
                  <a:lnTo>
                    <a:pt x="791" y="67"/>
                  </a:lnTo>
                  <a:lnTo>
                    <a:pt x="775" y="58"/>
                  </a:lnTo>
                  <a:lnTo>
                    <a:pt x="759" y="49"/>
                  </a:lnTo>
                  <a:lnTo>
                    <a:pt x="743" y="41"/>
                  </a:lnTo>
                  <a:lnTo>
                    <a:pt x="726" y="34"/>
                  </a:lnTo>
                  <a:lnTo>
                    <a:pt x="709" y="28"/>
                  </a:lnTo>
                  <a:lnTo>
                    <a:pt x="691" y="22"/>
                  </a:lnTo>
                  <a:lnTo>
                    <a:pt x="673" y="18"/>
                  </a:lnTo>
                  <a:lnTo>
                    <a:pt x="655" y="13"/>
                  </a:lnTo>
                  <a:lnTo>
                    <a:pt x="637" y="10"/>
                  </a:lnTo>
                  <a:lnTo>
                    <a:pt x="618" y="6"/>
                  </a:lnTo>
                  <a:lnTo>
                    <a:pt x="599" y="4"/>
                  </a:lnTo>
                  <a:lnTo>
                    <a:pt x="561" y="1"/>
                  </a:lnTo>
                  <a:lnTo>
                    <a:pt x="524" y="0"/>
                  </a:lnTo>
                  <a:lnTo>
                    <a:pt x="0" y="0"/>
                  </a:lnTo>
                  <a:lnTo>
                    <a:pt x="0" y="1342"/>
                  </a:lnTo>
                  <a:close/>
                  <a:moveTo>
                    <a:pt x="238" y="750"/>
                  </a:moveTo>
                  <a:lnTo>
                    <a:pt x="468" y="750"/>
                  </a:lnTo>
                  <a:lnTo>
                    <a:pt x="468" y="750"/>
                  </a:lnTo>
                  <a:lnTo>
                    <a:pt x="503" y="751"/>
                  </a:lnTo>
                  <a:lnTo>
                    <a:pt x="536" y="752"/>
                  </a:lnTo>
                  <a:lnTo>
                    <a:pt x="566" y="755"/>
                  </a:lnTo>
                  <a:lnTo>
                    <a:pt x="594" y="760"/>
                  </a:lnTo>
                  <a:lnTo>
                    <a:pt x="620" y="765"/>
                  </a:lnTo>
                  <a:lnTo>
                    <a:pt x="643" y="774"/>
                  </a:lnTo>
                  <a:lnTo>
                    <a:pt x="664" y="782"/>
                  </a:lnTo>
                  <a:lnTo>
                    <a:pt x="674" y="787"/>
                  </a:lnTo>
                  <a:lnTo>
                    <a:pt x="683" y="792"/>
                  </a:lnTo>
                  <a:lnTo>
                    <a:pt x="692" y="798"/>
                  </a:lnTo>
                  <a:lnTo>
                    <a:pt x="700" y="804"/>
                  </a:lnTo>
                  <a:lnTo>
                    <a:pt x="707" y="811"/>
                  </a:lnTo>
                  <a:lnTo>
                    <a:pt x="714" y="818"/>
                  </a:lnTo>
                  <a:lnTo>
                    <a:pt x="720" y="825"/>
                  </a:lnTo>
                  <a:lnTo>
                    <a:pt x="725" y="834"/>
                  </a:lnTo>
                  <a:lnTo>
                    <a:pt x="731" y="842"/>
                  </a:lnTo>
                  <a:lnTo>
                    <a:pt x="736" y="851"/>
                  </a:lnTo>
                  <a:lnTo>
                    <a:pt x="740" y="860"/>
                  </a:lnTo>
                  <a:lnTo>
                    <a:pt x="743" y="870"/>
                  </a:lnTo>
                  <a:lnTo>
                    <a:pt x="746" y="880"/>
                  </a:lnTo>
                  <a:lnTo>
                    <a:pt x="749" y="892"/>
                  </a:lnTo>
                  <a:lnTo>
                    <a:pt x="752" y="915"/>
                  </a:lnTo>
                  <a:lnTo>
                    <a:pt x="753" y="940"/>
                  </a:lnTo>
                  <a:lnTo>
                    <a:pt x="753" y="940"/>
                  </a:lnTo>
                  <a:lnTo>
                    <a:pt x="752" y="956"/>
                  </a:lnTo>
                  <a:lnTo>
                    <a:pt x="751" y="971"/>
                  </a:lnTo>
                  <a:lnTo>
                    <a:pt x="749" y="985"/>
                  </a:lnTo>
                  <a:lnTo>
                    <a:pt x="746" y="999"/>
                  </a:lnTo>
                  <a:lnTo>
                    <a:pt x="742" y="1012"/>
                  </a:lnTo>
                  <a:lnTo>
                    <a:pt x="737" y="1024"/>
                  </a:lnTo>
                  <a:lnTo>
                    <a:pt x="731" y="1035"/>
                  </a:lnTo>
                  <a:lnTo>
                    <a:pt x="724" y="1045"/>
                  </a:lnTo>
                  <a:lnTo>
                    <a:pt x="717" y="1055"/>
                  </a:lnTo>
                  <a:lnTo>
                    <a:pt x="709" y="1064"/>
                  </a:lnTo>
                  <a:lnTo>
                    <a:pt x="701" y="1072"/>
                  </a:lnTo>
                  <a:lnTo>
                    <a:pt x="693" y="1080"/>
                  </a:lnTo>
                  <a:lnTo>
                    <a:pt x="683" y="1087"/>
                  </a:lnTo>
                  <a:lnTo>
                    <a:pt x="673" y="1093"/>
                  </a:lnTo>
                  <a:lnTo>
                    <a:pt x="663" y="1099"/>
                  </a:lnTo>
                  <a:lnTo>
                    <a:pt x="652" y="1105"/>
                  </a:lnTo>
                  <a:lnTo>
                    <a:pt x="630" y="1114"/>
                  </a:lnTo>
                  <a:lnTo>
                    <a:pt x="606" y="1121"/>
                  </a:lnTo>
                  <a:lnTo>
                    <a:pt x="582" y="1127"/>
                  </a:lnTo>
                  <a:lnTo>
                    <a:pt x="557" y="1131"/>
                  </a:lnTo>
                  <a:lnTo>
                    <a:pt x="532" y="1134"/>
                  </a:lnTo>
                  <a:lnTo>
                    <a:pt x="507" y="1136"/>
                  </a:lnTo>
                  <a:lnTo>
                    <a:pt x="483" y="1137"/>
                  </a:lnTo>
                  <a:lnTo>
                    <a:pt x="458" y="1137"/>
                  </a:lnTo>
                  <a:lnTo>
                    <a:pt x="238" y="1137"/>
                  </a:lnTo>
                  <a:lnTo>
                    <a:pt x="238" y="750"/>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3" name="Rectangle 26"/>
            <p:cNvSpPr>
              <a:spLocks noChangeArrowheads="1"/>
            </p:cNvSpPr>
            <p:nvPr/>
          </p:nvSpPr>
          <p:spPr bwMode="auto">
            <a:xfrm>
              <a:off x="1033463" y="4995863"/>
              <a:ext cx="180975" cy="1090612"/>
            </a:xfrm>
            <a:prstGeom prst="rect">
              <a:avLst/>
            </a:prstGeom>
            <a:solidFill>
              <a:srgbClr val="60606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4" name="Freeform 27"/>
            <p:cNvSpPr>
              <a:spLocks noEditPoints="1"/>
            </p:cNvSpPr>
            <p:nvPr/>
          </p:nvSpPr>
          <p:spPr bwMode="auto">
            <a:xfrm>
              <a:off x="1335088" y="5346700"/>
              <a:ext cx="785812" cy="758825"/>
            </a:xfrm>
            <a:custGeom>
              <a:avLst/>
              <a:gdLst/>
              <a:ahLst/>
              <a:cxnLst>
                <a:cxn ang="0">
                  <a:pos x="444" y="2"/>
                </a:cxn>
                <a:cxn ang="0">
                  <a:pos x="348" y="19"/>
                </a:cxn>
                <a:cxn ang="0">
                  <a:pos x="259" y="53"/>
                </a:cxn>
                <a:cxn ang="0">
                  <a:pos x="180" y="102"/>
                </a:cxn>
                <a:cxn ang="0">
                  <a:pos x="112" y="164"/>
                </a:cxn>
                <a:cxn ang="0">
                  <a:pos x="59" y="240"/>
                </a:cxn>
                <a:cxn ang="0">
                  <a:pos x="23" y="327"/>
                </a:cxn>
                <a:cxn ang="0">
                  <a:pos x="3" y="425"/>
                </a:cxn>
                <a:cxn ang="0">
                  <a:pos x="1" y="504"/>
                </a:cxn>
                <a:cxn ang="0">
                  <a:pos x="16" y="605"/>
                </a:cxn>
                <a:cxn ang="0">
                  <a:pos x="49" y="694"/>
                </a:cxn>
                <a:cxn ang="0">
                  <a:pos x="98" y="773"/>
                </a:cxn>
                <a:cxn ang="0">
                  <a:pos x="162" y="839"/>
                </a:cxn>
                <a:cxn ang="0">
                  <a:pos x="238" y="892"/>
                </a:cxn>
                <a:cxn ang="0">
                  <a:pos x="324" y="929"/>
                </a:cxn>
                <a:cxn ang="0">
                  <a:pos x="420" y="950"/>
                </a:cxn>
                <a:cxn ang="0">
                  <a:pos x="495" y="955"/>
                </a:cxn>
                <a:cxn ang="0">
                  <a:pos x="596" y="947"/>
                </a:cxn>
                <a:cxn ang="0">
                  <a:pos x="689" y="922"/>
                </a:cxn>
                <a:cxn ang="0">
                  <a:pos x="774" y="880"/>
                </a:cxn>
                <a:cxn ang="0">
                  <a:pos x="846" y="824"/>
                </a:cxn>
                <a:cxn ang="0">
                  <a:pos x="907" y="755"/>
                </a:cxn>
                <a:cxn ang="0">
                  <a:pos x="952" y="673"/>
                </a:cxn>
                <a:cxn ang="0">
                  <a:pos x="980" y="580"/>
                </a:cxn>
                <a:cxn ang="0">
                  <a:pos x="991" y="478"/>
                </a:cxn>
                <a:cxn ang="0">
                  <a:pos x="985" y="399"/>
                </a:cxn>
                <a:cxn ang="0">
                  <a:pos x="961" y="304"/>
                </a:cxn>
                <a:cxn ang="0">
                  <a:pos x="919" y="220"/>
                </a:cxn>
                <a:cxn ang="0">
                  <a:pos x="862" y="148"/>
                </a:cxn>
                <a:cxn ang="0">
                  <a:pos x="793" y="88"/>
                </a:cxn>
                <a:cxn ang="0">
                  <a:pos x="711" y="43"/>
                </a:cxn>
                <a:cxn ang="0">
                  <a:pos x="620" y="13"/>
                </a:cxn>
                <a:cxn ang="0">
                  <a:pos x="521" y="0"/>
                </a:cxn>
                <a:cxn ang="0">
                  <a:pos x="495" y="751"/>
                </a:cxn>
                <a:cxn ang="0">
                  <a:pos x="436" y="745"/>
                </a:cxn>
                <a:cxn ang="0">
                  <a:pos x="383" y="728"/>
                </a:cxn>
                <a:cxn ang="0">
                  <a:pos x="338" y="702"/>
                </a:cxn>
                <a:cxn ang="0">
                  <a:pos x="299" y="668"/>
                </a:cxn>
                <a:cxn ang="0">
                  <a:pos x="268" y="626"/>
                </a:cxn>
                <a:cxn ang="0">
                  <a:pos x="233" y="531"/>
                </a:cxn>
                <a:cxn ang="0">
                  <a:pos x="230" y="451"/>
                </a:cxn>
                <a:cxn ang="0">
                  <a:pos x="256" y="351"/>
                </a:cxn>
                <a:cxn ang="0">
                  <a:pos x="291" y="297"/>
                </a:cxn>
                <a:cxn ang="0">
                  <a:pos x="327" y="262"/>
                </a:cxn>
                <a:cxn ang="0">
                  <a:pos x="371" y="233"/>
                </a:cxn>
                <a:cxn ang="0">
                  <a:pos x="422" y="214"/>
                </a:cxn>
                <a:cxn ang="0">
                  <a:pos x="480" y="205"/>
                </a:cxn>
                <a:cxn ang="0">
                  <a:pos x="526" y="206"/>
                </a:cxn>
                <a:cxn ang="0">
                  <a:pos x="582" y="218"/>
                </a:cxn>
                <a:cxn ang="0">
                  <a:pos x="632" y="239"/>
                </a:cxn>
                <a:cxn ang="0">
                  <a:pos x="674" y="270"/>
                </a:cxn>
                <a:cxn ang="0">
                  <a:pos x="708" y="308"/>
                </a:cxn>
                <a:cxn ang="0">
                  <a:pos x="745" y="375"/>
                </a:cxn>
                <a:cxn ang="0">
                  <a:pos x="763" y="478"/>
                </a:cxn>
                <a:cxn ang="0">
                  <a:pos x="752" y="556"/>
                </a:cxn>
                <a:cxn ang="0">
                  <a:pos x="716" y="637"/>
                </a:cxn>
                <a:cxn ang="0">
                  <a:pos x="683" y="677"/>
                </a:cxn>
                <a:cxn ang="0">
                  <a:pos x="643" y="710"/>
                </a:cxn>
                <a:cxn ang="0">
                  <a:pos x="595" y="733"/>
                </a:cxn>
                <a:cxn ang="0">
                  <a:pos x="541" y="747"/>
                </a:cxn>
                <a:cxn ang="0">
                  <a:pos x="495" y="751"/>
                </a:cxn>
              </a:cxnLst>
              <a:rect l="0" t="0" r="r" b="b"/>
              <a:pathLst>
                <a:path w="991" h="955">
                  <a:moveTo>
                    <a:pt x="495" y="0"/>
                  </a:moveTo>
                  <a:lnTo>
                    <a:pt x="495" y="0"/>
                  </a:lnTo>
                  <a:lnTo>
                    <a:pt x="470" y="0"/>
                  </a:lnTo>
                  <a:lnTo>
                    <a:pt x="444" y="2"/>
                  </a:lnTo>
                  <a:lnTo>
                    <a:pt x="420" y="5"/>
                  </a:lnTo>
                  <a:lnTo>
                    <a:pt x="396" y="8"/>
                  </a:lnTo>
                  <a:lnTo>
                    <a:pt x="371" y="13"/>
                  </a:lnTo>
                  <a:lnTo>
                    <a:pt x="348" y="19"/>
                  </a:lnTo>
                  <a:lnTo>
                    <a:pt x="324" y="26"/>
                  </a:lnTo>
                  <a:lnTo>
                    <a:pt x="302" y="35"/>
                  </a:lnTo>
                  <a:lnTo>
                    <a:pt x="280" y="43"/>
                  </a:lnTo>
                  <a:lnTo>
                    <a:pt x="259" y="53"/>
                  </a:lnTo>
                  <a:lnTo>
                    <a:pt x="238" y="64"/>
                  </a:lnTo>
                  <a:lnTo>
                    <a:pt x="218" y="75"/>
                  </a:lnTo>
                  <a:lnTo>
                    <a:pt x="199" y="88"/>
                  </a:lnTo>
                  <a:lnTo>
                    <a:pt x="180" y="102"/>
                  </a:lnTo>
                  <a:lnTo>
                    <a:pt x="162" y="116"/>
                  </a:lnTo>
                  <a:lnTo>
                    <a:pt x="145" y="131"/>
                  </a:lnTo>
                  <a:lnTo>
                    <a:pt x="129" y="148"/>
                  </a:lnTo>
                  <a:lnTo>
                    <a:pt x="112" y="164"/>
                  </a:lnTo>
                  <a:lnTo>
                    <a:pt x="98" y="182"/>
                  </a:lnTo>
                  <a:lnTo>
                    <a:pt x="85" y="201"/>
                  </a:lnTo>
                  <a:lnTo>
                    <a:pt x="72" y="220"/>
                  </a:lnTo>
                  <a:lnTo>
                    <a:pt x="59" y="240"/>
                  </a:lnTo>
                  <a:lnTo>
                    <a:pt x="49" y="261"/>
                  </a:lnTo>
                  <a:lnTo>
                    <a:pt x="39" y="282"/>
                  </a:lnTo>
                  <a:lnTo>
                    <a:pt x="30" y="304"/>
                  </a:lnTo>
                  <a:lnTo>
                    <a:pt x="23" y="327"/>
                  </a:lnTo>
                  <a:lnTo>
                    <a:pt x="16" y="350"/>
                  </a:lnTo>
                  <a:lnTo>
                    <a:pt x="10" y="375"/>
                  </a:lnTo>
                  <a:lnTo>
                    <a:pt x="6" y="399"/>
                  </a:lnTo>
                  <a:lnTo>
                    <a:pt x="3" y="425"/>
                  </a:lnTo>
                  <a:lnTo>
                    <a:pt x="1" y="451"/>
                  </a:lnTo>
                  <a:lnTo>
                    <a:pt x="0" y="478"/>
                  </a:lnTo>
                  <a:lnTo>
                    <a:pt x="0" y="478"/>
                  </a:lnTo>
                  <a:lnTo>
                    <a:pt x="1" y="504"/>
                  </a:lnTo>
                  <a:lnTo>
                    <a:pt x="3" y="531"/>
                  </a:lnTo>
                  <a:lnTo>
                    <a:pt x="6" y="556"/>
                  </a:lnTo>
                  <a:lnTo>
                    <a:pt x="10" y="580"/>
                  </a:lnTo>
                  <a:lnTo>
                    <a:pt x="16" y="605"/>
                  </a:lnTo>
                  <a:lnTo>
                    <a:pt x="23" y="628"/>
                  </a:lnTo>
                  <a:lnTo>
                    <a:pt x="30" y="651"/>
                  </a:lnTo>
                  <a:lnTo>
                    <a:pt x="39" y="673"/>
                  </a:lnTo>
                  <a:lnTo>
                    <a:pt x="49" y="694"/>
                  </a:lnTo>
                  <a:lnTo>
                    <a:pt x="59" y="716"/>
                  </a:lnTo>
                  <a:lnTo>
                    <a:pt x="72" y="735"/>
                  </a:lnTo>
                  <a:lnTo>
                    <a:pt x="85" y="755"/>
                  </a:lnTo>
                  <a:lnTo>
                    <a:pt x="98" y="773"/>
                  </a:lnTo>
                  <a:lnTo>
                    <a:pt x="112" y="791"/>
                  </a:lnTo>
                  <a:lnTo>
                    <a:pt x="129" y="808"/>
                  </a:lnTo>
                  <a:lnTo>
                    <a:pt x="145" y="824"/>
                  </a:lnTo>
                  <a:lnTo>
                    <a:pt x="162" y="839"/>
                  </a:lnTo>
                  <a:lnTo>
                    <a:pt x="180" y="853"/>
                  </a:lnTo>
                  <a:lnTo>
                    <a:pt x="199" y="868"/>
                  </a:lnTo>
                  <a:lnTo>
                    <a:pt x="218" y="880"/>
                  </a:lnTo>
                  <a:lnTo>
                    <a:pt x="238" y="892"/>
                  </a:lnTo>
                  <a:lnTo>
                    <a:pt x="259" y="902"/>
                  </a:lnTo>
                  <a:lnTo>
                    <a:pt x="280" y="912"/>
                  </a:lnTo>
                  <a:lnTo>
                    <a:pt x="302" y="922"/>
                  </a:lnTo>
                  <a:lnTo>
                    <a:pt x="324" y="929"/>
                  </a:lnTo>
                  <a:lnTo>
                    <a:pt x="348" y="936"/>
                  </a:lnTo>
                  <a:lnTo>
                    <a:pt x="371" y="942"/>
                  </a:lnTo>
                  <a:lnTo>
                    <a:pt x="396" y="947"/>
                  </a:lnTo>
                  <a:lnTo>
                    <a:pt x="420" y="950"/>
                  </a:lnTo>
                  <a:lnTo>
                    <a:pt x="444" y="953"/>
                  </a:lnTo>
                  <a:lnTo>
                    <a:pt x="470" y="955"/>
                  </a:lnTo>
                  <a:lnTo>
                    <a:pt x="495" y="955"/>
                  </a:lnTo>
                  <a:lnTo>
                    <a:pt x="495" y="955"/>
                  </a:lnTo>
                  <a:lnTo>
                    <a:pt x="521" y="955"/>
                  </a:lnTo>
                  <a:lnTo>
                    <a:pt x="546" y="953"/>
                  </a:lnTo>
                  <a:lnTo>
                    <a:pt x="572" y="950"/>
                  </a:lnTo>
                  <a:lnTo>
                    <a:pt x="596" y="947"/>
                  </a:lnTo>
                  <a:lnTo>
                    <a:pt x="620" y="942"/>
                  </a:lnTo>
                  <a:lnTo>
                    <a:pt x="643" y="936"/>
                  </a:lnTo>
                  <a:lnTo>
                    <a:pt x="667" y="929"/>
                  </a:lnTo>
                  <a:lnTo>
                    <a:pt x="689" y="922"/>
                  </a:lnTo>
                  <a:lnTo>
                    <a:pt x="711" y="912"/>
                  </a:lnTo>
                  <a:lnTo>
                    <a:pt x="733" y="902"/>
                  </a:lnTo>
                  <a:lnTo>
                    <a:pt x="753" y="892"/>
                  </a:lnTo>
                  <a:lnTo>
                    <a:pt x="774" y="880"/>
                  </a:lnTo>
                  <a:lnTo>
                    <a:pt x="793" y="868"/>
                  </a:lnTo>
                  <a:lnTo>
                    <a:pt x="811" y="853"/>
                  </a:lnTo>
                  <a:lnTo>
                    <a:pt x="830" y="839"/>
                  </a:lnTo>
                  <a:lnTo>
                    <a:pt x="846" y="824"/>
                  </a:lnTo>
                  <a:lnTo>
                    <a:pt x="862" y="808"/>
                  </a:lnTo>
                  <a:lnTo>
                    <a:pt x="879" y="791"/>
                  </a:lnTo>
                  <a:lnTo>
                    <a:pt x="893" y="773"/>
                  </a:lnTo>
                  <a:lnTo>
                    <a:pt x="907" y="755"/>
                  </a:lnTo>
                  <a:lnTo>
                    <a:pt x="919" y="735"/>
                  </a:lnTo>
                  <a:lnTo>
                    <a:pt x="931" y="716"/>
                  </a:lnTo>
                  <a:lnTo>
                    <a:pt x="942" y="694"/>
                  </a:lnTo>
                  <a:lnTo>
                    <a:pt x="952" y="673"/>
                  </a:lnTo>
                  <a:lnTo>
                    <a:pt x="961" y="651"/>
                  </a:lnTo>
                  <a:lnTo>
                    <a:pt x="968" y="628"/>
                  </a:lnTo>
                  <a:lnTo>
                    <a:pt x="975" y="605"/>
                  </a:lnTo>
                  <a:lnTo>
                    <a:pt x="980" y="580"/>
                  </a:lnTo>
                  <a:lnTo>
                    <a:pt x="985" y="556"/>
                  </a:lnTo>
                  <a:lnTo>
                    <a:pt x="989" y="531"/>
                  </a:lnTo>
                  <a:lnTo>
                    <a:pt x="990" y="504"/>
                  </a:lnTo>
                  <a:lnTo>
                    <a:pt x="991" y="478"/>
                  </a:lnTo>
                  <a:lnTo>
                    <a:pt x="991" y="478"/>
                  </a:lnTo>
                  <a:lnTo>
                    <a:pt x="990" y="451"/>
                  </a:lnTo>
                  <a:lnTo>
                    <a:pt x="989" y="425"/>
                  </a:lnTo>
                  <a:lnTo>
                    <a:pt x="985" y="399"/>
                  </a:lnTo>
                  <a:lnTo>
                    <a:pt x="980" y="375"/>
                  </a:lnTo>
                  <a:lnTo>
                    <a:pt x="975" y="350"/>
                  </a:lnTo>
                  <a:lnTo>
                    <a:pt x="968" y="327"/>
                  </a:lnTo>
                  <a:lnTo>
                    <a:pt x="961" y="304"/>
                  </a:lnTo>
                  <a:lnTo>
                    <a:pt x="952" y="282"/>
                  </a:lnTo>
                  <a:lnTo>
                    <a:pt x="942" y="261"/>
                  </a:lnTo>
                  <a:lnTo>
                    <a:pt x="931" y="240"/>
                  </a:lnTo>
                  <a:lnTo>
                    <a:pt x="919" y="220"/>
                  </a:lnTo>
                  <a:lnTo>
                    <a:pt x="907" y="201"/>
                  </a:lnTo>
                  <a:lnTo>
                    <a:pt x="893" y="182"/>
                  </a:lnTo>
                  <a:lnTo>
                    <a:pt x="879" y="164"/>
                  </a:lnTo>
                  <a:lnTo>
                    <a:pt x="862" y="148"/>
                  </a:lnTo>
                  <a:lnTo>
                    <a:pt x="846" y="131"/>
                  </a:lnTo>
                  <a:lnTo>
                    <a:pt x="830" y="116"/>
                  </a:lnTo>
                  <a:lnTo>
                    <a:pt x="811" y="102"/>
                  </a:lnTo>
                  <a:lnTo>
                    <a:pt x="793" y="88"/>
                  </a:lnTo>
                  <a:lnTo>
                    <a:pt x="774" y="75"/>
                  </a:lnTo>
                  <a:lnTo>
                    <a:pt x="753" y="64"/>
                  </a:lnTo>
                  <a:lnTo>
                    <a:pt x="733" y="53"/>
                  </a:lnTo>
                  <a:lnTo>
                    <a:pt x="711" y="43"/>
                  </a:lnTo>
                  <a:lnTo>
                    <a:pt x="689" y="35"/>
                  </a:lnTo>
                  <a:lnTo>
                    <a:pt x="667" y="26"/>
                  </a:lnTo>
                  <a:lnTo>
                    <a:pt x="643" y="19"/>
                  </a:lnTo>
                  <a:lnTo>
                    <a:pt x="620" y="13"/>
                  </a:lnTo>
                  <a:lnTo>
                    <a:pt x="596" y="8"/>
                  </a:lnTo>
                  <a:lnTo>
                    <a:pt x="572" y="5"/>
                  </a:lnTo>
                  <a:lnTo>
                    <a:pt x="546" y="2"/>
                  </a:lnTo>
                  <a:lnTo>
                    <a:pt x="521" y="0"/>
                  </a:lnTo>
                  <a:lnTo>
                    <a:pt x="495" y="0"/>
                  </a:lnTo>
                  <a:lnTo>
                    <a:pt x="495" y="0"/>
                  </a:lnTo>
                  <a:close/>
                  <a:moveTo>
                    <a:pt x="495" y="751"/>
                  </a:moveTo>
                  <a:lnTo>
                    <a:pt x="495" y="751"/>
                  </a:lnTo>
                  <a:lnTo>
                    <a:pt x="480" y="751"/>
                  </a:lnTo>
                  <a:lnTo>
                    <a:pt x="465" y="749"/>
                  </a:lnTo>
                  <a:lnTo>
                    <a:pt x="451" y="747"/>
                  </a:lnTo>
                  <a:lnTo>
                    <a:pt x="436" y="745"/>
                  </a:lnTo>
                  <a:lnTo>
                    <a:pt x="422" y="741"/>
                  </a:lnTo>
                  <a:lnTo>
                    <a:pt x="409" y="738"/>
                  </a:lnTo>
                  <a:lnTo>
                    <a:pt x="396" y="733"/>
                  </a:lnTo>
                  <a:lnTo>
                    <a:pt x="383" y="728"/>
                  </a:lnTo>
                  <a:lnTo>
                    <a:pt x="371" y="723"/>
                  </a:lnTo>
                  <a:lnTo>
                    <a:pt x="360" y="716"/>
                  </a:lnTo>
                  <a:lnTo>
                    <a:pt x="348" y="710"/>
                  </a:lnTo>
                  <a:lnTo>
                    <a:pt x="338" y="702"/>
                  </a:lnTo>
                  <a:lnTo>
                    <a:pt x="327" y="694"/>
                  </a:lnTo>
                  <a:lnTo>
                    <a:pt x="317" y="685"/>
                  </a:lnTo>
                  <a:lnTo>
                    <a:pt x="308" y="677"/>
                  </a:lnTo>
                  <a:lnTo>
                    <a:pt x="299" y="668"/>
                  </a:lnTo>
                  <a:lnTo>
                    <a:pt x="291" y="658"/>
                  </a:lnTo>
                  <a:lnTo>
                    <a:pt x="282" y="648"/>
                  </a:lnTo>
                  <a:lnTo>
                    <a:pt x="275" y="637"/>
                  </a:lnTo>
                  <a:lnTo>
                    <a:pt x="268" y="626"/>
                  </a:lnTo>
                  <a:lnTo>
                    <a:pt x="256" y="604"/>
                  </a:lnTo>
                  <a:lnTo>
                    <a:pt x="246" y="580"/>
                  </a:lnTo>
                  <a:lnTo>
                    <a:pt x="239" y="556"/>
                  </a:lnTo>
                  <a:lnTo>
                    <a:pt x="233" y="531"/>
                  </a:lnTo>
                  <a:lnTo>
                    <a:pt x="230" y="504"/>
                  </a:lnTo>
                  <a:lnTo>
                    <a:pt x="227" y="478"/>
                  </a:lnTo>
                  <a:lnTo>
                    <a:pt x="227" y="478"/>
                  </a:lnTo>
                  <a:lnTo>
                    <a:pt x="230" y="451"/>
                  </a:lnTo>
                  <a:lnTo>
                    <a:pt x="233" y="425"/>
                  </a:lnTo>
                  <a:lnTo>
                    <a:pt x="239" y="399"/>
                  </a:lnTo>
                  <a:lnTo>
                    <a:pt x="246" y="375"/>
                  </a:lnTo>
                  <a:lnTo>
                    <a:pt x="256" y="351"/>
                  </a:lnTo>
                  <a:lnTo>
                    <a:pt x="268" y="329"/>
                  </a:lnTo>
                  <a:lnTo>
                    <a:pt x="275" y="318"/>
                  </a:lnTo>
                  <a:lnTo>
                    <a:pt x="282" y="308"/>
                  </a:lnTo>
                  <a:lnTo>
                    <a:pt x="291" y="297"/>
                  </a:lnTo>
                  <a:lnTo>
                    <a:pt x="299" y="288"/>
                  </a:lnTo>
                  <a:lnTo>
                    <a:pt x="308" y="279"/>
                  </a:lnTo>
                  <a:lnTo>
                    <a:pt x="317" y="270"/>
                  </a:lnTo>
                  <a:lnTo>
                    <a:pt x="327" y="262"/>
                  </a:lnTo>
                  <a:lnTo>
                    <a:pt x="338" y="254"/>
                  </a:lnTo>
                  <a:lnTo>
                    <a:pt x="348" y="246"/>
                  </a:lnTo>
                  <a:lnTo>
                    <a:pt x="360" y="239"/>
                  </a:lnTo>
                  <a:lnTo>
                    <a:pt x="371" y="233"/>
                  </a:lnTo>
                  <a:lnTo>
                    <a:pt x="383" y="227"/>
                  </a:lnTo>
                  <a:lnTo>
                    <a:pt x="396" y="222"/>
                  </a:lnTo>
                  <a:lnTo>
                    <a:pt x="409" y="218"/>
                  </a:lnTo>
                  <a:lnTo>
                    <a:pt x="422" y="214"/>
                  </a:lnTo>
                  <a:lnTo>
                    <a:pt x="436" y="211"/>
                  </a:lnTo>
                  <a:lnTo>
                    <a:pt x="451" y="208"/>
                  </a:lnTo>
                  <a:lnTo>
                    <a:pt x="465" y="206"/>
                  </a:lnTo>
                  <a:lnTo>
                    <a:pt x="480" y="205"/>
                  </a:lnTo>
                  <a:lnTo>
                    <a:pt x="495" y="205"/>
                  </a:lnTo>
                  <a:lnTo>
                    <a:pt x="495" y="205"/>
                  </a:lnTo>
                  <a:lnTo>
                    <a:pt x="511" y="205"/>
                  </a:lnTo>
                  <a:lnTo>
                    <a:pt x="526" y="206"/>
                  </a:lnTo>
                  <a:lnTo>
                    <a:pt x="541" y="208"/>
                  </a:lnTo>
                  <a:lnTo>
                    <a:pt x="555" y="211"/>
                  </a:lnTo>
                  <a:lnTo>
                    <a:pt x="569" y="214"/>
                  </a:lnTo>
                  <a:lnTo>
                    <a:pt x="582" y="218"/>
                  </a:lnTo>
                  <a:lnTo>
                    <a:pt x="595" y="222"/>
                  </a:lnTo>
                  <a:lnTo>
                    <a:pt x="608" y="227"/>
                  </a:lnTo>
                  <a:lnTo>
                    <a:pt x="620" y="233"/>
                  </a:lnTo>
                  <a:lnTo>
                    <a:pt x="632" y="239"/>
                  </a:lnTo>
                  <a:lnTo>
                    <a:pt x="643" y="246"/>
                  </a:lnTo>
                  <a:lnTo>
                    <a:pt x="653" y="254"/>
                  </a:lnTo>
                  <a:lnTo>
                    <a:pt x="664" y="262"/>
                  </a:lnTo>
                  <a:lnTo>
                    <a:pt x="674" y="270"/>
                  </a:lnTo>
                  <a:lnTo>
                    <a:pt x="683" y="279"/>
                  </a:lnTo>
                  <a:lnTo>
                    <a:pt x="692" y="288"/>
                  </a:lnTo>
                  <a:lnTo>
                    <a:pt x="700" y="297"/>
                  </a:lnTo>
                  <a:lnTo>
                    <a:pt x="708" y="308"/>
                  </a:lnTo>
                  <a:lnTo>
                    <a:pt x="716" y="318"/>
                  </a:lnTo>
                  <a:lnTo>
                    <a:pt x="723" y="329"/>
                  </a:lnTo>
                  <a:lnTo>
                    <a:pt x="735" y="351"/>
                  </a:lnTo>
                  <a:lnTo>
                    <a:pt x="745" y="375"/>
                  </a:lnTo>
                  <a:lnTo>
                    <a:pt x="752" y="399"/>
                  </a:lnTo>
                  <a:lnTo>
                    <a:pt x="758" y="425"/>
                  </a:lnTo>
                  <a:lnTo>
                    <a:pt x="761" y="451"/>
                  </a:lnTo>
                  <a:lnTo>
                    <a:pt x="763" y="478"/>
                  </a:lnTo>
                  <a:lnTo>
                    <a:pt x="763" y="478"/>
                  </a:lnTo>
                  <a:lnTo>
                    <a:pt x="761" y="504"/>
                  </a:lnTo>
                  <a:lnTo>
                    <a:pt x="758" y="531"/>
                  </a:lnTo>
                  <a:lnTo>
                    <a:pt x="752" y="556"/>
                  </a:lnTo>
                  <a:lnTo>
                    <a:pt x="745" y="580"/>
                  </a:lnTo>
                  <a:lnTo>
                    <a:pt x="735" y="604"/>
                  </a:lnTo>
                  <a:lnTo>
                    <a:pt x="723" y="626"/>
                  </a:lnTo>
                  <a:lnTo>
                    <a:pt x="716" y="637"/>
                  </a:lnTo>
                  <a:lnTo>
                    <a:pt x="708" y="648"/>
                  </a:lnTo>
                  <a:lnTo>
                    <a:pt x="700" y="658"/>
                  </a:lnTo>
                  <a:lnTo>
                    <a:pt x="692" y="668"/>
                  </a:lnTo>
                  <a:lnTo>
                    <a:pt x="683" y="677"/>
                  </a:lnTo>
                  <a:lnTo>
                    <a:pt x="674" y="685"/>
                  </a:lnTo>
                  <a:lnTo>
                    <a:pt x="664" y="694"/>
                  </a:lnTo>
                  <a:lnTo>
                    <a:pt x="653" y="702"/>
                  </a:lnTo>
                  <a:lnTo>
                    <a:pt x="643" y="710"/>
                  </a:lnTo>
                  <a:lnTo>
                    <a:pt x="632" y="716"/>
                  </a:lnTo>
                  <a:lnTo>
                    <a:pt x="620" y="723"/>
                  </a:lnTo>
                  <a:lnTo>
                    <a:pt x="608" y="728"/>
                  </a:lnTo>
                  <a:lnTo>
                    <a:pt x="595" y="733"/>
                  </a:lnTo>
                  <a:lnTo>
                    <a:pt x="582" y="738"/>
                  </a:lnTo>
                  <a:lnTo>
                    <a:pt x="569" y="741"/>
                  </a:lnTo>
                  <a:lnTo>
                    <a:pt x="555" y="745"/>
                  </a:lnTo>
                  <a:lnTo>
                    <a:pt x="541" y="747"/>
                  </a:lnTo>
                  <a:lnTo>
                    <a:pt x="526" y="749"/>
                  </a:lnTo>
                  <a:lnTo>
                    <a:pt x="511" y="751"/>
                  </a:lnTo>
                  <a:lnTo>
                    <a:pt x="495" y="751"/>
                  </a:lnTo>
                  <a:lnTo>
                    <a:pt x="495" y="751"/>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5" name="Freeform 28"/>
            <p:cNvSpPr>
              <a:spLocks noEditPoints="1"/>
            </p:cNvSpPr>
            <p:nvPr/>
          </p:nvSpPr>
          <p:spPr bwMode="auto">
            <a:xfrm>
              <a:off x="2203450" y="5346700"/>
              <a:ext cx="785812" cy="758825"/>
            </a:xfrm>
            <a:custGeom>
              <a:avLst/>
              <a:gdLst/>
              <a:ahLst/>
              <a:cxnLst>
                <a:cxn ang="0">
                  <a:pos x="445" y="2"/>
                </a:cxn>
                <a:cxn ang="0">
                  <a:pos x="348" y="19"/>
                </a:cxn>
                <a:cxn ang="0">
                  <a:pos x="259" y="53"/>
                </a:cxn>
                <a:cxn ang="0">
                  <a:pos x="180" y="102"/>
                </a:cxn>
                <a:cxn ang="0">
                  <a:pos x="114" y="164"/>
                </a:cxn>
                <a:cxn ang="0">
                  <a:pos x="60" y="240"/>
                </a:cxn>
                <a:cxn ang="0">
                  <a:pos x="23" y="327"/>
                </a:cxn>
                <a:cxn ang="0">
                  <a:pos x="4" y="425"/>
                </a:cxn>
                <a:cxn ang="0">
                  <a:pos x="2" y="504"/>
                </a:cxn>
                <a:cxn ang="0">
                  <a:pos x="16" y="605"/>
                </a:cxn>
                <a:cxn ang="0">
                  <a:pos x="49" y="694"/>
                </a:cxn>
                <a:cxn ang="0">
                  <a:pos x="98" y="773"/>
                </a:cxn>
                <a:cxn ang="0">
                  <a:pos x="162" y="839"/>
                </a:cxn>
                <a:cxn ang="0">
                  <a:pos x="239" y="892"/>
                </a:cxn>
                <a:cxn ang="0">
                  <a:pos x="326" y="929"/>
                </a:cxn>
                <a:cxn ang="0">
                  <a:pos x="420" y="950"/>
                </a:cxn>
                <a:cxn ang="0">
                  <a:pos x="496" y="955"/>
                </a:cxn>
                <a:cxn ang="0">
                  <a:pos x="597" y="947"/>
                </a:cxn>
                <a:cxn ang="0">
                  <a:pos x="689" y="922"/>
                </a:cxn>
                <a:cxn ang="0">
                  <a:pos x="774" y="880"/>
                </a:cxn>
                <a:cxn ang="0">
                  <a:pos x="847" y="824"/>
                </a:cxn>
                <a:cxn ang="0">
                  <a:pos x="907" y="755"/>
                </a:cxn>
                <a:cxn ang="0">
                  <a:pos x="952" y="673"/>
                </a:cxn>
                <a:cxn ang="0">
                  <a:pos x="981" y="580"/>
                </a:cxn>
                <a:cxn ang="0">
                  <a:pos x="991" y="478"/>
                </a:cxn>
                <a:cxn ang="0">
                  <a:pos x="986" y="399"/>
                </a:cxn>
                <a:cxn ang="0">
                  <a:pos x="961" y="304"/>
                </a:cxn>
                <a:cxn ang="0">
                  <a:pos x="919" y="220"/>
                </a:cxn>
                <a:cxn ang="0">
                  <a:pos x="863" y="148"/>
                </a:cxn>
                <a:cxn ang="0">
                  <a:pos x="793" y="88"/>
                </a:cxn>
                <a:cxn ang="0">
                  <a:pos x="712" y="43"/>
                </a:cxn>
                <a:cxn ang="0">
                  <a:pos x="620" y="13"/>
                </a:cxn>
                <a:cxn ang="0">
                  <a:pos x="522" y="0"/>
                </a:cxn>
                <a:cxn ang="0">
                  <a:pos x="496" y="751"/>
                </a:cxn>
                <a:cxn ang="0">
                  <a:pos x="437" y="745"/>
                </a:cxn>
                <a:cxn ang="0">
                  <a:pos x="384" y="728"/>
                </a:cxn>
                <a:cxn ang="0">
                  <a:pos x="338" y="702"/>
                </a:cxn>
                <a:cxn ang="0">
                  <a:pos x="300" y="668"/>
                </a:cxn>
                <a:cxn ang="0">
                  <a:pos x="269" y="626"/>
                </a:cxn>
                <a:cxn ang="0">
                  <a:pos x="233" y="531"/>
                </a:cxn>
                <a:cxn ang="0">
                  <a:pos x="230" y="451"/>
                </a:cxn>
                <a:cxn ang="0">
                  <a:pos x="257" y="351"/>
                </a:cxn>
                <a:cxn ang="0">
                  <a:pos x="291" y="297"/>
                </a:cxn>
                <a:cxn ang="0">
                  <a:pos x="328" y="262"/>
                </a:cxn>
                <a:cxn ang="0">
                  <a:pos x="371" y="233"/>
                </a:cxn>
                <a:cxn ang="0">
                  <a:pos x="422" y="214"/>
                </a:cxn>
                <a:cxn ang="0">
                  <a:pos x="480" y="205"/>
                </a:cxn>
                <a:cxn ang="0">
                  <a:pos x="526" y="206"/>
                </a:cxn>
                <a:cxn ang="0">
                  <a:pos x="582" y="218"/>
                </a:cxn>
                <a:cxn ang="0">
                  <a:pos x="632" y="239"/>
                </a:cxn>
                <a:cxn ang="0">
                  <a:pos x="674" y="270"/>
                </a:cxn>
                <a:cxn ang="0">
                  <a:pos x="709" y="308"/>
                </a:cxn>
                <a:cxn ang="0">
                  <a:pos x="745" y="375"/>
                </a:cxn>
                <a:cxn ang="0">
                  <a:pos x="764" y="478"/>
                </a:cxn>
                <a:cxn ang="0">
                  <a:pos x="753" y="556"/>
                </a:cxn>
                <a:cxn ang="0">
                  <a:pos x="716" y="637"/>
                </a:cxn>
                <a:cxn ang="0">
                  <a:pos x="683" y="677"/>
                </a:cxn>
                <a:cxn ang="0">
                  <a:pos x="643" y="710"/>
                </a:cxn>
                <a:cxn ang="0">
                  <a:pos x="595" y="733"/>
                </a:cxn>
                <a:cxn ang="0">
                  <a:pos x="542" y="747"/>
                </a:cxn>
                <a:cxn ang="0">
                  <a:pos x="496" y="751"/>
                </a:cxn>
              </a:cxnLst>
              <a:rect l="0" t="0" r="r" b="b"/>
              <a:pathLst>
                <a:path w="991" h="955">
                  <a:moveTo>
                    <a:pt x="496" y="0"/>
                  </a:moveTo>
                  <a:lnTo>
                    <a:pt x="496" y="0"/>
                  </a:lnTo>
                  <a:lnTo>
                    <a:pt x="470" y="0"/>
                  </a:lnTo>
                  <a:lnTo>
                    <a:pt x="445" y="2"/>
                  </a:lnTo>
                  <a:lnTo>
                    <a:pt x="420" y="5"/>
                  </a:lnTo>
                  <a:lnTo>
                    <a:pt x="396" y="8"/>
                  </a:lnTo>
                  <a:lnTo>
                    <a:pt x="371" y="13"/>
                  </a:lnTo>
                  <a:lnTo>
                    <a:pt x="348" y="19"/>
                  </a:lnTo>
                  <a:lnTo>
                    <a:pt x="326" y="26"/>
                  </a:lnTo>
                  <a:lnTo>
                    <a:pt x="302" y="35"/>
                  </a:lnTo>
                  <a:lnTo>
                    <a:pt x="281" y="43"/>
                  </a:lnTo>
                  <a:lnTo>
                    <a:pt x="259" y="53"/>
                  </a:lnTo>
                  <a:lnTo>
                    <a:pt x="239" y="64"/>
                  </a:lnTo>
                  <a:lnTo>
                    <a:pt x="219" y="75"/>
                  </a:lnTo>
                  <a:lnTo>
                    <a:pt x="199" y="88"/>
                  </a:lnTo>
                  <a:lnTo>
                    <a:pt x="180" y="102"/>
                  </a:lnTo>
                  <a:lnTo>
                    <a:pt x="162" y="116"/>
                  </a:lnTo>
                  <a:lnTo>
                    <a:pt x="145" y="131"/>
                  </a:lnTo>
                  <a:lnTo>
                    <a:pt x="129" y="148"/>
                  </a:lnTo>
                  <a:lnTo>
                    <a:pt x="114" y="164"/>
                  </a:lnTo>
                  <a:lnTo>
                    <a:pt x="98" y="182"/>
                  </a:lnTo>
                  <a:lnTo>
                    <a:pt x="85" y="201"/>
                  </a:lnTo>
                  <a:lnTo>
                    <a:pt x="72" y="220"/>
                  </a:lnTo>
                  <a:lnTo>
                    <a:pt x="60" y="240"/>
                  </a:lnTo>
                  <a:lnTo>
                    <a:pt x="49" y="261"/>
                  </a:lnTo>
                  <a:lnTo>
                    <a:pt x="39" y="282"/>
                  </a:lnTo>
                  <a:lnTo>
                    <a:pt x="30" y="304"/>
                  </a:lnTo>
                  <a:lnTo>
                    <a:pt x="23" y="327"/>
                  </a:lnTo>
                  <a:lnTo>
                    <a:pt x="16" y="350"/>
                  </a:lnTo>
                  <a:lnTo>
                    <a:pt x="11" y="375"/>
                  </a:lnTo>
                  <a:lnTo>
                    <a:pt x="7" y="399"/>
                  </a:lnTo>
                  <a:lnTo>
                    <a:pt x="4" y="425"/>
                  </a:lnTo>
                  <a:lnTo>
                    <a:pt x="2" y="451"/>
                  </a:lnTo>
                  <a:lnTo>
                    <a:pt x="0" y="478"/>
                  </a:lnTo>
                  <a:lnTo>
                    <a:pt x="0" y="478"/>
                  </a:lnTo>
                  <a:lnTo>
                    <a:pt x="2" y="504"/>
                  </a:lnTo>
                  <a:lnTo>
                    <a:pt x="4" y="531"/>
                  </a:lnTo>
                  <a:lnTo>
                    <a:pt x="7" y="556"/>
                  </a:lnTo>
                  <a:lnTo>
                    <a:pt x="11" y="580"/>
                  </a:lnTo>
                  <a:lnTo>
                    <a:pt x="16" y="605"/>
                  </a:lnTo>
                  <a:lnTo>
                    <a:pt x="23" y="628"/>
                  </a:lnTo>
                  <a:lnTo>
                    <a:pt x="30" y="651"/>
                  </a:lnTo>
                  <a:lnTo>
                    <a:pt x="39" y="673"/>
                  </a:lnTo>
                  <a:lnTo>
                    <a:pt x="49" y="694"/>
                  </a:lnTo>
                  <a:lnTo>
                    <a:pt x="60" y="716"/>
                  </a:lnTo>
                  <a:lnTo>
                    <a:pt x="72" y="735"/>
                  </a:lnTo>
                  <a:lnTo>
                    <a:pt x="85" y="755"/>
                  </a:lnTo>
                  <a:lnTo>
                    <a:pt x="98" y="773"/>
                  </a:lnTo>
                  <a:lnTo>
                    <a:pt x="114" y="791"/>
                  </a:lnTo>
                  <a:lnTo>
                    <a:pt x="129" y="808"/>
                  </a:lnTo>
                  <a:lnTo>
                    <a:pt x="145" y="824"/>
                  </a:lnTo>
                  <a:lnTo>
                    <a:pt x="162" y="839"/>
                  </a:lnTo>
                  <a:lnTo>
                    <a:pt x="180" y="853"/>
                  </a:lnTo>
                  <a:lnTo>
                    <a:pt x="199" y="868"/>
                  </a:lnTo>
                  <a:lnTo>
                    <a:pt x="219" y="880"/>
                  </a:lnTo>
                  <a:lnTo>
                    <a:pt x="239" y="892"/>
                  </a:lnTo>
                  <a:lnTo>
                    <a:pt x="259" y="902"/>
                  </a:lnTo>
                  <a:lnTo>
                    <a:pt x="281" y="912"/>
                  </a:lnTo>
                  <a:lnTo>
                    <a:pt x="302" y="922"/>
                  </a:lnTo>
                  <a:lnTo>
                    <a:pt x="326" y="929"/>
                  </a:lnTo>
                  <a:lnTo>
                    <a:pt x="348" y="936"/>
                  </a:lnTo>
                  <a:lnTo>
                    <a:pt x="371" y="942"/>
                  </a:lnTo>
                  <a:lnTo>
                    <a:pt x="396" y="947"/>
                  </a:lnTo>
                  <a:lnTo>
                    <a:pt x="420" y="950"/>
                  </a:lnTo>
                  <a:lnTo>
                    <a:pt x="445" y="953"/>
                  </a:lnTo>
                  <a:lnTo>
                    <a:pt x="470" y="955"/>
                  </a:lnTo>
                  <a:lnTo>
                    <a:pt x="496" y="955"/>
                  </a:lnTo>
                  <a:lnTo>
                    <a:pt x="496" y="955"/>
                  </a:lnTo>
                  <a:lnTo>
                    <a:pt x="522" y="955"/>
                  </a:lnTo>
                  <a:lnTo>
                    <a:pt x="547" y="953"/>
                  </a:lnTo>
                  <a:lnTo>
                    <a:pt x="572" y="950"/>
                  </a:lnTo>
                  <a:lnTo>
                    <a:pt x="597" y="947"/>
                  </a:lnTo>
                  <a:lnTo>
                    <a:pt x="620" y="942"/>
                  </a:lnTo>
                  <a:lnTo>
                    <a:pt x="643" y="936"/>
                  </a:lnTo>
                  <a:lnTo>
                    <a:pt x="667" y="929"/>
                  </a:lnTo>
                  <a:lnTo>
                    <a:pt x="689" y="922"/>
                  </a:lnTo>
                  <a:lnTo>
                    <a:pt x="712" y="912"/>
                  </a:lnTo>
                  <a:lnTo>
                    <a:pt x="733" y="902"/>
                  </a:lnTo>
                  <a:lnTo>
                    <a:pt x="753" y="892"/>
                  </a:lnTo>
                  <a:lnTo>
                    <a:pt x="774" y="880"/>
                  </a:lnTo>
                  <a:lnTo>
                    <a:pt x="793" y="868"/>
                  </a:lnTo>
                  <a:lnTo>
                    <a:pt x="811" y="853"/>
                  </a:lnTo>
                  <a:lnTo>
                    <a:pt x="830" y="839"/>
                  </a:lnTo>
                  <a:lnTo>
                    <a:pt x="847" y="824"/>
                  </a:lnTo>
                  <a:lnTo>
                    <a:pt x="863" y="808"/>
                  </a:lnTo>
                  <a:lnTo>
                    <a:pt x="879" y="791"/>
                  </a:lnTo>
                  <a:lnTo>
                    <a:pt x="893" y="773"/>
                  </a:lnTo>
                  <a:lnTo>
                    <a:pt x="907" y="755"/>
                  </a:lnTo>
                  <a:lnTo>
                    <a:pt x="919" y="735"/>
                  </a:lnTo>
                  <a:lnTo>
                    <a:pt x="932" y="716"/>
                  </a:lnTo>
                  <a:lnTo>
                    <a:pt x="943" y="694"/>
                  </a:lnTo>
                  <a:lnTo>
                    <a:pt x="952" y="673"/>
                  </a:lnTo>
                  <a:lnTo>
                    <a:pt x="961" y="651"/>
                  </a:lnTo>
                  <a:lnTo>
                    <a:pt x="969" y="628"/>
                  </a:lnTo>
                  <a:lnTo>
                    <a:pt x="976" y="605"/>
                  </a:lnTo>
                  <a:lnTo>
                    <a:pt x="981" y="580"/>
                  </a:lnTo>
                  <a:lnTo>
                    <a:pt x="986" y="556"/>
                  </a:lnTo>
                  <a:lnTo>
                    <a:pt x="989" y="531"/>
                  </a:lnTo>
                  <a:lnTo>
                    <a:pt x="991" y="504"/>
                  </a:lnTo>
                  <a:lnTo>
                    <a:pt x="991" y="478"/>
                  </a:lnTo>
                  <a:lnTo>
                    <a:pt x="991" y="478"/>
                  </a:lnTo>
                  <a:lnTo>
                    <a:pt x="991" y="451"/>
                  </a:lnTo>
                  <a:lnTo>
                    <a:pt x="989" y="425"/>
                  </a:lnTo>
                  <a:lnTo>
                    <a:pt x="986" y="399"/>
                  </a:lnTo>
                  <a:lnTo>
                    <a:pt x="981" y="375"/>
                  </a:lnTo>
                  <a:lnTo>
                    <a:pt x="976" y="350"/>
                  </a:lnTo>
                  <a:lnTo>
                    <a:pt x="969" y="327"/>
                  </a:lnTo>
                  <a:lnTo>
                    <a:pt x="961" y="304"/>
                  </a:lnTo>
                  <a:lnTo>
                    <a:pt x="952" y="282"/>
                  </a:lnTo>
                  <a:lnTo>
                    <a:pt x="943" y="261"/>
                  </a:lnTo>
                  <a:lnTo>
                    <a:pt x="932" y="240"/>
                  </a:lnTo>
                  <a:lnTo>
                    <a:pt x="919" y="220"/>
                  </a:lnTo>
                  <a:lnTo>
                    <a:pt x="907" y="201"/>
                  </a:lnTo>
                  <a:lnTo>
                    <a:pt x="893" y="182"/>
                  </a:lnTo>
                  <a:lnTo>
                    <a:pt x="879" y="164"/>
                  </a:lnTo>
                  <a:lnTo>
                    <a:pt x="863" y="148"/>
                  </a:lnTo>
                  <a:lnTo>
                    <a:pt x="847" y="131"/>
                  </a:lnTo>
                  <a:lnTo>
                    <a:pt x="830" y="116"/>
                  </a:lnTo>
                  <a:lnTo>
                    <a:pt x="811" y="102"/>
                  </a:lnTo>
                  <a:lnTo>
                    <a:pt x="793" y="88"/>
                  </a:lnTo>
                  <a:lnTo>
                    <a:pt x="774" y="75"/>
                  </a:lnTo>
                  <a:lnTo>
                    <a:pt x="753" y="64"/>
                  </a:lnTo>
                  <a:lnTo>
                    <a:pt x="733" y="53"/>
                  </a:lnTo>
                  <a:lnTo>
                    <a:pt x="712" y="43"/>
                  </a:lnTo>
                  <a:lnTo>
                    <a:pt x="689" y="35"/>
                  </a:lnTo>
                  <a:lnTo>
                    <a:pt x="667" y="26"/>
                  </a:lnTo>
                  <a:lnTo>
                    <a:pt x="643" y="19"/>
                  </a:lnTo>
                  <a:lnTo>
                    <a:pt x="620" y="13"/>
                  </a:lnTo>
                  <a:lnTo>
                    <a:pt x="597" y="8"/>
                  </a:lnTo>
                  <a:lnTo>
                    <a:pt x="572" y="5"/>
                  </a:lnTo>
                  <a:lnTo>
                    <a:pt x="547" y="2"/>
                  </a:lnTo>
                  <a:lnTo>
                    <a:pt x="522" y="0"/>
                  </a:lnTo>
                  <a:lnTo>
                    <a:pt x="496" y="0"/>
                  </a:lnTo>
                  <a:lnTo>
                    <a:pt x="496" y="0"/>
                  </a:lnTo>
                  <a:close/>
                  <a:moveTo>
                    <a:pt x="496" y="751"/>
                  </a:moveTo>
                  <a:lnTo>
                    <a:pt x="496" y="751"/>
                  </a:lnTo>
                  <a:lnTo>
                    <a:pt x="480" y="751"/>
                  </a:lnTo>
                  <a:lnTo>
                    <a:pt x="465" y="749"/>
                  </a:lnTo>
                  <a:lnTo>
                    <a:pt x="451" y="747"/>
                  </a:lnTo>
                  <a:lnTo>
                    <a:pt x="437" y="745"/>
                  </a:lnTo>
                  <a:lnTo>
                    <a:pt x="422" y="741"/>
                  </a:lnTo>
                  <a:lnTo>
                    <a:pt x="409" y="738"/>
                  </a:lnTo>
                  <a:lnTo>
                    <a:pt x="396" y="733"/>
                  </a:lnTo>
                  <a:lnTo>
                    <a:pt x="384" y="728"/>
                  </a:lnTo>
                  <a:lnTo>
                    <a:pt x="371" y="723"/>
                  </a:lnTo>
                  <a:lnTo>
                    <a:pt x="360" y="716"/>
                  </a:lnTo>
                  <a:lnTo>
                    <a:pt x="349" y="710"/>
                  </a:lnTo>
                  <a:lnTo>
                    <a:pt x="338" y="702"/>
                  </a:lnTo>
                  <a:lnTo>
                    <a:pt x="328" y="694"/>
                  </a:lnTo>
                  <a:lnTo>
                    <a:pt x="317" y="685"/>
                  </a:lnTo>
                  <a:lnTo>
                    <a:pt x="308" y="677"/>
                  </a:lnTo>
                  <a:lnTo>
                    <a:pt x="300" y="668"/>
                  </a:lnTo>
                  <a:lnTo>
                    <a:pt x="291" y="658"/>
                  </a:lnTo>
                  <a:lnTo>
                    <a:pt x="284" y="648"/>
                  </a:lnTo>
                  <a:lnTo>
                    <a:pt x="276" y="637"/>
                  </a:lnTo>
                  <a:lnTo>
                    <a:pt x="269" y="626"/>
                  </a:lnTo>
                  <a:lnTo>
                    <a:pt x="257" y="604"/>
                  </a:lnTo>
                  <a:lnTo>
                    <a:pt x="247" y="580"/>
                  </a:lnTo>
                  <a:lnTo>
                    <a:pt x="239" y="556"/>
                  </a:lnTo>
                  <a:lnTo>
                    <a:pt x="233" y="531"/>
                  </a:lnTo>
                  <a:lnTo>
                    <a:pt x="230" y="504"/>
                  </a:lnTo>
                  <a:lnTo>
                    <a:pt x="229" y="478"/>
                  </a:lnTo>
                  <a:lnTo>
                    <a:pt x="229" y="478"/>
                  </a:lnTo>
                  <a:lnTo>
                    <a:pt x="230" y="451"/>
                  </a:lnTo>
                  <a:lnTo>
                    <a:pt x="233" y="425"/>
                  </a:lnTo>
                  <a:lnTo>
                    <a:pt x="239" y="399"/>
                  </a:lnTo>
                  <a:lnTo>
                    <a:pt x="247" y="375"/>
                  </a:lnTo>
                  <a:lnTo>
                    <a:pt x="257" y="351"/>
                  </a:lnTo>
                  <a:lnTo>
                    <a:pt x="269" y="329"/>
                  </a:lnTo>
                  <a:lnTo>
                    <a:pt x="276" y="318"/>
                  </a:lnTo>
                  <a:lnTo>
                    <a:pt x="284" y="308"/>
                  </a:lnTo>
                  <a:lnTo>
                    <a:pt x="291" y="297"/>
                  </a:lnTo>
                  <a:lnTo>
                    <a:pt x="300" y="288"/>
                  </a:lnTo>
                  <a:lnTo>
                    <a:pt x="308" y="279"/>
                  </a:lnTo>
                  <a:lnTo>
                    <a:pt x="317" y="270"/>
                  </a:lnTo>
                  <a:lnTo>
                    <a:pt x="328" y="262"/>
                  </a:lnTo>
                  <a:lnTo>
                    <a:pt x="338" y="254"/>
                  </a:lnTo>
                  <a:lnTo>
                    <a:pt x="349" y="246"/>
                  </a:lnTo>
                  <a:lnTo>
                    <a:pt x="360" y="239"/>
                  </a:lnTo>
                  <a:lnTo>
                    <a:pt x="371" y="233"/>
                  </a:lnTo>
                  <a:lnTo>
                    <a:pt x="384" y="227"/>
                  </a:lnTo>
                  <a:lnTo>
                    <a:pt x="396" y="222"/>
                  </a:lnTo>
                  <a:lnTo>
                    <a:pt x="409" y="218"/>
                  </a:lnTo>
                  <a:lnTo>
                    <a:pt x="422" y="214"/>
                  </a:lnTo>
                  <a:lnTo>
                    <a:pt x="437" y="211"/>
                  </a:lnTo>
                  <a:lnTo>
                    <a:pt x="451" y="208"/>
                  </a:lnTo>
                  <a:lnTo>
                    <a:pt x="465" y="206"/>
                  </a:lnTo>
                  <a:lnTo>
                    <a:pt x="480" y="205"/>
                  </a:lnTo>
                  <a:lnTo>
                    <a:pt x="496" y="205"/>
                  </a:lnTo>
                  <a:lnTo>
                    <a:pt x="496" y="205"/>
                  </a:lnTo>
                  <a:lnTo>
                    <a:pt x="512" y="205"/>
                  </a:lnTo>
                  <a:lnTo>
                    <a:pt x="526" y="206"/>
                  </a:lnTo>
                  <a:lnTo>
                    <a:pt x="542" y="208"/>
                  </a:lnTo>
                  <a:lnTo>
                    <a:pt x="556" y="211"/>
                  </a:lnTo>
                  <a:lnTo>
                    <a:pt x="569" y="214"/>
                  </a:lnTo>
                  <a:lnTo>
                    <a:pt x="582" y="218"/>
                  </a:lnTo>
                  <a:lnTo>
                    <a:pt x="595" y="222"/>
                  </a:lnTo>
                  <a:lnTo>
                    <a:pt x="608" y="227"/>
                  </a:lnTo>
                  <a:lnTo>
                    <a:pt x="620" y="233"/>
                  </a:lnTo>
                  <a:lnTo>
                    <a:pt x="632" y="239"/>
                  </a:lnTo>
                  <a:lnTo>
                    <a:pt x="643" y="246"/>
                  </a:lnTo>
                  <a:lnTo>
                    <a:pt x="654" y="254"/>
                  </a:lnTo>
                  <a:lnTo>
                    <a:pt x="665" y="262"/>
                  </a:lnTo>
                  <a:lnTo>
                    <a:pt x="674" y="270"/>
                  </a:lnTo>
                  <a:lnTo>
                    <a:pt x="683" y="279"/>
                  </a:lnTo>
                  <a:lnTo>
                    <a:pt x="692" y="288"/>
                  </a:lnTo>
                  <a:lnTo>
                    <a:pt x="700" y="297"/>
                  </a:lnTo>
                  <a:lnTo>
                    <a:pt x="709" y="308"/>
                  </a:lnTo>
                  <a:lnTo>
                    <a:pt x="716" y="318"/>
                  </a:lnTo>
                  <a:lnTo>
                    <a:pt x="723" y="329"/>
                  </a:lnTo>
                  <a:lnTo>
                    <a:pt x="735" y="351"/>
                  </a:lnTo>
                  <a:lnTo>
                    <a:pt x="745" y="375"/>
                  </a:lnTo>
                  <a:lnTo>
                    <a:pt x="753" y="399"/>
                  </a:lnTo>
                  <a:lnTo>
                    <a:pt x="759" y="425"/>
                  </a:lnTo>
                  <a:lnTo>
                    <a:pt x="763" y="451"/>
                  </a:lnTo>
                  <a:lnTo>
                    <a:pt x="764" y="478"/>
                  </a:lnTo>
                  <a:lnTo>
                    <a:pt x="764" y="478"/>
                  </a:lnTo>
                  <a:lnTo>
                    <a:pt x="763" y="504"/>
                  </a:lnTo>
                  <a:lnTo>
                    <a:pt x="759" y="531"/>
                  </a:lnTo>
                  <a:lnTo>
                    <a:pt x="753" y="556"/>
                  </a:lnTo>
                  <a:lnTo>
                    <a:pt x="745" y="580"/>
                  </a:lnTo>
                  <a:lnTo>
                    <a:pt x="735" y="604"/>
                  </a:lnTo>
                  <a:lnTo>
                    <a:pt x="723" y="626"/>
                  </a:lnTo>
                  <a:lnTo>
                    <a:pt x="716" y="637"/>
                  </a:lnTo>
                  <a:lnTo>
                    <a:pt x="709" y="648"/>
                  </a:lnTo>
                  <a:lnTo>
                    <a:pt x="700" y="658"/>
                  </a:lnTo>
                  <a:lnTo>
                    <a:pt x="692" y="668"/>
                  </a:lnTo>
                  <a:lnTo>
                    <a:pt x="683" y="677"/>
                  </a:lnTo>
                  <a:lnTo>
                    <a:pt x="674" y="685"/>
                  </a:lnTo>
                  <a:lnTo>
                    <a:pt x="665" y="694"/>
                  </a:lnTo>
                  <a:lnTo>
                    <a:pt x="654" y="702"/>
                  </a:lnTo>
                  <a:lnTo>
                    <a:pt x="643" y="710"/>
                  </a:lnTo>
                  <a:lnTo>
                    <a:pt x="632" y="716"/>
                  </a:lnTo>
                  <a:lnTo>
                    <a:pt x="620" y="723"/>
                  </a:lnTo>
                  <a:lnTo>
                    <a:pt x="608" y="728"/>
                  </a:lnTo>
                  <a:lnTo>
                    <a:pt x="595" y="733"/>
                  </a:lnTo>
                  <a:lnTo>
                    <a:pt x="582" y="738"/>
                  </a:lnTo>
                  <a:lnTo>
                    <a:pt x="569" y="741"/>
                  </a:lnTo>
                  <a:lnTo>
                    <a:pt x="556" y="745"/>
                  </a:lnTo>
                  <a:lnTo>
                    <a:pt x="542" y="747"/>
                  </a:lnTo>
                  <a:lnTo>
                    <a:pt x="526" y="749"/>
                  </a:lnTo>
                  <a:lnTo>
                    <a:pt x="512" y="751"/>
                  </a:lnTo>
                  <a:lnTo>
                    <a:pt x="496" y="751"/>
                  </a:lnTo>
                  <a:lnTo>
                    <a:pt x="496" y="751"/>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6" name="Freeform 29"/>
            <p:cNvSpPr>
              <a:spLocks/>
            </p:cNvSpPr>
            <p:nvPr/>
          </p:nvSpPr>
          <p:spPr bwMode="auto">
            <a:xfrm>
              <a:off x="3100388" y="5346700"/>
              <a:ext cx="1120775" cy="739775"/>
            </a:xfrm>
            <a:custGeom>
              <a:avLst/>
              <a:gdLst/>
              <a:ahLst/>
              <a:cxnLst>
                <a:cxn ang="0">
                  <a:pos x="216" y="165"/>
                </a:cxn>
                <a:cxn ang="0">
                  <a:pos x="229" y="149"/>
                </a:cxn>
                <a:cxn ang="0">
                  <a:pos x="259" y="103"/>
                </a:cxn>
                <a:cxn ang="0">
                  <a:pos x="301" y="62"/>
                </a:cxn>
                <a:cxn ang="0">
                  <a:pos x="355" y="30"/>
                </a:cxn>
                <a:cxn ang="0">
                  <a:pos x="420" y="8"/>
                </a:cxn>
                <a:cxn ang="0">
                  <a:pos x="500" y="0"/>
                </a:cxn>
                <a:cxn ang="0">
                  <a:pos x="550" y="2"/>
                </a:cxn>
                <a:cxn ang="0">
                  <a:pos x="618" y="16"/>
                </a:cxn>
                <a:cxn ang="0">
                  <a:pos x="677" y="42"/>
                </a:cxn>
                <a:cxn ang="0">
                  <a:pos x="725" y="79"/>
                </a:cxn>
                <a:cxn ang="0">
                  <a:pos x="764" y="128"/>
                </a:cxn>
                <a:cxn ang="0">
                  <a:pos x="784" y="169"/>
                </a:cxn>
                <a:cxn ang="0">
                  <a:pos x="825" y="110"/>
                </a:cxn>
                <a:cxn ang="0">
                  <a:pos x="872" y="64"/>
                </a:cxn>
                <a:cxn ang="0">
                  <a:pos x="927" y="31"/>
                </a:cxn>
                <a:cxn ang="0">
                  <a:pos x="989" y="10"/>
                </a:cxn>
                <a:cxn ang="0">
                  <a:pos x="1059" y="0"/>
                </a:cxn>
                <a:cxn ang="0">
                  <a:pos x="1106" y="0"/>
                </a:cxn>
                <a:cxn ang="0">
                  <a:pos x="1168" y="7"/>
                </a:cxn>
                <a:cxn ang="0">
                  <a:pos x="1221" y="23"/>
                </a:cxn>
                <a:cxn ang="0">
                  <a:pos x="1268" y="47"/>
                </a:cxn>
                <a:cxn ang="0">
                  <a:pos x="1307" y="76"/>
                </a:cxn>
                <a:cxn ang="0">
                  <a:pos x="1339" y="113"/>
                </a:cxn>
                <a:cxn ang="0">
                  <a:pos x="1365" y="156"/>
                </a:cxn>
                <a:cxn ang="0">
                  <a:pos x="1385" y="203"/>
                </a:cxn>
                <a:cxn ang="0">
                  <a:pos x="1399" y="256"/>
                </a:cxn>
                <a:cxn ang="0">
                  <a:pos x="1408" y="311"/>
                </a:cxn>
                <a:cxn ang="0">
                  <a:pos x="1413" y="933"/>
                </a:cxn>
                <a:cxn ang="0">
                  <a:pos x="1184" y="417"/>
                </a:cxn>
                <a:cxn ang="0">
                  <a:pos x="1180" y="355"/>
                </a:cxn>
                <a:cxn ang="0">
                  <a:pos x="1167" y="299"/>
                </a:cxn>
                <a:cxn ang="0">
                  <a:pos x="1140" y="255"/>
                </a:cxn>
                <a:cxn ang="0">
                  <a:pos x="1107" y="226"/>
                </a:cxn>
                <a:cxn ang="0">
                  <a:pos x="1081" y="215"/>
                </a:cxn>
                <a:cxn ang="0">
                  <a:pos x="1051" y="207"/>
                </a:cxn>
                <a:cxn ang="0">
                  <a:pos x="1015" y="205"/>
                </a:cxn>
                <a:cxn ang="0">
                  <a:pos x="977" y="208"/>
                </a:cxn>
                <a:cxn ang="0">
                  <a:pos x="945" y="216"/>
                </a:cxn>
                <a:cxn ang="0">
                  <a:pos x="915" y="230"/>
                </a:cxn>
                <a:cxn ang="0">
                  <a:pos x="891" y="248"/>
                </a:cxn>
                <a:cxn ang="0">
                  <a:pos x="853" y="295"/>
                </a:cxn>
                <a:cxn ang="0">
                  <a:pos x="831" y="353"/>
                </a:cxn>
                <a:cxn ang="0">
                  <a:pos x="821" y="417"/>
                </a:cxn>
                <a:cxn ang="0">
                  <a:pos x="592" y="933"/>
                </a:cxn>
                <a:cxn ang="0">
                  <a:pos x="591" y="370"/>
                </a:cxn>
                <a:cxn ang="0">
                  <a:pos x="583" y="315"/>
                </a:cxn>
                <a:cxn ang="0">
                  <a:pos x="565" y="269"/>
                </a:cxn>
                <a:cxn ang="0">
                  <a:pos x="534" y="234"/>
                </a:cxn>
                <a:cxn ang="0">
                  <a:pos x="491" y="212"/>
                </a:cxn>
                <a:cxn ang="0">
                  <a:pos x="436" y="205"/>
                </a:cxn>
                <a:cxn ang="0">
                  <a:pos x="410" y="206"/>
                </a:cxn>
                <a:cxn ang="0">
                  <a:pos x="373" y="212"/>
                </a:cxn>
                <a:cxn ang="0">
                  <a:pos x="341" y="224"/>
                </a:cxn>
                <a:cxn ang="0">
                  <a:pos x="313" y="239"/>
                </a:cxn>
                <a:cxn ang="0">
                  <a:pos x="290" y="260"/>
                </a:cxn>
                <a:cxn ang="0">
                  <a:pos x="254" y="310"/>
                </a:cxn>
                <a:cxn ang="0">
                  <a:pos x="235" y="370"/>
                </a:cxn>
                <a:cxn ang="0">
                  <a:pos x="228" y="436"/>
                </a:cxn>
                <a:cxn ang="0">
                  <a:pos x="0" y="22"/>
                </a:cxn>
              </a:cxnLst>
              <a:rect l="0" t="0" r="r" b="b"/>
              <a:pathLst>
                <a:path w="1413" h="933">
                  <a:moveTo>
                    <a:pt x="0" y="22"/>
                  </a:moveTo>
                  <a:lnTo>
                    <a:pt x="216" y="22"/>
                  </a:lnTo>
                  <a:lnTo>
                    <a:pt x="216" y="165"/>
                  </a:lnTo>
                  <a:lnTo>
                    <a:pt x="220" y="165"/>
                  </a:lnTo>
                  <a:lnTo>
                    <a:pt x="220" y="165"/>
                  </a:lnTo>
                  <a:lnTo>
                    <a:pt x="229" y="149"/>
                  </a:lnTo>
                  <a:lnTo>
                    <a:pt x="238" y="133"/>
                  </a:lnTo>
                  <a:lnTo>
                    <a:pt x="248" y="118"/>
                  </a:lnTo>
                  <a:lnTo>
                    <a:pt x="259" y="103"/>
                  </a:lnTo>
                  <a:lnTo>
                    <a:pt x="272" y="89"/>
                  </a:lnTo>
                  <a:lnTo>
                    <a:pt x="286" y="75"/>
                  </a:lnTo>
                  <a:lnTo>
                    <a:pt x="301" y="62"/>
                  </a:lnTo>
                  <a:lnTo>
                    <a:pt x="318" y="50"/>
                  </a:lnTo>
                  <a:lnTo>
                    <a:pt x="336" y="40"/>
                  </a:lnTo>
                  <a:lnTo>
                    <a:pt x="355" y="30"/>
                  </a:lnTo>
                  <a:lnTo>
                    <a:pt x="375" y="20"/>
                  </a:lnTo>
                  <a:lnTo>
                    <a:pt x="398" y="13"/>
                  </a:lnTo>
                  <a:lnTo>
                    <a:pt x="420" y="8"/>
                  </a:lnTo>
                  <a:lnTo>
                    <a:pt x="446" y="3"/>
                  </a:lnTo>
                  <a:lnTo>
                    <a:pt x="472" y="1"/>
                  </a:lnTo>
                  <a:lnTo>
                    <a:pt x="500" y="0"/>
                  </a:lnTo>
                  <a:lnTo>
                    <a:pt x="500" y="0"/>
                  </a:lnTo>
                  <a:lnTo>
                    <a:pt x="525" y="0"/>
                  </a:lnTo>
                  <a:lnTo>
                    <a:pt x="550" y="2"/>
                  </a:lnTo>
                  <a:lnTo>
                    <a:pt x="574" y="5"/>
                  </a:lnTo>
                  <a:lnTo>
                    <a:pt x="596" y="10"/>
                  </a:lnTo>
                  <a:lnTo>
                    <a:pt x="618" y="16"/>
                  </a:lnTo>
                  <a:lnTo>
                    <a:pt x="638" y="23"/>
                  </a:lnTo>
                  <a:lnTo>
                    <a:pt x="659" y="32"/>
                  </a:lnTo>
                  <a:lnTo>
                    <a:pt x="677" y="42"/>
                  </a:lnTo>
                  <a:lnTo>
                    <a:pt x="694" y="53"/>
                  </a:lnTo>
                  <a:lnTo>
                    <a:pt x="711" y="65"/>
                  </a:lnTo>
                  <a:lnTo>
                    <a:pt x="725" y="79"/>
                  </a:lnTo>
                  <a:lnTo>
                    <a:pt x="739" y="95"/>
                  </a:lnTo>
                  <a:lnTo>
                    <a:pt x="752" y="111"/>
                  </a:lnTo>
                  <a:lnTo>
                    <a:pt x="764" y="128"/>
                  </a:lnTo>
                  <a:lnTo>
                    <a:pt x="775" y="148"/>
                  </a:lnTo>
                  <a:lnTo>
                    <a:pt x="784" y="169"/>
                  </a:lnTo>
                  <a:lnTo>
                    <a:pt x="784" y="169"/>
                  </a:lnTo>
                  <a:lnTo>
                    <a:pt x="797" y="148"/>
                  </a:lnTo>
                  <a:lnTo>
                    <a:pt x="810" y="128"/>
                  </a:lnTo>
                  <a:lnTo>
                    <a:pt x="825" y="110"/>
                  </a:lnTo>
                  <a:lnTo>
                    <a:pt x="840" y="94"/>
                  </a:lnTo>
                  <a:lnTo>
                    <a:pt x="855" y="78"/>
                  </a:lnTo>
                  <a:lnTo>
                    <a:pt x="872" y="64"/>
                  </a:lnTo>
                  <a:lnTo>
                    <a:pt x="890" y="52"/>
                  </a:lnTo>
                  <a:lnTo>
                    <a:pt x="907" y="41"/>
                  </a:lnTo>
                  <a:lnTo>
                    <a:pt x="927" y="31"/>
                  </a:lnTo>
                  <a:lnTo>
                    <a:pt x="946" y="22"/>
                  </a:lnTo>
                  <a:lnTo>
                    <a:pt x="967" y="15"/>
                  </a:lnTo>
                  <a:lnTo>
                    <a:pt x="989" y="10"/>
                  </a:lnTo>
                  <a:lnTo>
                    <a:pt x="1011" y="5"/>
                  </a:lnTo>
                  <a:lnTo>
                    <a:pt x="1035" y="2"/>
                  </a:lnTo>
                  <a:lnTo>
                    <a:pt x="1059" y="0"/>
                  </a:lnTo>
                  <a:lnTo>
                    <a:pt x="1083" y="0"/>
                  </a:lnTo>
                  <a:lnTo>
                    <a:pt x="1083" y="0"/>
                  </a:lnTo>
                  <a:lnTo>
                    <a:pt x="1106" y="0"/>
                  </a:lnTo>
                  <a:lnTo>
                    <a:pt x="1127" y="2"/>
                  </a:lnTo>
                  <a:lnTo>
                    <a:pt x="1148" y="4"/>
                  </a:lnTo>
                  <a:lnTo>
                    <a:pt x="1168" y="7"/>
                  </a:lnTo>
                  <a:lnTo>
                    <a:pt x="1186" y="12"/>
                  </a:lnTo>
                  <a:lnTo>
                    <a:pt x="1205" y="17"/>
                  </a:lnTo>
                  <a:lnTo>
                    <a:pt x="1221" y="23"/>
                  </a:lnTo>
                  <a:lnTo>
                    <a:pt x="1237" y="31"/>
                  </a:lnTo>
                  <a:lnTo>
                    <a:pt x="1253" y="38"/>
                  </a:lnTo>
                  <a:lnTo>
                    <a:pt x="1268" y="47"/>
                  </a:lnTo>
                  <a:lnTo>
                    <a:pt x="1281" y="56"/>
                  </a:lnTo>
                  <a:lnTo>
                    <a:pt x="1294" y="66"/>
                  </a:lnTo>
                  <a:lnTo>
                    <a:pt x="1307" y="76"/>
                  </a:lnTo>
                  <a:lnTo>
                    <a:pt x="1318" y="89"/>
                  </a:lnTo>
                  <a:lnTo>
                    <a:pt x="1329" y="101"/>
                  </a:lnTo>
                  <a:lnTo>
                    <a:pt x="1339" y="113"/>
                  </a:lnTo>
                  <a:lnTo>
                    <a:pt x="1348" y="127"/>
                  </a:lnTo>
                  <a:lnTo>
                    <a:pt x="1357" y="141"/>
                  </a:lnTo>
                  <a:lnTo>
                    <a:pt x="1365" y="156"/>
                  </a:lnTo>
                  <a:lnTo>
                    <a:pt x="1373" y="171"/>
                  </a:lnTo>
                  <a:lnTo>
                    <a:pt x="1379" y="186"/>
                  </a:lnTo>
                  <a:lnTo>
                    <a:pt x="1385" y="203"/>
                  </a:lnTo>
                  <a:lnTo>
                    <a:pt x="1390" y="220"/>
                  </a:lnTo>
                  <a:lnTo>
                    <a:pt x="1395" y="237"/>
                  </a:lnTo>
                  <a:lnTo>
                    <a:pt x="1399" y="256"/>
                  </a:lnTo>
                  <a:lnTo>
                    <a:pt x="1402" y="273"/>
                  </a:lnTo>
                  <a:lnTo>
                    <a:pt x="1405" y="292"/>
                  </a:lnTo>
                  <a:lnTo>
                    <a:pt x="1408" y="311"/>
                  </a:lnTo>
                  <a:lnTo>
                    <a:pt x="1411" y="350"/>
                  </a:lnTo>
                  <a:lnTo>
                    <a:pt x="1413" y="390"/>
                  </a:lnTo>
                  <a:lnTo>
                    <a:pt x="1413" y="933"/>
                  </a:lnTo>
                  <a:lnTo>
                    <a:pt x="1184" y="933"/>
                  </a:lnTo>
                  <a:lnTo>
                    <a:pt x="1184" y="417"/>
                  </a:lnTo>
                  <a:lnTo>
                    <a:pt x="1184" y="417"/>
                  </a:lnTo>
                  <a:lnTo>
                    <a:pt x="1184" y="396"/>
                  </a:lnTo>
                  <a:lnTo>
                    <a:pt x="1182" y="376"/>
                  </a:lnTo>
                  <a:lnTo>
                    <a:pt x="1180" y="355"/>
                  </a:lnTo>
                  <a:lnTo>
                    <a:pt x="1177" y="336"/>
                  </a:lnTo>
                  <a:lnTo>
                    <a:pt x="1172" y="318"/>
                  </a:lnTo>
                  <a:lnTo>
                    <a:pt x="1167" y="299"/>
                  </a:lnTo>
                  <a:lnTo>
                    <a:pt x="1159" y="283"/>
                  </a:lnTo>
                  <a:lnTo>
                    <a:pt x="1151" y="268"/>
                  </a:lnTo>
                  <a:lnTo>
                    <a:pt x="1140" y="255"/>
                  </a:lnTo>
                  <a:lnTo>
                    <a:pt x="1128" y="241"/>
                  </a:lnTo>
                  <a:lnTo>
                    <a:pt x="1114" y="231"/>
                  </a:lnTo>
                  <a:lnTo>
                    <a:pt x="1107" y="226"/>
                  </a:lnTo>
                  <a:lnTo>
                    <a:pt x="1099" y="222"/>
                  </a:lnTo>
                  <a:lnTo>
                    <a:pt x="1091" y="218"/>
                  </a:lnTo>
                  <a:lnTo>
                    <a:pt x="1081" y="215"/>
                  </a:lnTo>
                  <a:lnTo>
                    <a:pt x="1071" y="212"/>
                  </a:lnTo>
                  <a:lnTo>
                    <a:pt x="1061" y="209"/>
                  </a:lnTo>
                  <a:lnTo>
                    <a:pt x="1051" y="207"/>
                  </a:lnTo>
                  <a:lnTo>
                    <a:pt x="1040" y="206"/>
                  </a:lnTo>
                  <a:lnTo>
                    <a:pt x="1015" y="205"/>
                  </a:lnTo>
                  <a:lnTo>
                    <a:pt x="1015" y="205"/>
                  </a:lnTo>
                  <a:lnTo>
                    <a:pt x="1003" y="205"/>
                  </a:lnTo>
                  <a:lnTo>
                    <a:pt x="990" y="206"/>
                  </a:lnTo>
                  <a:lnTo>
                    <a:pt x="977" y="208"/>
                  </a:lnTo>
                  <a:lnTo>
                    <a:pt x="966" y="210"/>
                  </a:lnTo>
                  <a:lnTo>
                    <a:pt x="955" y="213"/>
                  </a:lnTo>
                  <a:lnTo>
                    <a:pt x="945" y="216"/>
                  </a:lnTo>
                  <a:lnTo>
                    <a:pt x="935" y="220"/>
                  </a:lnTo>
                  <a:lnTo>
                    <a:pt x="924" y="225"/>
                  </a:lnTo>
                  <a:lnTo>
                    <a:pt x="915" y="230"/>
                  </a:lnTo>
                  <a:lnTo>
                    <a:pt x="907" y="235"/>
                  </a:lnTo>
                  <a:lnTo>
                    <a:pt x="899" y="241"/>
                  </a:lnTo>
                  <a:lnTo>
                    <a:pt x="891" y="248"/>
                  </a:lnTo>
                  <a:lnTo>
                    <a:pt x="877" y="263"/>
                  </a:lnTo>
                  <a:lnTo>
                    <a:pt x="864" y="278"/>
                  </a:lnTo>
                  <a:lnTo>
                    <a:pt x="853" y="295"/>
                  </a:lnTo>
                  <a:lnTo>
                    <a:pt x="844" y="314"/>
                  </a:lnTo>
                  <a:lnTo>
                    <a:pt x="837" y="333"/>
                  </a:lnTo>
                  <a:lnTo>
                    <a:pt x="831" y="353"/>
                  </a:lnTo>
                  <a:lnTo>
                    <a:pt x="826" y="375"/>
                  </a:lnTo>
                  <a:lnTo>
                    <a:pt x="823" y="396"/>
                  </a:lnTo>
                  <a:lnTo>
                    <a:pt x="821" y="417"/>
                  </a:lnTo>
                  <a:lnTo>
                    <a:pt x="820" y="440"/>
                  </a:lnTo>
                  <a:lnTo>
                    <a:pt x="820" y="933"/>
                  </a:lnTo>
                  <a:lnTo>
                    <a:pt x="592" y="933"/>
                  </a:lnTo>
                  <a:lnTo>
                    <a:pt x="592" y="390"/>
                  </a:lnTo>
                  <a:lnTo>
                    <a:pt x="592" y="390"/>
                  </a:lnTo>
                  <a:lnTo>
                    <a:pt x="591" y="370"/>
                  </a:lnTo>
                  <a:lnTo>
                    <a:pt x="590" y="350"/>
                  </a:lnTo>
                  <a:lnTo>
                    <a:pt x="587" y="332"/>
                  </a:lnTo>
                  <a:lnTo>
                    <a:pt x="583" y="315"/>
                  </a:lnTo>
                  <a:lnTo>
                    <a:pt x="578" y="297"/>
                  </a:lnTo>
                  <a:lnTo>
                    <a:pt x="572" y="282"/>
                  </a:lnTo>
                  <a:lnTo>
                    <a:pt x="565" y="269"/>
                  </a:lnTo>
                  <a:lnTo>
                    <a:pt x="556" y="256"/>
                  </a:lnTo>
                  <a:lnTo>
                    <a:pt x="545" y="244"/>
                  </a:lnTo>
                  <a:lnTo>
                    <a:pt x="534" y="234"/>
                  </a:lnTo>
                  <a:lnTo>
                    <a:pt x="522" y="225"/>
                  </a:lnTo>
                  <a:lnTo>
                    <a:pt x="508" y="218"/>
                  </a:lnTo>
                  <a:lnTo>
                    <a:pt x="491" y="212"/>
                  </a:lnTo>
                  <a:lnTo>
                    <a:pt x="475" y="208"/>
                  </a:lnTo>
                  <a:lnTo>
                    <a:pt x="457" y="206"/>
                  </a:lnTo>
                  <a:lnTo>
                    <a:pt x="436" y="205"/>
                  </a:lnTo>
                  <a:lnTo>
                    <a:pt x="436" y="205"/>
                  </a:lnTo>
                  <a:lnTo>
                    <a:pt x="423" y="205"/>
                  </a:lnTo>
                  <a:lnTo>
                    <a:pt x="410" y="206"/>
                  </a:lnTo>
                  <a:lnTo>
                    <a:pt x="397" y="208"/>
                  </a:lnTo>
                  <a:lnTo>
                    <a:pt x="384" y="210"/>
                  </a:lnTo>
                  <a:lnTo>
                    <a:pt x="373" y="212"/>
                  </a:lnTo>
                  <a:lnTo>
                    <a:pt x="362" y="216"/>
                  </a:lnTo>
                  <a:lnTo>
                    <a:pt x="351" y="219"/>
                  </a:lnTo>
                  <a:lnTo>
                    <a:pt x="341" y="224"/>
                  </a:lnTo>
                  <a:lnTo>
                    <a:pt x="332" y="228"/>
                  </a:lnTo>
                  <a:lnTo>
                    <a:pt x="322" y="234"/>
                  </a:lnTo>
                  <a:lnTo>
                    <a:pt x="313" y="239"/>
                  </a:lnTo>
                  <a:lnTo>
                    <a:pt x="305" y="245"/>
                  </a:lnTo>
                  <a:lnTo>
                    <a:pt x="297" y="253"/>
                  </a:lnTo>
                  <a:lnTo>
                    <a:pt x="290" y="260"/>
                  </a:lnTo>
                  <a:lnTo>
                    <a:pt x="277" y="275"/>
                  </a:lnTo>
                  <a:lnTo>
                    <a:pt x="264" y="291"/>
                  </a:lnTo>
                  <a:lnTo>
                    <a:pt x="254" y="310"/>
                  </a:lnTo>
                  <a:lnTo>
                    <a:pt x="246" y="329"/>
                  </a:lnTo>
                  <a:lnTo>
                    <a:pt x="240" y="348"/>
                  </a:lnTo>
                  <a:lnTo>
                    <a:pt x="235" y="370"/>
                  </a:lnTo>
                  <a:lnTo>
                    <a:pt x="231" y="391"/>
                  </a:lnTo>
                  <a:lnTo>
                    <a:pt x="229" y="413"/>
                  </a:lnTo>
                  <a:lnTo>
                    <a:pt x="228" y="436"/>
                  </a:lnTo>
                  <a:lnTo>
                    <a:pt x="228" y="933"/>
                  </a:lnTo>
                  <a:lnTo>
                    <a:pt x="0" y="933"/>
                  </a:lnTo>
                  <a:lnTo>
                    <a:pt x="0" y="22"/>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7" name="Freeform 30"/>
            <p:cNvSpPr>
              <a:spLocks noEditPoints="1"/>
            </p:cNvSpPr>
            <p:nvPr/>
          </p:nvSpPr>
          <p:spPr bwMode="auto">
            <a:xfrm>
              <a:off x="4367213" y="4995863"/>
              <a:ext cx="779462" cy="1109662"/>
            </a:xfrm>
            <a:custGeom>
              <a:avLst/>
              <a:gdLst/>
              <a:ahLst/>
              <a:cxnLst>
                <a:cxn ang="0">
                  <a:pos x="482" y="445"/>
                </a:cxn>
                <a:cxn ang="0">
                  <a:pos x="382" y="470"/>
                </a:cxn>
                <a:cxn ang="0">
                  <a:pos x="307" y="510"/>
                </a:cxn>
                <a:cxn ang="0">
                  <a:pos x="253" y="557"/>
                </a:cxn>
                <a:cxn ang="0">
                  <a:pos x="227" y="0"/>
                </a:cxn>
                <a:cxn ang="0">
                  <a:pos x="216" y="1238"/>
                </a:cxn>
                <a:cxn ang="0">
                  <a:pos x="248" y="1277"/>
                </a:cxn>
                <a:cxn ang="0">
                  <a:pos x="315" y="1337"/>
                </a:cxn>
                <a:cxn ang="0">
                  <a:pos x="395" y="1377"/>
                </a:cxn>
                <a:cxn ang="0">
                  <a:pos x="486" y="1395"/>
                </a:cxn>
                <a:cxn ang="0">
                  <a:pos x="559" y="1397"/>
                </a:cxn>
                <a:cxn ang="0">
                  <a:pos x="656" y="1383"/>
                </a:cxn>
                <a:cxn ang="0">
                  <a:pos x="742" y="1351"/>
                </a:cxn>
                <a:cxn ang="0">
                  <a:pos x="816" y="1305"/>
                </a:cxn>
                <a:cxn ang="0">
                  <a:pos x="877" y="1243"/>
                </a:cxn>
                <a:cxn ang="0">
                  <a:pos x="925" y="1170"/>
                </a:cxn>
                <a:cxn ang="0">
                  <a:pos x="959" y="1087"/>
                </a:cxn>
                <a:cxn ang="0">
                  <a:pos x="978" y="994"/>
                </a:cxn>
                <a:cxn ang="0">
                  <a:pos x="982" y="920"/>
                </a:cxn>
                <a:cxn ang="0">
                  <a:pos x="974" y="822"/>
                </a:cxn>
                <a:cxn ang="0">
                  <a:pos x="951" y="731"/>
                </a:cxn>
                <a:cxn ang="0">
                  <a:pos x="912" y="650"/>
                </a:cxn>
                <a:cxn ang="0">
                  <a:pos x="860" y="579"/>
                </a:cxn>
                <a:cxn ang="0">
                  <a:pos x="796" y="522"/>
                </a:cxn>
                <a:cxn ang="0">
                  <a:pos x="720" y="479"/>
                </a:cxn>
                <a:cxn ang="0">
                  <a:pos x="636" y="451"/>
                </a:cxn>
                <a:cxn ang="0">
                  <a:pos x="542" y="442"/>
                </a:cxn>
                <a:cxn ang="0">
                  <a:pos x="472" y="1193"/>
                </a:cxn>
                <a:cxn ang="0">
                  <a:pos x="414" y="1183"/>
                </a:cxn>
                <a:cxn ang="0">
                  <a:pos x="363" y="1165"/>
                </a:cxn>
                <a:cxn ang="0">
                  <a:pos x="319" y="1136"/>
                </a:cxn>
                <a:cxn ang="0">
                  <a:pos x="282" y="1100"/>
                </a:cxn>
                <a:cxn ang="0">
                  <a:pos x="249" y="1046"/>
                </a:cxn>
                <a:cxn ang="0">
                  <a:pos x="221" y="946"/>
                </a:cxn>
                <a:cxn ang="0">
                  <a:pos x="224" y="867"/>
                </a:cxn>
                <a:cxn ang="0">
                  <a:pos x="261" y="771"/>
                </a:cxn>
                <a:cxn ang="0">
                  <a:pos x="291" y="730"/>
                </a:cxn>
                <a:cxn ang="0">
                  <a:pos x="329" y="696"/>
                </a:cxn>
                <a:cxn ang="0">
                  <a:pos x="375" y="669"/>
                </a:cxn>
                <a:cxn ang="0">
                  <a:pos x="428" y="653"/>
                </a:cxn>
                <a:cxn ang="0">
                  <a:pos x="487" y="647"/>
                </a:cxn>
                <a:cxn ang="0">
                  <a:pos x="533" y="650"/>
                </a:cxn>
                <a:cxn ang="0">
                  <a:pos x="587" y="664"/>
                </a:cxn>
                <a:cxn ang="0">
                  <a:pos x="635" y="688"/>
                </a:cxn>
                <a:cxn ang="0">
                  <a:pos x="674" y="721"/>
                </a:cxn>
                <a:cxn ang="0">
                  <a:pos x="707" y="760"/>
                </a:cxn>
                <a:cxn ang="0">
                  <a:pos x="745" y="841"/>
                </a:cxn>
                <a:cxn ang="0">
                  <a:pos x="755" y="920"/>
                </a:cxn>
                <a:cxn ang="0">
                  <a:pos x="737" y="1022"/>
                </a:cxn>
                <a:cxn ang="0">
                  <a:pos x="700" y="1090"/>
                </a:cxn>
                <a:cxn ang="0">
                  <a:pos x="665" y="1127"/>
                </a:cxn>
                <a:cxn ang="0">
                  <a:pos x="623" y="1158"/>
                </a:cxn>
                <a:cxn ang="0">
                  <a:pos x="574" y="1180"/>
                </a:cxn>
                <a:cxn ang="0">
                  <a:pos x="518" y="1191"/>
                </a:cxn>
              </a:cxnLst>
              <a:rect l="0" t="0" r="r" b="b"/>
              <a:pathLst>
                <a:path w="982" h="1398">
                  <a:moveTo>
                    <a:pt x="542" y="442"/>
                  </a:moveTo>
                  <a:lnTo>
                    <a:pt x="542" y="442"/>
                  </a:lnTo>
                  <a:lnTo>
                    <a:pt x="511" y="443"/>
                  </a:lnTo>
                  <a:lnTo>
                    <a:pt x="482" y="445"/>
                  </a:lnTo>
                  <a:lnTo>
                    <a:pt x="454" y="449"/>
                  </a:lnTo>
                  <a:lnTo>
                    <a:pt x="429" y="455"/>
                  </a:lnTo>
                  <a:lnTo>
                    <a:pt x="404" y="462"/>
                  </a:lnTo>
                  <a:lnTo>
                    <a:pt x="382" y="470"/>
                  </a:lnTo>
                  <a:lnTo>
                    <a:pt x="361" y="479"/>
                  </a:lnTo>
                  <a:lnTo>
                    <a:pt x="341" y="489"/>
                  </a:lnTo>
                  <a:lnTo>
                    <a:pt x="324" y="499"/>
                  </a:lnTo>
                  <a:lnTo>
                    <a:pt x="307" y="510"/>
                  </a:lnTo>
                  <a:lnTo>
                    <a:pt x="291" y="522"/>
                  </a:lnTo>
                  <a:lnTo>
                    <a:pt x="277" y="534"/>
                  </a:lnTo>
                  <a:lnTo>
                    <a:pt x="265" y="546"/>
                  </a:lnTo>
                  <a:lnTo>
                    <a:pt x="253" y="557"/>
                  </a:lnTo>
                  <a:lnTo>
                    <a:pt x="242" y="569"/>
                  </a:lnTo>
                  <a:lnTo>
                    <a:pt x="233" y="580"/>
                  </a:lnTo>
                  <a:lnTo>
                    <a:pt x="227" y="580"/>
                  </a:lnTo>
                  <a:lnTo>
                    <a:pt x="227" y="0"/>
                  </a:lnTo>
                  <a:lnTo>
                    <a:pt x="0" y="0"/>
                  </a:lnTo>
                  <a:lnTo>
                    <a:pt x="0" y="1375"/>
                  </a:lnTo>
                  <a:lnTo>
                    <a:pt x="216" y="1375"/>
                  </a:lnTo>
                  <a:lnTo>
                    <a:pt x="216" y="1238"/>
                  </a:lnTo>
                  <a:lnTo>
                    <a:pt x="220" y="1238"/>
                  </a:lnTo>
                  <a:lnTo>
                    <a:pt x="220" y="1238"/>
                  </a:lnTo>
                  <a:lnTo>
                    <a:pt x="233" y="1258"/>
                  </a:lnTo>
                  <a:lnTo>
                    <a:pt x="248" y="1277"/>
                  </a:lnTo>
                  <a:lnTo>
                    <a:pt x="263" y="1294"/>
                  </a:lnTo>
                  <a:lnTo>
                    <a:pt x="279" y="1310"/>
                  </a:lnTo>
                  <a:lnTo>
                    <a:pt x="296" y="1324"/>
                  </a:lnTo>
                  <a:lnTo>
                    <a:pt x="315" y="1337"/>
                  </a:lnTo>
                  <a:lnTo>
                    <a:pt x="334" y="1349"/>
                  </a:lnTo>
                  <a:lnTo>
                    <a:pt x="353" y="1360"/>
                  </a:lnTo>
                  <a:lnTo>
                    <a:pt x="374" y="1369"/>
                  </a:lnTo>
                  <a:lnTo>
                    <a:pt x="395" y="1377"/>
                  </a:lnTo>
                  <a:lnTo>
                    <a:pt x="418" y="1383"/>
                  </a:lnTo>
                  <a:lnTo>
                    <a:pt x="440" y="1388"/>
                  </a:lnTo>
                  <a:lnTo>
                    <a:pt x="462" y="1392"/>
                  </a:lnTo>
                  <a:lnTo>
                    <a:pt x="486" y="1395"/>
                  </a:lnTo>
                  <a:lnTo>
                    <a:pt x="509" y="1397"/>
                  </a:lnTo>
                  <a:lnTo>
                    <a:pt x="533" y="1398"/>
                  </a:lnTo>
                  <a:lnTo>
                    <a:pt x="533" y="1398"/>
                  </a:lnTo>
                  <a:lnTo>
                    <a:pt x="559" y="1397"/>
                  </a:lnTo>
                  <a:lnTo>
                    <a:pt x="585" y="1395"/>
                  </a:lnTo>
                  <a:lnTo>
                    <a:pt x="609" y="1392"/>
                  </a:lnTo>
                  <a:lnTo>
                    <a:pt x="633" y="1388"/>
                  </a:lnTo>
                  <a:lnTo>
                    <a:pt x="656" y="1383"/>
                  </a:lnTo>
                  <a:lnTo>
                    <a:pt x="678" y="1377"/>
                  </a:lnTo>
                  <a:lnTo>
                    <a:pt x="701" y="1370"/>
                  </a:lnTo>
                  <a:lnTo>
                    <a:pt x="721" y="1361"/>
                  </a:lnTo>
                  <a:lnTo>
                    <a:pt x="742" y="1351"/>
                  </a:lnTo>
                  <a:lnTo>
                    <a:pt x="762" y="1341"/>
                  </a:lnTo>
                  <a:lnTo>
                    <a:pt x="780" y="1330"/>
                  </a:lnTo>
                  <a:lnTo>
                    <a:pt x="799" y="1318"/>
                  </a:lnTo>
                  <a:lnTo>
                    <a:pt x="816" y="1305"/>
                  </a:lnTo>
                  <a:lnTo>
                    <a:pt x="832" y="1290"/>
                  </a:lnTo>
                  <a:lnTo>
                    <a:pt x="849" y="1275"/>
                  </a:lnTo>
                  <a:lnTo>
                    <a:pt x="863" y="1260"/>
                  </a:lnTo>
                  <a:lnTo>
                    <a:pt x="877" y="1243"/>
                  </a:lnTo>
                  <a:lnTo>
                    <a:pt x="890" y="1226"/>
                  </a:lnTo>
                  <a:lnTo>
                    <a:pt x="903" y="1208"/>
                  </a:lnTo>
                  <a:lnTo>
                    <a:pt x="914" y="1189"/>
                  </a:lnTo>
                  <a:lnTo>
                    <a:pt x="925" y="1170"/>
                  </a:lnTo>
                  <a:lnTo>
                    <a:pt x="935" y="1150"/>
                  </a:lnTo>
                  <a:lnTo>
                    <a:pt x="943" y="1129"/>
                  </a:lnTo>
                  <a:lnTo>
                    <a:pt x="952" y="1108"/>
                  </a:lnTo>
                  <a:lnTo>
                    <a:pt x="959" y="1087"/>
                  </a:lnTo>
                  <a:lnTo>
                    <a:pt x="965" y="1064"/>
                  </a:lnTo>
                  <a:lnTo>
                    <a:pt x="970" y="1041"/>
                  </a:lnTo>
                  <a:lnTo>
                    <a:pt x="975" y="1017"/>
                  </a:lnTo>
                  <a:lnTo>
                    <a:pt x="978" y="994"/>
                  </a:lnTo>
                  <a:lnTo>
                    <a:pt x="980" y="969"/>
                  </a:lnTo>
                  <a:lnTo>
                    <a:pt x="982" y="945"/>
                  </a:lnTo>
                  <a:lnTo>
                    <a:pt x="982" y="920"/>
                  </a:lnTo>
                  <a:lnTo>
                    <a:pt x="982" y="920"/>
                  </a:lnTo>
                  <a:lnTo>
                    <a:pt x="982" y="894"/>
                  </a:lnTo>
                  <a:lnTo>
                    <a:pt x="980" y="870"/>
                  </a:lnTo>
                  <a:lnTo>
                    <a:pt x="978" y="845"/>
                  </a:lnTo>
                  <a:lnTo>
                    <a:pt x="974" y="822"/>
                  </a:lnTo>
                  <a:lnTo>
                    <a:pt x="970" y="798"/>
                  </a:lnTo>
                  <a:lnTo>
                    <a:pt x="964" y="776"/>
                  </a:lnTo>
                  <a:lnTo>
                    <a:pt x="958" y="754"/>
                  </a:lnTo>
                  <a:lnTo>
                    <a:pt x="951" y="731"/>
                  </a:lnTo>
                  <a:lnTo>
                    <a:pt x="942" y="710"/>
                  </a:lnTo>
                  <a:lnTo>
                    <a:pt x="933" y="689"/>
                  </a:lnTo>
                  <a:lnTo>
                    <a:pt x="923" y="669"/>
                  </a:lnTo>
                  <a:lnTo>
                    <a:pt x="912" y="650"/>
                  </a:lnTo>
                  <a:lnTo>
                    <a:pt x="900" y="631"/>
                  </a:lnTo>
                  <a:lnTo>
                    <a:pt x="887" y="613"/>
                  </a:lnTo>
                  <a:lnTo>
                    <a:pt x="874" y="596"/>
                  </a:lnTo>
                  <a:lnTo>
                    <a:pt x="860" y="579"/>
                  </a:lnTo>
                  <a:lnTo>
                    <a:pt x="845" y="564"/>
                  </a:lnTo>
                  <a:lnTo>
                    <a:pt x="829" y="549"/>
                  </a:lnTo>
                  <a:lnTo>
                    <a:pt x="813" y="535"/>
                  </a:lnTo>
                  <a:lnTo>
                    <a:pt x="796" y="522"/>
                  </a:lnTo>
                  <a:lnTo>
                    <a:pt x="778" y="509"/>
                  </a:lnTo>
                  <a:lnTo>
                    <a:pt x="760" y="498"/>
                  </a:lnTo>
                  <a:lnTo>
                    <a:pt x="741" y="488"/>
                  </a:lnTo>
                  <a:lnTo>
                    <a:pt x="720" y="479"/>
                  </a:lnTo>
                  <a:lnTo>
                    <a:pt x="701" y="470"/>
                  </a:lnTo>
                  <a:lnTo>
                    <a:pt x="679" y="462"/>
                  </a:lnTo>
                  <a:lnTo>
                    <a:pt x="658" y="456"/>
                  </a:lnTo>
                  <a:lnTo>
                    <a:pt x="636" y="451"/>
                  </a:lnTo>
                  <a:lnTo>
                    <a:pt x="613" y="447"/>
                  </a:lnTo>
                  <a:lnTo>
                    <a:pt x="590" y="444"/>
                  </a:lnTo>
                  <a:lnTo>
                    <a:pt x="566" y="442"/>
                  </a:lnTo>
                  <a:lnTo>
                    <a:pt x="542" y="442"/>
                  </a:lnTo>
                  <a:lnTo>
                    <a:pt x="542" y="442"/>
                  </a:lnTo>
                  <a:close/>
                  <a:moveTo>
                    <a:pt x="487" y="1193"/>
                  </a:moveTo>
                  <a:lnTo>
                    <a:pt x="487" y="1193"/>
                  </a:lnTo>
                  <a:lnTo>
                    <a:pt x="472" y="1193"/>
                  </a:lnTo>
                  <a:lnTo>
                    <a:pt x="456" y="1191"/>
                  </a:lnTo>
                  <a:lnTo>
                    <a:pt x="442" y="1189"/>
                  </a:lnTo>
                  <a:lnTo>
                    <a:pt x="428" y="1187"/>
                  </a:lnTo>
                  <a:lnTo>
                    <a:pt x="414" y="1183"/>
                  </a:lnTo>
                  <a:lnTo>
                    <a:pt x="400" y="1180"/>
                  </a:lnTo>
                  <a:lnTo>
                    <a:pt x="387" y="1175"/>
                  </a:lnTo>
                  <a:lnTo>
                    <a:pt x="375" y="1170"/>
                  </a:lnTo>
                  <a:lnTo>
                    <a:pt x="363" y="1165"/>
                  </a:lnTo>
                  <a:lnTo>
                    <a:pt x="351" y="1158"/>
                  </a:lnTo>
                  <a:lnTo>
                    <a:pt x="340" y="1152"/>
                  </a:lnTo>
                  <a:lnTo>
                    <a:pt x="329" y="1144"/>
                  </a:lnTo>
                  <a:lnTo>
                    <a:pt x="319" y="1136"/>
                  </a:lnTo>
                  <a:lnTo>
                    <a:pt x="309" y="1127"/>
                  </a:lnTo>
                  <a:lnTo>
                    <a:pt x="299" y="1119"/>
                  </a:lnTo>
                  <a:lnTo>
                    <a:pt x="291" y="1110"/>
                  </a:lnTo>
                  <a:lnTo>
                    <a:pt x="282" y="1100"/>
                  </a:lnTo>
                  <a:lnTo>
                    <a:pt x="275" y="1090"/>
                  </a:lnTo>
                  <a:lnTo>
                    <a:pt x="267" y="1079"/>
                  </a:lnTo>
                  <a:lnTo>
                    <a:pt x="261" y="1068"/>
                  </a:lnTo>
                  <a:lnTo>
                    <a:pt x="249" y="1046"/>
                  </a:lnTo>
                  <a:lnTo>
                    <a:pt x="238" y="1022"/>
                  </a:lnTo>
                  <a:lnTo>
                    <a:pt x="230" y="998"/>
                  </a:lnTo>
                  <a:lnTo>
                    <a:pt x="224" y="973"/>
                  </a:lnTo>
                  <a:lnTo>
                    <a:pt x="221" y="946"/>
                  </a:lnTo>
                  <a:lnTo>
                    <a:pt x="220" y="920"/>
                  </a:lnTo>
                  <a:lnTo>
                    <a:pt x="220" y="920"/>
                  </a:lnTo>
                  <a:lnTo>
                    <a:pt x="221" y="893"/>
                  </a:lnTo>
                  <a:lnTo>
                    <a:pt x="224" y="867"/>
                  </a:lnTo>
                  <a:lnTo>
                    <a:pt x="230" y="841"/>
                  </a:lnTo>
                  <a:lnTo>
                    <a:pt x="238" y="817"/>
                  </a:lnTo>
                  <a:lnTo>
                    <a:pt x="249" y="793"/>
                  </a:lnTo>
                  <a:lnTo>
                    <a:pt x="261" y="771"/>
                  </a:lnTo>
                  <a:lnTo>
                    <a:pt x="267" y="760"/>
                  </a:lnTo>
                  <a:lnTo>
                    <a:pt x="275" y="750"/>
                  </a:lnTo>
                  <a:lnTo>
                    <a:pt x="282" y="739"/>
                  </a:lnTo>
                  <a:lnTo>
                    <a:pt x="291" y="730"/>
                  </a:lnTo>
                  <a:lnTo>
                    <a:pt x="299" y="721"/>
                  </a:lnTo>
                  <a:lnTo>
                    <a:pt x="309" y="712"/>
                  </a:lnTo>
                  <a:lnTo>
                    <a:pt x="319" y="704"/>
                  </a:lnTo>
                  <a:lnTo>
                    <a:pt x="329" y="696"/>
                  </a:lnTo>
                  <a:lnTo>
                    <a:pt x="340" y="688"/>
                  </a:lnTo>
                  <a:lnTo>
                    <a:pt x="351" y="681"/>
                  </a:lnTo>
                  <a:lnTo>
                    <a:pt x="363" y="675"/>
                  </a:lnTo>
                  <a:lnTo>
                    <a:pt x="375" y="669"/>
                  </a:lnTo>
                  <a:lnTo>
                    <a:pt x="387" y="664"/>
                  </a:lnTo>
                  <a:lnTo>
                    <a:pt x="400" y="660"/>
                  </a:lnTo>
                  <a:lnTo>
                    <a:pt x="414" y="656"/>
                  </a:lnTo>
                  <a:lnTo>
                    <a:pt x="428" y="653"/>
                  </a:lnTo>
                  <a:lnTo>
                    <a:pt x="442" y="650"/>
                  </a:lnTo>
                  <a:lnTo>
                    <a:pt x="456" y="648"/>
                  </a:lnTo>
                  <a:lnTo>
                    <a:pt x="472" y="647"/>
                  </a:lnTo>
                  <a:lnTo>
                    <a:pt x="487" y="647"/>
                  </a:lnTo>
                  <a:lnTo>
                    <a:pt x="487" y="647"/>
                  </a:lnTo>
                  <a:lnTo>
                    <a:pt x="502" y="647"/>
                  </a:lnTo>
                  <a:lnTo>
                    <a:pt x="518" y="648"/>
                  </a:lnTo>
                  <a:lnTo>
                    <a:pt x="533" y="650"/>
                  </a:lnTo>
                  <a:lnTo>
                    <a:pt x="547" y="653"/>
                  </a:lnTo>
                  <a:lnTo>
                    <a:pt x="560" y="656"/>
                  </a:lnTo>
                  <a:lnTo>
                    <a:pt x="574" y="660"/>
                  </a:lnTo>
                  <a:lnTo>
                    <a:pt x="587" y="664"/>
                  </a:lnTo>
                  <a:lnTo>
                    <a:pt x="600" y="669"/>
                  </a:lnTo>
                  <a:lnTo>
                    <a:pt x="611" y="675"/>
                  </a:lnTo>
                  <a:lnTo>
                    <a:pt x="623" y="681"/>
                  </a:lnTo>
                  <a:lnTo>
                    <a:pt x="635" y="688"/>
                  </a:lnTo>
                  <a:lnTo>
                    <a:pt x="645" y="696"/>
                  </a:lnTo>
                  <a:lnTo>
                    <a:pt x="656" y="704"/>
                  </a:lnTo>
                  <a:lnTo>
                    <a:pt x="665" y="712"/>
                  </a:lnTo>
                  <a:lnTo>
                    <a:pt x="674" y="721"/>
                  </a:lnTo>
                  <a:lnTo>
                    <a:pt x="684" y="730"/>
                  </a:lnTo>
                  <a:lnTo>
                    <a:pt x="692" y="739"/>
                  </a:lnTo>
                  <a:lnTo>
                    <a:pt x="700" y="750"/>
                  </a:lnTo>
                  <a:lnTo>
                    <a:pt x="707" y="760"/>
                  </a:lnTo>
                  <a:lnTo>
                    <a:pt x="714" y="771"/>
                  </a:lnTo>
                  <a:lnTo>
                    <a:pt x="726" y="793"/>
                  </a:lnTo>
                  <a:lnTo>
                    <a:pt x="737" y="817"/>
                  </a:lnTo>
                  <a:lnTo>
                    <a:pt x="745" y="841"/>
                  </a:lnTo>
                  <a:lnTo>
                    <a:pt x="750" y="867"/>
                  </a:lnTo>
                  <a:lnTo>
                    <a:pt x="754" y="893"/>
                  </a:lnTo>
                  <a:lnTo>
                    <a:pt x="755" y="920"/>
                  </a:lnTo>
                  <a:lnTo>
                    <a:pt x="755" y="920"/>
                  </a:lnTo>
                  <a:lnTo>
                    <a:pt x="754" y="946"/>
                  </a:lnTo>
                  <a:lnTo>
                    <a:pt x="750" y="973"/>
                  </a:lnTo>
                  <a:lnTo>
                    <a:pt x="745" y="998"/>
                  </a:lnTo>
                  <a:lnTo>
                    <a:pt x="737" y="1022"/>
                  </a:lnTo>
                  <a:lnTo>
                    <a:pt x="726" y="1046"/>
                  </a:lnTo>
                  <a:lnTo>
                    <a:pt x="714" y="1068"/>
                  </a:lnTo>
                  <a:lnTo>
                    <a:pt x="707" y="1079"/>
                  </a:lnTo>
                  <a:lnTo>
                    <a:pt x="700" y="1090"/>
                  </a:lnTo>
                  <a:lnTo>
                    <a:pt x="692" y="1100"/>
                  </a:lnTo>
                  <a:lnTo>
                    <a:pt x="684" y="1110"/>
                  </a:lnTo>
                  <a:lnTo>
                    <a:pt x="674" y="1119"/>
                  </a:lnTo>
                  <a:lnTo>
                    <a:pt x="665" y="1127"/>
                  </a:lnTo>
                  <a:lnTo>
                    <a:pt x="656" y="1136"/>
                  </a:lnTo>
                  <a:lnTo>
                    <a:pt x="645" y="1144"/>
                  </a:lnTo>
                  <a:lnTo>
                    <a:pt x="635" y="1152"/>
                  </a:lnTo>
                  <a:lnTo>
                    <a:pt x="623" y="1158"/>
                  </a:lnTo>
                  <a:lnTo>
                    <a:pt x="611" y="1165"/>
                  </a:lnTo>
                  <a:lnTo>
                    <a:pt x="600" y="1170"/>
                  </a:lnTo>
                  <a:lnTo>
                    <a:pt x="587" y="1175"/>
                  </a:lnTo>
                  <a:lnTo>
                    <a:pt x="574" y="1180"/>
                  </a:lnTo>
                  <a:lnTo>
                    <a:pt x="560" y="1183"/>
                  </a:lnTo>
                  <a:lnTo>
                    <a:pt x="547" y="1187"/>
                  </a:lnTo>
                  <a:lnTo>
                    <a:pt x="533" y="1189"/>
                  </a:lnTo>
                  <a:lnTo>
                    <a:pt x="518" y="1191"/>
                  </a:lnTo>
                  <a:lnTo>
                    <a:pt x="502" y="1193"/>
                  </a:lnTo>
                  <a:lnTo>
                    <a:pt x="487" y="1193"/>
                  </a:lnTo>
                  <a:lnTo>
                    <a:pt x="487" y="1193"/>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8" name="Freeform 31"/>
            <p:cNvSpPr>
              <a:spLocks noEditPoints="1"/>
            </p:cNvSpPr>
            <p:nvPr/>
          </p:nvSpPr>
          <p:spPr bwMode="auto">
            <a:xfrm>
              <a:off x="5229225" y="5346700"/>
              <a:ext cx="731837" cy="758825"/>
            </a:xfrm>
            <a:custGeom>
              <a:avLst/>
              <a:gdLst/>
              <a:ahLst/>
              <a:cxnLst>
                <a:cxn ang="0">
                  <a:pos x="231" y="363"/>
                </a:cxn>
                <a:cxn ang="0">
                  <a:pos x="253" y="297"/>
                </a:cxn>
                <a:cxn ang="0">
                  <a:pos x="286" y="244"/>
                </a:cxn>
                <a:cxn ang="0">
                  <a:pos x="333" y="205"/>
                </a:cxn>
                <a:cxn ang="0">
                  <a:pos x="392" y="179"/>
                </a:cxn>
                <a:cxn ang="0">
                  <a:pos x="463" y="170"/>
                </a:cxn>
                <a:cxn ang="0">
                  <a:pos x="514" y="174"/>
                </a:cxn>
                <a:cxn ang="0">
                  <a:pos x="579" y="193"/>
                </a:cxn>
                <a:cxn ang="0">
                  <a:pos x="631" y="229"/>
                </a:cxn>
                <a:cxn ang="0">
                  <a:pos x="668" y="278"/>
                </a:cxn>
                <a:cxn ang="0">
                  <a:pos x="690" y="339"/>
                </a:cxn>
                <a:cxn ang="0">
                  <a:pos x="227" y="387"/>
                </a:cxn>
                <a:cxn ang="0">
                  <a:pos x="922" y="495"/>
                </a:cxn>
                <a:cxn ang="0">
                  <a:pos x="917" y="409"/>
                </a:cxn>
                <a:cxn ang="0">
                  <a:pos x="904" y="332"/>
                </a:cxn>
                <a:cxn ang="0">
                  <a:pos x="882" y="262"/>
                </a:cxn>
                <a:cxn ang="0">
                  <a:pos x="854" y="200"/>
                </a:cxn>
                <a:cxn ang="0">
                  <a:pos x="817" y="145"/>
                </a:cxn>
                <a:cxn ang="0">
                  <a:pos x="774" y="99"/>
                </a:cxn>
                <a:cxn ang="0">
                  <a:pos x="724" y="61"/>
                </a:cxn>
                <a:cxn ang="0">
                  <a:pos x="668" y="33"/>
                </a:cxn>
                <a:cxn ang="0">
                  <a:pos x="607" y="12"/>
                </a:cxn>
                <a:cxn ang="0">
                  <a:pos x="541" y="2"/>
                </a:cxn>
                <a:cxn ang="0">
                  <a:pos x="495" y="0"/>
                </a:cxn>
                <a:cxn ang="0">
                  <a:pos x="419" y="5"/>
                </a:cxn>
                <a:cxn ang="0">
                  <a:pos x="346" y="19"/>
                </a:cxn>
                <a:cxn ang="0">
                  <a:pos x="279" y="43"/>
                </a:cxn>
                <a:cxn ang="0">
                  <a:pos x="217" y="75"/>
                </a:cxn>
                <a:cxn ang="0">
                  <a:pos x="161" y="116"/>
                </a:cxn>
                <a:cxn ang="0">
                  <a:pos x="112" y="164"/>
                </a:cxn>
                <a:cxn ang="0">
                  <a:pos x="71" y="220"/>
                </a:cxn>
                <a:cxn ang="0">
                  <a:pos x="39" y="282"/>
                </a:cxn>
                <a:cxn ang="0">
                  <a:pos x="15" y="350"/>
                </a:cxn>
                <a:cxn ang="0">
                  <a:pos x="2" y="425"/>
                </a:cxn>
                <a:cxn ang="0">
                  <a:pos x="0" y="478"/>
                </a:cxn>
                <a:cxn ang="0">
                  <a:pos x="5" y="556"/>
                </a:cxn>
                <a:cxn ang="0">
                  <a:pos x="21" y="628"/>
                </a:cxn>
                <a:cxn ang="0">
                  <a:pos x="48" y="694"/>
                </a:cxn>
                <a:cxn ang="0">
                  <a:pos x="84" y="755"/>
                </a:cxn>
                <a:cxn ang="0">
                  <a:pos x="127" y="809"/>
                </a:cxn>
                <a:cxn ang="0">
                  <a:pos x="179" y="853"/>
                </a:cxn>
                <a:cxn ang="0">
                  <a:pos x="237" y="892"/>
                </a:cxn>
                <a:cxn ang="0">
                  <a:pos x="302" y="922"/>
                </a:cxn>
                <a:cxn ang="0">
                  <a:pos x="371" y="942"/>
                </a:cxn>
                <a:cxn ang="0">
                  <a:pos x="444" y="953"/>
                </a:cxn>
                <a:cxn ang="0">
                  <a:pos x="495" y="956"/>
                </a:cxn>
                <a:cxn ang="0">
                  <a:pos x="575" y="950"/>
                </a:cxn>
                <a:cxn ang="0">
                  <a:pos x="652" y="933"/>
                </a:cxn>
                <a:cxn ang="0">
                  <a:pos x="725" y="902"/>
                </a:cxn>
                <a:cxn ang="0">
                  <a:pos x="796" y="857"/>
                </a:cxn>
                <a:cxn ang="0">
                  <a:pos x="860" y="797"/>
                </a:cxn>
                <a:cxn ang="0">
                  <a:pos x="717" y="651"/>
                </a:cxn>
                <a:cxn ang="0">
                  <a:pos x="683" y="687"/>
                </a:cxn>
                <a:cxn ang="0">
                  <a:pos x="645" y="720"/>
                </a:cxn>
                <a:cxn ang="0">
                  <a:pos x="600" y="746"/>
                </a:cxn>
                <a:cxn ang="0">
                  <a:pos x="550" y="765"/>
                </a:cxn>
                <a:cxn ang="0">
                  <a:pos x="493" y="773"/>
                </a:cxn>
                <a:cxn ang="0">
                  <a:pos x="448" y="773"/>
                </a:cxn>
                <a:cxn ang="0">
                  <a:pos x="382" y="759"/>
                </a:cxn>
                <a:cxn ang="0">
                  <a:pos x="325" y="729"/>
                </a:cxn>
                <a:cxn ang="0">
                  <a:pos x="278" y="685"/>
                </a:cxn>
                <a:cxn ang="0">
                  <a:pos x="245" y="627"/>
                </a:cxn>
                <a:cxn ang="0">
                  <a:pos x="227" y="557"/>
                </a:cxn>
              </a:cxnLst>
              <a:rect l="0" t="0" r="r" b="b"/>
              <a:pathLst>
                <a:path w="922" h="956">
                  <a:moveTo>
                    <a:pt x="227" y="387"/>
                  </a:moveTo>
                  <a:lnTo>
                    <a:pt x="227" y="387"/>
                  </a:lnTo>
                  <a:lnTo>
                    <a:pt x="231" y="363"/>
                  </a:lnTo>
                  <a:lnTo>
                    <a:pt x="236" y="340"/>
                  </a:lnTo>
                  <a:lnTo>
                    <a:pt x="244" y="318"/>
                  </a:lnTo>
                  <a:lnTo>
                    <a:pt x="253" y="297"/>
                  </a:lnTo>
                  <a:lnTo>
                    <a:pt x="262" y="278"/>
                  </a:lnTo>
                  <a:lnTo>
                    <a:pt x="274" y="261"/>
                  </a:lnTo>
                  <a:lnTo>
                    <a:pt x="286" y="244"/>
                  </a:lnTo>
                  <a:lnTo>
                    <a:pt x="301" y="229"/>
                  </a:lnTo>
                  <a:lnTo>
                    <a:pt x="317" y="216"/>
                  </a:lnTo>
                  <a:lnTo>
                    <a:pt x="333" y="205"/>
                  </a:lnTo>
                  <a:lnTo>
                    <a:pt x="352" y="194"/>
                  </a:lnTo>
                  <a:lnTo>
                    <a:pt x="372" y="185"/>
                  </a:lnTo>
                  <a:lnTo>
                    <a:pt x="392" y="179"/>
                  </a:lnTo>
                  <a:lnTo>
                    <a:pt x="415" y="174"/>
                  </a:lnTo>
                  <a:lnTo>
                    <a:pt x="438" y="171"/>
                  </a:lnTo>
                  <a:lnTo>
                    <a:pt x="463" y="170"/>
                  </a:lnTo>
                  <a:lnTo>
                    <a:pt x="463" y="170"/>
                  </a:lnTo>
                  <a:lnTo>
                    <a:pt x="489" y="171"/>
                  </a:lnTo>
                  <a:lnTo>
                    <a:pt x="514" y="174"/>
                  </a:lnTo>
                  <a:lnTo>
                    <a:pt x="537" y="179"/>
                  </a:lnTo>
                  <a:lnTo>
                    <a:pt x="558" y="185"/>
                  </a:lnTo>
                  <a:lnTo>
                    <a:pt x="579" y="193"/>
                  </a:lnTo>
                  <a:lnTo>
                    <a:pt x="598" y="204"/>
                  </a:lnTo>
                  <a:lnTo>
                    <a:pt x="615" y="216"/>
                  </a:lnTo>
                  <a:lnTo>
                    <a:pt x="631" y="229"/>
                  </a:lnTo>
                  <a:lnTo>
                    <a:pt x="645" y="243"/>
                  </a:lnTo>
                  <a:lnTo>
                    <a:pt x="657" y="260"/>
                  </a:lnTo>
                  <a:lnTo>
                    <a:pt x="668" y="278"/>
                  </a:lnTo>
                  <a:lnTo>
                    <a:pt x="678" y="297"/>
                  </a:lnTo>
                  <a:lnTo>
                    <a:pt x="685" y="318"/>
                  </a:lnTo>
                  <a:lnTo>
                    <a:pt x="690" y="339"/>
                  </a:lnTo>
                  <a:lnTo>
                    <a:pt x="693" y="363"/>
                  </a:lnTo>
                  <a:lnTo>
                    <a:pt x="694" y="387"/>
                  </a:lnTo>
                  <a:lnTo>
                    <a:pt x="227" y="387"/>
                  </a:lnTo>
                  <a:close/>
                  <a:moveTo>
                    <a:pt x="922" y="557"/>
                  </a:moveTo>
                  <a:lnTo>
                    <a:pt x="922" y="495"/>
                  </a:lnTo>
                  <a:lnTo>
                    <a:pt x="922" y="495"/>
                  </a:lnTo>
                  <a:lnTo>
                    <a:pt x="921" y="465"/>
                  </a:lnTo>
                  <a:lnTo>
                    <a:pt x="920" y="437"/>
                  </a:lnTo>
                  <a:lnTo>
                    <a:pt x="917" y="409"/>
                  </a:lnTo>
                  <a:lnTo>
                    <a:pt x="914" y="383"/>
                  </a:lnTo>
                  <a:lnTo>
                    <a:pt x="910" y="356"/>
                  </a:lnTo>
                  <a:lnTo>
                    <a:pt x="904" y="332"/>
                  </a:lnTo>
                  <a:lnTo>
                    <a:pt x="898" y="308"/>
                  </a:lnTo>
                  <a:lnTo>
                    <a:pt x="890" y="284"/>
                  </a:lnTo>
                  <a:lnTo>
                    <a:pt x="882" y="262"/>
                  </a:lnTo>
                  <a:lnTo>
                    <a:pt x="874" y="239"/>
                  </a:lnTo>
                  <a:lnTo>
                    <a:pt x="864" y="219"/>
                  </a:lnTo>
                  <a:lnTo>
                    <a:pt x="854" y="200"/>
                  </a:lnTo>
                  <a:lnTo>
                    <a:pt x="843" y="180"/>
                  </a:lnTo>
                  <a:lnTo>
                    <a:pt x="830" y="162"/>
                  </a:lnTo>
                  <a:lnTo>
                    <a:pt x="817" y="145"/>
                  </a:lnTo>
                  <a:lnTo>
                    <a:pt x="804" y="128"/>
                  </a:lnTo>
                  <a:lnTo>
                    <a:pt x="790" y="113"/>
                  </a:lnTo>
                  <a:lnTo>
                    <a:pt x="774" y="99"/>
                  </a:lnTo>
                  <a:lnTo>
                    <a:pt x="758" y="86"/>
                  </a:lnTo>
                  <a:lnTo>
                    <a:pt x="742" y="73"/>
                  </a:lnTo>
                  <a:lnTo>
                    <a:pt x="724" y="61"/>
                  </a:lnTo>
                  <a:lnTo>
                    <a:pt x="706" y="51"/>
                  </a:lnTo>
                  <a:lnTo>
                    <a:pt x="688" y="41"/>
                  </a:lnTo>
                  <a:lnTo>
                    <a:pt x="668" y="33"/>
                  </a:lnTo>
                  <a:lnTo>
                    <a:pt x="649" y="25"/>
                  </a:lnTo>
                  <a:lnTo>
                    <a:pt x="629" y="18"/>
                  </a:lnTo>
                  <a:lnTo>
                    <a:pt x="607" y="12"/>
                  </a:lnTo>
                  <a:lnTo>
                    <a:pt x="586" y="8"/>
                  </a:lnTo>
                  <a:lnTo>
                    <a:pt x="564" y="4"/>
                  </a:lnTo>
                  <a:lnTo>
                    <a:pt x="541" y="2"/>
                  </a:lnTo>
                  <a:lnTo>
                    <a:pt x="519" y="0"/>
                  </a:lnTo>
                  <a:lnTo>
                    <a:pt x="495" y="0"/>
                  </a:lnTo>
                  <a:lnTo>
                    <a:pt x="495" y="0"/>
                  </a:lnTo>
                  <a:lnTo>
                    <a:pt x="469" y="0"/>
                  </a:lnTo>
                  <a:lnTo>
                    <a:pt x="444" y="2"/>
                  </a:lnTo>
                  <a:lnTo>
                    <a:pt x="419" y="5"/>
                  </a:lnTo>
                  <a:lnTo>
                    <a:pt x="394" y="8"/>
                  </a:lnTo>
                  <a:lnTo>
                    <a:pt x="371" y="13"/>
                  </a:lnTo>
                  <a:lnTo>
                    <a:pt x="346" y="19"/>
                  </a:lnTo>
                  <a:lnTo>
                    <a:pt x="324" y="26"/>
                  </a:lnTo>
                  <a:lnTo>
                    <a:pt x="302" y="35"/>
                  </a:lnTo>
                  <a:lnTo>
                    <a:pt x="279" y="43"/>
                  </a:lnTo>
                  <a:lnTo>
                    <a:pt x="258" y="53"/>
                  </a:lnTo>
                  <a:lnTo>
                    <a:pt x="237" y="64"/>
                  </a:lnTo>
                  <a:lnTo>
                    <a:pt x="217" y="75"/>
                  </a:lnTo>
                  <a:lnTo>
                    <a:pt x="198" y="88"/>
                  </a:lnTo>
                  <a:lnTo>
                    <a:pt x="179" y="102"/>
                  </a:lnTo>
                  <a:lnTo>
                    <a:pt x="161" y="116"/>
                  </a:lnTo>
                  <a:lnTo>
                    <a:pt x="144" y="131"/>
                  </a:lnTo>
                  <a:lnTo>
                    <a:pt x="127" y="148"/>
                  </a:lnTo>
                  <a:lnTo>
                    <a:pt x="112" y="164"/>
                  </a:lnTo>
                  <a:lnTo>
                    <a:pt x="98" y="182"/>
                  </a:lnTo>
                  <a:lnTo>
                    <a:pt x="84" y="201"/>
                  </a:lnTo>
                  <a:lnTo>
                    <a:pt x="71" y="220"/>
                  </a:lnTo>
                  <a:lnTo>
                    <a:pt x="59" y="240"/>
                  </a:lnTo>
                  <a:lnTo>
                    <a:pt x="48" y="261"/>
                  </a:lnTo>
                  <a:lnTo>
                    <a:pt x="39" y="282"/>
                  </a:lnTo>
                  <a:lnTo>
                    <a:pt x="30" y="304"/>
                  </a:lnTo>
                  <a:lnTo>
                    <a:pt x="21" y="327"/>
                  </a:lnTo>
                  <a:lnTo>
                    <a:pt x="15" y="350"/>
                  </a:lnTo>
                  <a:lnTo>
                    <a:pt x="9" y="375"/>
                  </a:lnTo>
                  <a:lnTo>
                    <a:pt x="5" y="399"/>
                  </a:lnTo>
                  <a:lnTo>
                    <a:pt x="2" y="425"/>
                  </a:lnTo>
                  <a:lnTo>
                    <a:pt x="0" y="451"/>
                  </a:lnTo>
                  <a:lnTo>
                    <a:pt x="0" y="478"/>
                  </a:lnTo>
                  <a:lnTo>
                    <a:pt x="0" y="478"/>
                  </a:lnTo>
                  <a:lnTo>
                    <a:pt x="0" y="504"/>
                  </a:lnTo>
                  <a:lnTo>
                    <a:pt x="2" y="531"/>
                  </a:lnTo>
                  <a:lnTo>
                    <a:pt x="5" y="556"/>
                  </a:lnTo>
                  <a:lnTo>
                    <a:pt x="9" y="580"/>
                  </a:lnTo>
                  <a:lnTo>
                    <a:pt x="15" y="605"/>
                  </a:lnTo>
                  <a:lnTo>
                    <a:pt x="21" y="628"/>
                  </a:lnTo>
                  <a:lnTo>
                    <a:pt x="30" y="651"/>
                  </a:lnTo>
                  <a:lnTo>
                    <a:pt x="39" y="673"/>
                  </a:lnTo>
                  <a:lnTo>
                    <a:pt x="48" y="694"/>
                  </a:lnTo>
                  <a:lnTo>
                    <a:pt x="59" y="716"/>
                  </a:lnTo>
                  <a:lnTo>
                    <a:pt x="71" y="735"/>
                  </a:lnTo>
                  <a:lnTo>
                    <a:pt x="84" y="755"/>
                  </a:lnTo>
                  <a:lnTo>
                    <a:pt x="98" y="773"/>
                  </a:lnTo>
                  <a:lnTo>
                    <a:pt x="112" y="791"/>
                  </a:lnTo>
                  <a:lnTo>
                    <a:pt x="127" y="809"/>
                  </a:lnTo>
                  <a:lnTo>
                    <a:pt x="144" y="824"/>
                  </a:lnTo>
                  <a:lnTo>
                    <a:pt x="161" y="839"/>
                  </a:lnTo>
                  <a:lnTo>
                    <a:pt x="179" y="853"/>
                  </a:lnTo>
                  <a:lnTo>
                    <a:pt x="198" y="868"/>
                  </a:lnTo>
                  <a:lnTo>
                    <a:pt x="217" y="880"/>
                  </a:lnTo>
                  <a:lnTo>
                    <a:pt x="237" y="892"/>
                  </a:lnTo>
                  <a:lnTo>
                    <a:pt x="258" y="902"/>
                  </a:lnTo>
                  <a:lnTo>
                    <a:pt x="279" y="912"/>
                  </a:lnTo>
                  <a:lnTo>
                    <a:pt x="302" y="922"/>
                  </a:lnTo>
                  <a:lnTo>
                    <a:pt x="324" y="930"/>
                  </a:lnTo>
                  <a:lnTo>
                    <a:pt x="346" y="936"/>
                  </a:lnTo>
                  <a:lnTo>
                    <a:pt x="371" y="942"/>
                  </a:lnTo>
                  <a:lnTo>
                    <a:pt x="394" y="947"/>
                  </a:lnTo>
                  <a:lnTo>
                    <a:pt x="419" y="951"/>
                  </a:lnTo>
                  <a:lnTo>
                    <a:pt x="444" y="953"/>
                  </a:lnTo>
                  <a:lnTo>
                    <a:pt x="469" y="955"/>
                  </a:lnTo>
                  <a:lnTo>
                    <a:pt x="495" y="956"/>
                  </a:lnTo>
                  <a:lnTo>
                    <a:pt x="495" y="956"/>
                  </a:lnTo>
                  <a:lnTo>
                    <a:pt x="522" y="955"/>
                  </a:lnTo>
                  <a:lnTo>
                    <a:pt x="548" y="953"/>
                  </a:lnTo>
                  <a:lnTo>
                    <a:pt x="575" y="950"/>
                  </a:lnTo>
                  <a:lnTo>
                    <a:pt x="601" y="946"/>
                  </a:lnTo>
                  <a:lnTo>
                    <a:pt x="627" y="940"/>
                  </a:lnTo>
                  <a:lnTo>
                    <a:pt x="652" y="933"/>
                  </a:lnTo>
                  <a:lnTo>
                    <a:pt x="677" y="924"/>
                  </a:lnTo>
                  <a:lnTo>
                    <a:pt x="702" y="913"/>
                  </a:lnTo>
                  <a:lnTo>
                    <a:pt x="725" y="902"/>
                  </a:lnTo>
                  <a:lnTo>
                    <a:pt x="750" y="889"/>
                  </a:lnTo>
                  <a:lnTo>
                    <a:pt x="772" y="874"/>
                  </a:lnTo>
                  <a:lnTo>
                    <a:pt x="796" y="857"/>
                  </a:lnTo>
                  <a:lnTo>
                    <a:pt x="817" y="839"/>
                  </a:lnTo>
                  <a:lnTo>
                    <a:pt x="839" y="819"/>
                  </a:lnTo>
                  <a:lnTo>
                    <a:pt x="860" y="797"/>
                  </a:lnTo>
                  <a:lnTo>
                    <a:pt x="880" y="774"/>
                  </a:lnTo>
                  <a:lnTo>
                    <a:pt x="717" y="651"/>
                  </a:lnTo>
                  <a:lnTo>
                    <a:pt x="717" y="651"/>
                  </a:lnTo>
                  <a:lnTo>
                    <a:pt x="706" y="663"/>
                  </a:lnTo>
                  <a:lnTo>
                    <a:pt x="695" y="676"/>
                  </a:lnTo>
                  <a:lnTo>
                    <a:pt x="683" y="687"/>
                  </a:lnTo>
                  <a:lnTo>
                    <a:pt x="670" y="700"/>
                  </a:lnTo>
                  <a:lnTo>
                    <a:pt x="658" y="710"/>
                  </a:lnTo>
                  <a:lnTo>
                    <a:pt x="645" y="720"/>
                  </a:lnTo>
                  <a:lnTo>
                    <a:pt x="631" y="730"/>
                  </a:lnTo>
                  <a:lnTo>
                    <a:pt x="615" y="738"/>
                  </a:lnTo>
                  <a:lnTo>
                    <a:pt x="600" y="746"/>
                  </a:lnTo>
                  <a:lnTo>
                    <a:pt x="585" y="754"/>
                  </a:lnTo>
                  <a:lnTo>
                    <a:pt x="568" y="760"/>
                  </a:lnTo>
                  <a:lnTo>
                    <a:pt x="550" y="765"/>
                  </a:lnTo>
                  <a:lnTo>
                    <a:pt x="532" y="768"/>
                  </a:lnTo>
                  <a:lnTo>
                    <a:pt x="514" y="771"/>
                  </a:lnTo>
                  <a:lnTo>
                    <a:pt x="493" y="773"/>
                  </a:lnTo>
                  <a:lnTo>
                    <a:pt x="473" y="774"/>
                  </a:lnTo>
                  <a:lnTo>
                    <a:pt x="473" y="774"/>
                  </a:lnTo>
                  <a:lnTo>
                    <a:pt x="448" y="773"/>
                  </a:lnTo>
                  <a:lnTo>
                    <a:pt x="426" y="770"/>
                  </a:lnTo>
                  <a:lnTo>
                    <a:pt x="403" y="766"/>
                  </a:lnTo>
                  <a:lnTo>
                    <a:pt x="382" y="759"/>
                  </a:lnTo>
                  <a:lnTo>
                    <a:pt x="362" y="751"/>
                  </a:lnTo>
                  <a:lnTo>
                    <a:pt x="342" y="740"/>
                  </a:lnTo>
                  <a:lnTo>
                    <a:pt x="325" y="729"/>
                  </a:lnTo>
                  <a:lnTo>
                    <a:pt x="308" y="716"/>
                  </a:lnTo>
                  <a:lnTo>
                    <a:pt x="292" y="702"/>
                  </a:lnTo>
                  <a:lnTo>
                    <a:pt x="278" y="685"/>
                  </a:lnTo>
                  <a:lnTo>
                    <a:pt x="265" y="667"/>
                  </a:lnTo>
                  <a:lnTo>
                    <a:pt x="254" y="648"/>
                  </a:lnTo>
                  <a:lnTo>
                    <a:pt x="245" y="627"/>
                  </a:lnTo>
                  <a:lnTo>
                    <a:pt x="237" y="605"/>
                  </a:lnTo>
                  <a:lnTo>
                    <a:pt x="231" y="581"/>
                  </a:lnTo>
                  <a:lnTo>
                    <a:pt x="227" y="557"/>
                  </a:lnTo>
                  <a:lnTo>
                    <a:pt x="922" y="557"/>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9" name="Freeform 32"/>
            <p:cNvSpPr>
              <a:spLocks/>
            </p:cNvSpPr>
            <p:nvPr/>
          </p:nvSpPr>
          <p:spPr bwMode="auto">
            <a:xfrm>
              <a:off x="6078538" y="5346700"/>
              <a:ext cx="461962" cy="739775"/>
            </a:xfrm>
            <a:custGeom>
              <a:avLst/>
              <a:gdLst/>
              <a:ahLst/>
              <a:cxnLst>
                <a:cxn ang="0">
                  <a:pos x="0" y="22"/>
                </a:cxn>
                <a:cxn ang="0">
                  <a:pos x="228" y="22"/>
                </a:cxn>
                <a:cxn ang="0">
                  <a:pos x="228" y="167"/>
                </a:cxn>
                <a:cxn ang="0">
                  <a:pos x="232" y="167"/>
                </a:cxn>
                <a:cxn ang="0">
                  <a:pos x="232" y="167"/>
                </a:cxn>
                <a:cxn ang="0">
                  <a:pos x="241" y="148"/>
                </a:cxn>
                <a:cxn ang="0">
                  <a:pos x="252" y="129"/>
                </a:cxn>
                <a:cxn ang="0">
                  <a:pos x="265" y="112"/>
                </a:cxn>
                <a:cxn ang="0">
                  <a:pos x="278" y="97"/>
                </a:cxn>
                <a:cxn ang="0">
                  <a:pos x="292" y="81"/>
                </a:cxn>
                <a:cxn ang="0">
                  <a:pos x="307" y="68"/>
                </a:cxn>
                <a:cxn ang="0">
                  <a:pos x="324" y="55"/>
                </a:cxn>
                <a:cxn ang="0">
                  <a:pos x="340" y="44"/>
                </a:cxn>
                <a:cxn ang="0">
                  <a:pos x="358" y="34"/>
                </a:cxn>
                <a:cxn ang="0">
                  <a:pos x="377" y="25"/>
                </a:cxn>
                <a:cxn ang="0">
                  <a:pos x="396" y="17"/>
                </a:cxn>
                <a:cxn ang="0">
                  <a:pos x="415" y="11"/>
                </a:cxn>
                <a:cxn ang="0">
                  <a:pos x="436" y="6"/>
                </a:cxn>
                <a:cxn ang="0">
                  <a:pos x="457" y="3"/>
                </a:cxn>
                <a:cxn ang="0">
                  <a:pos x="480" y="0"/>
                </a:cxn>
                <a:cxn ang="0">
                  <a:pos x="501" y="0"/>
                </a:cxn>
                <a:cxn ang="0">
                  <a:pos x="501" y="0"/>
                </a:cxn>
                <a:cxn ang="0">
                  <a:pos x="522" y="1"/>
                </a:cxn>
                <a:cxn ang="0">
                  <a:pos x="543" y="3"/>
                </a:cxn>
                <a:cxn ang="0">
                  <a:pos x="563" y="8"/>
                </a:cxn>
                <a:cxn ang="0">
                  <a:pos x="583" y="13"/>
                </a:cxn>
                <a:cxn ang="0">
                  <a:pos x="583" y="233"/>
                </a:cxn>
                <a:cxn ang="0">
                  <a:pos x="583" y="233"/>
                </a:cxn>
                <a:cxn ang="0">
                  <a:pos x="555" y="226"/>
                </a:cxn>
                <a:cxn ang="0">
                  <a:pos x="528" y="221"/>
                </a:cxn>
                <a:cxn ang="0">
                  <a:pos x="500" y="218"/>
                </a:cxn>
                <a:cxn ang="0">
                  <a:pos x="486" y="217"/>
                </a:cxn>
                <a:cxn ang="0">
                  <a:pos x="473" y="216"/>
                </a:cxn>
                <a:cxn ang="0">
                  <a:pos x="473" y="216"/>
                </a:cxn>
                <a:cxn ang="0">
                  <a:pos x="453" y="217"/>
                </a:cxn>
                <a:cxn ang="0">
                  <a:pos x="435" y="218"/>
                </a:cxn>
                <a:cxn ang="0">
                  <a:pos x="418" y="221"/>
                </a:cxn>
                <a:cxn ang="0">
                  <a:pos x="400" y="224"/>
                </a:cxn>
                <a:cxn ang="0">
                  <a:pos x="385" y="228"/>
                </a:cxn>
                <a:cxn ang="0">
                  <a:pos x="371" y="233"/>
                </a:cxn>
                <a:cxn ang="0">
                  <a:pos x="356" y="238"/>
                </a:cxn>
                <a:cxn ang="0">
                  <a:pos x="344" y="245"/>
                </a:cxn>
                <a:cxn ang="0">
                  <a:pos x="332" y="252"/>
                </a:cxn>
                <a:cxn ang="0">
                  <a:pos x="321" y="260"/>
                </a:cxn>
                <a:cxn ang="0">
                  <a:pos x="311" y="268"/>
                </a:cxn>
                <a:cxn ang="0">
                  <a:pos x="301" y="276"/>
                </a:cxn>
                <a:cxn ang="0">
                  <a:pos x="292" y="284"/>
                </a:cxn>
                <a:cxn ang="0">
                  <a:pos x="284" y="293"/>
                </a:cxn>
                <a:cxn ang="0">
                  <a:pos x="277" y="302"/>
                </a:cxn>
                <a:cxn ang="0">
                  <a:pos x="270" y="313"/>
                </a:cxn>
                <a:cxn ang="0">
                  <a:pos x="259" y="332"/>
                </a:cxn>
                <a:cxn ang="0">
                  <a:pos x="248" y="351"/>
                </a:cxn>
                <a:cxn ang="0">
                  <a:pos x="241" y="371"/>
                </a:cxn>
                <a:cxn ang="0">
                  <a:pos x="236" y="389"/>
                </a:cxn>
                <a:cxn ang="0">
                  <a:pos x="232" y="406"/>
                </a:cxn>
                <a:cxn ang="0">
                  <a:pos x="230" y="422"/>
                </a:cxn>
                <a:cxn ang="0">
                  <a:pos x="228" y="435"/>
                </a:cxn>
                <a:cxn ang="0">
                  <a:pos x="228" y="446"/>
                </a:cxn>
                <a:cxn ang="0">
                  <a:pos x="228" y="933"/>
                </a:cxn>
                <a:cxn ang="0">
                  <a:pos x="0" y="933"/>
                </a:cxn>
                <a:cxn ang="0">
                  <a:pos x="0" y="22"/>
                </a:cxn>
              </a:cxnLst>
              <a:rect l="0" t="0" r="r" b="b"/>
              <a:pathLst>
                <a:path w="583" h="933">
                  <a:moveTo>
                    <a:pt x="0" y="22"/>
                  </a:moveTo>
                  <a:lnTo>
                    <a:pt x="228" y="22"/>
                  </a:lnTo>
                  <a:lnTo>
                    <a:pt x="228" y="167"/>
                  </a:lnTo>
                  <a:lnTo>
                    <a:pt x="232" y="167"/>
                  </a:lnTo>
                  <a:lnTo>
                    <a:pt x="232" y="167"/>
                  </a:lnTo>
                  <a:lnTo>
                    <a:pt x="241" y="148"/>
                  </a:lnTo>
                  <a:lnTo>
                    <a:pt x="252" y="129"/>
                  </a:lnTo>
                  <a:lnTo>
                    <a:pt x="265" y="112"/>
                  </a:lnTo>
                  <a:lnTo>
                    <a:pt x="278" y="97"/>
                  </a:lnTo>
                  <a:lnTo>
                    <a:pt x="292" y="81"/>
                  </a:lnTo>
                  <a:lnTo>
                    <a:pt x="307" y="68"/>
                  </a:lnTo>
                  <a:lnTo>
                    <a:pt x="324" y="55"/>
                  </a:lnTo>
                  <a:lnTo>
                    <a:pt x="340" y="44"/>
                  </a:lnTo>
                  <a:lnTo>
                    <a:pt x="358" y="34"/>
                  </a:lnTo>
                  <a:lnTo>
                    <a:pt x="377" y="25"/>
                  </a:lnTo>
                  <a:lnTo>
                    <a:pt x="396" y="17"/>
                  </a:lnTo>
                  <a:lnTo>
                    <a:pt x="415" y="11"/>
                  </a:lnTo>
                  <a:lnTo>
                    <a:pt x="436" y="6"/>
                  </a:lnTo>
                  <a:lnTo>
                    <a:pt x="457" y="3"/>
                  </a:lnTo>
                  <a:lnTo>
                    <a:pt x="480" y="0"/>
                  </a:lnTo>
                  <a:lnTo>
                    <a:pt x="501" y="0"/>
                  </a:lnTo>
                  <a:lnTo>
                    <a:pt x="501" y="0"/>
                  </a:lnTo>
                  <a:lnTo>
                    <a:pt x="522" y="1"/>
                  </a:lnTo>
                  <a:lnTo>
                    <a:pt x="543" y="3"/>
                  </a:lnTo>
                  <a:lnTo>
                    <a:pt x="563" y="8"/>
                  </a:lnTo>
                  <a:lnTo>
                    <a:pt x="583" y="13"/>
                  </a:lnTo>
                  <a:lnTo>
                    <a:pt x="583" y="233"/>
                  </a:lnTo>
                  <a:lnTo>
                    <a:pt x="583" y="233"/>
                  </a:lnTo>
                  <a:lnTo>
                    <a:pt x="555" y="226"/>
                  </a:lnTo>
                  <a:lnTo>
                    <a:pt x="528" y="221"/>
                  </a:lnTo>
                  <a:lnTo>
                    <a:pt x="500" y="218"/>
                  </a:lnTo>
                  <a:lnTo>
                    <a:pt x="486" y="217"/>
                  </a:lnTo>
                  <a:lnTo>
                    <a:pt x="473" y="216"/>
                  </a:lnTo>
                  <a:lnTo>
                    <a:pt x="473" y="216"/>
                  </a:lnTo>
                  <a:lnTo>
                    <a:pt x="453" y="217"/>
                  </a:lnTo>
                  <a:lnTo>
                    <a:pt x="435" y="218"/>
                  </a:lnTo>
                  <a:lnTo>
                    <a:pt x="418" y="221"/>
                  </a:lnTo>
                  <a:lnTo>
                    <a:pt x="400" y="224"/>
                  </a:lnTo>
                  <a:lnTo>
                    <a:pt x="385" y="228"/>
                  </a:lnTo>
                  <a:lnTo>
                    <a:pt x="371" y="233"/>
                  </a:lnTo>
                  <a:lnTo>
                    <a:pt x="356" y="238"/>
                  </a:lnTo>
                  <a:lnTo>
                    <a:pt x="344" y="245"/>
                  </a:lnTo>
                  <a:lnTo>
                    <a:pt x="332" y="252"/>
                  </a:lnTo>
                  <a:lnTo>
                    <a:pt x="321" y="260"/>
                  </a:lnTo>
                  <a:lnTo>
                    <a:pt x="311" y="268"/>
                  </a:lnTo>
                  <a:lnTo>
                    <a:pt x="301" y="276"/>
                  </a:lnTo>
                  <a:lnTo>
                    <a:pt x="292" y="284"/>
                  </a:lnTo>
                  <a:lnTo>
                    <a:pt x="284" y="293"/>
                  </a:lnTo>
                  <a:lnTo>
                    <a:pt x="277" y="302"/>
                  </a:lnTo>
                  <a:lnTo>
                    <a:pt x="270" y="313"/>
                  </a:lnTo>
                  <a:lnTo>
                    <a:pt x="259" y="332"/>
                  </a:lnTo>
                  <a:lnTo>
                    <a:pt x="248" y="351"/>
                  </a:lnTo>
                  <a:lnTo>
                    <a:pt x="241" y="371"/>
                  </a:lnTo>
                  <a:lnTo>
                    <a:pt x="236" y="389"/>
                  </a:lnTo>
                  <a:lnTo>
                    <a:pt x="232" y="406"/>
                  </a:lnTo>
                  <a:lnTo>
                    <a:pt x="230" y="422"/>
                  </a:lnTo>
                  <a:lnTo>
                    <a:pt x="228" y="435"/>
                  </a:lnTo>
                  <a:lnTo>
                    <a:pt x="228" y="446"/>
                  </a:lnTo>
                  <a:lnTo>
                    <a:pt x="228" y="933"/>
                  </a:lnTo>
                  <a:lnTo>
                    <a:pt x="0" y="933"/>
                  </a:lnTo>
                  <a:lnTo>
                    <a:pt x="0" y="22"/>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31" name="Freeform 33"/>
            <p:cNvSpPr>
              <a:spLocks noEditPoints="1"/>
            </p:cNvSpPr>
            <p:nvPr/>
          </p:nvSpPr>
          <p:spPr bwMode="auto">
            <a:xfrm>
              <a:off x="6550025" y="5346700"/>
              <a:ext cx="781050" cy="1101725"/>
            </a:xfrm>
            <a:custGeom>
              <a:avLst/>
              <a:gdLst/>
              <a:ahLst/>
              <a:cxnLst>
                <a:cxn ang="0">
                  <a:pos x="735" y="120"/>
                </a:cxn>
                <a:cxn ang="0">
                  <a:pos x="629" y="38"/>
                </a:cxn>
                <a:cxn ang="0">
                  <a:pos x="497" y="2"/>
                </a:cxn>
                <a:cxn ang="0">
                  <a:pos x="374" y="5"/>
                </a:cxn>
                <a:cxn ang="0">
                  <a:pos x="240" y="46"/>
                </a:cxn>
                <a:cxn ang="0">
                  <a:pos x="134" y="122"/>
                </a:cxn>
                <a:cxn ang="0">
                  <a:pos x="58" y="227"/>
                </a:cxn>
                <a:cxn ang="0">
                  <a:pos x="12" y="356"/>
                </a:cxn>
                <a:cxn ang="0">
                  <a:pos x="0" y="478"/>
                </a:cxn>
                <a:cxn ang="0">
                  <a:pos x="18" y="616"/>
                </a:cxn>
                <a:cxn ang="0">
                  <a:pos x="71" y="738"/>
                </a:cxn>
                <a:cxn ang="0">
                  <a:pos x="156" y="838"/>
                </a:cxn>
                <a:cxn ang="0">
                  <a:pos x="268" y="907"/>
                </a:cxn>
                <a:cxn ang="0">
                  <a:pos x="403" y="942"/>
                </a:cxn>
                <a:cxn ang="0">
                  <a:pos x="517" y="940"/>
                </a:cxn>
                <a:cxn ang="0">
                  <a:pos x="640" y="902"/>
                </a:cxn>
                <a:cxn ang="0">
                  <a:pos x="738" y="828"/>
                </a:cxn>
                <a:cxn ang="0">
                  <a:pos x="752" y="943"/>
                </a:cxn>
                <a:cxn ang="0">
                  <a:pos x="722" y="1054"/>
                </a:cxn>
                <a:cxn ang="0">
                  <a:pos x="675" y="1117"/>
                </a:cxn>
                <a:cxn ang="0">
                  <a:pos x="605" y="1161"/>
                </a:cxn>
                <a:cxn ang="0">
                  <a:pos x="506" y="1182"/>
                </a:cxn>
                <a:cxn ang="0">
                  <a:pos x="398" y="1178"/>
                </a:cxn>
                <a:cxn ang="0">
                  <a:pos x="278" y="1141"/>
                </a:cxn>
                <a:cxn ang="0">
                  <a:pos x="171" y="1067"/>
                </a:cxn>
                <a:cxn ang="0">
                  <a:pos x="93" y="1294"/>
                </a:cxn>
                <a:cxn ang="0">
                  <a:pos x="257" y="1364"/>
                </a:cxn>
                <a:cxn ang="0">
                  <a:pos x="437" y="1388"/>
                </a:cxn>
                <a:cxn ang="0">
                  <a:pos x="593" y="1379"/>
                </a:cxn>
                <a:cxn ang="0">
                  <a:pos x="746" y="1330"/>
                </a:cxn>
                <a:cxn ang="0">
                  <a:pos x="859" y="1242"/>
                </a:cxn>
                <a:cxn ang="0">
                  <a:pos x="935" y="1121"/>
                </a:cxn>
                <a:cxn ang="0">
                  <a:pos x="976" y="968"/>
                </a:cxn>
                <a:cxn ang="0">
                  <a:pos x="767" y="22"/>
                </a:cxn>
                <a:cxn ang="0">
                  <a:pos x="440" y="734"/>
                </a:cxn>
                <a:cxn ang="0">
                  <a:pos x="366" y="708"/>
                </a:cxn>
                <a:cxn ang="0">
                  <a:pos x="303" y="662"/>
                </a:cxn>
                <a:cxn ang="0">
                  <a:pos x="259" y="601"/>
                </a:cxn>
                <a:cxn ang="0">
                  <a:pos x="233" y="529"/>
                </a:cxn>
                <a:cxn ang="0">
                  <a:pos x="228" y="461"/>
                </a:cxn>
                <a:cxn ang="0">
                  <a:pos x="243" y="378"/>
                </a:cxn>
                <a:cxn ang="0">
                  <a:pos x="278" y="309"/>
                </a:cxn>
                <a:cxn ang="0">
                  <a:pos x="332" y="256"/>
                </a:cxn>
                <a:cxn ang="0">
                  <a:pos x="400" y="220"/>
                </a:cxn>
                <a:cxn ang="0">
                  <a:pos x="483" y="205"/>
                </a:cxn>
                <a:cxn ang="0">
                  <a:pos x="556" y="210"/>
                </a:cxn>
                <a:cxn ang="0">
                  <a:pos x="633" y="235"/>
                </a:cxn>
                <a:cxn ang="0">
                  <a:pos x="694" y="279"/>
                </a:cxn>
                <a:cxn ang="0">
                  <a:pos x="737" y="340"/>
                </a:cxn>
                <a:cxn ang="0">
                  <a:pos x="762" y="415"/>
                </a:cxn>
                <a:cxn ang="0">
                  <a:pos x="765" y="500"/>
                </a:cxn>
                <a:cxn ang="0">
                  <a:pos x="744" y="590"/>
                </a:cxn>
                <a:cxn ang="0">
                  <a:pos x="703" y="654"/>
                </a:cxn>
                <a:cxn ang="0">
                  <a:pos x="645" y="702"/>
                </a:cxn>
                <a:cxn ang="0">
                  <a:pos x="569" y="731"/>
                </a:cxn>
                <a:cxn ang="0">
                  <a:pos x="495" y="739"/>
                </a:cxn>
              </a:cxnLst>
              <a:rect l="0" t="0" r="r" b="b"/>
              <a:pathLst>
                <a:path w="983" h="1388">
                  <a:moveTo>
                    <a:pt x="767" y="22"/>
                  </a:moveTo>
                  <a:lnTo>
                    <a:pt x="767" y="159"/>
                  </a:lnTo>
                  <a:lnTo>
                    <a:pt x="763" y="159"/>
                  </a:lnTo>
                  <a:lnTo>
                    <a:pt x="763" y="159"/>
                  </a:lnTo>
                  <a:lnTo>
                    <a:pt x="750" y="139"/>
                  </a:lnTo>
                  <a:lnTo>
                    <a:pt x="735" y="120"/>
                  </a:lnTo>
                  <a:lnTo>
                    <a:pt x="720" y="104"/>
                  </a:lnTo>
                  <a:lnTo>
                    <a:pt x="704" y="88"/>
                  </a:lnTo>
                  <a:lnTo>
                    <a:pt x="687" y="73"/>
                  </a:lnTo>
                  <a:lnTo>
                    <a:pt x="668" y="60"/>
                  </a:lnTo>
                  <a:lnTo>
                    <a:pt x="649" y="49"/>
                  </a:lnTo>
                  <a:lnTo>
                    <a:pt x="629" y="38"/>
                  </a:lnTo>
                  <a:lnTo>
                    <a:pt x="609" y="28"/>
                  </a:lnTo>
                  <a:lnTo>
                    <a:pt x="588" y="21"/>
                  </a:lnTo>
                  <a:lnTo>
                    <a:pt x="565" y="14"/>
                  </a:lnTo>
                  <a:lnTo>
                    <a:pt x="543" y="9"/>
                  </a:lnTo>
                  <a:lnTo>
                    <a:pt x="520" y="5"/>
                  </a:lnTo>
                  <a:lnTo>
                    <a:pt x="497" y="2"/>
                  </a:lnTo>
                  <a:lnTo>
                    <a:pt x="474" y="0"/>
                  </a:lnTo>
                  <a:lnTo>
                    <a:pt x="450" y="0"/>
                  </a:lnTo>
                  <a:lnTo>
                    <a:pt x="450" y="0"/>
                  </a:lnTo>
                  <a:lnTo>
                    <a:pt x="424" y="0"/>
                  </a:lnTo>
                  <a:lnTo>
                    <a:pt x="398" y="2"/>
                  </a:lnTo>
                  <a:lnTo>
                    <a:pt x="374" y="5"/>
                  </a:lnTo>
                  <a:lnTo>
                    <a:pt x="350" y="9"/>
                  </a:lnTo>
                  <a:lnTo>
                    <a:pt x="327" y="14"/>
                  </a:lnTo>
                  <a:lnTo>
                    <a:pt x="304" y="20"/>
                  </a:lnTo>
                  <a:lnTo>
                    <a:pt x="282" y="28"/>
                  </a:lnTo>
                  <a:lnTo>
                    <a:pt x="261" y="37"/>
                  </a:lnTo>
                  <a:lnTo>
                    <a:pt x="240" y="46"/>
                  </a:lnTo>
                  <a:lnTo>
                    <a:pt x="221" y="56"/>
                  </a:lnTo>
                  <a:lnTo>
                    <a:pt x="203" y="68"/>
                  </a:lnTo>
                  <a:lnTo>
                    <a:pt x="184" y="80"/>
                  </a:lnTo>
                  <a:lnTo>
                    <a:pt x="167" y="93"/>
                  </a:lnTo>
                  <a:lnTo>
                    <a:pt x="151" y="107"/>
                  </a:lnTo>
                  <a:lnTo>
                    <a:pt x="134" y="122"/>
                  </a:lnTo>
                  <a:lnTo>
                    <a:pt x="120" y="137"/>
                  </a:lnTo>
                  <a:lnTo>
                    <a:pt x="106" y="154"/>
                  </a:lnTo>
                  <a:lnTo>
                    <a:pt x="93" y="171"/>
                  </a:lnTo>
                  <a:lnTo>
                    <a:pt x="80" y="189"/>
                  </a:lnTo>
                  <a:lnTo>
                    <a:pt x="68" y="208"/>
                  </a:lnTo>
                  <a:lnTo>
                    <a:pt x="58" y="227"/>
                  </a:lnTo>
                  <a:lnTo>
                    <a:pt x="48" y="247"/>
                  </a:lnTo>
                  <a:lnTo>
                    <a:pt x="39" y="268"/>
                  </a:lnTo>
                  <a:lnTo>
                    <a:pt x="30" y="289"/>
                  </a:lnTo>
                  <a:lnTo>
                    <a:pt x="23" y="312"/>
                  </a:lnTo>
                  <a:lnTo>
                    <a:pt x="17" y="334"/>
                  </a:lnTo>
                  <a:lnTo>
                    <a:pt x="12" y="356"/>
                  </a:lnTo>
                  <a:lnTo>
                    <a:pt x="8" y="380"/>
                  </a:lnTo>
                  <a:lnTo>
                    <a:pt x="5" y="403"/>
                  </a:lnTo>
                  <a:lnTo>
                    <a:pt x="2" y="428"/>
                  </a:lnTo>
                  <a:lnTo>
                    <a:pt x="1" y="452"/>
                  </a:lnTo>
                  <a:lnTo>
                    <a:pt x="0" y="478"/>
                  </a:lnTo>
                  <a:lnTo>
                    <a:pt x="0" y="478"/>
                  </a:lnTo>
                  <a:lnTo>
                    <a:pt x="1" y="502"/>
                  </a:lnTo>
                  <a:lnTo>
                    <a:pt x="2" y="525"/>
                  </a:lnTo>
                  <a:lnTo>
                    <a:pt x="5" y="549"/>
                  </a:lnTo>
                  <a:lnTo>
                    <a:pt x="8" y="571"/>
                  </a:lnTo>
                  <a:lnTo>
                    <a:pt x="13" y="595"/>
                  </a:lnTo>
                  <a:lnTo>
                    <a:pt x="18" y="616"/>
                  </a:lnTo>
                  <a:lnTo>
                    <a:pt x="25" y="638"/>
                  </a:lnTo>
                  <a:lnTo>
                    <a:pt x="32" y="659"/>
                  </a:lnTo>
                  <a:lnTo>
                    <a:pt x="41" y="680"/>
                  </a:lnTo>
                  <a:lnTo>
                    <a:pt x="50" y="701"/>
                  </a:lnTo>
                  <a:lnTo>
                    <a:pt x="60" y="720"/>
                  </a:lnTo>
                  <a:lnTo>
                    <a:pt x="71" y="738"/>
                  </a:lnTo>
                  <a:lnTo>
                    <a:pt x="83" y="757"/>
                  </a:lnTo>
                  <a:lnTo>
                    <a:pt x="97" y="775"/>
                  </a:lnTo>
                  <a:lnTo>
                    <a:pt x="110" y="791"/>
                  </a:lnTo>
                  <a:lnTo>
                    <a:pt x="124" y="808"/>
                  </a:lnTo>
                  <a:lnTo>
                    <a:pt x="139" y="823"/>
                  </a:lnTo>
                  <a:lnTo>
                    <a:pt x="156" y="838"/>
                  </a:lnTo>
                  <a:lnTo>
                    <a:pt x="172" y="851"/>
                  </a:lnTo>
                  <a:lnTo>
                    <a:pt x="190" y="865"/>
                  </a:lnTo>
                  <a:lnTo>
                    <a:pt x="209" y="877"/>
                  </a:lnTo>
                  <a:lnTo>
                    <a:pt x="227" y="888"/>
                  </a:lnTo>
                  <a:lnTo>
                    <a:pt x="247" y="898"/>
                  </a:lnTo>
                  <a:lnTo>
                    <a:pt x="268" y="907"/>
                  </a:lnTo>
                  <a:lnTo>
                    <a:pt x="288" y="916"/>
                  </a:lnTo>
                  <a:lnTo>
                    <a:pt x="311" y="924"/>
                  </a:lnTo>
                  <a:lnTo>
                    <a:pt x="333" y="930"/>
                  </a:lnTo>
                  <a:lnTo>
                    <a:pt x="355" y="935"/>
                  </a:lnTo>
                  <a:lnTo>
                    <a:pt x="379" y="939"/>
                  </a:lnTo>
                  <a:lnTo>
                    <a:pt x="403" y="942"/>
                  </a:lnTo>
                  <a:lnTo>
                    <a:pt x="429" y="944"/>
                  </a:lnTo>
                  <a:lnTo>
                    <a:pt x="453" y="944"/>
                  </a:lnTo>
                  <a:lnTo>
                    <a:pt x="453" y="944"/>
                  </a:lnTo>
                  <a:lnTo>
                    <a:pt x="475" y="944"/>
                  </a:lnTo>
                  <a:lnTo>
                    <a:pt x="496" y="942"/>
                  </a:lnTo>
                  <a:lnTo>
                    <a:pt x="517" y="940"/>
                  </a:lnTo>
                  <a:lnTo>
                    <a:pt x="539" y="936"/>
                  </a:lnTo>
                  <a:lnTo>
                    <a:pt x="560" y="932"/>
                  </a:lnTo>
                  <a:lnTo>
                    <a:pt x="581" y="926"/>
                  </a:lnTo>
                  <a:lnTo>
                    <a:pt x="601" y="920"/>
                  </a:lnTo>
                  <a:lnTo>
                    <a:pt x="620" y="911"/>
                  </a:lnTo>
                  <a:lnTo>
                    <a:pt x="640" y="902"/>
                  </a:lnTo>
                  <a:lnTo>
                    <a:pt x="658" y="893"/>
                  </a:lnTo>
                  <a:lnTo>
                    <a:pt x="676" y="882"/>
                  </a:lnTo>
                  <a:lnTo>
                    <a:pt x="693" y="870"/>
                  </a:lnTo>
                  <a:lnTo>
                    <a:pt x="709" y="857"/>
                  </a:lnTo>
                  <a:lnTo>
                    <a:pt x="724" y="843"/>
                  </a:lnTo>
                  <a:lnTo>
                    <a:pt x="738" y="828"/>
                  </a:lnTo>
                  <a:lnTo>
                    <a:pt x="752" y="812"/>
                  </a:lnTo>
                  <a:lnTo>
                    <a:pt x="756" y="812"/>
                  </a:lnTo>
                  <a:lnTo>
                    <a:pt x="756" y="878"/>
                  </a:lnTo>
                  <a:lnTo>
                    <a:pt x="756" y="878"/>
                  </a:lnTo>
                  <a:lnTo>
                    <a:pt x="755" y="911"/>
                  </a:lnTo>
                  <a:lnTo>
                    <a:pt x="752" y="943"/>
                  </a:lnTo>
                  <a:lnTo>
                    <a:pt x="748" y="974"/>
                  </a:lnTo>
                  <a:lnTo>
                    <a:pt x="742" y="1002"/>
                  </a:lnTo>
                  <a:lnTo>
                    <a:pt x="737" y="1015"/>
                  </a:lnTo>
                  <a:lnTo>
                    <a:pt x="732" y="1029"/>
                  </a:lnTo>
                  <a:lnTo>
                    <a:pt x="727" y="1042"/>
                  </a:lnTo>
                  <a:lnTo>
                    <a:pt x="722" y="1054"/>
                  </a:lnTo>
                  <a:lnTo>
                    <a:pt x="716" y="1066"/>
                  </a:lnTo>
                  <a:lnTo>
                    <a:pt x="709" y="1077"/>
                  </a:lnTo>
                  <a:lnTo>
                    <a:pt x="702" y="1088"/>
                  </a:lnTo>
                  <a:lnTo>
                    <a:pt x="694" y="1099"/>
                  </a:lnTo>
                  <a:lnTo>
                    <a:pt x="685" y="1108"/>
                  </a:lnTo>
                  <a:lnTo>
                    <a:pt x="675" y="1117"/>
                  </a:lnTo>
                  <a:lnTo>
                    <a:pt x="666" y="1126"/>
                  </a:lnTo>
                  <a:lnTo>
                    <a:pt x="655" y="1134"/>
                  </a:lnTo>
                  <a:lnTo>
                    <a:pt x="644" y="1142"/>
                  </a:lnTo>
                  <a:lnTo>
                    <a:pt x="631" y="1149"/>
                  </a:lnTo>
                  <a:lnTo>
                    <a:pt x="618" y="1155"/>
                  </a:lnTo>
                  <a:lnTo>
                    <a:pt x="605" y="1161"/>
                  </a:lnTo>
                  <a:lnTo>
                    <a:pt x="591" y="1166"/>
                  </a:lnTo>
                  <a:lnTo>
                    <a:pt x="575" y="1170"/>
                  </a:lnTo>
                  <a:lnTo>
                    <a:pt x="559" y="1174"/>
                  </a:lnTo>
                  <a:lnTo>
                    <a:pt x="543" y="1177"/>
                  </a:lnTo>
                  <a:lnTo>
                    <a:pt x="525" y="1180"/>
                  </a:lnTo>
                  <a:lnTo>
                    <a:pt x="506" y="1182"/>
                  </a:lnTo>
                  <a:lnTo>
                    <a:pt x="487" y="1183"/>
                  </a:lnTo>
                  <a:lnTo>
                    <a:pt x="467" y="1183"/>
                  </a:lnTo>
                  <a:lnTo>
                    <a:pt x="467" y="1183"/>
                  </a:lnTo>
                  <a:lnTo>
                    <a:pt x="443" y="1182"/>
                  </a:lnTo>
                  <a:lnTo>
                    <a:pt x="421" y="1181"/>
                  </a:lnTo>
                  <a:lnTo>
                    <a:pt x="398" y="1178"/>
                  </a:lnTo>
                  <a:lnTo>
                    <a:pt x="377" y="1174"/>
                  </a:lnTo>
                  <a:lnTo>
                    <a:pt x="356" y="1170"/>
                  </a:lnTo>
                  <a:lnTo>
                    <a:pt x="336" y="1164"/>
                  </a:lnTo>
                  <a:lnTo>
                    <a:pt x="316" y="1157"/>
                  </a:lnTo>
                  <a:lnTo>
                    <a:pt x="296" y="1149"/>
                  </a:lnTo>
                  <a:lnTo>
                    <a:pt x="278" y="1141"/>
                  </a:lnTo>
                  <a:lnTo>
                    <a:pt x="260" y="1130"/>
                  </a:lnTo>
                  <a:lnTo>
                    <a:pt x="241" y="1120"/>
                  </a:lnTo>
                  <a:lnTo>
                    <a:pt x="223" y="1108"/>
                  </a:lnTo>
                  <a:lnTo>
                    <a:pt x="206" y="1096"/>
                  </a:lnTo>
                  <a:lnTo>
                    <a:pt x="188" y="1082"/>
                  </a:lnTo>
                  <a:lnTo>
                    <a:pt x="171" y="1067"/>
                  </a:lnTo>
                  <a:lnTo>
                    <a:pt x="154" y="1052"/>
                  </a:lnTo>
                  <a:lnTo>
                    <a:pt x="17" y="1238"/>
                  </a:lnTo>
                  <a:lnTo>
                    <a:pt x="17" y="1238"/>
                  </a:lnTo>
                  <a:lnTo>
                    <a:pt x="42" y="1259"/>
                  </a:lnTo>
                  <a:lnTo>
                    <a:pt x="67" y="1277"/>
                  </a:lnTo>
                  <a:lnTo>
                    <a:pt x="93" y="1294"/>
                  </a:lnTo>
                  <a:lnTo>
                    <a:pt x="118" y="1310"/>
                  </a:lnTo>
                  <a:lnTo>
                    <a:pt x="144" y="1324"/>
                  </a:lnTo>
                  <a:lnTo>
                    <a:pt x="172" y="1336"/>
                  </a:lnTo>
                  <a:lnTo>
                    <a:pt x="200" y="1346"/>
                  </a:lnTo>
                  <a:lnTo>
                    <a:pt x="228" y="1356"/>
                  </a:lnTo>
                  <a:lnTo>
                    <a:pt x="257" y="1364"/>
                  </a:lnTo>
                  <a:lnTo>
                    <a:pt x="286" y="1371"/>
                  </a:lnTo>
                  <a:lnTo>
                    <a:pt x="316" y="1377"/>
                  </a:lnTo>
                  <a:lnTo>
                    <a:pt x="345" y="1381"/>
                  </a:lnTo>
                  <a:lnTo>
                    <a:pt x="376" y="1384"/>
                  </a:lnTo>
                  <a:lnTo>
                    <a:pt x="406" y="1387"/>
                  </a:lnTo>
                  <a:lnTo>
                    <a:pt x="437" y="1388"/>
                  </a:lnTo>
                  <a:lnTo>
                    <a:pt x="468" y="1388"/>
                  </a:lnTo>
                  <a:lnTo>
                    <a:pt x="468" y="1388"/>
                  </a:lnTo>
                  <a:lnTo>
                    <a:pt x="501" y="1388"/>
                  </a:lnTo>
                  <a:lnTo>
                    <a:pt x="533" y="1386"/>
                  </a:lnTo>
                  <a:lnTo>
                    <a:pt x="563" y="1383"/>
                  </a:lnTo>
                  <a:lnTo>
                    <a:pt x="593" y="1379"/>
                  </a:lnTo>
                  <a:lnTo>
                    <a:pt x="621" y="1374"/>
                  </a:lnTo>
                  <a:lnTo>
                    <a:pt x="648" y="1367"/>
                  </a:lnTo>
                  <a:lnTo>
                    <a:pt x="674" y="1359"/>
                  </a:lnTo>
                  <a:lnTo>
                    <a:pt x="699" y="1350"/>
                  </a:lnTo>
                  <a:lnTo>
                    <a:pt x="722" y="1341"/>
                  </a:lnTo>
                  <a:lnTo>
                    <a:pt x="746" y="1330"/>
                  </a:lnTo>
                  <a:lnTo>
                    <a:pt x="767" y="1318"/>
                  </a:lnTo>
                  <a:lnTo>
                    <a:pt x="787" y="1304"/>
                  </a:lnTo>
                  <a:lnTo>
                    <a:pt x="807" y="1291"/>
                  </a:lnTo>
                  <a:lnTo>
                    <a:pt x="825" y="1276"/>
                  </a:lnTo>
                  <a:lnTo>
                    <a:pt x="842" y="1260"/>
                  </a:lnTo>
                  <a:lnTo>
                    <a:pt x="859" y="1242"/>
                  </a:lnTo>
                  <a:lnTo>
                    <a:pt x="874" y="1225"/>
                  </a:lnTo>
                  <a:lnTo>
                    <a:pt x="888" y="1206"/>
                  </a:lnTo>
                  <a:lnTo>
                    <a:pt x="901" y="1186"/>
                  </a:lnTo>
                  <a:lnTo>
                    <a:pt x="914" y="1165"/>
                  </a:lnTo>
                  <a:lnTo>
                    <a:pt x="925" y="1144"/>
                  </a:lnTo>
                  <a:lnTo>
                    <a:pt x="935" y="1121"/>
                  </a:lnTo>
                  <a:lnTo>
                    <a:pt x="944" y="1098"/>
                  </a:lnTo>
                  <a:lnTo>
                    <a:pt x="952" y="1073"/>
                  </a:lnTo>
                  <a:lnTo>
                    <a:pt x="960" y="1049"/>
                  </a:lnTo>
                  <a:lnTo>
                    <a:pt x="966" y="1022"/>
                  </a:lnTo>
                  <a:lnTo>
                    <a:pt x="971" y="996"/>
                  </a:lnTo>
                  <a:lnTo>
                    <a:pt x="976" y="968"/>
                  </a:lnTo>
                  <a:lnTo>
                    <a:pt x="979" y="941"/>
                  </a:lnTo>
                  <a:lnTo>
                    <a:pt x="981" y="911"/>
                  </a:lnTo>
                  <a:lnTo>
                    <a:pt x="983" y="882"/>
                  </a:lnTo>
                  <a:lnTo>
                    <a:pt x="983" y="851"/>
                  </a:lnTo>
                  <a:lnTo>
                    <a:pt x="983" y="22"/>
                  </a:lnTo>
                  <a:lnTo>
                    <a:pt x="767" y="22"/>
                  </a:lnTo>
                  <a:close/>
                  <a:moveTo>
                    <a:pt x="495" y="739"/>
                  </a:moveTo>
                  <a:lnTo>
                    <a:pt x="495" y="739"/>
                  </a:lnTo>
                  <a:lnTo>
                    <a:pt x="481" y="739"/>
                  </a:lnTo>
                  <a:lnTo>
                    <a:pt x="467" y="738"/>
                  </a:lnTo>
                  <a:lnTo>
                    <a:pt x="453" y="736"/>
                  </a:lnTo>
                  <a:lnTo>
                    <a:pt x="440" y="734"/>
                  </a:lnTo>
                  <a:lnTo>
                    <a:pt x="427" y="731"/>
                  </a:lnTo>
                  <a:lnTo>
                    <a:pt x="413" y="727"/>
                  </a:lnTo>
                  <a:lnTo>
                    <a:pt x="401" y="723"/>
                  </a:lnTo>
                  <a:lnTo>
                    <a:pt x="389" y="719"/>
                  </a:lnTo>
                  <a:lnTo>
                    <a:pt x="377" y="713"/>
                  </a:lnTo>
                  <a:lnTo>
                    <a:pt x="366" y="708"/>
                  </a:lnTo>
                  <a:lnTo>
                    <a:pt x="354" y="701"/>
                  </a:lnTo>
                  <a:lnTo>
                    <a:pt x="343" y="694"/>
                  </a:lnTo>
                  <a:lnTo>
                    <a:pt x="333" y="686"/>
                  </a:lnTo>
                  <a:lnTo>
                    <a:pt x="323" y="679"/>
                  </a:lnTo>
                  <a:lnTo>
                    <a:pt x="313" y="670"/>
                  </a:lnTo>
                  <a:lnTo>
                    <a:pt x="303" y="662"/>
                  </a:lnTo>
                  <a:lnTo>
                    <a:pt x="295" y="653"/>
                  </a:lnTo>
                  <a:lnTo>
                    <a:pt x="287" y="643"/>
                  </a:lnTo>
                  <a:lnTo>
                    <a:pt x="279" y="633"/>
                  </a:lnTo>
                  <a:lnTo>
                    <a:pt x="272" y="622"/>
                  </a:lnTo>
                  <a:lnTo>
                    <a:pt x="265" y="612"/>
                  </a:lnTo>
                  <a:lnTo>
                    <a:pt x="259" y="601"/>
                  </a:lnTo>
                  <a:lnTo>
                    <a:pt x="254" y="590"/>
                  </a:lnTo>
                  <a:lnTo>
                    <a:pt x="248" y="577"/>
                  </a:lnTo>
                  <a:lnTo>
                    <a:pt x="243" y="566"/>
                  </a:lnTo>
                  <a:lnTo>
                    <a:pt x="239" y="554"/>
                  </a:lnTo>
                  <a:lnTo>
                    <a:pt x="236" y="542"/>
                  </a:lnTo>
                  <a:lnTo>
                    <a:pt x="233" y="529"/>
                  </a:lnTo>
                  <a:lnTo>
                    <a:pt x="231" y="515"/>
                  </a:lnTo>
                  <a:lnTo>
                    <a:pt x="229" y="503"/>
                  </a:lnTo>
                  <a:lnTo>
                    <a:pt x="228" y="490"/>
                  </a:lnTo>
                  <a:lnTo>
                    <a:pt x="228" y="476"/>
                  </a:lnTo>
                  <a:lnTo>
                    <a:pt x="228" y="476"/>
                  </a:lnTo>
                  <a:lnTo>
                    <a:pt x="228" y="461"/>
                  </a:lnTo>
                  <a:lnTo>
                    <a:pt x="229" y="446"/>
                  </a:lnTo>
                  <a:lnTo>
                    <a:pt x="231" y="432"/>
                  </a:lnTo>
                  <a:lnTo>
                    <a:pt x="233" y="417"/>
                  </a:lnTo>
                  <a:lnTo>
                    <a:pt x="235" y="404"/>
                  </a:lnTo>
                  <a:lnTo>
                    <a:pt x="239" y="391"/>
                  </a:lnTo>
                  <a:lnTo>
                    <a:pt x="243" y="378"/>
                  </a:lnTo>
                  <a:lnTo>
                    <a:pt x="247" y="366"/>
                  </a:lnTo>
                  <a:lnTo>
                    <a:pt x="252" y="353"/>
                  </a:lnTo>
                  <a:lnTo>
                    <a:pt x="259" y="341"/>
                  </a:lnTo>
                  <a:lnTo>
                    <a:pt x="265" y="330"/>
                  </a:lnTo>
                  <a:lnTo>
                    <a:pt x="271" y="319"/>
                  </a:lnTo>
                  <a:lnTo>
                    <a:pt x="278" y="309"/>
                  </a:lnTo>
                  <a:lnTo>
                    <a:pt x="286" y="298"/>
                  </a:lnTo>
                  <a:lnTo>
                    <a:pt x="294" y="289"/>
                  </a:lnTo>
                  <a:lnTo>
                    <a:pt x="302" y="280"/>
                  </a:lnTo>
                  <a:lnTo>
                    <a:pt x="312" y="271"/>
                  </a:lnTo>
                  <a:lnTo>
                    <a:pt x="322" y="263"/>
                  </a:lnTo>
                  <a:lnTo>
                    <a:pt x="332" y="256"/>
                  </a:lnTo>
                  <a:lnTo>
                    <a:pt x="342" y="247"/>
                  </a:lnTo>
                  <a:lnTo>
                    <a:pt x="353" y="241"/>
                  </a:lnTo>
                  <a:lnTo>
                    <a:pt x="365" y="235"/>
                  </a:lnTo>
                  <a:lnTo>
                    <a:pt x="376" y="229"/>
                  </a:lnTo>
                  <a:lnTo>
                    <a:pt x="388" y="224"/>
                  </a:lnTo>
                  <a:lnTo>
                    <a:pt x="400" y="220"/>
                  </a:lnTo>
                  <a:lnTo>
                    <a:pt x="413" y="216"/>
                  </a:lnTo>
                  <a:lnTo>
                    <a:pt x="427" y="213"/>
                  </a:lnTo>
                  <a:lnTo>
                    <a:pt x="440" y="210"/>
                  </a:lnTo>
                  <a:lnTo>
                    <a:pt x="454" y="208"/>
                  </a:lnTo>
                  <a:lnTo>
                    <a:pt x="468" y="206"/>
                  </a:lnTo>
                  <a:lnTo>
                    <a:pt x="483" y="205"/>
                  </a:lnTo>
                  <a:lnTo>
                    <a:pt x="497" y="205"/>
                  </a:lnTo>
                  <a:lnTo>
                    <a:pt x="497" y="205"/>
                  </a:lnTo>
                  <a:lnTo>
                    <a:pt x="512" y="205"/>
                  </a:lnTo>
                  <a:lnTo>
                    <a:pt x="528" y="206"/>
                  </a:lnTo>
                  <a:lnTo>
                    <a:pt x="542" y="208"/>
                  </a:lnTo>
                  <a:lnTo>
                    <a:pt x="556" y="210"/>
                  </a:lnTo>
                  <a:lnTo>
                    <a:pt x="570" y="213"/>
                  </a:lnTo>
                  <a:lnTo>
                    <a:pt x="584" y="216"/>
                  </a:lnTo>
                  <a:lnTo>
                    <a:pt x="597" y="220"/>
                  </a:lnTo>
                  <a:lnTo>
                    <a:pt x="609" y="224"/>
                  </a:lnTo>
                  <a:lnTo>
                    <a:pt x="621" y="229"/>
                  </a:lnTo>
                  <a:lnTo>
                    <a:pt x="633" y="235"/>
                  </a:lnTo>
                  <a:lnTo>
                    <a:pt x="644" y="241"/>
                  </a:lnTo>
                  <a:lnTo>
                    <a:pt x="655" y="247"/>
                  </a:lnTo>
                  <a:lnTo>
                    <a:pt x="665" y="255"/>
                  </a:lnTo>
                  <a:lnTo>
                    <a:pt x="675" y="263"/>
                  </a:lnTo>
                  <a:lnTo>
                    <a:pt x="684" y="271"/>
                  </a:lnTo>
                  <a:lnTo>
                    <a:pt x="694" y="279"/>
                  </a:lnTo>
                  <a:lnTo>
                    <a:pt x="703" y="288"/>
                  </a:lnTo>
                  <a:lnTo>
                    <a:pt x="710" y="298"/>
                  </a:lnTo>
                  <a:lnTo>
                    <a:pt x="718" y="308"/>
                  </a:lnTo>
                  <a:lnTo>
                    <a:pt x="725" y="318"/>
                  </a:lnTo>
                  <a:lnTo>
                    <a:pt x="731" y="329"/>
                  </a:lnTo>
                  <a:lnTo>
                    <a:pt x="737" y="340"/>
                  </a:lnTo>
                  <a:lnTo>
                    <a:pt x="743" y="351"/>
                  </a:lnTo>
                  <a:lnTo>
                    <a:pt x="748" y="364"/>
                  </a:lnTo>
                  <a:lnTo>
                    <a:pt x="752" y="376"/>
                  </a:lnTo>
                  <a:lnTo>
                    <a:pt x="756" y="389"/>
                  </a:lnTo>
                  <a:lnTo>
                    <a:pt x="759" y="402"/>
                  </a:lnTo>
                  <a:lnTo>
                    <a:pt x="762" y="415"/>
                  </a:lnTo>
                  <a:lnTo>
                    <a:pt x="764" y="429"/>
                  </a:lnTo>
                  <a:lnTo>
                    <a:pt x="765" y="443"/>
                  </a:lnTo>
                  <a:lnTo>
                    <a:pt x="766" y="457"/>
                  </a:lnTo>
                  <a:lnTo>
                    <a:pt x="767" y="471"/>
                  </a:lnTo>
                  <a:lnTo>
                    <a:pt x="767" y="471"/>
                  </a:lnTo>
                  <a:lnTo>
                    <a:pt x="765" y="500"/>
                  </a:lnTo>
                  <a:lnTo>
                    <a:pt x="762" y="527"/>
                  </a:lnTo>
                  <a:lnTo>
                    <a:pt x="759" y="540"/>
                  </a:lnTo>
                  <a:lnTo>
                    <a:pt x="756" y="553"/>
                  </a:lnTo>
                  <a:lnTo>
                    <a:pt x="753" y="565"/>
                  </a:lnTo>
                  <a:lnTo>
                    <a:pt x="748" y="577"/>
                  </a:lnTo>
                  <a:lnTo>
                    <a:pt x="744" y="590"/>
                  </a:lnTo>
                  <a:lnTo>
                    <a:pt x="737" y="601"/>
                  </a:lnTo>
                  <a:lnTo>
                    <a:pt x="731" y="612"/>
                  </a:lnTo>
                  <a:lnTo>
                    <a:pt x="725" y="623"/>
                  </a:lnTo>
                  <a:lnTo>
                    <a:pt x="718" y="633"/>
                  </a:lnTo>
                  <a:lnTo>
                    <a:pt x="711" y="644"/>
                  </a:lnTo>
                  <a:lnTo>
                    <a:pt x="703" y="654"/>
                  </a:lnTo>
                  <a:lnTo>
                    <a:pt x="695" y="663"/>
                  </a:lnTo>
                  <a:lnTo>
                    <a:pt x="685" y="671"/>
                  </a:lnTo>
                  <a:lnTo>
                    <a:pt x="675" y="680"/>
                  </a:lnTo>
                  <a:lnTo>
                    <a:pt x="666" y="687"/>
                  </a:lnTo>
                  <a:lnTo>
                    <a:pt x="655" y="694"/>
                  </a:lnTo>
                  <a:lnTo>
                    <a:pt x="645" y="702"/>
                  </a:lnTo>
                  <a:lnTo>
                    <a:pt x="634" y="708"/>
                  </a:lnTo>
                  <a:lnTo>
                    <a:pt x="621" y="714"/>
                  </a:lnTo>
                  <a:lnTo>
                    <a:pt x="609" y="719"/>
                  </a:lnTo>
                  <a:lnTo>
                    <a:pt x="596" y="724"/>
                  </a:lnTo>
                  <a:lnTo>
                    <a:pt x="583" y="728"/>
                  </a:lnTo>
                  <a:lnTo>
                    <a:pt x="569" y="731"/>
                  </a:lnTo>
                  <a:lnTo>
                    <a:pt x="555" y="734"/>
                  </a:lnTo>
                  <a:lnTo>
                    <a:pt x="541" y="736"/>
                  </a:lnTo>
                  <a:lnTo>
                    <a:pt x="527" y="738"/>
                  </a:lnTo>
                  <a:lnTo>
                    <a:pt x="511" y="739"/>
                  </a:lnTo>
                  <a:lnTo>
                    <a:pt x="495" y="739"/>
                  </a:lnTo>
                  <a:lnTo>
                    <a:pt x="495" y="739"/>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grpSp>
      <p:sp>
        <p:nvSpPr>
          <p:cNvPr id="33" name="TextBox 32"/>
          <p:cNvSpPr txBox="1"/>
          <p:nvPr userDrawn="1"/>
        </p:nvSpPr>
        <p:spPr>
          <a:xfrm rot="16200000">
            <a:off x="11714287" y="4512606"/>
            <a:ext cx="364203" cy="461665"/>
          </a:xfrm>
          <a:prstGeom prst="rect">
            <a:avLst/>
          </a:prstGeom>
          <a:noFill/>
        </p:spPr>
        <p:txBody>
          <a:bodyPr wrap="square" rtlCol="0" anchor="ctr">
            <a:spAutoFit/>
          </a:bodyPr>
          <a:lstStyle/>
          <a:p>
            <a:r>
              <a:rPr lang="en-US" sz="2400" b="1" dirty="0" smtClean="0">
                <a:solidFill>
                  <a:srgbClr val="BABABA"/>
                </a:solidFill>
              </a:rPr>
              <a:t>//</a:t>
            </a:r>
            <a:endParaRPr lang="en-US" sz="2400" b="1" dirty="0">
              <a:solidFill>
                <a:srgbClr val="BABABA"/>
              </a:solidFill>
            </a:endParaRPr>
          </a:p>
        </p:txBody>
      </p:sp>
      <p:pic>
        <p:nvPicPr>
          <p:cNvPr id="35" name="Degrees_2.png" descr="/Users/Sharon/WORK/BLOOMBERG/Degrees_2.png"/>
          <p:cNvPicPr>
            <a:picLocks noChangeAspect="1"/>
          </p:cNvPicPr>
          <p:nvPr userDrawn="1"/>
        </p:nvPicPr>
        <p:blipFill>
          <a:blip r:embed="rId24" r:link="rId25" cstate="print"/>
          <a:srcRect l="5524" t="50" r="17592" b="94679"/>
          <a:stretch>
            <a:fillRect/>
          </a:stretch>
        </p:blipFill>
        <p:spPr>
          <a:xfrm rot="16200000">
            <a:off x="8354644" y="3371738"/>
            <a:ext cx="6540500" cy="133347"/>
          </a:xfrm>
          <a:prstGeom prst="rect">
            <a:avLst/>
          </a:prstGeom>
        </p:spPr>
      </p:pic>
      <p:sp>
        <p:nvSpPr>
          <p:cNvPr id="36" name="Slide Number Placeholder 5"/>
          <p:cNvSpPr txBox="1">
            <a:spLocks/>
          </p:cNvSpPr>
          <p:nvPr userDrawn="1"/>
        </p:nvSpPr>
        <p:spPr>
          <a:xfrm>
            <a:off x="11625887" y="195146"/>
            <a:ext cx="560980" cy="307777"/>
          </a:xfrm>
          <a:prstGeom prst="rect">
            <a:avLst/>
          </a:prstGeom>
          <a:noFill/>
        </p:spPr>
        <p:txBody>
          <a:bodyPr vert="horz" wrap="square" lIns="0" tIns="0" rIns="0" bIns="0" rtlCol="0" anchor="ctr">
            <a:spAutoFit/>
          </a:bodyPr>
          <a:lstStyle>
            <a:defPPr>
              <a:defRPr lang="en-US"/>
            </a:defPPr>
            <a:lvl1pPr marL="0" algn="ctr" defTabSz="914400" rtl="0" eaLnBrk="1" latinLnBrk="0" hangingPunct="1">
              <a:defRPr lang="en-US" sz="2000" b="1" kern="1200" smtClean="0">
                <a:solidFill>
                  <a:srgbClr val="60606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83C57C-80DA-45D5-BFE5-7583B8192761}" type="slidenum">
              <a:rPr lang="en-US" sz="2000" spc="0" smtClean="0"/>
              <a:pPr/>
              <a:t>‹#›</a:t>
            </a:fld>
            <a:endParaRPr lang="en-US" sz="2000" spc="0" dirty="0"/>
          </a:p>
        </p:txBody>
      </p:sp>
    </p:spTree>
  </p:cSld>
  <p:clrMap bg1="lt1" tx1="dk1" bg2="lt2" tx2="dk2" accent1="accent1" accent2="accent2" accent3="accent3" accent4="accent4" accent5="accent5" accent6="accent6" hlink="hlink" folHlink="folHlink"/>
  <p:sldLayoutIdLst>
    <p:sldLayoutId id="2147483654" r:id="rId1"/>
    <p:sldLayoutId id="2147483650" r:id="rId2"/>
    <p:sldLayoutId id="2147483706" r:id="rId3"/>
    <p:sldLayoutId id="2147483664" r:id="rId4"/>
    <p:sldLayoutId id="2147483699" r:id="rId5"/>
    <p:sldLayoutId id="2147483736" r:id="rId6"/>
    <p:sldLayoutId id="2147483649" r:id="rId7"/>
    <p:sldLayoutId id="2147483708" r:id="rId8"/>
    <p:sldLayoutId id="2147483651" r:id="rId9"/>
    <p:sldLayoutId id="2147483727" r:id="rId10"/>
    <p:sldLayoutId id="2147483728" r:id="rId11"/>
    <p:sldLayoutId id="2147483729" r:id="rId12"/>
    <p:sldLayoutId id="2147483722" r:id="rId13"/>
    <p:sldLayoutId id="2147483726" r:id="rId14"/>
    <p:sldLayoutId id="2147483723" r:id="rId15"/>
    <p:sldLayoutId id="2147483725" r:id="rId16"/>
    <p:sldLayoutId id="2147483724" r:id="rId17"/>
    <p:sldLayoutId id="2147483730" r:id="rId18"/>
    <p:sldLayoutId id="2147483732" r:id="rId19"/>
    <p:sldLayoutId id="2147483733" r:id="rId20"/>
    <p:sldLayoutId id="2147483734" r:id="rId21"/>
    <p:sldLayoutId id="2147483735" r:id="rId22"/>
  </p:sldLayoutIdLst>
  <p:timing>
    <p:tnLst>
      <p:par>
        <p:cTn id="1" dur="indefinite" restart="never" nodeType="tmRoot"/>
      </p:par>
    </p:tnLst>
  </p:timing>
  <p:hf hdr="0" dt="0"/>
  <p:txStyles>
    <p:titleStyle>
      <a:lvl1pPr algn="l" defTabSz="1218987" rtl="0" eaLnBrk="1" latinLnBrk="0" hangingPunct="1">
        <a:lnSpc>
          <a:spcPts val="2700"/>
        </a:lnSpc>
        <a:spcBef>
          <a:spcPct val="0"/>
        </a:spcBef>
        <a:buNone/>
        <a:defRPr lang="en-US" sz="3000" b="1" i="0" kern="1200" cap="small" spc="0" baseline="0" dirty="0" smtClean="0">
          <a:solidFill>
            <a:schemeClr val="tx1"/>
          </a:solidFill>
          <a:latin typeface="Arial Bold"/>
          <a:ea typeface="+mj-ea"/>
          <a:cs typeface="Arial Bold"/>
        </a:defRPr>
      </a:lvl1pPr>
    </p:titleStyle>
    <p:bodyStyle>
      <a:lvl1pPr marL="118872" indent="-118872" algn="l" defTabSz="1218987" rtl="0" eaLnBrk="1" latinLnBrk="0" hangingPunct="1">
        <a:spcBef>
          <a:spcPts val="1800"/>
        </a:spcBef>
        <a:spcAft>
          <a:spcPts val="0"/>
        </a:spcAft>
        <a:buClr>
          <a:schemeClr val="bg1"/>
        </a:buClr>
        <a:buSzPct val="80000"/>
        <a:buFont typeface="Arial" pitchFamily="34" charset="0"/>
        <a:buChar char="•"/>
        <a:defRPr lang="en-US" sz="2400" b="1" kern="1200" cap="none" baseline="0" dirty="0" smtClean="0">
          <a:solidFill>
            <a:schemeClr val="tx1"/>
          </a:solidFill>
          <a:latin typeface="Arial"/>
          <a:ea typeface="+mn-ea"/>
          <a:cs typeface="Arial"/>
        </a:defRPr>
      </a:lvl1pPr>
      <a:lvl2pPr marL="612648" indent="-301752" algn="l" defTabSz="1218987" rtl="0" eaLnBrk="1" latinLnBrk="0" hangingPunct="1">
        <a:spcBef>
          <a:spcPts val="1200"/>
        </a:spcBef>
        <a:spcAft>
          <a:spcPts val="0"/>
        </a:spcAft>
        <a:buClr>
          <a:schemeClr val="accent3"/>
        </a:buClr>
        <a:buFont typeface="Lucida Grande"/>
        <a:buChar char="»"/>
        <a:defRPr lang="en-US" sz="2400" b="0" kern="1200" cap="none" spc="133" dirty="0" smtClean="0">
          <a:solidFill>
            <a:srgbClr val="000000"/>
          </a:solidFill>
          <a:latin typeface="Arial"/>
          <a:ea typeface="+mn-ea"/>
          <a:cs typeface="Arial"/>
        </a:defRPr>
      </a:lvl2pPr>
      <a:lvl3pPr marL="859536" indent="-256032" algn="l" defTabSz="1218987" rtl="0" eaLnBrk="1" latinLnBrk="0" hangingPunct="1">
        <a:spcBef>
          <a:spcPts val="600"/>
        </a:spcBef>
        <a:spcAft>
          <a:spcPts val="0"/>
        </a:spcAft>
        <a:buClr>
          <a:schemeClr val="accent3"/>
        </a:buClr>
        <a:buFont typeface="Arial" pitchFamily="34" charset="0"/>
        <a:buChar char="•"/>
        <a:defRPr lang="en-US" sz="2000" b="0" kern="1200" cap="none" dirty="0" smtClean="0">
          <a:solidFill>
            <a:srgbClr val="000000"/>
          </a:solidFill>
          <a:latin typeface="Arial"/>
          <a:ea typeface="+mn-ea"/>
          <a:cs typeface="Arial"/>
        </a:defRPr>
      </a:lvl3pPr>
      <a:lvl4pPr marL="1088136" indent="-228600" algn="l" defTabSz="1218987" rtl="0" eaLnBrk="1" latinLnBrk="0" hangingPunct="1">
        <a:spcBef>
          <a:spcPts val="400"/>
        </a:spcBef>
        <a:buClr>
          <a:srgbClr val="F78E1E"/>
        </a:buClr>
        <a:buFont typeface="Arial" pitchFamily="34" charset="0"/>
        <a:buChar char="–"/>
        <a:defRPr lang="en-US" sz="1800" b="0" kern="1200" cap="none" dirty="0" smtClean="0">
          <a:solidFill>
            <a:srgbClr val="000000"/>
          </a:solidFill>
          <a:latin typeface="Arial"/>
          <a:ea typeface="+mn-ea"/>
          <a:cs typeface="Arial"/>
        </a:defRPr>
      </a:lvl4pPr>
      <a:lvl5pPr marL="859536" indent="-228600" algn="l" defTabSz="1218987" rtl="0" eaLnBrk="1" latinLnBrk="0" hangingPunct="1">
        <a:spcBef>
          <a:spcPts val="400"/>
        </a:spcBef>
        <a:spcAft>
          <a:spcPts val="400"/>
        </a:spcAft>
        <a:buClr>
          <a:schemeClr val="bg1"/>
        </a:buClr>
        <a:buFont typeface="Arial" pitchFamily="34" charset="0"/>
        <a:buChar char="–"/>
        <a:defRPr lang="en-US" sz="1800" b="1" kern="1200" cap="none" baseline="0" dirty="0" smtClean="0">
          <a:solidFill>
            <a:schemeClr val="accent6"/>
          </a:solidFill>
          <a:latin typeface="Courier New" pitchFamily="49" charset="0"/>
          <a:ea typeface="+mn-ea"/>
          <a:cs typeface="Courier New" pitchFamily="49" charset="0"/>
        </a:defRPr>
      </a:lvl5pPr>
      <a:lvl6pPr marL="1115568" indent="-228600" algn="l" defTabSz="1218987" rtl="0" eaLnBrk="1" latinLnBrk="0" hangingPunct="1">
        <a:spcBef>
          <a:spcPts val="200"/>
        </a:spcBef>
        <a:spcAft>
          <a:spcPts val="200"/>
        </a:spcAft>
        <a:buClr>
          <a:schemeClr val="bg1"/>
        </a:buClr>
        <a:buFont typeface="Arial" pitchFamily="34" charset="0"/>
        <a:buChar char="•"/>
        <a:defRPr sz="1600" b="1" kern="1200" baseline="0">
          <a:solidFill>
            <a:schemeClr val="accent6"/>
          </a:solidFill>
          <a:latin typeface="Courier New" pitchFamily="49" charset="0"/>
          <a:ea typeface="+mn-ea"/>
          <a:cs typeface="Courier New" pitchFamily="49" charset="0"/>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hyperlink" Target="http://bbiportal.bloomberg.com/BP/favorites2.cgi?Introduction_to_BDE.htm" TargetMode="External"/><Relationship Id="rId4" Type="http://schemas.openxmlformats.org/officeDocument/2006/relationships/hyperlink" Target="http://bbportal.bloomberg.com/BP/favorites.cgi"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BDE</a:t>
            </a:r>
            <a:endParaRPr lang="en-US" dirty="0"/>
          </a:p>
        </p:txBody>
      </p:sp>
      <p:sp>
        <p:nvSpPr>
          <p:cNvPr id="4" name="Subtitle 7"/>
          <p:cNvSpPr txBox="1">
            <a:spLocks/>
          </p:cNvSpPr>
          <p:nvPr/>
        </p:nvSpPr>
        <p:spPr>
          <a:xfrm>
            <a:off x="189358" y="5648324"/>
            <a:ext cx="4762355" cy="825501"/>
          </a:xfrm>
          <a:prstGeom prst="rect">
            <a:avLst/>
          </a:prstGeom>
        </p:spPr>
        <p:txBody>
          <a:bodyPr vert="horz" lIns="121899" tIns="60949" rIns="121899" bIns="60949" rtlCol="0" anchor="b">
            <a:normAutofit fontScale="92500" lnSpcReduction="20000"/>
          </a:bodyPr>
          <a:lstStyle>
            <a:lvl1pPr marL="114300" indent="-114300" algn="l" defTabSz="914400" rtl="0" eaLnBrk="1" latinLnBrk="0" hangingPunct="1">
              <a:spcBef>
                <a:spcPts val="600"/>
              </a:spcBef>
              <a:spcAft>
                <a:spcPts val="300"/>
              </a:spcAft>
              <a:buClr>
                <a:schemeClr val="bg1"/>
              </a:buClr>
              <a:buSzPct val="80000"/>
              <a:buFont typeface="Arial" pitchFamily="34" charset="0"/>
              <a:buChar char="•"/>
              <a:defRPr lang="en-US" sz="2400" b="1" kern="1200" cap="all" dirty="0" smtClean="0">
                <a:solidFill>
                  <a:schemeClr val="accent2"/>
                </a:solidFill>
                <a:latin typeface="Arial"/>
                <a:ea typeface="+mn-ea"/>
                <a:cs typeface="Arial"/>
              </a:defRPr>
            </a:lvl1pPr>
            <a:lvl2pPr marL="609600" indent="-304800" algn="l" defTabSz="914400" rtl="0" eaLnBrk="1" latinLnBrk="0" hangingPunct="1">
              <a:spcBef>
                <a:spcPts val="1200"/>
              </a:spcBef>
              <a:spcAft>
                <a:spcPts val="300"/>
              </a:spcAft>
              <a:buClr>
                <a:schemeClr val="accent2"/>
              </a:buClr>
              <a:buFont typeface="Lucida Grande"/>
              <a:buChar char="»"/>
              <a:defRPr lang="en-US" sz="2400" b="0" kern="1200" cap="none" dirty="0" smtClean="0">
                <a:solidFill>
                  <a:srgbClr val="000000"/>
                </a:solidFill>
                <a:latin typeface="Arial"/>
                <a:ea typeface="+mn-ea"/>
                <a:cs typeface="Arial"/>
              </a:defRPr>
            </a:lvl2pPr>
            <a:lvl3pPr marL="863600" indent="-254000" algn="l" defTabSz="914400" rtl="0" eaLnBrk="1" latinLnBrk="0" hangingPunct="1">
              <a:spcBef>
                <a:spcPts val="600"/>
              </a:spcBef>
              <a:spcAft>
                <a:spcPts val="200"/>
              </a:spcAft>
              <a:buClr>
                <a:schemeClr val="accent2"/>
              </a:buClr>
              <a:buFont typeface="Arial" pitchFamily="34" charset="0"/>
              <a:buChar char="•"/>
              <a:defRPr lang="en-US" sz="2000" b="0" kern="1200" cap="none" dirty="0" smtClean="0">
                <a:solidFill>
                  <a:srgbClr val="000000"/>
                </a:solidFill>
                <a:latin typeface="Arial"/>
                <a:ea typeface="+mn-ea"/>
                <a:cs typeface="Arial"/>
              </a:defRPr>
            </a:lvl3pPr>
            <a:lvl4pPr marL="1092200" indent="-228600" algn="l" defTabSz="914400" rtl="0" eaLnBrk="1" latinLnBrk="0" hangingPunct="1">
              <a:spcBef>
                <a:spcPts val="400"/>
              </a:spcBef>
              <a:buClr>
                <a:srgbClr val="F78E1E"/>
              </a:buClr>
              <a:buFont typeface="Arial" pitchFamily="34" charset="0"/>
              <a:buChar char="–"/>
              <a:defRPr lang="en-US" sz="1800" b="0" kern="1200" cap="none" dirty="0" smtClean="0">
                <a:solidFill>
                  <a:srgbClr val="000000"/>
                </a:solidFill>
                <a:latin typeface="Arial"/>
                <a:ea typeface="+mn-ea"/>
                <a:cs typeface="Arial"/>
              </a:defRPr>
            </a:lvl4pPr>
            <a:lvl5pPr marL="863600" indent="-228600" algn="l" defTabSz="914400" rtl="0" eaLnBrk="1" latinLnBrk="0" hangingPunct="1">
              <a:spcBef>
                <a:spcPts val="400"/>
              </a:spcBef>
              <a:spcAft>
                <a:spcPts val="400"/>
              </a:spcAft>
              <a:buClr>
                <a:schemeClr val="bg1"/>
              </a:buClr>
              <a:buFont typeface="Arial" pitchFamily="34" charset="0"/>
              <a:buChar char="–"/>
              <a:defRPr lang="en-US" sz="1800" b="1" kern="1200" cap="none" baseline="0" dirty="0" smtClean="0">
                <a:solidFill>
                  <a:schemeClr val="accent6"/>
                </a:solidFill>
                <a:latin typeface="Courier New" pitchFamily="49" charset="0"/>
                <a:ea typeface="+mn-ea"/>
                <a:cs typeface="Courier New" pitchFamily="49" charset="0"/>
              </a:defRPr>
            </a:lvl5pPr>
            <a:lvl6pPr marL="1117600" indent="-228600" algn="l" defTabSz="914400" rtl="0" eaLnBrk="1" latinLnBrk="0" hangingPunct="1">
              <a:spcBef>
                <a:spcPts val="200"/>
              </a:spcBef>
              <a:spcAft>
                <a:spcPts val="200"/>
              </a:spcAft>
              <a:buClr>
                <a:schemeClr val="bg1"/>
              </a:buClr>
              <a:buFont typeface="Arial" pitchFamily="34" charset="0"/>
              <a:buChar char="•"/>
              <a:defRPr sz="1600" b="1" kern="1200">
                <a:solidFill>
                  <a:schemeClr val="tx1"/>
                </a:solidFill>
                <a:latin typeface="Courier New" pitchFamily="49" charset="0"/>
                <a:ea typeface="+mn-ea"/>
                <a:cs typeface="Courier New" pitchFamily="49"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dirty="0" smtClean="0">
                <a:solidFill>
                  <a:schemeClr val="tx1"/>
                </a:solidFill>
              </a:rPr>
              <a:t>Version 1.9</a:t>
            </a:r>
          </a:p>
          <a:p>
            <a:r>
              <a:rPr lang="en-US" b="0" dirty="0" smtClean="0">
                <a:solidFill>
                  <a:schemeClr val="tx1"/>
                </a:solidFill>
              </a:rPr>
              <a:t>June</a:t>
            </a:r>
            <a:r>
              <a:rPr lang="en-US" b="0" dirty="0" smtClean="0">
                <a:solidFill>
                  <a:schemeClr val="accent3"/>
                </a:solidFill>
              </a:rPr>
              <a:t> </a:t>
            </a:r>
            <a:r>
              <a:rPr lang="en-US" b="0" dirty="0" smtClean="0">
                <a:solidFill>
                  <a:schemeClr val="accent5"/>
                </a:solidFill>
              </a:rPr>
              <a:t>//</a:t>
            </a:r>
            <a:r>
              <a:rPr lang="en-US" b="0" dirty="0" smtClean="0">
                <a:solidFill>
                  <a:schemeClr val="accent3"/>
                </a:solidFill>
              </a:rPr>
              <a:t> 11 </a:t>
            </a:r>
            <a:r>
              <a:rPr lang="en-US" b="0" dirty="0" smtClean="0">
                <a:solidFill>
                  <a:schemeClr val="accent5"/>
                </a:solidFill>
              </a:rPr>
              <a:t>//</a:t>
            </a:r>
            <a:r>
              <a:rPr lang="en-US" b="0" dirty="0" smtClean="0">
                <a:solidFill>
                  <a:schemeClr val="accent3"/>
                </a:solidFill>
              </a:rPr>
              <a:t> </a:t>
            </a:r>
            <a:r>
              <a:rPr lang="en-US" b="0" dirty="0" smtClean="0">
                <a:solidFill>
                  <a:schemeClr val="tx1"/>
                </a:solidFill>
              </a:rPr>
              <a:t>2015</a:t>
            </a:r>
            <a:endParaRPr lang="en-US" b="0" dirty="0">
              <a:solidFill>
                <a:schemeClr val="tx1"/>
              </a:solidFill>
            </a:endParaRPr>
          </a:p>
        </p:txBody>
      </p:sp>
      <p:sp>
        <p:nvSpPr>
          <p:cNvPr id="7" name="Text Box 8">
            <a:hlinkClick r:id="rId4"/>
          </p:cNvPr>
          <p:cNvSpPr txBox="1">
            <a:spLocks noChangeArrowheads="1"/>
          </p:cNvSpPr>
          <p:nvPr/>
        </p:nvSpPr>
        <p:spPr bwMode="auto">
          <a:xfrm>
            <a:off x="6696075" y="4880635"/>
            <a:ext cx="5138738" cy="307777"/>
          </a:xfrm>
          <a:prstGeom prst="rect">
            <a:avLst/>
          </a:prstGeom>
          <a:noFill/>
          <a:ln w="12700" cap="sq">
            <a:noFill/>
            <a:miter lim="800000"/>
            <a:headEnd type="none" w="sm" len="sm"/>
            <a:tailEnd type="none" w="sm" len="sm"/>
          </a:ln>
          <a:effectLst/>
        </p:spPr>
        <p:txBody>
          <a:bodyPr wrap="square" lIns="0" tIns="0" rIns="0" bIns="0">
            <a:spAutoFit/>
          </a:bodyPr>
          <a:lstStyle>
            <a:lvl1pPr eaLnBrk="0" hangingPunct="0">
              <a:defRPr sz="3600">
                <a:solidFill>
                  <a:srgbClr val="FF9900"/>
                </a:solidFill>
                <a:latin typeface="Arial" charset="0"/>
                <a:cs typeface="Arial" charset="0"/>
              </a:defRPr>
            </a:lvl1pPr>
            <a:lvl2pPr marL="742950" indent="-285750" eaLnBrk="0" hangingPunct="0">
              <a:defRPr sz="3600">
                <a:solidFill>
                  <a:srgbClr val="FF9900"/>
                </a:solidFill>
                <a:latin typeface="Arial" charset="0"/>
                <a:cs typeface="Arial" charset="0"/>
              </a:defRPr>
            </a:lvl2pPr>
            <a:lvl3pPr marL="1143000" indent="-228600" eaLnBrk="0" hangingPunct="0">
              <a:defRPr sz="3600">
                <a:solidFill>
                  <a:srgbClr val="FF9900"/>
                </a:solidFill>
                <a:latin typeface="Arial" charset="0"/>
                <a:cs typeface="Arial" charset="0"/>
              </a:defRPr>
            </a:lvl3pPr>
            <a:lvl4pPr marL="1600200" indent="-228600" eaLnBrk="0" hangingPunct="0">
              <a:defRPr sz="3600">
                <a:solidFill>
                  <a:srgbClr val="FF9900"/>
                </a:solidFill>
                <a:latin typeface="Arial" charset="0"/>
                <a:cs typeface="Arial" charset="0"/>
              </a:defRPr>
            </a:lvl4pPr>
            <a:lvl5pPr marL="2057400" indent="-228600" eaLnBrk="0" hangingPunct="0">
              <a:defRPr sz="3600">
                <a:solidFill>
                  <a:srgbClr val="FF9900"/>
                </a:solidFill>
                <a:latin typeface="Arial" charset="0"/>
                <a:cs typeface="Arial" charset="0"/>
              </a:defRPr>
            </a:lvl5pPr>
            <a:lvl6pPr marL="2514600" indent="-228600" eaLnBrk="0" fontAlgn="base" hangingPunct="0">
              <a:spcBef>
                <a:spcPct val="0"/>
              </a:spcBef>
              <a:spcAft>
                <a:spcPct val="0"/>
              </a:spcAft>
              <a:defRPr sz="3600">
                <a:solidFill>
                  <a:srgbClr val="FF9900"/>
                </a:solidFill>
                <a:latin typeface="Arial" charset="0"/>
                <a:cs typeface="Arial" charset="0"/>
              </a:defRPr>
            </a:lvl6pPr>
            <a:lvl7pPr marL="2971800" indent="-228600" eaLnBrk="0" fontAlgn="base" hangingPunct="0">
              <a:spcBef>
                <a:spcPct val="0"/>
              </a:spcBef>
              <a:spcAft>
                <a:spcPct val="0"/>
              </a:spcAft>
              <a:defRPr sz="3600">
                <a:solidFill>
                  <a:srgbClr val="FF9900"/>
                </a:solidFill>
                <a:latin typeface="Arial" charset="0"/>
                <a:cs typeface="Arial" charset="0"/>
              </a:defRPr>
            </a:lvl7pPr>
            <a:lvl8pPr marL="3429000" indent="-228600" eaLnBrk="0" fontAlgn="base" hangingPunct="0">
              <a:spcBef>
                <a:spcPct val="0"/>
              </a:spcBef>
              <a:spcAft>
                <a:spcPct val="0"/>
              </a:spcAft>
              <a:defRPr sz="3600">
                <a:solidFill>
                  <a:srgbClr val="FF9900"/>
                </a:solidFill>
                <a:latin typeface="Arial" charset="0"/>
                <a:cs typeface="Arial" charset="0"/>
              </a:defRPr>
            </a:lvl8pPr>
            <a:lvl9pPr marL="3886200" indent="-228600" eaLnBrk="0" fontAlgn="base" hangingPunct="0">
              <a:spcBef>
                <a:spcPct val="0"/>
              </a:spcBef>
              <a:spcAft>
                <a:spcPct val="0"/>
              </a:spcAft>
              <a:defRPr sz="3600">
                <a:solidFill>
                  <a:srgbClr val="FF9900"/>
                </a:solidFill>
                <a:latin typeface="Arial" charset="0"/>
                <a:cs typeface="Arial" charset="0"/>
              </a:defRPr>
            </a:lvl9pPr>
          </a:lstStyle>
          <a:p>
            <a:pPr algn="r" eaLnBrk="1" hangingPunct="1">
              <a:spcBef>
                <a:spcPct val="50000"/>
              </a:spcBef>
              <a:defRPr/>
            </a:pPr>
            <a:r>
              <a:rPr lang="en-US" sz="2000" b="1" dirty="0" smtClean="0">
                <a:solidFill>
                  <a:schemeClr val="tx2"/>
                </a:solidFill>
                <a:hlinkClick r:id="rId5"/>
              </a:rPr>
              <a:t>Add to </a:t>
            </a:r>
            <a:r>
              <a:rPr lang="en-US" sz="2000" b="1" dirty="0" err="1" smtClean="0">
                <a:solidFill>
                  <a:schemeClr val="tx2"/>
                </a:solidFill>
                <a:hlinkClick r:id="rId5"/>
              </a:rPr>
              <a:t>MyBP</a:t>
            </a:r>
            <a:r>
              <a:rPr lang="en-US" sz="2000" b="1" dirty="0" smtClean="0">
                <a:solidFill>
                  <a:schemeClr val="tx2"/>
                </a:solidFill>
                <a:hlinkClick r:id="rId5"/>
              </a:rPr>
              <a:t> Favorites</a:t>
            </a:r>
            <a:endParaRPr lang="en-US" sz="2000" b="1" dirty="0" smtClean="0">
              <a:solidFill>
                <a:schemeClr val="tx2"/>
              </a:solidFill>
            </a:endParaRPr>
          </a:p>
        </p:txBody>
      </p:sp>
      <p:sp>
        <p:nvSpPr>
          <p:cNvPr id="8" name="Text Box 9"/>
          <p:cNvSpPr txBox="1">
            <a:spLocks noChangeArrowheads="1"/>
          </p:cNvSpPr>
          <p:nvPr/>
        </p:nvSpPr>
        <p:spPr bwMode="auto">
          <a:xfrm>
            <a:off x="5886450" y="4388193"/>
            <a:ext cx="5948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0" tIns="0" rIns="0" bIns="0">
            <a:spAutoFit/>
          </a:bodyPr>
          <a:lstStyle>
            <a:lvl1pPr eaLnBrk="0" hangingPunct="0">
              <a:defRPr sz="3600">
                <a:solidFill>
                  <a:srgbClr val="FF9900"/>
                </a:solidFill>
                <a:latin typeface="Arial" charset="0"/>
                <a:cs typeface="Arial" charset="0"/>
              </a:defRPr>
            </a:lvl1pPr>
            <a:lvl2pPr marL="742950" indent="-285750" eaLnBrk="0" hangingPunct="0">
              <a:defRPr sz="3600">
                <a:solidFill>
                  <a:srgbClr val="FF9900"/>
                </a:solidFill>
                <a:latin typeface="Arial" charset="0"/>
                <a:cs typeface="Arial" charset="0"/>
              </a:defRPr>
            </a:lvl2pPr>
            <a:lvl3pPr marL="1143000" indent="-228600" eaLnBrk="0" hangingPunct="0">
              <a:defRPr sz="3600">
                <a:solidFill>
                  <a:srgbClr val="FF9900"/>
                </a:solidFill>
                <a:latin typeface="Arial" charset="0"/>
                <a:cs typeface="Arial" charset="0"/>
              </a:defRPr>
            </a:lvl3pPr>
            <a:lvl4pPr marL="1600200" indent="-228600" eaLnBrk="0" hangingPunct="0">
              <a:defRPr sz="3600">
                <a:solidFill>
                  <a:srgbClr val="FF9900"/>
                </a:solidFill>
                <a:latin typeface="Arial" charset="0"/>
                <a:cs typeface="Arial" charset="0"/>
              </a:defRPr>
            </a:lvl4pPr>
            <a:lvl5pPr marL="2057400" indent="-228600" eaLnBrk="0" hangingPunct="0">
              <a:defRPr sz="3600">
                <a:solidFill>
                  <a:srgbClr val="FF9900"/>
                </a:solidFill>
                <a:latin typeface="Arial" charset="0"/>
                <a:cs typeface="Arial" charset="0"/>
              </a:defRPr>
            </a:lvl5pPr>
            <a:lvl6pPr marL="2514600" indent="-228600" eaLnBrk="0" fontAlgn="base" hangingPunct="0">
              <a:spcBef>
                <a:spcPct val="0"/>
              </a:spcBef>
              <a:spcAft>
                <a:spcPct val="0"/>
              </a:spcAft>
              <a:defRPr sz="3600">
                <a:solidFill>
                  <a:srgbClr val="FF9900"/>
                </a:solidFill>
                <a:latin typeface="Arial" charset="0"/>
                <a:cs typeface="Arial" charset="0"/>
              </a:defRPr>
            </a:lvl6pPr>
            <a:lvl7pPr marL="2971800" indent="-228600" eaLnBrk="0" fontAlgn="base" hangingPunct="0">
              <a:spcBef>
                <a:spcPct val="0"/>
              </a:spcBef>
              <a:spcAft>
                <a:spcPct val="0"/>
              </a:spcAft>
              <a:defRPr sz="3600">
                <a:solidFill>
                  <a:srgbClr val="FF9900"/>
                </a:solidFill>
                <a:latin typeface="Arial" charset="0"/>
                <a:cs typeface="Arial" charset="0"/>
              </a:defRPr>
            </a:lvl7pPr>
            <a:lvl8pPr marL="3429000" indent="-228600" eaLnBrk="0" fontAlgn="base" hangingPunct="0">
              <a:spcBef>
                <a:spcPct val="0"/>
              </a:spcBef>
              <a:spcAft>
                <a:spcPct val="0"/>
              </a:spcAft>
              <a:defRPr sz="3600">
                <a:solidFill>
                  <a:srgbClr val="FF9900"/>
                </a:solidFill>
                <a:latin typeface="Arial" charset="0"/>
                <a:cs typeface="Arial" charset="0"/>
              </a:defRPr>
            </a:lvl8pPr>
            <a:lvl9pPr marL="3886200" indent="-228600" eaLnBrk="0" fontAlgn="base" hangingPunct="0">
              <a:spcBef>
                <a:spcPct val="0"/>
              </a:spcBef>
              <a:spcAft>
                <a:spcPct val="0"/>
              </a:spcAft>
              <a:defRPr sz="3600">
                <a:solidFill>
                  <a:srgbClr val="FF9900"/>
                </a:solidFill>
                <a:latin typeface="Arial" charset="0"/>
                <a:cs typeface="Arial" charset="0"/>
              </a:defRPr>
            </a:lvl9pPr>
          </a:lstStyle>
          <a:p>
            <a:pPr algn="r" eaLnBrk="1" hangingPunct="1">
              <a:spcBef>
                <a:spcPct val="50000"/>
              </a:spcBef>
              <a:defRPr/>
            </a:pPr>
            <a:r>
              <a:rPr lang="en-US" sz="2000" b="1" dirty="0" smtClean="0">
                <a:solidFill>
                  <a:schemeClr val="accent3"/>
                </a:solidFill>
              </a:rPr>
              <a:t>Link to this page: {BP Introduction to BDE&lt;GO&gt;}</a:t>
            </a:r>
          </a:p>
        </p:txBody>
      </p:sp>
    </p:spTree>
    <p:custDataLst>
      <p:tags r:id="rId1"/>
    </p:custDataLst>
    <p:extLst>
      <p:ext uri="{BB962C8B-B14F-4D97-AF65-F5344CB8AC3E}">
        <p14:creationId xmlns:p14="http://schemas.microsoft.com/office/powerpoint/2010/main" val="371378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452566"/>
            <a:ext cx="11045824" cy="5170487"/>
          </a:xfrm>
        </p:spPr>
        <p:txBody>
          <a:bodyPr/>
          <a:lstStyle/>
          <a:p>
            <a:pPr lvl="1"/>
            <a:r>
              <a:rPr lang="en-US" dirty="0" smtClean="0"/>
              <a:t>Packages are aggregated into package groups</a:t>
            </a:r>
          </a:p>
          <a:p>
            <a:pPr lvl="1"/>
            <a:r>
              <a:rPr lang="en-US" dirty="0" smtClean="0"/>
              <a:t>Packages inside a package group are </a:t>
            </a:r>
            <a:r>
              <a:rPr lang="en-US" dirty="0" err="1" smtClean="0"/>
              <a:t>levelized</a:t>
            </a:r>
            <a:endParaRPr lang="en-US" dirty="0" smtClean="0"/>
          </a:p>
          <a:p>
            <a:pPr lvl="1"/>
            <a:r>
              <a:rPr lang="en-US" dirty="0" smtClean="0"/>
              <a:t>All packages inside a package group have the same prefix</a:t>
            </a:r>
          </a:p>
          <a:p>
            <a:pPr lvl="2"/>
            <a:r>
              <a:rPr lang="en-US" dirty="0" smtClean="0"/>
              <a:t>The prefix is usually 3 characters</a:t>
            </a:r>
          </a:p>
          <a:p>
            <a:pPr lvl="2"/>
            <a:r>
              <a:rPr lang="en-US" dirty="0" smtClean="0"/>
              <a:t>Naming of packages in a group is somewhat mnemonic</a:t>
            </a:r>
          </a:p>
          <a:p>
            <a:pPr lvl="2"/>
            <a:r>
              <a:rPr lang="en-US" dirty="0" smtClean="0"/>
              <a:t>E.g., Packages in Group </a:t>
            </a:r>
            <a:r>
              <a:rPr lang="en-US" b="1" dirty="0" err="1" smtClean="0">
                <a:solidFill>
                  <a:schemeClr val="accent6"/>
                </a:solidFill>
                <a:latin typeface="Courier New"/>
              </a:rPr>
              <a:t>bde</a:t>
            </a:r>
            <a:r>
              <a:rPr lang="en-US" dirty="0" smtClean="0"/>
              <a:t>:</a:t>
            </a:r>
          </a:p>
          <a:p>
            <a:pPr lvl="3"/>
            <a:r>
              <a:rPr lang="en-US" b="1" dirty="0" err="1" smtClean="0">
                <a:solidFill>
                  <a:schemeClr val="accent6"/>
                </a:solidFill>
                <a:latin typeface="Courier New"/>
              </a:rPr>
              <a:t>bde</a:t>
            </a:r>
            <a:r>
              <a:rPr lang="en-US" b="1" dirty="0" err="1" smtClean="0">
                <a:solidFill>
                  <a:schemeClr val="accent3"/>
                </a:solidFill>
                <a:latin typeface="Courier New"/>
              </a:rPr>
              <a:t>f</a:t>
            </a:r>
            <a:r>
              <a:rPr lang="en-US" dirty="0" smtClean="0"/>
              <a:t> – </a:t>
            </a:r>
            <a:r>
              <a:rPr lang="en-US" dirty="0" err="1" smtClean="0"/>
              <a:t>bde</a:t>
            </a:r>
            <a:r>
              <a:rPr lang="en-US" dirty="0" smtClean="0"/>
              <a:t> </a:t>
            </a:r>
            <a:r>
              <a:rPr lang="en-US" dirty="0" err="1" smtClean="0">
                <a:solidFill>
                  <a:schemeClr val="accent3"/>
                </a:solidFill>
              </a:rPr>
              <a:t>f</a:t>
            </a:r>
            <a:r>
              <a:rPr lang="en-US" dirty="0" err="1" smtClean="0"/>
              <a:t>unctors</a:t>
            </a:r>
            <a:endParaRPr lang="en-US" dirty="0" smtClean="0"/>
          </a:p>
          <a:p>
            <a:pPr lvl="3"/>
            <a:r>
              <a:rPr lang="en-US" b="1" dirty="0" err="1" smtClean="0">
                <a:solidFill>
                  <a:schemeClr val="accent6"/>
                </a:solidFill>
                <a:latin typeface="Courier New"/>
              </a:rPr>
              <a:t>bde</a:t>
            </a:r>
            <a:r>
              <a:rPr lang="en-US" b="1" dirty="0" err="1" smtClean="0">
                <a:solidFill>
                  <a:schemeClr val="accent3"/>
                </a:solidFill>
                <a:latin typeface="Courier New"/>
              </a:rPr>
              <a:t>m</a:t>
            </a:r>
            <a:r>
              <a:rPr lang="en-US" dirty="0" smtClean="0"/>
              <a:t> – binary </a:t>
            </a:r>
            <a:r>
              <a:rPr lang="en-US" dirty="0" smtClean="0">
                <a:solidFill>
                  <a:schemeClr val="accent3"/>
                </a:solidFill>
              </a:rPr>
              <a:t>m</a:t>
            </a:r>
            <a:r>
              <a:rPr lang="en-US" dirty="0" smtClean="0"/>
              <a:t>essaging</a:t>
            </a:r>
          </a:p>
          <a:p>
            <a:pPr lvl="3"/>
            <a:r>
              <a:rPr lang="en-US" b="1" dirty="0" err="1" smtClean="0">
                <a:solidFill>
                  <a:schemeClr val="accent6"/>
                </a:solidFill>
                <a:latin typeface="Courier New"/>
              </a:rPr>
              <a:t>bde</a:t>
            </a:r>
            <a:r>
              <a:rPr lang="en-US" b="1" dirty="0" err="1" smtClean="0">
                <a:solidFill>
                  <a:schemeClr val="accent3"/>
                </a:solidFill>
                <a:latin typeface="Courier New"/>
              </a:rPr>
              <a:t>ma</a:t>
            </a:r>
            <a:r>
              <a:rPr lang="en-US" dirty="0" smtClean="0"/>
              <a:t> – </a:t>
            </a:r>
            <a:r>
              <a:rPr lang="en-US" dirty="0" smtClean="0">
                <a:solidFill>
                  <a:schemeClr val="accent3"/>
                </a:solidFill>
              </a:rPr>
              <a:t>m</a:t>
            </a:r>
            <a:r>
              <a:rPr lang="en-US" dirty="0" smtClean="0"/>
              <a:t>emory </a:t>
            </a:r>
            <a:r>
              <a:rPr lang="en-US" dirty="0" smtClean="0">
                <a:solidFill>
                  <a:schemeClr val="accent3"/>
                </a:solidFill>
              </a:rPr>
              <a:t>a</a:t>
            </a:r>
            <a:r>
              <a:rPr lang="en-US" dirty="0" smtClean="0"/>
              <a:t>llocation</a:t>
            </a:r>
          </a:p>
          <a:p>
            <a:pPr lvl="3"/>
            <a:r>
              <a:rPr lang="en-US" b="1" dirty="0" err="1" smtClean="0">
                <a:solidFill>
                  <a:schemeClr val="accent6"/>
                </a:solidFill>
                <a:latin typeface="Courier New"/>
              </a:rPr>
              <a:t>bde</a:t>
            </a:r>
            <a:r>
              <a:rPr lang="en-US" b="1" dirty="0" err="1" smtClean="0">
                <a:solidFill>
                  <a:schemeClr val="accent3"/>
                </a:solidFill>
                <a:latin typeface="Courier New"/>
              </a:rPr>
              <a:t>t</a:t>
            </a:r>
            <a:r>
              <a:rPr lang="en-US" dirty="0" smtClean="0"/>
              <a:t> – </a:t>
            </a:r>
            <a:r>
              <a:rPr lang="en-US" dirty="0" err="1" smtClean="0"/>
              <a:t>bde</a:t>
            </a:r>
            <a:r>
              <a:rPr lang="en-US" dirty="0" smtClean="0"/>
              <a:t> </a:t>
            </a:r>
            <a:r>
              <a:rPr lang="en-US" dirty="0" smtClean="0">
                <a:solidFill>
                  <a:schemeClr val="accent3"/>
                </a:solidFill>
              </a:rPr>
              <a:t>t</a:t>
            </a:r>
            <a:r>
              <a:rPr lang="en-US" dirty="0" smtClean="0"/>
              <a:t>ypes</a:t>
            </a:r>
          </a:p>
          <a:p>
            <a:pPr lvl="3"/>
            <a:r>
              <a:rPr lang="en-US" b="1" dirty="0" err="1" smtClean="0">
                <a:solidFill>
                  <a:schemeClr val="accent6"/>
                </a:solidFill>
                <a:latin typeface="Courier New"/>
              </a:rPr>
              <a:t>bde</a:t>
            </a:r>
            <a:r>
              <a:rPr lang="en-US" b="1" dirty="0" err="1" smtClean="0">
                <a:solidFill>
                  <a:schemeClr val="accent3"/>
                </a:solidFill>
                <a:latin typeface="Courier New"/>
              </a:rPr>
              <a:t>tu</a:t>
            </a:r>
            <a:r>
              <a:rPr lang="en-US" dirty="0" smtClean="0"/>
              <a:t> – </a:t>
            </a:r>
            <a:r>
              <a:rPr lang="en-US" dirty="0" err="1" smtClean="0"/>
              <a:t>bde</a:t>
            </a:r>
            <a:r>
              <a:rPr lang="en-US" dirty="0" smtClean="0"/>
              <a:t> </a:t>
            </a:r>
            <a:r>
              <a:rPr lang="en-US" dirty="0" smtClean="0">
                <a:solidFill>
                  <a:schemeClr val="accent3"/>
                </a:solidFill>
              </a:rPr>
              <a:t>t</a:t>
            </a:r>
            <a:r>
              <a:rPr lang="en-US" dirty="0" smtClean="0"/>
              <a:t>ype </a:t>
            </a:r>
            <a:r>
              <a:rPr lang="en-US" dirty="0" smtClean="0">
                <a:solidFill>
                  <a:schemeClr val="accent3"/>
                </a:solidFill>
              </a:rPr>
              <a:t>u</a:t>
            </a:r>
            <a:r>
              <a:rPr lang="en-US" dirty="0" smtClean="0"/>
              <a:t>tilities</a:t>
            </a:r>
          </a:p>
          <a:p>
            <a:pPr lvl="1"/>
            <a:r>
              <a:rPr lang="en-US" dirty="0" smtClean="0"/>
              <a:t>Some package groups directly contain components (e.g., </a:t>
            </a:r>
            <a:r>
              <a:rPr lang="en-US" b="1" dirty="0" smtClean="0">
                <a:solidFill>
                  <a:schemeClr val="accent6"/>
                </a:solidFill>
                <a:latin typeface="Courier New"/>
              </a:rPr>
              <a:t>a_cdb2</a:t>
            </a:r>
            <a:r>
              <a:rPr lang="en-US" dirty="0" smtClean="0"/>
              <a:t>)</a:t>
            </a:r>
            <a:endParaRPr lang="en-US" dirty="0"/>
          </a:p>
        </p:txBody>
      </p:sp>
      <p:sp>
        <p:nvSpPr>
          <p:cNvPr id="4" name="Title 3"/>
          <p:cNvSpPr>
            <a:spLocks noGrp="1"/>
          </p:cNvSpPr>
          <p:nvPr>
            <p:ph type="title"/>
          </p:nvPr>
        </p:nvSpPr>
        <p:spPr/>
        <p:txBody>
          <a:bodyPr/>
          <a:lstStyle/>
          <a:p>
            <a:r>
              <a:rPr lang="en-US" dirty="0" smtClean="0"/>
              <a:t>Package Groups</a:t>
            </a:r>
            <a:endParaRPr 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spcBef>
                <a:spcPts val="300"/>
              </a:spcBef>
            </a:pPr>
            <a:r>
              <a:rPr lang="en-US" sz="2000" b="1" dirty="0" err="1" smtClean="0">
                <a:solidFill>
                  <a:schemeClr val="accent6"/>
                </a:solidFill>
                <a:latin typeface="Courier New"/>
              </a:rPr>
              <a:t>bsl</a:t>
            </a:r>
            <a:r>
              <a:rPr lang="en-US" sz="2000" dirty="0" smtClean="0"/>
              <a:t> – Basic Standard Library</a:t>
            </a:r>
          </a:p>
          <a:p>
            <a:pPr lvl="2">
              <a:spcBef>
                <a:spcPts val="300"/>
              </a:spcBef>
            </a:pPr>
            <a:r>
              <a:rPr lang="en-US" sz="1800" dirty="0" smtClean="0"/>
              <a:t>Bloomberg’s adaptation of the STL</a:t>
            </a:r>
          </a:p>
          <a:p>
            <a:pPr lvl="1">
              <a:spcBef>
                <a:spcPts val="300"/>
              </a:spcBef>
            </a:pPr>
            <a:r>
              <a:rPr lang="en-US" sz="2000" b="1" dirty="0" err="1" smtClean="0">
                <a:solidFill>
                  <a:schemeClr val="accent6"/>
                </a:solidFill>
                <a:latin typeface="Courier New"/>
              </a:rPr>
              <a:t>bde</a:t>
            </a:r>
            <a:r>
              <a:rPr lang="en-US" sz="2000" dirty="0" smtClean="0"/>
              <a:t> – Basic Development Environment </a:t>
            </a:r>
          </a:p>
          <a:p>
            <a:pPr lvl="2">
              <a:spcBef>
                <a:spcPts val="300"/>
              </a:spcBef>
            </a:pPr>
            <a:r>
              <a:rPr lang="en-US" sz="1800" dirty="0" smtClean="0"/>
              <a:t>Special purpose containers (e.g., calendars)</a:t>
            </a:r>
          </a:p>
          <a:p>
            <a:pPr lvl="2">
              <a:spcBef>
                <a:spcPts val="300"/>
              </a:spcBef>
            </a:pPr>
            <a:r>
              <a:rPr lang="en-US" sz="1800" dirty="0" smtClean="0"/>
              <a:t>Mechanism for encoding and streaming data</a:t>
            </a:r>
          </a:p>
          <a:p>
            <a:pPr lvl="2">
              <a:spcBef>
                <a:spcPts val="300"/>
              </a:spcBef>
            </a:pPr>
            <a:r>
              <a:rPr lang="en-US" sz="1800" dirty="0" smtClean="0"/>
              <a:t>Utility types (e.g., </a:t>
            </a:r>
            <a:r>
              <a:rPr lang="en-US" sz="1800" dirty="0" err="1" smtClean="0"/>
              <a:t>tokenizer</a:t>
            </a:r>
            <a:r>
              <a:rPr lang="en-US" sz="1800" dirty="0" smtClean="0"/>
              <a:t>)</a:t>
            </a:r>
          </a:p>
          <a:p>
            <a:pPr lvl="2">
              <a:spcBef>
                <a:spcPts val="300"/>
              </a:spcBef>
            </a:pPr>
            <a:r>
              <a:rPr lang="en-US" sz="1800" dirty="0" smtClean="0"/>
              <a:t>Regular expressions</a:t>
            </a:r>
          </a:p>
          <a:p>
            <a:pPr lvl="1">
              <a:spcBef>
                <a:spcPts val="300"/>
              </a:spcBef>
            </a:pPr>
            <a:r>
              <a:rPr lang="en-US" sz="2000" b="1" dirty="0" err="1" smtClean="0">
                <a:solidFill>
                  <a:schemeClr val="accent6"/>
                </a:solidFill>
                <a:latin typeface="Courier New"/>
              </a:rPr>
              <a:t>bce</a:t>
            </a:r>
            <a:r>
              <a:rPr lang="en-US" sz="2000" dirty="0" smtClean="0"/>
              <a:t> – Basic Concurrency Environment</a:t>
            </a:r>
          </a:p>
          <a:p>
            <a:pPr lvl="2">
              <a:spcBef>
                <a:spcPts val="300"/>
              </a:spcBef>
            </a:pPr>
            <a:r>
              <a:rPr lang="en-US" sz="1800" dirty="0" smtClean="0"/>
              <a:t>Threading related and thread-safe classes</a:t>
            </a:r>
          </a:p>
          <a:p>
            <a:pPr lvl="1">
              <a:spcBef>
                <a:spcPts val="300"/>
              </a:spcBef>
            </a:pPr>
            <a:r>
              <a:rPr lang="en-US" sz="2000" b="1" dirty="0" err="1" smtClean="0">
                <a:solidFill>
                  <a:schemeClr val="accent6"/>
                </a:solidFill>
                <a:latin typeface="Courier New"/>
              </a:rPr>
              <a:t>bae</a:t>
            </a:r>
            <a:r>
              <a:rPr lang="en-US" sz="2000" dirty="0" smtClean="0"/>
              <a:t> – Basic Application Environment</a:t>
            </a:r>
          </a:p>
          <a:p>
            <a:pPr lvl="2">
              <a:spcBef>
                <a:spcPts val="300"/>
              </a:spcBef>
            </a:pPr>
            <a:r>
              <a:rPr lang="en-US" sz="1800" dirty="0" smtClean="0"/>
              <a:t>XML utilities, logging, command line processing</a:t>
            </a:r>
          </a:p>
          <a:p>
            <a:pPr lvl="1">
              <a:spcBef>
                <a:spcPts val="300"/>
              </a:spcBef>
            </a:pPr>
            <a:r>
              <a:rPr lang="en-US" sz="2000" b="1" dirty="0" err="1" smtClean="0">
                <a:solidFill>
                  <a:schemeClr val="accent6"/>
                </a:solidFill>
                <a:latin typeface="Courier New"/>
              </a:rPr>
              <a:t>bsi</a:t>
            </a:r>
            <a:r>
              <a:rPr lang="en-US" sz="2000" dirty="0" smtClean="0"/>
              <a:t> – Bloomberg System Interfaces</a:t>
            </a:r>
          </a:p>
          <a:p>
            <a:pPr lvl="2">
              <a:spcBef>
                <a:spcPts val="300"/>
              </a:spcBef>
            </a:pPr>
            <a:r>
              <a:rPr lang="en-US" sz="1800" dirty="0" smtClean="0"/>
              <a:t>Classes to access the Bloomberg environment</a:t>
            </a:r>
          </a:p>
          <a:p>
            <a:pPr lvl="1">
              <a:spcBef>
                <a:spcPts val="300"/>
              </a:spcBef>
            </a:pPr>
            <a:r>
              <a:rPr lang="en-US" sz="2000" b="1" dirty="0" smtClean="0">
                <a:solidFill>
                  <a:schemeClr val="accent6"/>
                </a:solidFill>
                <a:latin typeface="Courier New"/>
              </a:rPr>
              <a:t>a_cdb2</a:t>
            </a:r>
            <a:r>
              <a:rPr lang="en-US" sz="2000" dirty="0" smtClean="0"/>
              <a:t> – adaptor class for Comdb2 access</a:t>
            </a:r>
          </a:p>
          <a:p>
            <a:pPr lvl="2">
              <a:spcBef>
                <a:spcPts val="300"/>
              </a:spcBef>
            </a:pPr>
            <a:r>
              <a:rPr lang="en-US" sz="1800" dirty="0" smtClean="0"/>
              <a:t>Adaptor implementing the </a:t>
            </a:r>
            <a:r>
              <a:rPr lang="en-US" sz="1800" b="1" dirty="0" smtClean="0">
                <a:solidFill>
                  <a:schemeClr val="accent6"/>
                </a:solidFill>
                <a:latin typeface="Courier New"/>
              </a:rPr>
              <a:t>bsidb2</a:t>
            </a:r>
            <a:r>
              <a:rPr lang="en-US" sz="1800" dirty="0" smtClean="0"/>
              <a:t> database interface</a:t>
            </a:r>
            <a:endParaRPr lang="en-US" sz="1800" dirty="0"/>
          </a:p>
        </p:txBody>
      </p:sp>
      <p:sp>
        <p:nvSpPr>
          <p:cNvPr id="4" name="Title 3"/>
          <p:cNvSpPr>
            <a:spLocks noGrp="1"/>
          </p:cNvSpPr>
          <p:nvPr>
            <p:ph type="title"/>
          </p:nvPr>
        </p:nvSpPr>
        <p:spPr/>
        <p:txBody>
          <a:bodyPr/>
          <a:lstStyle/>
          <a:p>
            <a:r>
              <a:rPr lang="en-US" dirty="0" smtClean="0"/>
              <a:t>Example Package Groups</a:t>
            </a:r>
            <a:endParaRPr lang="en-US"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sz="2000" dirty="0" smtClean="0"/>
              <a:t>BDE documentation is accessible at </a:t>
            </a:r>
            <a:r>
              <a:rPr lang="en-US" sz="2000" b="1" dirty="0" smtClean="0">
                <a:solidFill>
                  <a:schemeClr val="accent6"/>
                </a:solidFill>
                <a:latin typeface="Courier New"/>
              </a:rPr>
              <a:t>{BDE &lt;GO&gt;}</a:t>
            </a:r>
          </a:p>
          <a:p>
            <a:pPr lvl="1"/>
            <a:r>
              <a:rPr lang="en-US" sz="2000" dirty="0" smtClean="0"/>
              <a:t>Package Level Documentation</a:t>
            </a:r>
          </a:p>
          <a:p>
            <a:pPr lvl="2"/>
            <a:r>
              <a:rPr lang="en-US" sz="1800" dirty="0" smtClean="0"/>
              <a:t>List of included components and their dependencies</a:t>
            </a:r>
          </a:p>
          <a:p>
            <a:pPr lvl="1"/>
            <a:r>
              <a:rPr lang="en-US" sz="2000" dirty="0" smtClean="0"/>
              <a:t>Component Level Documentation</a:t>
            </a:r>
          </a:p>
          <a:p>
            <a:pPr lvl="2"/>
            <a:r>
              <a:rPr lang="en-US" sz="1800" dirty="0" smtClean="0"/>
              <a:t>List of included classes with one-line descriptions</a:t>
            </a:r>
          </a:p>
          <a:p>
            <a:pPr lvl="2"/>
            <a:r>
              <a:rPr lang="en-US" sz="1800" dirty="0" smtClean="0"/>
              <a:t>Description providing background, rationale, and component usage instructions</a:t>
            </a:r>
          </a:p>
          <a:p>
            <a:pPr lvl="2"/>
            <a:r>
              <a:rPr lang="en-US" sz="1800" dirty="0" smtClean="0"/>
              <a:t>One or more </a:t>
            </a:r>
            <a:r>
              <a:rPr lang="en-US" sz="1800" b="1" i="1" dirty="0" smtClean="0"/>
              <a:t>working</a:t>
            </a:r>
            <a:r>
              <a:rPr lang="en-US" sz="1800" dirty="0" smtClean="0"/>
              <a:t> usage examples</a:t>
            </a:r>
          </a:p>
          <a:p>
            <a:pPr lvl="1"/>
            <a:r>
              <a:rPr lang="en-US" sz="2000" dirty="0" smtClean="0"/>
              <a:t>Class Level Documentation</a:t>
            </a:r>
          </a:p>
          <a:p>
            <a:pPr lvl="2"/>
            <a:r>
              <a:rPr lang="en-US" sz="1800" dirty="0" smtClean="0"/>
              <a:t>Class description</a:t>
            </a:r>
          </a:p>
          <a:p>
            <a:pPr lvl="2"/>
            <a:r>
              <a:rPr lang="en-US" sz="1800" dirty="0" smtClean="0"/>
              <a:t>Class invariants, guarantees of thread- or exception-safety, if any</a:t>
            </a:r>
          </a:p>
          <a:p>
            <a:pPr lvl="1"/>
            <a:r>
              <a:rPr lang="en-US" sz="2000" dirty="0" smtClean="0"/>
              <a:t>Function Level Documentation</a:t>
            </a:r>
          </a:p>
          <a:p>
            <a:pPr lvl="2"/>
            <a:r>
              <a:rPr lang="en-US" sz="1800" dirty="0" smtClean="0"/>
              <a:t>Provided for types, methods, operators, etc.</a:t>
            </a:r>
          </a:p>
          <a:p>
            <a:pPr lvl="2"/>
            <a:r>
              <a:rPr lang="en-US" sz="1800" dirty="0" smtClean="0"/>
              <a:t>Function contract (i.e., defined behavior when preconditions are met)</a:t>
            </a:r>
            <a:endParaRPr lang="en-US" sz="1800" dirty="0"/>
          </a:p>
        </p:txBody>
      </p:sp>
      <p:sp>
        <p:nvSpPr>
          <p:cNvPr id="4" name="Title 3"/>
          <p:cNvSpPr>
            <a:spLocks noGrp="1"/>
          </p:cNvSpPr>
          <p:nvPr>
            <p:ph type="title"/>
          </p:nvPr>
        </p:nvSpPr>
        <p:spPr/>
        <p:txBody>
          <a:bodyPr/>
          <a:lstStyle/>
          <a:p>
            <a:r>
              <a:rPr lang="en-US" dirty="0"/>
              <a:t>BDE Documentation</a:t>
            </a:r>
            <a:endParaRPr lang="en-US"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For each BDE item below peruse the documentation and determine</a:t>
            </a:r>
          </a:p>
          <a:p>
            <a:pPr lvl="2"/>
            <a:r>
              <a:rPr lang="en-US" dirty="0" smtClean="0"/>
              <a:t>Is it a package group, package, or component ?</a:t>
            </a:r>
          </a:p>
          <a:p>
            <a:pPr lvl="2"/>
            <a:r>
              <a:rPr lang="en-US" dirty="0" smtClean="0"/>
              <a:t>What is the main functionality it provides?</a:t>
            </a:r>
          </a:p>
          <a:p>
            <a:pPr lvl="2"/>
            <a:r>
              <a:rPr lang="en-US" dirty="0" smtClean="0"/>
              <a:t>What are the packages, components, or classes it provides? Which ones seem most important?</a:t>
            </a:r>
          </a:p>
          <a:p>
            <a:pPr lvl="1"/>
            <a:r>
              <a:rPr lang="en-US" dirty="0" smtClean="0"/>
              <a:t>BDE items</a:t>
            </a:r>
          </a:p>
          <a:p>
            <a:pPr lvl="2"/>
            <a:r>
              <a:rPr lang="en-US" b="1" dirty="0" err="1" smtClean="0">
                <a:solidFill>
                  <a:schemeClr val="accent6"/>
                </a:solidFill>
                <a:latin typeface="Courier New"/>
              </a:rPr>
              <a:t>bdeut_nullablevalue</a:t>
            </a:r>
            <a:endParaRPr lang="en-US" b="1" dirty="0" smtClean="0">
              <a:solidFill>
                <a:schemeClr val="accent6"/>
              </a:solidFill>
              <a:latin typeface="Courier New"/>
            </a:endParaRPr>
          </a:p>
          <a:p>
            <a:pPr lvl="2"/>
            <a:r>
              <a:rPr lang="en-US" b="1" dirty="0" err="1" smtClean="0">
                <a:solidFill>
                  <a:schemeClr val="accent6"/>
                </a:solidFill>
                <a:latin typeface="Courier New"/>
              </a:rPr>
              <a:t>baexml</a:t>
            </a:r>
            <a:endParaRPr lang="en-US" b="1" dirty="0" smtClean="0">
              <a:solidFill>
                <a:schemeClr val="accent6"/>
              </a:solidFill>
              <a:latin typeface="Courier New"/>
            </a:endParaRPr>
          </a:p>
          <a:p>
            <a:pPr lvl="2"/>
            <a:r>
              <a:rPr lang="en-US" b="1" dirty="0" err="1" smtClean="0">
                <a:solidFill>
                  <a:schemeClr val="accent6"/>
                </a:solidFill>
                <a:latin typeface="Courier New"/>
              </a:rPr>
              <a:t>a_bdema</a:t>
            </a:r>
            <a:endParaRPr lang="en-US" b="1" dirty="0">
              <a:solidFill>
                <a:schemeClr val="accent6"/>
              </a:solidFill>
              <a:latin typeface="Courier New"/>
            </a:endParaRPr>
          </a:p>
        </p:txBody>
      </p:sp>
      <p:sp>
        <p:nvSpPr>
          <p:cNvPr id="4" name="Title 3"/>
          <p:cNvSpPr>
            <a:spLocks noGrp="1"/>
          </p:cNvSpPr>
          <p:nvPr>
            <p:ph type="title"/>
          </p:nvPr>
        </p:nvSpPr>
        <p:spPr/>
        <p:txBody>
          <a:bodyPr/>
          <a:lstStyle/>
          <a:p>
            <a:r>
              <a:rPr lang="en-US" dirty="0" smtClean="0"/>
              <a:t>Exercise</a:t>
            </a:r>
            <a:endParaRPr lang="en-US" dirty="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lvl="1"/>
            <a:r>
              <a:rPr lang="en-US" dirty="0" smtClean="0"/>
              <a:t>What is BDE ?</a:t>
            </a:r>
          </a:p>
          <a:p>
            <a:pPr lvl="1"/>
            <a:r>
              <a:rPr lang="en-US" dirty="0" smtClean="0"/>
              <a:t>Navigating BDE</a:t>
            </a:r>
          </a:p>
          <a:p>
            <a:pPr lvl="1"/>
            <a:r>
              <a:rPr lang="en-US" dirty="0" smtClean="0"/>
              <a:t>BDE Concepts and Idioms</a:t>
            </a:r>
          </a:p>
          <a:p>
            <a:pPr lvl="1"/>
            <a:r>
              <a:rPr lang="en-US" dirty="0" smtClean="0"/>
              <a:t>Useful BDE Classes</a:t>
            </a:r>
          </a:p>
        </p:txBody>
      </p:sp>
      <p:sp>
        <p:nvSpPr>
          <p:cNvPr id="6" name="Title 5"/>
          <p:cNvSpPr>
            <a:spLocks noGrp="1"/>
          </p:cNvSpPr>
          <p:nvPr>
            <p:ph type="title"/>
          </p:nvPr>
        </p:nvSpPr>
        <p:spPr/>
        <p:txBody>
          <a:bodyPr/>
          <a:lstStyle/>
          <a:p>
            <a:r>
              <a:rPr lang="en-US" smtClean="0"/>
              <a:t>Outline</a:t>
            </a:r>
            <a:endParaRPr lang="en-US" dirty="0"/>
          </a:p>
        </p:txBody>
      </p:sp>
      <p:grpSp>
        <p:nvGrpSpPr>
          <p:cNvPr id="9" name="Group 8"/>
          <p:cNvGrpSpPr/>
          <p:nvPr/>
        </p:nvGrpSpPr>
        <p:grpSpPr>
          <a:xfrm>
            <a:off x="1145712" y="2523000"/>
            <a:ext cx="9783605" cy="415508"/>
            <a:chOff x="465772" y="960300"/>
            <a:chExt cx="6460808" cy="652076"/>
          </a:xfrm>
        </p:grpSpPr>
        <p:sp>
          <p:nvSpPr>
            <p:cNvPr id="10" name="Rectangle 9"/>
            <p:cNvSpPr/>
            <p:nvPr/>
          </p:nvSpPr>
          <p:spPr>
            <a:xfrm>
              <a:off x="465772" y="960300"/>
              <a:ext cx="6460808" cy="652076"/>
            </a:xfrm>
            <a:prstGeom prst="rect">
              <a:avLst/>
            </a:prstGeom>
            <a:no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endParaRPr lang="en-US" sz="2700" i="1" dirty="0"/>
            </a:p>
          </p:txBody>
        </p:sp>
        <p:sp>
          <p:nvSpPr>
            <p:cNvPr id="11" name="Pentagon 10"/>
            <p:cNvSpPr/>
            <p:nvPr/>
          </p:nvSpPr>
          <p:spPr>
            <a:xfrm>
              <a:off x="465773" y="960300"/>
              <a:ext cx="249810" cy="650358"/>
            </a:xfrm>
            <a:prstGeom prst="homePlate">
              <a:avLst>
                <a:gd name="adj" fmla="val 100000"/>
              </a:avLst>
            </a:prstGeom>
            <a:solidFill>
              <a:schemeClr val="accent3"/>
            </a:solid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700" i="1" dirty="0"/>
            </a:p>
          </p:txBody>
        </p:sp>
      </p:grpSp>
    </p:spTree>
    <p:custDataLst>
      <p:tags r:id="rId1"/>
    </p:custDataLst>
    <p:extLst>
      <p:ext uri="{BB962C8B-B14F-4D97-AF65-F5344CB8AC3E}">
        <p14:creationId xmlns:p14="http://schemas.microsoft.com/office/powerpoint/2010/main" val="3095840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A </a:t>
            </a:r>
            <a:r>
              <a:rPr lang="en-US" b="1" dirty="0" smtClean="0">
                <a:solidFill>
                  <a:schemeClr val="accent3"/>
                </a:solidFill>
              </a:rPr>
              <a:t>contract</a:t>
            </a:r>
            <a:r>
              <a:rPr lang="en-US" dirty="0" smtClean="0"/>
              <a:t> is a guarantee about the behavior of a function</a:t>
            </a:r>
          </a:p>
          <a:p>
            <a:pPr lvl="1"/>
            <a:r>
              <a:rPr lang="en-US" dirty="0" smtClean="0"/>
              <a:t>A contract needs to specify (if applicable):</a:t>
            </a:r>
          </a:p>
          <a:p>
            <a:pPr lvl="2"/>
            <a:r>
              <a:rPr lang="en-US" dirty="0" smtClean="0"/>
              <a:t>Acceptable and unacceptable input values, types, and their meanings</a:t>
            </a:r>
          </a:p>
          <a:p>
            <a:pPr lvl="2"/>
            <a:r>
              <a:rPr lang="en-US" dirty="0" smtClean="0"/>
              <a:t>Return values, types, and their meanings</a:t>
            </a:r>
          </a:p>
          <a:p>
            <a:pPr lvl="2"/>
            <a:r>
              <a:rPr lang="en-US" dirty="0" smtClean="0"/>
              <a:t>Side effects</a:t>
            </a:r>
          </a:p>
          <a:p>
            <a:pPr lvl="2"/>
            <a:r>
              <a:rPr lang="en-US" dirty="0" smtClean="0"/>
              <a:t>Invariants</a:t>
            </a:r>
          </a:p>
          <a:p>
            <a:pPr lvl="2"/>
            <a:r>
              <a:rPr lang="en-US" dirty="0" smtClean="0"/>
              <a:t>Error handling</a:t>
            </a:r>
          </a:p>
          <a:p>
            <a:pPr lvl="2"/>
            <a:r>
              <a:rPr lang="en-US" dirty="0" smtClean="0"/>
              <a:t>Exception and thread safety</a:t>
            </a:r>
          </a:p>
          <a:p>
            <a:pPr lvl="2"/>
            <a:r>
              <a:rPr lang="en-US" dirty="0" smtClean="0"/>
              <a:t>Performance guarantees</a:t>
            </a:r>
          </a:p>
          <a:p>
            <a:pPr lvl="1"/>
            <a:r>
              <a:rPr lang="en-US" dirty="0" smtClean="0"/>
              <a:t>Contracts form the basis for the creation of comprehensive test cases</a:t>
            </a:r>
            <a:endParaRPr lang="en-US" dirty="0"/>
          </a:p>
        </p:txBody>
      </p:sp>
      <p:sp>
        <p:nvSpPr>
          <p:cNvPr id="4" name="Title 3"/>
          <p:cNvSpPr>
            <a:spLocks noGrp="1"/>
          </p:cNvSpPr>
          <p:nvPr>
            <p:ph type="title"/>
          </p:nvPr>
        </p:nvSpPr>
        <p:spPr/>
        <p:txBody>
          <a:bodyPr/>
          <a:lstStyle/>
          <a:p>
            <a:r>
              <a:rPr lang="en-US" dirty="0" smtClean="0"/>
              <a:t>Contract</a:t>
            </a:r>
            <a:endParaRPr lang="en-US"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5" y="1452566"/>
            <a:ext cx="10982261" cy="5170487"/>
          </a:xfrm>
        </p:spPr>
        <p:txBody>
          <a:bodyPr/>
          <a:lstStyle/>
          <a:p>
            <a:pPr lvl="1">
              <a:spcBef>
                <a:spcPts val="300"/>
              </a:spcBef>
            </a:pPr>
            <a:r>
              <a:rPr lang="en-US" sz="2000" dirty="0" smtClean="0"/>
              <a:t>Every method, function, or operator in BDE</a:t>
            </a:r>
          </a:p>
          <a:p>
            <a:pPr lvl="2">
              <a:spcBef>
                <a:spcPts val="300"/>
              </a:spcBef>
            </a:pPr>
            <a:r>
              <a:rPr lang="en-US" sz="1800" dirty="0" smtClean="0"/>
              <a:t>Defines </a:t>
            </a:r>
            <a:r>
              <a:rPr lang="en-US" sz="1800" b="1" dirty="0" smtClean="0">
                <a:solidFill>
                  <a:schemeClr val="accent3"/>
                </a:solidFill>
              </a:rPr>
              <a:t>preconditions</a:t>
            </a:r>
            <a:r>
              <a:rPr lang="en-US" sz="1800" dirty="0" smtClean="0"/>
              <a:t> on its parameters</a:t>
            </a:r>
          </a:p>
          <a:p>
            <a:pPr lvl="2">
              <a:spcBef>
                <a:spcPts val="300"/>
              </a:spcBef>
            </a:pPr>
            <a:r>
              <a:rPr lang="en-US" sz="1800" b="1" dirty="0" smtClean="0">
                <a:solidFill>
                  <a:schemeClr val="accent3"/>
                </a:solidFill>
              </a:rPr>
              <a:t>Guarantees behavior </a:t>
            </a:r>
            <a:r>
              <a:rPr lang="en-US" sz="1800" dirty="0" smtClean="0"/>
              <a:t>when all arguments meet their preconditions (as specified in the contract)</a:t>
            </a:r>
          </a:p>
          <a:p>
            <a:pPr lvl="2">
              <a:spcBef>
                <a:spcPts val="300"/>
              </a:spcBef>
            </a:pPr>
            <a:r>
              <a:rPr lang="en-US" sz="1800" dirty="0" smtClean="0"/>
              <a:t>Has </a:t>
            </a:r>
            <a:r>
              <a:rPr lang="en-US" sz="1800" b="1" dirty="0" smtClean="0">
                <a:solidFill>
                  <a:schemeClr val="accent3"/>
                </a:solidFill>
              </a:rPr>
              <a:t>undefined behavior </a:t>
            </a:r>
            <a:r>
              <a:rPr lang="en-US" sz="1800" dirty="0" smtClean="0"/>
              <a:t>if preconditions are not met</a:t>
            </a:r>
          </a:p>
          <a:p>
            <a:pPr lvl="1">
              <a:spcBef>
                <a:spcPts val="300"/>
              </a:spcBef>
            </a:pPr>
            <a:r>
              <a:rPr lang="en-US" sz="2000" dirty="0" smtClean="0"/>
              <a:t>Undefined behavior means that </a:t>
            </a:r>
            <a:r>
              <a:rPr lang="en-US" sz="2000" b="1" dirty="0" smtClean="0">
                <a:solidFill>
                  <a:schemeClr val="accent3"/>
                </a:solidFill>
              </a:rPr>
              <a:t>anything</a:t>
            </a:r>
            <a:r>
              <a:rPr lang="en-US" sz="2000" dirty="0" smtClean="0"/>
              <a:t> may happen, including, but not limited to</a:t>
            </a:r>
          </a:p>
          <a:p>
            <a:pPr lvl="2">
              <a:spcBef>
                <a:spcPts val="300"/>
              </a:spcBef>
            </a:pPr>
            <a:r>
              <a:rPr lang="en-US" sz="1800" dirty="0" smtClean="0"/>
              <a:t>Nothing</a:t>
            </a:r>
          </a:p>
          <a:p>
            <a:pPr lvl="2">
              <a:spcBef>
                <a:spcPts val="300"/>
              </a:spcBef>
            </a:pPr>
            <a:r>
              <a:rPr lang="en-US" sz="1800" dirty="0" smtClean="0"/>
              <a:t>Process corruption</a:t>
            </a:r>
          </a:p>
          <a:p>
            <a:pPr lvl="2">
              <a:spcBef>
                <a:spcPts val="300"/>
              </a:spcBef>
            </a:pPr>
            <a:r>
              <a:rPr lang="en-US" sz="1800" dirty="0" smtClean="0"/>
              <a:t>Resource leaking</a:t>
            </a:r>
          </a:p>
          <a:p>
            <a:pPr lvl="2">
              <a:spcBef>
                <a:spcPts val="300"/>
              </a:spcBef>
            </a:pPr>
            <a:r>
              <a:rPr lang="en-US" sz="1800" dirty="0" smtClean="0"/>
              <a:t>Program termination</a:t>
            </a:r>
          </a:p>
          <a:p>
            <a:pPr lvl="1">
              <a:spcBef>
                <a:spcPts val="300"/>
              </a:spcBef>
            </a:pPr>
            <a:r>
              <a:rPr lang="en-US" sz="2000" dirty="0" smtClean="0"/>
              <a:t>The actual undefined behavior taking place may change at any time</a:t>
            </a:r>
          </a:p>
          <a:p>
            <a:pPr lvl="1">
              <a:spcBef>
                <a:spcPts val="300"/>
              </a:spcBef>
            </a:pPr>
            <a:r>
              <a:rPr lang="en-US" sz="2000" dirty="0" smtClean="0"/>
              <a:t>Undefined behavior reduces the overhead of parameter validity checking at run time</a:t>
            </a:r>
          </a:p>
          <a:p>
            <a:pPr lvl="2">
              <a:spcBef>
                <a:spcPts val="300"/>
              </a:spcBef>
            </a:pPr>
            <a:r>
              <a:rPr lang="en-US" sz="1800" dirty="0" smtClean="0"/>
              <a:t>Shifts this responsibility to the programmer</a:t>
            </a:r>
          </a:p>
          <a:p>
            <a:pPr lvl="2">
              <a:spcBef>
                <a:spcPts val="300"/>
              </a:spcBef>
            </a:pPr>
            <a:r>
              <a:rPr lang="en-US" sz="1800" dirty="0" smtClean="0"/>
              <a:t>Only validate arguments if necessary before a function call</a:t>
            </a:r>
            <a:endParaRPr lang="en-US" sz="1800" dirty="0"/>
          </a:p>
        </p:txBody>
      </p:sp>
      <p:sp>
        <p:nvSpPr>
          <p:cNvPr id="4" name="Title 3"/>
          <p:cNvSpPr>
            <a:spLocks noGrp="1"/>
          </p:cNvSpPr>
          <p:nvPr>
            <p:ph type="title"/>
          </p:nvPr>
        </p:nvSpPr>
        <p:spPr/>
        <p:txBody>
          <a:bodyPr/>
          <a:lstStyle/>
          <a:p>
            <a:r>
              <a:rPr lang="en-US" dirty="0" smtClean="0"/>
              <a:t>Undefined Behavior</a:t>
            </a:r>
            <a:endParaRPr lang="en-US" dirty="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sz="2000" dirty="0" smtClean="0"/>
              <a:t>Classes in BDE are categorized into types that have specific properties</a:t>
            </a:r>
          </a:p>
          <a:p>
            <a:pPr lvl="1"/>
            <a:r>
              <a:rPr lang="en-US" sz="2000" dirty="0" smtClean="0"/>
              <a:t>A </a:t>
            </a:r>
            <a:r>
              <a:rPr lang="en-US" sz="2000" b="1" dirty="0" smtClean="0">
                <a:solidFill>
                  <a:schemeClr val="accent3"/>
                </a:solidFill>
              </a:rPr>
              <a:t>Value-Semantic Type</a:t>
            </a:r>
            <a:r>
              <a:rPr lang="en-US" sz="2000" dirty="0" smtClean="0"/>
              <a:t> holds a value</a:t>
            </a:r>
          </a:p>
          <a:p>
            <a:pPr lvl="2"/>
            <a:r>
              <a:rPr lang="en-US" sz="1800" dirty="0" smtClean="0"/>
              <a:t>Container</a:t>
            </a:r>
          </a:p>
          <a:p>
            <a:pPr lvl="2"/>
            <a:r>
              <a:rPr lang="en-US" sz="1800" dirty="0" smtClean="0"/>
              <a:t>Attribute type (generalization of a C </a:t>
            </a:r>
            <a:r>
              <a:rPr lang="en-US" sz="1800" b="1" dirty="0" err="1" smtClean="0">
                <a:solidFill>
                  <a:schemeClr val="accent6"/>
                </a:solidFill>
                <a:latin typeface="Courier New"/>
              </a:rPr>
              <a:t>struct</a:t>
            </a:r>
            <a:r>
              <a:rPr lang="en-US" sz="1800" dirty="0" smtClean="0"/>
              <a:t>)</a:t>
            </a:r>
          </a:p>
          <a:p>
            <a:pPr lvl="2"/>
            <a:r>
              <a:rPr lang="en-US" sz="1800" dirty="0" smtClean="0"/>
              <a:t>Enumeration type (wrapper around C++ </a:t>
            </a:r>
            <a:r>
              <a:rPr lang="en-US" sz="1800" b="1" dirty="0" err="1" smtClean="0">
                <a:solidFill>
                  <a:schemeClr val="accent6"/>
                </a:solidFill>
                <a:latin typeface="Courier New"/>
              </a:rPr>
              <a:t>enum</a:t>
            </a:r>
            <a:r>
              <a:rPr lang="en-US" sz="1800" dirty="0" smtClean="0"/>
              <a:t>)</a:t>
            </a:r>
          </a:p>
          <a:p>
            <a:pPr lvl="2"/>
            <a:r>
              <a:rPr lang="en-US" sz="1800" dirty="0" smtClean="0"/>
              <a:t>C++ built-in types</a:t>
            </a:r>
          </a:p>
          <a:p>
            <a:pPr lvl="1"/>
            <a:r>
              <a:rPr lang="en-US" sz="2000" dirty="0" smtClean="0"/>
              <a:t>Other</a:t>
            </a:r>
          </a:p>
          <a:p>
            <a:pPr lvl="2"/>
            <a:r>
              <a:rPr lang="en-US" sz="1800" dirty="0" smtClean="0"/>
              <a:t>Utility Type</a:t>
            </a:r>
          </a:p>
          <a:p>
            <a:pPr lvl="3"/>
            <a:r>
              <a:rPr lang="en-US" sz="1600" dirty="0" smtClean="0"/>
              <a:t>Namespace for functions</a:t>
            </a:r>
          </a:p>
          <a:p>
            <a:pPr lvl="3"/>
            <a:r>
              <a:rPr lang="en-US" sz="1600" dirty="0" smtClean="0"/>
              <a:t>Never instantiated</a:t>
            </a:r>
          </a:p>
          <a:p>
            <a:pPr lvl="2"/>
            <a:r>
              <a:rPr lang="en-US" sz="1800" dirty="0" smtClean="0"/>
              <a:t>Protocol</a:t>
            </a:r>
          </a:p>
          <a:p>
            <a:pPr lvl="3"/>
            <a:r>
              <a:rPr lang="en-US" sz="1600" dirty="0" smtClean="0"/>
              <a:t>Pure abstract classes</a:t>
            </a:r>
          </a:p>
          <a:p>
            <a:pPr lvl="2"/>
            <a:r>
              <a:rPr lang="en-US" sz="1800" dirty="0" smtClean="0"/>
              <a:t>Mechanism</a:t>
            </a:r>
          </a:p>
          <a:p>
            <a:pPr lvl="3"/>
            <a:r>
              <a:rPr lang="en-US" sz="1600" dirty="0" smtClean="0"/>
              <a:t>Implement objects with state but no value</a:t>
            </a:r>
            <a:endParaRPr lang="en-US" sz="1600" dirty="0"/>
          </a:p>
        </p:txBody>
      </p:sp>
      <p:sp>
        <p:nvSpPr>
          <p:cNvPr id="4" name="Title 3"/>
          <p:cNvSpPr>
            <a:spLocks noGrp="1"/>
          </p:cNvSpPr>
          <p:nvPr>
            <p:ph type="title"/>
          </p:nvPr>
        </p:nvSpPr>
        <p:spPr/>
        <p:txBody>
          <a:bodyPr/>
          <a:lstStyle/>
          <a:p>
            <a:r>
              <a:rPr lang="en-US" dirty="0" smtClean="0"/>
              <a:t>Classification of BDE Class Types</a:t>
            </a:r>
            <a:endParaRPr lang="en-US" dirty="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sz="2000" b="1" dirty="0" smtClean="0">
                <a:solidFill>
                  <a:schemeClr val="accent3"/>
                </a:solidFill>
              </a:rPr>
              <a:t>Value-Semantic Types</a:t>
            </a:r>
            <a:r>
              <a:rPr lang="en-US" sz="2000" dirty="0" smtClean="0"/>
              <a:t> (VST) represent a (possibly compound) value </a:t>
            </a:r>
          </a:p>
          <a:p>
            <a:pPr lvl="1"/>
            <a:r>
              <a:rPr lang="en-US" sz="2000" dirty="0" smtClean="0"/>
              <a:t>Must be comparable with </a:t>
            </a:r>
            <a:r>
              <a:rPr lang="en-US" sz="2000" b="1" dirty="0" smtClean="0">
                <a:solidFill>
                  <a:schemeClr val="accent6"/>
                </a:solidFill>
                <a:latin typeface="Courier New"/>
              </a:rPr>
              <a:t>==</a:t>
            </a:r>
            <a:r>
              <a:rPr lang="en-US" sz="2000" dirty="0" smtClean="0"/>
              <a:t> operator</a:t>
            </a:r>
            <a:endParaRPr lang="en-US" sz="2000" b="1" dirty="0" smtClean="0">
              <a:solidFill>
                <a:schemeClr val="accent3"/>
              </a:solidFill>
            </a:endParaRPr>
          </a:p>
          <a:p>
            <a:pPr lvl="1"/>
            <a:r>
              <a:rPr lang="en-US" sz="2000" dirty="0" smtClean="0"/>
              <a:t>If a VST is a class, it needs</a:t>
            </a:r>
          </a:p>
          <a:p>
            <a:pPr lvl="2"/>
            <a:r>
              <a:rPr lang="en-US" sz="1800" dirty="0" smtClean="0"/>
              <a:t>Default and copy constructors</a:t>
            </a:r>
          </a:p>
          <a:p>
            <a:pPr lvl="2"/>
            <a:r>
              <a:rPr lang="en-US" sz="1800" dirty="0" smtClean="0"/>
              <a:t>Copy assignment operator</a:t>
            </a:r>
          </a:p>
          <a:p>
            <a:pPr lvl="2"/>
            <a:r>
              <a:rPr lang="en-US" sz="1800" b="1" dirty="0" smtClean="0">
                <a:solidFill>
                  <a:schemeClr val="accent6"/>
                </a:solidFill>
                <a:latin typeface="Courier New"/>
              </a:rPr>
              <a:t>print</a:t>
            </a:r>
            <a:r>
              <a:rPr lang="en-US" sz="1800" dirty="0" smtClean="0"/>
              <a:t> function to send the object to </a:t>
            </a:r>
            <a:r>
              <a:rPr lang="en-US" sz="1800" b="1" dirty="0" err="1" smtClean="0">
                <a:solidFill>
                  <a:schemeClr val="accent6"/>
                </a:solidFill>
                <a:latin typeface="Courier New"/>
              </a:rPr>
              <a:t>ostream</a:t>
            </a:r>
            <a:endParaRPr lang="en-US" sz="1800" b="1" dirty="0" smtClean="0">
              <a:solidFill>
                <a:schemeClr val="accent6"/>
              </a:solidFill>
              <a:latin typeface="Courier New"/>
            </a:endParaRPr>
          </a:p>
          <a:p>
            <a:pPr lvl="1"/>
            <a:r>
              <a:rPr lang="en-US" sz="2000" dirty="0" smtClean="0"/>
              <a:t>Container types, attribute types, enumerations, built-in types are examples of VSTs</a:t>
            </a:r>
          </a:p>
          <a:p>
            <a:pPr lvl="1"/>
            <a:r>
              <a:rPr lang="en-US" sz="2000" b="1" dirty="0" smtClean="0">
                <a:solidFill>
                  <a:schemeClr val="accent3"/>
                </a:solidFill>
              </a:rPr>
              <a:t>Fully value-semantic types</a:t>
            </a:r>
            <a:r>
              <a:rPr lang="en-US" sz="2000" dirty="0" smtClean="0"/>
              <a:t> have methods to convert an object into a binary representation</a:t>
            </a:r>
          </a:p>
          <a:p>
            <a:pPr lvl="2"/>
            <a:r>
              <a:rPr lang="en-US" sz="1800" b="1" dirty="0" err="1" smtClean="0">
                <a:solidFill>
                  <a:schemeClr val="accent6"/>
                </a:solidFill>
                <a:latin typeface="Courier New"/>
              </a:rPr>
              <a:t>bdexStreamOut</a:t>
            </a:r>
            <a:r>
              <a:rPr lang="en-US" sz="1800" b="1" dirty="0" smtClean="0">
                <a:solidFill>
                  <a:schemeClr val="accent6"/>
                </a:solidFill>
                <a:latin typeface="Courier New"/>
              </a:rPr>
              <a:t>(…)</a:t>
            </a:r>
          </a:p>
          <a:p>
            <a:pPr lvl="2"/>
            <a:r>
              <a:rPr lang="en-US" sz="1800" b="1" dirty="0" err="1" smtClean="0">
                <a:solidFill>
                  <a:schemeClr val="accent6"/>
                </a:solidFill>
                <a:latin typeface="Courier New"/>
              </a:rPr>
              <a:t>bdexStreamIn</a:t>
            </a:r>
            <a:r>
              <a:rPr lang="en-US" sz="1800" b="1" dirty="0" smtClean="0">
                <a:solidFill>
                  <a:schemeClr val="accent6"/>
                </a:solidFill>
                <a:latin typeface="Courier New"/>
              </a:rPr>
              <a:t>(…)</a:t>
            </a:r>
            <a:endParaRPr lang="en-US" sz="1800" b="1" dirty="0">
              <a:solidFill>
                <a:schemeClr val="accent6"/>
              </a:solidFill>
              <a:latin typeface="Courier New"/>
            </a:endParaRPr>
          </a:p>
        </p:txBody>
      </p:sp>
      <p:sp>
        <p:nvSpPr>
          <p:cNvPr id="4" name="Title 3"/>
          <p:cNvSpPr>
            <a:spLocks noGrp="1"/>
          </p:cNvSpPr>
          <p:nvPr>
            <p:ph type="title"/>
          </p:nvPr>
        </p:nvSpPr>
        <p:spPr/>
        <p:txBody>
          <a:bodyPr/>
          <a:lstStyle/>
          <a:p>
            <a:r>
              <a:rPr lang="en-US" dirty="0" smtClean="0"/>
              <a:t>Value Semantic Types</a:t>
            </a:r>
            <a:endParaRPr lang="en-US"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sz="2000" b="1" dirty="0" smtClean="0">
                <a:solidFill>
                  <a:schemeClr val="accent3"/>
                </a:solidFill>
              </a:rPr>
              <a:t>Attribute Types</a:t>
            </a:r>
            <a:r>
              <a:rPr lang="en-US" sz="2000" dirty="0" smtClean="0"/>
              <a:t> are VSTs that aggregate other value-semantic objects</a:t>
            </a:r>
          </a:p>
          <a:p>
            <a:pPr lvl="2"/>
            <a:r>
              <a:rPr lang="en-US" sz="1800" dirty="0" smtClean="0"/>
              <a:t>E.g.,  </a:t>
            </a:r>
            <a:r>
              <a:rPr lang="en-US" sz="1800" b="1" dirty="0" err="1" smtClean="0">
                <a:solidFill>
                  <a:schemeClr val="accent6"/>
                </a:solidFill>
                <a:latin typeface="Courier New"/>
              </a:rPr>
              <a:t>bdlt</a:t>
            </a:r>
            <a:r>
              <a:rPr lang="en-US" sz="1800" b="1" dirty="0" smtClean="0">
                <a:solidFill>
                  <a:schemeClr val="accent6"/>
                </a:solidFill>
                <a:latin typeface="Courier New"/>
              </a:rPr>
              <a:t>::Date</a:t>
            </a:r>
            <a:r>
              <a:rPr lang="en-US" sz="1800" dirty="0" smtClean="0"/>
              <a:t> aggregates values for year, month, and day</a:t>
            </a:r>
            <a:endParaRPr lang="en-US" sz="1800" b="1" dirty="0" smtClean="0">
              <a:solidFill>
                <a:schemeClr val="accent6"/>
              </a:solidFill>
              <a:latin typeface="Courier New"/>
            </a:endParaRPr>
          </a:p>
          <a:p>
            <a:pPr lvl="1"/>
            <a:r>
              <a:rPr lang="en-US" sz="2000" dirty="0" smtClean="0"/>
              <a:t>Only provide functionality to get and set data in the object</a:t>
            </a:r>
          </a:p>
          <a:p>
            <a:pPr lvl="1"/>
            <a:r>
              <a:rPr lang="en-US" sz="2000" dirty="0" smtClean="0"/>
              <a:t>Manipulators to set data can be available in different variants:</a:t>
            </a:r>
          </a:p>
          <a:p>
            <a:pPr lvl="2"/>
            <a:r>
              <a:rPr lang="en-US" sz="1800" dirty="0" smtClean="0"/>
              <a:t>Variants that validate parameters and that don’t</a:t>
            </a:r>
          </a:p>
          <a:p>
            <a:pPr lvl="4"/>
            <a:r>
              <a:rPr lang="en-US" sz="1600" dirty="0" err="1" smtClean="0"/>
              <a:t>bdlt</a:t>
            </a:r>
            <a:r>
              <a:rPr lang="en-US" sz="1600" dirty="0" smtClean="0"/>
              <a:t>::</a:t>
            </a:r>
            <a:r>
              <a:rPr lang="en-US" sz="1600" dirty="0" err="1" smtClean="0"/>
              <a:t>Datetime</a:t>
            </a:r>
            <a:r>
              <a:rPr lang="en-US" sz="1600" dirty="0" smtClean="0"/>
              <a:t>::</a:t>
            </a:r>
            <a:r>
              <a:rPr lang="en-US" sz="1600" dirty="0" err="1" smtClean="0"/>
              <a:t>setDatetime</a:t>
            </a:r>
            <a:r>
              <a:rPr lang="en-US" sz="1600" dirty="0" smtClean="0"/>
              <a:t>(…),</a:t>
            </a:r>
            <a:br>
              <a:rPr lang="en-US" sz="1600" dirty="0" smtClean="0"/>
            </a:br>
            <a:r>
              <a:rPr lang="en-US" sz="1600" dirty="0" err="1" smtClean="0"/>
              <a:t>bdlt</a:t>
            </a:r>
            <a:r>
              <a:rPr lang="en-US" sz="1600" dirty="0" smtClean="0"/>
              <a:t>::</a:t>
            </a:r>
            <a:r>
              <a:rPr lang="en-US" sz="1600" dirty="0" err="1" smtClean="0"/>
              <a:t>Datetime</a:t>
            </a:r>
            <a:r>
              <a:rPr lang="en-US" sz="1600" dirty="0" smtClean="0"/>
              <a:t>::</a:t>
            </a:r>
            <a:r>
              <a:rPr lang="en-US" sz="1600" dirty="0" err="1" smtClean="0"/>
              <a:t>setDatetimeIfValid</a:t>
            </a:r>
            <a:r>
              <a:rPr lang="en-US" sz="1600" dirty="0" smtClean="0"/>
              <a:t>(…) </a:t>
            </a:r>
          </a:p>
          <a:p>
            <a:pPr lvl="2"/>
            <a:r>
              <a:rPr lang="en-US" sz="1800" dirty="0" smtClean="0"/>
              <a:t>Variants to set value with different parameters</a:t>
            </a:r>
          </a:p>
          <a:p>
            <a:pPr lvl="4"/>
            <a:r>
              <a:rPr lang="en-US" sz="1600" dirty="0" err="1" smtClean="0"/>
              <a:t>bdlt</a:t>
            </a:r>
            <a:r>
              <a:rPr lang="en-US" sz="1600" dirty="0" smtClean="0"/>
              <a:t>::</a:t>
            </a:r>
            <a:r>
              <a:rPr lang="en-US" sz="1600" dirty="0" err="1" smtClean="0"/>
              <a:t>Datetime</a:t>
            </a:r>
            <a:r>
              <a:rPr lang="en-US" sz="1600" dirty="0" smtClean="0"/>
              <a:t>::</a:t>
            </a:r>
            <a:r>
              <a:rPr lang="en-US" sz="1600" dirty="0" err="1" smtClean="0"/>
              <a:t>setTime</a:t>
            </a:r>
            <a:r>
              <a:rPr lang="en-US" sz="1600" dirty="0" smtClean="0"/>
              <a:t>(const </a:t>
            </a:r>
            <a:r>
              <a:rPr lang="en-US" sz="1600" dirty="0" err="1" smtClean="0"/>
              <a:t>bdlt</a:t>
            </a:r>
            <a:r>
              <a:rPr lang="en-US" sz="1600" dirty="0" smtClean="0"/>
              <a:t>::Time &amp;time),</a:t>
            </a:r>
            <a:br>
              <a:rPr lang="en-US" sz="1600" dirty="0" smtClean="0"/>
            </a:br>
            <a:r>
              <a:rPr lang="en-US" sz="1600" dirty="0" err="1" smtClean="0"/>
              <a:t>bdlt</a:t>
            </a:r>
            <a:r>
              <a:rPr lang="en-US" sz="1600" dirty="0" smtClean="0"/>
              <a:t>::</a:t>
            </a:r>
            <a:r>
              <a:rPr lang="en-US" sz="1600" dirty="0" err="1" smtClean="0"/>
              <a:t>Datetime</a:t>
            </a:r>
            <a:r>
              <a:rPr lang="en-US" sz="1600" dirty="0" smtClean="0"/>
              <a:t>::</a:t>
            </a:r>
            <a:r>
              <a:rPr lang="en-US" sz="1600" dirty="0" err="1" smtClean="0"/>
              <a:t>setTime</a:t>
            </a:r>
            <a:r>
              <a:rPr lang="en-US" sz="1600" dirty="0" smtClean="0"/>
              <a:t>(</a:t>
            </a:r>
            <a:r>
              <a:rPr lang="en-US" sz="1600" dirty="0" err="1" smtClean="0"/>
              <a:t>int</a:t>
            </a:r>
            <a:r>
              <a:rPr lang="en-US" sz="1600" dirty="0" smtClean="0"/>
              <a:t> hour, </a:t>
            </a:r>
            <a:r>
              <a:rPr lang="en-US" sz="1600" dirty="0" err="1" smtClean="0"/>
              <a:t>int</a:t>
            </a:r>
            <a:r>
              <a:rPr lang="en-US" sz="1600" dirty="0" smtClean="0"/>
              <a:t> minute=0,…) </a:t>
            </a:r>
          </a:p>
          <a:p>
            <a:pPr lvl="2"/>
            <a:r>
              <a:rPr lang="en-US" sz="1800" dirty="0" smtClean="0"/>
              <a:t>Variants to set or modify values</a:t>
            </a:r>
          </a:p>
          <a:p>
            <a:pPr lvl="4"/>
            <a:r>
              <a:rPr lang="en-US" sz="1600" dirty="0" err="1" smtClean="0"/>
              <a:t>bdlt</a:t>
            </a:r>
            <a:r>
              <a:rPr lang="en-US" sz="1600" dirty="0" smtClean="0"/>
              <a:t>::</a:t>
            </a:r>
            <a:r>
              <a:rPr lang="en-US" sz="1600" dirty="0" err="1" smtClean="0"/>
              <a:t>Datetime</a:t>
            </a:r>
            <a:r>
              <a:rPr lang="en-US" sz="1600" dirty="0" smtClean="0"/>
              <a:t>::</a:t>
            </a:r>
            <a:r>
              <a:rPr lang="en-US" sz="1600" dirty="0" err="1" smtClean="0"/>
              <a:t>setTime</a:t>
            </a:r>
            <a:r>
              <a:rPr lang="en-US" sz="1600" dirty="0" smtClean="0"/>
              <a:t>(…),</a:t>
            </a:r>
            <a:br>
              <a:rPr lang="en-US" sz="1600" dirty="0" smtClean="0"/>
            </a:br>
            <a:r>
              <a:rPr lang="en-US" sz="1600" dirty="0" err="1" smtClean="0"/>
              <a:t>bdlt</a:t>
            </a:r>
            <a:r>
              <a:rPr lang="en-US" sz="1600" dirty="0" smtClean="0"/>
              <a:t>::</a:t>
            </a:r>
            <a:r>
              <a:rPr lang="en-US" sz="1600" dirty="0" err="1" smtClean="0"/>
              <a:t>Datetime</a:t>
            </a:r>
            <a:r>
              <a:rPr lang="en-US" sz="1600" dirty="0" smtClean="0"/>
              <a:t>::</a:t>
            </a:r>
            <a:r>
              <a:rPr lang="en-US" sz="1600" dirty="0" err="1" smtClean="0"/>
              <a:t>addTime</a:t>
            </a:r>
            <a:r>
              <a:rPr lang="en-US" sz="1600" dirty="0" smtClean="0"/>
              <a:t>(…) </a:t>
            </a:r>
            <a:endParaRPr lang="en-US" sz="1600" dirty="0"/>
          </a:p>
        </p:txBody>
      </p:sp>
      <p:sp>
        <p:nvSpPr>
          <p:cNvPr id="4" name="Title 3"/>
          <p:cNvSpPr>
            <a:spLocks noGrp="1"/>
          </p:cNvSpPr>
          <p:nvPr>
            <p:ph type="title"/>
          </p:nvPr>
        </p:nvSpPr>
        <p:spPr/>
        <p:txBody>
          <a:bodyPr/>
          <a:lstStyle/>
          <a:p>
            <a:r>
              <a:rPr lang="en-US" dirty="0" smtClean="0"/>
              <a:t>Attribute Types</a:t>
            </a:r>
            <a:endParaRPr lang="en-US"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mtClean="0"/>
              <a:t>Knowledge of key BDE terminology and organizing principles</a:t>
            </a:r>
          </a:p>
          <a:p>
            <a:pPr lvl="1"/>
            <a:r>
              <a:rPr lang="en-US" smtClean="0"/>
              <a:t>Ability to navigate BDE documentation</a:t>
            </a:r>
          </a:p>
          <a:p>
            <a:pPr lvl="1"/>
            <a:r>
              <a:rPr lang="en-US" smtClean="0"/>
              <a:t>Familiarity with a sample of BDE components</a:t>
            </a:r>
          </a:p>
          <a:p>
            <a:pPr lvl="1"/>
            <a:r>
              <a:rPr lang="en-US" smtClean="0"/>
              <a:t>Hands-on experience using BDE</a:t>
            </a:r>
          </a:p>
          <a:p>
            <a:pPr lvl="1"/>
            <a:r>
              <a:rPr lang="en-US" smtClean="0"/>
              <a:t>Appreciation of the BDE mindset</a:t>
            </a:r>
            <a:endParaRPr lang="en-US" dirty="0"/>
          </a:p>
        </p:txBody>
      </p:sp>
      <p:sp>
        <p:nvSpPr>
          <p:cNvPr id="2" name="Title 1"/>
          <p:cNvSpPr>
            <a:spLocks noGrp="1"/>
          </p:cNvSpPr>
          <p:nvPr>
            <p:ph type="title"/>
          </p:nvPr>
        </p:nvSpPr>
        <p:spPr/>
        <p:txBody>
          <a:bodyPr/>
          <a:lstStyle/>
          <a:p>
            <a:r>
              <a:rPr lang="en-US" dirty="0" smtClean="0"/>
              <a:t>Goals</a:t>
            </a:r>
            <a:endParaRPr lang="en-US" dirty="0"/>
          </a:p>
        </p:txBody>
      </p:sp>
    </p:spTree>
    <p:custDataLst>
      <p:tags r:id="rId1"/>
    </p:custDataLst>
    <p:extLst>
      <p:ext uri="{BB962C8B-B14F-4D97-AF65-F5344CB8AC3E}">
        <p14:creationId xmlns:p14="http://schemas.microsoft.com/office/powerpoint/2010/main" val="1447433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sz="2000" b="1" dirty="0" smtClean="0">
                <a:solidFill>
                  <a:schemeClr val="accent3"/>
                </a:solidFill>
              </a:rPr>
              <a:t>Enumeration Types</a:t>
            </a:r>
            <a:r>
              <a:rPr lang="en-US" sz="2000" dirty="0" smtClean="0"/>
              <a:t> are standardized wrappers around C++ enumerations</a:t>
            </a:r>
          </a:p>
          <a:p>
            <a:pPr lvl="1"/>
            <a:r>
              <a:rPr lang="en-US" sz="2000" dirty="0" smtClean="0"/>
              <a:t>Always contains</a:t>
            </a:r>
          </a:p>
          <a:p>
            <a:pPr lvl="2"/>
            <a:r>
              <a:rPr lang="en-US" sz="1800" dirty="0" smtClean="0"/>
              <a:t>An </a:t>
            </a:r>
            <a:r>
              <a:rPr lang="en-US" sz="1800" b="1" dirty="0" err="1" smtClean="0">
                <a:solidFill>
                  <a:schemeClr val="accent6"/>
                </a:solidFill>
                <a:latin typeface="Courier New"/>
              </a:rPr>
              <a:t>enum</a:t>
            </a:r>
            <a:r>
              <a:rPr lang="en-US" sz="1800" dirty="0" smtClean="0"/>
              <a:t> defining the possible values</a:t>
            </a:r>
          </a:p>
          <a:p>
            <a:pPr lvl="2"/>
            <a:r>
              <a:rPr lang="en-US" sz="1800" dirty="0" smtClean="0"/>
              <a:t>A </a:t>
            </a:r>
            <a:r>
              <a:rPr lang="en-US" sz="1800" b="1" dirty="0" err="1" smtClean="0">
                <a:solidFill>
                  <a:schemeClr val="accent6"/>
                </a:solidFill>
                <a:latin typeface="Courier New"/>
              </a:rPr>
              <a:t>toAscii</a:t>
            </a:r>
            <a:r>
              <a:rPr lang="en-US" sz="1800" dirty="0" smtClean="0"/>
              <a:t> method</a:t>
            </a:r>
          </a:p>
          <a:p>
            <a:pPr lvl="3"/>
            <a:r>
              <a:rPr lang="en-US" sz="1600" dirty="0" smtClean="0"/>
              <a:t>Often a </a:t>
            </a:r>
            <a:r>
              <a:rPr lang="en-US" sz="1600" b="1" dirty="0" err="1" smtClean="0">
                <a:solidFill>
                  <a:schemeClr val="accent6"/>
                </a:solidFill>
                <a:latin typeface="Courier New"/>
              </a:rPr>
              <a:t>fromAscii</a:t>
            </a:r>
            <a:r>
              <a:rPr lang="en-US" sz="1600" dirty="0" smtClean="0"/>
              <a:t> method (not required)</a:t>
            </a:r>
          </a:p>
          <a:p>
            <a:pPr lvl="2"/>
            <a:r>
              <a:rPr lang="en-US" sz="1800" dirty="0" smtClean="0"/>
              <a:t>Functions for externalization</a:t>
            </a:r>
          </a:p>
          <a:p>
            <a:pPr lvl="3"/>
            <a:r>
              <a:rPr lang="en-US" sz="1600" b="1" dirty="0" err="1" smtClean="0">
                <a:solidFill>
                  <a:schemeClr val="accent6"/>
                </a:solidFill>
                <a:latin typeface="Courier New"/>
              </a:rPr>
              <a:t>bdexStreamIn</a:t>
            </a:r>
            <a:r>
              <a:rPr lang="en-US" sz="1600" b="1" dirty="0" smtClean="0">
                <a:solidFill>
                  <a:schemeClr val="accent6"/>
                </a:solidFill>
                <a:latin typeface="Courier New"/>
              </a:rPr>
              <a:t>, </a:t>
            </a:r>
            <a:r>
              <a:rPr lang="en-US" sz="1600" b="1" dirty="0" err="1" smtClean="0">
                <a:solidFill>
                  <a:schemeClr val="accent6"/>
                </a:solidFill>
                <a:latin typeface="Courier New"/>
              </a:rPr>
              <a:t>bdexStreamOut</a:t>
            </a:r>
            <a:endParaRPr lang="en-US" sz="1600" b="1" dirty="0" smtClean="0">
              <a:solidFill>
                <a:schemeClr val="accent6"/>
              </a:solidFill>
              <a:latin typeface="Courier New"/>
            </a:endParaRPr>
          </a:p>
          <a:p>
            <a:pPr lvl="1"/>
            <a:r>
              <a:rPr lang="en-US" sz="2000" dirty="0" smtClean="0"/>
              <a:t>Implemented as C++ </a:t>
            </a:r>
            <a:r>
              <a:rPr lang="en-US" sz="2000" b="1" dirty="0" err="1" smtClean="0">
                <a:solidFill>
                  <a:schemeClr val="accent6"/>
                </a:solidFill>
                <a:latin typeface="Courier New"/>
              </a:rPr>
              <a:t>struct</a:t>
            </a:r>
            <a:r>
              <a:rPr lang="en-US" sz="2000" dirty="0" err="1" smtClean="0"/>
              <a:t>s</a:t>
            </a:r>
            <a:r>
              <a:rPr lang="en-US" sz="2000" dirty="0" smtClean="0"/>
              <a:t> with static member functions</a:t>
            </a:r>
          </a:p>
          <a:p>
            <a:pPr lvl="2"/>
            <a:r>
              <a:rPr lang="en-US" sz="1600" dirty="0" smtClean="0"/>
              <a:t>The </a:t>
            </a:r>
            <a:r>
              <a:rPr lang="en-US" sz="1600" b="1" dirty="0" err="1" smtClean="0">
                <a:solidFill>
                  <a:schemeClr val="accent6"/>
                </a:solidFill>
                <a:latin typeface="Courier New"/>
              </a:rPr>
              <a:t>struct</a:t>
            </a:r>
            <a:r>
              <a:rPr lang="en-US" sz="1600" dirty="0" smtClean="0"/>
              <a:t> is never instantiated</a:t>
            </a:r>
          </a:p>
          <a:p>
            <a:pPr lvl="1"/>
            <a:r>
              <a:rPr lang="en-US" sz="2000" dirty="0" smtClean="0"/>
              <a:t>The embedded </a:t>
            </a:r>
            <a:r>
              <a:rPr lang="en-US" sz="2000" b="1" dirty="0" err="1" smtClean="0">
                <a:solidFill>
                  <a:schemeClr val="accent6"/>
                </a:solidFill>
                <a:latin typeface="Courier New"/>
              </a:rPr>
              <a:t>enum</a:t>
            </a:r>
            <a:r>
              <a:rPr lang="en-US" sz="2000" dirty="0" smtClean="0"/>
              <a:t> is used to define variables</a:t>
            </a:r>
            <a:endParaRPr lang="en-US" sz="2000" dirty="0"/>
          </a:p>
        </p:txBody>
      </p:sp>
      <p:sp>
        <p:nvSpPr>
          <p:cNvPr id="4" name="Title 3"/>
          <p:cNvSpPr>
            <a:spLocks noGrp="1"/>
          </p:cNvSpPr>
          <p:nvPr>
            <p:ph type="title"/>
          </p:nvPr>
        </p:nvSpPr>
        <p:spPr/>
        <p:txBody>
          <a:bodyPr/>
          <a:lstStyle/>
          <a:p>
            <a:r>
              <a:rPr lang="en-US" dirty="0" smtClean="0"/>
              <a:t>Enumeration Types</a:t>
            </a:r>
            <a:endParaRPr lang="en-US" dirty="0"/>
          </a:p>
        </p:txBody>
      </p:sp>
      <p:grpSp>
        <p:nvGrpSpPr>
          <p:cNvPr id="6" name="Group 5"/>
          <p:cNvGrpSpPr/>
          <p:nvPr/>
        </p:nvGrpSpPr>
        <p:grpSpPr>
          <a:xfrm>
            <a:off x="462800" y="5708677"/>
            <a:ext cx="10703675" cy="915961"/>
            <a:chOff x="457200" y="1468763"/>
            <a:chExt cx="7694404" cy="3370649"/>
          </a:xfrm>
        </p:grpSpPr>
        <p:sp>
          <p:nvSpPr>
            <p:cNvPr id="7" name="Rectangle 6"/>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800" b="1" dirty="0" err="1" smtClean="0">
                  <a:solidFill>
                    <a:srgbClr val="000000"/>
                  </a:solidFill>
                  <a:latin typeface="Courier New"/>
                </a:rPr>
                <a:t>bdlt</a:t>
              </a:r>
              <a:r>
                <a:rPr lang="en-US" sz="1800" b="1" dirty="0" smtClean="0">
                  <a:solidFill>
                    <a:srgbClr val="000080"/>
                  </a:solidFill>
                  <a:latin typeface="Courier New"/>
                </a:rPr>
                <a:t>::</a:t>
              </a:r>
              <a:r>
                <a:rPr lang="en-US" sz="1800" b="1" dirty="0" err="1" smtClean="0">
                  <a:solidFill>
                    <a:srgbClr val="000000"/>
                  </a:solidFill>
                  <a:latin typeface="Courier New"/>
                </a:rPr>
                <a:t>DayOfWeek</a:t>
              </a:r>
              <a:r>
                <a:rPr lang="en-US" sz="1800" b="1" dirty="0" smtClean="0">
                  <a:solidFill>
                    <a:srgbClr val="000080"/>
                  </a:solidFill>
                  <a:latin typeface="Courier New"/>
                </a:rPr>
                <a:t>::</a:t>
              </a:r>
              <a:r>
                <a:rPr lang="en-US" sz="1800" b="1" dirty="0" smtClean="0">
                  <a:solidFill>
                    <a:srgbClr val="000000"/>
                  </a:solidFill>
                  <a:latin typeface="Courier New"/>
                </a:rPr>
                <a:t>Day</a:t>
              </a:r>
              <a:r>
                <a:rPr lang="en-US" sz="1800" dirty="0" smtClean="0">
                  <a:solidFill>
                    <a:srgbClr val="000000"/>
                  </a:solidFill>
                  <a:latin typeface="Courier New"/>
                </a:rPr>
                <a:t> </a:t>
              </a:r>
              <a:r>
                <a:rPr lang="en-US" sz="1800" b="1" dirty="0" err="1" smtClean="0">
                  <a:solidFill>
                    <a:srgbClr val="000000"/>
                  </a:solidFill>
                  <a:latin typeface="Courier New"/>
                </a:rPr>
                <a:t>day</a:t>
              </a:r>
              <a:r>
                <a:rPr lang="en-US" sz="1800" dirty="0" smtClean="0">
                  <a:solidFill>
                    <a:srgbClr val="000000"/>
                  </a:solidFill>
                  <a:latin typeface="Courier New"/>
                </a:rPr>
                <a:t> </a:t>
              </a:r>
              <a:r>
                <a:rPr lang="en-US" sz="1800" b="1" dirty="0" smtClean="0">
                  <a:solidFill>
                    <a:srgbClr val="000080"/>
                  </a:solidFill>
                  <a:latin typeface="Courier New"/>
                </a:rPr>
                <a:t>=</a:t>
              </a:r>
              <a:r>
                <a:rPr lang="en-US" sz="1800" dirty="0" smtClean="0">
                  <a:solidFill>
                    <a:srgbClr val="000000"/>
                  </a:solidFill>
                  <a:latin typeface="Courier New"/>
                </a:rPr>
                <a:t> </a:t>
              </a:r>
              <a:r>
                <a:rPr lang="en-US" sz="1800" b="1" dirty="0" err="1" smtClean="0">
                  <a:solidFill>
                    <a:srgbClr val="000000"/>
                  </a:solidFill>
                  <a:latin typeface="Courier New"/>
                </a:rPr>
                <a:t>bdlt</a:t>
              </a:r>
              <a:r>
                <a:rPr lang="en-US" sz="1800" b="1" dirty="0" smtClean="0">
                  <a:solidFill>
                    <a:srgbClr val="000080"/>
                  </a:solidFill>
                  <a:latin typeface="Courier New"/>
                </a:rPr>
                <a:t>::</a:t>
              </a:r>
              <a:r>
                <a:rPr lang="en-US" sz="1800" b="1" dirty="0" err="1" smtClean="0">
                  <a:solidFill>
                    <a:srgbClr val="000000"/>
                  </a:solidFill>
                  <a:latin typeface="Courier New"/>
                </a:rPr>
                <a:t>DayOfWeek</a:t>
              </a:r>
              <a:r>
                <a:rPr lang="en-US" sz="1800" b="1" dirty="0" smtClean="0">
                  <a:solidFill>
                    <a:srgbClr val="000080"/>
                  </a:solidFill>
                  <a:latin typeface="Courier New"/>
                </a:rPr>
                <a:t>::</a:t>
              </a:r>
              <a:r>
                <a:rPr lang="en-US" sz="1800" b="1" dirty="0" smtClean="0">
                  <a:solidFill>
                    <a:srgbClr val="000000"/>
                  </a:solidFill>
                  <a:latin typeface="Courier New"/>
                </a:rPr>
                <a:t>BDET_MONDAY</a:t>
              </a:r>
              <a:r>
                <a:rPr lang="en-US" sz="1800" b="1" dirty="0" smtClean="0">
                  <a:solidFill>
                    <a:srgbClr val="000080"/>
                  </a:solidFill>
                  <a:latin typeface="Courier New"/>
                </a:rPr>
                <a:t>;</a:t>
              </a:r>
              <a:endParaRPr lang="en-US" sz="1800" dirty="0" smtClean="0">
                <a:solidFill>
                  <a:srgbClr val="000000"/>
                </a:solidFill>
                <a:latin typeface="Courier New"/>
              </a:endParaRPr>
            </a:p>
            <a:p>
              <a:r>
                <a:rPr lang="en-US" sz="1800" b="1" dirty="0" err="1" smtClean="0">
                  <a:solidFill>
                    <a:srgbClr val="000000"/>
                  </a:solidFill>
                  <a:latin typeface="Courier New"/>
                </a:rPr>
                <a:t>bsl</a:t>
              </a:r>
              <a:r>
                <a:rPr lang="en-US" sz="1800" b="1" dirty="0" smtClean="0">
                  <a:solidFill>
                    <a:srgbClr val="000080"/>
                  </a:solidFill>
                  <a:latin typeface="Courier New"/>
                </a:rPr>
                <a:t>::</a:t>
              </a:r>
              <a:r>
                <a:rPr lang="en-US" sz="1800" b="1" dirty="0" err="1" smtClean="0">
                  <a:solidFill>
                    <a:srgbClr val="000000"/>
                  </a:solidFill>
                  <a:latin typeface="Courier New"/>
                </a:rPr>
                <a:t>cout</a:t>
              </a:r>
              <a:r>
                <a:rPr lang="en-US" sz="1800" dirty="0" smtClean="0">
                  <a:solidFill>
                    <a:srgbClr val="000000"/>
                  </a:solidFill>
                  <a:latin typeface="Courier New"/>
                </a:rPr>
                <a:t> </a:t>
              </a:r>
              <a:r>
                <a:rPr lang="en-US" sz="1800" b="1" dirty="0" smtClean="0">
                  <a:solidFill>
                    <a:srgbClr val="000080"/>
                  </a:solidFill>
                  <a:latin typeface="Courier New"/>
                </a:rPr>
                <a:t>&lt;&lt;</a:t>
              </a:r>
              <a:r>
                <a:rPr lang="en-US" sz="1800" dirty="0" smtClean="0">
                  <a:solidFill>
                    <a:srgbClr val="000000"/>
                  </a:solidFill>
                  <a:latin typeface="Courier New"/>
                </a:rPr>
                <a:t> </a:t>
              </a:r>
              <a:r>
                <a:rPr lang="en-US" sz="1800" b="1" dirty="0" smtClean="0">
                  <a:solidFill>
                    <a:srgbClr val="000000"/>
                  </a:solidFill>
                  <a:latin typeface="Courier New"/>
                </a:rPr>
                <a:t>day</a:t>
              </a:r>
              <a:r>
                <a:rPr lang="en-US" sz="1800" b="1" dirty="0" smtClean="0">
                  <a:solidFill>
                    <a:srgbClr val="000080"/>
                  </a:solidFill>
                  <a:latin typeface="Courier New"/>
                </a:rPr>
                <a:t>;</a:t>
              </a:r>
              <a:r>
                <a:rPr lang="en-US" sz="1800" dirty="0" smtClean="0">
                  <a:solidFill>
                    <a:srgbClr val="000000"/>
                  </a:solidFill>
                  <a:latin typeface="Courier New"/>
                </a:rPr>
                <a:t> </a:t>
              </a:r>
              <a:r>
                <a:rPr lang="en-US" sz="1800" b="1" dirty="0" smtClean="0">
                  <a:solidFill>
                    <a:srgbClr val="5EC2A5"/>
                  </a:solidFill>
                  <a:latin typeface="Courier New"/>
                </a:rPr>
                <a:t>// displays: MON</a:t>
              </a:r>
              <a:endParaRPr lang="en-US" sz="1800" dirty="0"/>
            </a:p>
          </p:txBody>
        </p:sp>
        <p:sp>
          <p:nvSpPr>
            <p:cNvPr id="8" name="Rectangle 7"/>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charset="0"/>
                <a:cs typeface="Arial" charset="0"/>
              </a:endParaRPr>
            </a:p>
          </p:txBody>
        </p:sp>
      </p:gr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b="1" dirty="0" smtClean="0">
                <a:solidFill>
                  <a:schemeClr val="accent3"/>
                </a:solidFill>
              </a:rPr>
              <a:t>Utility Types</a:t>
            </a:r>
            <a:r>
              <a:rPr lang="en-US" dirty="0" smtClean="0"/>
              <a:t> serve as a namespace to hold related utility functions</a:t>
            </a:r>
          </a:p>
          <a:p>
            <a:pPr lvl="1"/>
            <a:r>
              <a:rPr lang="en-US" dirty="0" smtClean="0"/>
              <a:t>Do not have a state or contain data</a:t>
            </a:r>
          </a:p>
          <a:p>
            <a:pPr lvl="1"/>
            <a:r>
              <a:rPr lang="en-US" dirty="0" smtClean="0"/>
              <a:t>Implemented as a C++ </a:t>
            </a:r>
            <a:r>
              <a:rPr lang="en-US" b="1" dirty="0" err="1" smtClean="0">
                <a:solidFill>
                  <a:schemeClr val="accent6"/>
                </a:solidFill>
                <a:latin typeface="Courier New"/>
              </a:rPr>
              <a:t>structs</a:t>
            </a:r>
            <a:r>
              <a:rPr lang="en-US" dirty="0" smtClean="0"/>
              <a:t> with static member functions</a:t>
            </a:r>
          </a:p>
          <a:p>
            <a:pPr lvl="1"/>
            <a:r>
              <a:rPr lang="en-US" dirty="0" smtClean="0"/>
              <a:t>Never instantiated</a:t>
            </a:r>
            <a:endParaRPr lang="en-US" dirty="0"/>
          </a:p>
        </p:txBody>
      </p:sp>
      <p:sp>
        <p:nvSpPr>
          <p:cNvPr id="4" name="Title 3"/>
          <p:cNvSpPr>
            <a:spLocks noGrp="1"/>
          </p:cNvSpPr>
          <p:nvPr>
            <p:ph type="title"/>
          </p:nvPr>
        </p:nvSpPr>
        <p:spPr/>
        <p:txBody>
          <a:bodyPr/>
          <a:lstStyle/>
          <a:p>
            <a:r>
              <a:rPr lang="en-US" dirty="0" smtClean="0"/>
              <a:t>Utility Types</a:t>
            </a:r>
            <a:endParaRPr lang="en-US" dirty="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452566"/>
            <a:ext cx="10707688" cy="5170487"/>
          </a:xfrm>
        </p:spPr>
        <p:txBody>
          <a:bodyPr/>
          <a:lstStyle/>
          <a:p>
            <a:pPr lvl="1"/>
            <a:r>
              <a:rPr lang="en-US" sz="2000" b="1" dirty="0" smtClean="0">
                <a:solidFill>
                  <a:schemeClr val="accent3"/>
                </a:solidFill>
              </a:rPr>
              <a:t>Allocators</a:t>
            </a:r>
            <a:r>
              <a:rPr lang="en-US" sz="2000" dirty="0" smtClean="0"/>
              <a:t> allow the programmer to control how dynamic memory</a:t>
            </a:r>
            <a:br>
              <a:rPr lang="en-US" sz="2000" dirty="0" smtClean="0"/>
            </a:br>
            <a:r>
              <a:rPr lang="en-US" sz="2000" dirty="0" smtClean="0"/>
              <a:t>is allocated</a:t>
            </a:r>
          </a:p>
          <a:p>
            <a:pPr lvl="2"/>
            <a:r>
              <a:rPr lang="en-US" sz="1800" dirty="0" smtClean="0"/>
              <a:t>The concept is not specific to BDE, but is a C++ language feature</a:t>
            </a:r>
          </a:p>
          <a:p>
            <a:pPr lvl="1"/>
            <a:r>
              <a:rPr lang="en-US" sz="2000" dirty="0" smtClean="0"/>
              <a:t>Custom allocators can be used to</a:t>
            </a:r>
          </a:p>
          <a:p>
            <a:pPr lvl="2"/>
            <a:r>
              <a:rPr lang="en-US" sz="1800" dirty="0" smtClean="0"/>
              <a:t>Allocate memory in specific regions (e.g., shared memory)</a:t>
            </a:r>
          </a:p>
          <a:p>
            <a:pPr lvl="2"/>
            <a:r>
              <a:rPr lang="en-US" sz="1800" dirty="0" smtClean="0"/>
              <a:t>Provide monitoring of memory usage for testing</a:t>
            </a:r>
          </a:p>
          <a:p>
            <a:pPr lvl="1"/>
            <a:r>
              <a:rPr lang="en-US" sz="2000" dirty="0" smtClean="0"/>
              <a:t>Many BDE classes allow for the optional specification of allocators</a:t>
            </a:r>
          </a:p>
          <a:p>
            <a:pPr lvl="2"/>
            <a:r>
              <a:rPr lang="en-US" sz="1800" dirty="0" smtClean="0"/>
              <a:t>BDE adds support for allocators to all STL containers</a:t>
            </a:r>
          </a:p>
          <a:p>
            <a:pPr lvl="2"/>
            <a:r>
              <a:rPr lang="en-US" sz="1800" dirty="0" smtClean="0"/>
              <a:t>If not specified, the standard </a:t>
            </a:r>
            <a:r>
              <a:rPr lang="en-US" sz="1800" b="1" dirty="0" smtClean="0">
                <a:solidFill>
                  <a:schemeClr val="accent6"/>
                </a:solidFill>
                <a:latin typeface="Courier New"/>
              </a:rPr>
              <a:t>new</a:t>
            </a:r>
            <a:r>
              <a:rPr lang="en-US" sz="1800" dirty="0" smtClean="0"/>
              <a:t> and </a:t>
            </a:r>
            <a:r>
              <a:rPr lang="en-US" sz="1800" b="1" dirty="0" smtClean="0">
                <a:solidFill>
                  <a:schemeClr val="accent6"/>
                </a:solidFill>
                <a:latin typeface="Courier New"/>
              </a:rPr>
              <a:t>delete</a:t>
            </a:r>
            <a:r>
              <a:rPr lang="en-US" sz="1800" dirty="0" smtClean="0"/>
              <a:t> are used</a:t>
            </a:r>
          </a:p>
          <a:p>
            <a:pPr lvl="1"/>
            <a:r>
              <a:rPr lang="en-US" sz="2000" dirty="0" smtClean="0"/>
              <a:t>Need to use </a:t>
            </a:r>
            <a:r>
              <a:rPr lang="en-US" sz="2000" b="1" dirty="0" err="1" smtClean="0">
                <a:solidFill>
                  <a:schemeClr val="accent6"/>
                </a:solidFill>
                <a:latin typeface="Courier New"/>
              </a:rPr>
              <a:t>a_bdema_GmallocAllocator</a:t>
            </a:r>
            <a:r>
              <a:rPr lang="en-US" sz="2000" dirty="0" smtClean="0"/>
              <a:t> when creating STL containers in the BIG</a:t>
            </a:r>
          </a:p>
          <a:p>
            <a:pPr lvl="1"/>
            <a:r>
              <a:rPr lang="en-US" sz="2000" dirty="0" smtClean="0"/>
              <a:t>Comprehensive discussion of allocators is outside scope of this lecture</a:t>
            </a:r>
            <a:endParaRPr lang="en-US" sz="2000" dirty="0"/>
          </a:p>
        </p:txBody>
      </p:sp>
      <p:sp>
        <p:nvSpPr>
          <p:cNvPr id="4" name="Title 3"/>
          <p:cNvSpPr>
            <a:spLocks noGrp="1"/>
          </p:cNvSpPr>
          <p:nvPr>
            <p:ph type="title"/>
          </p:nvPr>
        </p:nvSpPr>
        <p:spPr/>
        <p:txBody>
          <a:bodyPr/>
          <a:lstStyle/>
          <a:p>
            <a:r>
              <a:rPr lang="en-US" dirty="0" smtClean="0"/>
              <a:t>Allocators</a:t>
            </a:r>
            <a:endParaRPr lang="en-US" dirty="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lvl="1"/>
            <a:r>
              <a:rPr lang="en-US" dirty="0" smtClean="0"/>
              <a:t>What is BDE ?</a:t>
            </a:r>
          </a:p>
          <a:p>
            <a:pPr lvl="1"/>
            <a:r>
              <a:rPr lang="en-US" dirty="0" smtClean="0"/>
              <a:t>Navigating BDE</a:t>
            </a:r>
          </a:p>
          <a:p>
            <a:pPr lvl="1"/>
            <a:r>
              <a:rPr lang="en-US" dirty="0" smtClean="0"/>
              <a:t>BDE Concepts and Idioms</a:t>
            </a:r>
          </a:p>
          <a:p>
            <a:pPr lvl="1"/>
            <a:r>
              <a:rPr lang="en-US" dirty="0" smtClean="0"/>
              <a:t>Useful BDE Classes</a:t>
            </a:r>
          </a:p>
          <a:p>
            <a:pPr lvl="2"/>
            <a:r>
              <a:rPr lang="en-US" dirty="0" smtClean="0"/>
              <a:t>Date and Time</a:t>
            </a:r>
          </a:p>
          <a:p>
            <a:pPr lvl="2"/>
            <a:r>
              <a:rPr lang="en-US" dirty="0" smtClean="0"/>
              <a:t>Command Line Processing</a:t>
            </a:r>
          </a:p>
          <a:p>
            <a:pPr lvl="2"/>
            <a:r>
              <a:rPr lang="en-US" dirty="0" smtClean="0"/>
              <a:t>Assertions</a:t>
            </a:r>
          </a:p>
          <a:p>
            <a:pPr lvl="2"/>
            <a:r>
              <a:rPr lang="en-US" dirty="0" smtClean="0"/>
              <a:t>String Tokenizing</a:t>
            </a:r>
          </a:p>
          <a:p>
            <a:pPr lvl="2"/>
            <a:r>
              <a:rPr lang="en-US" dirty="0" smtClean="0"/>
              <a:t>Logging</a:t>
            </a:r>
          </a:p>
          <a:p>
            <a:pPr lvl="2"/>
            <a:r>
              <a:rPr lang="en-US" dirty="0" smtClean="0"/>
              <a:t>Aggregating Data</a:t>
            </a:r>
            <a:endParaRPr lang="en-US" dirty="0"/>
          </a:p>
        </p:txBody>
      </p:sp>
      <p:sp>
        <p:nvSpPr>
          <p:cNvPr id="6" name="Title 5"/>
          <p:cNvSpPr>
            <a:spLocks noGrp="1"/>
          </p:cNvSpPr>
          <p:nvPr>
            <p:ph type="title"/>
          </p:nvPr>
        </p:nvSpPr>
        <p:spPr/>
        <p:txBody>
          <a:bodyPr/>
          <a:lstStyle/>
          <a:p>
            <a:r>
              <a:rPr lang="en-US" smtClean="0"/>
              <a:t>Outline</a:t>
            </a:r>
            <a:endParaRPr lang="en-US" dirty="0"/>
          </a:p>
        </p:txBody>
      </p:sp>
      <p:grpSp>
        <p:nvGrpSpPr>
          <p:cNvPr id="9" name="Group 8"/>
          <p:cNvGrpSpPr/>
          <p:nvPr/>
        </p:nvGrpSpPr>
        <p:grpSpPr>
          <a:xfrm>
            <a:off x="1145714" y="3037905"/>
            <a:ext cx="9783605" cy="415508"/>
            <a:chOff x="465772" y="960300"/>
            <a:chExt cx="6460808" cy="652076"/>
          </a:xfrm>
        </p:grpSpPr>
        <p:sp>
          <p:nvSpPr>
            <p:cNvPr id="10" name="Rectangle 9"/>
            <p:cNvSpPr/>
            <p:nvPr/>
          </p:nvSpPr>
          <p:spPr>
            <a:xfrm>
              <a:off x="465772" y="960300"/>
              <a:ext cx="6460808" cy="652076"/>
            </a:xfrm>
            <a:prstGeom prst="rect">
              <a:avLst/>
            </a:prstGeom>
            <a:no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endParaRPr lang="en-US" sz="2700" i="1" dirty="0"/>
            </a:p>
          </p:txBody>
        </p:sp>
        <p:sp>
          <p:nvSpPr>
            <p:cNvPr id="11" name="Pentagon 10"/>
            <p:cNvSpPr/>
            <p:nvPr/>
          </p:nvSpPr>
          <p:spPr>
            <a:xfrm>
              <a:off x="465773" y="960300"/>
              <a:ext cx="249810" cy="650358"/>
            </a:xfrm>
            <a:prstGeom prst="homePlate">
              <a:avLst>
                <a:gd name="adj" fmla="val 100000"/>
              </a:avLst>
            </a:prstGeom>
            <a:solidFill>
              <a:schemeClr val="accent3"/>
            </a:solid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700" i="1" dirty="0"/>
            </a:p>
          </p:txBody>
        </p:sp>
      </p:grpSp>
    </p:spTree>
    <p:custDataLst>
      <p:tags r:id="rId1"/>
    </p:custDataLst>
    <p:extLst>
      <p:ext uri="{BB962C8B-B14F-4D97-AF65-F5344CB8AC3E}">
        <p14:creationId xmlns:p14="http://schemas.microsoft.com/office/powerpoint/2010/main" val="3095840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Date and time packages</a:t>
            </a:r>
          </a:p>
          <a:p>
            <a:pPr lvl="2"/>
            <a:r>
              <a:rPr lang="en-US" b="1" dirty="0" err="1" smtClean="0">
                <a:solidFill>
                  <a:schemeClr val="accent6"/>
                </a:solidFill>
                <a:latin typeface="Courier New"/>
              </a:rPr>
              <a:t>bdlt</a:t>
            </a:r>
            <a:r>
              <a:rPr lang="en-US" dirty="0" smtClean="0"/>
              <a:t> – date and time classes</a:t>
            </a:r>
          </a:p>
          <a:p>
            <a:pPr lvl="2"/>
            <a:r>
              <a:rPr lang="en-US" b="1" dirty="0" err="1" smtClean="0">
                <a:solidFill>
                  <a:schemeClr val="accent6"/>
                </a:solidFill>
                <a:latin typeface="Courier New"/>
              </a:rPr>
              <a:t>bdetu</a:t>
            </a:r>
            <a:r>
              <a:rPr lang="en-US" dirty="0" smtClean="0"/>
              <a:t> (not </a:t>
            </a:r>
            <a:r>
              <a:rPr lang="en-US" b="1" dirty="0" err="1" smtClean="0">
                <a:solidFill>
                  <a:schemeClr val="accent6"/>
                </a:solidFill>
                <a:latin typeface="Courier New"/>
              </a:rPr>
              <a:t>bdeut</a:t>
            </a:r>
            <a:r>
              <a:rPr lang="en-US" dirty="0" smtClean="0"/>
              <a:t> !) – date and time utilities</a:t>
            </a:r>
          </a:p>
          <a:p>
            <a:pPr lvl="1"/>
            <a:r>
              <a:rPr lang="en-US" dirty="0" smtClean="0"/>
              <a:t>Basic date and time classes</a:t>
            </a:r>
          </a:p>
          <a:p>
            <a:pPr lvl="2"/>
            <a:r>
              <a:rPr lang="en-US" b="1" dirty="0" err="1" smtClean="0">
                <a:solidFill>
                  <a:schemeClr val="accent6"/>
                </a:solidFill>
                <a:latin typeface="Courier New"/>
              </a:rPr>
              <a:t>bdlt</a:t>
            </a:r>
            <a:r>
              <a:rPr lang="en-US" b="1" dirty="0" smtClean="0">
                <a:solidFill>
                  <a:schemeClr val="accent6"/>
                </a:solidFill>
                <a:latin typeface="Courier New"/>
              </a:rPr>
              <a:t>::Date</a:t>
            </a:r>
            <a:r>
              <a:rPr lang="en-US" dirty="0" smtClean="0"/>
              <a:t>, </a:t>
            </a:r>
            <a:r>
              <a:rPr lang="en-US" b="1" dirty="0" err="1" smtClean="0">
                <a:solidFill>
                  <a:schemeClr val="accent6"/>
                </a:solidFill>
                <a:latin typeface="Courier New"/>
              </a:rPr>
              <a:t>bdlt</a:t>
            </a:r>
            <a:r>
              <a:rPr lang="en-US" b="1" dirty="0" smtClean="0">
                <a:solidFill>
                  <a:schemeClr val="accent6"/>
                </a:solidFill>
                <a:latin typeface="Courier New"/>
              </a:rPr>
              <a:t>::Time</a:t>
            </a:r>
            <a:r>
              <a:rPr lang="en-US" dirty="0" smtClean="0"/>
              <a:t>,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Datetime</a:t>
            </a:r>
            <a:endParaRPr lang="en-US" b="1" dirty="0" smtClean="0">
              <a:solidFill>
                <a:schemeClr val="accent6"/>
              </a:solidFill>
              <a:latin typeface="Courier New"/>
            </a:endParaRPr>
          </a:p>
          <a:p>
            <a:pPr lvl="2"/>
            <a:r>
              <a:rPr lang="en-US" dirty="0" smtClean="0"/>
              <a:t>Comparison  (&lt;, &lt;=, &gt;, &gt;=) supported</a:t>
            </a:r>
          </a:p>
          <a:p>
            <a:pPr lvl="2"/>
            <a:r>
              <a:rPr lang="en-US" dirty="0" smtClean="0"/>
              <a:t>Basic date and time arithmetic (+ and -) supported</a:t>
            </a:r>
          </a:p>
          <a:p>
            <a:pPr lvl="4"/>
            <a:r>
              <a:rPr lang="en-US" dirty="0" err="1" smtClean="0"/>
              <a:t>bdlt</a:t>
            </a:r>
            <a:r>
              <a:rPr lang="en-US" dirty="0" smtClean="0"/>
              <a:t>::</a:t>
            </a:r>
            <a:r>
              <a:rPr lang="en-US" dirty="0" err="1" smtClean="0"/>
              <a:t>DatetimeInterval</a:t>
            </a:r>
            <a:endParaRPr lang="en-US" dirty="0" smtClean="0"/>
          </a:p>
          <a:p>
            <a:pPr lvl="1"/>
            <a:r>
              <a:rPr lang="en-US" dirty="0" smtClean="0"/>
              <a:t>Date and time classes with time zones</a:t>
            </a:r>
          </a:p>
          <a:p>
            <a:pPr lvl="2"/>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DateTz</a:t>
            </a:r>
            <a:r>
              <a:rPr lang="en-US" dirty="0"/>
              <a:t>,</a:t>
            </a:r>
            <a:r>
              <a:rPr lang="en-US" b="1" dirty="0" smtClean="0">
                <a:solidFill>
                  <a:schemeClr val="accent6"/>
                </a:solidFill>
                <a:latin typeface="Courier New"/>
              </a:rPr>
              <a:t>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TimeTz</a:t>
            </a:r>
            <a:r>
              <a:rPr lang="en-US" dirty="0"/>
              <a:t>,</a:t>
            </a:r>
            <a:r>
              <a:rPr lang="en-US" b="1" dirty="0" smtClean="0">
                <a:solidFill>
                  <a:schemeClr val="accent6"/>
                </a:solidFill>
                <a:latin typeface="Courier New"/>
              </a:rPr>
              <a:t>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DatetimeTz</a:t>
            </a:r>
            <a:endParaRPr lang="en-US" b="1" dirty="0" smtClean="0">
              <a:solidFill>
                <a:schemeClr val="accent6"/>
              </a:solidFill>
              <a:latin typeface="Courier New"/>
            </a:endParaRPr>
          </a:p>
          <a:p>
            <a:pPr lvl="2"/>
            <a:r>
              <a:rPr lang="en-US" dirty="0" smtClean="0"/>
              <a:t>Time zone represented as an offset from UTC in the range [-1440, +1440] minutes</a:t>
            </a:r>
          </a:p>
          <a:p>
            <a:pPr lvl="2"/>
            <a:r>
              <a:rPr lang="en-US" dirty="0" smtClean="0"/>
              <a:t>Comparison is </a:t>
            </a:r>
            <a:r>
              <a:rPr lang="en-US" b="1" i="1" dirty="0" smtClean="0">
                <a:solidFill>
                  <a:schemeClr val="accent3"/>
                </a:solidFill>
              </a:rPr>
              <a:t>not</a:t>
            </a:r>
            <a:r>
              <a:rPr lang="en-US" dirty="0" smtClean="0"/>
              <a:t> supported</a:t>
            </a:r>
          </a:p>
          <a:p>
            <a:pPr lvl="2"/>
            <a:r>
              <a:rPr lang="en-US" dirty="0" smtClean="0"/>
              <a:t>Date and time arithmetic is </a:t>
            </a:r>
            <a:r>
              <a:rPr lang="en-US" b="1" i="1" dirty="0">
                <a:solidFill>
                  <a:schemeClr val="accent3"/>
                </a:solidFill>
              </a:rPr>
              <a:t>not</a:t>
            </a:r>
            <a:r>
              <a:rPr lang="en-US" dirty="0" smtClean="0"/>
              <a:t> supported</a:t>
            </a:r>
            <a:endParaRPr lang="en-US" dirty="0"/>
          </a:p>
        </p:txBody>
      </p:sp>
      <p:sp>
        <p:nvSpPr>
          <p:cNvPr id="4" name="Title 3"/>
          <p:cNvSpPr>
            <a:spLocks noGrp="1"/>
          </p:cNvSpPr>
          <p:nvPr>
            <p:ph type="title"/>
          </p:nvPr>
        </p:nvSpPr>
        <p:spPr/>
        <p:txBody>
          <a:bodyPr/>
          <a:lstStyle/>
          <a:p>
            <a:r>
              <a:rPr lang="en-US" dirty="0" smtClean="0"/>
              <a:t>Date and Time Classes</a:t>
            </a:r>
            <a:endParaRPr lang="en-US" dirty="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62800" y="4518052"/>
            <a:ext cx="10703675" cy="806423"/>
            <a:chOff x="457200" y="1468763"/>
            <a:chExt cx="7694404" cy="3370649"/>
          </a:xfrm>
        </p:grpSpPr>
        <p:sp>
          <p:nvSpPr>
            <p:cNvPr id="10" name="Rectangle 9"/>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dtInvalid</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2011</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1</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dtOtherInvalid</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2011</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29</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r>
              <a:br>
                <a:rPr lang="en-US" sz="1600" b="1" dirty="0" smtClean="0">
                  <a:solidFill>
                    <a:srgbClr val="000000"/>
                  </a:solidFill>
                  <a:highlight>
                    <a:srgbClr val="FFFFFF"/>
                  </a:highlight>
                  <a:latin typeface="Courier New"/>
                </a:rPr>
              </a:br>
              <a:r>
                <a:rPr lang="en-US" sz="1600" b="1"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UNDEFINED. BEHAVIOR !!!</a:t>
              </a:r>
              <a:endParaRPr lang="en-US" sz="1600" dirty="0"/>
            </a:p>
          </p:txBody>
        </p:sp>
        <p:sp>
          <p:nvSpPr>
            <p:cNvPr id="11" name="Rectangle 10"/>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cs typeface="Arial" charset="0"/>
              </a:endParaRPr>
            </a:p>
          </p:txBody>
        </p:sp>
      </p:grpSp>
      <p:grpSp>
        <p:nvGrpSpPr>
          <p:cNvPr id="12" name="Group 11"/>
          <p:cNvGrpSpPr/>
          <p:nvPr/>
        </p:nvGrpSpPr>
        <p:grpSpPr>
          <a:xfrm>
            <a:off x="462800" y="5911864"/>
            <a:ext cx="10703675" cy="560374"/>
            <a:chOff x="457200" y="1468763"/>
            <a:chExt cx="7694404" cy="3370649"/>
          </a:xfrm>
        </p:grpSpPr>
        <p:sp>
          <p:nvSpPr>
            <p:cNvPr id="13" name="Rectangle 12"/>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nowLocal</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CurrentTime</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local</a:t>
              </a:r>
              <a:r>
                <a:rPr lang="en-US" sz="1600" b="1" dirty="0" smtClean="0">
                  <a:solidFill>
                    <a:srgbClr val="000080"/>
                  </a:solidFill>
                  <a:highlight>
                    <a:srgbClr val="FFFFFF"/>
                  </a:highlight>
                  <a:latin typeface="Courier New"/>
                </a:rPr>
                <a:t>();</a:t>
              </a:r>
            </a:p>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nowUtc</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CurrentTime</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utc</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p:txBody>
        </p:sp>
        <p:sp>
          <p:nvSpPr>
            <p:cNvPr id="14" name="Rectangle 13"/>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cs typeface="Arial" charset="0"/>
              </a:endParaRPr>
            </a:p>
          </p:txBody>
        </p:sp>
      </p:grpSp>
      <p:grpSp>
        <p:nvGrpSpPr>
          <p:cNvPr id="15" name="Group 14"/>
          <p:cNvGrpSpPr/>
          <p:nvPr/>
        </p:nvGrpSpPr>
        <p:grpSpPr>
          <a:xfrm>
            <a:off x="462800" y="1870100"/>
            <a:ext cx="7728700" cy="1854174"/>
            <a:chOff x="462800" y="1870100"/>
            <a:chExt cx="7728700" cy="1854174"/>
          </a:xfrm>
        </p:grpSpPr>
        <p:sp>
          <p:nvSpPr>
            <p:cNvPr id="7" name="Rectangle 6"/>
            <p:cNvSpPr>
              <a:spLocks noChangeArrowheads="1"/>
            </p:cNvSpPr>
            <p:nvPr/>
          </p:nvSpPr>
          <p:spPr bwMode="auto">
            <a:xfrm>
              <a:off x="749889" y="1870101"/>
              <a:ext cx="7441611" cy="1854173"/>
            </a:xfrm>
            <a:prstGeom prst="rect">
              <a:avLst/>
            </a:prstGeom>
            <a:solidFill>
              <a:schemeClr val="bg1"/>
            </a:solidFill>
            <a:ln w="28575">
              <a:solidFill>
                <a:schemeClr val="accent6"/>
              </a:solidFill>
              <a:prstDash val="solid"/>
              <a:round/>
              <a:headEnd/>
              <a:tailEnd/>
            </a:ln>
            <a:effectLst/>
          </p:spPr>
          <p:txBody>
            <a:bodyPr anchor="t"/>
            <a:lstStyle/>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00"/>
                  </a:solidFill>
                  <a:highlight>
                    <a:srgbClr val="FFFFFF"/>
                  </a:highlight>
                  <a:latin typeface="Courier New"/>
                </a:rPr>
                <a:t> dt1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2011</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27</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setting dt1 to  27 FEB 2011 00:00:00.000</a:t>
              </a:r>
            </a:p>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00"/>
                  </a:solidFill>
                  <a:highlight>
                    <a:srgbClr val="FFFFFF"/>
                  </a:highlight>
                  <a:latin typeface="Courier New"/>
                </a:rPr>
                <a:t> dt2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2011</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3</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15</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23</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0</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setting dt2 to 02 MAR 2011 15:23:00.000</a:t>
              </a:r>
            </a:p>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00"/>
                  </a:solidFill>
                  <a:highlight>
                    <a:srgbClr val="FFFFFF"/>
                  </a:highlight>
                  <a:latin typeface="Courier New"/>
                </a:rPr>
                <a:t> dt3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Date</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2011</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3</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Time</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15</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23</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setting dt3 to 02 MAR 2011 15:23:00.000</a:t>
              </a:r>
              <a:endParaRPr lang="en-US" sz="1600" dirty="0"/>
            </a:p>
          </p:txBody>
        </p:sp>
        <p:sp>
          <p:nvSpPr>
            <p:cNvPr id="8" name="Rectangle 7"/>
            <p:cNvSpPr/>
            <p:nvPr/>
          </p:nvSpPr>
          <p:spPr bwMode="auto">
            <a:xfrm>
              <a:off x="462800" y="1870100"/>
              <a:ext cx="271647" cy="1854173"/>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cs typeface="Arial" charset="0"/>
              </a:endParaRPr>
            </a:p>
          </p:txBody>
        </p:sp>
      </p:grpSp>
      <p:sp>
        <p:nvSpPr>
          <p:cNvPr id="5" name="Content Placeholder 4"/>
          <p:cNvSpPr>
            <a:spLocks noGrp="1"/>
          </p:cNvSpPr>
          <p:nvPr>
            <p:ph idx="1"/>
          </p:nvPr>
        </p:nvSpPr>
        <p:spPr/>
        <p:txBody>
          <a:bodyPr/>
          <a:lstStyle/>
          <a:p>
            <a:pPr lvl="1"/>
            <a:r>
              <a:rPr lang="en-US" sz="2000" dirty="0" smtClean="0"/>
              <a:t>Creating a </a:t>
            </a:r>
            <a:r>
              <a:rPr lang="en-US" sz="2000" b="1" dirty="0" err="1">
                <a:solidFill>
                  <a:schemeClr val="accent6"/>
                </a:solidFill>
                <a:latin typeface="Courier New"/>
              </a:rPr>
              <a:t>bdlt</a:t>
            </a:r>
            <a:r>
              <a:rPr lang="en-US" sz="2000" b="1" dirty="0">
                <a:solidFill>
                  <a:schemeClr val="accent6"/>
                </a:solidFill>
                <a:latin typeface="Courier New"/>
              </a:rPr>
              <a:t>::</a:t>
            </a:r>
            <a:r>
              <a:rPr lang="en-US" sz="2000" b="1" dirty="0" err="1">
                <a:solidFill>
                  <a:schemeClr val="accent6"/>
                </a:solidFill>
                <a:latin typeface="Courier New"/>
              </a:rPr>
              <a:t>Datetime</a:t>
            </a:r>
            <a:r>
              <a:rPr lang="en-US" sz="2000" dirty="0" smtClean="0"/>
              <a:t> object</a:t>
            </a:r>
          </a:p>
          <a:p>
            <a:pPr lvl="1"/>
            <a:endParaRPr lang="en-US" sz="2000" dirty="0" smtClean="0"/>
          </a:p>
          <a:p>
            <a:pPr lvl="1"/>
            <a:endParaRPr lang="en-US" sz="2000" dirty="0"/>
          </a:p>
          <a:p>
            <a:pPr lvl="1"/>
            <a:endParaRPr lang="en-US" sz="2000" dirty="0" smtClean="0"/>
          </a:p>
          <a:p>
            <a:pPr lvl="1"/>
            <a:endParaRPr lang="en-US" sz="2000" dirty="0"/>
          </a:p>
          <a:p>
            <a:pPr lvl="1"/>
            <a:r>
              <a:rPr lang="en-US" sz="2000" dirty="0" smtClean="0"/>
              <a:t>Dates valid between 1/1/0001 and 12/31/9999</a:t>
            </a:r>
            <a:br>
              <a:rPr lang="en-US" sz="2000" dirty="0" smtClean="0"/>
            </a:br>
            <a:r>
              <a:rPr lang="en-US" sz="2000" dirty="0" smtClean="0"/>
              <a:t>Times valid between 00:00:00 and 24:00:00</a:t>
            </a:r>
          </a:p>
          <a:p>
            <a:pPr lvl="1"/>
            <a:endParaRPr lang="en-US" sz="2000" dirty="0" smtClean="0"/>
          </a:p>
          <a:p>
            <a:pPr lvl="1"/>
            <a:endParaRPr lang="en-US" sz="2000" dirty="0" smtClean="0"/>
          </a:p>
          <a:p>
            <a:pPr lvl="1"/>
            <a:r>
              <a:rPr lang="en-US" sz="2000" b="1" dirty="0" err="1">
                <a:solidFill>
                  <a:schemeClr val="accent6"/>
                </a:solidFill>
                <a:latin typeface="Courier New"/>
              </a:rPr>
              <a:t>bdlt</a:t>
            </a:r>
            <a:r>
              <a:rPr lang="en-US" sz="2000" b="1" dirty="0">
                <a:solidFill>
                  <a:schemeClr val="accent6"/>
                </a:solidFill>
                <a:latin typeface="Courier New"/>
              </a:rPr>
              <a:t>::</a:t>
            </a:r>
            <a:r>
              <a:rPr lang="en-US" sz="2000" b="1" dirty="0" err="1">
                <a:solidFill>
                  <a:schemeClr val="accent6"/>
                </a:solidFill>
                <a:latin typeface="Courier New"/>
              </a:rPr>
              <a:t>Datetime</a:t>
            </a:r>
            <a:r>
              <a:rPr lang="en-US" sz="2000" dirty="0" smtClean="0"/>
              <a:t> objects with the current time</a:t>
            </a:r>
            <a:endParaRPr lang="en-US" sz="2000" dirty="0"/>
          </a:p>
        </p:txBody>
      </p:sp>
      <p:sp>
        <p:nvSpPr>
          <p:cNvPr id="4" name="Title 3"/>
          <p:cNvSpPr>
            <a:spLocks noGrp="1"/>
          </p:cNvSpPr>
          <p:nvPr>
            <p:ph type="title"/>
          </p:nvPr>
        </p:nvSpPr>
        <p:spPr/>
        <p:txBody>
          <a:bodyPr/>
          <a:lstStyle/>
          <a:p>
            <a:r>
              <a:rPr lang="en-US" dirty="0" smtClean="0"/>
              <a:t>Creating Date and Time Objects</a:t>
            </a:r>
            <a:endParaRPr lang="en-US" dirty="0"/>
          </a:p>
        </p:txBody>
      </p:sp>
      <p:sp>
        <p:nvSpPr>
          <p:cNvPr id="18" name="Rounded Rectangle 17"/>
          <p:cNvSpPr/>
          <p:nvPr/>
        </p:nvSpPr>
        <p:spPr>
          <a:xfrm>
            <a:off x="8686799" y="1870101"/>
            <a:ext cx="2500314" cy="1436275"/>
          </a:xfrm>
          <a:prstGeom prst="roundRect">
            <a:avLst/>
          </a:pr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r>
              <a:rPr lang="en-US" sz="2000" b="1" i="1" dirty="0" err="1" smtClean="0">
                <a:solidFill>
                  <a:schemeClr val="bg1"/>
                </a:solidFill>
                <a:latin typeface="Courier New"/>
              </a:rPr>
              <a:t>bdlt</a:t>
            </a:r>
            <a:r>
              <a:rPr lang="en-US" sz="2000" b="1" i="1" dirty="0" smtClean="0">
                <a:solidFill>
                  <a:schemeClr val="bg1"/>
                </a:solidFill>
                <a:latin typeface="Courier New"/>
              </a:rPr>
              <a:t>::Date</a:t>
            </a:r>
            <a:r>
              <a:rPr lang="en-US" sz="2000" i="1" dirty="0" smtClean="0">
                <a:solidFill>
                  <a:schemeClr val="bg1"/>
                </a:solidFill>
              </a:rPr>
              <a:t/>
            </a:r>
            <a:br>
              <a:rPr lang="en-US" sz="2000" i="1" dirty="0" smtClean="0">
                <a:solidFill>
                  <a:schemeClr val="bg1"/>
                </a:solidFill>
              </a:rPr>
            </a:br>
            <a:r>
              <a:rPr lang="en-US" sz="2000" i="1" dirty="0" smtClean="0">
                <a:solidFill>
                  <a:schemeClr val="bg1"/>
                </a:solidFill>
              </a:rPr>
              <a:t>and </a:t>
            </a:r>
            <a:br>
              <a:rPr lang="en-US" sz="2000" i="1" dirty="0" smtClean="0">
                <a:solidFill>
                  <a:schemeClr val="bg1"/>
                </a:solidFill>
              </a:rPr>
            </a:br>
            <a:r>
              <a:rPr lang="en-US" sz="2000" b="1" i="1" dirty="0" err="1" smtClean="0">
                <a:solidFill>
                  <a:schemeClr val="bg1"/>
                </a:solidFill>
                <a:latin typeface="Courier New"/>
              </a:rPr>
              <a:t>bdlt</a:t>
            </a:r>
            <a:r>
              <a:rPr lang="en-US" sz="2000" b="1" i="1" dirty="0" smtClean="0">
                <a:solidFill>
                  <a:schemeClr val="bg1"/>
                </a:solidFill>
                <a:latin typeface="Courier New"/>
              </a:rPr>
              <a:t>::Time</a:t>
            </a:r>
            <a:r>
              <a:rPr lang="en-US" sz="2000" i="1" dirty="0" smtClean="0">
                <a:solidFill>
                  <a:schemeClr val="bg1"/>
                </a:solidFill>
              </a:rPr>
              <a:t/>
            </a:r>
            <a:br>
              <a:rPr lang="en-US" sz="2000" i="1" dirty="0" smtClean="0">
                <a:solidFill>
                  <a:schemeClr val="bg1"/>
                </a:solidFill>
              </a:rPr>
            </a:br>
            <a:r>
              <a:rPr lang="en-US" sz="2000" i="1" dirty="0" smtClean="0">
                <a:solidFill>
                  <a:schemeClr val="bg1"/>
                </a:solidFill>
              </a:rPr>
              <a:t>have similar constructors</a:t>
            </a:r>
            <a:endParaRPr lang="en-US" sz="2000" i="1"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Creating a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Datetime</a:t>
            </a:r>
            <a:r>
              <a:rPr lang="en-US" b="1" dirty="0" err="1" smtClean="0">
                <a:solidFill>
                  <a:schemeClr val="accent3"/>
                </a:solidFill>
                <a:latin typeface="Courier New"/>
              </a:rPr>
              <a:t>Tz</a:t>
            </a:r>
            <a:r>
              <a:rPr lang="en-US" dirty="0" smtClean="0"/>
              <a:t> object</a:t>
            </a:r>
          </a:p>
          <a:p>
            <a:pPr lvl="2"/>
            <a:r>
              <a:rPr lang="en-US" dirty="0" smtClean="0"/>
              <a:t>Created from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Datetime</a:t>
            </a:r>
            <a:r>
              <a:rPr lang="en-US" dirty="0" smtClean="0"/>
              <a:t> and a time offset</a:t>
            </a:r>
          </a:p>
          <a:p>
            <a:pPr lvl="1"/>
            <a:endParaRPr lang="en-US" dirty="0"/>
          </a:p>
          <a:p>
            <a:pPr lvl="1"/>
            <a:endParaRPr lang="en-US" dirty="0" smtClean="0"/>
          </a:p>
          <a:p>
            <a:pPr lvl="1"/>
            <a:endParaRPr lang="en-US" dirty="0" smtClean="0"/>
          </a:p>
          <a:p>
            <a:pPr lvl="1"/>
            <a:r>
              <a:rPr lang="en-US" dirty="0" smtClean="0"/>
              <a:t>Comparing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DatetimeTz</a:t>
            </a:r>
            <a:r>
              <a:rPr lang="en-US" dirty="0" smtClean="0"/>
              <a:t> objects</a:t>
            </a:r>
          </a:p>
          <a:p>
            <a:pPr lvl="2"/>
            <a:r>
              <a:rPr lang="en-US" dirty="0" smtClean="0"/>
              <a:t>Convert to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Datetime</a:t>
            </a:r>
            <a:r>
              <a:rPr lang="en-US" dirty="0" smtClean="0"/>
              <a:t> in UTC before comparing</a:t>
            </a:r>
            <a:endParaRPr lang="en-US" dirty="0"/>
          </a:p>
        </p:txBody>
      </p:sp>
      <p:sp>
        <p:nvSpPr>
          <p:cNvPr id="4" name="Title 3"/>
          <p:cNvSpPr>
            <a:spLocks noGrp="1"/>
          </p:cNvSpPr>
          <p:nvPr>
            <p:ph type="title"/>
          </p:nvPr>
        </p:nvSpPr>
        <p:spPr/>
        <p:txBody>
          <a:bodyPr/>
          <a:lstStyle/>
          <a:p>
            <a:r>
              <a:rPr lang="en-US" dirty="0" smtClean="0"/>
              <a:t>Date and Time Objects with Time Zones</a:t>
            </a:r>
            <a:endParaRPr lang="en-US" dirty="0"/>
          </a:p>
        </p:txBody>
      </p:sp>
      <p:grpSp>
        <p:nvGrpSpPr>
          <p:cNvPr id="18" name="Group 17"/>
          <p:cNvGrpSpPr/>
          <p:nvPr/>
        </p:nvGrpSpPr>
        <p:grpSpPr>
          <a:xfrm>
            <a:off x="462798" y="2317774"/>
            <a:ext cx="7728702" cy="1581118"/>
            <a:chOff x="462798" y="2317774"/>
            <a:chExt cx="7728702" cy="1581118"/>
          </a:xfrm>
        </p:grpSpPr>
        <p:sp>
          <p:nvSpPr>
            <p:cNvPr id="7" name="Rectangle 6"/>
            <p:cNvSpPr>
              <a:spLocks noChangeArrowheads="1"/>
            </p:cNvSpPr>
            <p:nvPr/>
          </p:nvSpPr>
          <p:spPr bwMode="auto">
            <a:xfrm>
              <a:off x="749887" y="2317774"/>
              <a:ext cx="7441613" cy="1581118"/>
            </a:xfrm>
            <a:prstGeom prst="rect">
              <a:avLst/>
            </a:prstGeom>
            <a:solidFill>
              <a:schemeClr val="bg1"/>
            </a:solidFill>
            <a:ln w="28575">
              <a:solidFill>
                <a:schemeClr val="accent6"/>
              </a:solidFill>
              <a:prstDash val="solid"/>
              <a:round/>
              <a:headEnd/>
              <a:tailEnd/>
            </a:ln>
            <a:effectLst/>
          </p:spPr>
          <p:txBody>
            <a:bodyPr anchor="t"/>
            <a:lstStyle/>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dt</a:t>
              </a:r>
              <a:r>
                <a:rPr lang="en-US" sz="1600" b="1" dirty="0" smtClean="0">
                  <a:solidFill>
                    <a:srgbClr val="000080"/>
                  </a:solidFill>
                  <a:highlight>
                    <a:srgbClr val="FFFFFF"/>
                  </a:highlight>
                  <a:latin typeface="Courier New"/>
                </a:rPr>
                <a:t>(</a:t>
              </a:r>
              <a:r>
                <a:rPr lang="en-US" sz="1600" b="1" dirty="0" smtClean="0">
                  <a:solidFill>
                    <a:srgbClr val="00BCE4"/>
                  </a:solidFill>
                  <a:highlight>
                    <a:srgbClr val="FFFFFF"/>
                  </a:highlight>
                  <a:latin typeface="Courier New"/>
                </a:rPr>
                <a:t>2011</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BCE4"/>
                  </a:solidFill>
                  <a:highlight>
                    <a:srgbClr val="FFFFFF"/>
                  </a:highlight>
                  <a:latin typeface="Courier New"/>
                </a:rPr>
                <a:t>2</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BCE4"/>
                  </a:solidFill>
                  <a:highlight>
                    <a:srgbClr val="FFFFFF"/>
                  </a:highlight>
                  <a:latin typeface="Courier New"/>
                </a:rPr>
                <a:t>26</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BCE4"/>
                  </a:solidFill>
                  <a:highlight>
                    <a:srgbClr val="FFFFFF"/>
                  </a:highlight>
                  <a:latin typeface="Courier New"/>
                </a:rPr>
                <a:t>13</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BCE4"/>
                  </a:solidFill>
                  <a:highlight>
                    <a:srgbClr val="FFFFFF"/>
                  </a:highlight>
                  <a:latin typeface="Courier New"/>
                </a:rPr>
                <a:t>20</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BCE4"/>
                  </a:solidFill>
                  <a:highlight>
                    <a:srgbClr val="FFFFFF"/>
                  </a:highlight>
                  <a:latin typeface="Courier New"/>
                </a:rPr>
                <a:t>0</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b="1" dirty="0" err="1" smtClean="0">
                  <a:solidFill>
                    <a:srgbClr val="000000"/>
                  </a:solidFill>
                  <a:highlight>
                    <a:srgbClr val="FFFFFF"/>
                  </a:highlight>
                  <a:latin typeface="Courier New"/>
                </a:rPr>
                <a:t>bsls</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TimeInterval</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localTzOffset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LocalTimeOffset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localTimeOffset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dt</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DatetimeTz</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dtz</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localTzOffset</a:t>
              </a:r>
              <a:r>
                <a:rPr lang="en-US" sz="1600" b="1" dirty="0" err="1"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totalMinutes</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b="1" dirty="0" err="1" smtClean="0">
                  <a:solidFill>
                    <a:srgbClr val="000000"/>
                  </a:solidFill>
                  <a:highlight>
                    <a:srgbClr val="FFFFFF"/>
                  </a:highlight>
                  <a:latin typeface="Courier New"/>
                </a:rPr>
                <a:t>bsl</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cout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&lt;&lt;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dtz</a:t>
              </a:r>
              <a:r>
                <a:rPr lang="en-US" sz="1600" b="1" dirty="0" err="1"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utcDatetime</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26FEB2011_18:20:00</a:t>
              </a:r>
            </a:p>
            <a:p>
              <a:r>
                <a:rPr lang="en-US" sz="1600" b="1" dirty="0" err="1" smtClean="0">
                  <a:solidFill>
                    <a:srgbClr val="000000"/>
                  </a:solidFill>
                  <a:highlight>
                    <a:srgbClr val="FFFFFF"/>
                  </a:highlight>
                  <a:latin typeface="Courier New"/>
                </a:rPr>
                <a:t>bsl</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cout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&lt;&lt;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dtz</a:t>
              </a:r>
              <a:r>
                <a:rPr lang="en-US" sz="1600" b="1" dirty="0" err="1"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localDatetime</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26FEB2011_13:20:00</a:t>
              </a:r>
              <a:endParaRPr lang="en-US" sz="1600" dirty="0"/>
            </a:p>
          </p:txBody>
        </p:sp>
        <p:sp>
          <p:nvSpPr>
            <p:cNvPr id="8" name="Rectangle 7"/>
            <p:cNvSpPr/>
            <p:nvPr/>
          </p:nvSpPr>
          <p:spPr bwMode="auto">
            <a:xfrm>
              <a:off x="462798" y="2317774"/>
              <a:ext cx="271647" cy="1581118"/>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cs typeface="Arial" charset="0"/>
              </a:endParaRPr>
            </a:p>
          </p:txBody>
        </p:sp>
      </p:grpSp>
      <p:grpSp>
        <p:nvGrpSpPr>
          <p:cNvPr id="9" name="Group 8"/>
          <p:cNvGrpSpPr>
            <a:grpSpLocks/>
          </p:cNvGrpSpPr>
          <p:nvPr/>
        </p:nvGrpSpPr>
        <p:grpSpPr>
          <a:xfrm>
            <a:off x="462798" y="4756174"/>
            <a:ext cx="10703675" cy="1323439"/>
            <a:chOff x="457200" y="1468763"/>
            <a:chExt cx="7694404" cy="2821325"/>
          </a:xfrm>
        </p:grpSpPr>
        <p:sp>
          <p:nvSpPr>
            <p:cNvPr id="10" name="Rectangle 9"/>
            <p:cNvSpPr>
              <a:spLocks noChangeArrowheads="1"/>
            </p:cNvSpPr>
            <p:nvPr/>
          </p:nvSpPr>
          <p:spPr bwMode="auto">
            <a:xfrm>
              <a:off x="663576" y="1468763"/>
              <a:ext cx="7488028" cy="2821325"/>
            </a:xfrm>
            <a:prstGeom prst="rect">
              <a:avLst/>
            </a:prstGeom>
            <a:solidFill>
              <a:schemeClr val="bg1"/>
            </a:solidFill>
            <a:ln w="28575">
              <a:solidFill>
                <a:schemeClr val="accent6"/>
              </a:solidFill>
              <a:prstDash val="solid"/>
              <a:round/>
              <a:headEnd/>
              <a:tailEnd/>
            </a:ln>
            <a:effectLst/>
          </p:spPr>
          <p:txBody>
            <a:bodyPr anchor="t">
              <a:spAutoFit/>
            </a:bodyPr>
            <a:lstStyle/>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DatetimeTz</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nowHere</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p>
            <a:p>
              <a:r>
                <a:rPr lang="en-US" sz="1600" b="1" dirty="0" err="1" smtClean="0">
                  <a:solidFill>
                    <a:srgbClr val="000000"/>
                  </a:solidFill>
                  <a:highlight>
                    <a:srgbClr val="FFFFFF"/>
                  </a:highlight>
                  <a:latin typeface="Courier New"/>
                </a:rPr>
                <a:t>bdlt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DatetimeTz</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closeTokyoExchange</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endParaRPr lang="en-US" sz="1600" dirty="0" smtClean="0">
                <a:solidFill>
                  <a:srgbClr val="000000"/>
                </a:solidFill>
                <a:highlight>
                  <a:srgbClr val="FFFFFF"/>
                </a:highlight>
                <a:latin typeface="Courier New"/>
              </a:endParaRPr>
            </a:p>
            <a:p>
              <a:r>
                <a:rPr lang="en-US" sz="1600" b="1" dirty="0" smtClean="0">
                  <a:solidFill>
                    <a:srgbClr val="526FEA"/>
                  </a:solidFill>
                  <a:highlight>
                    <a:srgbClr val="FFFFFF"/>
                  </a:highlight>
                  <a:latin typeface="Courier New"/>
                </a:rPr>
                <a:t>if</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nowHere</a:t>
              </a:r>
              <a:r>
                <a:rPr lang="en-US" sz="1600" b="1" dirty="0" err="1"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utcDatetime</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&lt;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closeTokyoExchange</a:t>
              </a:r>
              <a:r>
                <a:rPr lang="en-US" sz="1600" b="1" dirty="0" err="1"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utcDatetime</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b="1" dirty="0" smtClean="0">
                  <a:solidFill>
                    <a:srgbClr val="000080"/>
                  </a:solidFill>
                  <a:highlight>
                    <a:srgbClr val="FFFFFF"/>
                  </a:highlight>
                  <a:latin typeface="Courier New"/>
                </a:rPr>
                <a:t>{...}</a:t>
              </a:r>
              <a:endParaRPr lang="en-US" sz="1600" dirty="0"/>
            </a:p>
          </p:txBody>
        </p:sp>
        <p:sp>
          <p:nvSpPr>
            <p:cNvPr id="11" name="Rectangle 10"/>
            <p:cNvSpPr/>
            <p:nvPr/>
          </p:nvSpPr>
          <p:spPr bwMode="auto">
            <a:xfrm>
              <a:off x="457200" y="1468763"/>
              <a:ext cx="195275" cy="2821325"/>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cs typeface="Arial" charset="0"/>
              </a:endParaRPr>
            </a:p>
          </p:txBody>
        </p:sp>
      </p:grpSp>
      <p:sp>
        <p:nvSpPr>
          <p:cNvPr id="21" name="Rounded Rectangle 20"/>
          <p:cNvSpPr/>
          <p:nvPr/>
        </p:nvSpPr>
        <p:spPr>
          <a:xfrm>
            <a:off x="8686799" y="1870101"/>
            <a:ext cx="2500314" cy="1436275"/>
          </a:xfrm>
          <a:prstGeom prst="roundRect">
            <a:avLst/>
          </a:pr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r>
              <a:rPr lang="en-US" sz="2000" b="1" i="1" dirty="0" err="1" smtClean="0">
                <a:solidFill>
                  <a:schemeClr val="bg1"/>
                </a:solidFill>
                <a:latin typeface="Courier New"/>
              </a:rPr>
              <a:t>bdlt</a:t>
            </a:r>
            <a:r>
              <a:rPr lang="en-US" sz="2000" b="1" i="1" dirty="0" smtClean="0">
                <a:solidFill>
                  <a:schemeClr val="bg1"/>
                </a:solidFill>
                <a:latin typeface="Courier New"/>
              </a:rPr>
              <a:t>::Date</a:t>
            </a:r>
            <a:r>
              <a:rPr lang="en-US" sz="2000" i="1" dirty="0" smtClean="0">
                <a:solidFill>
                  <a:schemeClr val="bg1"/>
                </a:solidFill>
              </a:rPr>
              <a:t/>
            </a:r>
            <a:br>
              <a:rPr lang="en-US" sz="2000" i="1" dirty="0" smtClean="0">
                <a:solidFill>
                  <a:schemeClr val="bg1"/>
                </a:solidFill>
              </a:rPr>
            </a:br>
            <a:r>
              <a:rPr lang="en-US" sz="2000" i="1" dirty="0" smtClean="0">
                <a:solidFill>
                  <a:schemeClr val="bg1"/>
                </a:solidFill>
              </a:rPr>
              <a:t>and </a:t>
            </a:r>
            <a:br>
              <a:rPr lang="en-US" sz="2000" i="1" dirty="0" smtClean="0">
                <a:solidFill>
                  <a:schemeClr val="bg1"/>
                </a:solidFill>
              </a:rPr>
            </a:br>
            <a:r>
              <a:rPr lang="en-US" sz="2000" b="1" i="1" dirty="0" err="1" smtClean="0">
                <a:solidFill>
                  <a:schemeClr val="bg1"/>
                </a:solidFill>
                <a:latin typeface="Courier New"/>
              </a:rPr>
              <a:t>bdlt</a:t>
            </a:r>
            <a:r>
              <a:rPr lang="en-US" sz="2000" b="1" i="1" dirty="0" smtClean="0">
                <a:solidFill>
                  <a:schemeClr val="bg1"/>
                </a:solidFill>
                <a:latin typeface="Courier New"/>
              </a:rPr>
              <a:t>::Time</a:t>
            </a:r>
            <a:r>
              <a:rPr lang="en-US" sz="2000" i="1" dirty="0" smtClean="0">
                <a:solidFill>
                  <a:schemeClr val="bg1"/>
                </a:solidFill>
              </a:rPr>
              <a:t/>
            </a:r>
            <a:br>
              <a:rPr lang="en-US" sz="2000" i="1" dirty="0" smtClean="0">
                <a:solidFill>
                  <a:schemeClr val="bg1"/>
                </a:solidFill>
              </a:rPr>
            </a:br>
            <a:r>
              <a:rPr lang="en-US" sz="2000" i="1" dirty="0" smtClean="0">
                <a:solidFill>
                  <a:schemeClr val="bg1"/>
                </a:solidFill>
              </a:rPr>
              <a:t>work</a:t>
            </a:r>
            <a:br>
              <a:rPr lang="en-US" sz="2000" i="1" dirty="0" smtClean="0">
                <a:solidFill>
                  <a:schemeClr val="bg1"/>
                </a:solidFill>
              </a:rPr>
            </a:br>
            <a:r>
              <a:rPr lang="en-US" sz="2000" i="1" dirty="0" smtClean="0">
                <a:solidFill>
                  <a:schemeClr val="bg1"/>
                </a:solidFill>
              </a:rPr>
              <a:t>similarly</a:t>
            </a:r>
            <a:endParaRPr lang="en-US" sz="2000" i="1"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spcBef>
                <a:spcPts val="500"/>
              </a:spcBef>
            </a:pPr>
            <a:r>
              <a:rPr lang="en-US" sz="2000" dirty="0" smtClean="0"/>
              <a:t>Conversion from/to a YYYYMMDD integer</a:t>
            </a:r>
          </a:p>
          <a:p>
            <a:pPr lvl="2">
              <a:spcBef>
                <a:spcPts val="500"/>
              </a:spcBef>
            </a:pPr>
            <a:r>
              <a:rPr lang="en-US" sz="1800" b="1" dirty="0" err="1" smtClean="0">
                <a:solidFill>
                  <a:schemeClr val="accent6"/>
                </a:solidFill>
                <a:latin typeface="Courier New"/>
              </a:rPr>
              <a:t>bdlt</a:t>
            </a:r>
            <a:r>
              <a:rPr lang="en-US" sz="1800" b="1" dirty="0" smtClean="0">
                <a:solidFill>
                  <a:schemeClr val="accent6"/>
                </a:solidFill>
                <a:latin typeface="Courier New"/>
              </a:rPr>
              <a:t>::</a:t>
            </a:r>
            <a:r>
              <a:rPr lang="en-US" sz="1800" b="1" dirty="0" err="1" smtClean="0">
                <a:solidFill>
                  <a:schemeClr val="accent6"/>
                </a:solidFill>
                <a:latin typeface="Courier New"/>
              </a:rPr>
              <a:t>DateUtil</a:t>
            </a:r>
            <a:r>
              <a:rPr lang="en-US" sz="1800" b="1" dirty="0" smtClean="0">
                <a:solidFill>
                  <a:schemeClr val="accent6"/>
                </a:solidFill>
                <a:latin typeface="Courier New"/>
              </a:rPr>
              <a:t>::</a:t>
            </a:r>
            <a:r>
              <a:rPr lang="en-US" sz="1800" b="1" dirty="0" err="1" smtClean="0">
                <a:solidFill>
                  <a:schemeClr val="accent6"/>
                </a:solidFill>
                <a:latin typeface="Courier New"/>
              </a:rPr>
              <a:t>convertFromYYYYMMDD</a:t>
            </a:r>
            <a:r>
              <a:rPr lang="en-US" sz="1800" b="1" dirty="0" smtClean="0">
                <a:solidFill>
                  <a:schemeClr val="accent6"/>
                </a:solidFill>
                <a:latin typeface="Courier New"/>
              </a:rPr>
              <a:t>(&amp;d, 20110218)</a:t>
            </a:r>
          </a:p>
          <a:p>
            <a:pPr lvl="2">
              <a:spcBef>
                <a:spcPts val="500"/>
              </a:spcBef>
            </a:pPr>
            <a:r>
              <a:rPr lang="en-US" sz="1800" b="1" dirty="0" err="1" smtClean="0">
                <a:solidFill>
                  <a:schemeClr val="accent6"/>
                </a:solidFill>
                <a:latin typeface="Courier New"/>
              </a:rPr>
              <a:t>bdlt</a:t>
            </a:r>
            <a:r>
              <a:rPr lang="en-US" sz="1800" b="1" dirty="0" smtClean="0">
                <a:solidFill>
                  <a:schemeClr val="accent6"/>
                </a:solidFill>
                <a:latin typeface="Courier New"/>
              </a:rPr>
              <a:t>::</a:t>
            </a:r>
            <a:r>
              <a:rPr lang="en-US" sz="1800" b="1" dirty="0" err="1" smtClean="0">
                <a:solidFill>
                  <a:schemeClr val="accent6"/>
                </a:solidFill>
                <a:latin typeface="Courier New"/>
              </a:rPr>
              <a:t>DateUtil</a:t>
            </a:r>
            <a:r>
              <a:rPr lang="en-US" sz="1800" b="1" dirty="0" smtClean="0">
                <a:solidFill>
                  <a:schemeClr val="accent6"/>
                </a:solidFill>
                <a:latin typeface="Courier New"/>
              </a:rPr>
              <a:t>::</a:t>
            </a:r>
            <a:r>
              <a:rPr lang="en-US" sz="1800" b="1" dirty="0" err="1" smtClean="0">
                <a:solidFill>
                  <a:schemeClr val="accent6"/>
                </a:solidFill>
                <a:latin typeface="Courier New"/>
              </a:rPr>
              <a:t>convertFromYYYYMMDDRaw</a:t>
            </a:r>
            <a:r>
              <a:rPr lang="en-US" sz="1800" b="1" dirty="0" smtClean="0">
                <a:solidFill>
                  <a:schemeClr val="accent6"/>
                </a:solidFill>
                <a:latin typeface="Courier New"/>
              </a:rPr>
              <a:t>(20110218)</a:t>
            </a:r>
          </a:p>
          <a:p>
            <a:pPr lvl="2">
              <a:spcBef>
                <a:spcPts val="500"/>
              </a:spcBef>
            </a:pPr>
            <a:r>
              <a:rPr lang="en-US" sz="1800" b="1" dirty="0" err="1" smtClean="0">
                <a:solidFill>
                  <a:schemeClr val="accent6"/>
                </a:solidFill>
                <a:latin typeface="Courier New"/>
              </a:rPr>
              <a:t>bdlt</a:t>
            </a:r>
            <a:r>
              <a:rPr lang="en-US" sz="1800" b="1" dirty="0" smtClean="0">
                <a:solidFill>
                  <a:schemeClr val="accent6"/>
                </a:solidFill>
                <a:latin typeface="Courier New"/>
              </a:rPr>
              <a:t>::</a:t>
            </a:r>
            <a:r>
              <a:rPr lang="en-US" sz="1800" b="1" dirty="0" err="1" smtClean="0">
                <a:solidFill>
                  <a:schemeClr val="accent6"/>
                </a:solidFill>
                <a:latin typeface="Courier New"/>
              </a:rPr>
              <a:t>DateUtil</a:t>
            </a:r>
            <a:r>
              <a:rPr lang="en-US" sz="1800" b="1" dirty="0" smtClean="0">
                <a:solidFill>
                  <a:schemeClr val="accent6"/>
                </a:solidFill>
                <a:latin typeface="Courier New"/>
              </a:rPr>
              <a:t>::</a:t>
            </a:r>
            <a:r>
              <a:rPr lang="en-US" sz="1800" b="1" dirty="0" err="1" smtClean="0">
                <a:solidFill>
                  <a:schemeClr val="accent6"/>
                </a:solidFill>
                <a:latin typeface="Courier New"/>
              </a:rPr>
              <a:t>convertToYYYYMMDD</a:t>
            </a:r>
            <a:r>
              <a:rPr lang="en-US" sz="1800" b="1" dirty="0" smtClean="0">
                <a:solidFill>
                  <a:schemeClr val="accent6"/>
                </a:solidFill>
                <a:latin typeface="Courier New"/>
              </a:rPr>
              <a:t>(d)</a:t>
            </a:r>
          </a:p>
          <a:p>
            <a:pPr lvl="2">
              <a:spcBef>
                <a:spcPts val="500"/>
              </a:spcBef>
            </a:pPr>
            <a:r>
              <a:rPr lang="en-US" sz="1800" dirty="0" smtClean="0"/>
              <a:t>Similar functions for </a:t>
            </a:r>
            <a:r>
              <a:rPr lang="en-US" sz="1800" b="1" dirty="0" err="1" smtClean="0">
                <a:solidFill>
                  <a:schemeClr val="accent6"/>
                </a:solidFill>
                <a:latin typeface="Courier New"/>
              </a:rPr>
              <a:t>bdlt</a:t>
            </a:r>
            <a:r>
              <a:rPr lang="en-US" sz="1800" b="1" dirty="0" smtClean="0">
                <a:solidFill>
                  <a:schemeClr val="accent6"/>
                </a:solidFill>
                <a:latin typeface="Courier New"/>
              </a:rPr>
              <a:t>::Time, </a:t>
            </a:r>
            <a:r>
              <a:rPr lang="en-US" sz="1800" b="1" dirty="0" err="1" smtClean="0">
                <a:solidFill>
                  <a:schemeClr val="accent6"/>
                </a:solidFill>
                <a:latin typeface="Courier New"/>
              </a:rPr>
              <a:t>bdlt</a:t>
            </a:r>
            <a:r>
              <a:rPr lang="en-US" sz="1800" b="1" dirty="0" smtClean="0">
                <a:solidFill>
                  <a:schemeClr val="accent6"/>
                </a:solidFill>
                <a:latin typeface="Courier New"/>
              </a:rPr>
              <a:t>::</a:t>
            </a:r>
            <a:r>
              <a:rPr lang="en-US" sz="1800" b="1" dirty="0" err="1" smtClean="0">
                <a:solidFill>
                  <a:schemeClr val="accent6"/>
                </a:solidFill>
                <a:latin typeface="Courier New"/>
              </a:rPr>
              <a:t>Datetime</a:t>
            </a:r>
            <a:endParaRPr lang="en-US" sz="1800" b="1" dirty="0" smtClean="0">
              <a:solidFill>
                <a:schemeClr val="accent6"/>
              </a:solidFill>
              <a:latin typeface="Courier New"/>
            </a:endParaRPr>
          </a:p>
          <a:p>
            <a:pPr lvl="1">
              <a:spcBef>
                <a:spcPts val="500"/>
              </a:spcBef>
            </a:pPr>
            <a:r>
              <a:rPr lang="en-US" sz="2000" dirty="0" smtClean="0"/>
              <a:t>Conversion from a YYYY/MM/DD string</a:t>
            </a:r>
          </a:p>
          <a:p>
            <a:pPr lvl="1">
              <a:spcBef>
                <a:spcPts val="500"/>
              </a:spcBef>
            </a:pPr>
            <a:endParaRPr lang="en-US" sz="2000" dirty="0"/>
          </a:p>
          <a:p>
            <a:pPr lvl="1">
              <a:spcBef>
                <a:spcPts val="500"/>
              </a:spcBef>
            </a:pPr>
            <a:endParaRPr lang="en-US" sz="2000" dirty="0" smtClean="0"/>
          </a:p>
          <a:p>
            <a:pPr lvl="1">
              <a:spcBef>
                <a:spcPts val="500"/>
              </a:spcBef>
            </a:pPr>
            <a:endParaRPr lang="en-US" sz="2000" dirty="0" smtClean="0"/>
          </a:p>
          <a:p>
            <a:pPr lvl="1">
              <a:spcBef>
                <a:spcPts val="500"/>
              </a:spcBef>
            </a:pPr>
            <a:endParaRPr lang="en-US" sz="2000" dirty="0" smtClean="0"/>
          </a:p>
          <a:p>
            <a:pPr lvl="1">
              <a:spcBef>
                <a:spcPts val="500"/>
              </a:spcBef>
            </a:pPr>
            <a:r>
              <a:rPr lang="en-US" sz="2000" dirty="0" smtClean="0"/>
              <a:t>Conversion to an ISO8601 string</a:t>
            </a:r>
            <a:endParaRPr lang="en-US" sz="2000" dirty="0"/>
          </a:p>
        </p:txBody>
      </p:sp>
      <p:sp>
        <p:nvSpPr>
          <p:cNvPr id="4" name="Title 3"/>
          <p:cNvSpPr>
            <a:spLocks noGrp="1"/>
          </p:cNvSpPr>
          <p:nvPr>
            <p:ph type="title"/>
          </p:nvPr>
        </p:nvSpPr>
        <p:spPr/>
        <p:txBody>
          <a:bodyPr/>
          <a:lstStyle/>
          <a:p>
            <a:r>
              <a:rPr lang="en-US" dirty="0" smtClean="0"/>
              <a:t>Converting among Date and Time Representations</a:t>
            </a:r>
            <a:endParaRPr lang="en-US" dirty="0"/>
          </a:p>
        </p:txBody>
      </p:sp>
      <p:grpSp>
        <p:nvGrpSpPr>
          <p:cNvPr id="6" name="Group 5"/>
          <p:cNvGrpSpPr>
            <a:grpSpLocks/>
          </p:cNvGrpSpPr>
          <p:nvPr/>
        </p:nvGrpSpPr>
        <p:grpSpPr>
          <a:xfrm>
            <a:off x="462798" y="3597416"/>
            <a:ext cx="10703675" cy="1355896"/>
            <a:chOff x="457200" y="1468763"/>
            <a:chExt cx="7694404" cy="3370649"/>
          </a:xfrm>
        </p:grpSpPr>
        <p:sp>
          <p:nvSpPr>
            <p:cNvPr id="7" name="Rectangle 6"/>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400" b="1" dirty="0" err="1" smtClean="0">
                  <a:solidFill>
                    <a:srgbClr val="000000"/>
                  </a:solidFill>
                  <a:highlight>
                    <a:srgbClr val="FFFFFF"/>
                  </a:highlight>
                  <a:latin typeface="Courier New"/>
                </a:rPr>
                <a:t>bdlt</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Date d</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526FEA"/>
                  </a:solidFill>
                  <a:highlight>
                    <a:srgbClr val="FFFFFF"/>
                  </a:highlight>
                  <a:latin typeface="Courier New"/>
                </a:rPr>
                <a:t>const</a:t>
              </a:r>
              <a:r>
                <a:rPr lang="en-US" sz="1400" b="1"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char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dateString</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"2011/02/28"</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526FEA"/>
                  </a:solidFill>
                  <a:highlight>
                    <a:srgbClr val="FFFFFF"/>
                  </a:highlight>
                  <a:latin typeface="Courier New"/>
                </a:rPr>
                <a:t>const</a:t>
              </a:r>
              <a:r>
                <a:rPr lang="en-US" sz="1400" b="1"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char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endPos</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NULL</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//on error points to bad char</a:t>
              </a:r>
            </a:p>
            <a:p>
              <a:r>
                <a:rPr lang="en-US" sz="1400" b="1" dirty="0" err="1" smtClean="0">
                  <a:solidFill>
                    <a:srgbClr val="526FEA"/>
                  </a:solidFill>
                  <a:highlight>
                    <a:srgbClr val="FFFFFF"/>
                  </a:highlight>
                  <a:latin typeface="Courier New"/>
                </a:rPr>
                <a:t>int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rc</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bdepu_TypesParserImpUtil</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parseDate</a:t>
              </a:r>
              <a:r>
                <a:rPr lang="en-US" sz="1400" b="1" dirty="0" smtClean="0">
                  <a:solidFill>
                    <a:srgbClr val="000080"/>
                  </a:solidFill>
                  <a:highlight>
                    <a:srgbClr val="FFFFFF"/>
                  </a:highlight>
                  <a:latin typeface="Courier New"/>
                </a:rPr>
                <a:t>(&amp;</a:t>
              </a:r>
              <a:r>
                <a:rPr lang="en-US" sz="1400" b="1" dirty="0" err="1" smtClean="0">
                  <a:solidFill>
                    <a:srgbClr val="000000"/>
                  </a:solidFill>
                  <a:highlight>
                    <a:srgbClr val="FFFFFF"/>
                  </a:highlight>
                  <a:latin typeface="Courier New"/>
                </a:rPr>
                <a:t>endPos</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&amp;</a:t>
              </a:r>
              <a:r>
                <a:rPr lang="en-US" sz="1400" b="1" dirty="0" smtClean="0">
                  <a:solidFill>
                    <a:srgbClr val="000000"/>
                  </a:solidFill>
                  <a:highlight>
                    <a:srgbClr val="FFFFFF"/>
                  </a:highlight>
                  <a:latin typeface="Courier New"/>
                </a:rPr>
                <a:t>d</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dateString</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 on error </a:t>
              </a:r>
              <a:r>
                <a:rPr lang="en-US" sz="1400" b="1" dirty="0" err="1" smtClean="0">
                  <a:solidFill>
                    <a:srgbClr val="5EC2A5"/>
                  </a:solidFill>
                  <a:highlight>
                    <a:srgbClr val="FFFFFF"/>
                  </a:highlight>
                  <a:latin typeface="Courier New"/>
                </a:rPr>
                <a:t>rc</a:t>
              </a:r>
              <a:r>
                <a:rPr lang="en-US" sz="1400" b="1" dirty="0" smtClean="0">
                  <a:solidFill>
                    <a:srgbClr val="5EC2A5"/>
                  </a:solidFill>
                  <a:highlight>
                    <a:srgbClr val="FFFFFF"/>
                  </a:highlight>
                  <a:latin typeface="Courier New"/>
                </a:rPr>
                <a:t> != 0</a:t>
              </a:r>
              <a:endParaRPr lang="en-US" sz="1400" dirty="0"/>
            </a:p>
          </p:txBody>
        </p:sp>
        <p:sp>
          <p:nvSpPr>
            <p:cNvPr id="8" name="Rectangle 7"/>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p:txBody>
        </p:sp>
      </p:grpSp>
      <p:grpSp>
        <p:nvGrpSpPr>
          <p:cNvPr id="9" name="Group 8"/>
          <p:cNvGrpSpPr>
            <a:grpSpLocks/>
          </p:cNvGrpSpPr>
          <p:nvPr/>
        </p:nvGrpSpPr>
        <p:grpSpPr>
          <a:xfrm>
            <a:off x="462798" y="5441453"/>
            <a:ext cx="10703675" cy="1167941"/>
            <a:chOff x="457200" y="1468763"/>
            <a:chExt cx="7694404" cy="3370649"/>
          </a:xfrm>
        </p:grpSpPr>
        <p:sp>
          <p:nvSpPr>
            <p:cNvPr id="10" name="Rectangle 9"/>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400" b="1" dirty="0" err="1" smtClean="0">
                  <a:solidFill>
                    <a:srgbClr val="000000"/>
                  </a:solidFill>
                  <a:highlight>
                    <a:srgbClr val="FFFFFF"/>
                  </a:highlight>
                  <a:latin typeface="Courier New"/>
                </a:rPr>
                <a:t>bdlt</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Datetime</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dt</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2011</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BCE4"/>
                  </a:solidFill>
                  <a:highlight>
                    <a:srgbClr val="FFFFFF"/>
                  </a:highlight>
                  <a:latin typeface="Courier New"/>
                </a:rPr>
                <a:t>2</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BCE4"/>
                  </a:solidFill>
                  <a:highlight>
                    <a:srgbClr val="FFFFFF"/>
                  </a:highlight>
                  <a:latin typeface="Courier New"/>
                </a:rPr>
                <a:t>18</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BCE4"/>
                  </a:solidFill>
                  <a:highlight>
                    <a:srgbClr val="FFFFFF"/>
                  </a:highlight>
                  <a:latin typeface="Courier New"/>
                </a:rPr>
                <a:t>15</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BCE4"/>
                  </a:solidFill>
                  <a:highlight>
                    <a:srgbClr val="FFFFFF"/>
                  </a:highlight>
                  <a:latin typeface="Courier New"/>
                </a:rPr>
                <a:t>23</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BCE4"/>
                  </a:solidFill>
                  <a:highlight>
                    <a:srgbClr val="FFFFFF"/>
                  </a:highlight>
                  <a:latin typeface="Courier New"/>
                </a:rPr>
                <a:t>0</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err="1" smtClean="0">
                  <a:solidFill>
                    <a:srgbClr val="000000"/>
                  </a:solidFill>
                  <a:highlight>
                    <a:srgbClr val="FFFFFF"/>
                  </a:highlight>
                  <a:latin typeface="Courier New"/>
                </a:rPr>
                <a:t>bsl</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ostringstream</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ss</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000000"/>
                  </a:solidFill>
                  <a:highlight>
                    <a:srgbClr val="FFFFFF"/>
                  </a:highlight>
                  <a:latin typeface="Courier New"/>
                </a:rPr>
                <a:t>bdepu_Iso8601</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generate</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ss</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dt</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p>
            <a:p>
              <a:r>
                <a:rPr lang="en-US" sz="1400" b="1" dirty="0" err="1" smtClean="0">
                  <a:solidFill>
                    <a:srgbClr val="000000"/>
                  </a:solidFill>
                  <a:highlight>
                    <a:srgbClr val="FFFFFF"/>
                  </a:highlight>
                  <a:latin typeface="Courier New"/>
                </a:rPr>
                <a:t>bsl</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string </a:t>
              </a:r>
              <a:r>
                <a:rPr lang="en-US" sz="1400" b="1" dirty="0" err="1" smtClean="0">
                  <a:solidFill>
                    <a:srgbClr val="000000"/>
                  </a:solidFill>
                  <a:highlight>
                    <a:srgbClr val="FFFFFF"/>
                  </a:highlight>
                  <a:latin typeface="Courier New"/>
                </a:rPr>
                <a:t>dateString</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ss</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str</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a:t>
              </a:r>
              <a:r>
                <a:rPr lang="en-US" sz="1400" b="1" dirty="0" err="1" smtClean="0">
                  <a:solidFill>
                    <a:srgbClr val="5EC2A5"/>
                  </a:solidFill>
                  <a:highlight>
                    <a:srgbClr val="FFFFFF"/>
                  </a:highlight>
                  <a:latin typeface="Courier New"/>
                </a:rPr>
                <a:t>dateString</a:t>
              </a:r>
              <a:r>
                <a:rPr lang="en-US" sz="1400" b="1" dirty="0" smtClean="0">
                  <a:solidFill>
                    <a:srgbClr val="5EC2A5"/>
                  </a:solidFill>
                  <a:highlight>
                    <a:srgbClr val="FFFFFF"/>
                  </a:highlight>
                  <a:latin typeface="Courier New"/>
                </a:rPr>
                <a:t> == 2011-02-18T15:23:00.000</a:t>
              </a:r>
              <a:endParaRPr lang="en-US" sz="1400" dirty="0"/>
            </a:p>
          </p:txBody>
        </p:sp>
        <p:sp>
          <p:nvSpPr>
            <p:cNvPr id="11" name="Rectangle 10"/>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p:txBody>
        </p:sp>
      </p:grpSp>
      <p:grpSp>
        <p:nvGrpSpPr>
          <p:cNvPr id="12" name="Group 11"/>
          <p:cNvGrpSpPr/>
          <p:nvPr/>
        </p:nvGrpSpPr>
        <p:grpSpPr>
          <a:xfrm>
            <a:off x="8098370" y="1870101"/>
            <a:ext cx="3088744" cy="1436275"/>
            <a:chOff x="2563712" y="1538334"/>
            <a:chExt cx="3624749" cy="939559"/>
          </a:xfrm>
        </p:grpSpPr>
        <p:sp>
          <p:nvSpPr>
            <p:cNvPr id="13" name="Freeform 12"/>
            <p:cNvSpPr/>
            <p:nvPr/>
          </p:nvSpPr>
          <p:spPr>
            <a:xfrm rot="6524104">
              <a:off x="3072458" y="1294608"/>
              <a:ext cx="332843" cy="1350335"/>
            </a:xfrm>
            <a:custGeom>
              <a:avLst/>
              <a:gdLst>
                <a:gd name="connsiteX0" fmla="*/ 0 w 265814"/>
                <a:gd name="connsiteY0" fmla="*/ 0 h 1350335"/>
                <a:gd name="connsiteX1" fmla="*/ 148856 w 265814"/>
                <a:gd name="connsiteY1" fmla="*/ 1350335 h 1350335"/>
                <a:gd name="connsiteX2" fmla="*/ 265814 w 265814"/>
                <a:gd name="connsiteY2" fmla="*/ 31898 h 1350335"/>
                <a:gd name="connsiteX3" fmla="*/ 0 w 265814"/>
                <a:gd name="connsiteY3" fmla="*/ 0 h 1350335"/>
              </a:gdLst>
              <a:ahLst/>
              <a:cxnLst>
                <a:cxn ang="0">
                  <a:pos x="connsiteX0" y="connsiteY0"/>
                </a:cxn>
                <a:cxn ang="0">
                  <a:pos x="connsiteX1" y="connsiteY1"/>
                </a:cxn>
                <a:cxn ang="0">
                  <a:pos x="connsiteX2" y="connsiteY2"/>
                </a:cxn>
                <a:cxn ang="0">
                  <a:pos x="connsiteX3" y="connsiteY3"/>
                </a:cxn>
              </a:cxnLst>
              <a:rect l="l" t="t" r="r" b="b"/>
              <a:pathLst>
                <a:path w="265814" h="1350335">
                  <a:moveTo>
                    <a:pt x="0" y="0"/>
                  </a:moveTo>
                  <a:lnTo>
                    <a:pt x="148856" y="1350335"/>
                  </a:lnTo>
                  <a:lnTo>
                    <a:pt x="265814" y="31898"/>
                  </a:lnTo>
                  <a:lnTo>
                    <a:pt x="0" y="0"/>
                  </a:lnTo>
                  <a:close/>
                </a:path>
              </a:pathLst>
            </a:cu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sz="2000" i="1" dirty="0">
                <a:solidFill>
                  <a:schemeClr val="bg1"/>
                </a:solidFill>
              </a:endParaRPr>
            </a:p>
          </p:txBody>
        </p:sp>
        <p:sp>
          <p:nvSpPr>
            <p:cNvPr id="14" name="Rounded Rectangle 13"/>
            <p:cNvSpPr/>
            <p:nvPr/>
          </p:nvSpPr>
          <p:spPr>
            <a:xfrm>
              <a:off x="3254255" y="1538334"/>
              <a:ext cx="2934206" cy="939559"/>
            </a:xfrm>
            <a:prstGeom prst="roundRect">
              <a:avLst/>
            </a:pr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r>
                <a:rPr lang="en-US" sz="2000" i="1" dirty="0" smtClean="0">
                  <a:solidFill>
                    <a:schemeClr val="bg1"/>
                  </a:solidFill>
                </a:rPr>
                <a:t>No input</a:t>
              </a:r>
              <a:br>
                <a:rPr lang="en-US" sz="2000" i="1" dirty="0" smtClean="0">
                  <a:solidFill>
                    <a:schemeClr val="bg1"/>
                  </a:solidFill>
                </a:rPr>
              </a:br>
              <a:r>
                <a:rPr lang="en-US" sz="2000" i="1" dirty="0" smtClean="0">
                  <a:solidFill>
                    <a:schemeClr val="bg1"/>
                  </a:solidFill>
                </a:rPr>
                <a:t>validation for the </a:t>
              </a:r>
              <a:r>
                <a:rPr lang="en-US" sz="2000" b="1" i="1" dirty="0" smtClean="0">
                  <a:solidFill>
                    <a:schemeClr val="bg1"/>
                  </a:solidFill>
                  <a:latin typeface="Courier New"/>
                </a:rPr>
                <a:t>Raw</a:t>
              </a:r>
              <a:r>
                <a:rPr lang="en-US" sz="2000" i="1" dirty="0" smtClean="0">
                  <a:solidFill>
                    <a:schemeClr val="bg1"/>
                  </a:solidFill>
                </a:rPr>
                <a:t> function</a:t>
              </a:r>
              <a:endParaRPr lang="en-US" sz="2000" i="1" dirty="0">
                <a:solidFill>
                  <a:schemeClr val="bg1"/>
                </a:solidFill>
              </a:endParaRPr>
            </a:p>
          </p:txBody>
        </p:sp>
      </p:gr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b="1" dirty="0" err="1" smtClean="0">
                <a:solidFill>
                  <a:schemeClr val="accent6"/>
                </a:solidFill>
                <a:latin typeface="Courier New"/>
              </a:rPr>
              <a:t>bsls</a:t>
            </a:r>
            <a:r>
              <a:rPr lang="en-US" b="1" dirty="0" smtClean="0">
                <a:solidFill>
                  <a:schemeClr val="accent6"/>
                </a:solidFill>
                <a:latin typeface="Courier New"/>
              </a:rPr>
              <a:t>::</a:t>
            </a:r>
            <a:r>
              <a:rPr lang="en-US" b="1" dirty="0" err="1" smtClean="0">
                <a:solidFill>
                  <a:schemeClr val="accent6"/>
                </a:solidFill>
                <a:latin typeface="Courier New"/>
              </a:rPr>
              <a:t>SystemTime</a:t>
            </a:r>
            <a:endParaRPr lang="en-US" b="1" dirty="0" smtClean="0">
              <a:solidFill>
                <a:schemeClr val="accent6"/>
              </a:solidFill>
              <a:latin typeface="Courier New"/>
            </a:endParaRPr>
          </a:p>
          <a:p>
            <a:pPr lvl="2"/>
            <a:r>
              <a:rPr lang="en-US" dirty="0" smtClean="0"/>
              <a:t>Utilities to retrieve the system time</a:t>
            </a:r>
          </a:p>
          <a:p>
            <a:pPr lvl="1"/>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EpochUtil</a:t>
            </a:r>
            <a:endParaRPr lang="en-US" b="1" dirty="0" smtClean="0">
              <a:solidFill>
                <a:schemeClr val="accent6"/>
              </a:solidFill>
              <a:latin typeface="Courier New"/>
            </a:endParaRPr>
          </a:p>
          <a:p>
            <a:pPr lvl="2"/>
            <a:r>
              <a:rPr lang="en-US" dirty="0" smtClean="0"/>
              <a:t>Conversions between </a:t>
            </a:r>
            <a:r>
              <a:rPr lang="en-US" dirty="0" err="1" smtClean="0"/>
              <a:t>unix</a:t>
            </a:r>
            <a:r>
              <a:rPr lang="en-US" dirty="0" smtClean="0"/>
              <a:t> epoch </a:t>
            </a:r>
            <a:r>
              <a:rPr lang="en-US" b="1" dirty="0" err="1" smtClean="0">
                <a:solidFill>
                  <a:schemeClr val="accent6"/>
                </a:solidFill>
                <a:latin typeface="Courier New"/>
              </a:rPr>
              <a:t>time_t</a:t>
            </a:r>
            <a:r>
              <a:rPr lang="en-US" dirty="0" smtClean="0"/>
              <a:t> and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Datetime</a:t>
            </a:r>
            <a:endParaRPr lang="en-US" b="1" dirty="0" smtClean="0">
              <a:solidFill>
                <a:schemeClr val="accent6"/>
              </a:solidFill>
              <a:latin typeface="Courier New"/>
            </a:endParaRPr>
          </a:p>
          <a:p>
            <a:pPr lvl="1"/>
            <a:r>
              <a:rPr lang="en-US" b="1" dirty="0" err="1" smtClean="0">
                <a:solidFill>
                  <a:schemeClr val="accent6"/>
                </a:solidFill>
                <a:latin typeface="Courier New"/>
              </a:rPr>
              <a:t>bdetu_DayOfMonth</a:t>
            </a:r>
            <a:r>
              <a:rPr lang="en-US" dirty="0" smtClean="0"/>
              <a:t>, </a:t>
            </a:r>
            <a:r>
              <a:rPr lang="en-US" b="1" dirty="0" err="1" smtClean="0">
                <a:solidFill>
                  <a:schemeClr val="accent6"/>
                </a:solidFill>
                <a:latin typeface="Courier New"/>
              </a:rPr>
              <a:t>bdetu_DayOfWeek</a:t>
            </a:r>
            <a:endParaRPr lang="en-US" b="1" dirty="0" smtClean="0">
              <a:solidFill>
                <a:schemeClr val="accent6"/>
              </a:solidFill>
              <a:latin typeface="Courier New"/>
            </a:endParaRPr>
          </a:p>
          <a:p>
            <a:pPr lvl="2"/>
            <a:r>
              <a:rPr lang="en-US" dirty="0" smtClean="0"/>
              <a:t>For computation such as finding the 2nd Friday after 3/12/11</a:t>
            </a:r>
          </a:p>
          <a:p>
            <a:pPr lvl="1"/>
            <a:r>
              <a:rPr lang="en-US" b="1" dirty="0" err="1" smtClean="0">
                <a:solidFill>
                  <a:schemeClr val="accent6"/>
                </a:solidFill>
                <a:latin typeface="Courier New"/>
              </a:rPr>
              <a:t>bdetu_Unset</a:t>
            </a:r>
            <a:endParaRPr lang="en-US" b="1" dirty="0" smtClean="0">
              <a:solidFill>
                <a:schemeClr val="accent6"/>
              </a:solidFill>
              <a:latin typeface="Courier New"/>
            </a:endParaRPr>
          </a:p>
          <a:p>
            <a:pPr lvl="2"/>
            <a:r>
              <a:rPr lang="en-US" dirty="0" smtClean="0"/>
              <a:t>Identify unset dates and times </a:t>
            </a:r>
          </a:p>
          <a:p>
            <a:pPr lvl="1"/>
            <a:r>
              <a:rPr lang="en-US" b="1" dirty="0" err="1" smtClean="0">
                <a:solidFill>
                  <a:schemeClr val="accent6"/>
                </a:solidFill>
                <a:latin typeface="Courier New"/>
              </a:rPr>
              <a:t>bdet_Calendar</a:t>
            </a:r>
            <a:endParaRPr lang="en-US" b="1" dirty="0" smtClean="0">
              <a:solidFill>
                <a:schemeClr val="accent6"/>
              </a:solidFill>
              <a:latin typeface="Courier New"/>
            </a:endParaRPr>
          </a:p>
          <a:p>
            <a:pPr lvl="2"/>
            <a:r>
              <a:rPr lang="en-US" dirty="0" smtClean="0"/>
              <a:t>Use to efficiently determine whether a particular </a:t>
            </a:r>
            <a:r>
              <a:rPr lang="en-US" b="1" dirty="0" err="1" smtClean="0">
                <a:solidFill>
                  <a:schemeClr val="accent6"/>
                </a:solidFill>
                <a:latin typeface="Courier New"/>
              </a:rPr>
              <a:t>bdlt</a:t>
            </a:r>
            <a:r>
              <a:rPr lang="en-US" b="1" dirty="0" smtClean="0">
                <a:solidFill>
                  <a:schemeClr val="accent6"/>
                </a:solidFill>
                <a:latin typeface="Courier New"/>
              </a:rPr>
              <a:t>::Date</a:t>
            </a:r>
            <a:r>
              <a:rPr lang="en-US" dirty="0" smtClean="0"/>
              <a:t> is a business day</a:t>
            </a:r>
            <a:endParaRPr lang="en-US" dirty="0"/>
          </a:p>
        </p:txBody>
      </p:sp>
      <p:sp>
        <p:nvSpPr>
          <p:cNvPr id="4" name="Title 3"/>
          <p:cNvSpPr>
            <a:spLocks noGrp="1"/>
          </p:cNvSpPr>
          <p:nvPr>
            <p:ph type="title"/>
          </p:nvPr>
        </p:nvSpPr>
        <p:spPr/>
        <p:txBody>
          <a:bodyPr/>
          <a:lstStyle/>
          <a:p>
            <a:r>
              <a:rPr lang="en-US" dirty="0" smtClean="0"/>
              <a:t>Other Useful Date and Time Classes</a:t>
            </a:r>
            <a:endParaRPr lang="en-US" dirty="0"/>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In May 2015, several date and time classes in the </a:t>
            </a:r>
            <a:r>
              <a:rPr lang="en-US" b="1" dirty="0" err="1" smtClean="0">
                <a:solidFill>
                  <a:schemeClr val="accent6"/>
                </a:solidFill>
                <a:latin typeface="Courier New"/>
              </a:rPr>
              <a:t>bdet</a:t>
            </a:r>
            <a:r>
              <a:rPr lang="en-US" dirty="0" smtClean="0"/>
              <a:t> and </a:t>
            </a:r>
            <a:r>
              <a:rPr lang="en-US" b="1" dirty="0" err="1" smtClean="0">
                <a:solidFill>
                  <a:schemeClr val="accent6"/>
                </a:solidFill>
                <a:latin typeface="Courier New"/>
              </a:rPr>
              <a:t>bdetu</a:t>
            </a:r>
            <a:r>
              <a:rPr lang="en-US" dirty="0" smtClean="0"/>
              <a:t> packages were deprecated</a:t>
            </a:r>
          </a:p>
          <a:p>
            <a:pPr lvl="2"/>
            <a:r>
              <a:rPr lang="en-US" dirty="0" smtClean="0"/>
              <a:t>Replaced by open source versions in the </a:t>
            </a:r>
            <a:r>
              <a:rPr lang="en-US" b="1" dirty="0" err="1" smtClean="0">
                <a:solidFill>
                  <a:schemeClr val="accent6"/>
                </a:solidFill>
                <a:latin typeface="Courier New"/>
              </a:rPr>
              <a:t>bdlt</a:t>
            </a:r>
            <a:r>
              <a:rPr lang="en-US" dirty="0" smtClean="0"/>
              <a:t> and </a:t>
            </a:r>
            <a:r>
              <a:rPr lang="en-US" b="1" dirty="0" err="1" smtClean="0">
                <a:solidFill>
                  <a:schemeClr val="accent6"/>
                </a:solidFill>
                <a:latin typeface="Courier New"/>
              </a:rPr>
              <a:t>bsls</a:t>
            </a:r>
            <a:r>
              <a:rPr lang="en-US" dirty="0" smtClean="0"/>
              <a:t> packages</a:t>
            </a:r>
          </a:p>
          <a:p>
            <a:pPr lvl="2"/>
            <a:r>
              <a:rPr lang="en-US" b="1" dirty="0" err="1" smtClean="0">
                <a:solidFill>
                  <a:schemeClr val="accent6"/>
                </a:solidFill>
                <a:latin typeface="Courier New"/>
              </a:rPr>
              <a:t>bdet</a:t>
            </a:r>
            <a:r>
              <a:rPr lang="en-US" dirty="0" smtClean="0"/>
              <a:t> classes are </a:t>
            </a:r>
            <a:r>
              <a:rPr lang="en-US" b="1" dirty="0" err="1" smtClean="0">
                <a:solidFill>
                  <a:schemeClr val="accent6"/>
                </a:solidFill>
                <a:latin typeface="Courier New"/>
              </a:rPr>
              <a:t>typedef</a:t>
            </a:r>
            <a:r>
              <a:rPr lang="en-US" dirty="0" err="1" smtClean="0"/>
              <a:t>ed</a:t>
            </a:r>
            <a:r>
              <a:rPr lang="en-US" dirty="0" smtClean="0"/>
              <a:t> to the corresponding </a:t>
            </a:r>
            <a:r>
              <a:rPr lang="en-US" b="1" dirty="0" err="1" smtClean="0">
                <a:solidFill>
                  <a:schemeClr val="accent6"/>
                </a:solidFill>
                <a:latin typeface="Courier New"/>
              </a:rPr>
              <a:t>bdlt</a:t>
            </a:r>
            <a:r>
              <a:rPr lang="en-US" dirty="0" smtClean="0"/>
              <a:t> versions</a:t>
            </a:r>
          </a:p>
          <a:p>
            <a:pPr lvl="3"/>
            <a:r>
              <a:rPr lang="en-US" b="1" dirty="0" err="1" smtClean="0">
                <a:solidFill>
                  <a:schemeClr val="accent6"/>
                </a:solidFill>
                <a:latin typeface="Courier New"/>
              </a:rPr>
              <a:t>bdet_Date</a:t>
            </a:r>
            <a:r>
              <a:rPr lang="en-US" dirty="0" smtClean="0"/>
              <a:t>		</a:t>
            </a:r>
            <a:r>
              <a:rPr lang="en-US" b="1" dirty="0" err="1" smtClean="0">
                <a:solidFill>
                  <a:schemeClr val="accent6"/>
                </a:solidFill>
                <a:latin typeface="Courier New"/>
              </a:rPr>
              <a:t>bdlt</a:t>
            </a:r>
            <a:r>
              <a:rPr lang="en-US" b="1" dirty="0" smtClean="0">
                <a:solidFill>
                  <a:schemeClr val="accent6"/>
                </a:solidFill>
                <a:latin typeface="Courier New"/>
              </a:rPr>
              <a:t>::Date</a:t>
            </a:r>
          </a:p>
          <a:p>
            <a:pPr lvl="3"/>
            <a:r>
              <a:rPr lang="en-US" b="1" dirty="0" err="1" smtClean="0">
                <a:solidFill>
                  <a:schemeClr val="accent6"/>
                </a:solidFill>
                <a:latin typeface="Courier New"/>
              </a:rPr>
              <a:t>bdet_Datetime</a:t>
            </a:r>
            <a:r>
              <a:rPr lang="en-US" dirty="0" smtClean="0"/>
              <a:t>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Datetime</a:t>
            </a:r>
            <a:endParaRPr lang="en-US" b="1" dirty="0" smtClean="0">
              <a:solidFill>
                <a:schemeClr val="accent6"/>
              </a:solidFill>
              <a:latin typeface="Courier New"/>
            </a:endParaRPr>
          </a:p>
          <a:p>
            <a:pPr lvl="3"/>
            <a:r>
              <a:rPr lang="en-US" b="1" dirty="0" err="1" smtClean="0">
                <a:solidFill>
                  <a:schemeClr val="accent6"/>
                </a:solidFill>
                <a:latin typeface="Courier New"/>
              </a:rPr>
              <a:t>bdet_DateTz</a:t>
            </a:r>
            <a:r>
              <a:rPr lang="en-US" dirty="0" smtClean="0"/>
              <a:t>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DateTz</a:t>
            </a:r>
            <a:endParaRPr lang="en-US" b="1" dirty="0" smtClean="0">
              <a:solidFill>
                <a:schemeClr val="accent6"/>
              </a:solidFill>
              <a:latin typeface="Courier New"/>
            </a:endParaRPr>
          </a:p>
          <a:p>
            <a:pPr lvl="3"/>
            <a:r>
              <a:rPr lang="en-US" b="1" dirty="0" err="1" smtClean="0">
                <a:solidFill>
                  <a:schemeClr val="accent6"/>
                </a:solidFill>
                <a:latin typeface="Courier New"/>
              </a:rPr>
              <a:t>bdet_DatetimeTz</a:t>
            </a:r>
            <a:r>
              <a:rPr lang="en-US" dirty="0" smtClean="0"/>
              <a:t>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DatetimeTz</a:t>
            </a:r>
            <a:endParaRPr lang="en-US" b="1" dirty="0" smtClean="0">
              <a:solidFill>
                <a:schemeClr val="accent6"/>
              </a:solidFill>
              <a:latin typeface="Courier New"/>
            </a:endParaRPr>
          </a:p>
          <a:p>
            <a:pPr marL="859536" lvl="3" indent="0">
              <a:buNone/>
            </a:pPr>
            <a:r>
              <a:rPr lang="en-US" dirty="0"/>
              <a:t>			</a:t>
            </a:r>
            <a:r>
              <a:rPr lang="en-US" b="1" dirty="0" err="1">
                <a:solidFill>
                  <a:schemeClr val="accent6"/>
                </a:solidFill>
                <a:latin typeface="Courier New"/>
              </a:rPr>
              <a:t>bdlt</a:t>
            </a:r>
            <a:r>
              <a:rPr lang="en-US" b="1" dirty="0">
                <a:solidFill>
                  <a:schemeClr val="accent6"/>
                </a:solidFill>
                <a:latin typeface="Courier New"/>
              </a:rPr>
              <a:t>::</a:t>
            </a:r>
            <a:r>
              <a:rPr lang="en-US" b="1" dirty="0" err="1" smtClean="0">
                <a:solidFill>
                  <a:schemeClr val="accent6"/>
                </a:solidFill>
                <a:latin typeface="Courier New"/>
              </a:rPr>
              <a:t>CurrentTime</a:t>
            </a:r>
            <a:endParaRPr lang="en-US" b="1" dirty="0" smtClean="0">
              <a:solidFill>
                <a:schemeClr val="accent6"/>
              </a:solidFill>
              <a:latin typeface="Courier New"/>
            </a:endParaRPr>
          </a:p>
          <a:p>
            <a:pPr lvl="3"/>
            <a:r>
              <a:rPr lang="en-US" b="1" dirty="0" err="1" smtClean="0">
                <a:solidFill>
                  <a:schemeClr val="accent6"/>
                </a:solidFill>
                <a:latin typeface="Courier New"/>
              </a:rPr>
              <a:t>bdetu_SystemTime</a:t>
            </a:r>
            <a:r>
              <a:rPr lang="en-US" dirty="0" smtClean="0"/>
              <a:t>	</a:t>
            </a:r>
            <a:r>
              <a:rPr lang="en-US" b="1" dirty="0" err="1" smtClean="0">
                <a:solidFill>
                  <a:schemeClr val="accent6"/>
                </a:solidFill>
                <a:latin typeface="Courier New"/>
              </a:rPr>
              <a:t>bdlt</a:t>
            </a:r>
            <a:r>
              <a:rPr lang="en-US" b="1" dirty="0" smtClean="0">
                <a:solidFill>
                  <a:schemeClr val="accent6"/>
                </a:solidFill>
                <a:latin typeface="Courier New"/>
              </a:rPr>
              <a:t>::</a:t>
            </a:r>
            <a:r>
              <a:rPr lang="en-US" b="1" dirty="0" err="1" smtClean="0">
                <a:solidFill>
                  <a:schemeClr val="accent6"/>
                </a:solidFill>
                <a:latin typeface="Courier New"/>
              </a:rPr>
              <a:t>LocalTimeOffset</a:t>
            </a:r>
            <a:endParaRPr lang="en-US" b="1" dirty="0" smtClean="0">
              <a:solidFill>
                <a:schemeClr val="accent6"/>
              </a:solidFill>
              <a:latin typeface="Courier New"/>
            </a:endParaRPr>
          </a:p>
          <a:p>
            <a:pPr marL="859536" lvl="3" indent="0">
              <a:buNone/>
            </a:pPr>
            <a:r>
              <a:rPr lang="en-US" dirty="0"/>
              <a:t>		</a:t>
            </a:r>
            <a:r>
              <a:rPr lang="en-US" dirty="0" smtClean="0"/>
              <a:t>	</a:t>
            </a:r>
            <a:r>
              <a:rPr lang="en-US" b="1" dirty="0" err="1" smtClean="0">
                <a:solidFill>
                  <a:schemeClr val="accent6"/>
                </a:solidFill>
                <a:latin typeface="Courier New"/>
              </a:rPr>
              <a:t>bsls</a:t>
            </a:r>
            <a:r>
              <a:rPr lang="en-US" b="1" dirty="0" smtClean="0">
                <a:solidFill>
                  <a:schemeClr val="accent6"/>
                </a:solidFill>
                <a:latin typeface="Courier New"/>
              </a:rPr>
              <a:t>::</a:t>
            </a:r>
            <a:r>
              <a:rPr lang="en-US" b="1" dirty="0" err="1" smtClean="0">
                <a:solidFill>
                  <a:schemeClr val="accent6"/>
                </a:solidFill>
                <a:latin typeface="Courier New"/>
              </a:rPr>
              <a:t>SystemTime</a:t>
            </a:r>
            <a:endParaRPr lang="en-US" b="1" dirty="0" smtClean="0">
              <a:solidFill>
                <a:schemeClr val="accent6"/>
              </a:solidFill>
              <a:latin typeface="Courier New"/>
            </a:endParaRPr>
          </a:p>
          <a:p>
            <a:pPr lvl="3"/>
            <a:r>
              <a:rPr lang="en-US" dirty="0" smtClean="0"/>
              <a:t>Etc.</a:t>
            </a:r>
            <a:endParaRPr lang="en-US" dirty="0"/>
          </a:p>
        </p:txBody>
      </p:sp>
      <p:sp>
        <p:nvSpPr>
          <p:cNvPr id="4" name="Title 3"/>
          <p:cNvSpPr>
            <a:spLocks noGrp="1"/>
          </p:cNvSpPr>
          <p:nvPr>
            <p:ph type="title"/>
          </p:nvPr>
        </p:nvSpPr>
        <p:spPr/>
        <p:txBody>
          <a:bodyPr/>
          <a:lstStyle/>
          <a:p>
            <a:r>
              <a:rPr lang="en-US" dirty="0" smtClean="0"/>
              <a:t>Date and Time Class Deprecation</a:t>
            </a:r>
            <a:endParaRPr lang="en-US" dirty="0"/>
          </a:p>
        </p:txBody>
      </p:sp>
      <p:cxnSp>
        <p:nvCxnSpPr>
          <p:cNvPr id="3" name="Straight Arrow Connector 2"/>
          <p:cNvCxnSpPr/>
          <p:nvPr/>
        </p:nvCxnSpPr>
        <p:spPr>
          <a:xfrm flipV="1">
            <a:off x="3870663" y="3195961"/>
            <a:ext cx="275208" cy="8878"/>
          </a:xfrm>
          <a:prstGeom prst="straightConnector1">
            <a:avLst/>
          </a:prstGeom>
          <a:ln w="38100">
            <a:solidFill>
              <a:schemeClr val="tx2"/>
            </a:solidFill>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870663" y="3515049"/>
            <a:ext cx="275208" cy="8878"/>
          </a:xfrm>
          <a:prstGeom prst="straightConnector1">
            <a:avLst/>
          </a:prstGeom>
          <a:ln w="38100">
            <a:solidFill>
              <a:schemeClr val="tx2"/>
            </a:solidFill>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907652" y="3833489"/>
            <a:ext cx="275208" cy="8878"/>
          </a:xfrm>
          <a:prstGeom prst="straightConnector1">
            <a:avLst/>
          </a:prstGeom>
          <a:ln w="38100">
            <a:solidFill>
              <a:schemeClr val="tx2"/>
            </a:solidFill>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907652" y="4820574"/>
            <a:ext cx="275208" cy="272767"/>
          </a:xfrm>
          <a:prstGeom prst="straightConnector1">
            <a:avLst/>
          </a:prstGeom>
          <a:ln w="38100">
            <a:solidFill>
              <a:schemeClr val="tx2"/>
            </a:solidFill>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907652" y="4157293"/>
            <a:ext cx="275208" cy="8878"/>
          </a:xfrm>
          <a:prstGeom prst="straightConnector1">
            <a:avLst/>
          </a:prstGeom>
          <a:ln w="38100">
            <a:solidFill>
              <a:schemeClr val="tx2"/>
            </a:solidFill>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907652" y="4492147"/>
            <a:ext cx="275208" cy="328427"/>
          </a:xfrm>
          <a:prstGeom prst="straightConnector1">
            <a:avLst/>
          </a:prstGeom>
          <a:ln w="38100">
            <a:solidFill>
              <a:schemeClr val="tx2"/>
            </a:solidFill>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907652" y="4811696"/>
            <a:ext cx="275208" cy="8878"/>
          </a:xfrm>
          <a:prstGeom prst="straightConnector1">
            <a:avLst/>
          </a:prstGeom>
          <a:ln w="38100">
            <a:solidFill>
              <a:schemeClr val="tx2"/>
            </a:solidFill>
            <a:headEnd type="none" w="med" len="med"/>
            <a:tailEnd type="arrow"/>
          </a:ln>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lvl="1"/>
            <a:r>
              <a:rPr lang="en-US" dirty="0" smtClean="0"/>
              <a:t>What is BDE ?</a:t>
            </a:r>
          </a:p>
          <a:p>
            <a:pPr lvl="1"/>
            <a:r>
              <a:rPr lang="en-US" dirty="0" smtClean="0"/>
              <a:t>Navigating BDE</a:t>
            </a:r>
          </a:p>
          <a:p>
            <a:pPr lvl="1"/>
            <a:r>
              <a:rPr lang="en-US" dirty="0" smtClean="0"/>
              <a:t>BDE Concepts and Idioms</a:t>
            </a:r>
          </a:p>
          <a:p>
            <a:pPr lvl="1"/>
            <a:r>
              <a:rPr lang="en-US" dirty="0" smtClean="0"/>
              <a:t>Useful BDE Classes</a:t>
            </a:r>
          </a:p>
        </p:txBody>
      </p:sp>
      <p:sp>
        <p:nvSpPr>
          <p:cNvPr id="6" name="Title 5"/>
          <p:cNvSpPr>
            <a:spLocks noGrp="1"/>
          </p:cNvSpPr>
          <p:nvPr>
            <p:ph type="title"/>
          </p:nvPr>
        </p:nvSpPr>
        <p:spPr/>
        <p:txBody>
          <a:bodyPr/>
          <a:lstStyle/>
          <a:p>
            <a:r>
              <a:rPr lang="en-US" smtClean="0"/>
              <a:t>Outline</a:t>
            </a:r>
            <a:endParaRPr lang="en-US" dirty="0"/>
          </a:p>
        </p:txBody>
      </p:sp>
      <p:grpSp>
        <p:nvGrpSpPr>
          <p:cNvPr id="8" name="Group 7"/>
          <p:cNvGrpSpPr/>
          <p:nvPr/>
        </p:nvGrpSpPr>
        <p:grpSpPr>
          <a:xfrm>
            <a:off x="1145710" y="1484313"/>
            <a:ext cx="9783605" cy="415508"/>
            <a:chOff x="465772" y="960300"/>
            <a:chExt cx="6460808" cy="652076"/>
          </a:xfrm>
        </p:grpSpPr>
        <p:sp>
          <p:nvSpPr>
            <p:cNvPr id="9" name="Rectangle 8"/>
            <p:cNvSpPr/>
            <p:nvPr/>
          </p:nvSpPr>
          <p:spPr>
            <a:xfrm>
              <a:off x="465772" y="960300"/>
              <a:ext cx="6460808" cy="652076"/>
            </a:xfrm>
            <a:prstGeom prst="rect">
              <a:avLst/>
            </a:prstGeom>
            <a:no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endParaRPr lang="en-US" sz="2700" i="1" dirty="0"/>
            </a:p>
          </p:txBody>
        </p:sp>
        <p:sp>
          <p:nvSpPr>
            <p:cNvPr id="10" name="Pentagon 9"/>
            <p:cNvSpPr/>
            <p:nvPr/>
          </p:nvSpPr>
          <p:spPr>
            <a:xfrm>
              <a:off x="465773" y="960300"/>
              <a:ext cx="249810" cy="650358"/>
            </a:xfrm>
            <a:prstGeom prst="homePlate">
              <a:avLst>
                <a:gd name="adj" fmla="val 100000"/>
              </a:avLst>
            </a:prstGeom>
            <a:solidFill>
              <a:schemeClr val="accent3"/>
            </a:solid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700" i="1" dirty="0"/>
            </a:p>
          </p:txBody>
        </p:sp>
      </p:grpSp>
    </p:spTree>
    <p:custDataLst>
      <p:tags r:id="rId1"/>
    </p:custDataLst>
    <p:extLst>
      <p:ext uri="{BB962C8B-B14F-4D97-AF65-F5344CB8AC3E}">
        <p14:creationId xmlns:p14="http://schemas.microsoft.com/office/powerpoint/2010/main" val="3095840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Use the BDE date and time related classes to compute and display</a:t>
            </a:r>
          </a:p>
          <a:p>
            <a:pPr lvl="2"/>
            <a:r>
              <a:rPr lang="en-US" dirty="0" smtClean="0"/>
              <a:t>Your age in minutes</a:t>
            </a:r>
          </a:p>
          <a:p>
            <a:pPr lvl="2"/>
            <a:r>
              <a:rPr lang="en-US" dirty="0" smtClean="0"/>
              <a:t>Day of the week of July 4</a:t>
            </a:r>
            <a:r>
              <a:rPr lang="en-US" baseline="30000" dirty="0" smtClean="0"/>
              <a:t>th</a:t>
            </a:r>
            <a:r>
              <a:rPr lang="en-US" dirty="0" smtClean="0"/>
              <a:t>, 1776</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The package </a:t>
            </a:r>
            <a:r>
              <a:rPr lang="en-US" b="1" dirty="0" err="1" smtClean="0">
                <a:solidFill>
                  <a:schemeClr val="accent6"/>
                </a:solidFill>
                <a:latin typeface="Courier New"/>
              </a:rPr>
              <a:t>bsls_assert</a:t>
            </a:r>
            <a:r>
              <a:rPr lang="en-US" dirty="0" smtClean="0"/>
              <a:t> provides a flexible framework for using assertions</a:t>
            </a:r>
          </a:p>
          <a:p>
            <a:pPr lvl="1"/>
            <a:r>
              <a:rPr lang="en-US" dirty="0" smtClean="0"/>
              <a:t>Three levels of assertions</a:t>
            </a:r>
          </a:p>
          <a:p>
            <a:pPr lvl="2"/>
            <a:r>
              <a:rPr lang="en-US" b="1" dirty="0" smtClean="0">
                <a:solidFill>
                  <a:schemeClr val="accent6"/>
                </a:solidFill>
                <a:latin typeface="Courier New"/>
              </a:rPr>
              <a:t>BSLS_ASSERT_SAFE(condition)</a:t>
            </a:r>
          </a:p>
          <a:p>
            <a:pPr lvl="3"/>
            <a:r>
              <a:rPr lang="en-US" dirty="0" smtClean="0"/>
              <a:t>Condition is expensive to evaluate (overhead much &gt; 10%)</a:t>
            </a:r>
          </a:p>
          <a:p>
            <a:pPr lvl="2"/>
            <a:r>
              <a:rPr lang="en-US" b="1" dirty="0" smtClean="0">
                <a:solidFill>
                  <a:schemeClr val="accent6"/>
                </a:solidFill>
                <a:latin typeface="Courier New"/>
              </a:rPr>
              <a:t>BSLS_ASSERT(condition)</a:t>
            </a:r>
          </a:p>
          <a:p>
            <a:pPr lvl="3"/>
            <a:r>
              <a:rPr lang="en-US" dirty="0" smtClean="0"/>
              <a:t>Condition is inexpensive to evaluate (&lt; 5–10% overhead)</a:t>
            </a:r>
          </a:p>
          <a:p>
            <a:pPr lvl="2"/>
            <a:r>
              <a:rPr lang="en-US" b="1" dirty="0" smtClean="0">
                <a:solidFill>
                  <a:schemeClr val="accent6"/>
                </a:solidFill>
                <a:latin typeface="Courier New"/>
              </a:rPr>
              <a:t>BSLS_ASSERT_OPT(condition)</a:t>
            </a:r>
          </a:p>
          <a:p>
            <a:pPr lvl="3"/>
            <a:r>
              <a:rPr lang="en-US" dirty="0" smtClean="0"/>
              <a:t>Cost of evaluating the condition is negligible</a:t>
            </a:r>
          </a:p>
          <a:p>
            <a:pPr lvl="1"/>
            <a:r>
              <a:rPr lang="en-US" dirty="0" smtClean="0"/>
              <a:t>Programmer can dynamically change the behavior triggered by failed assertions</a:t>
            </a:r>
          </a:p>
          <a:p>
            <a:pPr lvl="2"/>
            <a:r>
              <a:rPr lang="en-US" dirty="0" smtClean="0"/>
              <a:t>Install an alternate assertion-failure handler function</a:t>
            </a:r>
            <a:endParaRPr lang="en-US" dirty="0"/>
          </a:p>
        </p:txBody>
      </p:sp>
      <p:sp>
        <p:nvSpPr>
          <p:cNvPr id="4" name="Title 3"/>
          <p:cNvSpPr>
            <a:spLocks noGrp="1"/>
          </p:cNvSpPr>
          <p:nvPr>
            <p:ph type="title"/>
          </p:nvPr>
        </p:nvSpPr>
        <p:spPr/>
        <p:txBody>
          <a:bodyPr/>
          <a:lstStyle/>
          <a:p>
            <a:r>
              <a:rPr lang="en-US" dirty="0" smtClean="0"/>
              <a:t>Assertions</a:t>
            </a:r>
            <a:endParaRPr lang="en-US" dirty="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Use assertions to validate that preconditions are met or that invariants are true</a:t>
            </a:r>
          </a:p>
          <a:p>
            <a:pPr lvl="1"/>
            <a:endParaRPr lang="en-US" dirty="0"/>
          </a:p>
          <a:p>
            <a:pPr lvl="1"/>
            <a:endParaRPr lang="en-US" dirty="0" smtClean="0"/>
          </a:p>
          <a:p>
            <a:pPr lvl="1"/>
            <a:endParaRPr lang="en-US" dirty="0" smtClean="0"/>
          </a:p>
          <a:p>
            <a:pPr lvl="1"/>
            <a:r>
              <a:rPr lang="en-US" dirty="0" smtClean="0"/>
              <a:t>Evaluation of the assert </a:t>
            </a:r>
            <a:r>
              <a:rPr lang="en-US" b="1" dirty="0" smtClean="0">
                <a:solidFill>
                  <a:schemeClr val="accent3"/>
                </a:solidFill>
              </a:rPr>
              <a:t>must have no side effects</a:t>
            </a:r>
          </a:p>
          <a:p>
            <a:pPr lvl="1"/>
            <a:endParaRPr lang="en-US" dirty="0"/>
          </a:p>
          <a:p>
            <a:pPr lvl="1"/>
            <a:endParaRPr lang="en-US" dirty="0" smtClean="0"/>
          </a:p>
          <a:p>
            <a:pPr lvl="1"/>
            <a:r>
              <a:rPr lang="en-US" dirty="0" smtClean="0"/>
              <a:t>Can configure assertions to throw exceptions instead of terminating the program</a:t>
            </a:r>
            <a:endParaRPr lang="en-US" dirty="0"/>
          </a:p>
        </p:txBody>
      </p:sp>
      <p:sp>
        <p:nvSpPr>
          <p:cNvPr id="4" name="Title 3"/>
          <p:cNvSpPr>
            <a:spLocks noGrp="1"/>
          </p:cNvSpPr>
          <p:nvPr>
            <p:ph type="title"/>
          </p:nvPr>
        </p:nvSpPr>
        <p:spPr/>
        <p:txBody>
          <a:bodyPr/>
          <a:lstStyle/>
          <a:p>
            <a:r>
              <a:rPr lang="en-US" dirty="0" smtClean="0"/>
              <a:t>Using Assertions</a:t>
            </a:r>
            <a:endParaRPr lang="en-US" dirty="0"/>
          </a:p>
        </p:txBody>
      </p:sp>
      <p:grpSp>
        <p:nvGrpSpPr>
          <p:cNvPr id="6" name="Group 5"/>
          <p:cNvGrpSpPr>
            <a:grpSpLocks/>
          </p:cNvGrpSpPr>
          <p:nvPr/>
        </p:nvGrpSpPr>
        <p:grpSpPr>
          <a:xfrm>
            <a:off x="462798" y="2289316"/>
            <a:ext cx="10703675" cy="1571484"/>
            <a:chOff x="457200" y="1468763"/>
            <a:chExt cx="7694404" cy="3370649"/>
          </a:xfrm>
        </p:grpSpPr>
        <p:sp>
          <p:nvSpPr>
            <p:cNvPr id="7" name="Rectangle 6"/>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600" b="1" dirty="0" smtClean="0">
                  <a:solidFill>
                    <a:srgbClr val="526FEA"/>
                  </a:solidFill>
                  <a:highlight>
                    <a:srgbClr val="FFFFFF"/>
                  </a:highlight>
                  <a:latin typeface="Courier New"/>
                </a:rPr>
                <a:t>void</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foo</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526FEA"/>
                  </a:solidFill>
                  <a:highlight>
                    <a:srgbClr val="FFFFFF"/>
                  </a:highlight>
                  <a:latin typeface="Courier New"/>
                </a:rPr>
                <a:t>void</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p</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  </a:t>
              </a:r>
              <a:r>
                <a:rPr lang="en-US" sz="1600" b="1" dirty="0" smtClean="0">
                  <a:solidFill>
                    <a:srgbClr val="000000"/>
                  </a:solidFill>
                  <a:highlight>
                    <a:srgbClr val="FFFFFF"/>
                  </a:highlight>
                  <a:latin typeface="Courier New"/>
                </a:rPr>
                <a:t>BSLS_ASSERT_OPT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526FEA"/>
                  </a:solidFill>
                  <a:highlight>
                    <a:srgbClr val="FFFFFF"/>
                  </a:highlight>
                  <a:latin typeface="Courier New"/>
                </a:rPr>
                <a:t>NULL</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p </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will terminate the program and print the file name</a:t>
              </a:r>
            </a:p>
            <a:p>
              <a:r>
                <a:rPr lang="en-US" sz="1600"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and line number if p == NULL</a:t>
              </a:r>
            </a:p>
            <a:p>
              <a:r>
                <a:rPr lang="en-US" sz="1600" b="1" dirty="0" smtClean="0">
                  <a:solidFill>
                    <a:srgbClr val="000080"/>
                  </a:solidFill>
                  <a:highlight>
                    <a:srgbClr val="FFFFFF"/>
                  </a:highlight>
                  <a:latin typeface="Courier New"/>
                </a:rPr>
                <a:t>}</a:t>
              </a:r>
              <a:endParaRPr lang="en-US" sz="1600" dirty="0"/>
            </a:p>
          </p:txBody>
        </p:sp>
        <p:sp>
          <p:nvSpPr>
            <p:cNvPr id="8" name="Rectangle 7"/>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cs typeface="Arial" charset="0"/>
              </a:endParaRPr>
            </a:p>
          </p:txBody>
        </p:sp>
      </p:grpSp>
      <p:grpSp>
        <p:nvGrpSpPr>
          <p:cNvPr id="9" name="Group 8"/>
          <p:cNvGrpSpPr>
            <a:grpSpLocks/>
          </p:cNvGrpSpPr>
          <p:nvPr/>
        </p:nvGrpSpPr>
        <p:grpSpPr>
          <a:xfrm>
            <a:off x="462798" y="4397516"/>
            <a:ext cx="10703675" cy="872984"/>
            <a:chOff x="457200" y="1468763"/>
            <a:chExt cx="7694404" cy="3370649"/>
          </a:xfrm>
        </p:grpSpPr>
        <p:sp>
          <p:nvSpPr>
            <p:cNvPr id="10" name="Rectangle 9"/>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600" b="1" dirty="0" smtClean="0">
                  <a:solidFill>
                    <a:srgbClr val="000000"/>
                  </a:solidFill>
                  <a:highlight>
                    <a:srgbClr val="FFFFFF"/>
                  </a:highlight>
                  <a:latin typeface="Courier New"/>
                </a:rPr>
                <a:t>BSLS_ASSERT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526FEA"/>
                  </a:solidFill>
                  <a:highlight>
                    <a:srgbClr val="FFFFFF"/>
                  </a:highlight>
                  <a:latin typeface="Courier New"/>
                </a:rPr>
                <a:t>NULL</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p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foo</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WRONG !!!</a:t>
              </a:r>
            </a:p>
            <a:p>
              <a:r>
                <a:rPr lang="en-US" sz="1600" b="1" dirty="0" smtClean="0">
                  <a:solidFill>
                    <a:srgbClr val="000000"/>
                  </a:solidFill>
                  <a:highlight>
                    <a:srgbClr val="FFFFFF"/>
                  </a:highlight>
                  <a:latin typeface="Courier New"/>
                </a:rPr>
                <a:t>p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foo</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p>
            <a:p>
              <a:r>
                <a:rPr lang="en-US" sz="1600" b="1" dirty="0" smtClean="0">
                  <a:solidFill>
                    <a:srgbClr val="000000"/>
                  </a:solidFill>
                  <a:highlight>
                    <a:srgbClr val="FFFFFF"/>
                  </a:highlight>
                  <a:latin typeface="Courier New"/>
                </a:rPr>
                <a:t>BSLS_ASSERT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526FEA"/>
                  </a:solidFill>
                  <a:highlight>
                    <a:srgbClr val="FFFFFF"/>
                  </a:highlight>
                  <a:latin typeface="Courier New"/>
                </a:rPr>
                <a:t>NULL</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p</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5EC2A5"/>
                  </a:solidFill>
                  <a:highlight>
                    <a:srgbClr val="FFFFFF"/>
                  </a:highlight>
                  <a:latin typeface="Courier New"/>
                </a:rPr>
                <a:t>// Correct</a:t>
              </a:r>
              <a:endParaRPr lang="en-US" sz="1600" dirty="0"/>
            </a:p>
          </p:txBody>
        </p:sp>
        <p:sp>
          <p:nvSpPr>
            <p:cNvPr id="11" name="Rectangle 10"/>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cs typeface="Arial" charset="0"/>
              </a:endParaRPr>
            </a:p>
          </p:txBody>
        </p:sp>
      </p:grpSp>
      <p:grpSp>
        <p:nvGrpSpPr>
          <p:cNvPr id="12" name="Group 11"/>
          <p:cNvGrpSpPr>
            <a:grpSpLocks/>
          </p:cNvGrpSpPr>
          <p:nvPr/>
        </p:nvGrpSpPr>
        <p:grpSpPr>
          <a:xfrm>
            <a:off x="462798" y="6267592"/>
            <a:ext cx="10703675" cy="357046"/>
            <a:chOff x="457200" y="1468763"/>
            <a:chExt cx="7694404" cy="3370649"/>
          </a:xfrm>
        </p:grpSpPr>
        <p:sp>
          <p:nvSpPr>
            <p:cNvPr id="13" name="Rectangle 12"/>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600" b="1" dirty="0" err="1" smtClean="0">
                  <a:solidFill>
                    <a:srgbClr val="000000"/>
                  </a:solidFill>
                  <a:highlight>
                    <a:srgbClr val="FFFFFF"/>
                  </a:highlight>
                  <a:latin typeface="Courier New"/>
                </a:rPr>
                <a:t>bsls_Assert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setFailureHandler</a:t>
              </a:r>
              <a:r>
                <a:rPr lang="en-US" sz="1600" b="1" dirty="0" smtClean="0">
                  <a:solidFill>
                    <a:srgbClr val="000080"/>
                  </a:solidFill>
                  <a:highlight>
                    <a:srgbClr val="FFFFFF"/>
                  </a:highlight>
                  <a:latin typeface="Courier New"/>
                </a:rPr>
                <a:t>(&amp;</a:t>
              </a:r>
              <a:r>
                <a:rPr lang="en-US" sz="1600" b="1" dirty="0" err="1" smtClean="0">
                  <a:solidFill>
                    <a:srgbClr val="000000"/>
                  </a:solidFill>
                  <a:highlight>
                    <a:srgbClr val="FFFFFF"/>
                  </a:highlight>
                  <a:latin typeface="Courier New"/>
                </a:rPr>
                <a:t>bsls_Assert</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failThrow</a:t>
              </a:r>
              <a:r>
                <a:rPr lang="en-US" sz="1600" b="1" dirty="0" smtClean="0">
                  <a:solidFill>
                    <a:srgbClr val="000080"/>
                  </a:solidFill>
                  <a:highlight>
                    <a:srgbClr val="FFFFFF"/>
                  </a:highlight>
                  <a:latin typeface="Courier New"/>
                </a:rPr>
                <a:t>);</a:t>
              </a:r>
              <a:endParaRPr lang="en-US" sz="1600" dirty="0"/>
            </a:p>
          </p:txBody>
        </p:sp>
        <p:sp>
          <p:nvSpPr>
            <p:cNvPr id="14" name="Rectangle 13"/>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cs typeface="Arial" charset="0"/>
              </a:endParaRPr>
            </a:p>
          </p:txBody>
        </p:sp>
      </p:gr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sz="2000" dirty="0" smtClean="0"/>
              <a:t>Compile-time flags determine which of these assertions are instantiated</a:t>
            </a:r>
          </a:p>
          <a:p>
            <a:pPr lvl="2"/>
            <a:r>
              <a:rPr lang="en-US" sz="1800" dirty="0" smtClean="0"/>
              <a:t>Overridden by an optional assertion-level flag</a:t>
            </a:r>
          </a:p>
          <a:p>
            <a:pPr lvl="3"/>
            <a:r>
              <a:rPr lang="en-US" sz="1600" dirty="0" smtClean="0"/>
              <a:t>Define the flag (macro) using the </a:t>
            </a:r>
            <a:r>
              <a:rPr lang="en-US" sz="1600" b="1" dirty="0" smtClean="0">
                <a:solidFill>
                  <a:schemeClr val="accent6"/>
                </a:solidFill>
                <a:latin typeface="Courier New"/>
              </a:rPr>
              <a:t>-D</a:t>
            </a:r>
            <a:r>
              <a:rPr lang="en-US" sz="1600" dirty="0" smtClean="0"/>
              <a:t> option</a:t>
            </a:r>
          </a:p>
          <a:p>
            <a:pPr lvl="3"/>
            <a:r>
              <a:rPr lang="en-US" sz="1600" dirty="0" smtClean="0"/>
              <a:t>Modifying the </a:t>
            </a:r>
            <a:r>
              <a:rPr lang="en-US" sz="1600" dirty="0" err="1" smtClean="0"/>
              <a:t>makefile</a:t>
            </a:r>
            <a:r>
              <a:rPr lang="en-US" sz="1600" dirty="0" smtClean="0"/>
              <a:t> does not trigger recompilation</a:t>
            </a:r>
          </a:p>
          <a:p>
            <a:pPr marL="1316038" lvl="3"/>
            <a:r>
              <a:rPr lang="en-US" sz="1600" dirty="0" smtClean="0"/>
              <a:t>Perform a clean build</a:t>
            </a:r>
          </a:p>
          <a:p>
            <a:pPr lvl="3"/>
            <a:r>
              <a:rPr lang="en-US" sz="1600" b="1" dirty="0" smtClean="0">
                <a:solidFill>
                  <a:schemeClr val="accent6"/>
                </a:solidFill>
                <a:latin typeface="Courier New"/>
              </a:rPr>
              <a:t>USER_CPPFLAGS += -I. –D …</a:t>
            </a:r>
          </a:p>
          <a:p>
            <a:pPr lvl="3"/>
            <a:r>
              <a:rPr lang="en-US" sz="1600" b="1" dirty="0" smtClean="0">
                <a:solidFill>
                  <a:schemeClr val="accent6"/>
                </a:solidFill>
                <a:latin typeface="Courier New"/>
              </a:rPr>
              <a:t>-D BSLS_ASSERT_LEVEL_NONE</a:t>
            </a:r>
          </a:p>
          <a:p>
            <a:pPr marL="1316038" lvl="3"/>
            <a:r>
              <a:rPr lang="en-US" sz="1600" dirty="0" smtClean="0"/>
              <a:t>No assertions are instantiated</a:t>
            </a:r>
          </a:p>
          <a:p>
            <a:pPr lvl="3"/>
            <a:r>
              <a:rPr lang="en-US" sz="1600" b="1" dirty="0" smtClean="0">
                <a:solidFill>
                  <a:schemeClr val="accent6"/>
                </a:solidFill>
                <a:latin typeface="Courier New"/>
              </a:rPr>
              <a:t>-D BSLS_ASSERT_LEVEL_ASSERT_OPT</a:t>
            </a:r>
          </a:p>
          <a:p>
            <a:pPr marL="1316038" lvl="3"/>
            <a:r>
              <a:rPr lang="en-US" sz="1600" dirty="0" smtClean="0"/>
              <a:t>Only </a:t>
            </a:r>
            <a:r>
              <a:rPr lang="en-US" sz="1600" b="1" dirty="0" smtClean="0">
                <a:solidFill>
                  <a:schemeClr val="accent6"/>
                </a:solidFill>
                <a:latin typeface="Courier New"/>
              </a:rPr>
              <a:t>BSLS_ASSERT_OPT</a:t>
            </a:r>
            <a:endParaRPr lang="en-US" sz="1600" dirty="0" smtClean="0"/>
          </a:p>
          <a:p>
            <a:pPr lvl="3"/>
            <a:r>
              <a:rPr lang="en-US" sz="1600" b="1" dirty="0" smtClean="0">
                <a:solidFill>
                  <a:schemeClr val="accent6"/>
                </a:solidFill>
                <a:latin typeface="Courier New"/>
              </a:rPr>
              <a:t>-D BSLS_ASSERT_LEVEL_ASSERT</a:t>
            </a:r>
          </a:p>
          <a:p>
            <a:pPr marL="1316038" lvl="3"/>
            <a:r>
              <a:rPr lang="en-US" sz="1600" dirty="0" smtClean="0"/>
              <a:t>Default</a:t>
            </a:r>
          </a:p>
          <a:p>
            <a:pPr marL="1316038" lvl="3"/>
            <a:r>
              <a:rPr lang="en-US" sz="1600" b="1" dirty="0" smtClean="0">
                <a:solidFill>
                  <a:schemeClr val="accent6"/>
                </a:solidFill>
                <a:latin typeface="Courier New"/>
              </a:rPr>
              <a:t>BSLS_ASSERT_OPT</a:t>
            </a:r>
            <a:r>
              <a:rPr lang="en-US" sz="1600" dirty="0" smtClean="0"/>
              <a:t> and </a:t>
            </a:r>
            <a:r>
              <a:rPr lang="en-US" sz="1600" b="1" dirty="0" smtClean="0">
                <a:solidFill>
                  <a:schemeClr val="accent6"/>
                </a:solidFill>
                <a:latin typeface="Courier New"/>
              </a:rPr>
              <a:t>BSLS_ASSERT</a:t>
            </a:r>
            <a:endParaRPr lang="en-US" sz="1600" dirty="0" smtClean="0"/>
          </a:p>
          <a:p>
            <a:pPr lvl="3"/>
            <a:r>
              <a:rPr lang="en-US" sz="1600" b="1" dirty="0" smtClean="0">
                <a:solidFill>
                  <a:schemeClr val="accent6"/>
                </a:solidFill>
                <a:latin typeface="Courier New"/>
              </a:rPr>
              <a:t>-D BSLS_ASSERT_LEVEL_ASSERT_SAFE</a:t>
            </a:r>
          </a:p>
          <a:p>
            <a:pPr marL="1316038" lvl="3"/>
            <a:r>
              <a:rPr lang="en-US" sz="1600" b="1" dirty="0">
                <a:solidFill>
                  <a:schemeClr val="accent6"/>
                </a:solidFill>
                <a:latin typeface="Courier New"/>
              </a:rPr>
              <a:t>BSLS_ASSERT_OPT</a:t>
            </a:r>
            <a:r>
              <a:rPr lang="en-US" sz="1600" dirty="0" smtClean="0"/>
              <a:t>, </a:t>
            </a:r>
            <a:r>
              <a:rPr lang="en-US" sz="1600" b="1" dirty="0">
                <a:solidFill>
                  <a:schemeClr val="accent6"/>
                </a:solidFill>
                <a:latin typeface="Courier New"/>
              </a:rPr>
              <a:t>BSLS_ASSERT</a:t>
            </a:r>
            <a:r>
              <a:rPr lang="en-US" sz="1600" dirty="0" smtClean="0"/>
              <a:t>, and </a:t>
            </a:r>
            <a:r>
              <a:rPr lang="en-US" sz="1600" b="1" dirty="0" smtClean="0">
                <a:solidFill>
                  <a:schemeClr val="accent6"/>
                </a:solidFill>
                <a:latin typeface="Courier New"/>
              </a:rPr>
              <a:t>BSLS_ASSERT_SAFE</a:t>
            </a:r>
            <a:endParaRPr lang="en-US" sz="1600" dirty="0"/>
          </a:p>
        </p:txBody>
      </p:sp>
      <p:sp>
        <p:nvSpPr>
          <p:cNvPr id="4" name="Title 3"/>
          <p:cNvSpPr>
            <a:spLocks noGrp="1"/>
          </p:cNvSpPr>
          <p:nvPr>
            <p:ph type="title"/>
          </p:nvPr>
        </p:nvSpPr>
        <p:spPr/>
        <p:txBody>
          <a:bodyPr/>
          <a:lstStyle/>
          <a:p>
            <a:r>
              <a:rPr lang="en-US" dirty="0" smtClean="0"/>
              <a:t>Assertions</a:t>
            </a:r>
            <a:endParaRPr lang="en-US" dirty="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Point class</a:t>
            </a:r>
          </a:p>
          <a:p>
            <a:pPr lvl="2"/>
            <a:r>
              <a:rPr lang="en-US" dirty="0" smtClean="0"/>
              <a:t>Maintains x and y coordinates in the range [-1000, 1000]</a:t>
            </a:r>
          </a:p>
          <a:p>
            <a:pPr lvl="2"/>
            <a:r>
              <a:rPr lang="en-US" dirty="0" smtClean="0"/>
              <a:t>Undefined behavior if coordinates are out of range</a:t>
            </a:r>
          </a:p>
          <a:p>
            <a:pPr lvl="1"/>
            <a:r>
              <a:rPr lang="en-US" dirty="0" smtClean="0"/>
              <a:t>Validation cost is significant (&gt; 10%) compared to useful work</a:t>
            </a:r>
          </a:p>
          <a:p>
            <a:pPr lvl="2"/>
            <a:r>
              <a:rPr lang="en-US" b="1" dirty="0" smtClean="0">
                <a:solidFill>
                  <a:schemeClr val="accent3"/>
                </a:solidFill>
              </a:rPr>
              <a:t>Use</a:t>
            </a:r>
            <a:r>
              <a:rPr lang="en-US" dirty="0" smtClean="0"/>
              <a:t> </a:t>
            </a:r>
            <a:r>
              <a:rPr lang="en-US" b="1" dirty="0" smtClean="0">
                <a:solidFill>
                  <a:schemeClr val="accent6"/>
                </a:solidFill>
                <a:latin typeface="Courier New"/>
              </a:rPr>
              <a:t>BSLS_ASSERT_SAFE</a:t>
            </a:r>
            <a:endParaRPr lang="en-US" b="1" dirty="0">
              <a:solidFill>
                <a:schemeClr val="accent6"/>
              </a:solidFill>
              <a:latin typeface="Courier New"/>
            </a:endParaRPr>
          </a:p>
        </p:txBody>
      </p:sp>
      <p:sp>
        <p:nvSpPr>
          <p:cNvPr id="4" name="Title 3"/>
          <p:cNvSpPr>
            <a:spLocks noGrp="1"/>
          </p:cNvSpPr>
          <p:nvPr>
            <p:ph type="title"/>
          </p:nvPr>
        </p:nvSpPr>
        <p:spPr/>
        <p:txBody>
          <a:bodyPr/>
          <a:lstStyle/>
          <a:p>
            <a:r>
              <a:rPr lang="en-US" dirty="0" smtClean="0"/>
              <a:t>Example: BSLS_ASSERT_SAFE</a:t>
            </a:r>
            <a:endParaRPr lang="en-US" dirty="0"/>
          </a:p>
        </p:txBody>
      </p:sp>
      <p:grpSp>
        <p:nvGrpSpPr>
          <p:cNvPr id="6" name="Group 5"/>
          <p:cNvGrpSpPr>
            <a:grpSpLocks/>
          </p:cNvGrpSpPr>
          <p:nvPr/>
        </p:nvGrpSpPr>
        <p:grpSpPr>
          <a:xfrm>
            <a:off x="462798" y="4017269"/>
            <a:ext cx="10703675" cy="2496073"/>
            <a:chOff x="457200" y="1468763"/>
            <a:chExt cx="7694404" cy="3370649"/>
          </a:xfrm>
        </p:grpSpPr>
        <p:sp>
          <p:nvSpPr>
            <p:cNvPr id="7" name="Rectangle 6"/>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400" b="1" dirty="0" smtClean="0">
                  <a:solidFill>
                    <a:srgbClr val="526FEA"/>
                  </a:solidFill>
                  <a:highlight>
                    <a:srgbClr val="FFFFFF"/>
                  </a:highlight>
                  <a:latin typeface="Courier New"/>
                </a:rPr>
                <a:t>class</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Kpoint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short</a:t>
              </a:r>
              <a:r>
                <a:rPr lang="en-US" sz="1400" b="1" dirty="0" smtClean="0">
                  <a:solidFill>
                    <a:srgbClr val="000000"/>
                  </a:solidFill>
                  <a:highlight>
                    <a:srgbClr val="FFFFFF"/>
                  </a:highlight>
                  <a:latin typeface="Courier New"/>
                </a:rPr>
                <a:t> </a:t>
              </a:r>
              <a:r>
                <a:rPr lang="en-US" sz="1400" b="1" dirty="0" err="1" smtClean="0">
                  <a:solidFill>
                    <a:srgbClr val="526FEA"/>
                  </a:solidFill>
                  <a:highlight>
                    <a:srgbClr val="FFFFFF"/>
                  </a:highlight>
                  <a:latin typeface="Courier New"/>
                </a:rPr>
                <a:t>int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d_x</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short</a:t>
              </a:r>
              <a:r>
                <a:rPr lang="en-US" sz="1400" b="1" dirty="0" smtClean="0">
                  <a:solidFill>
                    <a:srgbClr val="000000"/>
                  </a:solidFill>
                  <a:highlight>
                    <a:srgbClr val="FFFFFF"/>
                  </a:highlight>
                  <a:latin typeface="Courier New"/>
                </a:rPr>
                <a:t> </a:t>
              </a:r>
              <a:r>
                <a:rPr lang="en-US" sz="1400" b="1" dirty="0" err="1" smtClean="0">
                  <a:solidFill>
                    <a:srgbClr val="526FEA"/>
                  </a:solidFill>
                  <a:highlight>
                    <a:srgbClr val="FFFFFF"/>
                  </a:highlight>
                  <a:latin typeface="Courier New"/>
                </a:rPr>
                <a:t>int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d_y</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526FEA"/>
                  </a:solidFill>
                  <a:highlight>
                    <a:srgbClr val="FFFFFF"/>
                  </a:highlight>
                  <a:latin typeface="Courier New"/>
                </a:rPr>
                <a:t>public</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Kpoint</a:t>
              </a:r>
              <a:r>
                <a:rPr lang="en-US" sz="1400" b="1" dirty="0" smtClean="0">
                  <a:solidFill>
                    <a:srgbClr val="000080"/>
                  </a:solidFill>
                  <a:highlight>
                    <a:srgbClr val="FFFFFF"/>
                  </a:highlight>
                  <a:latin typeface="Courier New"/>
                </a:rPr>
                <a:t>(</a:t>
              </a:r>
              <a:r>
                <a:rPr lang="en-US" sz="1400" b="1" dirty="0" err="1" smtClean="0">
                  <a:solidFill>
                    <a:srgbClr val="526FEA"/>
                  </a:solidFill>
                  <a:highlight>
                    <a:srgbClr val="FFFFFF"/>
                  </a:highlight>
                  <a:latin typeface="Courier New"/>
                </a:rPr>
                <a:t>int</a:t>
              </a:r>
              <a:r>
                <a:rPr lang="en-US" sz="1400" b="1" dirty="0" smtClean="0">
                  <a:solidFill>
                    <a:srgbClr val="000000"/>
                  </a:solidFill>
                  <a:highlight>
                    <a:srgbClr val="FFFFFF"/>
                  </a:highlight>
                  <a:latin typeface="Courier New"/>
                </a:rPr>
                <a:t> x</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526FEA"/>
                  </a:solidFill>
                  <a:highlight>
                    <a:srgbClr val="FFFFFF"/>
                  </a:highlight>
                  <a:latin typeface="Courier New"/>
                </a:rPr>
                <a:t>int</a:t>
              </a:r>
              <a:r>
                <a:rPr lang="en-US" sz="1400" b="1" dirty="0" smtClean="0">
                  <a:solidFill>
                    <a:srgbClr val="000000"/>
                  </a:solidFill>
                  <a:highlight>
                    <a:srgbClr val="FFFFFF"/>
                  </a:highlight>
                  <a:latin typeface="Courier New"/>
                </a:rPr>
                <a:t> y</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endParaRPr lang="en-US" sz="1400" dirty="0" smtClean="0">
                <a:solidFill>
                  <a:srgbClr val="000000"/>
                </a:solidFill>
                <a:highlight>
                  <a:srgbClr val="FFFFFF"/>
                </a:highlight>
                <a:latin typeface="Courier New"/>
              </a:endParaRPr>
            </a:p>
            <a:p>
              <a:r>
                <a:rPr lang="fr-FR" sz="1400" b="1" dirty="0" err="1" smtClean="0">
                  <a:solidFill>
                    <a:srgbClr val="526FEA"/>
                  </a:solidFill>
                  <a:highlight>
                    <a:srgbClr val="FFFFFF"/>
                  </a:highlight>
                  <a:latin typeface="Courier New"/>
                </a:rPr>
                <a:t>inline</a:t>
              </a:r>
              <a:r>
                <a:rPr lang="fr-FR" sz="1400" b="1" dirty="0" smtClean="0">
                  <a:solidFill>
                    <a:srgbClr val="000000"/>
                  </a:solidFill>
                  <a:highlight>
                    <a:srgbClr val="FFFFFF"/>
                  </a:highlight>
                  <a:latin typeface="Courier New"/>
                </a:rPr>
                <a:t> </a:t>
              </a:r>
              <a:r>
                <a:rPr lang="fr-FR" sz="1400" b="1" dirty="0" err="1" smtClean="0">
                  <a:solidFill>
                    <a:srgbClr val="000000"/>
                  </a:solidFill>
                  <a:highlight>
                    <a:srgbClr val="FFFFFF"/>
                  </a:highlight>
                  <a:latin typeface="Courier New"/>
                </a:rPr>
                <a:t>Kpoint</a:t>
              </a:r>
              <a:r>
                <a:rPr lang="fr-FR" sz="1400" b="1" dirty="0" smtClean="0">
                  <a:solidFill>
                    <a:srgbClr val="000080"/>
                  </a:solidFill>
                  <a:highlight>
                    <a:srgbClr val="FFFFFF"/>
                  </a:highlight>
                  <a:latin typeface="Courier New"/>
                </a:rPr>
                <a:t>::</a:t>
              </a:r>
              <a:r>
                <a:rPr lang="fr-FR" sz="1400" b="1" dirty="0" err="1" smtClean="0">
                  <a:solidFill>
                    <a:srgbClr val="000000"/>
                  </a:solidFill>
                  <a:highlight>
                    <a:srgbClr val="FFFFFF"/>
                  </a:highlight>
                  <a:latin typeface="Courier New"/>
                </a:rPr>
                <a:t>Kpoint</a:t>
              </a:r>
              <a:r>
                <a:rPr lang="fr-FR" sz="1400" b="1" dirty="0" smtClean="0">
                  <a:solidFill>
                    <a:srgbClr val="000080"/>
                  </a:solidFill>
                  <a:highlight>
                    <a:srgbClr val="FFFFFF"/>
                  </a:highlight>
                  <a:latin typeface="Courier New"/>
                </a:rPr>
                <a:t>(</a:t>
              </a:r>
              <a:r>
                <a:rPr lang="fr-FR" sz="1400" b="1" dirty="0" err="1" smtClean="0">
                  <a:solidFill>
                    <a:srgbClr val="526FEA"/>
                  </a:solidFill>
                  <a:highlight>
                    <a:srgbClr val="FFFFFF"/>
                  </a:highlight>
                  <a:latin typeface="Courier New"/>
                </a:rPr>
                <a:t>int</a:t>
              </a:r>
              <a:r>
                <a:rPr lang="fr-FR" sz="1400" b="1" dirty="0" smtClean="0">
                  <a:solidFill>
                    <a:srgbClr val="000000"/>
                  </a:solidFill>
                  <a:highlight>
                    <a:srgbClr val="FFFFFF"/>
                  </a:highlight>
                  <a:latin typeface="Courier New"/>
                </a:rPr>
                <a:t> x</a:t>
              </a:r>
              <a:r>
                <a:rPr lang="fr-FR" sz="1400" b="1" dirty="0" smtClean="0">
                  <a:solidFill>
                    <a:srgbClr val="000080"/>
                  </a:solidFill>
                  <a:highlight>
                    <a:srgbClr val="FFFFFF"/>
                  </a:highlight>
                  <a:latin typeface="Courier New"/>
                </a:rPr>
                <a:t>,</a:t>
              </a:r>
              <a:r>
                <a:rPr lang="fr-FR" sz="1400" b="1" dirty="0" smtClean="0">
                  <a:solidFill>
                    <a:srgbClr val="000000"/>
                  </a:solidFill>
                  <a:highlight>
                    <a:srgbClr val="FFFFFF"/>
                  </a:highlight>
                  <a:latin typeface="Courier New"/>
                </a:rPr>
                <a:t> </a:t>
              </a:r>
              <a:r>
                <a:rPr lang="fr-FR" sz="1400" b="1" dirty="0" err="1" smtClean="0">
                  <a:solidFill>
                    <a:srgbClr val="526FEA"/>
                  </a:solidFill>
                  <a:highlight>
                    <a:srgbClr val="FFFFFF"/>
                  </a:highlight>
                  <a:latin typeface="Courier New"/>
                </a:rPr>
                <a:t>int</a:t>
              </a:r>
              <a:r>
                <a:rPr lang="fr-FR" sz="1400" b="1" dirty="0" smtClean="0">
                  <a:solidFill>
                    <a:srgbClr val="000000"/>
                  </a:solidFill>
                  <a:highlight>
                    <a:srgbClr val="FFFFFF"/>
                  </a:highlight>
                  <a:latin typeface="Courier New"/>
                </a:rPr>
                <a:t> y</a:t>
              </a:r>
              <a:r>
                <a:rPr lang="fr-FR" sz="1400" b="1" dirty="0" smtClean="0">
                  <a:solidFill>
                    <a:srgbClr val="000080"/>
                  </a:solidFill>
                  <a:highlight>
                    <a:srgbClr val="FFFFFF"/>
                  </a:highlight>
                  <a:latin typeface="Courier New"/>
                </a:rPr>
                <a:t>)</a:t>
              </a:r>
              <a:r>
                <a:rPr lang="fr-FR" sz="1400" b="1" dirty="0" smtClean="0">
                  <a:solidFill>
                    <a:srgbClr val="000000"/>
                  </a:solidFill>
                  <a:highlight>
                    <a:srgbClr val="FFFFFF"/>
                  </a:highlight>
                  <a:latin typeface="Courier New"/>
                </a:rPr>
                <a:t> </a:t>
              </a:r>
              <a:r>
                <a:rPr lang="fr-FR" sz="1400" b="1" dirty="0" smtClean="0">
                  <a:solidFill>
                    <a:srgbClr val="000080"/>
                  </a:solidFill>
                  <a:highlight>
                    <a:srgbClr val="FFFFFF"/>
                  </a:highlight>
                  <a:latin typeface="Courier New"/>
                </a:rPr>
                <a:t>:</a:t>
              </a:r>
              <a:r>
                <a:rPr lang="fr-FR" sz="1400" b="1" dirty="0" smtClean="0">
                  <a:solidFill>
                    <a:srgbClr val="000000"/>
                  </a:solidFill>
                  <a:highlight>
                    <a:srgbClr val="FFFFFF"/>
                  </a:highlight>
                  <a:latin typeface="Courier New"/>
                </a:rPr>
                <a:t> </a:t>
              </a:r>
              <a:r>
                <a:rPr lang="fr-FR" sz="1400" b="1" dirty="0" err="1" smtClean="0">
                  <a:solidFill>
                    <a:srgbClr val="000000"/>
                  </a:solidFill>
                  <a:highlight>
                    <a:srgbClr val="FFFFFF"/>
                  </a:highlight>
                  <a:latin typeface="Courier New"/>
                </a:rPr>
                <a:t>d_x</a:t>
              </a:r>
              <a:r>
                <a:rPr lang="fr-FR" sz="1400" b="1" dirty="0" smtClean="0">
                  <a:solidFill>
                    <a:srgbClr val="000080"/>
                  </a:solidFill>
                  <a:highlight>
                    <a:srgbClr val="FFFFFF"/>
                  </a:highlight>
                  <a:latin typeface="Courier New"/>
                </a:rPr>
                <a:t>(</a:t>
              </a:r>
              <a:r>
                <a:rPr lang="fr-FR" sz="1400" b="1" dirty="0" smtClean="0">
                  <a:solidFill>
                    <a:srgbClr val="000000"/>
                  </a:solidFill>
                  <a:highlight>
                    <a:srgbClr val="FFFFFF"/>
                  </a:highlight>
                  <a:latin typeface="Courier New"/>
                </a:rPr>
                <a:t>x</a:t>
              </a:r>
              <a:r>
                <a:rPr lang="fr-FR" sz="1400" b="1" dirty="0" smtClean="0">
                  <a:solidFill>
                    <a:srgbClr val="000080"/>
                  </a:solidFill>
                  <a:highlight>
                    <a:srgbClr val="FFFFFF"/>
                  </a:highlight>
                  <a:latin typeface="Courier New"/>
                </a:rPr>
                <a:t>),</a:t>
              </a:r>
              <a:r>
                <a:rPr lang="fr-FR" sz="1400" b="1" dirty="0" smtClean="0">
                  <a:solidFill>
                    <a:srgbClr val="000000"/>
                  </a:solidFill>
                  <a:highlight>
                    <a:srgbClr val="FFFFFF"/>
                  </a:highlight>
                  <a:latin typeface="Courier New"/>
                </a:rPr>
                <a:t> </a:t>
              </a:r>
              <a:r>
                <a:rPr lang="fr-FR" sz="1400" b="1" dirty="0" err="1" smtClean="0">
                  <a:solidFill>
                    <a:srgbClr val="000000"/>
                  </a:solidFill>
                  <a:highlight>
                    <a:srgbClr val="FFFFFF"/>
                  </a:highlight>
                  <a:latin typeface="Courier New"/>
                </a:rPr>
                <a:t>d_y</a:t>
              </a:r>
              <a:r>
                <a:rPr lang="fr-FR" sz="1400" b="1" dirty="0" smtClean="0">
                  <a:solidFill>
                    <a:srgbClr val="000080"/>
                  </a:solidFill>
                  <a:highlight>
                    <a:srgbClr val="FFFFFF"/>
                  </a:highlight>
                  <a:latin typeface="Courier New"/>
                </a:rPr>
                <a:t>(</a:t>
              </a:r>
              <a:r>
                <a:rPr lang="fr-FR" sz="1400" b="1" dirty="0" smtClean="0">
                  <a:solidFill>
                    <a:srgbClr val="000000"/>
                  </a:solidFill>
                  <a:highlight>
                    <a:srgbClr val="FFFFFF"/>
                  </a:highlight>
                  <a:latin typeface="Courier New"/>
                </a:rPr>
                <a:t>y</a:t>
              </a:r>
              <a:r>
                <a:rPr lang="fr-FR" sz="1400" b="1" dirty="0" smtClean="0">
                  <a:solidFill>
                    <a:srgbClr val="000080"/>
                  </a:solidFill>
                  <a:highlight>
                    <a:srgbClr val="FFFFFF"/>
                  </a:highlight>
                  <a:latin typeface="Courier New"/>
                </a:rPr>
                <a:t>)</a:t>
              </a:r>
              <a:r>
                <a:rPr lang="fr-FR" sz="1400" b="1" dirty="0" smtClean="0">
                  <a:solidFill>
                    <a:srgbClr val="000000"/>
                  </a:solidFill>
                  <a:highlight>
                    <a:srgbClr val="FFFFFF"/>
                  </a:highlight>
                  <a:latin typeface="Courier New"/>
                </a:rPr>
                <a:t> </a:t>
              </a:r>
              <a:r>
                <a:rPr lang="fr-FR" sz="1400" b="1" dirty="0" smtClean="0">
                  <a:solidFill>
                    <a:srgbClr val="000080"/>
                  </a:solidFill>
                  <a:highlight>
                    <a:srgbClr val="FFFFFF"/>
                  </a:highlight>
                  <a:latin typeface="Courier New"/>
                </a:rPr>
                <a:t>{</a:t>
              </a:r>
              <a:endParaRPr lang="fr-FR" sz="1400" b="1" dirty="0" smtClean="0">
                <a:solidFill>
                  <a:srgbClr val="000000"/>
                </a:solidFill>
                <a:highlight>
                  <a:srgbClr val="FFFFFF"/>
                </a:highlight>
                <a:latin typeface="Courier New"/>
              </a:endParaRPr>
            </a:p>
            <a:p>
              <a:r>
                <a:rPr lang="nb-NO" sz="1400" dirty="0" smtClean="0">
                  <a:solidFill>
                    <a:srgbClr val="000000"/>
                  </a:solidFill>
                  <a:highlight>
                    <a:srgbClr val="FFFFFF"/>
                  </a:highlight>
                  <a:latin typeface="Courier New"/>
                </a:rPr>
                <a:t>   </a:t>
              </a:r>
              <a:r>
                <a:rPr lang="nb-NO" sz="1400" b="1" dirty="0" smtClean="0">
                  <a:solidFill>
                    <a:srgbClr val="000000"/>
                  </a:solidFill>
                  <a:highlight>
                    <a:srgbClr val="FFFFFF"/>
                  </a:highlight>
                  <a:latin typeface="Courier New"/>
                </a:rPr>
                <a:t>BSLS_ASSERT_SAFE</a:t>
              </a:r>
              <a:r>
                <a:rPr lang="nb-NO" sz="1400" b="1" dirty="0" smtClean="0">
                  <a:solidFill>
                    <a:srgbClr val="000080"/>
                  </a:solidFill>
                  <a:highlight>
                    <a:srgbClr val="FFFFFF"/>
                  </a:highlight>
                  <a:latin typeface="Courier New"/>
                </a:rPr>
                <a:t>(-</a:t>
              </a:r>
              <a:r>
                <a:rPr lang="nb-NO" sz="1400" b="1" dirty="0" smtClean="0">
                  <a:solidFill>
                    <a:srgbClr val="00BCE4"/>
                  </a:solidFill>
                  <a:highlight>
                    <a:srgbClr val="FFFFFF"/>
                  </a:highlight>
                  <a:latin typeface="Courier New"/>
                </a:rPr>
                <a:t>1000</a:t>
              </a:r>
              <a:r>
                <a:rPr lang="nb-NO" sz="1400" b="1" dirty="0" smtClean="0">
                  <a:solidFill>
                    <a:srgbClr val="000000"/>
                  </a:solidFill>
                  <a:highlight>
                    <a:srgbClr val="FFFFFF"/>
                  </a:highlight>
                  <a:latin typeface="Courier New"/>
                </a:rPr>
                <a:t> </a:t>
              </a:r>
              <a:r>
                <a:rPr lang="nb-NO" sz="1400" b="1" dirty="0" smtClean="0">
                  <a:solidFill>
                    <a:srgbClr val="000080"/>
                  </a:solidFill>
                  <a:highlight>
                    <a:srgbClr val="FFFFFF"/>
                  </a:highlight>
                  <a:latin typeface="Courier New"/>
                </a:rPr>
                <a:t>&lt;=</a:t>
              </a:r>
              <a:r>
                <a:rPr lang="nb-NO" sz="1400" b="1" dirty="0" smtClean="0">
                  <a:solidFill>
                    <a:srgbClr val="000000"/>
                  </a:solidFill>
                  <a:highlight>
                    <a:srgbClr val="FFFFFF"/>
                  </a:highlight>
                  <a:latin typeface="Courier New"/>
                </a:rPr>
                <a:t> x</a:t>
              </a:r>
              <a:r>
                <a:rPr lang="nb-NO" sz="1400" b="1" dirty="0" smtClean="0">
                  <a:solidFill>
                    <a:srgbClr val="000080"/>
                  </a:solidFill>
                  <a:highlight>
                    <a:srgbClr val="FFFFFF"/>
                  </a:highlight>
                  <a:latin typeface="Courier New"/>
                </a:rPr>
                <a:t>);</a:t>
              </a:r>
              <a:r>
                <a:rPr lang="nb-NO" sz="1400" b="1" dirty="0" smtClean="0">
                  <a:solidFill>
                    <a:srgbClr val="000000"/>
                  </a:solidFill>
                  <a:highlight>
                    <a:srgbClr val="FFFFFF"/>
                  </a:highlight>
                  <a:latin typeface="Courier New"/>
                </a:rPr>
                <a:t> BSLS_ASSERT_SAFE</a:t>
              </a:r>
              <a:r>
                <a:rPr lang="nb-NO" sz="1400" b="1" dirty="0" smtClean="0">
                  <a:solidFill>
                    <a:srgbClr val="000080"/>
                  </a:solidFill>
                  <a:highlight>
                    <a:srgbClr val="FFFFFF"/>
                  </a:highlight>
                  <a:latin typeface="Courier New"/>
                </a:rPr>
                <a:t>(</a:t>
              </a:r>
              <a:r>
                <a:rPr lang="nb-NO" sz="1400" b="1" dirty="0" smtClean="0">
                  <a:solidFill>
                    <a:srgbClr val="000000"/>
                  </a:solidFill>
                  <a:highlight>
                    <a:srgbClr val="FFFFFF"/>
                  </a:highlight>
                  <a:latin typeface="Courier New"/>
                </a:rPr>
                <a:t>x </a:t>
              </a:r>
              <a:r>
                <a:rPr lang="nb-NO" sz="1400" b="1" dirty="0" smtClean="0">
                  <a:solidFill>
                    <a:srgbClr val="000080"/>
                  </a:solidFill>
                  <a:highlight>
                    <a:srgbClr val="FFFFFF"/>
                  </a:highlight>
                  <a:latin typeface="Courier New"/>
                </a:rPr>
                <a:t>&lt;=</a:t>
              </a:r>
              <a:r>
                <a:rPr lang="nb-NO" sz="1400" b="1" dirty="0" smtClean="0">
                  <a:solidFill>
                    <a:srgbClr val="000000"/>
                  </a:solidFill>
                  <a:highlight>
                    <a:srgbClr val="FFFFFF"/>
                  </a:highlight>
                  <a:latin typeface="Courier New"/>
                </a:rPr>
                <a:t> </a:t>
              </a:r>
              <a:r>
                <a:rPr lang="nb-NO" sz="1400" b="1" dirty="0" smtClean="0">
                  <a:solidFill>
                    <a:srgbClr val="00BCE4"/>
                  </a:solidFill>
                  <a:highlight>
                    <a:srgbClr val="FFFFFF"/>
                  </a:highlight>
                  <a:latin typeface="Courier New"/>
                </a:rPr>
                <a:t>1000</a:t>
              </a:r>
              <a:r>
                <a:rPr lang="nb-NO" sz="1400" b="1" dirty="0" smtClean="0">
                  <a:solidFill>
                    <a:srgbClr val="000080"/>
                  </a:solidFill>
                  <a:highlight>
                    <a:srgbClr val="FFFFFF"/>
                  </a:highlight>
                  <a:latin typeface="Courier New"/>
                </a:rPr>
                <a:t>);</a:t>
              </a:r>
              <a:endParaRPr lang="nb-NO" sz="1400" b="1" dirty="0" smtClean="0">
                <a:solidFill>
                  <a:srgbClr val="000000"/>
                </a:solidFill>
                <a:highlight>
                  <a:srgbClr val="FFFFFF"/>
                </a:highlight>
                <a:latin typeface="Courier New"/>
              </a:endParaRPr>
            </a:p>
            <a:p>
              <a:r>
                <a:rPr lang="fr-FR" sz="1400" dirty="0" smtClean="0">
                  <a:solidFill>
                    <a:srgbClr val="000000"/>
                  </a:solidFill>
                  <a:highlight>
                    <a:srgbClr val="FFFFFF"/>
                  </a:highlight>
                  <a:latin typeface="Courier New"/>
                </a:rPr>
                <a:t>   </a:t>
              </a:r>
              <a:r>
                <a:rPr lang="fr-FR" sz="1400" b="1" dirty="0" smtClean="0">
                  <a:solidFill>
                    <a:srgbClr val="000000"/>
                  </a:solidFill>
                  <a:highlight>
                    <a:srgbClr val="FFFFFF"/>
                  </a:highlight>
                  <a:latin typeface="Courier New"/>
                </a:rPr>
                <a:t>BSLS_ASSERT_SAFE</a:t>
              </a:r>
              <a:r>
                <a:rPr lang="fr-FR" sz="1400" b="1" dirty="0" smtClean="0">
                  <a:solidFill>
                    <a:srgbClr val="000080"/>
                  </a:solidFill>
                  <a:highlight>
                    <a:srgbClr val="FFFFFF"/>
                  </a:highlight>
                  <a:latin typeface="Courier New"/>
                </a:rPr>
                <a:t>(-</a:t>
              </a:r>
              <a:r>
                <a:rPr lang="fr-FR" sz="1400" b="1" dirty="0" smtClean="0">
                  <a:solidFill>
                    <a:srgbClr val="00BCE4"/>
                  </a:solidFill>
                  <a:highlight>
                    <a:srgbClr val="FFFFFF"/>
                  </a:highlight>
                  <a:latin typeface="Courier New"/>
                </a:rPr>
                <a:t>1000</a:t>
              </a:r>
              <a:r>
                <a:rPr lang="fr-FR" sz="1400" b="1" dirty="0" smtClean="0">
                  <a:solidFill>
                    <a:srgbClr val="000000"/>
                  </a:solidFill>
                  <a:highlight>
                    <a:srgbClr val="FFFFFF"/>
                  </a:highlight>
                  <a:latin typeface="Courier New"/>
                </a:rPr>
                <a:t> </a:t>
              </a:r>
              <a:r>
                <a:rPr lang="fr-FR" sz="1400" b="1" dirty="0" smtClean="0">
                  <a:solidFill>
                    <a:srgbClr val="000080"/>
                  </a:solidFill>
                  <a:highlight>
                    <a:srgbClr val="FFFFFF"/>
                  </a:highlight>
                  <a:latin typeface="Courier New"/>
                </a:rPr>
                <a:t>&lt;=</a:t>
              </a:r>
              <a:r>
                <a:rPr lang="fr-FR" sz="1400" b="1" dirty="0" smtClean="0">
                  <a:solidFill>
                    <a:srgbClr val="000000"/>
                  </a:solidFill>
                  <a:highlight>
                    <a:srgbClr val="FFFFFF"/>
                  </a:highlight>
                  <a:latin typeface="Courier New"/>
                </a:rPr>
                <a:t> y</a:t>
              </a:r>
              <a:r>
                <a:rPr lang="fr-FR" sz="1400" b="1" dirty="0" smtClean="0">
                  <a:solidFill>
                    <a:srgbClr val="000080"/>
                  </a:solidFill>
                  <a:highlight>
                    <a:srgbClr val="FFFFFF"/>
                  </a:highlight>
                  <a:latin typeface="Courier New"/>
                </a:rPr>
                <a:t>);</a:t>
              </a:r>
              <a:r>
                <a:rPr lang="fr-FR" sz="1400" b="1" dirty="0" smtClean="0">
                  <a:solidFill>
                    <a:srgbClr val="000000"/>
                  </a:solidFill>
                  <a:highlight>
                    <a:srgbClr val="FFFFFF"/>
                  </a:highlight>
                  <a:latin typeface="Courier New"/>
                </a:rPr>
                <a:t> BSLS_ASSERT_SAFE</a:t>
              </a:r>
              <a:r>
                <a:rPr lang="fr-FR" sz="1400" b="1" dirty="0" smtClean="0">
                  <a:solidFill>
                    <a:srgbClr val="000080"/>
                  </a:solidFill>
                  <a:highlight>
                    <a:srgbClr val="FFFFFF"/>
                  </a:highlight>
                  <a:latin typeface="Courier New"/>
                </a:rPr>
                <a:t>(</a:t>
              </a:r>
              <a:r>
                <a:rPr lang="fr-FR" sz="1400" b="1" dirty="0" smtClean="0">
                  <a:solidFill>
                    <a:srgbClr val="000000"/>
                  </a:solidFill>
                  <a:highlight>
                    <a:srgbClr val="FFFFFF"/>
                  </a:highlight>
                  <a:latin typeface="Courier New"/>
                </a:rPr>
                <a:t>y </a:t>
              </a:r>
              <a:r>
                <a:rPr lang="fr-FR" sz="1400" b="1" dirty="0" smtClean="0">
                  <a:solidFill>
                    <a:srgbClr val="000080"/>
                  </a:solidFill>
                  <a:highlight>
                    <a:srgbClr val="FFFFFF"/>
                  </a:highlight>
                  <a:latin typeface="Courier New"/>
                </a:rPr>
                <a:t>&lt;=</a:t>
              </a:r>
              <a:r>
                <a:rPr lang="fr-FR" sz="1400" b="1" dirty="0" smtClean="0">
                  <a:solidFill>
                    <a:srgbClr val="000000"/>
                  </a:solidFill>
                  <a:highlight>
                    <a:srgbClr val="FFFFFF"/>
                  </a:highlight>
                  <a:latin typeface="Courier New"/>
                </a:rPr>
                <a:t> </a:t>
              </a:r>
              <a:r>
                <a:rPr lang="fr-FR" sz="1400" b="1" dirty="0" smtClean="0">
                  <a:solidFill>
                    <a:srgbClr val="00BCE4"/>
                  </a:solidFill>
                  <a:highlight>
                    <a:srgbClr val="FFFFFF"/>
                  </a:highlight>
                  <a:latin typeface="Courier New"/>
                </a:rPr>
                <a:t>1000</a:t>
              </a:r>
              <a:r>
                <a:rPr lang="fr-FR" sz="1400" b="1" dirty="0" smtClean="0">
                  <a:solidFill>
                    <a:srgbClr val="000080"/>
                  </a:solidFill>
                  <a:highlight>
                    <a:srgbClr val="FFFFFF"/>
                  </a:highlight>
                  <a:latin typeface="Courier New"/>
                </a:rPr>
                <a:t>);</a:t>
              </a:r>
              <a:endParaRPr lang="fr-FR" sz="1400" b="1" dirty="0" smtClean="0">
                <a:solidFill>
                  <a:srgbClr val="000000"/>
                </a:solidFill>
                <a:highlight>
                  <a:srgbClr val="FFFFFF"/>
                </a:highlight>
                <a:latin typeface="Courier New"/>
              </a:endParaRPr>
            </a:p>
            <a:p>
              <a:r>
                <a:rPr lang="en-US" sz="1400" b="1" dirty="0" smtClean="0">
                  <a:solidFill>
                    <a:srgbClr val="000080"/>
                  </a:solidFill>
                  <a:highlight>
                    <a:srgbClr val="FFFFFF"/>
                  </a:highlight>
                  <a:latin typeface="Courier New"/>
                </a:rPr>
                <a:t>}</a:t>
              </a:r>
              <a:endParaRPr lang="en-US" sz="1400" dirty="0"/>
            </a:p>
          </p:txBody>
        </p:sp>
        <p:sp>
          <p:nvSpPr>
            <p:cNvPr id="8" name="Rectangle 7"/>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p:txBody>
        </p:sp>
      </p:gr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Hash table class</a:t>
            </a:r>
          </a:p>
          <a:p>
            <a:pPr lvl="2"/>
            <a:r>
              <a:rPr lang="en-US" dirty="0" smtClean="0"/>
              <a:t>Allows the client to resize the underlying table based on a load factor</a:t>
            </a:r>
          </a:p>
          <a:p>
            <a:pPr lvl="2"/>
            <a:r>
              <a:rPr lang="en-US" dirty="0" smtClean="0"/>
              <a:t>Undefined behavior if the load factor is not positive</a:t>
            </a:r>
          </a:p>
          <a:p>
            <a:pPr lvl="1"/>
            <a:r>
              <a:rPr lang="en-US" dirty="0" smtClean="0"/>
              <a:t>Validation cost is small (&lt; 10%) compared to useful work</a:t>
            </a:r>
          </a:p>
          <a:p>
            <a:pPr lvl="2"/>
            <a:r>
              <a:rPr lang="en-US" b="1" dirty="0" smtClean="0">
                <a:solidFill>
                  <a:schemeClr val="accent3"/>
                </a:solidFill>
              </a:rPr>
              <a:t>Use</a:t>
            </a:r>
            <a:r>
              <a:rPr lang="en-US" dirty="0" smtClean="0"/>
              <a:t> </a:t>
            </a:r>
            <a:r>
              <a:rPr lang="en-US" b="1" dirty="0" smtClean="0">
                <a:solidFill>
                  <a:schemeClr val="accent6"/>
                </a:solidFill>
                <a:latin typeface="Courier New"/>
              </a:rPr>
              <a:t>BSLS_ASSERT</a:t>
            </a:r>
            <a:endParaRPr lang="en-US" b="1" dirty="0">
              <a:solidFill>
                <a:schemeClr val="accent6"/>
              </a:solidFill>
              <a:latin typeface="Courier New"/>
            </a:endParaRPr>
          </a:p>
        </p:txBody>
      </p:sp>
      <p:sp>
        <p:nvSpPr>
          <p:cNvPr id="4" name="Title 3"/>
          <p:cNvSpPr>
            <a:spLocks noGrp="1"/>
          </p:cNvSpPr>
          <p:nvPr>
            <p:ph type="title"/>
          </p:nvPr>
        </p:nvSpPr>
        <p:spPr/>
        <p:txBody>
          <a:bodyPr/>
          <a:lstStyle/>
          <a:p>
            <a:r>
              <a:rPr lang="en-US" dirty="0" smtClean="0"/>
              <a:t>Example: BSLS_ASSERT</a:t>
            </a:r>
            <a:endParaRPr lang="en-US" dirty="0"/>
          </a:p>
        </p:txBody>
      </p:sp>
      <p:grpSp>
        <p:nvGrpSpPr>
          <p:cNvPr id="6" name="Group 5"/>
          <p:cNvGrpSpPr>
            <a:grpSpLocks/>
          </p:cNvGrpSpPr>
          <p:nvPr/>
        </p:nvGrpSpPr>
        <p:grpSpPr>
          <a:xfrm>
            <a:off x="462798" y="4017269"/>
            <a:ext cx="10703675" cy="2274889"/>
            <a:chOff x="457200" y="1468763"/>
            <a:chExt cx="7694404" cy="3370649"/>
          </a:xfrm>
        </p:grpSpPr>
        <p:sp>
          <p:nvSpPr>
            <p:cNvPr id="7" name="Rectangle 6"/>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400" b="1" smtClean="0">
                  <a:solidFill>
                    <a:srgbClr val="526FEA"/>
                  </a:solidFill>
                  <a:highlight>
                    <a:srgbClr val="FFFFFF"/>
                  </a:highlight>
                  <a:latin typeface="Courier New"/>
                </a:rPr>
                <a:t>class</a:t>
              </a:r>
              <a:r>
                <a:rPr lang="en-US" sz="1400" b="1"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HashTable</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a:t>
              </a:r>
            </a:p>
            <a:p>
              <a:r>
                <a:rPr lang="en-US" sz="1400" b="1" dirty="0" smtClean="0">
                  <a:solidFill>
                    <a:srgbClr val="526FEA"/>
                  </a:solidFill>
                  <a:highlight>
                    <a:srgbClr val="FFFFFF"/>
                  </a:highlight>
                  <a:latin typeface="Courier New"/>
                </a:rPr>
                <a:t>public</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void</a:t>
              </a:r>
              <a:r>
                <a:rPr lang="en-US" sz="1400" b="1" dirty="0" smtClean="0">
                  <a:solidFill>
                    <a:srgbClr val="000000"/>
                  </a:solidFill>
                  <a:highlight>
                    <a:srgbClr val="FFFFFF"/>
                  </a:highlight>
                  <a:latin typeface="Courier New"/>
                </a:rPr>
                <a:t> resize </a:t>
              </a:r>
              <a:r>
                <a:rPr lang="en-US" sz="1400" b="1" dirty="0" smtClean="0">
                  <a:solidFill>
                    <a:srgbClr val="000080"/>
                  </a:solidFill>
                  <a:highlight>
                    <a:srgbClr val="FFFFFF"/>
                  </a:highlight>
                  <a:latin typeface="Courier New"/>
                </a:rPr>
                <a:t>(</a:t>
              </a:r>
              <a:r>
                <a:rPr lang="en-US" sz="1400" b="1" dirty="0" smtClean="0">
                  <a:solidFill>
                    <a:srgbClr val="526FEA"/>
                  </a:solidFill>
                  <a:highlight>
                    <a:srgbClr val="FFFFFF"/>
                  </a:highlight>
                  <a:latin typeface="Courier New"/>
                </a:rPr>
                <a:t>double</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loadFactor</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endParaRPr lang="en-US" sz="1400" dirty="0" smtClean="0">
                <a:solidFill>
                  <a:srgbClr val="000000"/>
                </a:solidFill>
                <a:highlight>
                  <a:srgbClr val="FFFFFF"/>
                </a:highlight>
                <a:latin typeface="Courier New"/>
              </a:endParaRPr>
            </a:p>
            <a:p>
              <a:r>
                <a:rPr lang="en-US" sz="1400" b="1" dirty="0" smtClean="0">
                  <a:solidFill>
                    <a:srgbClr val="526FEA"/>
                  </a:solidFill>
                  <a:highlight>
                    <a:srgbClr val="FFFFFF"/>
                  </a:highlight>
                  <a:latin typeface="Courier New"/>
                </a:rPr>
                <a:t>void</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HashTable</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resize</a:t>
              </a:r>
              <a:r>
                <a:rPr lang="en-US" sz="1400" b="1" dirty="0" smtClean="0">
                  <a:solidFill>
                    <a:srgbClr val="000080"/>
                  </a:solidFill>
                  <a:highlight>
                    <a:srgbClr val="FFFFFF"/>
                  </a:highlight>
                  <a:latin typeface="Courier New"/>
                </a:rPr>
                <a:t>(</a:t>
              </a:r>
              <a:r>
                <a:rPr lang="en-US" sz="1400" b="1" dirty="0" smtClean="0">
                  <a:solidFill>
                    <a:srgbClr val="526FEA"/>
                  </a:solidFill>
                  <a:highlight>
                    <a:srgbClr val="FFFFFF"/>
                  </a:highlight>
                  <a:latin typeface="Courier New"/>
                </a:rPr>
                <a:t>double</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loadFactor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BSLS_ASSERT</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0</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loadFactor</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a:t>
              </a:r>
            </a:p>
            <a:p>
              <a:r>
                <a:rPr lang="en-US" sz="1400" b="1" dirty="0" smtClean="0">
                  <a:solidFill>
                    <a:srgbClr val="000080"/>
                  </a:solidFill>
                  <a:highlight>
                    <a:srgbClr val="FFFFFF"/>
                  </a:highlight>
                  <a:latin typeface="Courier New"/>
                </a:rPr>
                <a:t>}</a:t>
              </a:r>
              <a:endParaRPr lang="en-US" sz="1400" dirty="0"/>
            </a:p>
          </p:txBody>
        </p:sp>
        <p:sp>
          <p:nvSpPr>
            <p:cNvPr id="8" name="Rectangle 7"/>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p:txBody>
        </p:sp>
      </p:gr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sz="2000" dirty="0" err="1" smtClean="0"/>
              <a:t>TradingSystem</a:t>
            </a:r>
            <a:r>
              <a:rPr lang="en-US" sz="2000" dirty="0" smtClean="0"/>
              <a:t> class</a:t>
            </a:r>
          </a:p>
          <a:p>
            <a:pPr lvl="2"/>
            <a:r>
              <a:rPr lang="en-US" sz="1800" dirty="0" smtClean="0"/>
              <a:t>Executes a trade using a scaling factor</a:t>
            </a:r>
          </a:p>
          <a:p>
            <a:pPr lvl="2"/>
            <a:r>
              <a:rPr lang="en-US" sz="1800" dirty="0" smtClean="0"/>
              <a:t>Undefined behavior (might even execute the trade) if the scaling factor is negative or it is not divisible by 100</a:t>
            </a:r>
          </a:p>
          <a:p>
            <a:pPr lvl="1"/>
            <a:r>
              <a:rPr lang="en-US" sz="2000" dirty="0" smtClean="0"/>
              <a:t>Validation cost is negligible compared to useful work</a:t>
            </a:r>
          </a:p>
          <a:p>
            <a:pPr lvl="2"/>
            <a:r>
              <a:rPr lang="en-US" sz="1800" dirty="0" smtClean="0"/>
              <a:t>Useful work includes database access</a:t>
            </a:r>
          </a:p>
          <a:p>
            <a:pPr lvl="2"/>
            <a:r>
              <a:rPr lang="en-US" sz="1800" b="1" dirty="0" smtClean="0">
                <a:solidFill>
                  <a:schemeClr val="accent3"/>
                </a:solidFill>
              </a:rPr>
              <a:t>Use</a:t>
            </a:r>
            <a:r>
              <a:rPr lang="en-US" sz="1800" dirty="0" smtClean="0"/>
              <a:t> </a:t>
            </a:r>
            <a:r>
              <a:rPr lang="en-US" sz="1800" b="1" dirty="0" smtClean="0">
                <a:solidFill>
                  <a:schemeClr val="accent6"/>
                </a:solidFill>
                <a:latin typeface="Courier New"/>
              </a:rPr>
              <a:t>BSLS_ASSERT_OPT</a:t>
            </a:r>
            <a:endParaRPr lang="en-US" sz="1800" b="1" dirty="0">
              <a:solidFill>
                <a:schemeClr val="accent6"/>
              </a:solidFill>
              <a:latin typeface="Courier New"/>
            </a:endParaRPr>
          </a:p>
        </p:txBody>
      </p:sp>
      <p:sp>
        <p:nvSpPr>
          <p:cNvPr id="4" name="Title 3"/>
          <p:cNvSpPr>
            <a:spLocks noGrp="1"/>
          </p:cNvSpPr>
          <p:nvPr>
            <p:ph type="title"/>
          </p:nvPr>
        </p:nvSpPr>
        <p:spPr/>
        <p:txBody>
          <a:bodyPr/>
          <a:lstStyle/>
          <a:p>
            <a:r>
              <a:rPr lang="en-US" dirty="0" smtClean="0"/>
              <a:t>Example: BSLS_ASSERT_OPT</a:t>
            </a:r>
            <a:endParaRPr lang="en-US" dirty="0"/>
          </a:p>
        </p:txBody>
      </p:sp>
      <p:grpSp>
        <p:nvGrpSpPr>
          <p:cNvPr id="6" name="Group 5"/>
          <p:cNvGrpSpPr>
            <a:grpSpLocks/>
          </p:cNvGrpSpPr>
          <p:nvPr/>
        </p:nvGrpSpPr>
        <p:grpSpPr>
          <a:xfrm>
            <a:off x="462798" y="4112324"/>
            <a:ext cx="10703675" cy="2512314"/>
            <a:chOff x="457200" y="1468763"/>
            <a:chExt cx="7694404" cy="3370649"/>
          </a:xfrm>
        </p:grpSpPr>
        <p:sp>
          <p:nvSpPr>
            <p:cNvPr id="7" name="Rectangle 6"/>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400" b="1" dirty="0" smtClean="0">
                  <a:solidFill>
                    <a:srgbClr val="526FEA"/>
                  </a:solidFill>
                  <a:highlight>
                    <a:srgbClr val="FFFFFF"/>
                  </a:highlight>
                  <a:latin typeface="Courier New"/>
                </a:rPr>
                <a:t>class</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TradingSystem</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a:t>
              </a:r>
            </a:p>
            <a:p>
              <a:r>
                <a:rPr lang="en-US" sz="1400" b="1" dirty="0" smtClean="0">
                  <a:solidFill>
                    <a:srgbClr val="526FEA"/>
                  </a:solidFill>
                  <a:highlight>
                    <a:srgbClr val="FFFFFF"/>
                  </a:highlight>
                  <a:latin typeface="Courier New"/>
                </a:rPr>
                <a:t>public</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void</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executeTrade</a:t>
              </a:r>
              <a:r>
                <a:rPr lang="en-US" sz="1400" b="1" dirty="0" smtClean="0">
                  <a:solidFill>
                    <a:srgbClr val="000080"/>
                  </a:solidFill>
                  <a:highlight>
                    <a:srgbClr val="FFFFFF"/>
                  </a:highlight>
                  <a:latin typeface="Courier New"/>
                </a:rPr>
                <a:t>(</a:t>
              </a:r>
              <a:r>
                <a:rPr lang="en-US" sz="1400" b="1" dirty="0" err="1" smtClean="0">
                  <a:solidFill>
                    <a:srgbClr val="526FEA"/>
                  </a:solidFill>
                  <a:highlight>
                    <a:srgbClr val="FFFFFF"/>
                  </a:highlight>
                  <a:latin typeface="Courier New"/>
                </a:rPr>
                <a:t>int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scalingFactor</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endParaRPr lang="en-US" sz="1400" dirty="0" smtClean="0">
                <a:solidFill>
                  <a:srgbClr val="000000"/>
                </a:solidFill>
                <a:highlight>
                  <a:srgbClr val="FFFFFF"/>
                </a:highlight>
                <a:latin typeface="Courier New"/>
              </a:endParaRPr>
            </a:p>
            <a:p>
              <a:r>
                <a:rPr lang="en-US" sz="1400" b="1" dirty="0" smtClean="0">
                  <a:solidFill>
                    <a:srgbClr val="526FEA"/>
                  </a:solidFill>
                  <a:highlight>
                    <a:srgbClr val="FFFFFF"/>
                  </a:highlight>
                  <a:latin typeface="Courier New"/>
                </a:rPr>
                <a:t>void</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TradingSystem</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executeTrade</a:t>
              </a:r>
              <a:r>
                <a:rPr lang="en-US" sz="1400" b="1" dirty="0" smtClean="0">
                  <a:solidFill>
                    <a:srgbClr val="000080"/>
                  </a:solidFill>
                  <a:highlight>
                    <a:srgbClr val="FFFFFF"/>
                  </a:highlight>
                  <a:latin typeface="Courier New"/>
                </a:rPr>
                <a:t>(</a:t>
              </a:r>
              <a:r>
                <a:rPr lang="en-US" sz="1400" b="1" dirty="0" err="1" smtClean="0">
                  <a:solidFill>
                    <a:srgbClr val="526FEA"/>
                  </a:solidFill>
                  <a:highlight>
                    <a:srgbClr val="FFFFFF"/>
                  </a:highlight>
                  <a:latin typeface="Courier New"/>
                </a:rPr>
                <a:t>int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scalingFactor</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BSLS_ASSERT_OPT</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0</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scalingFactor</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BSLS_ASSERT_OPT</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0</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scalingFactor</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BCE4"/>
                  </a:solidFill>
                  <a:highlight>
                    <a:srgbClr val="FFFFFF"/>
                  </a:highlight>
                  <a:latin typeface="Courier New"/>
                </a:rPr>
                <a:t>100</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a:t>
              </a:r>
            </a:p>
            <a:p>
              <a:r>
                <a:rPr lang="en-US" sz="1400" b="1" dirty="0" smtClean="0">
                  <a:solidFill>
                    <a:srgbClr val="000080"/>
                  </a:solidFill>
                  <a:highlight>
                    <a:srgbClr val="FFFFFF"/>
                  </a:highlight>
                  <a:latin typeface="Courier New"/>
                </a:rPr>
                <a:t>}</a:t>
              </a:r>
              <a:endParaRPr lang="en-US" sz="1400" dirty="0"/>
            </a:p>
          </p:txBody>
        </p:sp>
        <p:sp>
          <p:nvSpPr>
            <p:cNvPr id="8" name="Rectangle 7"/>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p:txBody>
        </p:sp>
      </p:gr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b="1" dirty="0" err="1" smtClean="0">
                <a:solidFill>
                  <a:schemeClr val="accent3"/>
                </a:solidFill>
                <a:latin typeface="Courier New"/>
              </a:rPr>
              <a:t>baea_commandline</a:t>
            </a:r>
            <a:r>
              <a:rPr lang="en-US" dirty="0" smtClean="0"/>
              <a:t>  provides parsing of </a:t>
            </a:r>
            <a:r>
              <a:rPr lang="en-US" dirty="0" err="1" smtClean="0"/>
              <a:t>unix</a:t>
            </a:r>
            <a:r>
              <a:rPr lang="en-US" dirty="0"/>
              <a:t>-</a:t>
            </a:r>
            <a:r>
              <a:rPr lang="en-US" dirty="0" smtClean="0"/>
              <a:t>style command lines, including</a:t>
            </a:r>
          </a:p>
          <a:p>
            <a:pPr lvl="2"/>
            <a:r>
              <a:rPr lang="en-US" dirty="0" smtClean="0"/>
              <a:t>Grouping of flags</a:t>
            </a:r>
          </a:p>
          <a:p>
            <a:pPr lvl="2"/>
            <a:r>
              <a:rPr lang="en-US" dirty="0" smtClean="0"/>
              <a:t>Arbitrary ordering of options</a:t>
            </a:r>
          </a:p>
          <a:p>
            <a:pPr lvl="2"/>
            <a:r>
              <a:rPr lang="en-US" dirty="0" smtClean="0"/>
              <a:t>Short tag, long tag forms</a:t>
            </a:r>
          </a:p>
          <a:p>
            <a:pPr lvl="1"/>
            <a:r>
              <a:rPr lang="en-US" dirty="0" smtClean="0"/>
              <a:t>Programmer defines argument syntax through a specification table</a:t>
            </a:r>
          </a:p>
          <a:p>
            <a:pPr lvl="1"/>
            <a:r>
              <a:rPr lang="en-US" b="1" dirty="0" err="1" smtClean="0">
                <a:solidFill>
                  <a:schemeClr val="accent6"/>
                </a:solidFill>
                <a:latin typeface="Courier New"/>
              </a:rPr>
              <a:t>baea_commandline</a:t>
            </a:r>
            <a:r>
              <a:rPr lang="en-US" dirty="0" smtClean="0"/>
              <a:t> validates command line arguments against the specification</a:t>
            </a:r>
          </a:p>
          <a:p>
            <a:pPr lvl="1"/>
            <a:r>
              <a:rPr lang="en-US" dirty="0" smtClean="0"/>
              <a:t>Programmer can directly link program variables to command line options</a:t>
            </a:r>
          </a:p>
          <a:p>
            <a:pPr lvl="1"/>
            <a:r>
              <a:rPr lang="en-US" b="1" dirty="0" err="1" smtClean="0">
                <a:solidFill>
                  <a:schemeClr val="accent6"/>
                </a:solidFill>
                <a:latin typeface="Courier New"/>
              </a:rPr>
              <a:t>baea_commandline</a:t>
            </a:r>
            <a:r>
              <a:rPr lang="en-US" dirty="0" smtClean="0"/>
              <a:t> can print usage information</a:t>
            </a:r>
            <a:endParaRPr lang="en-US" dirty="0"/>
          </a:p>
        </p:txBody>
      </p:sp>
      <p:sp>
        <p:nvSpPr>
          <p:cNvPr id="4" name="Title 3"/>
          <p:cNvSpPr>
            <a:spLocks noGrp="1"/>
          </p:cNvSpPr>
          <p:nvPr>
            <p:ph type="title"/>
          </p:nvPr>
        </p:nvSpPr>
        <p:spPr/>
        <p:txBody>
          <a:bodyPr/>
          <a:lstStyle/>
          <a:p>
            <a:r>
              <a:rPr lang="en-US" dirty="0" smtClean="0"/>
              <a:t>Command Line Parsing</a:t>
            </a:r>
            <a:endParaRPr lang="en-US" dirty="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9509" y="281990"/>
            <a:ext cx="10696573" cy="965200"/>
          </a:xfrm>
        </p:spPr>
        <p:txBody>
          <a:bodyPr/>
          <a:lstStyle/>
          <a:p>
            <a:r>
              <a:rPr lang="en-US" dirty="0" smtClean="0"/>
              <a:t>Command Line Specification Table</a:t>
            </a:r>
            <a:endParaRPr lang="en-US" dirty="0"/>
          </a:p>
        </p:txBody>
      </p:sp>
      <p:grpSp>
        <p:nvGrpSpPr>
          <p:cNvPr id="6" name="Group 5"/>
          <p:cNvGrpSpPr/>
          <p:nvPr/>
        </p:nvGrpSpPr>
        <p:grpSpPr>
          <a:xfrm>
            <a:off x="462800" y="1455738"/>
            <a:ext cx="7728700" cy="4555096"/>
            <a:chOff x="462800" y="1870100"/>
            <a:chExt cx="7728700" cy="1633992"/>
          </a:xfrm>
        </p:grpSpPr>
        <p:sp>
          <p:nvSpPr>
            <p:cNvPr id="7" name="Rectangle 6"/>
            <p:cNvSpPr>
              <a:spLocks noChangeArrowheads="1"/>
            </p:cNvSpPr>
            <p:nvPr/>
          </p:nvSpPr>
          <p:spPr bwMode="auto">
            <a:xfrm>
              <a:off x="749889" y="1870101"/>
              <a:ext cx="7441611" cy="1633991"/>
            </a:xfrm>
            <a:prstGeom prst="rect">
              <a:avLst/>
            </a:prstGeom>
            <a:solidFill>
              <a:schemeClr val="bg1"/>
            </a:solidFill>
            <a:ln w="28575">
              <a:solidFill>
                <a:schemeClr val="accent6"/>
              </a:solidFill>
              <a:prstDash val="solid"/>
              <a:round/>
              <a:headEnd/>
              <a:tailEnd/>
            </a:ln>
            <a:effectLst/>
          </p:spPr>
          <p:txBody>
            <a:bodyPr anchor="t">
              <a:spAutoFit/>
            </a:bodyPr>
            <a:lstStyle/>
            <a:p>
              <a:pPr lvl="0" defTabSz="914400" fontAlgn="base">
                <a:lnSpc>
                  <a:spcPct val="80000"/>
                </a:lnSpc>
                <a:spcBef>
                  <a:spcPct val="0"/>
                </a:spcBef>
                <a:spcAft>
                  <a:spcPts val="1200"/>
                </a:spcAft>
              </a:pPr>
              <a:r>
                <a:rPr lang="en-US" altLang="en-US" sz="1400" b="1" dirty="0" err="1" smtClean="0">
                  <a:solidFill>
                    <a:srgbClr val="000000"/>
                  </a:solidFill>
                  <a:latin typeface="Courier New" pitchFamily="49" charset="0"/>
                  <a:ea typeface="MS PGothic" pitchFamily="34" charset="-128"/>
                  <a:cs typeface="Courier New" pitchFamily="49" charset="0"/>
                </a:rPr>
                <a:t>bool</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boolArg</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int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numArg</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bsl</a:t>
              </a:r>
              <a:r>
                <a:rPr lang="en-US" altLang="en-US" sz="1400" b="1" dirty="0" smtClean="0">
                  <a:solidFill>
                    <a:srgbClr val="000000"/>
                  </a:solidFill>
                  <a:latin typeface="Courier New" pitchFamily="49" charset="0"/>
                  <a:ea typeface="MS PGothic" pitchFamily="34" charset="-128"/>
                  <a:cs typeface="Courier New" pitchFamily="49" charset="0"/>
                </a:rPr>
                <a:t>::string </a:t>
              </a:r>
              <a:r>
                <a:rPr lang="en-US" altLang="en-US" sz="1400" b="1" dirty="0" err="1" smtClean="0">
                  <a:solidFill>
                    <a:srgbClr val="000000"/>
                  </a:solidFill>
                  <a:latin typeface="Courier New" pitchFamily="49" charset="0"/>
                  <a:ea typeface="MS PGothic" pitchFamily="34" charset="-128"/>
                  <a:cs typeface="Courier New" pitchFamily="49" charset="0"/>
                </a:rPr>
                <a:t>textArg</a:t>
              </a:r>
              <a:r>
                <a:rPr lang="en-US" altLang="en-US" sz="1400" b="1" dirty="0" smtClean="0">
                  <a:solidFill>
                    <a:srgbClr val="000000"/>
                  </a:solidFill>
                  <a:latin typeface="Courier New" pitchFamily="49" charset="0"/>
                  <a:ea typeface="MS PGothic" pitchFamily="34" charset="-128"/>
                  <a:cs typeface="Courier New" pitchFamily="49" charset="0"/>
                </a:rPr>
                <a:t>;</a:t>
              </a:r>
              <a:br>
                <a:rPr lang="en-US" altLang="en-US" sz="1400" b="1" dirty="0" smtClean="0">
                  <a:solidFill>
                    <a:srgbClr val="000000"/>
                  </a:solidFill>
                  <a:latin typeface="Courier New" pitchFamily="49" charset="0"/>
                  <a:ea typeface="MS PGothic" pitchFamily="34" charset="-128"/>
                  <a:cs typeface="Courier New" pitchFamily="49" charset="0"/>
                </a:rPr>
              </a:br>
              <a:r>
                <a:rPr lang="en-US" altLang="en-US" sz="1400" b="1" dirty="0" smtClean="0">
                  <a:solidFill>
                    <a:srgbClr val="000000"/>
                  </a:solidFill>
                  <a:latin typeface="Courier New" pitchFamily="49" charset="0"/>
                  <a:ea typeface="MS PGothic" pitchFamily="34" charset="-128"/>
                  <a:cs typeface="Courier New" pitchFamily="49" charset="0"/>
                </a:rPr>
                <a:t>vector&lt;</a:t>
              </a:r>
              <a:r>
                <a:rPr lang="en-US" altLang="en-US" sz="1400" b="1" dirty="0" err="1" smtClean="0">
                  <a:solidFill>
                    <a:srgbClr val="000000"/>
                  </a:solidFill>
                  <a:latin typeface="Courier New" pitchFamily="49" charset="0"/>
                  <a:ea typeface="MS PGothic" pitchFamily="34" charset="-128"/>
                  <a:cs typeface="Courier New" pitchFamily="49" charset="0"/>
                </a:rPr>
                <a:t>bsl</a:t>
              </a:r>
              <a:r>
                <a:rPr lang="en-US" altLang="en-US" sz="1400" b="1" dirty="0" smtClean="0">
                  <a:solidFill>
                    <a:srgbClr val="000000"/>
                  </a:solidFill>
                  <a:latin typeface="Courier New" pitchFamily="49" charset="0"/>
                  <a:ea typeface="MS PGothic" pitchFamily="34" charset="-128"/>
                  <a:cs typeface="Courier New" pitchFamily="49" charset="0"/>
                </a:rPr>
                <a:t>::string&gt; </a:t>
              </a:r>
              <a:r>
                <a:rPr lang="en-US" altLang="en-US" sz="1400" b="1" dirty="0" err="1" smtClean="0">
                  <a:solidFill>
                    <a:srgbClr val="000000"/>
                  </a:solidFill>
                  <a:latin typeface="Courier New" pitchFamily="49" charset="0"/>
                  <a:ea typeface="MS PGothic" pitchFamily="34" charset="-128"/>
                  <a:cs typeface="Courier New" pitchFamily="49" charset="0"/>
                </a:rPr>
                <a:t>freeArgs</a:t>
              </a:r>
              <a:r>
                <a:rPr lang="en-US" altLang="en-US" sz="1400" b="1" dirty="0" smtClean="0">
                  <a:solidFill>
                    <a:srgbClr val="000000"/>
                  </a:solidFill>
                  <a:latin typeface="Courier New" pitchFamily="49" charset="0"/>
                  <a:ea typeface="MS PGothic" pitchFamily="34" charset="-128"/>
                  <a:cs typeface="Courier New" pitchFamily="49" charset="0"/>
                </a:rPr>
                <a:t>;</a:t>
              </a:r>
            </a:p>
            <a:p>
              <a:pPr lvl="0" defTabSz="914400" fontAlgn="base">
                <a:lnSpc>
                  <a:spcPct val="80000"/>
                </a:lnSpc>
                <a:spcBef>
                  <a:spcPct val="0"/>
                </a:spcBef>
                <a:spcAft>
                  <a:spcPct val="0"/>
                </a:spcAft>
              </a:pPr>
              <a:r>
                <a:rPr lang="en-US" altLang="en-US" sz="1400" b="1" dirty="0" err="1" smtClean="0">
                  <a:solidFill>
                    <a:srgbClr val="000000"/>
                  </a:solidFill>
                  <a:latin typeface="Courier New" pitchFamily="49" charset="0"/>
                  <a:ea typeface="MS PGothic" pitchFamily="34" charset="-128"/>
                  <a:cs typeface="Courier New" pitchFamily="49" charset="0"/>
                </a:rPr>
                <a:t>baea_CommandLineOptionInfo</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specTable</a:t>
              </a:r>
              <a:r>
                <a:rPr lang="en-US" altLang="en-US" sz="1400" b="1" dirty="0" smtClean="0">
                  <a:solidFill>
                    <a:srgbClr val="000000"/>
                  </a:solidFill>
                  <a:latin typeface="Courier New" pitchFamily="49" charset="0"/>
                  <a:ea typeface="MS PGothic" pitchFamily="34" charset="-128"/>
                  <a:cs typeface="Courier New" pitchFamily="49" charset="0"/>
                </a:rPr>
                <a:t>[] = {</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err="1" smtClean="0">
                  <a:solidFill>
                    <a:srgbClr val="CC3368"/>
                  </a:solidFill>
                  <a:latin typeface="Courier New" pitchFamily="49" charset="0"/>
                  <a:ea typeface="MS PGothic" pitchFamily="34" charset="-128"/>
                  <a:cs typeface="Courier New" pitchFamily="49" charset="0"/>
                </a:rPr>
                <a:t>b|boolArg</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chemeClr val="bg2"/>
                  </a:solidFill>
                  <a:latin typeface="Courier New" pitchFamily="49" charset="0"/>
                  <a:ea typeface="MS PGothic" pitchFamily="34" charset="-128"/>
                  <a:cs typeface="Courier New" pitchFamily="49" charset="0"/>
                </a:rPr>
                <a:t>// tag</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err="1" smtClean="0">
                  <a:solidFill>
                    <a:srgbClr val="CC3368"/>
                  </a:solidFill>
                  <a:latin typeface="Courier New" pitchFamily="49" charset="0"/>
                  <a:ea typeface="MS PGothic" pitchFamily="34" charset="-128"/>
                  <a:cs typeface="Courier New" pitchFamily="49" charset="0"/>
                </a:rPr>
                <a:t>BoolArg</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 Boolean flag"</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chemeClr val="bg2"/>
                  </a:solidFill>
                  <a:latin typeface="Courier New" pitchFamily="49" charset="0"/>
                  <a:ea typeface="MS PGothic" pitchFamily="34" charset="-128"/>
                  <a:cs typeface="Courier New" pitchFamily="49" charset="0"/>
                </a:rPr>
                <a:t>// name, description</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baea_CommandLineTypeInfo</a:t>
              </a:r>
              <a:r>
                <a:rPr lang="en-US" altLang="en-US" sz="1400" b="1" dirty="0" smtClean="0">
                  <a:solidFill>
                    <a:srgbClr val="000000"/>
                  </a:solidFill>
                  <a:latin typeface="Courier New" pitchFamily="49" charset="0"/>
                  <a:ea typeface="MS PGothic" pitchFamily="34" charset="-128"/>
                  <a:cs typeface="Courier New" pitchFamily="49" charset="0"/>
                </a:rPr>
                <a:t>(&amp;</a:t>
              </a:r>
              <a:r>
                <a:rPr lang="en-US" altLang="en-US" sz="1400" b="1" dirty="0" err="1" smtClean="0">
                  <a:solidFill>
                    <a:srgbClr val="000000"/>
                  </a:solidFill>
                  <a:latin typeface="Courier New" pitchFamily="49" charset="0"/>
                  <a:ea typeface="MS PGothic" pitchFamily="34" charset="-128"/>
                  <a:cs typeface="Courier New" pitchFamily="49" charset="0"/>
                </a:rPr>
                <a:t>boolArg</a:t>
              </a:r>
              <a:r>
                <a:rPr lang="en-US" altLang="en-US" sz="1400" b="1" dirty="0" smtClean="0">
                  <a:solidFill>
                    <a:srgbClr val="000000"/>
                  </a:solidFill>
                  <a:latin typeface="Courier New" pitchFamily="49" charset="0"/>
                  <a:ea typeface="MS PGothic" pitchFamily="34" charset="-128"/>
                  <a:cs typeface="Courier New" pitchFamily="49" charset="0"/>
                </a:rPr>
                <a:t>)</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err="1" smtClean="0">
                  <a:solidFill>
                    <a:srgbClr val="CC3368"/>
                  </a:solidFill>
                  <a:latin typeface="Courier New" pitchFamily="49" charset="0"/>
                  <a:ea typeface="MS PGothic" pitchFamily="34" charset="-128"/>
                  <a:cs typeface="Courier New" pitchFamily="49" charset="0"/>
                </a:rPr>
                <a:t>n|numArg</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chemeClr val="bg2"/>
                  </a:solidFill>
                  <a:latin typeface="Courier New" pitchFamily="49" charset="0"/>
                  <a:ea typeface="MS PGothic" pitchFamily="34" charset="-128"/>
                  <a:cs typeface="Courier New" pitchFamily="49" charset="0"/>
                </a:rPr>
                <a:t>// tag</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err="1" smtClean="0">
                  <a:solidFill>
                    <a:srgbClr val="CC3368"/>
                  </a:solidFill>
                  <a:latin typeface="Courier New" pitchFamily="49" charset="0"/>
                  <a:ea typeface="MS PGothic" pitchFamily="34" charset="-128"/>
                  <a:cs typeface="Courier New" pitchFamily="49" charset="0"/>
                </a:rPr>
                <a:t>NumArg</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 integer </a:t>
              </a:r>
              <a:r>
                <a:rPr lang="en-US" altLang="en-US" sz="1400" b="1" dirty="0" err="1" smtClean="0">
                  <a:solidFill>
                    <a:srgbClr val="CC3368"/>
                  </a:solidFill>
                  <a:latin typeface="Courier New" pitchFamily="49" charset="0"/>
                  <a:ea typeface="MS PGothic" pitchFamily="34" charset="-128"/>
                  <a:cs typeface="Courier New" pitchFamily="49" charset="0"/>
                </a:rPr>
                <a:t>arg</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chemeClr val="bg2"/>
                  </a:solidFill>
                  <a:latin typeface="Courier New" pitchFamily="49" charset="0"/>
                  <a:ea typeface="MS PGothic" pitchFamily="34" charset="-128"/>
                  <a:cs typeface="Courier New" pitchFamily="49" charset="0"/>
                </a:rPr>
                <a:t>// name, description</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baea_CommandLineTypeInfo</a:t>
              </a:r>
              <a:r>
                <a:rPr lang="en-US" altLang="en-US" sz="1400" b="1" dirty="0" smtClean="0">
                  <a:solidFill>
                    <a:srgbClr val="000000"/>
                  </a:solidFill>
                  <a:latin typeface="Courier New" pitchFamily="49" charset="0"/>
                  <a:ea typeface="MS PGothic" pitchFamily="34" charset="-128"/>
                  <a:cs typeface="Courier New" pitchFamily="49" charset="0"/>
                </a:rPr>
                <a:t>(&amp;</a:t>
              </a:r>
              <a:r>
                <a:rPr lang="en-US" altLang="en-US" sz="1400" b="1" dirty="0" err="1" smtClean="0">
                  <a:solidFill>
                    <a:srgbClr val="000000"/>
                  </a:solidFill>
                  <a:latin typeface="Courier New" pitchFamily="49" charset="0"/>
                  <a:ea typeface="MS PGothic" pitchFamily="34" charset="-128"/>
                  <a:cs typeface="Courier New" pitchFamily="49" charset="0"/>
                </a:rPr>
                <a:t>numArg</a:t>
              </a:r>
              <a:r>
                <a:rPr lang="en-US" altLang="en-US" sz="1400" b="1" dirty="0" smtClean="0">
                  <a:solidFill>
                    <a:srgbClr val="000000"/>
                  </a:solidFill>
                  <a:latin typeface="Courier New" pitchFamily="49" charset="0"/>
                  <a:ea typeface="MS PGothic" pitchFamily="34" charset="-128"/>
                  <a:cs typeface="Courier New" pitchFamily="49" charset="0"/>
                </a:rPr>
                <a:t>),</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baea_CommandLineOccurrenceInfo</a:t>
              </a:r>
              <a:r>
                <a:rPr lang="en-US" altLang="en-US" sz="1400" b="1" dirty="0" smtClean="0">
                  <a:solidFill>
                    <a:srgbClr val="000000"/>
                  </a:solidFill>
                  <a:latin typeface="Courier New" pitchFamily="49" charset="0"/>
                  <a:ea typeface="MS PGothic" pitchFamily="34" charset="-128"/>
                  <a:cs typeface="Courier New" pitchFamily="49" charset="0"/>
                </a:rPr>
                <a:t>::REQUIRED </a:t>
              </a:r>
              <a:r>
                <a:rPr lang="en-US" altLang="en-US" sz="1400" b="1" dirty="0" smtClean="0">
                  <a:solidFill>
                    <a:schemeClr val="bg2"/>
                  </a:solidFill>
                  <a:latin typeface="Courier New" pitchFamily="49" charset="0"/>
                  <a:ea typeface="MS PGothic" pitchFamily="34" charset="-128"/>
                  <a:cs typeface="Courier New" pitchFamily="49" charset="0"/>
                </a:rPr>
                <a:t>// occurrence info</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  </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err="1" smtClean="0">
                  <a:solidFill>
                    <a:srgbClr val="CC3368"/>
                  </a:solidFill>
                  <a:latin typeface="Courier New" pitchFamily="49" charset="0"/>
                  <a:ea typeface="MS PGothic" pitchFamily="34" charset="-128"/>
                  <a:cs typeface="Courier New" pitchFamily="49" charset="0"/>
                </a:rPr>
                <a:t>t|textArg</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chemeClr val="bg2"/>
                  </a:solidFill>
                  <a:latin typeface="Courier New" pitchFamily="49" charset="0"/>
                  <a:ea typeface="MS PGothic" pitchFamily="34" charset="-128"/>
                  <a:cs typeface="Courier New" pitchFamily="49" charset="0"/>
                </a:rPr>
                <a:t>// tag</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err="1" smtClean="0">
                  <a:solidFill>
                    <a:srgbClr val="CC3368"/>
                  </a:solidFill>
                  <a:latin typeface="Courier New" pitchFamily="49" charset="0"/>
                  <a:ea typeface="MS PGothic" pitchFamily="34" charset="-128"/>
                  <a:cs typeface="Courier New" pitchFamily="49" charset="0"/>
                </a:rPr>
                <a:t>TextArg</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 text arg."</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chemeClr val="bg2"/>
                  </a:solidFill>
                  <a:latin typeface="Courier New" pitchFamily="49" charset="0"/>
                  <a:ea typeface="MS PGothic" pitchFamily="34" charset="-128"/>
                  <a:cs typeface="Courier New" pitchFamily="49" charset="0"/>
                </a:rPr>
                <a:t>// name, description</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baea_CommandLineTypeInfo</a:t>
              </a:r>
              <a:r>
                <a:rPr lang="en-US" altLang="en-US" sz="1400" b="1" dirty="0" smtClean="0">
                  <a:solidFill>
                    <a:srgbClr val="000000"/>
                  </a:solidFill>
                  <a:latin typeface="Courier New" pitchFamily="49" charset="0"/>
                  <a:ea typeface="MS PGothic" pitchFamily="34" charset="-128"/>
                  <a:cs typeface="Courier New" pitchFamily="49" charset="0"/>
                </a:rPr>
                <a:t>(&amp;</a:t>
              </a:r>
              <a:r>
                <a:rPr lang="en-US" altLang="en-US" sz="1400" b="1" dirty="0" err="1" smtClean="0">
                  <a:solidFill>
                    <a:srgbClr val="000000"/>
                  </a:solidFill>
                  <a:latin typeface="Courier New" pitchFamily="49" charset="0"/>
                  <a:ea typeface="MS PGothic" pitchFamily="34" charset="-128"/>
                  <a:cs typeface="Courier New" pitchFamily="49" charset="0"/>
                </a:rPr>
                <a:t>textArg</a:t>
              </a:r>
              <a:r>
                <a:rPr lang="en-US" altLang="en-US" sz="1400" b="1" dirty="0" smtClean="0">
                  <a:solidFill>
                    <a:srgbClr val="000000"/>
                  </a:solidFill>
                  <a:latin typeface="Courier New" pitchFamily="49" charset="0"/>
                  <a:ea typeface="MS PGothic" pitchFamily="34" charset="-128"/>
                  <a:cs typeface="Courier New" pitchFamily="49" charset="0"/>
                </a:rPr>
                <a:t>)</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  </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chemeClr val="bg2"/>
                  </a:solidFill>
                  <a:latin typeface="Courier New" pitchFamily="49" charset="0"/>
                  <a:ea typeface="MS PGothic" pitchFamily="34" charset="-128"/>
                  <a:cs typeface="Courier New" pitchFamily="49" charset="0"/>
                </a:rPr>
                <a:t>// non-option</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err="1" smtClean="0">
                  <a:solidFill>
                    <a:srgbClr val="CC3368"/>
                  </a:solidFill>
                  <a:latin typeface="Courier New" pitchFamily="49" charset="0"/>
                  <a:ea typeface="MS PGothic" pitchFamily="34" charset="-128"/>
                  <a:cs typeface="Courier New" pitchFamily="49" charset="0"/>
                </a:rPr>
                <a:t>FreeArgs</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smtClean="0">
                  <a:solidFill>
                    <a:srgbClr val="CC3368"/>
                  </a:solidFill>
                  <a:latin typeface="Courier New" pitchFamily="49" charset="0"/>
                  <a:ea typeface="MS PGothic" pitchFamily="34" charset="-128"/>
                  <a:cs typeface="Courier New" pitchFamily="49" charset="0"/>
                </a:rPr>
                <a:t>"List of Text </a:t>
              </a:r>
              <a:r>
                <a:rPr lang="en-US" altLang="en-US" sz="1400" b="1" dirty="0" err="1" smtClean="0">
                  <a:solidFill>
                    <a:srgbClr val="CC3368"/>
                  </a:solidFill>
                  <a:latin typeface="Courier New" pitchFamily="49" charset="0"/>
                  <a:ea typeface="MS PGothic" pitchFamily="34" charset="-128"/>
                  <a:cs typeface="Courier New" pitchFamily="49" charset="0"/>
                </a:rPr>
                <a:t>args</a:t>
              </a:r>
              <a:r>
                <a:rPr lang="en-US" altLang="en-US" sz="1400" b="1" dirty="0" smtClean="0">
                  <a:solidFill>
                    <a:srgbClr val="CC3368"/>
                  </a:solidFill>
                  <a:latin typeface="Courier New" pitchFamily="49" charset="0"/>
                  <a:ea typeface="MS PGothic" pitchFamily="34" charset="-128"/>
                  <a:cs typeface="Courier New" pitchFamily="49" charset="0"/>
                </a:rPr>
                <a:t>"</a:t>
              </a:r>
              <a:r>
                <a:rPr lang="en-US" altLang="en-US" sz="1400" b="1" dirty="0" smtClean="0">
                  <a:solidFill>
                    <a:srgbClr val="000000"/>
                  </a:solidFill>
                  <a:latin typeface="Courier New" pitchFamily="49" charset="0"/>
                  <a:ea typeface="MS PGothic" pitchFamily="34" charset="-128"/>
                  <a:cs typeface="Courier New" pitchFamily="49" charset="0"/>
                </a:rPr>
                <a:t>,</a:t>
              </a:r>
              <a:r>
                <a:rPr lang="en-US" altLang="en-US" sz="1400" b="1" dirty="0" smtClean="0">
                  <a:solidFill>
                    <a:srgbClr val="00B050"/>
                  </a:solidFill>
                  <a:latin typeface="Courier New" pitchFamily="49" charset="0"/>
                  <a:ea typeface="MS PGothic" pitchFamily="34" charset="-128"/>
                  <a:cs typeface="Courier New" pitchFamily="49" charset="0"/>
                </a:rPr>
                <a:t> </a:t>
              </a:r>
              <a:endParaRPr lang="en-US" altLang="en-US" sz="1400" b="1" dirty="0" smtClean="0">
                <a:solidFill>
                  <a:srgbClr val="000000"/>
                </a:solidFill>
                <a:latin typeface="Courier New" pitchFamily="49" charset="0"/>
                <a:ea typeface="MS PGothic" pitchFamily="34" charset="-128"/>
                <a:cs typeface="Courier New" pitchFamily="49" charset="0"/>
              </a:endParaRP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r>
                <a:rPr lang="en-US" altLang="en-US" sz="1400" b="1" dirty="0" err="1" smtClean="0">
                  <a:solidFill>
                    <a:srgbClr val="000000"/>
                  </a:solidFill>
                  <a:latin typeface="Courier New" pitchFamily="49" charset="0"/>
                  <a:ea typeface="MS PGothic" pitchFamily="34" charset="-128"/>
                  <a:cs typeface="Courier New" pitchFamily="49" charset="0"/>
                </a:rPr>
                <a:t>baea_CommandLineTypeInfo</a:t>
              </a:r>
              <a:r>
                <a:rPr lang="en-US" altLang="en-US" sz="1400" b="1" dirty="0" smtClean="0">
                  <a:solidFill>
                    <a:srgbClr val="000000"/>
                  </a:solidFill>
                  <a:latin typeface="Courier New" pitchFamily="49" charset="0"/>
                  <a:ea typeface="MS PGothic" pitchFamily="34" charset="-128"/>
                  <a:cs typeface="Courier New" pitchFamily="49" charset="0"/>
                </a:rPr>
                <a:t>(&amp;</a:t>
              </a:r>
              <a:r>
                <a:rPr lang="en-US" altLang="en-US" sz="1400" b="1" dirty="0" err="1" smtClean="0">
                  <a:solidFill>
                    <a:srgbClr val="000000"/>
                  </a:solidFill>
                  <a:latin typeface="Courier New" pitchFamily="49" charset="0"/>
                  <a:ea typeface="MS PGothic" pitchFamily="34" charset="-128"/>
                  <a:cs typeface="Courier New" pitchFamily="49" charset="0"/>
                </a:rPr>
                <a:t>freeArgs</a:t>
              </a:r>
              <a:r>
                <a:rPr lang="en-US" altLang="en-US" sz="1400" b="1" dirty="0" smtClean="0">
                  <a:solidFill>
                    <a:srgbClr val="000000"/>
                  </a:solidFill>
                  <a:latin typeface="Courier New" pitchFamily="49" charset="0"/>
                  <a:ea typeface="MS PGothic" pitchFamily="34" charset="-128"/>
                  <a:cs typeface="Courier New" pitchFamily="49" charset="0"/>
                </a:rPr>
                <a:t>),</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    }</a:t>
              </a:r>
            </a:p>
            <a:p>
              <a:pPr lvl="0" defTabSz="914400" fontAlgn="base">
                <a:lnSpc>
                  <a:spcPct val="80000"/>
                </a:lnSpc>
                <a:spcBef>
                  <a:spcPct val="0"/>
                </a:spcBef>
                <a:spcAft>
                  <a:spcPct val="0"/>
                </a:spcAft>
              </a:pPr>
              <a:r>
                <a:rPr lang="en-US" altLang="en-US" sz="1400" b="1" dirty="0" smtClean="0">
                  <a:solidFill>
                    <a:srgbClr val="000000"/>
                  </a:solidFill>
                  <a:latin typeface="Courier New" pitchFamily="49" charset="0"/>
                  <a:ea typeface="MS PGothic" pitchFamily="34" charset="-128"/>
                  <a:cs typeface="Courier New" pitchFamily="49" charset="0"/>
                </a:rPr>
                <a:t>};</a:t>
              </a:r>
              <a:endParaRPr lang="en-US" altLang="en-US" sz="1600" b="1" dirty="0">
                <a:solidFill>
                  <a:srgbClr val="000000"/>
                </a:solidFill>
                <a:latin typeface="Courier New" pitchFamily="49" charset="0"/>
                <a:ea typeface="MS PGothic" pitchFamily="34" charset="-128"/>
                <a:cs typeface="Courier New" pitchFamily="49" charset="0"/>
              </a:endParaRPr>
            </a:p>
          </p:txBody>
        </p:sp>
        <p:sp>
          <p:nvSpPr>
            <p:cNvPr id="8" name="Rectangle 7"/>
            <p:cNvSpPr/>
            <p:nvPr/>
          </p:nvSpPr>
          <p:spPr bwMode="auto">
            <a:xfrm>
              <a:off x="462800" y="1870100"/>
              <a:ext cx="271647" cy="1633992"/>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cs typeface="Arial" charset="0"/>
              </a:endParaRPr>
            </a:p>
          </p:txBody>
        </p:sp>
      </p:grpSp>
      <p:grpSp>
        <p:nvGrpSpPr>
          <p:cNvPr id="28" name="Group 27"/>
          <p:cNvGrpSpPr/>
          <p:nvPr/>
        </p:nvGrpSpPr>
        <p:grpSpPr>
          <a:xfrm>
            <a:off x="5557027" y="1625417"/>
            <a:ext cx="5629055" cy="641443"/>
            <a:chOff x="5558059" y="1625417"/>
            <a:chExt cx="5629055" cy="641443"/>
          </a:xfrm>
        </p:grpSpPr>
        <p:sp>
          <p:nvSpPr>
            <p:cNvPr id="10" name="Freeform 9"/>
            <p:cNvSpPr/>
            <p:nvPr/>
          </p:nvSpPr>
          <p:spPr>
            <a:xfrm rot="4939062">
              <a:off x="7087334" y="512203"/>
              <a:ext cx="225382" cy="3283932"/>
            </a:xfrm>
            <a:custGeom>
              <a:avLst/>
              <a:gdLst>
                <a:gd name="connsiteX0" fmla="*/ 0 w 265814"/>
                <a:gd name="connsiteY0" fmla="*/ 0 h 1350335"/>
                <a:gd name="connsiteX1" fmla="*/ 148856 w 265814"/>
                <a:gd name="connsiteY1" fmla="*/ 1350335 h 1350335"/>
                <a:gd name="connsiteX2" fmla="*/ 265814 w 265814"/>
                <a:gd name="connsiteY2" fmla="*/ 31898 h 1350335"/>
                <a:gd name="connsiteX3" fmla="*/ 0 w 265814"/>
                <a:gd name="connsiteY3" fmla="*/ 0 h 1350335"/>
              </a:gdLst>
              <a:ahLst/>
              <a:cxnLst>
                <a:cxn ang="0">
                  <a:pos x="connsiteX0" y="connsiteY0"/>
                </a:cxn>
                <a:cxn ang="0">
                  <a:pos x="connsiteX1" y="connsiteY1"/>
                </a:cxn>
                <a:cxn ang="0">
                  <a:pos x="connsiteX2" y="connsiteY2"/>
                </a:cxn>
                <a:cxn ang="0">
                  <a:pos x="connsiteX3" y="connsiteY3"/>
                </a:cxn>
              </a:cxnLst>
              <a:rect l="l" t="t" r="r" b="b"/>
              <a:pathLst>
                <a:path w="265814" h="1350335">
                  <a:moveTo>
                    <a:pt x="0" y="0"/>
                  </a:moveTo>
                  <a:lnTo>
                    <a:pt x="148856" y="1350335"/>
                  </a:lnTo>
                  <a:lnTo>
                    <a:pt x="265814" y="31898"/>
                  </a:lnTo>
                  <a:lnTo>
                    <a:pt x="0" y="0"/>
                  </a:lnTo>
                  <a:close/>
                </a:path>
              </a:pathLst>
            </a:cu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sz="2000" i="1" dirty="0">
                <a:solidFill>
                  <a:schemeClr val="bg1"/>
                </a:solidFill>
              </a:endParaRPr>
            </a:p>
          </p:txBody>
        </p:sp>
        <p:sp>
          <p:nvSpPr>
            <p:cNvPr id="11" name="Rounded Rectangle 10"/>
            <p:cNvSpPr/>
            <p:nvPr/>
          </p:nvSpPr>
          <p:spPr>
            <a:xfrm>
              <a:off x="8686800" y="1625417"/>
              <a:ext cx="2500314" cy="592503"/>
            </a:xfrm>
            <a:prstGeom prst="roundRect">
              <a:avLst/>
            </a:pr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spAutoFit/>
            </a:bodyPr>
            <a:lstStyle/>
            <a:p>
              <a:pPr algn="ctr">
                <a:lnSpc>
                  <a:spcPct val="90000"/>
                </a:lnSpc>
              </a:pPr>
              <a:r>
                <a:rPr lang="en-US" sz="1600" i="1" dirty="0" smtClean="0">
                  <a:solidFill>
                    <a:schemeClr val="bg1"/>
                  </a:solidFill>
                </a:rPr>
                <a:t>Specify </a:t>
              </a:r>
              <a:r>
                <a:rPr lang="en-US" sz="1600" b="1" i="1" dirty="0" smtClean="0">
                  <a:solidFill>
                    <a:schemeClr val="bg1"/>
                  </a:solidFill>
                  <a:latin typeface="Courier New"/>
                </a:rPr>
                <a:t>-b</a:t>
              </a:r>
              <a:r>
                <a:rPr lang="en-US" sz="1600" i="1" dirty="0" smtClean="0">
                  <a:solidFill>
                    <a:schemeClr val="bg1"/>
                  </a:solidFill>
                </a:rPr>
                <a:t> </a:t>
              </a:r>
              <a:br>
                <a:rPr lang="en-US" sz="1600" i="1" dirty="0" smtClean="0">
                  <a:solidFill>
                    <a:schemeClr val="bg1"/>
                  </a:solidFill>
                </a:rPr>
              </a:br>
              <a:r>
                <a:rPr lang="en-US" sz="1600" i="1" dirty="0" smtClean="0">
                  <a:solidFill>
                    <a:schemeClr val="bg1"/>
                  </a:solidFill>
                </a:rPr>
                <a:t>or </a:t>
              </a:r>
              <a:r>
                <a:rPr lang="en-US" sz="1600" b="1" i="1" dirty="0" smtClean="0">
                  <a:solidFill>
                    <a:schemeClr val="bg1"/>
                  </a:solidFill>
                  <a:latin typeface="Courier New"/>
                </a:rPr>
                <a:t>--</a:t>
              </a:r>
              <a:r>
                <a:rPr lang="en-US" sz="1600" b="1" i="1" dirty="0" err="1" smtClean="0">
                  <a:solidFill>
                    <a:schemeClr val="bg1"/>
                  </a:solidFill>
                  <a:latin typeface="Courier New"/>
                </a:rPr>
                <a:t>boolArg</a:t>
              </a:r>
              <a:endParaRPr lang="en-US" sz="1600" b="1" i="1" dirty="0">
                <a:solidFill>
                  <a:schemeClr val="bg1"/>
                </a:solidFill>
                <a:latin typeface="Courier New"/>
              </a:endParaRPr>
            </a:p>
          </p:txBody>
        </p:sp>
      </p:grpSp>
      <p:grpSp>
        <p:nvGrpSpPr>
          <p:cNvPr id="27" name="Group 26"/>
          <p:cNvGrpSpPr/>
          <p:nvPr/>
        </p:nvGrpSpPr>
        <p:grpSpPr>
          <a:xfrm>
            <a:off x="6486540" y="2684677"/>
            <a:ext cx="4700574" cy="647324"/>
            <a:chOff x="6486540" y="2684677"/>
            <a:chExt cx="4700574" cy="647324"/>
          </a:xfrm>
        </p:grpSpPr>
        <p:sp>
          <p:nvSpPr>
            <p:cNvPr id="13" name="Freeform 12"/>
            <p:cNvSpPr/>
            <p:nvPr/>
          </p:nvSpPr>
          <p:spPr>
            <a:xfrm rot="4929909">
              <a:off x="7546411" y="2057666"/>
              <a:ext cx="214464" cy="2334205"/>
            </a:xfrm>
            <a:custGeom>
              <a:avLst/>
              <a:gdLst>
                <a:gd name="connsiteX0" fmla="*/ 0 w 265814"/>
                <a:gd name="connsiteY0" fmla="*/ 0 h 1350335"/>
                <a:gd name="connsiteX1" fmla="*/ 148856 w 265814"/>
                <a:gd name="connsiteY1" fmla="*/ 1350335 h 1350335"/>
                <a:gd name="connsiteX2" fmla="*/ 265814 w 265814"/>
                <a:gd name="connsiteY2" fmla="*/ 31898 h 1350335"/>
                <a:gd name="connsiteX3" fmla="*/ 0 w 265814"/>
                <a:gd name="connsiteY3" fmla="*/ 0 h 1350335"/>
              </a:gdLst>
              <a:ahLst/>
              <a:cxnLst>
                <a:cxn ang="0">
                  <a:pos x="connsiteX0" y="connsiteY0"/>
                </a:cxn>
                <a:cxn ang="0">
                  <a:pos x="connsiteX1" y="connsiteY1"/>
                </a:cxn>
                <a:cxn ang="0">
                  <a:pos x="connsiteX2" y="connsiteY2"/>
                </a:cxn>
                <a:cxn ang="0">
                  <a:pos x="connsiteX3" y="connsiteY3"/>
                </a:cxn>
              </a:cxnLst>
              <a:rect l="l" t="t" r="r" b="b"/>
              <a:pathLst>
                <a:path w="265814" h="1350335">
                  <a:moveTo>
                    <a:pt x="0" y="0"/>
                  </a:moveTo>
                  <a:lnTo>
                    <a:pt x="148856" y="1350335"/>
                  </a:lnTo>
                  <a:lnTo>
                    <a:pt x="265814" y="31898"/>
                  </a:lnTo>
                  <a:lnTo>
                    <a:pt x="0" y="0"/>
                  </a:lnTo>
                  <a:close/>
                </a:path>
              </a:pathLst>
            </a:cu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sz="2000" i="1" dirty="0">
                <a:solidFill>
                  <a:schemeClr val="bg1"/>
                </a:solidFill>
              </a:endParaRPr>
            </a:p>
          </p:txBody>
        </p:sp>
        <p:sp>
          <p:nvSpPr>
            <p:cNvPr id="14" name="Rounded Rectangle 13"/>
            <p:cNvSpPr/>
            <p:nvPr/>
          </p:nvSpPr>
          <p:spPr>
            <a:xfrm>
              <a:off x="8686800" y="2684677"/>
              <a:ext cx="2500314" cy="592503"/>
            </a:xfrm>
            <a:prstGeom prst="roundRect">
              <a:avLst/>
            </a:pr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spAutoFit/>
            </a:bodyPr>
            <a:lstStyle/>
            <a:p>
              <a:pPr algn="ctr">
                <a:lnSpc>
                  <a:spcPct val="90000"/>
                </a:lnSpc>
              </a:pPr>
              <a:r>
                <a:rPr lang="en-US" sz="1600" i="1" dirty="0" smtClean="0">
                  <a:solidFill>
                    <a:schemeClr val="bg1"/>
                  </a:solidFill>
                </a:rPr>
                <a:t>Description is part of the usage prompt</a:t>
              </a:r>
              <a:endParaRPr lang="en-US" sz="1600" i="1" dirty="0">
                <a:solidFill>
                  <a:schemeClr val="bg1"/>
                </a:solidFill>
              </a:endParaRPr>
            </a:p>
          </p:txBody>
        </p:sp>
      </p:grpSp>
      <p:grpSp>
        <p:nvGrpSpPr>
          <p:cNvPr id="25" name="Group 24"/>
          <p:cNvGrpSpPr/>
          <p:nvPr/>
        </p:nvGrpSpPr>
        <p:grpSpPr>
          <a:xfrm>
            <a:off x="5343900" y="4715160"/>
            <a:ext cx="5843214" cy="680540"/>
            <a:chOff x="5343900" y="4715160"/>
            <a:chExt cx="5843214" cy="680540"/>
          </a:xfrm>
        </p:grpSpPr>
        <p:sp>
          <p:nvSpPr>
            <p:cNvPr id="19" name="Freeform 18"/>
            <p:cNvSpPr/>
            <p:nvPr/>
          </p:nvSpPr>
          <p:spPr>
            <a:xfrm rot="5768710">
              <a:off x="6951971" y="3107089"/>
              <a:ext cx="260473" cy="3476616"/>
            </a:xfrm>
            <a:custGeom>
              <a:avLst/>
              <a:gdLst>
                <a:gd name="connsiteX0" fmla="*/ 0 w 265814"/>
                <a:gd name="connsiteY0" fmla="*/ 0 h 1350335"/>
                <a:gd name="connsiteX1" fmla="*/ 148856 w 265814"/>
                <a:gd name="connsiteY1" fmla="*/ 1350335 h 1350335"/>
                <a:gd name="connsiteX2" fmla="*/ 265814 w 265814"/>
                <a:gd name="connsiteY2" fmla="*/ 31898 h 1350335"/>
                <a:gd name="connsiteX3" fmla="*/ 0 w 265814"/>
                <a:gd name="connsiteY3" fmla="*/ 0 h 1350335"/>
              </a:gdLst>
              <a:ahLst/>
              <a:cxnLst>
                <a:cxn ang="0">
                  <a:pos x="connsiteX0" y="connsiteY0"/>
                </a:cxn>
                <a:cxn ang="0">
                  <a:pos x="connsiteX1" y="connsiteY1"/>
                </a:cxn>
                <a:cxn ang="0">
                  <a:pos x="connsiteX2" y="connsiteY2"/>
                </a:cxn>
                <a:cxn ang="0">
                  <a:pos x="connsiteX3" y="connsiteY3"/>
                </a:cxn>
              </a:cxnLst>
              <a:rect l="l" t="t" r="r" b="b"/>
              <a:pathLst>
                <a:path w="265814" h="1350335">
                  <a:moveTo>
                    <a:pt x="0" y="0"/>
                  </a:moveTo>
                  <a:lnTo>
                    <a:pt x="148856" y="1350335"/>
                  </a:lnTo>
                  <a:lnTo>
                    <a:pt x="265814" y="31898"/>
                  </a:lnTo>
                  <a:lnTo>
                    <a:pt x="0" y="0"/>
                  </a:lnTo>
                  <a:close/>
                </a:path>
              </a:pathLst>
            </a:cu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sz="2000" i="1" dirty="0">
                <a:solidFill>
                  <a:schemeClr val="bg1"/>
                </a:solidFill>
              </a:endParaRPr>
            </a:p>
          </p:txBody>
        </p:sp>
        <p:sp>
          <p:nvSpPr>
            <p:cNvPr id="20" name="Rounded Rectangle 19"/>
            <p:cNvSpPr/>
            <p:nvPr/>
          </p:nvSpPr>
          <p:spPr>
            <a:xfrm>
              <a:off x="8686800" y="4803197"/>
              <a:ext cx="2500314" cy="592503"/>
            </a:xfrm>
            <a:prstGeom prst="roundRect">
              <a:avLst/>
            </a:pr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spAutoFit/>
            </a:bodyPr>
            <a:lstStyle/>
            <a:p>
              <a:pPr algn="ctr">
                <a:lnSpc>
                  <a:spcPct val="90000"/>
                </a:lnSpc>
              </a:pPr>
              <a:r>
                <a:rPr lang="en-US" sz="1600" i="1" dirty="0" smtClean="0">
                  <a:solidFill>
                    <a:schemeClr val="bg1"/>
                  </a:solidFill>
                </a:rPr>
                <a:t>Links a variable to the argument</a:t>
              </a:r>
              <a:endParaRPr lang="en-US" sz="1600" i="1" dirty="0">
                <a:solidFill>
                  <a:schemeClr val="bg1"/>
                </a:solidFill>
              </a:endParaRPr>
            </a:p>
          </p:txBody>
        </p:sp>
      </p:grpSp>
      <p:grpSp>
        <p:nvGrpSpPr>
          <p:cNvPr id="24" name="Group 23"/>
          <p:cNvGrpSpPr/>
          <p:nvPr/>
        </p:nvGrpSpPr>
        <p:grpSpPr>
          <a:xfrm>
            <a:off x="5523274" y="5649391"/>
            <a:ext cx="5652450" cy="592503"/>
            <a:chOff x="5534664" y="5862455"/>
            <a:chExt cx="5652450" cy="592503"/>
          </a:xfrm>
        </p:grpSpPr>
        <p:sp>
          <p:nvSpPr>
            <p:cNvPr id="22" name="Freeform 21"/>
            <p:cNvSpPr/>
            <p:nvPr/>
          </p:nvSpPr>
          <p:spPr>
            <a:xfrm rot="5842027">
              <a:off x="7062508" y="4429548"/>
              <a:ext cx="213328" cy="3269015"/>
            </a:xfrm>
            <a:custGeom>
              <a:avLst/>
              <a:gdLst>
                <a:gd name="connsiteX0" fmla="*/ 0 w 265814"/>
                <a:gd name="connsiteY0" fmla="*/ 0 h 1350335"/>
                <a:gd name="connsiteX1" fmla="*/ 148856 w 265814"/>
                <a:gd name="connsiteY1" fmla="*/ 1350335 h 1350335"/>
                <a:gd name="connsiteX2" fmla="*/ 265814 w 265814"/>
                <a:gd name="connsiteY2" fmla="*/ 31898 h 1350335"/>
                <a:gd name="connsiteX3" fmla="*/ 0 w 265814"/>
                <a:gd name="connsiteY3" fmla="*/ 0 h 1350335"/>
              </a:gdLst>
              <a:ahLst/>
              <a:cxnLst>
                <a:cxn ang="0">
                  <a:pos x="connsiteX0" y="connsiteY0"/>
                </a:cxn>
                <a:cxn ang="0">
                  <a:pos x="connsiteX1" y="connsiteY1"/>
                </a:cxn>
                <a:cxn ang="0">
                  <a:pos x="connsiteX2" y="connsiteY2"/>
                </a:cxn>
                <a:cxn ang="0">
                  <a:pos x="connsiteX3" y="connsiteY3"/>
                </a:cxn>
              </a:cxnLst>
              <a:rect l="l" t="t" r="r" b="b"/>
              <a:pathLst>
                <a:path w="265814" h="1350335">
                  <a:moveTo>
                    <a:pt x="0" y="0"/>
                  </a:moveTo>
                  <a:lnTo>
                    <a:pt x="148856" y="1350335"/>
                  </a:lnTo>
                  <a:lnTo>
                    <a:pt x="265814" y="31898"/>
                  </a:lnTo>
                  <a:lnTo>
                    <a:pt x="0" y="0"/>
                  </a:lnTo>
                  <a:close/>
                </a:path>
              </a:pathLst>
            </a:cu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sz="2000" i="1" dirty="0">
                <a:solidFill>
                  <a:schemeClr val="bg1"/>
                </a:solidFill>
              </a:endParaRPr>
            </a:p>
          </p:txBody>
        </p:sp>
        <p:sp>
          <p:nvSpPr>
            <p:cNvPr id="23" name="Rounded Rectangle 22"/>
            <p:cNvSpPr/>
            <p:nvPr/>
          </p:nvSpPr>
          <p:spPr>
            <a:xfrm>
              <a:off x="8686800" y="5862455"/>
              <a:ext cx="2500314" cy="592503"/>
            </a:xfrm>
            <a:prstGeom prst="roundRect">
              <a:avLst/>
            </a:pr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lIns="72000" rIns="72000" rtlCol="0" anchor="ctr">
              <a:spAutoFit/>
            </a:bodyPr>
            <a:lstStyle/>
            <a:p>
              <a:pPr algn="ctr">
                <a:lnSpc>
                  <a:spcPct val="90000"/>
                </a:lnSpc>
              </a:pPr>
              <a:r>
                <a:rPr lang="en-US" sz="1600" i="1" dirty="0" smtClean="0">
                  <a:solidFill>
                    <a:schemeClr val="bg1"/>
                  </a:solidFill>
                </a:rPr>
                <a:t>All arguments </a:t>
              </a:r>
              <a:br>
                <a:rPr lang="en-US" sz="1600" i="1" dirty="0" smtClean="0">
                  <a:solidFill>
                    <a:schemeClr val="bg1"/>
                  </a:solidFill>
                </a:rPr>
              </a:br>
              <a:r>
                <a:rPr lang="en-US" sz="1600" i="1" dirty="0" smtClean="0">
                  <a:solidFill>
                    <a:schemeClr val="bg1"/>
                  </a:solidFill>
                </a:rPr>
                <a:t>not matching an option</a:t>
              </a:r>
              <a:endParaRPr lang="en-US" sz="1600" i="1" dirty="0">
                <a:solidFill>
                  <a:schemeClr val="bg1"/>
                </a:solidFill>
              </a:endParaRPr>
            </a:p>
          </p:txBody>
        </p:sp>
      </p:grpSp>
      <p:grpSp>
        <p:nvGrpSpPr>
          <p:cNvPr id="2" name="Group 1"/>
          <p:cNvGrpSpPr/>
          <p:nvPr/>
        </p:nvGrpSpPr>
        <p:grpSpPr>
          <a:xfrm>
            <a:off x="5557082" y="3939246"/>
            <a:ext cx="5629000" cy="592503"/>
            <a:chOff x="5557082" y="3939246"/>
            <a:chExt cx="5629000" cy="592503"/>
          </a:xfrm>
        </p:grpSpPr>
        <p:sp>
          <p:nvSpPr>
            <p:cNvPr id="17" name="Rounded Rectangle 16"/>
            <p:cNvSpPr/>
            <p:nvPr/>
          </p:nvSpPr>
          <p:spPr>
            <a:xfrm>
              <a:off x="8685768" y="3939246"/>
              <a:ext cx="2500314" cy="592503"/>
            </a:xfrm>
            <a:prstGeom prst="roundRect">
              <a:avLst/>
            </a:pr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spAutoFit/>
            </a:bodyPr>
            <a:lstStyle/>
            <a:p>
              <a:pPr algn="ctr">
                <a:lnSpc>
                  <a:spcPct val="90000"/>
                </a:lnSpc>
              </a:pPr>
              <a:r>
                <a:rPr lang="en-US" sz="1600" i="1" dirty="0" smtClean="0">
                  <a:solidFill>
                    <a:schemeClr val="bg1"/>
                  </a:solidFill>
                </a:rPr>
                <a:t>User must enter this argument</a:t>
              </a:r>
              <a:endParaRPr lang="en-US" sz="1600" i="1" dirty="0">
                <a:solidFill>
                  <a:schemeClr val="bg1"/>
                </a:solidFill>
              </a:endParaRPr>
            </a:p>
          </p:txBody>
        </p:sp>
        <p:sp>
          <p:nvSpPr>
            <p:cNvPr id="21" name="Freeform 20"/>
            <p:cNvSpPr/>
            <p:nvPr/>
          </p:nvSpPr>
          <p:spPr>
            <a:xfrm rot="5862656">
              <a:off x="7086357" y="2433952"/>
              <a:ext cx="225382" cy="3283932"/>
            </a:xfrm>
            <a:custGeom>
              <a:avLst/>
              <a:gdLst>
                <a:gd name="connsiteX0" fmla="*/ 0 w 265814"/>
                <a:gd name="connsiteY0" fmla="*/ 0 h 1350335"/>
                <a:gd name="connsiteX1" fmla="*/ 148856 w 265814"/>
                <a:gd name="connsiteY1" fmla="*/ 1350335 h 1350335"/>
                <a:gd name="connsiteX2" fmla="*/ 265814 w 265814"/>
                <a:gd name="connsiteY2" fmla="*/ 31898 h 1350335"/>
                <a:gd name="connsiteX3" fmla="*/ 0 w 265814"/>
                <a:gd name="connsiteY3" fmla="*/ 0 h 1350335"/>
              </a:gdLst>
              <a:ahLst/>
              <a:cxnLst>
                <a:cxn ang="0">
                  <a:pos x="connsiteX0" y="connsiteY0"/>
                </a:cxn>
                <a:cxn ang="0">
                  <a:pos x="connsiteX1" y="connsiteY1"/>
                </a:cxn>
                <a:cxn ang="0">
                  <a:pos x="connsiteX2" y="connsiteY2"/>
                </a:cxn>
                <a:cxn ang="0">
                  <a:pos x="connsiteX3" y="connsiteY3"/>
                </a:cxn>
              </a:cxnLst>
              <a:rect l="l" t="t" r="r" b="b"/>
              <a:pathLst>
                <a:path w="265814" h="1350335">
                  <a:moveTo>
                    <a:pt x="0" y="0"/>
                  </a:moveTo>
                  <a:lnTo>
                    <a:pt x="148856" y="1350335"/>
                  </a:lnTo>
                  <a:lnTo>
                    <a:pt x="265814" y="31898"/>
                  </a:lnTo>
                  <a:lnTo>
                    <a:pt x="0" y="0"/>
                  </a:lnTo>
                  <a:close/>
                </a:path>
              </a:pathLst>
            </a:cu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sz="2000" i="1" dirty="0">
                <a:solidFill>
                  <a:schemeClr val="bg1"/>
                </a:solidFill>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the Command Line</a:t>
            </a:r>
            <a:endParaRPr lang="en-US" dirty="0"/>
          </a:p>
        </p:txBody>
      </p:sp>
      <p:grpSp>
        <p:nvGrpSpPr>
          <p:cNvPr id="6" name="Group 5"/>
          <p:cNvGrpSpPr>
            <a:grpSpLocks/>
          </p:cNvGrpSpPr>
          <p:nvPr/>
        </p:nvGrpSpPr>
        <p:grpSpPr>
          <a:xfrm>
            <a:off x="462798" y="1455738"/>
            <a:ext cx="10703675" cy="2496073"/>
            <a:chOff x="457200" y="1468763"/>
            <a:chExt cx="7694404" cy="3370649"/>
          </a:xfrm>
        </p:grpSpPr>
        <p:sp>
          <p:nvSpPr>
            <p:cNvPr id="7" name="Rectangle 6"/>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300" b="1" dirty="0" err="1" smtClean="0">
                  <a:solidFill>
                    <a:srgbClr val="000000"/>
                  </a:solidFill>
                  <a:highlight>
                    <a:srgbClr val="FFFFFF"/>
                  </a:highlight>
                  <a:latin typeface="Courier New"/>
                </a:rPr>
                <a:t>baea_CommandLineOptionInfo</a:t>
              </a:r>
              <a:r>
                <a:rPr lang="en-US" sz="1300" b="1" dirty="0" smtClean="0">
                  <a:solidFill>
                    <a:srgbClr val="000000"/>
                  </a:solidFill>
                  <a:highlight>
                    <a:srgbClr val="FFFFFF"/>
                  </a:highlight>
                  <a:latin typeface="Courier New"/>
                </a:rPr>
                <a:t> </a:t>
              </a:r>
              <a:r>
                <a:rPr lang="en-US" sz="1300" b="1" dirty="0" err="1" smtClean="0">
                  <a:solidFill>
                    <a:srgbClr val="000000"/>
                  </a:solidFill>
                  <a:highlight>
                    <a:srgbClr val="FFFFFF"/>
                  </a:highlight>
                  <a:latin typeface="Courier New"/>
                </a:rPr>
                <a:t>specTable</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endParaRPr lang="en-US" sz="1300" b="1" dirty="0" smtClean="0">
                <a:solidFill>
                  <a:srgbClr val="000000"/>
                </a:solidFill>
                <a:highlight>
                  <a:srgbClr val="FFFFFF"/>
                </a:highlight>
                <a:latin typeface="Courier New"/>
              </a:endParaRPr>
            </a:p>
            <a:p>
              <a:r>
                <a:rPr lang="en-US" sz="1300" b="1" dirty="0" smtClean="0">
                  <a:solidFill>
                    <a:srgbClr val="5EC2A5"/>
                  </a:solidFill>
                  <a:highlight>
                    <a:srgbClr val="FFFFFF"/>
                  </a:highlight>
                  <a:latin typeface="Courier New"/>
                </a:rPr>
                <a:t>// create command line for specification</a:t>
              </a:r>
            </a:p>
            <a:p>
              <a:r>
                <a:rPr lang="en-US" sz="1300" b="1" dirty="0" err="1" smtClean="0">
                  <a:solidFill>
                    <a:srgbClr val="000000"/>
                  </a:solidFill>
                  <a:highlight>
                    <a:srgbClr val="FFFFFF"/>
                  </a:highlight>
                  <a:latin typeface="Courier New"/>
                </a:rPr>
                <a:t>baea_CommandLine</a:t>
              </a:r>
              <a:r>
                <a:rPr lang="en-US" sz="1300" b="1" dirty="0" smtClean="0">
                  <a:solidFill>
                    <a:srgbClr val="000000"/>
                  </a:solidFill>
                  <a:highlight>
                    <a:srgbClr val="FFFFFF"/>
                  </a:highlight>
                  <a:latin typeface="Courier New"/>
                </a:rPr>
                <a:t> </a:t>
              </a:r>
              <a:r>
                <a:rPr lang="en-US" sz="1300" b="1" dirty="0" err="1" smtClean="0">
                  <a:solidFill>
                    <a:srgbClr val="000000"/>
                  </a:solidFill>
                  <a:highlight>
                    <a:srgbClr val="FFFFFF"/>
                  </a:highlight>
                  <a:latin typeface="Courier New"/>
                </a:rPr>
                <a:t>cmdLine</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specTable</a:t>
              </a:r>
              <a:r>
                <a:rPr lang="en-US" sz="1300" b="1" dirty="0" smtClean="0">
                  <a:solidFill>
                    <a:srgbClr val="000080"/>
                  </a:solidFill>
                  <a:highlight>
                    <a:srgbClr val="FFFFFF"/>
                  </a:highlight>
                  <a:latin typeface="Courier New"/>
                </a:rPr>
                <a:t>);</a:t>
              </a:r>
              <a:endParaRPr lang="en-US" sz="1300" b="1" dirty="0" smtClean="0">
                <a:solidFill>
                  <a:srgbClr val="000000"/>
                </a:solidFill>
                <a:highlight>
                  <a:srgbClr val="FFFFFF"/>
                </a:highlight>
                <a:latin typeface="Courier New"/>
              </a:endParaRPr>
            </a:p>
            <a:p>
              <a:r>
                <a:rPr lang="en-US" sz="1300" b="1" dirty="0" smtClean="0">
                  <a:solidFill>
                    <a:srgbClr val="5EC2A5"/>
                  </a:solidFill>
                  <a:highlight>
                    <a:srgbClr val="FFFFFF"/>
                  </a:highlight>
                  <a:latin typeface="Courier New"/>
                </a:rPr>
                <a:t>// parse command line options; if failure, print usage &amp; exit</a:t>
              </a:r>
            </a:p>
            <a:p>
              <a:r>
                <a:rPr lang="en-US" sz="1300" b="1" dirty="0" smtClean="0">
                  <a:solidFill>
                    <a:srgbClr val="526FEA"/>
                  </a:solidFill>
                  <a:highlight>
                    <a:srgbClr val="FFFFFF"/>
                  </a:highlight>
                  <a:latin typeface="Courier New"/>
                </a:rPr>
                <a:t>if</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cmdLine</a:t>
              </a:r>
              <a:r>
                <a:rPr lang="en-US" sz="1300" b="1" dirty="0" err="1"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parse</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argc</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err="1" smtClean="0">
                  <a:solidFill>
                    <a:srgbClr val="000000"/>
                  </a:solidFill>
                  <a:highlight>
                    <a:srgbClr val="FFFFFF"/>
                  </a:highlight>
                  <a:latin typeface="Courier New"/>
                </a:rPr>
                <a:t>argv</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endParaRPr lang="en-US" sz="1300" b="1" dirty="0" smtClean="0">
                <a:solidFill>
                  <a:srgbClr val="000000"/>
                </a:solidFill>
                <a:highlight>
                  <a:srgbClr val="FFFFFF"/>
                </a:highlight>
                <a:latin typeface="Courier New"/>
              </a:endParaRPr>
            </a:p>
            <a:p>
              <a:r>
                <a:rPr lang="en-US" sz="1300" dirty="0" smtClean="0">
                  <a:solidFill>
                    <a:srgbClr val="000000"/>
                  </a:solidFill>
                  <a:highlight>
                    <a:srgbClr val="FFFFFF"/>
                  </a:highlight>
                  <a:latin typeface="Courier New"/>
                </a:rPr>
                <a:t>    </a:t>
              </a:r>
              <a:r>
                <a:rPr lang="en-US" sz="1300" b="1" dirty="0" err="1" smtClean="0">
                  <a:solidFill>
                    <a:srgbClr val="000000"/>
                  </a:solidFill>
                  <a:highlight>
                    <a:srgbClr val="FFFFFF"/>
                  </a:highlight>
                  <a:latin typeface="Courier New"/>
                </a:rPr>
                <a:t>cmdLine</a:t>
              </a:r>
              <a:r>
                <a:rPr lang="en-US" sz="1300" b="1" dirty="0" err="1"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printUsage</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526FEA"/>
                  </a:solidFill>
                  <a:highlight>
                    <a:srgbClr val="FFFFFF"/>
                  </a:highlight>
                  <a:latin typeface="Courier New"/>
                </a:rPr>
                <a:t>return</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smtClean="0">
                  <a:solidFill>
                    <a:srgbClr val="00BCE4"/>
                  </a:solidFill>
                  <a:highlight>
                    <a:srgbClr val="FFFFFF"/>
                  </a:highlight>
                  <a:latin typeface="Courier New"/>
                </a:rPr>
                <a:t>1</a:t>
              </a:r>
              <a:r>
                <a:rPr lang="en-US" sz="1300" b="1" dirty="0" smtClean="0">
                  <a:solidFill>
                    <a:srgbClr val="000080"/>
                  </a:solidFill>
                  <a:highlight>
                    <a:srgbClr val="FFFFFF"/>
                  </a:highlight>
                  <a:latin typeface="Courier New"/>
                </a:rPr>
                <a:t>;</a:t>
              </a:r>
              <a:endParaRPr lang="en-US" sz="1300" b="1" dirty="0" smtClean="0">
                <a:solidFill>
                  <a:srgbClr val="000000"/>
                </a:solidFill>
                <a:highlight>
                  <a:srgbClr val="FFFFFF"/>
                </a:highlight>
                <a:latin typeface="Courier New"/>
              </a:endParaRPr>
            </a:p>
            <a:p>
              <a:r>
                <a:rPr lang="en-US" sz="1300" b="1" dirty="0" smtClean="0">
                  <a:solidFill>
                    <a:srgbClr val="000080"/>
                  </a:solidFill>
                  <a:highlight>
                    <a:srgbClr val="FFFFFF"/>
                  </a:highlight>
                  <a:latin typeface="Courier New"/>
                </a:rPr>
                <a:t>}</a:t>
              </a:r>
              <a:endParaRPr lang="en-US" sz="1300" b="1" dirty="0" smtClean="0">
                <a:solidFill>
                  <a:srgbClr val="000000"/>
                </a:solidFill>
                <a:highlight>
                  <a:srgbClr val="FFFFFF"/>
                </a:highlight>
                <a:latin typeface="Courier New"/>
              </a:endParaRPr>
            </a:p>
            <a:p>
              <a:r>
                <a:rPr lang="en-US" sz="1300" b="1" dirty="0" err="1" smtClean="0">
                  <a:solidFill>
                    <a:srgbClr val="000000"/>
                  </a:solidFill>
                  <a:highlight>
                    <a:srgbClr val="FFFFFF"/>
                  </a:highlight>
                  <a:latin typeface="Courier New"/>
                </a:rPr>
                <a:t>bsl</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cout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&lt;&lt;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boolArg</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 </a:t>
              </a:r>
              <a:r>
                <a:rPr lang="en-US" sz="1300" b="1" dirty="0" smtClean="0">
                  <a:solidFill>
                    <a:srgbClr val="AA1229"/>
                  </a:solidFill>
                  <a:highlight>
                    <a:srgbClr val="FFFFFF"/>
                  </a:highlight>
                  <a:latin typeface="Courier New"/>
                </a:rPr>
                <a:t>"true" </a:t>
              </a:r>
              <a:r>
                <a:rPr lang="en-US" sz="1300" b="1" dirty="0" smtClean="0">
                  <a:solidFill>
                    <a:srgbClr val="000080"/>
                  </a:solidFill>
                  <a:highlight>
                    <a:srgbClr val="FFFFFF"/>
                  </a:highlight>
                  <a:latin typeface="Courier New"/>
                </a:rPr>
                <a:t>: </a:t>
              </a:r>
              <a:r>
                <a:rPr lang="en-US" sz="1300" b="1" dirty="0" smtClean="0">
                  <a:solidFill>
                    <a:srgbClr val="AA1229"/>
                  </a:solidFill>
                  <a:highlight>
                    <a:srgbClr val="FFFFFF"/>
                  </a:highlight>
                  <a:latin typeface="Courier New"/>
                </a:rPr>
                <a:t>"false"</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&lt;&lt;</a:t>
              </a:r>
              <a:r>
                <a:rPr lang="en-US" sz="1300" b="1" dirty="0" smtClean="0">
                  <a:solidFill>
                    <a:srgbClr val="000000"/>
                  </a:solidFill>
                  <a:highlight>
                    <a:srgbClr val="FFFFFF"/>
                  </a:highlight>
                  <a:latin typeface="Courier New"/>
                </a:rPr>
                <a:t> </a:t>
              </a:r>
              <a:r>
                <a:rPr lang="en-US" sz="1300" b="1" dirty="0" err="1" smtClean="0">
                  <a:solidFill>
                    <a:srgbClr val="000000"/>
                  </a:solidFill>
                  <a:highlight>
                    <a:srgbClr val="FFFFFF"/>
                  </a:highlight>
                  <a:latin typeface="Courier New"/>
                </a:rPr>
                <a:t>numArg</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&lt;&lt;</a:t>
              </a:r>
              <a:r>
                <a:rPr lang="en-US" sz="1300" b="1" dirty="0" smtClean="0">
                  <a:solidFill>
                    <a:srgbClr val="000000"/>
                  </a:solidFill>
                  <a:highlight>
                    <a:srgbClr val="FFFFFF"/>
                  </a:highlight>
                  <a:latin typeface="Courier New"/>
                </a:rPr>
                <a:t> </a:t>
              </a:r>
              <a:r>
                <a:rPr lang="en-US" sz="1300" b="1" dirty="0" err="1" smtClean="0">
                  <a:solidFill>
                    <a:srgbClr val="000000"/>
                  </a:solidFill>
                  <a:highlight>
                    <a:srgbClr val="FFFFFF"/>
                  </a:highlight>
                  <a:latin typeface="Courier New"/>
                </a:rPr>
                <a:t>textArg</a:t>
              </a:r>
              <a:r>
                <a:rPr lang="en-US" sz="1300" b="1" dirty="0" smtClean="0">
                  <a:solidFill>
                    <a:srgbClr val="000080"/>
                  </a:solidFill>
                  <a:highlight>
                    <a:srgbClr val="FFFFFF"/>
                  </a:highlight>
                  <a:latin typeface="Courier New"/>
                </a:rPr>
                <a:t>;</a:t>
              </a:r>
              <a:endParaRPr lang="en-US" sz="1300" b="1" dirty="0" smtClean="0">
                <a:solidFill>
                  <a:srgbClr val="000000"/>
                </a:solidFill>
                <a:highlight>
                  <a:srgbClr val="FFFFFF"/>
                </a:highlight>
                <a:latin typeface="Courier New"/>
              </a:endParaRPr>
            </a:p>
            <a:p>
              <a:r>
                <a:rPr lang="nn-NO" sz="1300" b="1" dirty="0" smtClean="0">
                  <a:solidFill>
                    <a:srgbClr val="526FEA"/>
                  </a:solidFill>
                  <a:highlight>
                    <a:srgbClr val="FFFFFF"/>
                  </a:highlight>
                  <a:latin typeface="Courier New"/>
                </a:rPr>
                <a:t>for</a:t>
              </a:r>
              <a:r>
                <a:rPr lang="nn-NO" sz="1300" b="1" dirty="0" smtClean="0">
                  <a:solidFill>
                    <a:srgbClr val="000000"/>
                  </a:solidFill>
                  <a:highlight>
                    <a:srgbClr val="FFFFFF"/>
                  </a:highlight>
                  <a:latin typeface="Courier New"/>
                </a:rPr>
                <a:t> </a:t>
              </a:r>
              <a:r>
                <a:rPr lang="nn-NO" sz="1300" b="1" dirty="0" smtClean="0">
                  <a:solidFill>
                    <a:srgbClr val="000080"/>
                  </a:solidFill>
                  <a:highlight>
                    <a:srgbClr val="FFFFFF"/>
                  </a:highlight>
                  <a:latin typeface="Courier New"/>
                </a:rPr>
                <a:t>(</a:t>
              </a:r>
              <a:r>
                <a:rPr lang="nn-NO" sz="1300" b="1" dirty="0" smtClean="0">
                  <a:solidFill>
                    <a:srgbClr val="526FEA"/>
                  </a:solidFill>
                  <a:highlight>
                    <a:srgbClr val="FFFFFF"/>
                  </a:highlight>
                  <a:latin typeface="Courier New"/>
                </a:rPr>
                <a:t>int</a:t>
              </a:r>
              <a:r>
                <a:rPr lang="nn-NO" sz="1300" b="1" dirty="0" smtClean="0">
                  <a:solidFill>
                    <a:srgbClr val="000000"/>
                  </a:solidFill>
                  <a:highlight>
                    <a:srgbClr val="FFFFFF"/>
                  </a:highlight>
                  <a:latin typeface="Courier New"/>
                </a:rPr>
                <a:t> i </a:t>
              </a:r>
              <a:r>
                <a:rPr lang="nn-NO" sz="1300" b="1" dirty="0" smtClean="0">
                  <a:solidFill>
                    <a:srgbClr val="000080"/>
                  </a:solidFill>
                  <a:highlight>
                    <a:srgbClr val="FFFFFF"/>
                  </a:highlight>
                  <a:latin typeface="Courier New"/>
                </a:rPr>
                <a:t>=</a:t>
              </a:r>
              <a:r>
                <a:rPr lang="nn-NO" sz="1300" b="1" dirty="0" smtClean="0">
                  <a:solidFill>
                    <a:srgbClr val="000000"/>
                  </a:solidFill>
                  <a:highlight>
                    <a:srgbClr val="FFFFFF"/>
                  </a:highlight>
                  <a:latin typeface="Courier New"/>
                </a:rPr>
                <a:t> </a:t>
              </a:r>
              <a:r>
                <a:rPr lang="nn-NO" sz="1300" b="1" dirty="0" smtClean="0">
                  <a:solidFill>
                    <a:srgbClr val="00BCE4"/>
                  </a:solidFill>
                  <a:highlight>
                    <a:srgbClr val="FFFFFF"/>
                  </a:highlight>
                  <a:latin typeface="Courier New"/>
                </a:rPr>
                <a:t>0</a:t>
              </a:r>
              <a:r>
                <a:rPr lang="nn-NO" sz="1300" b="1" dirty="0" smtClean="0">
                  <a:solidFill>
                    <a:srgbClr val="000080"/>
                  </a:solidFill>
                  <a:highlight>
                    <a:srgbClr val="FFFFFF"/>
                  </a:highlight>
                  <a:latin typeface="Courier New"/>
                </a:rPr>
                <a:t>;</a:t>
              </a:r>
              <a:r>
                <a:rPr lang="nn-NO" sz="1300" b="1" dirty="0" smtClean="0">
                  <a:solidFill>
                    <a:srgbClr val="000000"/>
                  </a:solidFill>
                  <a:highlight>
                    <a:srgbClr val="FFFFFF"/>
                  </a:highlight>
                  <a:latin typeface="Courier New"/>
                </a:rPr>
                <a:t> i </a:t>
              </a:r>
              <a:r>
                <a:rPr lang="nn-NO" sz="1300" b="1" dirty="0" smtClean="0">
                  <a:solidFill>
                    <a:srgbClr val="000080"/>
                  </a:solidFill>
                  <a:highlight>
                    <a:srgbClr val="FFFFFF"/>
                  </a:highlight>
                  <a:latin typeface="Courier New"/>
                </a:rPr>
                <a:t>&lt;</a:t>
              </a:r>
              <a:r>
                <a:rPr lang="nn-NO" sz="1300" b="1" dirty="0" smtClean="0">
                  <a:solidFill>
                    <a:srgbClr val="000000"/>
                  </a:solidFill>
                  <a:highlight>
                    <a:srgbClr val="FFFFFF"/>
                  </a:highlight>
                  <a:latin typeface="Courier New"/>
                </a:rPr>
                <a:t> freeArgs</a:t>
              </a:r>
              <a:r>
                <a:rPr lang="nn-NO" sz="1300" b="1" dirty="0" smtClean="0">
                  <a:solidFill>
                    <a:srgbClr val="000080"/>
                  </a:solidFill>
                  <a:highlight>
                    <a:srgbClr val="FFFFFF"/>
                  </a:highlight>
                  <a:latin typeface="Courier New"/>
                </a:rPr>
                <a:t>.</a:t>
              </a:r>
              <a:r>
                <a:rPr lang="nn-NO" sz="1300" b="1" dirty="0" smtClean="0">
                  <a:solidFill>
                    <a:srgbClr val="000000"/>
                  </a:solidFill>
                  <a:highlight>
                    <a:srgbClr val="FFFFFF"/>
                  </a:highlight>
                  <a:latin typeface="Courier New"/>
                </a:rPr>
                <a:t>size</a:t>
              </a:r>
              <a:r>
                <a:rPr lang="nn-NO" sz="1300" b="1" dirty="0" smtClean="0">
                  <a:solidFill>
                    <a:srgbClr val="000080"/>
                  </a:solidFill>
                  <a:highlight>
                    <a:srgbClr val="FFFFFF"/>
                  </a:highlight>
                  <a:latin typeface="Courier New"/>
                </a:rPr>
                <a:t>();</a:t>
              </a:r>
              <a:r>
                <a:rPr lang="nn-NO" sz="1300" b="1" dirty="0" smtClean="0">
                  <a:solidFill>
                    <a:srgbClr val="000000"/>
                  </a:solidFill>
                  <a:highlight>
                    <a:srgbClr val="FFFFFF"/>
                  </a:highlight>
                  <a:latin typeface="Courier New"/>
                </a:rPr>
                <a:t> </a:t>
              </a:r>
              <a:r>
                <a:rPr lang="nn-NO" sz="1300" b="1" dirty="0">
                  <a:solidFill>
                    <a:srgbClr val="000080"/>
                  </a:solidFill>
                  <a:highlight>
                    <a:srgbClr val="FFFFFF"/>
                  </a:highlight>
                  <a:latin typeface="Courier New"/>
                </a:rPr>
                <a:t>++</a:t>
              </a:r>
              <a:r>
                <a:rPr lang="nn-NO" sz="1300" b="1" dirty="0" smtClean="0">
                  <a:solidFill>
                    <a:srgbClr val="000000"/>
                  </a:solidFill>
                  <a:highlight>
                    <a:srgbClr val="FFFFFF"/>
                  </a:highlight>
                  <a:latin typeface="Courier New"/>
                </a:rPr>
                <a:t>i</a:t>
              </a:r>
              <a:r>
                <a:rPr lang="nn-NO" sz="1300" b="1" dirty="0" smtClean="0">
                  <a:solidFill>
                    <a:srgbClr val="000080"/>
                  </a:solidFill>
                  <a:highlight>
                    <a:srgbClr val="FFFFFF"/>
                  </a:highlight>
                  <a:latin typeface="Courier New"/>
                </a:rPr>
                <a:t>) {</a:t>
              </a:r>
              <a:endParaRPr lang="nn-NO" sz="1300" b="1" dirty="0" smtClean="0">
                <a:solidFill>
                  <a:srgbClr val="000000"/>
                </a:solidFill>
                <a:highlight>
                  <a:srgbClr val="FFFFFF"/>
                </a:highlight>
                <a:latin typeface="Courier New"/>
              </a:endParaRPr>
            </a:p>
            <a:p>
              <a:r>
                <a:rPr lang="en-US" sz="1300" dirty="0" smtClean="0">
                  <a:solidFill>
                    <a:srgbClr val="000000"/>
                  </a:solidFill>
                  <a:highlight>
                    <a:srgbClr val="FFFFFF"/>
                  </a:highlight>
                  <a:latin typeface="Courier New"/>
                </a:rPr>
                <a:t>    </a:t>
              </a:r>
              <a:r>
                <a:rPr lang="en-US" sz="1300" b="1" dirty="0" err="1" smtClean="0">
                  <a:solidFill>
                    <a:srgbClr val="000000"/>
                  </a:solidFill>
                  <a:highlight>
                    <a:srgbClr val="FFFFFF"/>
                  </a:highlight>
                  <a:latin typeface="Courier New"/>
                </a:rPr>
                <a:t>bsl</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cout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&lt;&lt;</a:t>
              </a:r>
              <a:r>
                <a:rPr lang="en-US" sz="1300" b="1" dirty="0" smtClean="0">
                  <a:solidFill>
                    <a:srgbClr val="000000"/>
                  </a:solidFill>
                  <a:highlight>
                    <a:srgbClr val="FFFFFF"/>
                  </a:highlight>
                  <a:latin typeface="Courier New"/>
                </a:rPr>
                <a:t> </a:t>
              </a:r>
              <a:r>
                <a:rPr lang="en-US" sz="1300" b="1" dirty="0" err="1" smtClean="0">
                  <a:solidFill>
                    <a:srgbClr val="000000"/>
                  </a:solidFill>
                  <a:highlight>
                    <a:srgbClr val="FFFFFF"/>
                  </a:highlight>
                  <a:latin typeface="Courier New"/>
                </a:rPr>
                <a:t>freeArgs</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i</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&lt;&lt;</a:t>
              </a:r>
              <a:r>
                <a:rPr lang="en-US" sz="1300" b="1" dirty="0" smtClean="0">
                  <a:solidFill>
                    <a:srgbClr val="000000"/>
                  </a:solidFill>
                  <a:highlight>
                    <a:srgbClr val="FFFFFF"/>
                  </a:highlight>
                  <a:latin typeface="Courier New"/>
                </a:rPr>
                <a:t> </a:t>
              </a:r>
              <a:r>
                <a:rPr lang="en-US" sz="1300" b="1" dirty="0" smtClean="0">
                  <a:solidFill>
                    <a:srgbClr val="AA1229"/>
                  </a:solidFill>
                  <a:highlight>
                    <a:srgbClr val="FFFFFF"/>
                  </a:highlight>
                  <a:latin typeface="Courier New"/>
                </a:rPr>
                <a:t>'\n'</a:t>
              </a:r>
              <a:r>
                <a:rPr lang="en-US" sz="1300" b="1" dirty="0" smtClean="0">
                  <a:solidFill>
                    <a:srgbClr val="000080"/>
                  </a:solidFill>
                  <a:highlight>
                    <a:srgbClr val="FFFFFF"/>
                  </a:highlight>
                  <a:latin typeface="Courier New"/>
                </a:rPr>
                <a:t>;</a:t>
              </a:r>
              <a:endParaRPr lang="en-US" sz="1300" b="1" dirty="0" smtClean="0">
                <a:solidFill>
                  <a:srgbClr val="000000"/>
                </a:solidFill>
                <a:highlight>
                  <a:srgbClr val="FFFFFF"/>
                </a:highlight>
                <a:latin typeface="Courier New"/>
              </a:endParaRPr>
            </a:p>
            <a:p>
              <a:r>
                <a:rPr lang="en-US" sz="1300" b="1" dirty="0" smtClean="0">
                  <a:solidFill>
                    <a:srgbClr val="000080"/>
                  </a:solidFill>
                  <a:highlight>
                    <a:srgbClr val="FFFFFF"/>
                  </a:highlight>
                  <a:latin typeface="Courier New"/>
                </a:rPr>
                <a:t>}</a:t>
              </a:r>
              <a:endParaRPr lang="en-US" sz="1300" dirty="0"/>
            </a:p>
          </p:txBody>
        </p:sp>
        <p:sp>
          <p:nvSpPr>
            <p:cNvPr id="8" name="Rectangle 7"/>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charset="0"/>
                <a:cs typeface="Arial" charset="0"/>
              </a:endParaRPr>
            </a:p>
          </p:txBody>
        </p:sp>
      </p:grpSp>
      <p:grpSp>
        <p:nvGrpSpPr>
          <p:cNvPr id="9" name="Group 8"/>
          <p:cNvGrpSpPr>
            <a:grpSpLocks/>
          </p:cNvGrpSpPr>
          <p:nvPr/>
        </p:nvGrpSpPr>
        <p:grpSpPr>
          <a:xfrm>
            <a:off x="462798" y="4128565"/>
            <a:ext cx="10703675" cy="2496073"/>
            <a:chOff x="457200" y="1468763"/>
            <a:chExt cx="7694404" cy="3370649"/>
          </a:xfrm>
        </p:grpSpPr>
        <p:sp>
          <p:nvSpPr>
            <p:cNvPr id="10" name="Rectangle 9"/>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300" b="1" dirty="0" smtClean="0">
                  <a:solidFill>
                    <a:srgbClr val="000080"/>
                  </a:solidFill>
                  <a:highlight>
                    <a:srgbClr val="FFFFFF"/>
                  </a:highlight>
                  <a:latin typeface="Courier New"/>
                </a:rPr>
                <a:t>&gt;./</a:t>
              </a:r>
              <a:r>
                <a:rPr lang="en-US" sz="1300" b="1" dirty="0" smtClean="0">
                  <a:solidFill>
                    <a:srgbClr val="000000"/>
                  </a:solidFill>
                  <a:highlight>
                    <a:srgbClr val="FFFFFF"/>
                  </a:highlight>
                  <a:latin typeface="Courier New"/>
                </a:rPr>
                <a:t>commandline_test</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sundev1</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tsk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n </a:t>
              </a:r>
              <a:r>
                <a:rPr lang="en-US" sz="1300" b="1" dirty="0" smtClean="0">
                  <a:solidFill>
                    <a:srgbClr val="00BCE4"/>
                  </a:solidFill>
                  <a:highlight>
                    <a:srgbClr val="FFFFFF"/>
                  </a:highlight>
                  <a:latin typeface="Courier New"/>
                </a:rPr>
                <a:t>12</a:t>
              </a:r>
              <a:r>
                <a:rPr lang="en-US" sz="1300" b="1" dirty="0" smtClean="0">
                  <a:solidFill>
                    <a:srgbClr val="000000"/>
                  </a:solidFill>
                  <a:highlight>
                    <a:srgbClr val="FFFFFF"/>
                  </a:highlight>
                  <a:latin typeface="Courier New"/>
                </a:rPr>
                <a:t> </a:t>
              </a:r>
              <a:r>
                <a:rPr lang="en-US" sz="1300" b="1" dirty="0" err="1" smtClean="0">
                  <a:solidFill>
                    <a:srgbClr val="000000"/>
                  </a:solidFill>
                  <a:highlight>
                    <a:srgbClr val="FFFFFF"/>
                  </a:highlight>
                  <a:latin typeface="Courier New"/>
                </a:rPr>
                <a:t>foo</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t bar </a:t>
              </a:r>
              <a:r>
                <a:rPr lang="en-US" sz="1300" b="1" dirty="0" smtClean="0">
                  <a:solidFill>
                    <a:srgbClr val="00BCE4"/>
                  </a:solidFill>
                  <a:highlight>
                    <a:srgbClr val="FFFFFF"/>
                  </a:highlight>
                  <a:latin typeface="Courier New"/>
                </a:rPr>
                <a:t>99</a:t>
              </a:r>
              <a:endParaRPr lang="en-US" sz="1300" b="1" dirty="0" smtClean="0">
                <a:solidFill>
                  <a:srgbClr val="000000"/>
                </a:solidFill>
                <a:highlight>
                  <a:srgbClr val="FFFFFF"/>
                </a:highlight>
                <a:latin typeface="Courier New"/>
              </a:endParaRPr>
            </a:p>
            <a:p>
              <a:r>
                <a:rPr lang="en-US" sz="1300" b="1" dirty="0" smtClean="0">
                  <a:solidFill>
                    <a:srgbClr val="526FEA"/>
                  </a:solidFill>
                  <a:highlight>
                    <a:srgbClr val="FFFFFF"/>
                  </a:highlight>
                  <a:latin typeface="Courier New"/>
                </a:rPr>
                <a:t>false</a:t>
              </a:r>
              <a:r>
                <a:rPr lang="en-US" sz="1300" b="1" dirty="0" smtClean="0">
                  <a:solidFill>
                    <a:srgbClr val="000000"/>
                  </a:solidFill>
                  <a:highlight>
                    <a:srgbClr val="FFFFFF"/>
                  </a:highlight>
                  <a:latin typeface="Courier New"/>
                </a:rPr>
                <a:t> </a:t>
              </a:r>
              <a:r>
                <a:rPr lang="en-US" sz="1300" b="1" dirty="0" smtClean="0">
                  <a:solidFill>
                    <a:srgbClr val="00BCE4"/>
                  </a:solidFill>
                  <a:highlight>
                    <a:srgbClr val="FFFFFF"/>
                  </a:highlight>
                  <a:latin typeface="Courier New"/>
                </a:rPr>
                <a:t>12</a:t>
              </a:r>
              <a:r>
                <a:rPr lang="en-US" sz="1300" b="1" dirty="0" smtClean="0">
                  <a:solidFill>
                    <a:srgbClr val="000000"/>
                  </a:solidFill>
                  <a:highlight>
                    <a:srgbClr val="FFFFFF"/>
                  </a:highlight>
                  <a:latin typeface="Courier New"/>
                </a:rPr>
                <a:t> bar</a:t>
              </a:r>
            </a:p>
            <a:p>
              <a:r>
                <a:rPr lang="en-US" sz="1300" b="1" dirty="0" err="1" smtClean="0">
                  <a:solidFill>
                    <a:srgbClr val="000000"/>
                  </a:solidFill>
                  <a:highlight>
                    <a:srgbClr val="FFFFFF"/>
                  </a:highlight>
                  <a:latin typeface="Courier New"/>
                </a:rPr>
                <a:t>foo</a:t>
              </a:r>
              <a:r>
                <a:rPr lang="en-US" sz="1300" b="1" dirty="0" smtClean="0">
                  <a:solidFill>
                    <a:srgbClr val="000000"/>
                  </a:solidFill>
                  <a:highlight>
                    <a:srgbClr val="FFFFFF"/>
                  </a:highlight>
                  <a:latin typeface="Courier New"/>
                </a:rPr>
                <a:t> </a:t>
              </a:r>
              <a:r>
                <a:rPr lang="en-US" sz="1300" b="1" dirty="0" smtClean="0">
                  <a:solidFill>
                    <a:srgbClr val="00BCE4"/>
                  </a:solidFill>
                  <a:highlight>
                    <a:srgbClr val="FFFFFF"/>
                  </a:highlight>
                  <a:latin typeface="Courier New"/>
                </a:rPr>
                <a:t>99</a:t>
              </a:r>
              <a:endParaRPr lang="en-US" sz="1300" b="1" dirty="0" smtClean="0">
                <a:solidFill>
                  <a:srgbClr val="000000"/>
                </a:solidFill>
                <a:highlight>
                  <a:srgbClr val="FFFFFF"/>
                </a:highlight>
                <a:latin typeface="Courier New"/>
              </a:endParaRPr>
            </a:p>
            <a:p>
              <a:r>
                <a:rPr lang="en-US" sz="1300" b="1" dirty="0" smtClean="0">
                  <a:solidFill>
                    <a:srgbClr val="000080"/>
                  </a:solidFill>
                  <a:highlight>
                    <a:srgbClr val="FFFFFF"/>
                  </a:highlight>
                  <a:latin typeface="Courier New"/>
                </a:rPr>
                <a:t>&gt;./</a:t>
              </a:r>
              <a:r>
                <a:rPr lang="en-US" sz="1300" b="1" dirty="0" smtClean="0">
                  <a:solidFill>
                    <a:srgbClr val="000000"/>
                  </a:solidFill>
                  <a:highlight>
                    <a:srgbClr val="FFFFFF"/>
                  </a:highlight>
                  <a:latin typeface="Courier New"/>
                </a:rPr>
                <a:t>commandline_test</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sundev1</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tsk</a:t>
              </a:r>
            </a:p>
            <a:p>
              <a:r>
                <a:rPr lang="en-US" sz="1300" b="1" dirty="0" smtClean="0">
                  <a:solidFill>
                    <a:srgbClr val="000000"/>
                  </a:solidFill>
                  <a:highlight>
                    <a:srgbClr val="FFFFFF"/>
                  </a:highlight>
                  <a:latin typeface="Courier New"/>
                </a:rPr>
                <a:t>Error</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No value supplied </a:t>
              </a:r>
              <a:r>
                <a:rPr lang="en-US" sz="1300" b="1" dirty="0" smtClean="0">
                  <a:solidFill>
                    <a:srgbClr val="526FEA"/>
                  </a:solidFill>
                  <a:highlight>
                    <a:srgbClr val="FFFFFF"/>
                  </a:highlight>
                  <a:latin typeface="Courier New"/>
                </a:rPr>
                <a:t>for</a:t>
              </a:r>
              <a:r>
                <a:rPr lang="en-US" sz="1300" b="1" dirty="0" smtClean="0">
                  <a:solidFill>
                    <a:srgbClr val="000000"/>
                  </a:solidFill>
                  <a:highlight>
                    <a:srgbClr val="FFFFFF"/>
                  </a:highlight>
                  <a:latin typeface="Courier New"/>
                </a:rPr>
                <a:t> the option </a:t>
              </a:r>
              <a:r>
                <a:rPr lang="en-US" sz="1300" b="1" dirty="0" smtClean="0">
                  <a:solidFill>
                    <a:srgbClr val="AA1229"/>
                  </a:solidFill>
                  <a:highlight>
                    <a:srgbClr val="FFFFFF"/>
                  </a:highlight>
                  <a:latin typeface="Courier New"/>
                </a:rPr>
                <a:t>"</a:t>
              </a:r>
              <a:r>
                <a:rPr lang="en-US" sz="1300" b="1" dirty="0" err="1" smtClean="0">
                  <a:solidFill>
                    <a:srgbClr val="AA1229"/>
                  </a:solidFill>
                  <a:highlight>
                    <a:srgbClr val="FFFFFF"/>
                  </a:highlight>
                  <a:latin typeface="Courier New"/>
                </a:rPr>
                <a:t>n|numArg</a:t>
              </a:r>
              <a:r>
                <a:rPr lang="en-US" sz="1300" b="1" dirty="0" smtClean="0">
                  <a:solidFill>
                    <a:srgbClr val="AA1229"/>
                  </a:solidFill>
                  <a:highlight>
                    <a:srgbClr val="FFFFFF"/>
                  </a:highlight>
                  <a:latin typeface="Courier New"/>
                </a:rPr>
                <a:t>"</a:t>
              </a:r>
              <a:r>
                <a:rPr lang="en-US" sz="1300" b="1" dirty="0" smtClean="0">
                  <a:solidFill>
                    <a:srgbClr val="000080"/>
                  </a:solidFill>
                  <a:highlight>
                    <a:srgbClr val="FFFFFF"/>
                  </a:highlight>
                  <a:latin typeface="Courier New"/>
                </a:rPr>
                <a:t>.</a:t>
              </a:r>
              <a:endParaRPr lang="en-US" sz="1300" b="1" dirty="0" smtClean="0">
                <a:solidFill>
                  <a:srgbClr val="000000"/>
                </a:solidFill>
                <a:highlight>
                  <a:srgbClr val="FFFFFF"/>
                </a:highlight>
                <a:latin typeface="Courier New"/>
              </a:endParaRPr>
            </a:p>
            <a:p>
              <a:r>
                <a:rPr lang="en-US" sz="1300" b="1" dirty="0" smtClean="0">
                  <a:solidFill>
                    <a:srgbClr val="000000"/>
                  </a:solidFill>
                  <a:highlight>
                    <a:srgbClr val="FFFFFF"/>
                  </a:highlight>
                  <a:latin typeface="Courier New"/>
                </a:rPr>
                <a:t>Usage</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commandline_test</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sundev1</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tsk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b</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n </a:t>
              </a:r>
              <a:r>
                <a:rPr lang="en-US" sz="1300" b="1" dirty="0" smtClean="0">
                  <a:solidFill>
                    <a:srgbClr val="000080"/>
                  </a:solidFill>
                  <a:highlight>
                    <a:srgbClr val="FFFFFF"/>
                  </a:highlight>
                  <a:latin typeface="Courier New"/>
                </a:rPr>
                <a:t>&lt;</a:t>
              </a:r>
              <a:r>
                <a:rPr lang="en-US" sz="1300" b="1" dirty="0" err="1" smtClean="0">
                  <a:solidFill>
                    <a:srgbClr val="000000"/>
                  </a:solidFill>
                  <a:highlight>
                    <a:srgbClr val="FFFFFF"/>
                  </a:highlight>
                  <a:latin typeface="Courier New"/>
                </a:rPr>
                <a:t>NumArg</a:t>
              </a:r>
              <a:r>
                <a:rPr lang="en-US" sz="1300" b="1" dirty="0" smtClean="0">
                  <a:solidFill>
                    <a:srgbClr val="000080"/>
                  </a:solidFill>
                  <a:highlight>
                    <a:srgbClr val="FFFFFF"/>
                  </a:highlight>
                  <a:latin typeface="Courier New"/>
                </a:rPr>
                <a:t>&gt;</a:t>
              </a:r>
              <a:endParaRPr lang="en-US" sz="1300" b="1" dirty="0" smtClean="0">
                <a:solidFill>
                  <a:srgbClr val="000000"/>
                </a:solidFill>
                <a:highlight>
                  <a:srgbClr val="FFFFFF"/>
                </a:highlight>
                <a:latin typeface="Courier New"/>
              </a:endParaRPr>
            </a:p>
            <a:p>
              <a:r>
                <a:rPr lang="en-US" sz="1300"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t </a:t>
              </a:r>
              <a:r>
                <a:rPr lang="en-US" sz="1300" b="1" dirty="0" smtClean="0">
                  <a:solidFill>
                    <a:srgbClr val="000080"/>
                  </a:solidFill>
                  <a:highlight>
                    <a:srgbClr val="FFFFFF"/>
                  </a:highlight>
                  <a:latin typeface="Courier New"/>
                </a:rPr>
                <a:t>&lt;</a:t>
              </a:r>
              <a:r>
                <a:rPr lang="en-US" sz="1300" b="1" dirty="0" err="1" smtClean="0">
                  <a:solidFill>
                    <a:srgbClr val="000000"/>
                  </a:solidFill>
                  <a:highlight>
                    <a:srgbClr val="FFFFFF"/>
                  </a:highlight>
                  <a:latin typeface="Courier New"/>
                </a:rPr>
                <a:t>textArg</a:t>
              </a:r>
              <a:r>
                <a:rPr lang="en-US" sz="1300" b="1" dirty="0" smtClean="0">
                  <a:solidFill>
                    <a:srgbClr val="000080"/>
                  </a:solidFill>
                  <a:highlight>
                    <a:srgbClr val="FFFFFF"/>
                  </a:highlight>
                  <a:latin typeface="Courier New"/>
                </a:rPr>
                <a:t>&gt;]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FreeArgs</a:t>
              </a:r>
              <a:r>
                <a:rPr lang="en-US" sz="1300" b="1" dirty="0" smtClean="0">
                  <a:solidFill>
                    <a:srgbClr val="000080"/>
                  </a:solidFill>
                  <a:highlight>
                    <a:srgbClr val="FFFFFF"/>
                  </a:highlight>
                  <a:latin typeface="Courier New"/>
                </a:rPr>
                <a:t>&gt;]*</a:t>
              </a:r>
              <a:endParaRPr lang="en-US" sz="1300" b="1" dirty="0" smtClean="0">
                <a:solidFill>
                  <a:srgbClr val="000000"/>
                </a:solidFill>
                <a:highlight>
                  <a:srgbClr val="FFFFFF"/>
                </a:highlight>
                <a:latin typeface="Courier New"/>
              </a:endParaRPr>
            </a:p>
            <a:p>
              <a:r>
                <a:rPr lang="en-US" sz="1300" b="1" dirty="0" smtClean="0">
                  <a:solidFill>
                    <a:srgbClr val="000000"/>
                  </a:solidFill>
                  <a:highlight>
                    <a:srgbClr val="FFFFFF"/>
                  </a:highlight>
                  <a:latin typeface="Courier New"/>
                </a:rPr>
                <a:t>Where</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p>
            <a:p>
              <a:r>
                <a:rPr lang="en-US" sz="1300"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b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boolArg</a:t>
              </a:r>
              <a:r>
                <a:rPr lang="en-US" sz="1300" b="1" dirty="0" smtClean="0">
                  <a:solidFill>
                    <a:srgbClr val="000000"/>
                  </a:solidFill>
                  <a:highlight>
                    <a:srgbClr val="FFFFFF"/>
                  </a:highlight>
                  <a:latin typeface="Courier New"/>
                </a:rPr>
                <a:t>              A Boolean flag</a:t>
              </a:r>
            </a:p>
            <a:p>
              <a:r>
                <a:rPr lang="pt-BR" sz="1300" dirty="0" smtClean="0">
                  <a:solidFill>
                    <a:srgbClr val="000000"/>
                  </a:solidFill>
                  <a:highlight>
                    <a:srgbClr val="FFFFFF"/>
                  </a:highlight>
                  <a:latin typeface="Courier New"/>
                </a:rPr>
                <a:t>  </a:t>
              </a:r>
              <a:r>
                <a:rPr lang="pt-BR" sz="1300" b="1" dirty="0" smtClean="0">
                  <a:solidFill>
                    <a:srgbClr val="000080"/>
                  </a:solidFill>
                  <a:highlight>
                    <a:srgbClr val="FFFFFF"/>
                  </a:highlight>
                  <a:latin typeface="Courier New"/>
                </a:rPr>
                <a:t>-</a:t>
              </a:r>
              <a:r>
                <a:rPr lang="pt-BR" sz="1300" b="1" dirty="0" smtClean="0">
                  <a:solidFill>
                    <a:srgbClr val="000000"/>
                  </a:solidFill>
                  <a:highlight>
                    <a:srgbClr val="FFFFFF"/>
                  </a:highlight>
                  <a:latin typeface="Courier New"/>
                </a:rPr>
                <a:t>n </a:t>
              </a:r>
              <a:r>
                <a:rPr lang="pt-BR" sz="1300" b="1" dirty="0" smtClean="0">
                  <a:solidFill>
                    <a:srgbClr val="000080"/>
                  </a:solidFill>
                  <a:highlight>
                    <a:srgbClr val="FFFFFF"/>
                  </a:highlight>
                  <a:latin typeface="Courier New"/>
                </a:rPr>
                <a:t>|</a:t>
              </a:r>
              <a:r>
                <a:rPr lang="pt-BR" sz="1300" b="1" dirty="0" smtClean="0">
                  <a:solidFill>
                    <a:srgbClr val="000000"/>
                  </a:solidFill>
                  <a:highlight>
                    <a:srgbClr val="FFFFFF"/>
                  </a:highlight>
                  <a:latin typeface="Courier New"/>
                </a:rPr>
                <a:t> </a:t>
              </a:r>
              <a:r>
                <a:rPr lang="pt-BR" sz="1300" b="1" dirty="0" smtClean="0">
                  <a:solidFill>
                    <a:srgbClr val="000080"/>
                  </a:solidFill>
                  <a:highlight>
                    <a:srgbClr val="FFFFFF"/>
                  </a:highlight>
                  <a:latin typeface="Courier New"/>
                </a:rPr>
                <a:t>--</a:t>
              </a:r>
              <a:r>
                <a:rPr lang="pt-BR" sz="1300" b="1" dirty="0" smtClean="0">
                  <a:solidFill>
                    <a:srgbClr val="000000"/>
                  </a:solidFill>
                  <a:highlight>
                    <a:srgbClr val="FFFFFF"/>
                  </a:highlight>
                  <a:latin typeface="Courier New"/>
                </a:rPr>
                <a:t>numArg   </a:t>
              </a:r>
              <a:r>
                <a:rPr lang="pt-BR" sz="1300" b="1" dirty="0" smtClean="0">
                  <a:solidFill>
                    <a:srgbClr val="000080"/>
                  </a:solidFill>
                  <a:highlight>
                    <a:srgbClr val="FFFFFF"/>
                  </a:highlight>
                  <a:latin typeface="Courier New"/>
                </a:rPr>
                <a:t>&lt;</a:t>
              </a:r>
              <a:r>
                <a:rPr lang="pt-BR" sz="1300" b="1" dirty="0" smtClean="0">
                  <a:solidFill>
                    <a:srgbClr val="000000"/>
                  </a:solidFill>
                  <a:highlight>
                    <a:srgbClr val="FFFFFF"/>
                  </a:highlight>
                  <a:latin typeface="Courier New"/>
                </a:rPr>
                <a:t>NumArg</a:t>
              </a:r>
              <a:r>
                <a:rPr lang="pt-BR" sz="1300" b="1" dirty="0" smtClean="0">
                  <a:solidFill>
                    <a:srgbClr val="000080"/>
                  </a:solidFill>
                  <a:highlight>
                    <a:srgbClr val="FFFFFF"/>
                  </a:highlight>
                  <a:latin typeface="Courier New"/>
                </a:rPr>
                <a:t>&gt;</a:t>
              </a:r>
              <a:r>
                <a:rPr lang="pt-BR" sz="1300" b="1" dirty="0" smtClean="0">
                  <a:solidFill>
                    <a:srgbClr val="000000"/>
                  </a:solidFill>
                  <a:highlight>
                    <a:srgbClr val="FFFFFF"/>
                  </a:highlight>
                  <a:latin typeface="Courier New"/>
                </a:rPr>
                <a:t>    A integer arg</a:t>
              </a:r>
            </a:p>
            <a:p>
              <a:r>
                <a:rPr lang="en-US" sz="1300"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t </a:t>
              </a:r>
              <a:r>
                <a:rPr lang="en-US" sz="1300" b="1" dirty="0" smtClean="0">
                  <a:solidFill>
                    <a:srgbClr val="000080"/>
                  </a:solidFill>
                  <a:highlight>
                    <a:srgbClr val="FFFFFF"/>
                  </a:highlight>
                  <a:latin typeface="Courier New"/>
                </a:rPr>
                <a:t>|</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a:t>
              </a:r>
              <a:r>
                <a:rPr lang="en-US" sz="1300" b="1" dirty="0" err="1" smtClean="0">
                  <a:solidFill>
                    <a:srgbClr val="000000"/>
                  </a:solidFill>
                  <a:highlight>
                    <a:srgbClr val="FFFFFF"/>
                  </a:highlight>
                  <a:latin typeface="Courier New"/>
                </a:rPr>
                <a:t>textArg</a:t>
              </a:r>
              <a:r>
                <a:rPr lang="en-US" sz="1300" b="1"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&lt;</a:t>
              </a:r>
              <a:r>
                <a:rPr lang="en-US" sz="1300" b="1" dirty="0" err="1" smtClean="0">
                  <a:solidFill>
                    <a:srgbClr val="000000"/>
                  </a:solidFill>
                  <a:highlight>
                    <a:srgbClr val="FFFFFF"/>
                  </a:highlight>
                  <a:latin typeface="Courier New"/>
                </a:rPr>
                <a:t>textArg</a:t>
              </a:r>
              <a:r>
                <a:rPr lang="en-US" sz="1300" b="1" dirty="0" smtClean="0">
                  <a:solidFill>
                    <a:srgbClr val="000080"/>
                  </a:solidFill>
                  <a:highlight>
                    <a:srgbClr val="FFFFFF"/>
                  </a:highlight>
                  <a:latin typeface="Courier New"/>
                </a:rPr>
                <a:t>&gt;</a:t>
              </a:r>
              <a:r>
                <a:rPr lang="en-US" sz="1300" b="1" dirty="0" smtClean="0">
                  <a:solidFill>
                    <a:srgbClr val="000000"/>
                  </a:solidFill>
                  <a:highlight>
                    <a:srgbClr val="FFFFFF"/>
                  </a:highlight>
                  <a:latin typeface="Courier New"/>
                </a:rPr>
                <a:t>   A text arg</a:t>
              </a:r>
              <a:r>
                <a:rPr lang="en-US" sz="1300" b="1" dirty="0" smtClean="0">
                  <a:solidFill>
                    <a:srgbClr val="000080"/>
                  </a:solidFill>
                  <a:highlight>
                    <a:srgbClr val="FFFFFF"/>
                  </a:highlight>
                  <a:latin typeface="Courier New"/>
                </a:rPr>
                <a:t>.</a:t>
              </a:r>
              <a:endParaRPr lang="en-US" sz="1300" b="1" dirty="0" smtClean="0">
                <a:solidFill>
                  <a:srgbClr val="000000"/>
                </a:solidFill>
                <a:highlight>
                  <a:srgbClr val="FFFFFF"/>
                </a:highlight>
                <a:latin typeface="Courier New"/>
              </a:endParaRPr>
            </a:p>
            <a:p>
              <a:r>
                <a:rPr lang="en-US" sz="1300" dirty="0" smtClean="0">
                  <a:solidFill>
                    <a:srgbClr val="000000"/>
                  </a:solidFill>
                  <a:highlight>
                    <a:srgbClr val="FFFFFF"/>
                  </a:highlight>
                  <a:latin typeface="Courier New"/>
                </a:rPr>
                <a:t>                  </a:t>
              </a:r>
              <a:r>
                <a:rPr lang="en-US" sz="1300" b="1" dirty="0" smtClean="0">
                  <a:solidFill>
                    <a:srgbClr val="000080"/>
                  </a:solidFill>
                  <a:highlight>
                    <a:srgbClr val="FFFFFF"/>
                  </a:highlight>
                  <a:latin typeface="Courier New"/>
                </a:rPr>
                <a:t>&lt;</a:t>
              </a:r>
              <a:r>
                <a:rPr lang="en-US" sz="1300" b="1" dirty="0" err="1" smtClean="0">
                  <a:solidFill>
                    <a:srgbClr val="000000"/>
                  </a:solidFill>
                  <a:highlight>
                    <a:srgbClr val="FFFFFF"/>
                  </a:highlight>
                  <a:latin typeface="Courier New"/>
                </a:rPr>
                <a:t>FreeArgs</a:t>
              </a:r>
              <a:r>
                <a:rPr lang="en-US" sz="1300" b="1" dirty="0" smtClean="0">
                  <a:solidFill>
                    <a:srgbClr val="000080"/>
                  </a:solidFill>
                  <a:highlight>
                    <a:srgbClr val="FFFFFF"/>
                  </a:highlight>
                  <a:latin typeface="Courier New"/>
                </a:rPr>
                <a:t>&gt;</a:t>
              </a:r>
              <a:r>
                <a:rPr lang="en-US" sz="1300" b="1" dirty="0" smtClean="0">
                  <a:solidFill>
                    <a:srgbClr val="000000"/>
                  </a:solidFill>
                  <a:highlight>
                    <a:srgbClr val="FFFFFF"/>
                  </a:highlight>
                  <a:latin typeface="Courier New"/>
                </a:rPr>
                <a:t>  List of Text </a:t>
              </a:r>
              <a:r>
                <a:rPr lang="en-US" sz="1300" b="1" dirty="0" err="1" smtClean="0">
                  <a:solidFill>
                    <a:srgbClr val="000000"/>
                  </a:solidFill>
                  <a:highlight>
                    <a:srgbClr val="FFFFFF"/>
                  </a:highlight>
                  <a:latin typeface="Courier New"/>
                </a:rPr>
                <a:t>args</a:t>
              </a:r>
              <a:endParaRPr lang="en-US" sz="1300" b="1" dirty="0" smtClean="0">
                <a:solidFill>
                  <a:srgbClr val="000000"/>
                </a:solidFill>
                <a:highlight>
                  <a:srgbClr val="FFFFFF"/>
                </a:highlight>
                <a:latin typeface="Courier New"/>
              </a:endParaRPr>
            </a:p>
          </p:txBody>
        </p:sp>
        <p:sp>
          <p:nvSpPr>
            <p:cNvPr id="11" name="Rectangle 10"/>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charset="0"/>
                <a:cs typeface="Arial" charset="0"/>
              </a:endParaRPr>
            </a:p>
          </p:txBody>
        </p:sp>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smtClean="0"/>
              <a:t>BDE = Bloomberg Development Environment</a:t>
            </a:r>
          </a:p>
          <a:p>
            <a:pPr lvl="1"/>
            <a:r>
              <a:rPr lang="en-US" smtClean="0"/>
              <a:t>Library of foundation classes for development throughout Bloomberg</a:t>
            </a:r>
          </a:p>
          <a:p>
            <a:pPr lvl="2"/>
            <a:r>
              <a:rPr lang="en-US" smtClean="0"/>
              <a:t>Over 1000 tested and documented components</a:t>
            </a:r>
          </a:p>
          <a:p>
            <a:pPr lvl="1"/>
            <a:r>
              <a:rPr lang="en-US" smtClean="0"/>
              <a:t>Carefully engineered library designed to manage the complexity of a very large code base</a:t>
            </a:r>
          </a:p>
          <a:p>
            <a:pPr lvl="2"/>
            <a:r>
              <a:rPr lang="en-US" smtClean="0"/>
              <a:t>Strict acyclic dependency hierarchy among components</a:t>
            </a:r>
          </a:p>
          <a:p>
            <a:pPr lvl="2"/>
            <a:r>
              <a:rPr lang="en-US" smtClean="0"/>
              <a:t>Strict coding style and documentation rules to ensure consistency and uniformity </a:t>
            </a:r>
          </a:p>
          <a:p>
            <a:pPr lvl="1"/>
            <a:r>
              <a:rPr lang="en-US" smtClean="0"/>
              <a:t>Developed and maintained in house</a:t>
            </a:r>
          </a:p>
          <a:p>
            <a:pPr lvl="2"/>
            <a:r>
              <a:rPr lang="en-US" smtClean="0"/>
              <a:t>Continual development and regular releases</a:t>
            </a:r>
            <a:endParaRPr lang="en-US" dirty="0"/>
          </a:p>
        </p:txBody>
      </p:sp>
      <p:sp>
        <p:nvSpPr>
          <p:cNvPr id="4" name="Title 3"/>
          <p:cNvSpPr>
            <a:spLocks noGrp="1"/>
          </p:cNvSpPr>
          <p:nvPr>
            <p:ph type="title"/>
          </p:nvPr>
        </p:nvSpPr>
        <p:spPr/>
        <p:txBody>
          <a:bodyPr/>
          <a:lstStyle/>
          <a:p>
            <a:r>
              <a:rPr lang="en-US" smtClean="0"/>
              <a:t>Bloomberg Development Environment</a:t>
            </a:r>
            <a:endParaRPr lang="en-US" dirty="0"/>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b="1" dirty="0" err="1" smtClean="0">
                <a:solidFill>
                  <a:schemeClr val="accent6"/>
                </a:solidFill>
                <a:latin typeface="Courier New"/>
              </a:rPr>
              <a:t>bdeut_strTokenRefIter</a:t>
            </a:r>
            <a:r>
              <a:rPr lang="en-US" dirty="0" smtClean="0"/>
              <a:t> tokenizes a string</a:t>
            </a:r>
          </a:p>
          <a:p>
            <a:pPr lvl="2"/>
            <a:r>
              <a:rPr lang="en-US" dirty="0" smtClean="0"/>
              <a:t>Programmer specified character delimiters </a:t>
            </a:r>
          </a:p>
          <a:p>
            <a:pPr lvl="1"/>
            <a:r>
              <a:rPr lang="en-US" dirty="0" smtClean="0"/>
              <a:t>Access to the tokens is provided through an </a:t>
            </a:r>
            <a:r>
              <a:rPr lang="en-US" dirty="0" err="1" smtClean="0"/>
              <a:t>iterator</a:t>
            </a:r>
            <a:endParaRPr lang="en-US" dirty="0" smtClean="0"/>
          </a:p>
          <a:p>
            <a:pPr lvl="2"/>
            <a:r>
              <a:rPr lang="en-US" dirty="0" smtClean="0"/>
              <a:t>Access the current token through the </a:t>
            </a:r>
            <a:r>
              <a:rPr lang="en-US" b="1" dirty="0" smtClean="0">
                <a:solidFill>
                  <a:schemeClr val="accent6"/>
                </a:solidFill>
                <a:latin typeface="Courier New"/>
              </a:rPr>
              <a:t>()</a:t>
            </a:r>
            <a:r>
              <a:rPr lang="en-US" dirty="0" smtClean="0"/>
              <a:t> operator</a:t>
            </a:r>
          </a:p>
          <a:p>
            <a:pPr lvl="2"/>
            <a:r>
              <a:rPr lang="en-US" dirty="0" smtClean="0"/>
              <a:t>Advance the iterator using the </a:t>
            </a:r>
            <a:r>
              <a:rPr lang="en-US" b="1" dirty="0" smtClean="0">
                <a:solidFill>
                  <a:schemeClr val="accent6"/>
                </a:solidFill>
                <a:latin typeface="Courier New"/>
              </a:rPr>
              <a:t>++</a:t>
            </a:r>
            <a:r>
              <a:rPr lang="en-US" dirty="0" smtClean="0"/>
              <a:t> operator</a:t>
            </a:r>
          </a:p>
          <a:p>
            <a:pPr lvl="2"/>
            <a:r>
              <a:rPr lang="en-US" dirty="0" smtClean="0"/>
              <a:t>Iterator is </a:t>
            </a:r>
            <a:r>
              <a:rPr lang="en-US" b="1" dirty="0" smtClean="0">
                <a:solidFill>
                  <a:schemeClr val="accent6"/>
                </a:solidFill>
                <a:latin typeface="Courier New"/>
              </a:rPr>
              <a:t>NULL</a:t>
            </a:r>
            <a:r>
              <a:rPr lang="en-US" dirty="0" smtClean="0"/>
              <a:t>, when it is beyond the last token</a:t>
            </a:r>
          </a:p>
          <a:p>
            <a:pPr lvl="1"/>
            <a:r>
              <a:rPr lang="en-US" dirty="0" smtClean="0"/>
              <a:t>Two types of delimiters:</a:t>
            </a:r>
          </a:p>
          <a:p>
            <a:pPr lvl="2"/>
            <a:r>
              <a:rPr lang="en-US" b="1" dirty="0" smtClean="0">
                <a:solidFill>
                  <a:schemeClr val="accent3"/>
                </a:solidFill>
              </a:rPr>
              <a:t>Hard Delimiters </a:t>
            </a:r>
            <a:r>
              <a:rPr lang="en-US" dirty="0" smtClean="0"/>
              <a:t>– every occurrence of a hard delimiters begins a new token</a:t>
            </a:r>
          </a:p>
          <a:p>
            <a:pPr lvl="3"/>
            <a:r>
              <a:rPr lang="en-US" dirty="0" smtClean="0"/>
              <a:t>No token if the delimiter is the last character</a:t>
            </a:r>
          </a:p>
          <a:p>
            <a:pPr lvl="2"/>
            <a:r>
              <a:rPr lang="en-US" b="1" dirty="0" smtClean="0">
                <a:solidFill>
                  <a:schemeClr val="accent3"/>
                </a:solidFill>
              </a:rPr>
              <a:t>Soft Delimiters </a:t>
            </a:r>
            <a:r>
              <a:rPr lang="en-US" dirty="0" smtClean="0"/>
              <a:t>– adjacent occurrences of soft delimiters are treated as single delimiter</a:t>
            </a:r>
          </a:p>
          <a:p>
            <a:pPr lvl="1"/>
            <a:r>
              <a:rPr lang="en-US" dirty="0" smtClean="0"/>
              <a:t>Only single character delimiters</a:t>
            </a:r>
            <a:endParaRPr lang="en-US" dirty="0"/>
          </a:p>
        </p:txBody>
      </p:sp>
      <p:sp>
        <p:nvSpPr>
          <p:cNvPr id="4" name="Title 3"/>
          <p:cNvSpPr>
            <a:spLocks noGrp="1"/>
          </p:cNvSpPr>
          <p:nvPr>
            <p:ph type="title"/>
          </p:nvPr>
        </p:nvSpPr>
        <p:spPr/>
        <p:txBody>
          <a:bodyPr/>
          <a:lstStyle/>
          <a:p>
            <a:r>
              <a:rPr lang="en-US" dirty="0" smtClean="0"/>
              <a:t>String Tokenizing</a:t>
            </a:r>
            <a:endParaRPr lang="en-US" dirty="0"/>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Assume the following delimiters were defined</a:t>
            </a:r>
          </a:p>
          <a:p>
            <a:pPr lvl="2"/>
            <a:r>
              <a:rPr lang="en-US" b="1" dirty="0" err="1" smtClean="0">
                <a:solidFill>
                  <a:schemeClr val="accent6"/>
                </a:solidFill>
                <a:latin typeface="Courier New"/>
              </a:rPr>
              <a:t>hardDelim</a:t>
            </a:r>
            <a:r>
              <a:rPr lang="en-US" b="1" dirty="0" smtClean="0">
                <a:solidFill>
                  <a:schemeClr val="accent6"/>
                </a:solidFill>
                <a:latin typeface="Courier New"/>
              </a:rPr>
              <a:t> = "|";   </a:t>
            </a:r>
            <a:r>
              <a:rPr lang="en-US" b="1" dirty="0" err="1" smtClean="0">
                <a:solidFill>
                  <a:schemeClr val="accent6"/>
                </a:solidFill>
                <a:latin typeface="Courier New"/>
              </a:rPr>
              <a:t>softDelim</a:t>
            </a:r>
            <a:r>
              <a:rPr lang="en-US" b="1" dirty="0" smtClean="0">
                <a:solidFill>
                  <a:schemeClr val="accent6"/>
                </a:solidFill>
                <a:latin typeface="Courier New"/>
              </a:rPr>
              <a:t> = ".";</a:t>
            </a:r>
            <a:endParaRPr lang="en-US" b="1" dirty="0">
              <a:solidFill>
                <a:schemeClr val="accent6"/>
              </a:solidFill>
              <a:latin typeface="Courier New"/>
            </a:endParaRPr>
          </a:p>
        </p:txBody>
      </p:sp>
      <p:sp>
        <p:nvSpPr>
          <p:cNvPr id="4" name="Title 3"/>
          <p:cNvSpPr>
            <a:spLocks noGrp="1"/>
          </p:cNvSpPr>
          <p:nvPr>
            <p:ph type="title"/>
          </p:nvPr>
        </p:nvSpPr>
        <p:spPr/>
        <p:txBody>
          <a:bodyPr/>
          <a:lstStyle/>
          <a:p>
            <a:r>
              <a:rPr lang="en-US" dirty="0" smtClean="0"/>
              <a:t>Hard and Soft Delimiters – Example</a:t>
            </a:r>
            <a:endParaRPr lang="en-US" dirty="0"/>
          </a:p>
        </p:txBody>
      </p:sp>
      <p:grpSp>
        <p:nvGrpSpPr>
          <p:cNvPr id="219" name="Group 218"/>
          <p:cNvGrpSpPr/>
          <p:nvPr/>
        </p:nvGrpSpPr>
        <p:grpSpPr>
          <a:xfrm>
            <a:off x="481012" y="2387600"/>
            <a:ext cx="10701855" cy="558800"/>
            <a:chOff x="1208312" y="2387600"/>
            <a:chExt cx="9954244" cy="558800"/>
          </a:xfrm>
        </p:grpSpPr>
        <p:sp>
          <p:nvSpPr>
            <p:cNvPr id="7" name="Right Arrow 6"/>
            <p:cNvSpPr/>
            <p:nvPr/>
          </p:nvSpPr>
          <p:spPr bwMode="auto">
            <a:xfrm>
              <a:off x="5492581" y="2387600"/>
              <a:ext cx="499975" cy="336550"/>
            </a:xfrm>
            <a:prstGeom prst="rightArrow">
              <a:avLst/>
            </a:prstGeom>
            <a:solidFill>
              <a:schemeClr val="tx2"/>
            </a:solidFill>
            <a:ln>
              <a:solidFill>
                <a:schemeClr val="tx2"/>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nchor="ctr"/>
            <a:lstStyle/>
            <a:p>
              <a:pPr>
                <a:defRPr/>
              </a:pPr>
              <a:endParaRPr lang="en-US">
                <a:solidFill>
                  <a:srgbClr val="FF9900"/>
                </a:solidFill>
                <a:ea typeface="MS PGothic" pitchFamily="34" charset="-128"/>
              </a:endParaRPr>
            </a:p>
          </p:txBody>
        </p:sp>
        <p:sp>
          <p:nvSpPr>
            <p:cNvPr id="56" name="Rectangle 29"/>
            <p:cNvSpPr/>
            <p:nvPr/>
          </p:nvSpPr>
          <p:spPr bwMode="auto">
            <a:xfrm>
              <a:off x="7173532" y="2425700"/>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H</a:t>
              </a:r>
            </a:p>
          </p:txBody>
        </p:sp>
        <p:sp>
          <p:nvSpPr>
            <p:cNvPr id="57" name="Rectangle 30"/>
            <p:cNvSpPr/>
            <p:nvPr/>
          </p:nvSpPr>
          <p:spPr bwMode="auto">
            <a:xfrm>
              <a:off x="7395503" y="2425700"/>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e</a:t>
              </a:r>
            </a:p>
          </p:txBody>
        </p:sp>
        <p:sp>
          <p:nvSpPr>
            <p:cNvPr id="58" name="Rectangle 31"/>
            <p:cNvSpPr/>
            <p:nvPr/>
          </p:nvSpPr>
          <p:spPr bwMode="auto">
            <a:xfrm>
              <a:off x="7617475" y="2425700"/>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59" name="Rectangle 58"/>
            <p:cNvSpPr/>
            <p:nvPr/>
          </p:nvSpPr>
          <p:spPr bwMode="auto">
            <a:xfrm>
              <a:off x="7837292" y="2425700"/>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dirty="0">
                  <a:solidFill>
                    <a:schemeClr val="bg1"/>
                  </a:solidFill>
                  <a:latin typeface="Courier New" pitchFamily="49" charset="0"/>
                  <a:ea typeface="MS PGothic" pitchFamily="34" charset="-128"/>
                  <a:cs typeface="Courier New" pitchFamily="49" charset="0"/>
                </a:rPr>
                <a:t>l</a:t>
              </a:r>
            </a:p>
          </p:txBody>
        </p:sp>
        <p:sp>
          <p:nvSpPr>
            <p:cNvPr id="60" name="Rectangle 33"/>
            <p:cNvSpPr/>
            <p:nvPr/>
          </p:nvSpPr>
          <p:spPr bwMode="auto">
            <a:xfrm>
              <a:off x="8059264" y="2425700"/>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dirty="0">
                  <a:solidFill>
                    <a:schemeClr val="bg1"/>
                  </a:solidFill>
                  <a:latin typeface="Courier New" pitchFamily="49" charset="0"/>
                  <a:ea typeface="MS PGothic" pitchFamily="34" charset="-128"/>
                  <a:cs typeface="Courier New" pitchFamily="49" charset="0"/>
                </a:rPr>
                <a:t>o</a:t>
              </a:r>
            </a:p>
          </p:txBody>
        </p:sp>
        <p:sp>
          <p:nvSpPr>
            <p:cNvPr id="49" name="Rectangle 48"/>
            <p:cNvSpPr/>
            <p:nvPr/>
          </p:nvSpPr>
          <p:spPr bwMode="auto">
            <a:xfrm>
              <a:off x="9388937" y="2425700"/>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W</a:t>
              </a:r>
            </a:p>
          </p:txBody>
        </p:sp>
        <p:sp>
          <p:nvSpPr>
            <p:cNvPr id="50" name="Rectangle 38"/>
            <p:cNvSpPr/>
            <p:nvPr/>
          </p:nvSpPr>
          <p:spPr bwMode="auto">
            <a:xfrm>
              <a:off x="9610910" y="2425700"/>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51" name="Rectangle 50"/>
            <p:cNvSpPr/>
            <p:nvPr/>
          </p:nvSpPr>
          <p:spPr bwMode="auto">
            <a:xfrm>
              <a:off x="9832881" y="2425700"/>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r</a:t>
              </a:r>
            </a:p>
          </p:txBody>
        </p:sp>
        <p:sp>
          <p:nvSpPr>
            <p:cNvPr id="52" name="Rectangle 51"/>
            <p:cNvSpPr/>
            <p:nvPr/>
          </p:nvSpPr>
          <p:spPr bwMode="auto">
            <a:xfrm>
              <a:off x="10052697" y="2425700"/>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53" name="Rectangle 52"/>
            <p:cNvSpPr/>
            <p:nvPr/>
          </p:nvSpPr>
          <p:spPr bwMode="auto">
            <a:xfrm>
              <a:off x="10274669" y="2425700"/>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d</a:t>
              </a:r>
            </a:p>
          </p:txBody>
        </p:sp>
        <p:sp>
          <p:nvSpPr>
            <p:cNvPr id="45" name="Rectangle 44"/>
            <p:cNvSpPr/>
            <p:nvPr/>
          </p:nvSpPr>
          <p:spPr bwMode="auto">
            <a:xfrm>
              <a:off x="6507618" y="2686050"/>
              <a:ext cx="221972"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46" name="Rectangle 45"/>
            <p:cNvSpPr/>
            <p:nvPr/>
          </p:nvSpPr>
          <p:spPr bwMode="auto">
            <a:xfrm>
              <a:off x="6729588" y="2686050"/>
              <a:ext cx="221973"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40" name="Rectangle 39"/>
            <p:cNvSpPr/>
            <p:nvPr/>
          </p:nvSpPr>
          <p:spPr bwMode="auto">
            <a:xfrm>
              <a:off x="8503207" y="2686050"/>
              <a:ext cx="221971"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41" name="Rectangle 40"/>
            <p:cNvSpPr/>
            <p:nvPr/>
          </p:nvSpPr>
          <p:spPr bwMode="auto">
            <a:xfrm>
              <a:off x="8725179" y="2686050"/>
              <a:ext cx="219817"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42" name="Rectangle 41"/>
            <p:cNvSpPr/>
            <p:nvPr/>
          </p:nvSpPr>
          <p:spPr bwMode="auto">
            <a:xfrm>
              <a:off x="8944995" y="2686050"/>
              <a:ext cx="221973"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36" name="Rectangle 35"/>
            <p:cNvSpPr/>
            <p:nvPr/>
          </p:nvSpPr>
          <p:spPr bwMode="auto">
            <a:xfrm>
              <a:off x="10718614" y="2686050"/>
              <a:ext cx="221970"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37" name="Rectangle 36"/>
            <p:cNvSpPr/>
            <p:nvPr/>
          </p:nvSpPr>
          <p:spPr bwMode="auto">
            <a:xfrm>
              <a:off x="10940584" y="2686050"/>
              <a:ext cx="221972"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0" name="Rectangle 9"/>
            <p:cNvSpPr/>
            <p:nvPr/>
          </p:nvSpPr>
          <p:spPr bwMode="auto">
            <a:xfrm>
              <a:off x="1652255" y="2425700"/>
              <a:ext cx="219816"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H</a:t>
              </a:r>
            </a:p>
          </p:txBody>
        </p:sp>
        <p:sp>
          <p:nvSpPr>
            <p:cNvPr id="11" name="Rectangle 10"/>
            <p:cNvSpPr/>
            <p:nvPr/>
          </p:nvSpPr>
          <p:spPr bwMode="auto">
            <a:xfrm>
              <a:off x="1872072" y="2425700"/>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e</a:t>
              </a:r>
            </a:p>
          </p:txBody>
        </p:sp>
        <p:sp>
          <p:nvSpPr>
            <p:cNvPr id="12" name="Rectangle 11"/>
            <p:cNvSpPr/>
            <p:nvPr/>
          </p:nvSpPr>
          <p:spPr bwMode="auto">
            <a:xfrm>
              <a:off x="2094045" y="2425700"/>
              <a:ext cx="221970"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3" name="Rectangle 12"/>
            <p:cNvSpPr/>
            <p:nvPr/>
          </p:nvSpPr>
          <p:spPr bwMode="auto">
            <a:xfrm>
              <a:off x="2316015" y="2425700"/>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4" name="Rectangle 13"/>
            <p:cNvSpPr/>
            <p:nvPr/>
          </p:nvSpPr>
          <p:spPr bwMode="auto">
            <a:xfrm>
              <a:off x="2537988" y="2425700"/>
              <a:ext cx="221970"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15" name="Rectangle 14"/>
            <p:cNvSpPr/>
            <p:nvPr/>
          </p:nvSpPr>
          <p:spPr bwMode="auto">
            <a:xfrm>
              <a:off x="2759958" y="2425700"/>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6" name="Rectangle 15"/>
            <p:cNvSpPr/>
            <p:nvPr/>
          </p:nvSpPr>
          <p:spPr bwMode="auto">
            <a:xfrm>
              <a:off x="2981932" y="2425700"/>
              <a:ext cx="219816"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dirty="0">
                  <a:solidFill>
                    <a:schemeClr val="bg1"/>
                  </a:solidFill>
                  <a:latin typeface="Courier New" pitchFamily="49" charset="0"/>
                  <a:ea typeface="MS PGothic" pitchFamily="34" charset="-128"/>
                  <a:cs typeface="Courier New" pitchFamily="49" charset="0"/>
                </a:rPr>
                <a:t>.</a:t>
              </a:r>
            </a:p>
          </p:txBody>
        </p:sp>
        <p:sp>
          <p:nvSpPr>
            <p:cNvPr id="17" name="Rectangle 16"/>
            <p:cNvSpPr/>
            <p:nvPr/>
          </p:nvSpPr>
          <p:spPr bwMode="auto">
            <a:xfrm>
              <a:off x="3201748" y="2425700"/>
              <a:ext cx="221970"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8" name="Rectangle 17"/>
            <p:cNvSpPr/>
            <p:nvPr/>
          </p:nvSpPr>
          <p:spPr bwMode="auto">
            <a:xfrm>
              <a:off x="3423718" y="2425700"/>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W</a:t>
              </a:r>
            </a:p>
          </p:txBody>
        </p:sp>
        <p:sp>
          <p:nvSpPr>
            <p:cNvPr id="19" name="Rectangle 18"/>
            <p:cNvSpPr/>
            <p:nvPr/>
          </p:nvSpPr>
          <p:spPr bwMode="auto">
            <a:xfrm>
              <a:off x="3645691" y="2425700"/>
              <a:ext cx="221970"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20" name="Rectangle 19"/>
            <p:cNvSpPr/>
            <p:nvPr/>
          </p:nvSpPr>
          <p:spPr bwMode="auto">
            <a:xfrm>
              <a:off x="3867662" y="2425700"/>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r</a:t>
              </a:r>
            </a:p>
          </p:txBody>
        </p:sp>
        <p:sp>
          <p:nvSpPr>
            <p:cNvPr id="21" name="Rectangle 20"/>
            <p:cNvSpPr/>
            <p:nvPr/>
          </p:nvSpPr>
          <p:spPr bwMode="auto">
            <a:xfrm>
              <a:off x="4089635" y="2425700"/>
              <a:ext cx="221970"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dirty="0">
                  <a:solidFill>
                    <a:schemeClr val="bg1"/>
                  </a:solidFill>
                  <a:latin typeface="Courier New" pitchFamily="49" charset="0"/>
                  <a:ea typeface="MS PGothic" pitchFamily="34" charset="-128"/>
                  <a:cs typeface="Courier New" pitchFamily="49" charset="0"/>
                </a:rPr>
                <a:t>l</a:t>
              </a:r>
            </a:p>
          </p:txBody>
        </p:sp>
        <p:sp>
          <p:nvSpPr>
            <p:cNvPr id="22" name="Rectangle 21"/>
            <p:cNvSpPr/>
            <p:nvPr/>
          </p:nvSpPr>
          <p:spPr bwMode="auto">
            <a:xfrm>
              <a:off x="4311605" y="2425700"/>
              <a:ext cx="219816"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d</a:t>
              </a:r>
            </a:p>
          </p:txBody>
        </p:sp>
        <p:sp>
          <p:nvSpPr>
            <p:cNvPr id="23" name="Rectangle 22"/>
            <p:cNvSpPr/>
            <p:nvPr/>
          </p:nvSpPr>
          <p:spPr bwMode="auto">
            <a:xfrm>
              <a:off x="4531421" y="2425700"/>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24" name="Rectangle 23"/>
            <p:cNvSpPr/>
            <p:nvPr/>
          </p:nvSpPr>
          <p:spPr bwMode="auto">
            <a:xfrm>
              <a:off x="4753394" y="2425700"/>
              <a:ext cx="221970"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25" name="Rectangle 24"/>
            <p:cNvSpPr/>
            <p:nvPr/>
          </p:nvSpPr>
          <p:spPr bwMode="auto">
            <a:xfrm>
              <a:off x="1208312" y="2425700"/>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26" name="Rectangle 25"/>
            <p:cNvSpPr/>
            <p:nvPr/>
          </p:nvSpPr>
          <p:spPr bwMode="auto">
            <a:xfrm>
              <a:off x="1430284" y="2425700"/>
              <a:ext cx="221970"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grpSp>
      <p:grpSp>
        <p:nvGrpSpPr>
          <p:cNvPr id="220" name="Group 219"/>
          <p:cNvGrpSpPr/>
          <p:nvPr/>
        </p:nvGrpSpPr>
        <p:grpSpPr>
          <a:xfrm>
            <a:off x="481012" y="3503613"/>
            <a:ext cx="9988244" cy="558800"/>
            <a:chOff x="1219200" y="3503613"/>
            <a:chExt cx="9290484" cy="558800"/>
          </a:xfrm>
        </p:grpSpPr>
        <p:sp>
          <p:nvSpPr>
            <p:cNvPr id="62" name="Right Arrow 61"/>
            <p:cNvSpPr/>
            <p:nvPr/>
          </p:nvSpPr>
          <p:spPr bwMode="auto">
            <a:xfrm>
              <a:off x="5503469" y="3503613"/>
              <a:ext cx="499974" cy="336550"/>
            </a:xfrm>
            <a:prstGeom prst="rightArrow">
              <a:avLst/>
            </a:prstGeom>
            <a:solidFill>
              <a:schemeClr val="tx2"/>
            </a:solidFill>
            <a:ln>
              <a:solidFill>
                <a:schemeClr val="tx2"/>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nchor="ctr"/>
            <a:lstStyle/>
            <a:p>
              <a:pPr>
                <a:defRPr/>
              </a:pPr>
              <a:endParaRPr lang="en-US">
                <a:solidFill>
                  <a:srgbClr val="FF9900"/>
                </a:solidFill>
                <a:ea typeface="MS PGothic" pitchFamily="34" charset="-128"/>
              </a:endParaRPr>
            </a:p>
          </p:txBody>
        </p:sp>
        <p:sp>
          <p:nvSpPr>
            <p:cNvPr id="93" name="Rectangle 92"/>
            <p:cNvSpPr/>
            <p:nvPr/>
          </p:nvSpPr>
          <p:spPr bwMode="auto">
            <a:xfrm>
              <a:off x="1441172" y="35417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H</a:t>
              </a:r>
            </a:p>
          </p:txBody>
        </p:sp>
        <p:sp>
          <p:nvSpPr>
            <p:cNvPr id="94" name="Rectangle 93"/>
            <p:cNvSpPr/>
            <p:nvPr/>
          </p:nvSpPr>
          <p:spPr bwMode="auto">
            <a:xfrm>
              <a:off x="1663143" y="35417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e</a:t>
              </a:r>
            </a:p>
          </p:txBody>
        </p:sp>
        <p:sp>
          <p:nvSpPr>
            <p:cNvPr id="95" name="Rectangle 94"/>
            <p:cNvSpPr/>
            <p:nvPr/>
          </p:nvSpPr>
          <p:spPr bwMode="auto">
            <a:xfrm>
              <a:off x="1885115" y="3541713"/>
              <a:ext cx="219816"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96" name="Rectangle 95"/>
            <p:cNvSpPr/>
            <p:nvPr/>
          </p:nvSpPr>
          <p:spPr bwMode="auto">
            <a:xfrm>
              <a:off x="2104932" y="35417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97" name="Rectangle 96"/>
            <p:cNvSpPr/>
            <p:nvPr/>
          </p:nvSpPr>
          <p:spPr bwMode="auto">
            <a:xfrm>
              <a:off x="2326902" y="35417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98" name="Rectangle 97"/>
            <p:cNvSpPr/>
            <p:nvPr/>
          </p:nvSpPr>
          <p:spPr bwMode="auto">
            <a:xfrm>
              <a:off x="2548876" y="35417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99" name="Rectangle 98"/>
            <p:cNvSpPr/>
            <p:nvPr/>
          </p:nvSpPr>
          <p:spPr bwMode="auto">
            <a:xfrm>
              <a:off x="2770847" y="35417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dirty="0">
                  <a:solidFill>
                    <a:schemeClr val="bg1"/>
                  </a:solidFill>
                  <a:latin typeface="Courier New" pitchFamily="49" charset="0"/>
                  <a:ea typeface="MS PGothic" pitchFamily="34" charset="-128"/>
                  <a:cs typeface="Courier New" pitchFamily="49" charset="0"/>
                </a:rPr>
                <a:t>W</a:t>
              </a:r>
            </a:p>
          </p:txBody>
        </p:sp>
        <p:sp>
          <p:nvSpPr>
            <p:cNvPr id="100" name="Rectangle 99"/>
            <p:cNvSpPr/>
            <p:nvPr/>
          </p:nvSpPr>
          <p:spPr bwMode="auto">
            <a:xfrm>
              <a:off x="2992819" y="35417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101" name="Rectangle 100"/>
            <p:cNvSpPr/>
            <p:nvPr/>
          </p:nvSpPr>
          <p:spPr bwMode="auto">
            <a:xfrm>
              <a:off x="3214790" y="3541713"/>
              <a:ext cx="219816"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r</a:t>
              </a:r>
            </a:p>
          </p:txBody>
        </p:sp>
        <p:sp>
          <p:nvSpPr>
            <p:cNvPr id="102" name="Rectangle 101"/>
            <p:cNvSpPr/>
            <p:nvPr/>
          </p:nvSpPr>
          <p:spPr bwMode="auto">
            <a:xfrm>
              <a:off x="3434606" y="35417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03" name="Rectangle 102"/>
            <p:cNvSpPr/>
            <p:nvPr/>
          </p:nvSpPr>
          <p:spPr bwMode="auto">
            <a:xfrm>
              <a:off x="3656578" y="35417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d</a:t>
              </a:r>
            </a:p>
          </p:txBody>
        </p:sp>
        <p:sp>
          <p:nvSpPr>
            <p:cNvPr id="104" name="Rectangle 103"/>
            <p:cNvSpPr/>
            <p:nvPr/>
          </p:nvSpPr>
          <p:spPr bwMode="auto">
            <a:xfrm>
              <a:off x="3878549" y="35417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05" name="Rectangle 104"/>
            <p:cNvSpPr/>
            <p:nvPr/>
          </p:nvSpPr>
          <p:spPr bwMode="auto">
            <a:xfrm>
              <a:off x="1219200" y="35417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88" name="Rectangle 87"/>
            <p:cNvSpPr/>
            <p:nvPr/>
          </p:nvSpPr>
          <p:spPr bwMode="auto">
            <a:xfrm>
              <a:off x="7236141" y="35417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H</a:t>
              </a:r>
            </a:p>
          </p:txBody>
        </p:sp>
        <p:sp>
          <p:nvSpPr>
            <p:cNvPr id="89" name="Rectangle 88"/>
            <p:cNvSpPr/>
            <p:nvPr/>
          </p:nvSpPr>
          <p:spPr bwMode="auto">
            <a:xfrm>
              <a:off x="7458113" y="35417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e</a:t>
              </a:r>
            </a:p>
          </p:txBody>
        </p:sp>
        <p:sp>
          <p:nvSpPr>
            <p:cNvPr id="90" name="Rectangle 89"/>
            <p:cNvSpPr/>
            <p:nvPr/>
          </p:nvSpPr>
          <p:spPr bwMode="auto">
            <a:xfrm>
              <a:off x="7680084" y="3541713"/>
              <a:ext cx="219816"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91" name="Rectangle 90"/>
            <p:cNvSpPr/>
            <p:nvPr/>
          </p:nvSpPr>
          <p:spPr bwMode="auto">
            <a:xfrm>
              <a:off x="7899900" y="3541713"/>
              <a:ext cx="18749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92" name="Rectangle 91"/>
            <p:cNvSpPr/>
            <p:nvPr/>
          </p:nvSpPr>
          <p:spPr bwMode="auto">
            <a:xfrm>
              <a:off x="8087392" y="35417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81" name="Rectangle 80"/>
            <p:cNvSpPr/>
            <p:nvPr/>
          </p:nvSpPr>
          <p:spPr bwMode="auto">
            <a:xfrm>
              <a:off x="8958036" y="35417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W</a:t>
              </a:r>
            </a:p>
          </p:txBody>
        </p:sp>
        <p:sp>
          <p:nvSpPr>
            <p:cNvPr id="82" name="Rectangle 81"/>
            <p:cNvSpPr/>
            <p:nvPr/>
          </p:nvSpPr>
          <p:spPr bwMode="auto">
            <a:xfrm>
              <a:off x="9180007" y="35417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83" name="Rectangle 82"/>
            <p:cNvSpPr/>
            <p:nvPr/>
          </p:nvSpPr>
          <p:spPr bwMode="auto">
            <a:xfrm>
              <a:off x="9401981" y="3541713"/>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r</a:t>
              </a:r>
            </a:p>
          </p:txBody>
        </p:sp>
        <p:sp>
          <p:nvSpPr>
            <p:cNvPr id="84" name="Rectangle 83"/>
            <p:cNvSpPr/>
            <p:nvPr/>
          </p:nvSpPr>
          <p:spPr bwMode="auto">
            <a:xfrm>
              <a:off x="9621797" y="35417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85" name="Rectangle 84"/>
            <p:cNvSpPr/>
            <p:nvPr/>
          </p:nvSpPr>
          <p:spPr bwMode="auto">
            <a:xfrm>
              <a:off x="9843768" y="35417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d</a:t>
              </a:r>
            </a:p>
          </p:txBody>
        </p:sp>
        <p:sp>
          <p:nvSpPr>
            <p:cNvPr id="77" name="Rectangle 76"/>
            <p:cNvSpPr/>
            <p:nvPr/>
          </p:nvSpPr>
          <p:spPr bwMode="auto">
            <a:xfrm>
              <a:off x="6757717" y="3802063"/>
              <a:ext cx="256454"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75" name="Rectangle 74"/>
            <p:cNvSpPr/>
            <p:nvPr/>
          </p:nvSpPr>
          <p:spPr bwMode="auto">
            <a:xfrm>
              <a:off x="8557196" y="3802063"/>
              <a:ext cx="178870"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73" name="Rectangle 72"/>
            <p:cNvSpPr/>
            <p:nvPr/>
          </p:nvSpPr>
          <p:spPr bwMode="auto">
            <a:xfrm>
              <a:off x="10287711" y="3802063"/>
              <a:ext cx="221973"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71" name="Rectangle 70"/>
            <p:cNvSpPr/>
            <p:nvPr/>
          </p:nvSpPr>
          <p:spPr bwMode="auto">
            <a:xfrm>
              <a:off x="6460317" y="3541713"/>
              <a:ext cx="6034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1600" b="1">
                <a:solidFill>
                  <a:schemeClr val="bg1"/>
                </a:solidFill>
                <a:latin typeface="Courier New" pitchFamily="49" charset="0"/>
                <a:ea typeface="MS PGothic" pitchFamily="34" charset="-128"/>
                <a:cs typeface="Courier New" pitchFamily="49" charset="0"/>
              </a:endParaRPr>
            </a:p>
          </p:txBody>
        </p:sp>
      </p:grpSp>
      <p:grpSp>
        <p:nvGrpSpPr>
          <p:cNvPr id="221" name="Group 220"/>
          <p:cNvGrpSpPr/>
          <p:nvPr/>
        </p:nvGrpSpPr>
        <p:grpSpPr>
          <a:xfrm>
            <a:off x="481012" y="4621213"/>
            <a:ext cx="10701855" cy="558800"/>
            <a:chOff x="1208312" y="4621213"/>
            <a:chExt cx="9954244" cy="558800"/>
          </a:xfrm>
        </p:grpSpPr>
        <p:sp>
          <p:nvSpPr>
            <p:cNvPr id="108" name="Right Arrow 107"/>
            <p:cNvSpPr/>
            <p:nvPr/>
          </p:nvSpPr>
          <p:spPr bwMode="auto">
            <a:xfrm>
              <a:off x="5492581" y="4621213"/>
              <a:ext cx="499974" cy="336550"/>
            </a:xfrm>
            <a:prstGeom prst="rightArrow">
              <a:avLst/>
            </a:prstGeom>
            <a:solidFill>
              <a:schemeClr val="tx2"/>
            </a:solidFill>
            <a:ln>
              <a:solidFill>
                <a:schemeClr val="tx2"/>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nchor="ctr"/>
            <a:lstStyle/>
            <a:p>
              <a:pPr>
                <a:defRPr/>
              </a:pPr>
              <a:endParaRPr lang="en-US">
                <a:solidFill>
                  <a:srgbClr val="FF9900"/>
                </a:solidFill>
                <a:ea typeface="MS PGothic" pitchFamily="34" charset="-128"/>
              </a:endParaRPr>
            </a:p>
          </p:txBody>
        </p:sp>
        <p:sp>
          <p:nvSpPr>
            <p:cNvPr id="147" name="Rectangle 146"/>
            <p:cNvSpPr/>
            <p:nvPr/>
          </p:nvSpPr>
          <p:spPr bwMode="auto">
            <a:xfrm>
              <a:off x="1430285"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H</a:t>
              </a:r>
            </a:p>
          </p:txBody>
        </p:sp>
        <p:sp>
          <p:nvSpPr>
            <p:cNvPr id="148" name="Rectangle 147"/>
            <p:cNvSpPr/>
            <p:nvPr/>
          </p:nvSpPr>
          <p:spPr bwMode="auto">
            <a:xfrm>
              <a:off x="1652255" y="46593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e</a:t>
              </a:r>
            </a:p>
          </p:txBody>
        </p:sp>
        <p:sp>
          <p:nvSpPr>
            <p:cNvPr id="149" name="Rectangle 148"/>
            <p:cNvSpPr/>
            <p:nvPr/>
          </p:nvSpPr>
          <p:spPr bwMode="auto">
            <a:xfrm>
              <a:off x="1874228" y="4659313"/>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50" name="Rectangle 149"/>
            <p:cNvSpPr/>
            <p:nvPr/>
          </p:nvSpPr>
          <p:spPr bwMode="auto">
            <a:xfrm>
              <a:off x="2094044"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51" name="Rectangle 150"/>
            <p:cNvSpPr/>
            <p:nvPr/>
          </p:nvSpPr>
          <p:spPr bwMode="auto">
            <a:xfrm>
              <a:off x="2316015" y="46593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152" name="Rectangle 151"/>
            <p:cNvSpPr/>
            <p:nvPr/>
          </p:nvSpPr>
          <p:spPr bwMode="auto">
            <a:xfrm>
              <a:off x="2537988"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53" name="Rectangle 152"/>
            <p:cNvSpPr/>
            <p:nvPr/>
          </p:nvSpPr>
          <p:spPr bwMode="auto">
            <a:xfrm>
              <a:off x="2981931"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W</a:t>
              </a:r>
            </a:p>
          </p:txBody>
        </p:sp>
        <p:sp>
          <p:nvSpPr>
            <p:cNvPr id="154" name="Rectangle 153"/>
            <p:cNvSpPr/>
            <p:nvPr/>
          </p:nvSpPr>
          <p:spPr bwMode="auto">
            <a:xfrm>
              <a:off x="3203903" y="46593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155" name="Rectangle 154"/>
            <p:cNvSpPr/>
            <p:nvPr/>
          </p:nvSpPr>
          <p:spPr bwMode="auto">
            <a:xfrm>
              <a:off x="3425874" y="4659313"/>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r</a:t>
              </a:r>
            </a:p>
          </p:txBody>
        </p:sp>
        <p:sp>
          <p:nvSpPr>
            <p:cNvPr id="156" name="Rectangle 155"/>
            <p:cNvSpPr/>
            <p:nvPr/>
          </p:nvSpPr>
          <p:spPr bwMode="auto">
            <a:xfrm>
              <a:off x="3645691"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57" name="Rectangle 156"/>
            <p:cNvSpPr/>
            <p:nvPr/>
          </p:nvSpPr>
          <p:spPr bwMode="auto">
            <a:xfrm>
              <a:off x="3867662" y="46593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d</a:t>
              </a:r>
            </a:p>
          </p:txBody>
        </p:sp>
        <p:sp>
          <p:nvSpPr>
            <p:cNvPr id="158" name="Rectangle 157"/>
            <p:cNvSpPr/>
            <p:nvPr/>
          </p:nvSpPr>
          <p:spPr bwMode="auto">
            <a:xfrm>
              <a:off x="4089634"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59" name="Rectangle 158"/>
            <p:cNvSpPr/>
            <p:nvPr/>
          </p:nvSpPr>
          <p:spPr bwMode="auto">
            <a:xfrm>
              <a:off x="1208312" y="46593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60" name="Rectangle 159"/>
            <p:cNvSpPr/>
            <p:nvPr/>
          </p:nvSpPr>
          <p:spPr bwMode="auto">
            <a:xfrm>
              <a:off x="2759958" y="46593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40" name="Rectangle 139"/>
            <p:cNvSpPr/>
            <p:nvPr/>
          </p:nvSpPr>
          <p:spPr bwMode="auto">
            <a:xfrm>
              <a:off x="7173531"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H</a:t>
              </a:r>
            </a:p>
          </p:txBody>
        </p:sp>
        <p:sp>
          <p:nvSpPr>
            <p:cNvPr id="141" name="Rectangle 140"/>
            <p:cNvSpPr/>
            <p:nvPr/>
          </p:nvSpPr>
          <p:spPr bwMode="auto">
            <a:xfrm>
              <a:off x="7395503" y="46593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e</a:t>
              </a:r>
            </a:p>
          </p:txBody>
        </p:sp>
        <p:sp>
          <p:nvSpPr>
            <p:cNvPr id="142" name="Rectangle 141"/>
            <p:cNvSpPr/>
            <p:nvPr/>
          </p:nvSpPr>
          <p:spPr bwMode="auto">
            <a:xfrm>
              <a:off x="7617475" y="4659313"/>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43" name="Rectangle 142"/>
            <p:cNvSpPr/>
            <p:nvPr/>
          </p:nvSpPr>
          <p:spPr bwMode="auto">
            <a:xfrm>
              <a:off x="7837290"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44" name="Rectangle 143"/>
            <p:cNvSpPr/>
            <p:nvPr/>
          </p:nvSpPr>
          <p:spPr bwMode="auto">
            <a:xfrm>
              <a:off x="8059263" y="46593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133" name="Rectangle 132"/>
            <p:cNvSpPr/>
            <p:nvPr/>
          </p:nvSpPr>
          <p:spPr bwMode="auto">
            <a:xfrm>
              <a:off x="9610910" y="46593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W</a:t>
              </a:r>
            </a:p>
          </p:txBody>
        </p:sp>
        <p:sp>
          <p:nvSpPr>
            <p:cNvPr id="134" name="Rectangle 133"/>
            <p:cNvSpPr/>
            <p:nvPr/>
          </p:nvSpPr>
          <p:spPr bwMode="auto">
            <a:xfrm>
              <a:off x="9832880"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135" name="Rectangle 134"/>
            <p:cNvSpPr/>
            <p:nvPr/>
          </p:nvSpPr>
          <p:spPr bwMode="auto">
            <a:xfrm>
              <a:off x="10054853" y="4659313"/>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r</a:t>
              </a:r>
            </a:p>
          </p:txBody>
        </p:sp>
        <p:sp>
          <p:nvSpPr>
            <p:cNvPr id="136" name="Rectangle 135"/>
            <p:cNvSpPr/>
            <p:nvPr/>
          </p:nvSpPr>
          <p:spPr bwMode="auto">
            <a:xfrm>
              <a:off x="10274670" y="46593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37" name="Rectangle 136"/>
            <p:cNvSpPr/>
            <p:nvPr/>
          </p:nvSpPr>
          <p:spPr bwMode="auto">
            <a:xfrm>
              <a:off x="10496641" y="46593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d</a:t>
              </a:r>
            </a:p>
          </p:txBody>
        </p:sp>
        <p:sp>
          <p:nvSpPr>
            <p:cNvPr id="129" name="Rectangle 128"/>
            <p:cNvSpPr/>
            <p:nvPr/>
          </p:nvSpPr>
          <p:spPr bwMode="auto">
            <a:xfrm>
              <a:off x="6729587" y="4919663"/>
              <a:ext cx="221973"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27" name="Rectangle 126"/>
            <p:cNvSpPr/>
            <p:nvPr/>
          </p:nvSpPr>
          <p:spPr bwMode="auto">
            <a:xfrm>
              <a:off x="8503206" y="4919663"/>
              <a:ext cx="221971"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25" name="Rectangle 124"/>
            <p:cNvSpPr/>
            <p:nvPr/>
          </p:nvSpPr>
          <p:spPr bwMode="auto">
            <a:xfrm>
              <a:off x="10940583" y="4919663"/>
              <a:ext cx="221973"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23" name="Rectangle 122"/>
            <p:cNvSpPr/>
            <p:nvPr/>
          </p:nvSpPr>
          <p:spPr bwMode="auto">
            <a:xfrm>
              <a:off x="6447276" y="4659313"/>
              <a:ext cx="6034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1600" b="1">
                <a:solidFill>
                  <a:schemeClr val="bg1"/>
                </a:solidFill>
                <a:latin typeface="Courier New" pitchFamily="49" charset="0"/>
                <a:ea typeface="MS PGothic" pitchFamily="34" charset="-128"/>
                <a:cs typeface="Courier New" pitchFamily="49" charset="0"/>
              </a:endParaRPr>
            </a:p>
          </p:txBody>
        </p:sp>
        <p:sp>
          <p:nvSpPr>
            <p:cNvPr id="121" name="Rectangle 120"/>
            <p:cNvSpPr/>
            <p:nvPr/>
          </p:nvSpPr>
          <p:spPr bwMode="auto">
            <a:xfrm>
              <a:off x="9132486" y="4919663"/>
              <a:ext cx="256453" cy="260350"/>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19" name="Rectangle 118"/>
            <p:cNvSpPr/>
            <p:nvPr/>
          </p:nvSpPr>
          <p:spPr bwMode="auto">
            <a:xfrm>
              <a:off x="8865258" y="4659313"/>
              <a:ext cx="6034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1600" b="1">
                <a:solidFill>
                  <a:schemeClr val="bg1"/>
                </a:solidFill>
                <a:latin typeface="Courier New" pitchFamily="49" charset="0"/>
                <a:ea typeface="MS PGothic" pitchFamily="34" charset="-128"/>
                <a:cs typeface="Courier New" pitchFamily="49" charset="0"/>
              </a:endParaRPr>
            </a:p>
          </p:txBody>
        </p:sp>
      </p:grpSp>
      <p:grpSp>
        <p:nvGrpSpPr>
          <p:cNvPr id="222" name="Group 221"/>
          <p:cNvGrpSpPr/>
          <p:nvPr/>
        </p:nvGrpSpPr>
        <p:grpSpPr>
          <a:xfrm>
            <a:off x="481013" y="5738813"/>
            <a:ext cx="10463212" cy="557212"/>
            <a:chOff x="1211953" y="5738813"/>
            <a:chExt cx="9732272" cy="557212"/>
          </a:xfrm>
        </p:grpSpPr>
        <p:sp>
          <p:nvSpPr>
            <p:cNvPr id="162" name="Right Arrow 161"/>
            <p:cNvSpPr/>
            <p:nvPr/>
          </p:nvSpPr>
          <p:spPr bwMode="auto">
            <a:xfrm>
              <a:off x="5496221" y="5738813"/>
              <a:ext cx="499975" cy="336550"/>
            </a:xfrm>
            <a:prstGeom prst="rightArrow">
              <a:avLst/>
            </a:prstGeom>
            <a:solidFill>
              <a:schemeClr val="tx2"/>
            </a:solidFill>
            <a:ln>
              <a:solidFill>
                <a:schemeClr val="tx2"/>
              </a:solid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nchor="ctr"/>
            <a:lstStyle/>
            <a:p>
              <a:pPr>
                <a:defRPr/>
              </a:pPr>
              <a:endParaRPr lang="en-US">
                <a:solidFill>
                  <a:srgbClr val="FF9900"/>
                </a:solidFill>
                <a:ea typeface="MS PGothic" pitchFamily="34" charset="-128"/>
              </a:endParaRPr>
            </a:p>
          </p:txBody>
        </p:sp>
        <p:sp>
          <p:nvSpPr>
            <p:cNvPr id="201" name="Rectangle 200"/>
            <p:cNvSpPr/>
            <p:nvPr/>
          </p:nvSpPr>
          <p:spPr bwMode="auto">
            <a:xfrm>
              <a:off x="1433926" y="57769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H</a:t>
              </a:r>
            </a:p>
          </p:txBody>
        </p:sp>
        <p:sp>
          <p:nvSpPr>
            <p:cNvPr id="202" name="Rectangle 201"/>
            <p:cNvSpPr/>
            <p:nvPr/>
          </p:nvSpPr>
          <p:spPr bwMode="auto">
            <a:xfrm>
              <a:off x="1655897" y="5776913"/>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e</a:t>
              </a:r>
            </a:p>
          </p:txBody>
        </p:sp>
        <p:sp>
          <p:nvSpPr>
            <p:cNvPr id="203" name="Rectangle 202"/>
            <p:cNvSpPr/>
            <p:nvPr/>
          </p:nvSpPr>
          <p:spPr bwMode="auto">
            <a:xfrm>
              <a:off x="1875713"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204" name="Rectangle 203"/>
            <p:cNvSpPr/>
            <p:nvPr/>
          </p:nvSpPr>
          <p:spPr bwMode="auto">
            <a:xfrm>
              <a:off x="2097685" y="57769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205" name="Rectangle 204"/>
            <p:cNvSpPr/>
            <p:nvPr/>
          </p:nvSpPr>
          <p:spPr bwMode="auto">
            <a:xfrm>
              <a:off x="2319656"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206" name="Rectangle 205"/>
            <p:cNvSpPr/>
            <p:nvPr/>
          </p:nvSpPr>
          <p:spPr bwMode="auto">
            <a:xfrm>
              <a:off x="2541629" y="57769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207" name="Rectangle 206"/>
            <p:cNvSpPr/>
            <p:nvPr/>
          </p:nvSpPr>
          <p:spPr bwMode="auto">
            <a:xfrm>
              <a:off x="2985573" y="5776913"/>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208" name="Rectangle 207"/>
            <p:cNvSpPr/>
            <p:nvPr/>
          </p:nvSpPr>
          <p:spPr bwMode="auto">
            <a:xfrm>
              <a:off x="3205388" y="57769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209" name="Rectangle 208"/>
            <p:cNvSpPr/>
            <p:nvPr/>
          </p:nvSpPr>
          <p:spPr bwMode="auto">
            <a:xfrm>
              <a:off x="3427360"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W</a:t>
              </a:r>
            </a:p>
          </p:txBody>
        </p:sp>
        <p:sp>
          <p:nvSpPr>
            <p:cNvPr id="210" name="Rectangle 209"/>
            <p:cNvSpPr/>
            <p:nvPr/>
          </p:nvSpPr>
          <p:spPr bwMode="auto">
            <a:xfrm>
              <a:off x="3649332" y="57769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211" name="Rectangle 210"/>
            <p:cNvSpPr/>
            <p:nvPr/>
          </p:nvSpPr>
          <p:spPr bwMode="auto">
            <a:xfrm>
              <a:off x="3871303"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r</a:t>
              </a:r>
            </a:p>
          </p:txBody>
        </p:sp>
        <p:sp>
          <p:nvSpPr>
            <p:cNvPr id="212" name="Rectangle 211"/>
            <p:cNvSpPr/>
            <p:nvPr/>
          </p:nvSpPr>
          <p:spPr bwMode="auto">
            <a:xfrm>
              <a:off x="4093276" y="57769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213" name="Rectangle 212"/>
            <p:cNvSpPr/>
            <p:nvPr/>
          </p:nvSpPr>
          <p:spPr bwMode="auto">
            <a:xfrm>
              <a:off x="4315247" y="5776913"/>
              <a:ext cx="219817"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d</a:t>
              </a:r>
            </a:p>
          </p:txBody>
        </p:sp>
        <p:sp>
          <p:nvSpPr>
            <p:cNvPr id="214" name="Rectangle 213"/>
            <p:cNvSpPr/>
            <p:nvPr/>
          </p:nvSpPr>
          <p:spPr bwMode="auto">
            <a:xfrm>
              <a:off x="4535063"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215" name="Rectangle 214"/>
            <p:cNvSpPr/>
            <p:nvPr/>
          </p:nvSpPr>
          <p:spPr bwMode="auto">
            <a:xfrm>
              <a:off x="4757036" y="5776913"/>
              <a:ext cx="221971"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216" name="Rectangle 215"/>
            <p:cNvSpPr/>
            <p:nvPr/>
          </p:nvSpPr>
          <p:spPr bwMode="auto">
            <a:xfrm>
              <a:off x="1211953"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217" name="Rectangle 216"/>
            <p:cNvSpPr/>
            <p:nvPr/>
          </p:nvSpPr>
          <p:spPr bwMode="auto">
            <a:xfrm>
              <a:off x="2763600"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96" name="Rectangle 195"/>
            <p:cNvSpPr/>
            <p:nvPr/>
          </p:nvSpPr>
          <p:spPr bwMode="auto">
            <a:xfrm>
              <a:off x="6733230"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H</a:t>
              </a:r>
            </a:p>
          </p:txBody>
        </p:sp>
        <p:sp>
          <p:nvSpPr>
            <p:cNvPr id="197" name="Rectangle 196"/>
            <p:cNvSpPr/>
            <p:nvPr/>
          </p:nvSpPr>
          <p:spPr bwMode="auto">
            <a:xfrm>
              <a:off x="6955203" y="5776913"/>
              <a:ext cx="221970"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e</a:t>
              </a:r>
            </a:p>
          </p:txBody>
        </p:sp>
        <p:sp>
          <p:nvSpPr>
            <p:cNvPr id="198" name="Rectangle 197"/>
            <p:cNvSpPr/>
            <p:nvPr/>
          </p:nvSpPr>
          <p:spPr bwMode="auto">
            <a:xfrm>
              <a:off x="7177173" y="5776913"/>
              <a:ext cx="219816"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99" name="Rectangle 198"/>
            <p:cNvSpPr/>
            <p:nvPr/>
          </p:nvSpPr>
          <p:spPr bwMode="auto">
            <a:xfrm>
              <a:off x="7396989"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200" name="Rectangle 199"/>
            <p:cNvSpPr/>
            <p:nvPr/>
          </p:nvSpPr>
          <p:spPr bwMode="auto">
            <a:xfrm>
              <a:off x="7618962" y="5776913"/>
              <a:ext cx="221970"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189" name="Rectangle 188"/>
            <p:cNvSpPr/>
            <p:nvPr/>
          </p:nvSpPr>
          <p:spPr bwMode="auto">
            <a:xfrm>
              <a:off x="9392577"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W</a:t>
              </a:r>
            </a:p>
          </p:txBody>
        </p:sp>
        <p:sp>
          <p:nvSpPr>
            <p:cNvPr id="190" name="Rectangle 189"/>
            <p:cNvSpPr/>
            <p:nvPr/>
          </p:nvSpPr>
          <p:spPr bwMode="auto">
            <a:xfrm>
              <a:off x="9614550" y="57769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o</a:t>
              </a:r>
            </a:p>
          </p:txBody>
        </p:sp>
        <p:sp>
          <p:nvSpPr>
            <p:cNvPr id="191" name="Rectangle 190"/>
            <p:cNvSpPr/>
            <p:nvPr/>
          </p:nvSpPr>
          <p:spPr bwMode="auto">
            <a:xfrm>
              <a:off x="9836520" y="5776913"/>
              <a:ext cx="219816"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r</a:t>
              </a:r>
            </a:p>
          </p:txBody>
        </p:sp>
        <p:sp>
          <p:nvSpPr>
            <p:cNvPr id="192" name="Rectangle 191"/>
            <p:cNvSpPr/>
            <p:nvPr/>
          </p:nvSpPr>
          <p:spPr bwMode="auto">
            <a:xfrm>
              <a:off x="10056338" y="5776913"/>
              <a:ext cx="221973"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l</a:t>
              </a:r>
            </a:p>
          </p:txBody>
        </p:sp>
        <p:sp>
          <p:nvSpPr>
            <p:cNvPr id="193" name="Rectangle 192"/>
            <p:cNvSpPr/>
            <p:nvPr/>
          </p:nvSpPr>
          <p:spPr bwMode="auto">
            <a:xfrm>
              <a:off x="10278310" y="5776913"/>
              <a:ext cx="22197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d</a:t>
              </a:r>
            </a:p>
          </p:txBody>
        </p:sp>
        <p:sp>
          <p:nvSpPr>
            <p:cNvPr id="184" name="Rectangle 183"/>
            <p:cNvSpPr/>
            <p:nvPr/>
          </p:nvSpPr>
          <p:spPr bwMode="auto">
            <a:xfrm>
              <a:off x="7840932" y="6037263"/>
              <a:ext cx="221972" cy="258762"/>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85" name="Rectangle 184"/>
            <p:cNvSpPr/>
            <p:nvPr/>
          </p:nvSpPr>
          <p:spPr bwMode="auto">
            <a:xfrm>
              <a:off x="8062904" y="6037263"/>
              <a:ext cx="221971" cy="258762"/>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86" name="Rectangle 185"/>
            <p:cNvSpPr/>
            <p:nvPr/>
          </p:nvSpPr>
          <p:spPr bwMode="auto">
            <a:xfrm>
              <a:off x="8284875" y="6037263"/>
              <a:ext cx="221972" cy="258762"/>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80" name="Rectangle 179"/>
            <p:cNvSpPr/>
            <p:nvPr/>
          </p:nvSpPr>
          <p:spPr bwMode="auto">
            <a:xfrm>
              <a:off x="10500280" y="6037263"/>
              <a:ext cx="221973" cy="258762"/>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81" name="Rectangle 180"/>
            <p:cNvSpPr/>
            <p:nvPr/>
          </p:nvSpPr>
          <p:spPr bwMode="auto">
            <a:xfrm>
              <a:off x="10722253" y="6037263"/>
              <a:ext cx="221972" cy="258762"/>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76" name="Rectangle 175"/>
            <p:cNvSpPr/>
            <p:nvPr/>
          </p:nvSpPr>
          <p:spPr bwMode="auto">
            <a:xfrm>
              <a:off x="8948635" y="6037263"/>
              <a:ext cx="221972" cy="258762"/>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sp>
          <p:nvSpPr>
            <p:cNvPr id="174" name="Rectangle 173"/>
            <p:cNvSpPr/>
            <p:nvPr/>
          </p:nvSpPr>
          <p:spPr bwMode="auto">
            <a:xfrm>
              <a:off x="8698649" y="5776913"/>
              <a:ext cx="60342" cy="260350"/>
            </a:xfrm>
            <a:prstGeom prst="rect">
              <a:avLst/>
            </a:prstGeom>
            <a:solidFill>
              <a:schemeClr val="accent5"/>
            </a:solidFill>
            <a:ln>
              <a:solidFill>
                <a:schemeClr val="bg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1600" b="1">
                <a:solidFill>
                  <a:schemeClr val="bg1"/>
                </a:solidFill>
                <a:latin typeface="Courier New" pitchFamily="49" charset="0"/>
                <a:ea typeface="MS PGothic" pitchFamily="34" charset="-128"/>
                <a:cs typeface="Courier New" pitchFamily="49" charset="0"/>
              </a:endParaRPr>
            </a:p>
          </p:txBody>
        </p:sp>
        <p:sp>
          <p:nvSpPr>
            <p:cNvPr id="172" name="Rectangle 171"/>
            <p:cNvSpPr/>
            <p:nvPr/>
          </p:nvSpPr>
          <p:spPr bwMode="auto">
            <a:xfrm>
              <a:off x="6511258" y="6037263"/>
              <a:ext cx="221971" cy="258762"/>
            </a:xfrm>
            <a:prstGeom prst="rect">
              <a:avLst/>
            </a:prstGeom>
            <a:solidFill>
              <a:schemeClr val="tx2"/>
            </a:solidFill>
            <a:ln>
              <a:solidFill>
                <a:schemeClr val="bg1"/>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b="1">
                  <a:solidFill>
                    <a:schemeClr val="bg1"/>
                  </a:solidFill>
                  <a:latin typeface="Courier New" pitchFamily="49" charset="0"/>
                  <a:ea typeface="MS PGothic" pitchFamily="34" charset="-128"/>
                  <a:cs typeface="Courier New" pitchFamily="49" charset="0"/>
                </a:rPr>
                <a:t>.</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Courier New"/>
              </a:rPr>
              <a:t>bdeut_strTokenRefIter</a:t>
            </a:r>
            <a:r>
              <a:rPr lang="en-US" dirty="0" smtClean="0"/>
              <a:t> – Example</a:t>
            </a:r>
            <a:endParaRPr lang="en-US" dirty="0"/>
          </a:p>
        </p:txBody>
      </p:sp>
      <p:grpSp>
        <p:nvGrpSpPr>
          <p:cNvPr id="6" name="Group 5"/>
          <p:cNvGrpSpPr>
            <a:grpSpLocks/>
          </p:cNvGrpSpPr>
          <p:nvPr/>
        </p:nvGrpSpPr>
        <p:grpSpPr>
          <a:xfrm>
            <a:off x="462798" y="1455738"/>
            <a:ext cx="10703675" cy="2677657"/>
            <a:chOff x="457200" y="1468763"/>
            <a:chExt cx="7694404" cy="3094893"/>
          </a:xfrm>
        </p:grpSpPr>
        <p:sp>
          <p:nvSpPr>
            <p:cNvPr id="7" name="Rectangle 6"/>
            <p:cNvSpPr>
              <a:spLocks noChangeArrowheads="1"/>
            </p:cNvSpPr>
            <p:nvPr/>
          </p:nvSpPr>
          <p:spPr bwMode="auto">
            <a:xfrm>
              <a:off x="663576" y="1468763"/>
              <a:ext cx="7488028" cy="3094892"/>
            </a:xfrm>
            <a:prstGeom prst="rect">
              <a:avLst/>
            </a:prstGeom>
            <a:solidFill>
              <a:schemeClr val="bg1"/>
            </a:solidFill>
            <a:ln w="28575">
              <a:solidFill>
                <a:schemeClr val="accent6"/>
              </a:solidFill>
              <a:prstDash val="solid"/>
              <a:round/>
              <a:headEnd/>
              <a:tailEnd/>
            </a:ln>
            <a:effectLst/>
          </p:spPr>
          <p:txBody>
            <a:bodyPr anchor="t">
              <a:spAutoFit/>
            </a:bodyPr>
            <a:lstStyle/>
            <a:p>
              <a:r>
                <a:rPr lang="en-US" sz="1400" b="1" dirty="0" err="1" smtClean="0">
                  <a:solidFill>
                    <a:srgbClr val="000000"/>
                  </a:solidFill>
                  <a:highlight>
                    <a:srgbClr val="FFFFFF"/>
                  </a:highlight>
                  <a:latin typeface="Courier New"/>
                </a:rPr>
                <a:t>bsl</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string </a:t>
              </a:r>
              <a:r>
                <a:rPr lang="en-US" sz="1400" b="1" dirty="0" err="1" smtClean="0">
                  <a:solidFill>
                    <a:srgbClr val="000000"/>
                  </a:solidFill>
                  <a:highlight>
                    <a:srgbClr val="FFFFFF"/>
                  </a:highlight>
                  <a:latin typeface="Courier New"/>
                </a:rPr>
                <a:t>inputData</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err="1" smtClean="0">
                  <a:solidFill>
                    <a:srgbClr val="000000"/>
                  </a:solidFill>
                  <a:highlight>
                    <a:srgbClr val="FFFFFF"/>
                  </a:highlight>
                  <a:latin typeface="Courier New"/>
                </a:rPr>
                <a:t>bsl</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cout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"Enter a string: "</a:t>
              </a:r>
              <a:r>
                <a:rPr lang="en-US" sz="1400" b="1" dirty="0" smtClean="0">
                  <a:solidFill>
                    <a:srgbClr val="000080"/>
                  </a:solidFill>
                  <a:highlight>
                    <a:srgbClr val="FFFFFF"/>
                  </a:highlight>
                  <a:latin typeface="Courier New"/>
                </a:rPr>
                <a:t>;</a:t>
              </a:r>
            </a:p>
            <a:p>
              <a:r>
                <a:rPr lang="en-US" sz="1400" b="1" dirty="0" err="1" smtClean="0">
                  <a:solidFill>
                    <a:srgbClr val="000000"/>
                  </a:solidFill>
                  <a:highlight>
                    <a:srgbClr val="FFFFFF"/>
                  </a:highlight>
                  <a:latin typeface="Courier New"/>
                </a:rPr>
                <a:t>getline</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bsl</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cin</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inputData</a:t>
              </a:r>
              <a:r>
                <a:rPr lang="en-US" sz="1400" b="1" dirty="0" smtClean="0">
                  <a:solidFill>
                    <a:srgbClr val="000080"/>
                  </a:solidFill>
                  <a:highlight>
                    <a:srgbClr val="FFFFFF"/>
                  </a:highlight>
                  <a:latin typeface="Courier New"/>
                </a:rPr>
                <a:t>);</a:t>
              </a:r>
            </a:p>
            <a:p>
              <a:endParaRPr lang="en-US" sz="1400" b="1" dirty="0" smtClean="0">
                <a:solidFill>
                  <a:srgbClr val="000000"/>
                </a:solidFill>
                <a:highlight>
                  <a:srgbClr val="FFFFFF"/>
                </a:highlight>
                <a:latin typeface="Courier New"/>
              </a:endParaRPr>
            </a:p>
            <a:p>
              <a:r>
                <a:rPr lang="en-US" sz="1400" b="1" dirty="0" smtClean="0">
                  <a:solidFill>
                    <a:srgbClr val="526FEA"/>
                  </a:solidFill>
                  <a:highlight>
                    <a:srgbClr val="FFFFFF"/>
                  </a:highlight>
                  <a:latin typeface="Courier New"/>
                </a:rPr>
                <a:t>const</a:t>
              </a:r>
              <a:r>
                <a:rPr lang="en-US" sz="1400" b="1"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char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softDelims</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526FEA"/>
                  </a:solidFill>
                  <a:highlight>
                    <a:srgbClr val="FFFFFF"/>
                  </a:highlight>
                  <a:latin typeface="Courier New"/>
                </a:rPr>
                <a:t>const</a:t>
              </a:r>
              <a:r>
                <a:rPr lang="en-US" sz="1400" b="1"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char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hardDelims</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err="1" smtClean="0">
                  <a:solidFill>
                    <a:srgbClr val="000000"/>
                  </a:solidFill>
                  <a:highlight>
                    <a:srgbClr val="FFFFFF"/>
                  </a:highlight>
                  <a:latin typeface="Courier New"/>
                </a:rPr>
                <a:t>bdeut_StrTokenRefIter</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tokenIt</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inputData</a:t>
              </a:r>
              <a:r>
                <a:rPr lang="en-US" sz="1400" b="1" dirty="0" err="1"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c_str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softDelims</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hardDelims</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526FEA"/>
                  </a:solidFill>
                  <a:highlight>
                    <a:srgbClr val="FFFFFF"/>
                  </a:highlight>
                  <a:latin typeface="Courier New"/>
                </a:rPr>
                <a:t>for</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tokenIt</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tokenIt</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bsl</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cout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"Token &gt;"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tokenIt</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"&lt;"</a:t>
              </a:r>
              <a:r>
                <a:rPr lang="en-US" sz="1400" b="1" dirty="0" smtClean="0">
                  <a:solidFill>
                    <a:srgbClr val="000000"/>
                  </a:solidFill>
                  <a:highlight>
                    <a:srgbClr val="FFFFFF"/>
                  </a:highlight>
                  <a:latin typeface="Courier New"/>
                </a:rPr>
                <a:t> </a:t>
              </a:r>
            </a:p>
            <a:p>
              <a:r>
                <a:rPr lang="en-US" sz="1400"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a:t>
              </a:r>
              <a:r>
                <a:rPr lang="en-US" sz="1400" b="1" dirty="0" err="1" smtClean="0">
                  <a:solidFill>
                    <a:srgbClr val="AA1229"/>
                  </a:solidFill>
                  <a:highlight>
                    <a:srgbClr val="FFFFFF"/>
                  </a:highlight>
                  <a:latin typeface="Courier New"/>
                </a:rPr>
                <a:t>tDelim</a:t>
              </a:r>
              <a:r>
                <a:rPr lang="en-US" sz="1400" b="1" dirty="0" smtClean="0">
                  <a:solidFill>
                    <a:srgbClr val="AA1229"/>
                  </a:solidFill>
                  <a:highlight>
                    <a:srgbClr val="FFFFFF"/>
                  </a:highlight>
                  <a:latin typeface="Courier New"/>
                </a:rPr>
                <a:t>. &gt;"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tokenIt</a:t>
              </a:r>
              <a:r>
                <a:rPr lang="en-US" sz="1400" b="1" dirty="0" err="1"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delimiter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"&lt;"</a:t>
              </a:r>
              <a:r>
                <a:rPr lang="en-US" sz="1400" b="1" dirty="0" smtClean="0">
                  <a:solidFill>
                    <a:srgbClr val="000000"/>
                  </a:solidFill>
                  <a:highlight>
                    <a:srgbClr val="FFFFFF"/>
                  </a:highlight>
                  <a:latin typeface="Courier New"/>
                </a:rPr>
                <a:t> </a:t>
              </a:r>
            </a:p>
            <a:p>
              <a:r>
                <a:rPr lang="en-US" sz="1400"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a:t>
              </a:r>
              <a:r>
                <a:rPr lang="en-US" sz="1400" b="1" dirty="0" err="1" smtClean="0">
                  <a:solidFill>
                    <a:srgbClr val="AA1229"/>
                  </a:solidFill>
                  <a:highlight>
                    <a:srgbClr val="FFFFFF"/>
                  </a:highlight>
                  <a:latin typeface="Courier New"/>
                </a:rPr>
                <a:t>tPrev</a:t>
              </a:r>
              <a:r>
                <a:rPr lang="en-US" sz="1400" b="1" dirty="0" smtClean="0">
                  <a:solidFill>
                    <a:srgbClr val="AA1229"/>
                  </a:solidFill>
                  <a:highlight>
                    <a:srgbClr val="FFFFFF"/>
                  </a:highlight>
                  <a:latin typeface="Courier New"/>
                </a:rPr>
                <a:t>. </a:t>
              </a:r>
              <a:r>
                <a:rPr lang="en-US" sz="1400" b="1" dirty="0" err="1" smtClean="0">
                  <a:solidFill>
                    <a:srgbClr val="AA1229"/>
                  </a:solidFill>
                  <a:highlight>
                    <a:srgbClr val="FFFFFF"/>
                  </a:highlight>
                  <a:latin typeface="Courier New"/>
                </a:rPr>
                <a:t>Delim</a:t>
              </a:r>
              <a:r>
                <a:rPr lang="en-US" sz="1400" b="1" dirty="0" smtClean="0">
                  <a:solidFill>
                    <a:srgbClr val="AA1229"/>
                  </a:solidFill>
                  <a:highlight>
                    <a:srgbClr val="FFFFFF"/>
                  </a:highlight>
                  <a:latin typeface="Courier New"/>
                </a:rPr>
                <a:t>. &gt;"</a:t>
              </a:r>
              <a:r>
                <a:rPr lang="en-US" sz="1400"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tokenIt</a:t>
              </a:r>
              <a:r>
                <a:rPr lang="en-US" sz="1400" b="1" dirty="0" err="1"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previousDelimiter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"&lt;\n"</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000080"/>
                  </a:solidFill>
                  <a:highlight>
                    <a:srgbClr val="FFFFFF"/>
                  </a:highlight>
                  <a:latin typeface="Courier New"/>
                </a:rPr>
                <a:t>}</a:t>
              </a:r>
              <a:endParaRPr lang="en-US" sz="1300" dirty="0"/>
            </a:p>
          </p:txBody>
        </p:sp>
        <p:sp>
          <p:nvSpPr>
            <p:cNvPr id="8" name="Rectangle 7"/>
            <p:cNvSpPr/>
            <p:nvPr/>
          </p:nvSpPr>
          <p:spPr bwMode="auto">
            <a:xfrm>
              <a:off x="457200" y="1468764"/>
              <a:ext cx="195275" cy="3094892"/>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charset="0"/>
                <a:cs typeface="Arial" charset="0"/>
              </a:endParaRPr>
            </a:p>
          </p:txBody>
        </p:sp>
      </p:grpSp>
      <p:grpSp>
        <p:nvGrpSpPr>
          <p:cNvPr id="9" name="Group 8"/>
          <p:cNvGrpSpPr>
            <a:grpSpLocks/>
          </p:cNvGrpSpPr>
          <p:nvPr/>
        </p:nvGrpSpPr>
        <p:grpSpPr>
          <a:xfrm>
            <a:off x="462798" y="4619625"/>
            <a:ext cx="10703675" cy="1815883"/>
            <a:chOff x="457200" y="1468763"/>
            <a:chExt cx="7694404" cy="3052701"/>
          </a:xfrm>
        </p:grpSpPr>
        <p:sp>
          <p:nvSpPr>
            <p:cNvPr id="10" name="Rectangle 9"/>
            <p:cNvSpPr>
              <a:spLocks noChangeArrowheads="1"/>
            </p:cNvSpPr>
            <p:nvPr/>
          </p:nvSpPr>
          <p:spPr bwMode="auto">
            <a:xfrm>
              <a:off x="663576" y="1468763"/>
              <a:ext cx="7488028" cy="3052699"/>
            </a:xfrm>
            <a:prstGeom prst="rect">
              <a:avLst/>
            </a:prstGeom>
            <a:solidFill>
              <a:schemeClr val="bg1"/>
            </a:solidFill>
            <a:ln w="28575">
              <a:solidFill>
                <a:schemeClr val="accent6"/>
              </a:solidFill>
              <a:prstDash val="solid"/>
              <a:round/>
              <a:headEnd/>
              <a:tailEnd/>
            </a:ln>
            <a:effectLst/>
          </p:spPr>
          <p:txBody>
            <a:bodyPr anchor="t">
              <a:spAutoFit/>
            </a:bodyPr>
            <a:lstStyle/>
            <a:p>
              <a:r>
                <a:rPr lang="en-US" sz="1400" b="1" dirty="0" smtClean="0">
                  <a:solidFill>
                    <a:srgbClr val="000080"/>
                  </a:solidFill>
                  <a:highlight>
                    <a:srgbClr val="FFFFFF"/>
                  </a:highlight>
                  <a:latin typeface="Courier New"/>
                </a:rPr>
                <a:t>&gt;./</a:t>
              </a:r>
              <a:r>
                <a:rPr lang="en-US" sz="1400" b="1" dirty="0" smtClean="0">
                  <a:solidFill>
                    <a:srgbClr val="000000"/>
                  </a:solidFill>
                  <a:highlight>
                    <a:srgbClr val="FFFFFF"/>
                  </a:highlight>
                  <a:latin typeface="Courier New"/>
                </a:rPr>
                <a:t>strTokenIter_demo</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sundev1</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tsk </a:t>
              </a:r>
            </a:p>
            <a:p>
              <a:r>
                <a:rPr lang="en-US" sz="1400" b="1" dirty="0" smtClean="0">
                  <a:highlight>
                    <a:srgbClr val="FFFFFF"/>
                  </a:highlight>
                  <a:latin typeface="Courier New" panose="02070309020205020404" pitchFamily="49" charset="0"/>
                  <a:cs typeface="Courier New" panose="02070309020205020404" pitchFamily="49" charset="0"/>
                </a:rPr>
                <a:t>Enter a string: </a:t>
              </a:r>
              <a:r>
                <a:rPr lang="en-US" sz="1400" b="1" dirty="0" smtClean="0">
                  <a:highlight>
                    <a:srgbClr val="FFFF00"/>
                  </a:highlight>
                  <a:latin typeface="Courier New" panose="02070309020205020404" pitchFamily="49" charset="0"/>
                  <a:ea typeface="Calibri"/>
                  <a:cs typeface="Courier New" panose="02070309020205020404" pitchFamily="49" charset="0"/>
                </a:rPr>
                <a:t>..</a:t>
              </a:r>
              <a:r>
                <a:rPr lang="en-US" sz="1400" b="1" dirty="0" smtClean="0">
                  <a:solidFill>
                    <a:srgbClr val="00BCE4"/>
                  </a:solidFill>
                  <a:highlight>
                    <a:srgbClr val="FFFFFF"/>
                  </a:highlight>
                  <a:latin typeface="Courier New" panose="02070309020205020404" pitchFamily="49" charset="0"/>
                  <a:cs typeface="Courier New" panose="02070309020205020404" pitchFamily="49" charset="0"/>
                </a:rPr>
                <a:t>12</a:t>
              </a:r>
              <a:r>
                <a:rPr lang="en-US" sz="1400" dirty="0" smtClean="0">
                  <a:highlight>
                    <a:srgbClr val="FF00FF"/>
                  </a:highlight>
                  <a:latin typeface="Courier New" panose="02070309020205020404" pitchFamily="49" charset="0"/>
                  <a:ea typeface="Calibri"/>
                  <a:cs typeface="Courier New" panose="02070309020205020404" pitchFamily="49" charset="0"/>
                </a:rPr>
                <a:t>./.</a:t>
              </a:r>
              <a:r>
                <a:rPr lang="en-US" sz="1400" b="1" dirty="0" smtClean="0">
                  <a:solidFill>
                    <a:srgbClr val="00BCE4"/>
                  </a:solidFill>
                  <a:highlight>
                    <a:srgbClr val="FFFFFF"/>
                  </a:highlight>
                  <a:latin typeface="Courier New" panose="02070309020205020404" pitchFamily="49" charset="0"/>
                  <a:cs typeface="Courier New" panose="02070309020205020404" pitchFamily="49" charset="0"/>
                </a:rPr>
                <a:t>08</a:t>
              </a:r>
              <a:r>
                <a:rPr lang="en-US" sz="1400" dirty="0" smtClean="0">
                  <a:highlight>
                    <a:srgbClr val="FF0000"/>
                  </a:highlight>
                  <a:latin typeface="Courier New" panose="02070309020205020404" pitchFamily="49" charset="0"/>
                  <a:ea typeface="Calibri"/>
                  <a:cs typeface="Courier New" panose="02070309020205020404" pitchFamily="49" charset="0"/>
                </a:rPr>
                <a:t>/</a:t>
              </a:r>
              <a:r>
                <a:rPr lang="en-US" sz="1400" b="1" dirty="0" smtClean="0">
                  <a:solidFill>
                    <a:srgbClr val="00BCE4"/>
                  </a:solidFill>
                  <a:highlight>
                    <a:srgbClr val="FFFFFF"/>
                  </a:highlight>
                  <a:latin typeface="Courier New" panose="02070309020205020404" pitchFamily="49" charset="0"/>
                  <a:cs typeface="Courier New" panose="02070309020205020404" pitchFamily="49" charset="0"/>
                </a:rPr>
                <a:t>2010</a:t>
              </a:r>
              <a:r>
                <a:rPr lang="en-US" sz="1400" dirty="0" smtClean="0">
                  <a:highlight>
                    <a:srgbClr val="008080"/>
                  </a:highlight>
                  <a:latin typeface="Courier New" panose="02070309020205020404" pitchFamily="49" charset="0"/>
                  <a:ea typeface="Calibri"/>
                  <a:cs typeface="Courier New" panose="02070309020205020404" pitchFamily="49" charset="0"/>
                </a:rPr>
                <a:t>....</a:t>
              </a:r>
              <a:r>
                <a:rPr lang="en-US" sz="1400" b="1" dirty="0" smtClean="0">
                  <a:solidFill>
                    <a:srgbClr val="00BCE4"/>
                  </a:solidFill>
                  <a:highlight>
                    <a:srgbClr val="FFFFFF"/>
                  </a:highlight>
                  <a:latin typeface="Courier New" panose="02070309020205020404" pitchFamily="49" charset="0"/>
                  <a:cs typeface="Courier New" panose="02070309020205020404" pitchFamily="49" charset="0"/>
                </a:rPr>
                <a:t>15</a:t>
              </a:r>
              <a:r>
                <a:rPr lang="en-US" sz="1400" dirty="0" smtClean="0">
                  <a:highlight>
                    <a:srgbClr val="C0C0C0"/>
                  </a:highlight>
                  <a:latin typeface="Courier New" panose="02070309020205020404" pitchFamily="49" charset="0"/>
                  <a:ea typeface="Calibri"/>
                  <a:cs typeface="Courier New" panose="02070309020205020404" pitchFamily="49" charset="0"/>
                </a:rPr>
                <a:t>:.</a:t>
              </a:r>
              <a:r>
                <a:rPr lang="en-US" sz="1400" b="1" dirty="0" smtClean="0">
                  <a:solidFill>
                    <a:srgbClr val="00BCE4"/>
                  </a:solidFill>
                  <a:highlight>
                    <a:srgbClr val="FFFFFF"/>
                  </a:highlight>
                  <a:latin typeface="Courier New" panose="02070309020205020404" pitchFamily="49" charset="0"/>
                  <a:cs typeface="Courier New" panose="02070309020205020404" pitchFamily="49" charset="0"/>
                </a:rPr>
                <a:t>48</a:t>
              </a:r>
              <a:r>
                <a:rPr lang="en-US" sz="1400" dirty="0" smtClean="0">
                  <a:highlight>
                    <a:srgbClr val="008000"/>
                  </a:highlight>
                  <a:latin typeface="Courier New" panose="02070309020205020404" pitchFamily="49" charset="0"/>
                  <a:ea typeface="Calibri"/>
                  <a:cs typeface="Courier New" panose="02070309020205020404" pitchFamily="49" charset="0"/>
                </a:rPr>
                <a:t>.:</a:t>
              </a:r>
              <a:r>
                <a:rPr lang="en-US" sz="1400" b="1" dirty="0" smtClean="0">
                  <a:solidFill>
                    <a:srgbClr val="00BCE4"/>
                  </a:solidFill>
                  <a:highlight>
                    <a:srgbClr val="FFFFFF"/>
                  </a:highlight>
                  <a:latin typeface="Courier New" panose="02070309020205020404" pitchFamily="49" charset="0"/>
                  <a:cs typeface="Courier New" panose="02070309020205020404" pitchFamily="49" charset="0"/>
                </a:rPr>
                <a:t>12</a:t>
              </a:r>
              <a:endParaRPr lang="en-US" sz="1400" b="1" dirty="0" smtClean="0">
                <a:solidFill>
                  <a:srgbClr val="000000"/>
                </a:solidFill>
                <a:highlight>
                  <a:srgbClr val="FFFFFF"/>
                </a:highlight>
                <a:latin typeface="Courier New" panose="02070309020205020404" pitchFamily="49" charset="0"/>
                <a:cs typeface="Courier New" panose="02070309020205020404" pitchFamily="49" charset="0"/>
              </a:endParaRPr>
            </a:p>
            <a:p>
              <a:r>
                <a:rPr lang="en-US" sz="1400" b="1" dirty="0" smtClean="0">
                  <a:solidFill>
                    <a:srgbClr val="000000"/>
                  </a:solidFill>
                  <a:highlight>
                    <a:srgbClr val="FFFFFF"/>
                  </a:highlight>
                  <a:latin typeface="Courier New"/>
                </a:rPr>
                <a:t>Token </a:t>
              </a:r>
              <a:r>
                <a:rPr lang="en-US" sz="1400" b="1" dirty="0" smtClean="0">
                  <a:solidFill>
                    <a:srgbClr val="000080"/>
                  </a:solidFill>
                  <a:highlight>
                    <a:srgbClr val="FFFFFF"/>
                  </a:highlight>
                  <a:latin typeface="Courier New"/>
                </a:rPr>
                <a:t>&gt;</a:t>
              </a:r>
              <a:r>
                <a:rPr lang="en-US" sz="1400" b="1" dirty="0" smtClean="0">
                  <a:solidFill>
                    <a:srgbClr val="00BCE4"/>
                  </a:solidFill>
                  <a:highlight>
                    <a:srgbClr val="FFFFFF"/>
                  </a:highlight>
                  <a:latin typeface="Courier New"/>
                </a:rPr>
                <a:t>12</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smtClean="0">
                  <a:highlight>
                    <a:srgbClr val="FF00FF"/>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Prev</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b="1" dirty="0" smtClean="0">
                  <a:highlight>
                    <a:srgbClr val="FFFF00"/>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endParaRPr lang="en-US" sz="1400" b="1" dirty="0" smtClean="0">
                <a:solidFill>
                  <a:srgbClr val="000000"/>
                </a:solidFill>
                <a:highlight>
                  <a:srgbClr val="FFFFFF"/>
                </a:highlight>
                <a:latin typeface="Courier New"/>
              </a:endParaRPr>
            </a:p>
            <a:p>
              <a:r>
                <a:rPr lang="en-US" sz="1400" b="1" dirty="0" smtClean="0">
                  <a:solidFill>
                    <a:srgbClr val="000000"/>
                  </a:solidFill>
                  <a:highlight>
                    <a:srgbClr val="FFFFFF"/>
                  </a:highlight>
                  <a:latin typeface="Courier New"/>
                </a:rPr>
                <a:t>Token </a:t>
              </a:r>
              <a:r>
                <a:rPr lang="en-US" sz="1400" b="1" dirty="0" smtClean="0">
                  <a:solidFill>
                    <a:srgbClr val="000080"/>
                  </a:solidFill>
                  <a:highlight>
                    <a:srgbClr val="FFFFFF"/>
                  </a:highlight>
                  <a:latin typeface="Courier New"/>
                </a:rPr>
                <a:t>&gt;</a:t>
              </a:r>
              <a:r>
                <a:rPr lang="en-US" sz="1400" b="1" dirty="0" smtClean="0">
                  <a:solidFill>
                    <a:srgbClr val="00BCE4"/>
                  </a:solidFill>
                  <a:highlight>
                    <a:srgbClr val="FFFFFF"/>
                  </a:highlight>
                  <a:latin typeface="Courier New"/>
                </a:rPr>
                <a:t>08</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a:highlight>
                    <a:srgbClr val="FF0000"/>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Prev</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a:highlight>
                    <a:srgbClr val="FF00FF"/>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endParaRPr lang="en-US" sz="1400" b="1" dirty="0" smtClean="0">
                <a:solidFill>
                  <a:srgbClr val="000000"/>
                </a:solidFill>
                <a:highlight>
                  <a:srgbClr val="FFFFFF"/>
                </a:highlight>
                <a:latin typeface="Courier New"/>
              </a:endParaRPr>
            </a:p>
            <a:p>
              <a:r>
                <a:rPr lang="en-US" sz="1400" b="1" dirty="0" smtClean="0">
                  <a:solidFill>
                    <a:srgbClr val="000000"/>
                  </a:solidFill>
                  <a:highlight>
                    <a:srgbClr val="FFFFFF"/>
                  </a:highlight>
                  <a:latin typeface="Courier New"/>
                </a:rPr>
                <a:t>Token </a:t>
              </a:r>
              <a:r>
                <a:rPr lang="en-US" sz="1400" b="1" dirty="0" smtClean="0">
                  <a:solidFill>
                    <a:srgbClr val="000080"/>
                  </a:solidFill>
                  <a:highlight>
                    <a:srgbClr val="FFFFFF"/>
                  </a:highlight>
                  <a:latin typeface="Courier New"/>
                </a:rPr>
                <a:t>&gt;</a:t>
              </a:r>
              <a:r>
                <a:rPr lang="en-US" sz="1400" b="1" dirty="0" smtClean="0">
                  <a:solidFill>
                    <a:srgbClr val="00BCE4"/>
                  </a:solidFill>
                  <a:highlight>
                    <a:srgbClr val="FFFFFF"/>
                  </a:highlight>
                  <a:latin typeface="Courier New"/>
                </a:rPr>
                <a:t>2010</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smtClean="0">
                  <a:highlight>
                    <a:srgbClr val="008080"/>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Prev</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a:highlight>
                    <a:srgbClr val="FF0000"/>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endParaRPr lang="en-US" sz="1400" b="1" dirty="0" smtClean="0">
                <a:solidFill>
                  <a:srgbClr val="000000"/>
                </a:solidFill>
                <a:highlight>
                  <a:srgbClr val="FFFFFF"/>
                </a:highlight>
                <a:latin typeface="Courier New"/>
              </a:endParaRPr>
            </a:p>
            <a:p>
              <a:r>
                <a:rPr lang="en-US" sz="1400" b="1" dirty="0" smtClean="0">
                  <a:solidFill>
                    <a:srgbClr val="000000"/>
                  </a:solidFill>
                  <a:highlight>
                    <a:srgbClr val="FFFFFF"/>
                  </a:highlight>
                  <a:latin typeface="Courier New"/>
                </a:rPr>
                <a:t>Token </a:t>
              </a:r>
              <a:r>
                <a:rPr lang="en-US" sz="1400" b="1" dirty="0" smtClean="0">
                  <a:solidFill>
                    <a:srgbClr val="000080"/>
                  </a:solidFill>
                  <a:highlight>
                    <a:srgbClr val="FFFFFF"/>
                  </a:highlight>
                  <a:latin typeface="Courier New"/>
                </a:rPr>
                <a:t>&gt;</a:t>
              </a:r>
              <a:r>
                <a:rPr lang="en-US" sz="1400" b="1" dirty="0" smtClean="0">
                  <a:solidFill>
                    <a:srgbClr val="00BCE4"/>
                  </a:solidFill>
                  <a:highlight>
                    <a:srgbClr val="FFFFFF"/>
                  </a:highlight>
                  <a:latin typeface="Courier New"/>
                </a:rPr>
                <a:t>15</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smtClean="0">
                  <a:highlight>
                    <a:srgbClr val="C0C0C0"/>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Prev</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a:highlight>
                    <a:srgbClr val="008080"/>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endParaRPr lang="en-US" sz="1400" b="1" dirty="0" smtClean="0">
                <a:solidFill>
                  <a:srgbClr val="000000"/>
                </a:solidFill>
                <a:highlight>
                  <a:srgbClr val="FFFFFF"/>
                </a:highlight>
                <a:latin typeface="Courier New"/>
              </a:endParaRPr>
            </a:p>
            <a:p>
              <a:r>
                <a:rPr lang="en-US" sz="1400" b="1" dirty="0" smtClean="0">
                  <a:solidFill>
                    <a:srgbClr val="000000"/>
                  </a:solidFill>
                  <a:highlight>
                    <a:srgbClr val="FFFFFF"/>
                  </a:highlight>
                  <a:latin typeface="Courier New"/>
                </a:rPr>
                <a:t>Token </a:t>
              </a:r>
              <a:r>
                <a:rPr lang="en-US" sz="1400" b="1" dirty="0" smtClean="0">
                  <a:solidFill>
                    <a:srgbClr val="000080"/>
                  </a:solidFill>
                  <a:highlight>
                    <a:srgbClr val="FFFFFF"/>
                  </a:highlight>
                  <a:latin typeface="Courier New"/>
                </a:rPr>
                <a:t>&gt;</a:t>
              </a:r>
              <a:r>
                <a:rPr lang="en-US" sz="1400" b="1" dirty="0" smtClean="0">
                  <a:solidFill>
                    <a:srgbClr val="00BCE4"/>
                  </a:solidFill>
                  <a:highlight>
                    <a:srgbClr val="FFFFFF"/>
                  </a:highlight>
                  <a:latin typeface="Courier New"/>
                </a:rPr>
                <a:t>48</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smtClean="0">
                  <a:highlight>
                    <a:srgbClr val="008000"/>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Prev</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smtClean="0">
                  <a:highlight>
                    <a:srgbClr val="C0C0C0"/>
                  </a:highlight>
                  <a:latin typeface="Courier New" panose="02070309020205020404" pitchFamily="49" charset="0"/>
                  <a:ea typeface="Calibri"/>
                  <a:cs typeface="Courier New" panose="02070309020205020404" pitchFamily="49" charset="0"/>
                </a:rPr>
                <a:t>:.</a:t>
              </a:r>
              <a:r>
                <a:rPr lang="en-US" sz="1400" b="1" dirty="0" smtClean="0">
                  <a:solidFill>
                    <a:srgbClr val="000080"/>
                  </a:solidFill>
                  <a:highlight>
                    <a:srgbClr val="FFFFFF"/>
                  </a:highlight>
                  <a:latin typeface="Courier New"/>
                </a:rPr>
                <a:t>&lt;</a:t>
              </a:r>
              <a:endParaRPr lang="en-US" sz="1400" b="1" dirty="0" smtClean="0">
                <a:solidFill>
                  <a:srgbClr val="000000"/>
                </a:solidFill>
                <a:highlight>
                  <a:srgbClr val="FFFFFF"/>
                </a:highlight>
                <a:latin typeface="Courier New"/>
              </a:endParaRPr>
            </a:p>
            <a:p>
              <a:r>
                <a:rPr lang="en-US" sz="1400" b="1" dirty="0" smtClean="0">
                  <a:solidFill>
                    <a:srgbClr val="000000"/>
                  </a:solidFill>
                  <a:highlight>
                    <a:srgbClr val="FFFFFF"/>
                  </a:highlight>
                  <a:latin typeface="Courier New"/>
                </a:rPr>
                <a:t>Token </a:t>
              </a:r>
              <a:r>
                <a:rPr lang="en-US" sz="1400" b="1" dirty="0" smtClean="0">
                  <a:solidFill>
                    <a:srgbClr val="000080"/>
                  </a:solidFill>
                  <a:highlight>
                    <a:srgbClr val="FFFFFF"/>
                  </a:highlight>
                  <a:latin typeface="Courier New"/>
                </a:rPr>
                <a:t>&gt;</a:t>
              </a:r>
              <a:r>
                <a:rPr lang="en-US" sz="1400" b="1" dirty="0" smtClean="0">
                  <a:solidFill>
                    <a:srgbClr val="00BCE4"/>
                  </a:solidFill>
                  <a:highlight>
                    <a:srgbClr val="FFFFFF"/>
                  </a:highlight>
                  <a:latin typeface="Courier New"/>
                </a:rPr>
                <a:t>12</a:t>
              </a:r>
              <a:r>
                <a:rPr lang="en-US" sz="1400" b="1" dirty="0" smtClean="0">
                  <a:solidFill>
                    <a:srgbClr val="000080"/>
                  </a:solidFill>
                  <a:highlight>
                    <a:srgbClr val="FFFFFF"/>
                  </a:highlight>
                  <a:latin typeface="Courier New"/>
                </a:rPr>
                <a:t>&lt;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&gt;&lt;</a:t>
              </a:r>
              <a:r>
                <a:rPr lang="en-US" sz="1400" b="1" dirty="0" smtClean="0">
                  <a:solidFill>
                    <a:srgbClr val="000000"/>
                  </a:solidFill>
                  <a:highlight>
                    <a:srgbClr val="FFFFFF"/>
                  </a:highlight>
                  <a:latin typeface="Courier New"/>
                </a:rPr>
                <a:t>       Prev</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Delim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&gt;</a:t>
              </a:r>
              <a:r>
                <a:rPr lang="en-US" sz="1400" dirty="0" smtClean="0">
                  <a:highlight>
                    <a:srgbClr val="008000"/>
                  </a:highlight>
                  <a:latin typeface="Courier New" panose="02070309020205020404" pitchFamily="49" charset="0"/>
                  <a:ea typeface="Calibri"/>
                  <a:cs typeface="Courier New" panose="02070309020205020404" pitchFamily="49" charset="0"/>
                </a:rPr>
                <a:t>.: </a:t>
              </a:r>
              <a:r>
                <a:rPr lang="en-US" sz="1400" b="1" dirty="0" smtClean="0">
                  <a:solidFill>
                    <a:srgbClr val="000080"/>
                  </a:solidFill>
                  <a:highlight>
                    <a:srgbClr val="FFFFFF"/>
                  </a:highlight>
                  <a:latin typeface="Courier New"/>
                </a:rPr>
                <a:t>&lt;</a:t>
              </a:r>
              <a:endParaRPr lang="en-US" sz="1300" b="1" dirty="0" smtClean="0">
                <a:solidFill>
                  <a:srgbClr val="000000"/>
                </a:solidFill>
                <a:highlight>
                  <a:srgbClr val="FFFFFF"/>
                </a:highlight>
                <a:latin typeface="Courier New"/>
              </a:endParaRPr>
            </a:p>
          </p:txBody>
        </p:sp>
        <p:sp>
          <p:nvSpPr>
            <p:cNvPr id="11" name="Rectangle 10"/>
            <p:cNvSpPr/>
            <p:nvPr/>
          </p:nvSpPr>
          <p:spPr bwMode="auto">
            <a:xfrm>
              <a:off x="457200" y="1468765"/>
              <a:ext cx="195275" cy="305269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charset="0"/>
                <a:cs typeface="Arial" charset="0"/>
              </a:endParaRPr>
            </a:p>
          </p:txBody>
        </p:sp>
      </p:grpSp>
      <p:grpSp>
        <p:nvGrpSpPr>
          <p:cNvPr id="21" name="Group 20"/>
          <p:cNvGrpSpPr/>
          <p:nvPr/>
        </p:nvGrpSpPr>
        <p:grpSpPr>
          <a:xfrm>
            <a:off x="3972322" y="1756512"/>
            <a:ext cx="3971716" cy="931862"/>
            <a:chOff x="7215398" y="1455738"/>
            <a:chExt cx="3971716" cy="931862"/>
          </a:xfrm>
        </p:grpSpPr>
        <p:sp>
          <p:nvSpPr>
            <p:cNvPr id="22" name="Freeform 21"/>
            <p:cNvSpPr/>
            <p:nvPr/>
          </p:nvSpPr>
          <p:spPr>
            <a:xfrm rot="4747455">
              <a:off x="7931354" y="1370667"/>
              <a:ext cx="165058" cy="1596969"/>
            </a:xfrm>
            <a:custGeom>
              <a:avLst/>
              <a:gdLst>
                <a:gd name="connsiteX0" fmla="*/ 0 w 265814"/>
                <a:gd name="connsiteY0" fmla="*/ 0 h 1350335"/>
                <a:gd name="connsiteX1" fmla="*/ 148856 w 265814"/>
                <a:gd name="connsiteY1" fmla="*/ 1350335 h 1350335"/>
                <a:gd name="connsiteX2" fmla="*/ 265814 w 265814"/>
                <a:gd name="connsiteY2" fmla="*/ 31898 h 1350335"/>
                <a:gd name="connsiteX3" fmla="*/ 0 w 265814"/>
                <a:gd name="connsiteY3" fmla="*/ 0 h 1350335"/>
              </a:gdLst>
              <a:ahLst/>
              <a:cxnLst>
                <a:cxn ang="0">
                  <a:pos x="connsiteX0" y="connsiteY0"/>
                </a:cxn>
                <a:cxn ang="0">
                  <a:pos x="connsiteX1" y="connsiteY1"/>
                </a:cxn>
                <a:cxn ang="0">
                  <a:pos x="connsiteX2" y="connsiteY2"/>
                </a:cxn>
                <a:cxn ang="0">
                  <a:pos x="connsiteX3" y="connsiteY3"/>
                </a:cxn>
              </a:cxnLst>
              <a:rect l="l" t="t" r="r" b="b"/>
              <a:pathLst>
                <a:path w="265814" h="1350335">
                  <a:moveTo>
                    <a:pt x="0" y="0"/>
                  </a:moveTo>
                  <a:lnTo>
                    <a:pt x="148856" y="1350335"/>
                  </a:lnTo>
                  <a:lnTo>
                    <a:pt x="265814" y="31898"/>
                  </a:lnTo>
                  <a:lnTo>
                    <a:pt x="0" y="0"/>
                  </a:lnTo>
                  <a:close/>
                </a:path>
              </a:pathLst>
            </a:cu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sz="2000" i="1" dirty="0">
                <a:solidFill>
                  <a:schemeClr val="bg1"/>
                </a:solidFill>
              </a:endParaRPr>
            </a:p>
          </p:txBody>
        </p:sp>
        <p:sp>
          <p:nvSpPr>
            <p:cNvPr id="23" name="Rounded Rectangle 22"/>
            <p:cNvSpPr/>
            <p:nvPr/>
          </p:nvSpPr>
          <p:spPr>
            <a:xfrm>
              <a:off x="8686800" y="1455738"/>
              <a:ext cx="2500314" cy="931862"/>
            </a:xfrm>
            <a:prstGeom prst="roundRect">
              <a:avLst/>
            </a:prstGeom>
            <a:solidFill>
              <a:schemeClr val="accent5"/>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r>
                <a:rPr lang="en-US" sz="2000" dirty="0" smtClean="0">
                  <a:solidFill>
                    <a:schemeClr val="bg1"/>
                  </a:solidFill>
                </a:rPr>
                <a:t>Two single-character delimiters</a:t>
              </a:r>
              <a:endParaRPr lang="en-US" sz="2000" b="1" dirty="0">
                <a:solidFill>
                  <a:schemeClr val="bg1"/>
                </a:solidFill>
                <a:latin typeface="Courier New"/>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For more complex parsing needs</a:t>
            </a:r>
          </a:p>
          <a:p>
            <a:pPr lvl="2"/>
            <a:r>
              <a:rPr lang="en-US" b="1" dirty="0" err="1" smtClean="0">
                <a:solidFill>
                  <a:schemeClr val="accent6"/>
                </a:solidFill>
                <a:latin typeface="Courier New"/>
              </a:rPr>
              <a:t>bdepcre_regexp</a:t>
            </a:r>
            <a:endParaRPr lang="en-US" dirty="0" smtClean="0"/>
          </a:p>
          <a:p>
            <a:pPr lvl="2"/>
            <a:r>
              <a:rPr lang="en-US" dirty="0" smtClean="0"/>
              <a:t>Uses Perl compatible regular expressions</a:t>
            </a:r>
            <a:endParaRPr lang="en-US" dirty="0"/>
          </a:p>
        </p:txBody>
      </p:sp>
      <p:sp>
        <p:nvSpPr>
          <p:cNvPr id="4" name="Title 3"/>
          <p:cNvSpPr>
            <a:spLocks noGrp="1"/>
          </p:cNvSpPr>
          <p:nvPr>
            <p:ph type="title"/>
          </p:nvPr>
        </p:nvSpPr>
        <p:spPr/>
        <p:txBody>
          <a:bodyPr/>
          <a:lstStyle/>
          <a:p>
            <a:r>
              <a:rPr lang="en-US" dirty="0" err="1" smtClean="0">
                <a:latin typeface="Courier New"/>
              </a:rPr>
              <a:t>bdepcre_regexp</a:t>
            </a:r>
            <a:endParaRPr lang="en-US" dirty="0"/>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The </a:t>
            </a:r>
            <a:r>
              <a:rPr lang="en-US" b="1" dirty="0" err="1" smtClean="0">
                <a:solidFill>
                  <a:schemeClr val="accent6"/>
                </a:solidFill>
                <a:latin typeface="Courier New"/>
              </a:rPr>
              <a:t>bael</a:t>
            </a:r>
            <a:r>
              <a:rPr lang="en-US" dirty="0" smtClean="0"/>
              <a:t> package provides a logging mechanism</a:t>
            </a:r>
          </a:p>
          <a:p>
            <a:pPr lvl="1"/>
            <a:r>
              <a:rPr lang="en-US" dirty="0" smtClean="0"/>
              <a:t>Six logging severity thresholds</a:t>
            </a:r>
          </a:p>
          <a:p>
            <a:pPr lvl="2"/>
            <a:r>
              <a:rPr lang="en-US" b="1" dirty="0" smtClean="0">
                <a:solidFill>
                  <a:schemeClr val="accent6"/>
                </a:solidFill>
                <a:latin typeface="Courier New"/>
              </a:rPr>
              <a:t>FATAL</a:t>
            </a:r>
            <a:r>
              <a:rPr lang="en-US" dirty="0" smtClean="0"/>
              <a:t> // a condition that will (likely) cause a crash</a:t>
            </a:r>
          </a:p>
          <a:p>
            <a:pPr lvl="2"/>
            <a:r>
              <a:rPr lang="en-US" b="1" dirty="0" smtClean="0">
                <a:solidFill>
                  <a:schemeClr val="accent6"/>
                </a:solidFill>
                <a:latin typeface="Courier New"/>
              </a:rPr>
              <a:t>ERROR</a:t>
            </a:r>
            <a:r>
              <a:rPr lang="en-US" dirty="0" smtClean="0"/>
              <a:t> // a condition that will cause incorrect behavior </a:t>
            </a:r>
          </a:p>
          <a:p>
            <a:pPr lvl="2"/>
            <a:r>
              <a:rPr lang="en-US" b="1" dirty="0" smtClean="0">
                <a:solidFill>
                  <a:schemeClr val="accent6"/>
                </a:solidFill>
                <a:latin typeface="Courier New"/>
              </a:rPr>
              <a:t>WARN</a:t>
            </a:r>
            <a:r>
              <a:rPr lang="en-US" dirty="0" smtClean="0"/>
              <a:t>  // a </a:t>
            </a:r>
            <a:r>
              <a:rPr lang="en-US" i="1" dirty="0" smtClean="0"/>
              <a:t>potentially</a:t>
            </a:r>
            <a:r>
              <a:rPr lang="en-US" dirty="0" smtClean="0"/>
              <a:t> </a:t>
            </a:r>
            <a:r>
              <a:rPr lang="en-US" i="1" dirty="0" smtClean="0"/>
              <a:t>problematic</a:t>
            </a:r>
            <a:r>
              <a:rPr lang="en-US" dirty="0" smtClean="0"/>
              <a:t> condition </a:t>
            </a:r>
          </a:p>
          <a:p>
            <a:pPr lvl="2"/>
            <a:r>
              <a:rPr lang="en-US" b="1" dirty="0" smtClean="0">
                <a:solidFill>
                  <a:schemeClr val="accent6"/>
                </a:solidFill>
                <a:latin typeface="Courier New"/>
              </a:rPr>
              <a:t>DEBUG</a:t>
            </a:r>
            <a:r>
              <a:rPr lang="en-US" dirty="0" smtClean="0"/>
              <a:t> // information useful while debugging </a:t>
            </a:r>
          </a:p>
          <a:p>
            <a:pPr lvl="2"/>
            <a:r>
              <a:rPr lang="en-US" b="1" dirty="0" smtClean="0">
                <a:solidFill>
                  <a:schemeClr val="accent6"/>
                </a:solidFill>
                <a:latin typeface="Courier New"/>
              </a:rPr>
              <a:t>INFO</a:t>
            </a:r>
            <a:r>
              <a:rPr lang="en-US" dirty="0" smtClean="0"/>
              <a:t>  // data about the running process </a:t>
            </a:r>
          </a:p>
          <a:p>
            <a:pPr lvl="2"/>
            <a:r>
              <a:rPr lang="en-US" b="1" dirty="0" smtClean="0">
                <a:solidFill>
                  <a:schemeClr val="accent6"/>
                </a:solidFill>
                <a:latin typeface="Courier New"/>
              </a:rPr>
              <a:t>TRACE</a:t>
            </a:r>
            <a:r>
              <a:rPr lang="en-US" dirty="0" smtClean="0"/>
              <a:t> // execution trace data </a:t>
            </a:r>
          </a:p>
          <a:p>
            <a:pPr lvl="1"/>
            <a:r>
              <a:rPr lang="en-US" dirty="0" smtClean="0"/>
              <a:t>Logging events can be handled in different ways:</a:t>
            </a:r>
          </a:p>
          <a:p>
            <a:pPr lvl="2"/>
            <a:r>
              <a:rPr lang="en-US" dirty="0" smtClean="0"/>
              <a:t>Write to standard out</a:t>
            </a:r>
          </a:p>
          <a:p>
            <a:pPr lvl="2"/>
            <a:r>
              <a:rPr lang="en-US" dirty="0" smtClean="0"/>
              <a:t>Write to a log file</a:t>
            </a:r>
          </a:p>
          <a:p>
            <a:pPr lvl="2"/>
            <a:r>
              <a:rPr lang="en-US" dirty="0" smtClean="0"/>
              <a:t>Keep in an internal buffer</a:t>
            </a:r>
            <a:endParaRPr lang="en-US" dirty="0"/>
          </a:p>
        </p:txBody>
      </p:sp>
      <p:sp>
        <p:nvSpPr>
          <p:cNvPr id="4" name="Title 3"/>
          <p:cNvSpPr>
            <a:spLocks noGrp="1"/>
          </p:cNvSpPr>
          <p:nvPr>
            <p:ph type="title"/>
          </p:nvPr>
        </p:nvSpPr>
        <p:spPr/>
        <p:txBody>
          <a:bodyPr/>
          <a:lstStyle/>
          <a:p>
            <a:r>
              <a:rPr lang="en-US" dirty="0" smtClean="0"/>
              <a:t>Logging</a:t>
            </a:r>
            <a:endParaRPr lang="en-US" dirty="0"/>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452566"/>
            <a:ext cx="10969624" cy="5170487"/>
          </a:xfrm>
        </p:spPr>
        <p:txBody>
          <a:bodyPr anchor="b"/>
          <a:lstStyle/>
          <a:p>
            <a:pPr lvl="1"/>
            <a:r>
              <a:rPr lang="en-US" dirty="0" smtClean="0"/>
              <a:t>Note</a:t>
            </a:r>
          </a:p>
          <a:p>
            <a:pPr lvl="2"/>
            <a:r>
              <a:rPr lang="en-US" dirty="0" smtClean="0"/>
              <a:t>Default logging level is set to </a:t>
            </a:r>
            <a:r>
              <a:rPr lang="en-US" b="1" dirty="0" smtClean="0">
                <a:solidFill>
                  <a:schemeClr val="accent6"/>
                </a:solidFill>
                <a:latin typeface="Courier New"/>
              </a:rPr>
              <a:t>BAEL_LOG_ERROR</a:t>
            </a:r>
          </a:p>
          <a:p>
            <a:pPr lvl="2"/>
            <a:r>
              <a:rPr lang="en-US" dirty="0" smtClean="0"/>
              <a:t>Set the category in the top-level block of the function</a:t>
            </a:r>
          </a:p>
          <a:p>
            <a:pPr lvl="2"/>
            <a:r>
              <a:rPr lang="en-US" dirty="0" smtClean="0"/>
              <a:t>Omitting the </a:t>
            </a:r>
            <a:r>
              <a:rPr lang="en-US" b="1" dirty="0" smtClean="0">
                <a:solidFill>
                  <a:schemeClr val="accent6"/>
                </a:solidFill>
                <a:latin typeface="Courier New"/>
              </a:rPr>
              <a:t>BAEL_LOG_END</a:t>
            </a:r>
            <a:r>
              <a:rPr lang="en-US" dirty="0" smtClean="0"/>
              <a:t> macro will cause a compiler error!</a:t>
            </a:r>
            <a:endParaRPr lang="en-US" dirty="0"/>
          </a:p>
        </p:txBody>
      </p:sp>
      <p:sp>
        <p:nvSpPr>
          <p:cNvPr id="4" name="Title 3"/>
          <p:cNvSpPr>
            <a:spLocks noGrp="1"/>
          </p:cNvSpPr>
          <p:nvPr>
            <p:ph type="title"/>
          </p:nvPr>
        </p:nvSpPr>
        <p:spPr/>
        <p:txBody>
          <a:bodyPr/>
          <a:lstStyle/>
          <a:p>
            <a:r>
              <a:rPr lang="en-US" dirty="0" err="1" smtClean="0">
                <a:latin typeface="Courier New"/>
              </a:rPr>
              <a:t>bdeut_log</a:t>
            </a:r>
            <a:r>
              <a:rPr lang="en-US" dirty="0" smtClean="0"/>
              <a:t> – Example</a:t>
            </a:r>
            <a:endParaRPr lang="en-US" dirty="0"/>
          </a:p>
        </p:txBody>
      </p:sp>
      <p:grpSp>
        <p:nvGrpSpPr>
          <p:cNvPr id="6" name="Group 5"/>
          <p:cNvGrpSpPr>
            <a:grpSpLocks/>
          </p:cNvGrpSpPr>
          <p:nvPr/>
        </p:nvGrpSpPr>
        <p:grpSpPr>
          <a:xfrm>
            <a:off x="462798" y="1455738"/>
            <a:ext cx="10703675" cy="2249487"/>
            <a:chOff x="457200" y="1468763"/>
            <a:chExt cx="7694404" cy="3370649"/>
          </a:xfrm>
        </p:grpSpPr>
        <p:sp>
          <p:nvSpPr>
            <p:cNvPr id="7" name="Rectangle 6"/>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400" b="1" dirty="0" smtClean="0">
                  <a:solidFill>
                    <a:srgbClr val="526FEA"/>
                  </a:solidFill>
                  <a:highlight>
                    <a:srgbClr val="FFFFFF"/>
                  </a:highlight>
                  <a:latin typeface="Courier New"/>
                </a:rPr>
                <a:t>void</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exampleFunction</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BAEL_LOG_SET_CATEGORY</a:t>
              </a:r>
              <a:r>
                <a:rPr lang="en-US" sz="1400" b="1" dirty="0" smtClean="0">
                  <a:solidFill>
                    <a:srgbClr val="000080"/>
                  </a:solidFill>
                  <a:highlight>
                    <a:srgbClr val="FFFFFF"/>
                  </a:highlight>
                  <a:latin typeface="Courier New"/>
                </a:rPr>
                <a:t>(</a:t>
              </a:r>
              <a:r>
                <a:rPr lang="en-US" sz="1400" b="1" dirty="0" smtClean="0">
                  <a:solidFill>
                    <a:srgbClr val="AA1229"/>
                  </a:solidFill>
                  <a:highlight>
                    <a:srgbClr val="FFFFFF"/>
                  </a:highlight>
                  <a:latin typeface="Courier New"/>
                </a:rPr>
                <a:t>"BAELLOG.TEST"</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a:t>
              </a: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BAEL_LOG_TRACE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"Trace Logging"</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BAEL_LOG_END</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BAEL_LOG_DEBUG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"Debug Logging"</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BAEL_LOG_END</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BAEL_LOG_INFO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"Info Logging"</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BAEL_LOG_END</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BAEL_LOG_WARN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"Warn Logging"</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BAEL_LOG_END</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BAEL_LOG_ERROR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"Error Logging"</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BAEL_LOG_END</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000000"/>
                  </a:solidFill>
                  <a:highlight>
                    <a:srgbClr val="FFFFFF"/>
                  </a:highlight>
                  <a:latin typeface="Courier New"/>
                </a:rPr>
                <a:t>BAEL_LOG_FATAL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a:t>
              </a:r>
              <a:r>
                <a:rPr lang="en-US" sz="1400" b="1" dirty="0" smtClean="0">
                  <a:solidFill>
                    <a:srgbClr val="AA1229"/>
                  </a:solidFill>
                  <a:highlight>
                    <a:srgbClr val="FFFFFF"/>
                  </a:highlight>
                  <a:latin typeface="Courier New"/>
                </a:rPr>
                <a:t>"Fatal Logging"</a:t>
              </a:r>
              <a:r>
                <a:rPr lang="en-US" sz="1400" b="1"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&lt;&lt;</a:t>
              </a:r>
              <a:r>
                <a:rPr lang="en-US" sz="1400" b="1" dirty="0" smtClean="0">
                  <a:solidFill>
                    <a:srgbClr val="000000"/>
                  </a:solidFill>
                  <a:highlight>
                    <a:srgbClr val="FFFFFF"/>
                  </a:highlight>
                  <a:latin typeface="Courier New"/>
                </a:rPr>
                <a:t> BAEL_LOG_END</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b="1" dirty="0" smtClean="0">
                  <a:solidFill>
                    <a:srgbClr val="000080"/>
                  </a:solidFill>
                  <a:highlight>
                    <a:srgbClr val="FFFFFF"/>
                  </a:highlight>
                  <a:latin typeface="Courier New"/>
                </a:rPr>
                <a:t>}</a:t>
              </a:r>
              <a:endParaRPr lang="en-US" sz="1300" dirty="0"/>
            </a:p>
          </p:txBody>
        </p:sp>
        <p:sp>
          <p:nvSpPr>
            <p:cNvPr id="8" name="Rectangle 7"/>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charset="0"/>
                <a:cs typeface="Arial" charset="0"/>
              </a:endParaRPr>
            </a:p>
          </p:txBody>
        </p:sp>
      </p:grpSp>
      <p:grpSp>
        <p:nvGrpSpPr>
          <p:cNvPr id="9" name="Group 8"/>
          <p:cNvGrpSpPr>
            <a:grpSpLocks/>
          </p:cNvGrpSpPr>
          <p:nvPr/>
        </p:nvGrpSpPr>
        <p:grpSpPr>
          <a:xfrm>
            <a:off x="462798" y="3875088"/>
            <a:ext cx="10703675" cy="1163637"/>
            <a:chOff x="457200" y="1468763"/>
            <a:chExt cx="7694404" cy="3370649"/>
          </a:xfrm>
        </p:grpSpPr>
        <p:sp>
          <p:nvSpPr>
            <p:cNvPr id="10" name="Rectangle 9"/>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400" b="1" dirty="0" smtClean="0">
                  <a:solidFill>
                    <a:srgbClr val="000080"/>
                  </a:solidFill>
                  <a:highlight>
                    <a:srgbClr val="FFFFFF"/>
                  </a:highlight>
                  <a:latin typeface="Courier New"/>
                </a:rPr>
                <a:t>&gt;./</a:t>
              </a:r>
              <a:r>
                <a:rPr lang="en-US" sz="1400" b="1" dirty="0" smtClean="0">
                  <a:solidFill>
                    <a:srgbClr val="000000"/>
                  </a:solidFill>
                  <a:highlight>
                    <a:srgbClr val="FFFFFF"/>
                  </a:highlight>
                  <a:latin typeface="Courier New"/>
                </a:rPr>
                <a:t>baelLog_demo</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sundev1</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tsk </a:t>
              </a:r>
            </a:p>
            <a:p>
              <a:r>
                <a:rPr lang="en-US" sz="1400" b="1" dirty="0" smtClean="0">
                  <a:solidFill>
                    <a:srgbClr val="00BCE4"/>
                  </a:solidFill>
                  <a:highlight>
                    <a:srgbClr val="FFFFFF"/>
                  </a:highlight>
                  <a:latin typeface="Courier New"/>
                </a:rPr>
                <a:t>07MAR2011_22</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13</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44.550</a:t>
              </a:r>
              <a:r>
                <a:rPr lang="en-US" sz="1400" b="1" dirty="0" smtClean="0">
                  <a:solidFill>
                    <a:srgbClr val="000000"/>
                  </a:solidFill>
                  <a:highlight>
                    <a:srgbClr val="FFFFFF"/>
                  </a:highlight>
                  <a:latin typeface="Courier New"/>
                </a:rPr>
                <a:t> </a:t>
              </a:r>
              <a:r>
                <a:rPr lang="en-US" sz="1400" b="1" dirty="0" smtClean="0">
                  <a:solidFill>
                    <a:srgbClr val="00BCE4"/>
                  </a:solidFill>
                  <a:highlight>
                    <a:srgbClr val="FFFFFF"/>
                  </a:highlight>
                  <a:latin typeface="Courier New"/>
                </a:rPr>
                <a:t>10957</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1</a:t>
              </a:r>
              <a:r>
                <a:rPr lang="en-US" sz="1400" b="1" dirty="0" smtClean="0">
                  <a:solidFill>
                    <a:srgbClr val="000000"/>
                  </a:solidFill>
                  <a:highlight>
                    <a:srgbClr val="FFFFFF"/>
                  </a:highlight>
                  <a:latin typeface="Courier New"/>
                </a:rPr>
                <a:t> ERROR baelLog</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cpp</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53</a:t>
              </a:r>
              <a:r>
                <a:rPr lang="en-US" sz="1400" b="1" dirty="0" smtClean="0">
                  <a:solidFill>
                    <a:srgbClr val="000000"/>
                  </a:solidFill>
                  <a:highlight>
                    <a:srgbClr val="FFFFFF"/>
                  </a:highlight>
                  <a:latin typeface="Courier New"/>
                </a:rPr>
                <a:t> </a:t>
              </a:r>
            </a:p>
            <a:p>
              <a:r>
                <a:rPr lang="en-US" sz="1400" b="1" dirty="0" smtClean="0">
                  <a:solidFill>
                    <a:srgbClr val="000000"/>
                  </a:solidFill>
                  <a:highlight>
                    <a:srgbClr val="FFFFFF"/>
                  </a:highlight>
                  <a:latin typeface="Courier New"/>
                </a:rPr>
                <a:t>BAELLOG</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TEST Error Logging </a:t>
              </a:r>
            </a:p>
            <a:p>
              <a:r>
                <a:rPr lang="en-US" sz="1400" b="1" dirty="0" smtClean="0">
                  <a:solidFill>
                    <a:srgbClr val="00BCE4"/>
                  </a:solidFill>
                  <a:highlight>
                    <a:srgbClr val="FFFFFF"/>
                  </a:highlight>
                  <a:latin typeface="Courier New"/>
                </a:rPr>
                <a:t>07MAR2011_22</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13</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44.553</a:t>
              </a:r>
              <a:r>
                <a:rPr lang="en-US" sz="1400" b="1" dirty="0" smtClean="0">
                  <a:solidFill>
                    <a:srgbClr val="000000"/>
                  </a:solidFill>
                  <a:highlight>
                    <a:srgbClr val="FFFFFF"/>
                  </a:highlight>
                  <a:latin typeface="Courier New"/>
                </a:rPr>
                <a:t> </a:t>
              </a:r>
              <a:r>
                <a:rPr lang="en-US" sz="1400" b="1" dirty="0" smtClean="0">
                  <a:solidFill>
                    <a:srgbClr val="00BCE4"/>
                  </a:solidFill>
                  <a:highlight>
                    <a:srgbClr val="FFFFFF"/>
                  </a:highlight>
                  <a:latin typeface="Courier New"/>
                </a:rPr>
                <a:t>10957</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1</a:t>
              </a:r>
              <a:r>
                <a:rPr lang="en-US" sz="1400" b="1" dirty="0" smtClean="0">
                  <a:solidFill>
                    <a:srgbClr val="000000"/>
                  </a:solidFill>
                  <a:highlight>
                    <a:srgbClr val="FFFFFF"/>
                  </a:highlight>
                  <a:latin typeface="Courier New"/>
                </a:rPr>
                <a:t> FATAL baelLog</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m</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cpp</a:t>
              </a:r>
              <a:r>
                <a:rPr lang="en-US" sz="1400" b="1" dirty="0" smtClean="0">
                  <a:solidFill>
                    <a:srgbClr val="000080"/>
                  </a:solidFill>
                  <a:highlight>
                    <a:srgbClr val="FFFFFF"/>
                  </a:highlight>
                  <a:latin typeface="Courier New"/>
                </a:rPr>
                <a:t>:</a:t>
              </a:r>
              <a:r>
                <a:rPr lang="en-US" sz="1400" b="1" dirty="0" smtClean="0">
                  <a:solidFill>
                    <a:srgbClr val="00BCE4"/>
                  </a:solidFill>
                  <a:highlight>
                    <a:srgbClr val="FFFFFF"/>
                  </a:highlight>
                  <a:latin typeface="Courier New"/>
                </a:rPr>
                <a:t>54</a:t>
              </a:r>
              <a:r>
                <a:rPr lang="en-US" sz="1400" b="1" dirty="0" smtClean="0">
                  <a:solidFill>
                    <a:srgbClr val="000000"/>
                  </a:solidFill>
                  <a:highlight>
                    <a:srgbClr val="FFFFFF"/>
                  </a:highlight>
                  <a:latin typeface="Courier New"/>
                </a:rPr>
                <a:t> </a:t>
              </a:r>
            </a:p>
            <a:p>
              <a:r>
                <a:rPr lang="en-US" sz="1400" b="1" dirty="0" smtClean="0">
                  <a:solidFill>
                    <a:srgbClr val="000000"/>
                  </a:solidFill>
                  <a:highlight>
                    <a:srgbClr val="FFFFFF"/>
                  </a:highlight>
                  <a:latin typeface="Courier New"/>
                </a:rPr>
                <a:t>BAELLOG</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TEST Fatal Logging</a:t>
              </a:r>
              <a:endParaRPr lang="en-US" sz="1300" dirty="0"/>
            </a:p>
          </p:txBody>
        </p:sp>
        <p:sp>
          <p:nvSpPr>
            <p:cNvPr id="11" name="Rectangle 10"/>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charset="0"/>
                <a:cs typeface="Arial" charset="0"/>
              </a:endParaRPr>
            </a:p>
          </p:txBody>
        </p:sp>
      </p:gr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t"/>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See the notes section of this slide for details on </a:t>
            </a:r>
            <a:r>
              <a:rPr lang="en-US" b="1" dirty="0" err="1" smtClean="0">
                <a:solidFill>
                  <a:schemeClr val="accent6"/>
                </a:solidFill>
                <a:latin typeface="Courier New"/>
              </a:rPr>
              <a:t>setDefaultThresholdLevelsIfValid</a:t>
            </a:r>
            <a:endParaRPr lang="en-US" b="1" dirty="0">
              <a:solidFill>
                <a:schemeClr val="accent6"/>
              </a:solidFill>
              <a:latin typeface="Courier New"/>
            </a:endParaRPr>
          </a:p>
        </p:txBody>
      </p:sp>
      <p:sp>
        <p:nvSpPr>
          <p:cNvPr id="4" name="Title 3"/>
          <p:cNvSpPr>
            <a:spLocks noGrp="1"/>
          </p:cNvSpPr>
          <p:nvPr>
            <p:ph type="title"/>
          </p:nvPr>
        </p:nvSpPr>
        <p:spPr/>
        <p:txBody>
          <a:bodyPr/>
          <a:lstStyle/>
          <a:p>
            <a:r>
              <a:rPr lang="en-US" dirty="0" smtClean="0"/>
              <a:t>Logger Initialization</a:t>
            </a:r>
            <a:endParaRPr lang="en-US" dirty="0"/>
          </a:p>
        </p:txBody>
      </p:sp>
      <p:grpSp>
        <p:nvGrpSpPr>
          <p:cNvPr id="6" name="Group 5"/>
          <p:cNvGrpSpPr>
            <a:grpSpLocks/>
          </p:cNvGrpSpPr>
          <p:nvPr/>
        </p:nvGrpSpPr>
        <p:grpSpPr>
          <a:xfrm>
            <a:off x="462798" y="1455738"/>
            <a:ext cx="10703675" cy="3539430"/>
            <a:chOff x="457200" y="1468763"/>
            <a:chExt cx="7694404" cy="3122174"/>
          </a:xfrm>
        </p:grpSpPr>
        <p:sp>
          <p:nvSpPr>
            <p:cNvPr id="7" name="Rectangle 6"/>
            <p:cNvSpPr>
              <a:spLocks noChangeArrowheads="1"/>
            </p:cNvSpPr>
            <p:nvPr/>
          </p:nvSpPr>
          <p:spPr bwMode="auto">
            <a:xfrm>
              <a:off x="663576" y="1468763"/>
              <a:ext cx="7488028" cy="3122174"/>
            </a:xfrm>
            <a:prstGeom prst="rect">
              <a:avLst/>
            </a:prstGeom>
            <a:solidFill>
              <a:schemeClr val="bg1"/>
            </a:solidFill>
            <a:ln w="28575">
              <a:solidFill>
                <a:schemeClr val="accent6"/>
              </a:solidFill>
              <a:prstDash val="solid"/>
              <a:round/>
              <a:headEnd/>
              <a:tailEnd/>
            </a:ln>
            <a:effectLst/>
          </p:spPr>
          <p:txBody>
            <a:bodyPr anchor="t">
              <a:spAutoFit/>
            </a:bodyPr>
            <a:lstStyle/>
            <a:p>
              <a:r>
                <a:rPr lang="en-US" sz="1400" b="1" dirty="0" err="1" smtClean="0">
                  <a:solidFill>
                    <a:srgbClr val="526FEA"/>
                  </a:solidFill>
                  <a:highlight>
                    <a:srgbClr val="FFFFFF"/>
                  </a:highlight>
                  <a:latin typeface="Courier New"/>
                </a:rPr>
                <a:t>int</a:t>
              </a:r>
              <a:r>
                <a:rPr lang="en-US" sz="1400" b="1" dirty="0" smtClean="0">
                  <a:solidFill>
                    <a:srgbClr val="000000"/>
                  </a:solidFill>
                  <a:highlight>
                    <a:srgbClr val="FFFFFF"/>
                  </a:highlight>
                  <a:latin typeface="Courier New"/>
                </a:rPr>
                <a:t> main</a:t>
              </a:r>
              <a:r>
                <a:rPr lang="en-US" sz="1400" b="1" dirty="0" smtClean="0">
                  <a:solidFill>
                    <a:srgbClr val="000080"/>
                  </a:solidFill>
                  <a:highlight>
                    <a:srgbClr val="FFFFFF"/>
                  </a:highlight>
                  <a:latin typeface="Courier New"/>
                </a:rPr>
                <a:t>(</a:t>
              </a:r>
              <a:r>
                <a:rPr lang="en-US" sz="1400" b="1" dirty="0" err="1" smtClean="0">
                  <a:solidFill>
                    <a:srgbClr val="526FEA"/>
                  </a:solidFill>
                  <a:highlight>
                    <a:srgbClr val="FFFFFF"/>
                  </a:highlight>
                  <a:latin typeface="Courier New"/>
                </a:rPr>
                <a:t>int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argc</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char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argv</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p>
            <a:p>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bael_LoggerManagerConfiguration</a:t>
              </a:r>
              <a:r>
                <a:rPr lang="en-US" sz="1400" b="1" dirty="0" smtClean="0">
                  <a:solidFill>
                    <a:srgbClr val="000000"/>
                  </a:solidFill>
                  <a:highlight>
                    <a:srgbClr val="FFFFFF"/>
                  </a:highlight>
                  <a:latin typeface="Courier New"/>
                </a:rPr>
                <a:t> configuration</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configuration</a:t>
              </a:r>
              <a:r>
                <a:rPr lang="en-US" sz="1400" b="1" dirty="0" err="1"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setDefaultThresholdLevelsIfValid</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bael_Severity</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OFF</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//level for recording in log-buffer</a:t>
              </a: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bael_Severity</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INFO</a:t>
              </a:r>
              <a:r>
                <a:rPr lang="en-US" sz="1400" b="1" dirty="0" smtClean="0">
                  <a:solidFill>
                    <a:srgbClr val="000080"/>
                  </a:solidFill>
                  <a:highlight>
                    <a:srgbClr val="FFFFFF"/>
                  </a:highlight>
                  <a:latin typeface="Courier New"/>
                </a:rPr>
                <a:t>,</a:t>
              </a:r>
              <a:r>
                <a:rPr lang="en-US" sz="1400" b="1" dirty="0" smtClean="0">
                  <a:solidFill>
                    <a:srgbClr val="5EC2A5"/>
                  </a:solidFill>
                  <a:highlight>
                    <a:srgbClr val="FFFFFF"/>
                  </a:highlight>
                  <a:latin typeface="Courier New"/>
                </a:rPr>
                <a:t>//level for publishing</a:t>
              </a: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bael_Severity</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OFF</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//level for flushing log-buffer</a:t>
              </a: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bael_Severity</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OFF</a:t>
              </a:r>
              <a:r>
                <a:rPr lang="en-US" sz="1400" b="1" dirty="0" smtClean="0">
                  <a:solidFill>
                    <a:srgbClr val="000080"/>
                  </a:solidFill>
                  <a:highlight>
                    <a:srgbClr val="FFFFFF"/>
                  </a:highlight>
                  <a:latin typeface="Courier New"/>
                </a:rPr>
                <a:t>);</a:t>
              </a:r>
              <a:r>
                <a:rPr lang="en-US" sz="1400" b="1" dirty="0" smtClean="0">
                  <a:solidFill>
                    <a:srgbClr val="5EC2A5"/>
                  </a:solidFill>
                  <a:highlight>
                    <a:srgbClr val="FFFFFF"/>
                  </a:highlight>
                  <a:latin typeface="Courier New"/>
                </a:rPr>
                <a:t>//level for flushing all log-buffers</a:t>
              </a: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bael_FileObserver</a:t>
              </a:r>
              <a:r>
                <a:rPr lang="en-US" sz="1400" b="1" dirty="0" smtClean="0">
                  <a:solidFill>
                    <a:srgbClr val="000000"/>
                  </a:solidFill>
                  <a:highlight>
                    <a:srgbClr val="FFFFFF"/>
                  </a:highlight>
                  <a:latin typeface="Courier New"/>
                </a:rPr>
                <a:t> observer</a:t>
              </a:r>
              <a:r>
                <a:rPr lang="en-US" sz="1400" b="1" dirty="0"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bael_Severity</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BAEL_WARN</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 provide the log level for standard out logging</a:t>
              </a: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observer</a:t>
              </a:r>
              <a:r>
                <a:rPr lang="en-US" sz="1400" b="1" dirty="0" err="1" smtClean="0">
                  <a:solidFill>
                    <a:srgbClr val="000080"/>
                  </a:solidFill>
                  <a:highlight>
                    <a:srgbClr val="FFFFFF"/>
                  </a:highlight>
                  <a:latin typeface="Courier New"/>
                </a:rPr>
                <a:t>.</a:t>
              </a:r>
              <a:r>
                <a:rPr lang="en-US" sz="1400" b="1" dirty="0" err="1" smtClean="0">
                  <a:solidFill>
                    <a:srgbClr val="000000"/>
                  </a:solidFill>
                  <a:highlight>
                    <a:srgbClr val="FFFFFF"/>
                  </a:highlight>
                  <a:latin typeface="Courier New"/>
                </a:rPr>
                <a:t>enableFileLogging</a:t>
              </a:r>
              <a:r>
                <a:rPr lang="en-US" sz="1400" b="1" dirty="0" smtClean="0">
                  <a:solidFill>
                    <a:srgbClr val="000080"/>
                  </a:solidFill>
                  <a:highlight>
                    <a:srgbClr val="FFFFFF"/>
                  </a:highlight>
                  <a:latin typeface="Courier New"/>
                </a:rPr>
                <a:t>(</a:t>
              </a:r>
              <a:r>
                <a:rPr lang="en-US" sz="1400" b="1" dirty="0" smtClean="0">
                  <a:solidFill>
                    <a:srgbClr val="AA1229"/>
                  </a:solidFill>
                  <a:highlight>
                    <a:srgbClr val="FFFFFF"/>
                  </a:highlight>
                  <a:latin typeface="Courier New"/>
                </a:rPr>
                <a:t>"out.log"</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r>
                <a:rPr lang="en-US" sz="1400" b="1" dirty="0" smtClean="0">
                  <a:solidFill>
                    <a:srgbClr val="526FEA"/>
                  </a:solidFill>
                  <a:highlight>
                    <a:srgbClr val="FFFFFF"/>
                  </a:highlight>
                  <a:latin typeface="Courier New"/>
                </a:rPr>
                <a:t>true</a:t>
              </a:r>
              <a:r>
                <a:rPr lang="en-US" sz="1400" b="1" dirty="0" smtClean="0">
                  <a:solidFill>
                    <a:srgbClr val="000080"/>
                  </a:solidFill>
                  <a:highlight>
                    <a:srgbClr val="FFFFFF"/>
                  </a:highlight>
                  <a:latin typeface="Courier New"/>
                </a:rPr>
                <a:t>);</a:t>
              </a:r>
              <a:endParaRPr lang="en-US" sz="1400" b="1" dirty="0" smtClean="0">
                <a:solidFill>
                  <a:srgbClr val="000000"/>
                </a:solidFill>
                <a:highlight>
                  <a:srgbClr val="FFFFFF"/>
                </a:highlight>
                <a:latin typeface="Courier New"/>
              </a:endParaRPr>
            </a:p>
            <a:p>
              <a:r>
                <a:rPr lang="en-US" sz="1400"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 write the log to out.log.&lt;timestamp&gt;</a:t>
              </a:r>
            </a:p>
            <a:p>
              <a:r>
                <a:rPr lang="en-US" sz="1400" dirty="0" smtClean="0">
                  <a:solidFill>
                    <a:srgbClr val="000000"/>
                  </a:solidFill>
                  <a:highlight>
                    <a:srgbClr val="FFFFFF"/>
                  </a:highlight>
                  <a:latin typeface="Courier New"/>
                </a:rPr>
                <a:t>  </a:t>
              </a:r>
              <a:r>
                <a:rPr lang="en-US" sz="1400" b="1" dirty="0" err="1" smtClean="0">
                  <a:solidFill>
                    <a:srgbClr val="000000"/>
                  </a:solidFill>
                  <a:highlight>
                    <a:srgbClr val="FFFFFF"/>
                  </a:highlight>
                  <a:latin typeface="Courier New"/>
                </a:rPr>
                <a:t>bael_LoggerManagerScopedGuard</a:t>
              </a:r>
              <a:r>
                <a:rPr lang="en-US" sz="1400" b="1" dirty="0" smtClean="0">
                  <a:solidFill>
                    <a:srgbClr val="000000"/>
                  </a:solidFill>
                  <a:highlight>
                    <a:srgbClr val="FFFFFF"/>
                  </a:highlight>
                  <a:latin typeface="Courier New"/>
                </a:rPr>
                <a:t> manager</a:t>
              </a:r>
              <a:r>
                <a:rPr lang="en-US" sz="1400" b="1" dirty="0" smtClean="0">
                  <a:solidFill>
                    <a:srgbClr val="000080"/>
                  </a:solidFill>
                  <a:highlight>
                    <a:srgbClr val="FFFFFF"/>
                  </a:highlight>
                  <a:latin typeface="Courier New"/>
                </a:rPr>
                <a:t>(&amp;</a:t>
              </a:r>
              <a:r>
                <a:rPr lang="en-US" sz="1400" b="1" dirty="0" smtClean="0">
                  <a:solidFill>
                    <a:srgbClr val="000000"/>
                  </a:solidFill>
                  <a:highlight>
                    <a:srgbClr val="FFFFFF"/>
                  </a:highlight>
                  <a:latin typeface="Courier New"/>
                </a:rPr>
                <a:t>observer</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configuration</a:t>
              </a:r>
              <a:r>
                <a:rPr lang="en-US" sz="1400" b="1" dirty="0" smtClean="0">
                  <a:solidFill>
                    <a:srgbClr val="000080"/>
                  </a:solidFill>
                  <a:highlight>
                    <a:srgbClr val="FFFFFF"/>
                  </a:highlight>
                  <a:latin typeface="Courier New"/>
                </a:rPr>
                <a:t>);</a:t>
              </a:r>
              <a:r>
                <a:rPr lang="en-US" sz="1400" b="1" dirty="0" smtClean="0">
                  <a:solidFill>
                    <a:srgbClr val="000000"/>
                  </a:solidFill>
                  <a:highlight>
                    <a:srgbClr val="FFFFFF"/>
                  </a:highlight>
                  <a:latin typeface="Courier New"/>
                </a:rPr>
                <a:t> </a:t>
              </a:r>
            </a:p>
            <a:p>
              <a:r>
                <a:rPr lang="en-US" sz="1400"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 initialize the logger singleton – usually in main</a:t>
              </a:r>
            </a:p>
            <a:p>
              <a:r>
                <a:rPr lang="en-US" sz="1400" dirty="0" smtClean="0">
                  <a:solidFill>
                    <a:srgbClr val="000000"/>
                  </a:solidFill>
                  <a:highlight>
                    <a:srgbClr val="FFFFFF"/>
                  </a:highlight>
                  <a:latin typeface="Courier New"/>
                </a:rPr>
                <a:t>     </a:t>
              </a:r>
              <a:r>
                <a:rPr lang="en-US" sz="1400" b="1" dirty="0" smtClean="0">
                  <a:solidFill>
                    <a:srgbClr val="5EC2A5"/>
                  </a:solidFill>
                  <a:highlight>
                    <a:srgbClr val="FFFFFF"/>
                  </a:highlight>
                  <a:latin typeface="Courier New"/>
                </a:rPr>
                <a:t>// ... can log now</a:t>
              </a:r>
            </a:p>
            <a:p>
              <a:r>
                <a:rPr lang="en-US" sz="1400" b="1" dirty="0" smtClean="0">
                  <a:solidFill>
                    <a:srgbClr val="000080"/>
                  </a:solidFill>
                  <a:highlight>
                    <a:srgbClr val="FFFFFF"/>
                  </a:highlight>
                  <a:latin typeface="Courier New"/>
                </a:rPr>
                <a:t>}</a:t>
              </a:r>
              <a:endParaRPr lang="en-US" sz="1300" dirty="0"/>
            </a:p>
          </p:txBody>
        </p:sp>
        <p:sp>
          <p:nvSpPr>
            <p:cNvPr id="8" name="Rectangle 7"/>
            <p:cNvSpPr/>
            <p:nvPr/>
          </p:nvSpPr>
          <p:spPr bwMode="auto">
            <a:xfrm>
              <a:off x="457200" y="1468763"/>
              <a:ext cx="195275" cy="3122174"/>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charset="0"/>
                <a:cs typeface="Arial" charset="0"/>
              </a:endParaRPr>
            </a:p>
          </p:txBody>
        </p:sp>
      </p:gr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The </a:t>
            </a:r>
            <a:r>
              <a:rPr lang="en-US" b="1" dirty="0" err="1" smtClean="0">
                <a:solidFill>
                  <a:schemeClr val="accent6"/>
                </a:solidFill>
                <a:latin typeface="Courier New"/>
              </a:rPr>
              <a:t>bdem</a:t>
            </a:r>
            <a:r>
              <a:rPr lang="en-US" dirty="0" smtClean="0"/>
              <a:t> package provides containers to store heterogeneous collections of data</a:t>
            </a:r>
          </a:p>
          <a:p>
            <a:pPr lvl="2"/>
            <a:r>
              <a:rPr lang="en-US" b="1" dirty="0" err="1" smtClean="0">
                <a:solidFill>
                  <a:schemeClr val="accent6"/>
                </a:solidFill>
                <a:latin typeface="Courier New"/>
              </a:rPr>
              <a:t>bdem_Choice</a:t>
            </a:r>
            <a:r>
              <a:rPr lang="en-US" dirty="0" smtClean="0"/>
              <a:t>, </a:t>
            </a:r>
            <a:r>
              <a:rPr lang="en-US" b="1" dirty="0" err="1" smtClean="0">
                <a:solidFill>
                  <a:schemeClr val="accent6"/>
                </a:solidFill>
                <a:latin typeface="Courier New"/>
              </a:rPr>
              <a:t>bdem_ChoiceArray</a:t>
            </a:r>
            <a:endParaRPr lang="en-US" b="1" dirty="0" smtClean="0">
              <a:solidFill>
                <a:schemeClr val="accent6"/>
              </a:solidFill>
              <a:latin typeface="Courier New"/>
            </a:endParaRPr>
          </a:p>
          <a:p>
            <a:pPr lvl="2"/>
            <a:r>
              <a:rPr lang="en-US" b="1" dirty="0" err="1" smtClean="0">
                <a:solidFill>
                  <a:schemeClr val="accent6"/>
                </a:solidFill>
                <a:latin typeface="Courier New"/>
              </a:rPr>
              <a:t>bdem_List</a:t>
            </a:r>
            <a:endParaRPr lang="en-US" b="1" dirty="0" smtClean="0">
              <a:solidFill>
                <a:schemeClr val="accent6"/>
              </a:solidFill>
              <a:latin typeface="Courier New"/>
            </a:endParaRPr>
          </a:p>
          <a:p>
            <a:pPr lvl="2"/>
            <a:r>
              <a:rPr lang="en-US" b="1" dirty="0" err="1" smtClean="0">
                <a:solidFill>
                  <a:schemeClr val="accent6"/>
                </a:solidFill>
                <a:latin typeface="Courier New"/>
              </a:rPr>
              <a:t>bdem_Table</a:t>
            </a:r>
            <a:endParaRPr lang="en-US" b="1" dirty="0" smtClean="0">
              <a:solidFill>
                <a:schemeClr val="accent6"/>
              </a:solidFill>
              <a:latin typeface="Courier New"/>
            </a:endParaRPr>
          </a:p>
          <a:p>
            <a:pPr lvl="1"/>
            <a:r>
              <a:rPr lang="en-US" dirty="0" smtClean="0"/>
              <a:t>The containers can hold any data of the types specified in </a:t>
            </a:r>
            <a:r>
              <a:rPr lang="en-US" b="1" dirty="0" err="1" smtClean="0">
                <a:solidFill>
                  <a:schemeClr val="accent6"/>
                </a:solidFill>
                <a:latin typeface="Courier New"/>
              </a:rPr>
              <a:t>bdem_Elemtype</a:t>
            </a:r>
            <a:endParaRPr lang="en-US" b="1" dirty="0" smtClean="0">
              <a:solidFill>
                <a:schemeClr val="accent6"/>
              </a:solidFill>
              <a:latin typeface="Courier New"/>
            </a:endParaRPr>
          </a:p>
          <a:p>
            <a:pPr lvl="2"/>
            <a:r>
              <a:rPr lang="en-US" dirty="0" smtClean="0"/>
              <a:t>Standard simple types</a:t>
            </a:r>
          </a:p>
          <a:p>
            <a:pPr lvl="2"/>
            <a:r>
              <a:rPr lang="en-US" dirty="0" smtClean="0"/>
              <a:t>Arrays of simple types</a:t>
            </a:r>
          </a:p>
          <a:p>
            <a:pPr lvl="2"/>
            <a:r>
              <a:rPr lang="en-US" b="1" dirty="0" err="1" smtClean="0">
                <a:solidFill>
                  <a:schemeClr val="accent6"/>
                </a:solidFill>
                <a:latin typeface="Courier New"/>
              </a:rPr>
              <a:t>bdem</a:t>
            </a:r>
            <a:r>
              <a:rPr lang="en-US" dirty="0" smtClean="0"/>
              <a:t> containers</a:t>
            </a:r>
          </a:p>
          <a:p>
            <a:pPr lvl="1"/>
            <a:r>
              <a:rPr lang="en-US" dirty="0" smtClean="0"/>
              <a:t>The </a:t>
            </a:r>
            <a:r>
              <a:rPr lang="en-US" b="1" dirty="0" err="1" smtClean="0">
                <a:solidFill>
                  <a:schemeClr val="accent6"/>
                </a:solidFill>
                <a:latin typeface="Courier New"/>
              </a:rPr>
              <a:t>bdem_Elemtypes</a:t>
            </a:r>
            <a:r>
              <a:rPr lang="en-US" dirty="0" smtClean="0"/>
              <a:t> are full value semantic types</a:t>
            </a:r>
          </a:p>
          <a:p>
            <a:pPr lvl="2"/>
            <a:r>
              <a:rPr lang="en-US" dirty="0" smtClean="0"/>
              <a:t>Can be externalized</a:t>
            </a:r>
            <a:endParaRPr lang="en-US" dirty="0"/>
          </a:p>
        </p:txBody>
      </p:sp>
      <p:sp>
        <p:nvSpPr>
          <p:cNvPr id="4" name="Title 3"/>
          <p:cNvSpPr>
            <a:spLocks noGrp="1"/>
          </p:cNvSpPr>
          <p:nvPr>
            <p:ph type="title"/>
          </p:nvPr>
        </p:nvSpPr>
        <p:spPr/>
        <p:txBody>
          <a:bodyPr/>
          <a:lstStyle/>
          <a:p>
            <a:r>
              <a:rPr lang="en-US" dirty="0" err="1" smtClean="0">
                <a:latin typeface="Courier New"/>
              </a:rPr>
              <a:t>bdem</a:t>
            </a:r>
            <a:r>
              <a:rPr lang="en-US" dirty="0" smtClean="0"/>
              <a:t> Containers</a:t>
            </a:r>
            <a:endParaRPr lang="en-US" dirty="0"/>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err="1" smtClean="0">
                <a:latin typeface="Courier New"/>
              </a:rPr>
              <a:t>bdem_List</a:t>
            </a:r>
            <a:r>
              <a:rPr lang="en-US" dirty="0" smtClean="0"/>
              <a:t> – Example</a:t>
            </a:r>
            <a:endParaRPr lang="en-US" dirty="0"/>
          </a:p>
        </p:txBody>
      </p:sp>
      <p:grpSp>
        <p:nvGrpSpPr>
          <p:cNvPr id="6" name="Group 5"/>
          <p:cNvGrpSpPr>
            <a:grpSpLocks/>
          </p:cNvGrpSpPr>
          <p:nvPr/>
        </p:nvGrpSpPr>
        <p:grpSpPr>
          <a:xfrm>
            <a:off x="462798" y="1455737"/>
            <a:ext cx="10703675" cy="2492990"/>
            <a:chOff x="457200" y="1468763"/>
            <a:chExt cx="7694404" cy="2748776"/>
          </a:xfrm>
        </p:grpSpPr>
        <p:sp>
          <p:nvSpPr>
            <p:cNvPr id="7" name="Rectangle 6"/>
            <p:cNvSpPr>
              <a:spLocks noChangeArrowheads="1"/>
            </p:cNvSpPr>
            <p:nvPr/>
          </p:nvSpPr>
          <p:spPr bwMode="auto">
            <a:xfrm>
              <a:off x="663576" y="1468763"/>
              <a:ext cx="7488028" cy="2748776"/>
            </a:xfrm>
            <a:prstGeom prst="rect">
              <a:avLst/>
            </a:prstGeom>
            <a:solidFill>
              <a:schemeClr val="bg1"/>
            </a:solidFill>
            <a:ln w="28575">
              <a:solidFill>
                <a:schemeClr val="accent6"/>
              </a:solidFill>
              <a:prstDash val="solid"/>
              <a:round/>
              <a:headEnd/>
              <a:tailEnd/>
            </a:ln>
            <a:effectLst/>
          </p:spPr>
          <p:txBody>
            <a:bodyPr anchor="t">
              <a:spAutoFit/>
            </a:bodyPr>
            <a:lstStyle/>
            <a:p>
              <a:r>
                <a:rPr lang="en-US" sz="1200" b="1" dirty="0" smtClean="0">
                  <a:solidFill>
                    <a:srgbClr val="526FEA"/>
                  </a:solidFill>
                  <a:highlight>
                    <a:srgbClr val="FFFFFF"/>
                  </a:highlight>
                  <a:latin typeface="Courier New"/>
                </a:rPr>
                <a:t>const</a:t>
              </a:r>
              <a:r>
                <a:rPr lang="en-US" sz="1200" b="1" dirty="0" smtClean="0">
                  <a:solidFill>
                    <a:srgbClr val="000000"/>
                  </a:solidFill>
                  <a:highlight>
                    <a:srgbClr val="FFFFFF"/>
                  </a:highlight>
                  <a:latin typeface="Courier New"/>
                </a:rPr>
                <a:t> </a:t>
              </a:r>
              <a:r>
                <a:rPr lang="en-US" sz="1200" b="1" dirty="0" err="1" smtClean="0">
                  <a:solidFill>
                    <a:srgbClr val="000000"/>
                  </a:solidFill>
                  <a:highlight>
                    <a:srgbClr val="FFFFFF"/>
                  </a:highlight>
                  <a:latin typeface="Courier New"/>
                </a:rPr>
                <a:t>bsl</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string TICKERS</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AA1229"/>
                  </a:solidFill>
                  <a:highlight>
                    <a:srgbClr val="FFFFFF"/>
                  </a:highlight>
                  <a:latin typeface="Courier New"/>
                </a:rPr>
                <a:t>"IBM"</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AA1229"/>
                  </a:solidFill>
                  <a:highlight>
                    <a:srgbClr val="FFFFFF"/>
                  </a:highlight>
                  <a:latin typeface="Courier New"/>
                </a:rPr>
                <a:t>"GOOG"</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AA1229"/>
                  </a:solidFill>
                  <a:highlight>
                    <a:srgbClr val="FFFFFF"/>
                  </a:highlight>
                  <a:latin typeface="Courier New"/>
                </a:rPr>
                <a:t>"YUM"</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endParaRPr lang="en-US" sz="1200" b="1" dirty="0" smtClean="0">
                <a:solidFill>
                  <a:srgbClr val="000000"/>
                </a:solidFill>
                <a:highlight>
                  <a:srgbClr val="FFFFFF"/>
                </a:highlight>
                <a:latin typeface="Courier New"/>
              </a:endParaRPr>
            </a:p>
            <a:p>
              <a:r>
                <a:rPr lang="en-US" sz="1200" b="1" dirty="0" err="1" smtClean="0">
                  <a:solidFill>
                    <a:srgbClr val="000000"/>
                  </a:solidFill>
                  <a:highlight>
                    <a:srgbClr val="FFFFFF"/>
                  </a:highlight>
                  <a:latin typeface="Courier New"/>
                </a:rPr>
                <a:t>bdem_List</a:t>
              </a:r>
              <a:r>
                <a:rPr lang="en-US" sz="1200" b="1" dirty="0" smtClean="0">
                  <a:solidFill>
                    <a:srgbClr val="000000"/>
                  </a:solidFill>
                  <a:highlight>
                    <a:srgbClr val="FFFFFF"/>
                  </a:highlight>
                  <a:latin typeface="Courier New"/>
                </a:rPr>
                <a:t> trades</a:t>
              </a:r>
              <a:r>
                <a:rPr lang="en-US" sz="1200" b="1" dirty="0" smtClean="0">
                  <a:solidFill>
                    <a:srgbClr val="000080"/>
                  </a:solidFill>
                  <a:highlight>
                    <a:srgbClr val="FFFFFF"/>
                  </a:highlight>
                  <a:latin typeface="Courier New"/>
                </a:rPr>
                <a:t>;</a:t>
              </a:r>
              <a:endParaRPr lang="en-US" sz="1200" b="1" dirty="0" smtClean="0">
                <a:solidFill>
                  <a:srgbClr val="000000"/>
                </a:solidFill>
                <a:highlight>
                  <a:srgbClr val="FFFFFF"/>
                </a:highlight>
                <a:latin typeface="Courier New"/>
              </a:endParaRPr>
            </a:p>
            <a:p>
              <a:r>
                <a:rPr lang="nn-NO" sz="1200" b="1" dirty="0" smtClean="0">
                  <a:solidFill>
                    <a:srgbClr val="526FEA"/>
                  </a:solidFill>
                  <a:highlight>
                    <a:srgbClr val="FFFFFF"/>
                  </a:highlight>
                  <a:latin typeface="Courier New"/>
                </a:rPr>
                <a:t>for</a:t>
              </a:r>
              <a:r>
                <a:rPr lang="nn-NO" sz="1200" b="1" dirty="0" smtClean="0">
                  <a:solidFill>
                    <a:srgbClr val="000000"/>
                  </a:solidFill>
                  <a:highlight>
                    <a:srgbClr val="FFFFFF"/>
                  </a:highlight>
                  <a:latin typeface="Courier New"/>
                </a:rPr>
                <a:t> </a:t>
              </a:r>
              <a:r>
                <a:rPr lang="nn-NO" sz="1200" b="1" dirty="0" smtClean="0">
                  <a:solidFill>
                    <a:srgbClr val="000080"/>
                  </a:solidFill>
                  <a:highlight>
                    <a:srgbClr val="FFFFFF"/>
                  </a:highlight>
                  <a:latin typeface="Courier New"/>
                </a:rPr>
                <a:t>(</a:t>
              </a:r>
              <a:r>
                <a:rPr lang="nn-NO" sz="1200" b="1" dirty="0" smtClean="0">
                  <a:solidFill>
                    <a:srgbClr val="526FEA"/>
                  </a:solidFill>
                  <a:highlight>
                    <a:srgbClr val="FFFFFF"/>
                  </a:highlight>
                  <a:latin typeface="Courier New"/>
                </a:rPr>
                <a:t>int</a:t>
              </a:r>
              <a:r>
                <a:rPr lang="nn-NO" sz="1200" b="1" dirty="0" smtClean="0">
                  <a:solidFill>
                    <a:srgbClr val="000000"/>
                  </a:solidFill>
                  <a:highlight>
                    <a:srgbClr val="FFFFFF"/>
                  </a:highlight>
                  <a:latin typeface="Courier New"/>
                </a:rPr>
                <a:t> i </a:t>
              </a:r>
              <a:r>
                <a:rPr lang="nn-NO" sz="1200" b="1" dirty="0" smtClean="0">
                  <a:solidFill>
                    <a:srgbClr val="000080"/>
                  </a:solidFill>
                  <a:highlight>
                    <a:srgbClr val="FFFFFF"/>
                  </a:highlight>
                  <a:latin typeface="Courier New"/>
                </a:rPr>
                <a:t>=</a:t>
              </a:r>
              <a:r>
                <a:rPr lang="nn-NO" sz="1200" b="1" dirty="0" smtClean="0">
                  <a:solidFill>
                    <a:srgbClr val="000000"/>
                  </a:solidFill>
                  <a:highlight>
                    <a:srgbClr val="FFFFFF"/>
                  </a:highlight>
                  <a:latin typeface="Courier New"/>
                </a:rPr>
                <a:t> </a:t>
              </a:r>
              <a:r>
                <a:rPr lang="nn-NO" sz="1200" b="1" dirty="0" smtClean="0">
                  <a:solidFill>
                    <a:srgbClr val="00BCE4"/>
                  </a:solidFill>
                  <a:highlight>
                    <a:srgbClr val="FFFFFF"/>
                  </a:highlight>
                  <a:latin typeface="Courier New"/>
                </a:rPr>
                <a:t>0</a:t>
              </a:r>
              <a:r>
                <a:rPr lang="nn-NO" sz="1200" b="1" dirty="0" smtClean="0">
                  <a:solidFill>
                    <a:srgbClr val="000080"/>
                  </a:solidFill>
                  <a:highlight>
                    <a:srgbClr val="FFFFFF"/>
                  </a:highlight>
                  <a:latin typeface="Courier New"/>
                </a:rPr>
                <a:t>;</a:t>
              </a:r>
              <a:r>
                <a:rPr lang="nn-NO" sz="1200" b="1" dirty="0" smtClean="0">
                  <a:solidFill>
                    <a:srgbClr val="000000"/>
                  </a:solidFill>
                  <a:highlight>
                    <a:srgbClr val="FFFFFF"/>
                  </a:highlight>
                  <a:latin typeface="Courier New"/>
                </a:rPr>
                <a:t> i </a:t>
              </a:r>
              <a:r>
                <a:rPr lang="nn-NO" sz="1200" b="1" dirty="0" smtClean="0">
                  <a:solidFill>
                    <a:srgbClr val="000080"/>
                  </a:solidFill>
                  <a:highlight>
                    <a:srgbClr val="FFFFFF"/>
                  </a:highlight>
                  <a:latin typeface="Courier New"/>
                </a:rPr>
                <a:t>&lt;</a:t>
              </a:r>
              <a:r>
                <a:rPr lang="nn-NO" sz="1200" b="1" dirty="0" smtClean="0">
                  <a:solidFill>
                    <a:srgbClr val="000000"/>
                  </a:solidFill>
                  <a:highlight>
                    <a:srgbClr val="FFFFFF"/>
                  </a:highlight>
                  <a:latin typeface="Courier New"/>
                </a:rPr>
                <a:t> </a:t>
              </a:r>
              <a:r>
                <a:rPr lang="nn-NO" sz="1200" b="1" dirty="0" smtClean="0">
                  <a:solidFill>
                    <a:srgbClr val="00BCE4"/>
                  </a:solidFill>
                  <a:highlight>
                    <a:srgbClr val="FFFFFF"/>
                  </a:highlight>
                  <a:latin typeface="Courier New"/>
                </a:rPr>
                <a:t>3</a:t>
              </a:r>
              <a:r>
                <a:rPr lang="nn-NO" sz="1200" b="1" dirty="0" smtClean="0">
                  <a:solidFill>
                    <a:srgbClr val="000080"/>
                  </a:solidFill>
                  <a:highlight>
                    <a:srgbClr val="FFFFFF"/>
                  </a:highlight>
                  <a:latin typeface="Courier New"/>
                </a:rPr>
                <a:t>;</a:t>
              </a:r>
              <a:r>
                <a:rPr lang="nn-NO" sz="1200" b="1" dirty="0" smtClean="0">
                  <a:solidFill>
                    <a:srgbClr val="000000"/>
                  </a:solidFill>
                  <a:highlight>
                    <a:srgbClr val="FFFFFF"/>
                  </a:highlight>
                  <a:latin typeface="Courier New"/>
                </a:rPr>
                <a:t> </a:t>
              </a:r>
              <a:r>
                <a:rPr lang="nn-NO" sz="1200" b="1" dirty="0" smtClean="0">
                  <a:solidFill>
                    <a:srgbClr val="000080"/>
                  </a:solidFill>
                  <a:highlight>
                    <a:srgbClr val="FFFFFF"/>
                  </a:highlight>
                  <a:latin typeface="Courier New"/>
                </a:rPr>
                <a:t>++</a:t>
              </a:r>
              <a:r>
                <a:rPr lang="nn-NO" sz="1200" b="1" dirty="0" smtClean="0">
                  <a:solidFill>
                    <a:srgbClr val="000000"/>
                  </a:solidFill>
                  <a:highlight>
                    <a:srgbClr val="FFFFFF"/>
                  </a:highlight>
                  <a:latin typeface="Courier New"/>
                </a:rPr>
                <a:t>i</a:t>
              </a:r>
              <a:r>
                <a:rPr lang="nn-NO" sz="1200" b="1" dirty="0" smtClean="0">
                  <a:solidFill>
                    <a:srgbClr val="000080"/>
                  </a:solidFill>
                  <a:highlight>
                    <a:srgbClr val="FFFFFF"/>
                  </a:highlight>
                  <a:latin typeface="Courier New"/>
                </a:rPr>
                <a:t>)</a:t>
              </a:r>
              <a:r>
                <a:rPr lang="nn-NO" sz="1200" b="1" dirty="0" smtClean="0">
                  <a:solidFill>
                    <a:srgbClr val="000000"/>
                  </a:solidFill>
                  <a:highlight>
                    <a:srgbClr val="FFFFFF"/>
                  </a:highlight>
                  <a:latin typeface="Courier New"/>
                </a:rPr>
                <a:t> </a:t>
              </a:r>
              <a:r>
                <a:rPr lang="nn-NO" sz="1200" b="1" dirty="0" smtClean="0">
                  <a:solidFill>
                    <a:srgbClr val="000080"/>
                  </a:solidFill>
                  <a:highlight>
                    <a:srgbClr val="FFFFFF"/>
                  </a:highlight>
                  <a:latin typeface="Courier New"/>
                </a:rPr>
                <a:t>{</a:t>
              </a:r>
              <a:endParaRPr lang="nn-NO" sz="1200" b="1" dirty="0" smtClean="0">
                <a:solidFill>
                  <a:srgbClr val="000000"/>
                </a:solidFill>
                <a:highlight>
                  <a:srgbClr val="FFFFFF"/>
                </a:highlight>
                <a:latin typeface="Courier New"/>
              </a:endParaRPr>
            </a:p>
            <a:p>
              <a:r>
                <a:rPr lang="en-US" sz="1200" dirty="0" smtClean="0">
                  <a:solidFill>
                    <a:srgbClr val="000000"/>
                  </a:solidFill>
                  <a:highlight>
                    <a:srgbClr val="FFFFFF"/>
                  </a:highlight>
                  <a:latin typeface="Courier New"/>
                </a:rPr>
                <a:t>    </a:t>
              </a:r>
              <a:r>
                <a:rPr lang="en-US" sz="1200" b="1" dirty="0" err="1" smtClean="0">
                  <a:solidFill>
                    <a:srgbClr val="000000"/>
                  </a:solidFill>
                  <a:highlight>
                    <a:srgbClr val="FFFFFF"/>
                  </a:highlight>
                  <a:latin typeface="Courier New"/>
                </a:rPr>
                <a:t>bdem_List</a:t>
              </a:r>
              <a:r>
                <a:rPr lang="en-US" sz="1200" b="1" dirty="0" smtClean="0">
                  <a:solidFill>
                    <a:srgbClr val="000000"/>
                  </a:solidFill>
                  <a:highlight>
                    <a:srgbClr val="FFFFFF"/>
                  </a:highlight>
                  <a:latin typeface="Courier New"/>
                </a:rPr>
                <a:t> </a:t>
              </a:r>
              <a:r>
                <a:rPr lang="en-US" sz="1200" b="1" dirty="0" err="1" smtClean="0">
                  <a:solidFill>
                    <a:srgbClr val="000000"/>
                  </a:solidFill>
                  <a:highlight>
                    <a:srgbClr val="FFFFFF"/>
                  </a:highlight>
                  <a:latin typeface="Courier New"/>
                </a:rPr>
                <a:t>nextTrade</a:t>
              </a:r>
              <a:r>
                <a:rPr lang="en-US" sz="1200" b="1" dirty="0" smtClean="0">
                  <a:solidFill>
                    <a:srgbClr val="000080"/>
                  </a:solidFill>
                  <a:highlight>
                    <a:srgbClr val="FFFFFF"/>
                  </a:highlight>
                  <a:latin typeface="Courier New"/>
                </a:rPr>
                <a:t>;</a:t>
              </a:r>
              <a:endParaRPr lang="en-US" sz="1200" b="1" dirty="0" smtClean="0">
                <a:solidFill>
                  <a:srgbClr val="000000"/>
                </a:solidFill>
                <a:highlight>
                  <a:srgbClr val="FFFFFF"/>
                </a:highlight>
                <a:latin typeface="Courier New"/>
              </a:endParaRPr>
            </a:p>
            <a:p>
              <a:r>
                <a:rPr lang="en-US" sz="1200" dirty="0" smtClean="0">
                  <a:solidFill>
                    <a:srgbClr val="000000"/>
                  </a:solidFill>
                  <a:highlight>
                    <a:srgbClr val="FFFFFF"/>
                  </a:highlight>
                  <a:latin typeface="Courier New"/>
                </a:rPr>
                <a:t>    </a:t>
              </a:r>
              <a:r>
                <a:rPr lang="en-US" sz="1200" b="1" dirty="0" err="1" smtClean="0">
                  <a:solidFill>
                    <a:srgbClr val="000000"/>
                  </a:solidFill>
                  <a:highlight>
                    <a:srgbClr val="FFFFFF"/>
                  </a:highlight>
                  <a:latin typeface="Courier New"/>
                </a:rPr>
                <a:t>nextTrade</a:t>
              </a:r>
              <a:r>
                <a:rPr lang="en-US" sz="1200" b="1" dirty="0" err="1"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appendString</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TICKERS</a:t>
              </a:r>
              <a:r>
                <a:rPr lang="en-US" sz="1200" b="1" dirty="0"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i</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5EC2A5"/>
                  </a:solidFill>
                  <a:highlight>
                    <a:srgbClr val="FFFFFF"/>
                  </a:highlight>
                  <a:latin typeface="Courier New"/>
                </a:rPr>
                <a:t>// ticker</a:t>
              </a:r>
            </a:p>
            <a:p>
              <a:r>
                <a:rPr lang="en-US" sz="1200" dirty="0" smtClean="0">
                  <a:solidFill>
                    <a:srgbClr val="000000"/>
                  </a:solidFill>
                  <a:highlight>
                    <a:srgbClr val="FFFFFF"/>
                  </a:highlight>
                  <a:latin typeface="Courier New"/>
                </a:rPr>
                <a:t>    </a:t>
              </a:r>
              <a:r>
                <a:rPr lang="en-US" sz="1200" b="1" dirty="0" err="1" smtClean="0">
                  <a:solidFill>
                    <a:srgbClr val="000000"/>
                  </a:solidFill>
                  <a:highlight>
                    <a:srgbClr val="FFFFFF"/>
                  </a:highlight>
                  <a:latin typeface="Courier New"/>
                </a:rPr>
                <a:t>nextTrade</a:t>
              </a:r>
              <a:r>
                <a:rPr lang="en-US" sz="1200" b="1" dirty="0" err="1"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appendInt</a:t>
              </a:r>
              <a:r>
                <a:rPr lang="en-US" sz="1200" b="1" dirty="0" smtClean="0">
                  <a:solidFill>
                    <a:srgbClr val="000080"/>
                  </a:solidFill>
                  <a:highlight>
                    <a:srgbClr val="FFFFFF"/>
                  </a:highlight>
                  <a:latin typeface="Courier New"/>
                </a:rPr>
                <a:t>((</a:t>
              </a:r>
              <a:r>
                <a:rPr lang="en-US" sz="1200" b="1" dirty="0" err="1">
                  <a:solidFill>
                    <a:srgbClr val="000000"/>
                  </a:solidFill>
                  <a:highlight>
                    <a:srgbClr val="FFFFFF"/>
                  </a:highlight>
                  <a:latin typeface="Courier New"/>
                </a:rPr>
                <a:t>i</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 </a:t>
              </a:r>
              <a:r>
                <a:rPr lang="en-US" sz="1200" b="1" dirty="0" smtClean="0">
                  <a:solidFill>
                    <a:srgbClr val="00BCE4"/>
                  </a:solidFill>
                  <a:highlight>
                    <a:srgbClr val="FFFFFF"/>
                  </a:highlight>
                  <a:latin typeface="Courier New"/>
                </a:rPr>
                <a:t>1</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BCE4"/>
                  </a:solidFill>
                  <a:highlight>
                    <a:srgbClr val="FFFFFF"/>
                  </a:highlight>
                  <a:latin typeface="Courier New"/>
                </a:rPr>
                <a:t>100</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5EC2A5"/>
                  </a:solidFill>
                  <a:highlight>
                    <a:srgbClr val="FFFFFF"/>
                  </a:highlight>
                  <a:latin typeface="Courier New"/>
                </a:rPr>
                <a:t>// quantity</a:t>
              </a:r>
            </a:p>
            <a:p>
              <a:r>
                <a:rPr lang="en-US" sz="1200" dirty="0" smtClean="0">
                  <a:solidFill>
                    <a:srgbClr val="000000"/>
                  </a:solidFill>
                  <a:highlight>
                    <a:srgbClr val="FFFFFF"/>
                  </a:highlight>
                  <a:latin typeface="Courier New"/>
                </a:rPr>
                <a:t>    </a:t>
              </a:r>
              <a:r>
                <a:rPr lang="en-US" sz="1200" b="1" dirty="0" err="1" smtClean="0">
                  <a:solidFill>
                    <a:srgbClr val="000000"/>
                  </a:solidFill>
                  <a:highlight>
                    <a:srgbClr val="FFFFFF"/>
                  </a:highlight>
                  <a:latin typeface="Courier New"/>
                </a:rPr>
                <a:t>nextTrade</a:t>
              </a:r>
              <a:r>
                <a:rPr lang="en-US" sz="1200" b="1" dirty="0" err="1"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appendDouble</a:t>
              </a:r>
              <a:r>
                <a:rPr lang="en-US" sz="1200" b="1" dirty="0" smtClean="0">
                  <a:solidFill>
                    <a:srgbClr val="000080"/>
                  </a:solidFill>
                  <a:highlight>
                    <a:srgbClr val="FFFFFF"/>
                  </a:highlight>
                  <a:latin typeface="Courier New"/>
                </a:rPr>
                <a:t>(</a:t>
              </a:r>
              <a:r>
                <a:rPr lang="en-US" sz="1200" b="1" dirty="0" smtClean="0">
                  <a:solidFill>
                    <a:srgbClr val="00BCE4"/>
                  </a:solidFill>
                  <a:highlight>
                    <a:srgbClr val="FFFFFF"/>
                  </a:highlight>
                  <a:latin typeface="Courier New"/>
                </a:rPr>
                <a:t>160.21</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BCE4"/>
                  </a:solidFill>
                  <a:highlight>
                    <a:srgbClr val="FFFFFF"/>
                  </a:highlight>
                  <a:latin typeface="Courier New"/>
                </a:rPr>
                <a:t>0.18 </a:t>
              </a:r>
              <a:r>
                <a:rPr lang="en-US" sz="1200" b="1" dirty="0" smtClean="0">
                  <a:solidFill>
                    <a:srgbClr val="000080"/>
                  </a:solidFill>
                  <a:highlight>
                    <a:srgbClr val="FFFFFF"/>
                  </a:highlight>
                  <a:latin typeface="Courier New"/>
                </a:rPr>
                <a:t>* </a:t>
              </a:r>
              <a:r>
                <a:rPr lang="en-US" sz="1200" b="1" dirty="0" err="1" smtClean="0">
                  <a:solidFill>
                    <a:srgbClr val="000000"/>
                  </a:solidFill>
                  <a:highlight>
                    <a:srgbClr val="FFFFFF"/>
                  </a:highlight>
                  <a:latin typeface="Courier New"/>
                </a:rPr>
                <a:t>i</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5EC2A5"/>
                  </a:solidFill>
                  <a:highlight>
                    <a:srgbClr val="FFFFFF"/>
                  </a:highlight>
                  <a:latin typeface="Courier New"/>
                </a:rPr>
                <a:t>// price</a:t>
              </a:r>
            </a:p>
            <a:p>
              <a:r>
                <a:rPr lang="en-US" sz="1200" dirty="0" smtClean="0">
                  <a:solidFill>
                    <a:srgbClr val="000000"/>
                  </a:solidFill>
                  <a:highlight>
                    <a:srgbClr val="FFFFFF"/>
                  </a:highlight>
                  <a:latin typeface="Courier New"/>
                </a:rPr>
                <a:t>    </a:t>
              </a:r>
              <a:r>
                <a:rPr lang="en-US" sz="1200" b="1" dirty="0" err="1" smtClean="0">
                  <a:solidFill>
                    <a:srgbClr val="000000"/>
                  </a:solidFill>
                  <a:highlight>
                    <a:srgbClr val="FFFFFF"/>
                  </a:highlight>
                  <a:latin typeface="Courier New"/>
                </a:rPr>
                <a:t>trades</a:t>
              </a:r>
              <a:r>
                <a:rPr lang="en-US" sz="1200" b="1" dirty="0" err="1"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appendList</a:t>
              </a:r>
              <a:r>
                <a:rPr lang="en-US" sz="1200" b="1" dirty="0"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nextTrade</a:t>
              </a:r>
              <a:r>
                <a:rPr lang="en-US" sz="1200" b="1" dirty="0" smtClean="0">
                  <a:solidFill>
                    <a:srgbClr val="000080"/>
                  </a:solidFill>
                  <a:highlight>
                    <a:srgbClr val="FFFFFF"/>
                  </a:highlight>
                  <a:latin typeface="Courier New"/>
                </a:rPr>
                <a:t>);</a:t>
              </a:r>
              <a:endParaRPr lang="en-US" sz="1200" b="1" dirty="0" smtClean="0">
                <a:solidFill>
                  <a:srgbClr val="000000"/>
                </a:solidFill>
                <a:highlight>
                  <a:srgbClr val="FFFFFF"/>
                </a:highlight>
                <a:latin typeface="Courier New"/>
              </a:endParaRPr>
            </a:p>
            <a:p>
              <a:r>
                <a:rPr lang="en-US" sz="1200" b="1" dirty="0" smtClean="0">
                  <a:solidFill>
                    <a:srgbClr val="000080"/>
                  </a:solidFill>
                  <a:highlight>
                    <a:srgbClr val="FFFFFF"/>
                  </a:highlight>
                  <a:latin typeface="Courier New"/>
                </a:rPr>
                <a:t>}</a:t>
              </a:r>
              <a:endParaRPr lang="en-US" sz="1200" b="1" dirty="0" smtClean="0">
                <a:solidFill>
                  <a:srgbClr val="000000"/>
                </a:solidFill>
                <a:highlight>
                  <a:srgbClr val="FFFFFF"/>
                </a:highlight>
                <a:latin typeface="Courier New"/>
              </a:endParaRPr>
            </a:p>
            <a:p>
              <a:r>
                <a:rPr lang="fr-FR" sz="1200" b="1" dirty="0" err="1" smtClean="0">
                  <a:solidFill>
                    <a:srgbClr val="000000"/>
                  </a:solidFill>
                  <a:highlight>
                    <a:srgbClr val="FFFFFF"/>
                  </a:highlight>
                  <a:latin typeface="Courier New"/>
                </a:rPr>
                <a:t>bsl</a:t>
              </a:r>
              <a:r>
                <a:rPr lang="fr-FR" sz="1200" b="1" dirty="0" smtClean="0">
                  <a:solidFill>
                    <a:srgbClr val="000080"/>
                  </a:solidFill>
                  <a:highlight>
                    <a:srgbClr val="FFFFFF"/>
                  </a:highlight>
                  <a:latin typeface="Courier New"/>
                </a:rPr>
                <a:t>::</a:t>
              </a:r>
              <a:r>
                <a:rPr lang="fr-FR" sz="1200" b="1" dirty="0" smtClean="0">
                  <a:solidFill>
                    <a:srgbClr val="000000"/>
                  </a:solidFill>
                  <a:highlight>
                    <a:srgbClr val="FFFFFF"/>
                  </a:highlight>
                  <a:latin typeface="Courier New"/>
                </a:rPr>
                <a:t>cout </a:t>
              </a:r>
              <a:r>
                <a:rPr lang="fr-FR" sz="1200" b="1" dirty="0" smtClean="0">
                  <a:solidFill>
                    <a:srgbClr val="000080"/>
                  </a:solidFill>
                  <a:highlight>
                    <a:srgbClr val="FFFFFF"/>
                  </a:highlight>
                  <a:latin typeface="Courier New"/>
                </a:rPr>
                <a:t>&lt;&lt;</a:t>
              </a:r>
              <a:r>
                <a:rPr lang="fr-FR" sz="1200" b="1" dirty="0" smtClean="0">
                  <a:solidFill>
                    <a:srgbClr val="000000"/>
                  </a:solidFill>
                  <a:highlight>
                    <a:srgbClr val="FFFFFF"/>
                  </a:highlight>
                  <a:latin typeface="Courier New"/>
                </a:rPr>
                <a:t> </a:t>
              </a:r>
              <a:r>
                <a:rPr lang="fr-FR" sz="1200" b="1" dirty="0" smtClean="0">
                  <a:solidFill>
                    <a:srgbClr val="AA1229"/>
                  </a:solidFill>
                  <a:highlight>
                    <a:srgbClr val="FFFFFF"/>
                  </a:highlight>
                  <a:latin typeface="Courier New"/>
                </a:rPr>
                <a:t>"</a:t>
              </a:r>
              <a:r>
                <a:rPr lang="fr-FR" sz="1200" b="1" dirty="0" err="1" smtClean="0">
                  <a:solidFill>
                    <a:srgbClr val="AA1229"/>
                  </a:solidFill>
                  <a:highlight>
                    <a:srgbClr val="FFFFFF"/>
                  </a:highlight>
                  <a:latin typeface="Courier New"/>
                </a:rPr>
                <a:t>Trades</a:t>
              </a:r>
              <a:r>
                <a:rPr lang="fr-FR" sz="1200" b="1" dirty="0" smtClean="0">
                  <a:solidFill>
                    <a:srgbClr val="AA1229"/>
                  </a:solidFill>
                  <a:highlight>
                    <a:srgbClr val="FFFFFF"/>
                  </a:highlight>
                  <a:latin typeface="Courier New"/>
                </a:rPr>
                <a:t>: "</a:t>
              </a:r>
              <a:r>
                <a:rPr lang="fr-FR" sz="1200" b="1" dirty="0" smtClean="0">
                  <a:solidFill>
                    <a:srgbClr val="000000"/>
                  </a:solidFill>
                  <a:highlight>
                    <a:srgbClr val="FFFFFF"/>
                  </a:highlight>
                  <a:latin typeface="Courier New"/>
                </a:rPr>
                <a:t> </a:t>
              </a:r>
              <a:r>
                <a:rPr lang="fr-FR" sz="1200" b="1" dirty="0" smtClean="0">
                  <a:solidFill>
                    <a:srgbClr val="000080"/>
                  </a:solidFill>
                  <a:highlight>
                    <a:srgbClr val="FFFFFF"/>
                  </a:highlight>
                  <a:latin typeface="Courier New"/>
                </a:rPr>
                <a:t>&lt;&lt;</a:t>
              </a:r>
              <a:r>
                <a:rPr lang="fr-FR" sz="1200" b="1" dirty="0" smtClean="0">
                  <a:solidFill>
                    <a:srgbClr val="000000"/>
                  </a:solidFill>
                  <a:highlight>
                    <a:srgbClr val="FFFFFF"/>
                  </a:highlight>
                  <a:latin typeface="Courier New"/>
                </a:rPr>
                <a:t> </a:t>
              </a:r>
              <a:r>
                <a:rPr lang="fr-FR" sz="1200" b="1" dirty="0" err="1" smtClean="0">
                  <a:solidFill>
                    <a:srgbClr val="000000"/>
                  </a:solidFill>
                  <a:highlight>
                    <a:srgbClr val="FFFFFF"/>
                  </a:highlight>
                  <a:latin typeface="Courier New"/>
                </a:rPr>
                <a:t>trades</a:t>
              </a:r>
              <a:r>
                <a:rPr lang="fr-FR" sz="1200" b="1" dirty="0" smtClean="0">
                  <a:solidFill>
                    <a:srgbClr val="000000"/>
                  </a:solidFill>
                  <a:highlight>
                    <a:srgbClr val="FFFFFF"/>
                  </a:highlight>
                  <a:latin typeface="Courier New"/>
                </a:rPr>
                <a:t> </a:t>
              </a:r>
              <a:r>
                <a:rPr lang="fr-FR" sz="1200" b="1" dirty="0" smtClean="0">
                  <a:solidFill>
                    <a:srgbClr val="000080"/>
                  </a:solidFill>
                  <a:highlight>
                    <a:srgbClr val="FFFFFF"/>
                  </a:highlight>
                  <a:latin typeface="Courier New"/>
                </a:rPr>
                <a:t>&lt;&lt;</a:t>
              </a:r>
              <a:r>
                <a:rPr lang="fr-FR" sz="1200" b="1" dirty="0" smtClean="0">
                  <a:solidFill>
                    <a:srgbClr val="000000"/>
                  </a:solidFill>
                  <a:highlight>
                    <a:srgbClr val="FFFFFF"/>
                  </a:highlight>
                  <a:latin typeface="Courier New"/>
                </a:rPr>
                <a:t> </a:t>
              </a:r>
              <a:r>
                <a:rPr lang="fr-FR" sz="1200" b="1" dirty="0" smtClean="0">
                  <a:solidFill>
                    <a:srgbClr val="AA1229"/>
                  </a:solidFill>
                  <a:highlight>
                    <a:srgbClr val="FFFFFF"/>
                  </a:highlight>
                  <a:latin typeface="Courier New"/>
                </a:rPr>
                <a:t>'\n'</a:t>
              </a:r>
              <a:r>
                <a:rPr lang="fr-FR" sz="1200" b="1" dirty="0" smtClean="0">
                  <a:solidFill>
                    <a:srgbClr val="000080"/>
                  </a:solidFill>
                  <a:highlight>
                    <a:srgbClr val="FFFFFF"/>
                  </a:highlight>
                  <a:latin typeface="Courier New"/>
                </a:rPr>
                <a:t>;</a:t>
              </a:r>
              <a:endParaRPr lang="fr-FR" sz="1200" b="1" dirty="0" smtClean="0">
                <a:solidFill>
                  <a:srgbClr val="000000"/>
                </a:solidFill>
                <a:highlight>
                  <a:srgbClr val="FFFFFF"/>
                </a:highlight>
                <a:latin typeface="Courier New"/>
              </a:endParaRPr>
            </a:p>
            <a:p>
              <a:r>
                <a:rPr lang="en-US" sz="1200" b="1" dirty="0" err="1" smtClean="0">
                  <a:solidFill>
                    <a:srgbClr val="000000"/>
                  </a:solidFill>
                  <a:highlight>
                    <a:srgbClr val="FFFFFF"/>
                  </a:highlight>
                  <a:latin typeface="Courier New"/>
                </a:rPr>
                <a:t>bsl</a:t>
              </a:r>
              <a:r>
                <a:rPr lang="en-US" sz="1200" b="1" dirty="0"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cout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&lt;&lt;</a:t>
              </a:r>
              <a:r>
                <a:rPr lang="en-US" sz="1200" b="1" dirty="0" smtClean="0">
                  <a:solidFill>
                    <a:srgbClr val="000000"/>
                  </a:solidFill>
                  <a:highlight>
                    <a:srgbClr val="FFFFFF"/>
                  </a:highlight>
                  <a:latin typeface="Courier New"/>
                </a:rPr>
                <a:t> </a:t>
              </a:r>
              <a:r>
                <a:rPr lang="en-US" sz="1200" b="1" dirty="0" smtClean="0">
                  <a:solidFill>
                    <a:srgbClr val="AA1229"/>
                  </a:solidFill>
                  <a:highlight>
                    <a:srgbClr val="FFFFFF"/>
                  </a:highlight>
                  <a:latin typeface="Courier New"/>
                </a:rPr>
                <a:t>"Changing the price for ticker: " </a:t>
              </a:r>
              <a:r>
                <a:rPr lang="en-US" sz="1200" b="1" dirty="0" smtClean="0">
                  <a:solidFill>
                    <a:srgbClr val="000080"/>
                  </a:solidFill>
                  <a:highlight>
                    <a:srgbClr val="FFFFFF"/>
                  </a:highlight>
                  <a:latin typeface="Courier New"/>
                </a:rPr>
                <a:t>&lt;&lt;</a:t>
              </a:r>
              <a:r>
                <a:rPr lang="en-US" sz="1200" b="1" dirty="0" smtClean="0">
                  <a:solidFill>
                    <a:srgbClr val="000000"/>
                  </a:solidFill>
                  <a:highlight>
                    <a:srgbClr val="FFFFFF"/>
                  </a:highlight>
                  <a:latin typeface="Courier New"/>
                </a:rPr>
                <a:t> trades</a:t>
              </a:r>
              <a:r>
                <a:rPr lang="en-US" sz="1200" b="1" dirty="0" smtClean="0">
                  <a:solidFill>
                    <a:srgbClr val="000080"/>
                  </a:solidFill>
                  <a:highlight>
                    <a:srgbClr val="FFFFFF"/>
                  </a:highlight>
                  <a:latin typeface="Courier New"/>
                </a:rPr>
                <a:t>[</a:t>
              </a:r>
              <a:r>
                <a:rPr lang="en-US" sz="1200" b="1" dirty="0" smtClean="0">
                  <a:solidFill>
                    <a:srgbClr val="00BCE4"/>
                  </a:solidFill>
                  <a:highlight>
                    <a:srgbClr val="FFFFFF"/>
                  </a:highlight>
                  <a:latin typeface="Courier New"/>
                </a:rPr>
                <a:t>1</a:t>
              </a:r>
              <a:r>
                <a:rPr lang="en-US" sz="1200" b="1" dirty="0"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theList</a:t>
              </a:r>
              <a:r>
                <a:rPr lang="en-US" sz="1200" b="1" dirty="0" smtClean="0">
                  <a:solidFill>
                    <a:srgbClr val="000080"/>
                  </a:solidFill>
                  <a:highlight>
                    <a:srgbClr val="FFFFFF"/>
                  </a:highlight>
                  <a:latin typeface="Courier New"/>
                </a:rPr>
                <a:t>()[</a:t>
              </a:r>
              <a:r>
                <a:rPr lang="en-US" sz="1200" b="1" dirty="0" smtClean="0">
                  <a:solidFill>
                    <a:srgbClr val="00BCE4"/>
                  </a:solidFill>
                  <a:highlight>
                    <a:srgbClr val="FFFFFF"/>
                  </a:highlight>
                  <a:latin typeface="Courier New"/>
                </a:rPr>
                <a:t>0</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&lt;&lt;</a:t>
              </a:r>
              <a:r>
                <a:rPr lang="en-US" sz="1200" b="1" dirty="0" smtClean="0">
                  <a:solidFill>
                    <a:srgbClr val="000000"/>
                  </a:solidFill>
                  <a:highlight>
                    <a:srgbClr val="FFFFFF"/>
                  </a:highlight>
                  <a:latin typeface="Courier New"/>
                </a:rPr>
                <a:t> </a:t>
              </a:r>
              <a:r>
                <a:rPr lang="en-US" sz="1200" b="1" dirty="0" smtClean="0">
                  <a:solidFill>
                    <a:srgbClr val="AA1229"/>
                  </a:solidFill>
                  <a:highlight>
                    <a:srgbClr val="FFFFFF"/>
                  </a:highlight>
                  <a:latin typeface="Courier New"/>
                </a:rPr>
                <a:t>'\n'</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5EC2A5"/>
                  </a:solidFill>
                  <a:highlight>
                    <a:srgbClr val="FFFFFF"/>
                  </a:highlight>
                  <a:latin typeface="Courier New"/>
                </a:rPr>
                <a:t>// [] returns a </a:t>
              </a:r>
              <a:r>
                <a:rPr lang="en-US" sz="1200" b="1" dirty="0" err="1" smtClean="0">
                  <a:solidFill>
                    <a:srgbClr val="5EC2A5"/>
                  </a:solidFill>
                  <a:highlight>
                    <a:srgbClr val="FFFFFF"/>
                  </a:highlight>
                  <a:latin typeface="Courier New"/>
                </a:rPr>
                <a:t>bdem_ElemRef</a:t>
              </a:r>
              <a:endParaRPr lang="en-US" sz="1200" b="1" dirty="0" smtClean="0">
                <a:solidFill>
                  <a:srgbClr val="5EC2A5"/>
                </a:solidFill>
                <a:highlight>
                  <a:srgbClr val="FFFFFF"/>
                </a:highlight>
                <a:latin typeface="Courier New"/>
              </a:endParaRPr>
            </a:p>
            <a:p>
              <a:r>
                <a:rPr lang="en-US" sz="1200" b="1" dirty="0" err="1" smtClean="0">
                  <a:solidFill>
                    <a:srgbClr val="000000"/>
                  </a:solidFill>
                  <a:highlight>
                    <a:srgbClr val="FFFFFF"/>
                  </a:highlight>
                  <a:latin typeface="Courier New"/>
                </a:rPr>
                <a:t>trades</a:t>
              </a:r>
              <a:r>
                <a:rPr lang="en-US" sz="1200" b="1" dirty="0" err="1"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theModifiableList</a:t>
              </a:r>
              <a:r>
                <a:rPr lang="en-US" sz="1200" b="1" dirty="0" smtClean="0">
                  <a:solidFill>
                    <a:srgbClr val="000080"/>
                  </a:solidFill>
                  <a:highlight>
                    <a:srgbClr val="FFFFFF"/>
                  </a:highlight>
                  <a:latin typeface="Courier New"/>
                </a:rPr>
                <a:t>(</a:t>
              </a:r>
              <a:r>
                <a:rPr lang="en-US" sz="1200" b="1" dirty="0" smtClean="0">
                  <a:solidFill>
                    <a:srgbClr val="00BCE4"/>
                  </a:solidFill>
                  <a:highlight>
                    <a:srgbClr val="FFFFFF"/>
                  </a:highlight>
                  <a:latin typeface="Courier New"/>
                </a:rPr>
                <a:t>1</a:t>
              </a:r>
              <a:r>
                <a:rPr lang="en-US" sz="1200" b="1" dirty="0" smtClean="0">
                  <a:solidFill>
                    <a:srgbClr val="000080"/>
                  </a:solidFill>
                  <a:highlight>
                    <a:srgbClr val="FFFFFF"/>
                  </a:highlight>
                  <a:latin typeface="Courier New"/>
                </a:rPr>
                <a:t>).</a:t>
              </a:r>
              <a:r>
                <a:rPr lang="en-US" sz="1200" b="1" dirty="0" err="1" smtClean="0">
                  <a:solidFill>
                    <a:srgbClr val="000000"/>
                  </a:solidFill>
                  <a:highlight>
                    <a:srgbClr val="FFFFFF"/>
                  </a:highlight>
                  <a:latin typeface="Courier New"/>
                </a:rPr>
                <a:t>theModifiableDouble</a:t>
              </a:r>
              <a:r>
                <a:rPr lang="en-US" sz="1200" b="1" dirty="0" smtClean="0">
                  <a:solidFill>
                    <a:srgbClr val="000080"/>
                  </a:solidFill>
                  <a:highlight>
                    <a:srgbClr val="FFFFFF"/>
                  </a:highlight>
                  <a:latin typeface="Courier New"/>
                </a:rPr>
                <a:t>(</a:t>
              </a:r>
              <a:r>
                <a:rPr lang="en-US" sz="1200" b="1" dirty="0" smtClean="0">
                  <a:solidFill>
                    <a:srgbClr val="00BCE4"/>
                  </a:solidFill>
                  <a:highlight>
                    <a:srgbClr val="FFFFFF"/>
                  </a:highlight>
                  <a:latin typeface="Courier New"/>
                </a:rPr>
                <a:t>2</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BCE4"/>
                  </a:solidFill>
                  <a:highlight>
                    <a:srgbClr val="FFFFFF"/>
                  </a:highlight>
                  <a:latin typeface="Courier New"/>
                </a:rPr>
                <a:t>152.59</a:t>
              </a:r>
              <a:r>
                <a:rPr lang="en-US" sz="1200" b="1" dirty="0" smtClean="0">
                  <a:solidFill>
                    <a:srgbClr val="000080"/>
                  </a:solidFill>
                  <a:highlight>
                    <a:srgbClr val="FFFFFF"/>
                  </a:highlight>
                  <a:latin typeface="Courier New"/>
                </a:rPr>
                <a:t>;</a:t>
              </a:r>
              <a:endParaRPr lang="en-US" sz="1200" b="1" dirty="0" smtClean="0">
                <a:solidFill>
                  <a:srgbClr val="000000"/>
                </a:solidFill>
                <a:highlight>
                  <a:srgbClr val="FFFFFF"/>
                </a:highlight>
                <a:latin typeface="Courier New"/>
              </a:endParaRPr>
            </a:p>
            <a:p>
              <a:r>
                <a:rPr lang="fr-FR" sz="1200" b="1" dirty="0" err="1" smtClean="0">
                  <a:solidFill>
                    <a:srgbClr val="000000"/>
                  </a:solidFill>
                  <a:highlight>
                    <a:srgbClr val="FFFFFF"/>
                  </a:highlight>
                  <a:latin typeface="Courier New"/>
                </a:rPr>
                <a:t>bsl</a:t>
              </a:r>
              <a:r>
                <a:rPr lang="fr-FR" sz="1200" b="1" dirty="0" smtClean="0">
                  <a:solidFill>
                    <a:srgbClr val="000080"/>
                  </a:solidFill>
                  <a:highlight>
                    <a:srgbClr val="FFFFFF"/>
                  </a:highlight>
                  <a:latin typeface="Courier New"/>
                </a:rPr>
                <a:t>::</a:t>
              </a:r>
              <a:r>
                <a:rPr lang="fr-FR" sz="1200" b="1" dirty="0" smtClean="0">
                  <a:solidFill>
                    <a:srgbClr val="000000"/>
                  </a:solidFill>
                  <a:highlight>
                    <a:srgbClr val="FFFFFF"/>
                  </a:highlight>
                  <a:latin typeface="Courier New"/>
                </a:rPr>
                <a:t>cout </a:t>
              </a:r>
              <a:r>
                <a:rPr lang="fr-FR" sz="1200" b="1" dirty="0" smtClean="0">
                  <a:solidFill>
                    <a:srgbClr val="000080"/>
                  </a:solidFill>
                  <a:highlight>
                    <a:srgbClr val="FFFFFF"/>
                  </a:highlight>
                  <a:latin typeface="Courier New"/>
                </a:rPr>
                <a:t>&lt;&lt;</a:t>
              </a:r>
              <a:r>
                <a:rPr lang="fr-FR" sz="1200" b="1" dirty="0" smtClean="0">
                  <a:solidFill>
                    <a:srgbClr val="000000"/>
                  </a:solidFill>
                  <a:highlight>
                    <a:srgbClr val="FFFFFF"/>
                  </a:highlight>
                  <a:latin typeface="Courier New"/>
                </a:rPr>
                <a:t> </a:t>
              </a:r>
              <a:r>
                <a:rPr lang="fr-FR" sz="1200" b="1" dirty="0" smtClean="0">
                  <a:solidFill>
                    <a:srgbClr val="AA1229"/>
                  </a:solidFill>
                  <a:highlight>
                    <a:srgbClr val="FFFFFF"/>
                  </a:highlight>
                  <a:latin typeface="Courier New"/>
                </a:rPr>
                <a:t>"</a:t>
              </a:r>
              <a:r>
                <a:rPr lang="fr-FR" sz="1200" b="1" dirty="0" err="1" smtClean="0">
                  <a:solidFill>
                    <a:srgbClr val="AA1229"/>
                  </a:solidFill>
                  <a:highlight>
                    <a:srgbClr val="FFFFFF"/>
                  </a:highlight>
                  <a:latin typeface="Courier New"/>
                </a:rPr>
                <a:t>Trades</a:t>
              </a:r>
              <a:r>
                <a:rPr lang="fr-FR" sz="1200" b="1" dirty="0" smtClean="0">
                  <a:solidFill>
                    <a:srgbClr val="AA1229"/>
                  </a:solidFill>
                  <a:highlight>
                    <a:srgbClr val="FFFFFF"/>
                  </a:highlight>
                  <a:latin typeface="Courier New"/>
                </a:rPr>
                <a:t>: "</a:t>
              </a:r>
              <a:r>
                <a:rPr lang="fr-FR" sz="1200" b="1" dirty="0" smtClean="0">
                  <a:solidFill>
                    <a:srgbClr val="000000"/>
                  </a:solidFill>
                  <a:highlight>
                    <a:srgbClr val="FFFFFF"/>
                  </a:highlight>
                  <a:latin typeface="Courier New"/>
                </a:rPr>
                <a:t> </a:t>
              </a:r>
              <a:r>
                <a:rPr lang="fr-FR" sz="1200" b="1" dirty="0" smtClean="0">
                  <a:solidFill>
                    <a:srgbClr val="000080"/>
                  </a:solidFill>
                  <a:highlight>
                    <a:srgbClr val="FFFFFF"/>
                  </a:highlight>
                  <a:latin typeface="Courier New"/>
                </a:rPr>
                <a:t>&lt;&lt;</a:t>
              </a:r>
              <a:r>
                <a:rPr lang="fr-FR" sz="1200" b="1" dirty="0" smtClean="0">
                  <a:solidFill>
                    <a:srgbClr val="000000"/>
                  </a:solidFill>
                  <a:highlight>
                    <a:srgbClr val="FFFFFF"/>
                  </a:highlight>
                  <a:latin typeface="Courier New"/>
                </a:rPr>
                <a:t> </a:t>
              </a:r>
              <a:r>
                <a:rPr lang="fr-FR" sz="1200" b="1" dirty="0" err="1" smtClean="0">
                  <a:solidFill>
                    <a:srgbClr val="000000"/>
                  </a:solidFill>
                  <a:highlight>
                    <a:srgbClr val="FFFFFF"/>
                  </a:highlight>
                  <a:latin typeface="Courier New"/>
                </a:rPr>
                <a:t>trades</a:t>
              </a:r>
              <a:r>
                <a:rPr lang="fr-FR" sz="1200" b="1" dirty="0" smtClean="0">
                  <a:solidFill>
                    <a:srgbClr val="000000"/>
                  </a:solidFill>
                  <a:highlight>
                    <a:srgbClr val="FFFFFF"/>
                  </a:highlight>
                  <a:latin typeface="Courier New"/>
                </a:rPr>
                <a:t> </a:t>
              </a:r>
              <a:r>
                <a:rPr lang="fr-FR" sz="1200" b="1" dirty="0" smtClean="0">
                  <a:solidFill>
                    <a:srgbClr val="000080"/>
                  </a:solidFill>
                  <a:highlight>
                    <a:srgbClr val="FFFFFF"/>
                  </a:highlight>
                  <a:latin typeface="Courier New"/>
                </a:rPr>
                <a:t>&lt;&lt;</a:t>
              </a:r>
              <a:r>
                <a:rPr lang="fr-FR" sz="1200" b="1" dirty="0" smtClean="0">
                  <a:solidFill>
                    <a:srgbClr val="000000"/>
                  </a:solidFill>
                  <a:highlight>
                    <a:srgbClr val="FFFFFF"/>
                  </a:highlight>
                  <a:latin typeface="Courier New"/>
                </a:rPr>
                <a:t> </a:t>
              </a:r>
              <a:r>
                <a:rPr lang="fr-FR" sz="1200" b="1" dirty="0" smtClean="0">
                  <a:solidFill>
                    <a:srgbClr val="AA1229"/>
                  </a:solidFill>
                  <a:highlight>
                    <a:srgbClr val="FFFFFF"/>
                  </a:highlight>
                  <a:latin typeface="Courier New"/>
                </a:rPr>
                <a:t>'\n'</a:t>
              </a:r>
              <a:r>
                <a:rPr lang="fr-FR" sz="1200" b="1" dirty="0" smtClean="0">
                  <a:solidFill>
                    <a:srgbClr val="000080"/>
                  </a:solidFill>
                  <a:highlight>
                    <a:srgbClr val="FFFFFF"/>
                  </a:highlight>
                  <a:latin typeface="Courier New"/>
                </a:rPr>
                <a:t>;</a:t>
              </a:r>
              <a:endParaRPr lang="en-US" sz="1200" dirty="0"/>
            </a:p>
          </p:txBody>
        </p:sp>
        <p:sp>
          <p:nvSpPr>
            <p:cNvPr id="8" name="Rectangle 7"/>
            <p:cNvSpPr/>
            <p:nvPr/>
          </p:nvSpPr>
          <p:spPr bwMode="auto">
            <a:xfrm>
              <a:off x="457200" y="1468764"/>
              <a:ext cx="195275" cy="2748775"/>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grpSp>
      <p:grpSp>
        <p:nvGrpSpPr>
          <p:cNvPr id="9" name="Group 8"/>
          <p:cNvGrpSpPr>
            <a:grpSpLocks/>
          </p:cNvGrpSpPr>
          <p:nvPr/>
        </p:nvGrpSpPr>
        <p:grpSpPr>
          <a:xfrm>
            <a:off x="462798" y="4822826"/>
            <a:ext cx="10703675" cy="1564745"/>
            <a:chOff x="457200" y="1468763"/>
            <a:chExt cx="7694404" cy="3370649"/>
          </a:xfrm>
        </p:grpSpPr>
        <p:sp>
          <p:nvSpPr>
            <p:cNvPr id="10" name="Rectangle 9"/>
            <p:cNvSpPr>
              <a:spLocks noChangeArrowheads="1"/>
            </p:cNvSpPr>
            <p:nvPr/>
          </p:nvSpPr>
          <p:spPr bwMode="auto">
            <a:xfrm>
              <a:off x="663576" y="1468763"/>
              <a:ext cx="7488028" cy="3370649"/>
            </a:xfrm>
            <a:prstGeom prst="rect">
              <a:avLst/>
            </a:prstGeom>
            <a:solidFill>
              <a:schemeClr val="bg1"/>
            </a:solidFill>
            <a:ln w="28575">
              <a:solidFill>
                <a:schemeClr val="accent6"/>
              </a:solidFill>
              <a:prstDash val="solid"/>
              <a:round/>
              <a:headEnd/>
              <a:tailEnd/>
            </a:ln>
            <a:effectLst/>
          </p:spPr>
          <p:txBody>
            <a:bodyPr anchor="t"/>
            <a:lstStyle/>
            <a:p>
              <a:r>
                <a:rPr lang="en-US" sz="1200" b="1" dirty="0" smtClean="0">
                  <a:solidFill>
                    <a:srgbClr val="000080"/>
                  </a:solidFill>
                  <a:highlight>
                    <a:srgbClr val="FFFFFF"/>
                  </a:highlight>
                  <a:latin typeface="Courier New"/>
                </a:rPr>
                <a:t>&gt;./</a:t>
              </a:r>
              <a:r>
                <a:rPr lang="en-US" sz="1200" b="1" dirty="0" smtClean="0">
                  <a:solidFill>
                    <a:srgbClr val="000000"/>
                  </a:solidFill>
                  <a:highlight>
                    <a:srgbClr val="FFFFFF"/>
                  </a:highlight>
                  <a:latin typeface="Courier New"/>
                </a:rPr>
                <a:t>demList_demo</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sundev1</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tsk </a:t>
              </a:r>
            </a:p>
            <a:p>
              <a:r>
                <a:rPr lang="en-US" sz="1200" b="1" dirty="0" smtClean="0">
                  <a:solidFill>
                    <a:srgbClr val="000000"/>
                  </a:solidFill>
                  <a:highlight>
                    <a:srgbClr val="FFFFFF"/>
                  </a:highlight>
                  <a:latin typeface="Courier New"/>
                </a:rPr>
                <a:t>Trades</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LIST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STRING IBM INT </a:t>
              </a:r>
              <a:r>
                <a:rPr lang="en-US" sz="1200" b="1" dirty="0" smtClean="0">
                  <a:solidFill>
                    <a:srgbClr val="00BCE4"/>
                  </a:solidFill>
                  <a:highlight>
                    <a:srgbClr val="FFFFFF"/>
                  </a:highlight>
                  <a:latin typeface="Courier New"/>
                </a:rPr>
                <a:t>100</a:t>
              </a:r>
              <a:r>
                <a:rPr lang="en-US" sz="1200" b="1" dirty="0" smtClean="0">
                  <a:solidFill>
                    <a:srgbClr val="000000"/>
                  </a:solidFill>
                  <a:highlight>
                    <a:srgbClr val="FFFFFF"/>
                  </a:highlight>
                  <a:latin typeface="Courier New"/>
                </a:rPr>
                <a:t> DOUBLE </a:t>
              </a:r>
              <a:r>
                <a:rPr lang="en-US" sz="1200" b="1" dirty="0" smtClean="0">
                  <a:solidFill>
                    <a:srgbClr val="00BCE4"/>
                  </a:solidFill>
                  <a:highlight>
                    <a:srgbClr val="FFFFFF"/>
                  </a:highlight>
                  <a:latin typeface="Courier New"/>
                </a:rPr>
                <a:t>160.21</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p>
            <a:p>
              <a:r>
                <a:rPr lang="en-US" sz="1200" b="1" dirty="0" smtClean="0">
                  <a:solidFill>
                    <a:srgbClr val="000000"/>
                  </a:solidFill>
                  <a:highlight>
                    <a:srgbClr val="FFFFFF"/>
                  </a:highlight>
                  <a:latin typeface="Courier New"/>
                </a:rPr>
                <a:t>LIST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STRING GOOG INT </a:t>
              </a:r>
              <a:r>
                <a:rPr lang="en-US" sz="1200" b="1" dirty="0" smtClean="0">
                  <a:solidFill>
                    <a:srgbClr val="00BCE4"/>
                  </a:solidFill>
                  <a:highlight>
                    <a:srgbClr val="FFFFFF"/>
                  </a:highlight>
                  <a:latin typeface="Courier New"/>
                </a:rPr>
                <a:t>200</a:t>
              </a:r>
              <a:r>
                <a:rPr lang="en-US" sz="1200" b="1" dirty="0" smtClean="0">
                  <a:solidFill>
                    <a:srgbClr val="000000"/>
                  </a:solidFill>
                  <a:highlight>
                    <a:srgbClr val="FFFFFF"/>
                  </a:highlight>
                  <a:latin typeface="Courier New"/>
                </a:rPr>
                <a:t> DOUBLE </a:t>
              </a:r>
              <a:r>
                <a:rPr lang="en-US" sz="1200" b="1" dirty="0" smtClean="0">
                  <a:solidFill>
                    <a:srgbClr val="00BCE4"/>
                  </a:solidFill>
                  <a:highlight>
                    <a:srgbClr val="FFFFFF"/>
                  </a:highlight>
                  <a:latin typeface="Courier New"/>
                </a:rPr>
                <a:t>160.39</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p>
            <a:p>
              <a:r>
                <a:rPr lang="en-US" sz="1200" b="1" dirty="0" smtClean="0">
                  <a:solidFill>
                    <a:srgbClr val="000000"/>
                  </a:solidFill>
                  <a:highlight>
                    <a:srgbClr val="FFFFFF"/>
                  </a:highlight>
                  <a:latin typeface="Courier New"/>
                </a:rPr>
                <a:t>LIST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STRING YUM INT </a:t>
              </a:r>
              <a:r>
                <a:rPr lang="en-US" sz="1200" b="1" dirty="0" smtClean="0">
                  <a:solidFill>
                    <a:srgbClr val="00BCE4"/>
                  </a:solidFill>
                  <a:highlight>
                    <a:srgbClr val="FFFFFF"/>
                  </a:highlight>
                  <a:latin typeface="Courier New"/>
                </a:rPr>
                <a:t>300</a:t>
              </a:r>
              <a:r>
                <a:rPr lang="en-US" sz="1200" b="1" dirty="0" smtClean="0">
                  <a:solidFill>
                    <a:srgbClr val="000000"/>
                  </a:solidFill>
                  <a:highlight>
                    <a:srgbClr val="FFFFFF"/>
                  </a:highlight>
                  <a:latin typeface="Courier New"/>
                </a:rPr>
                <a:t> DOUBLE </a:t>
              </a:r>
              <a:r>
                <a:rPr lang="en-US" sz="1200" b="1" dirty="0" smtClean="0">
                  <a:solidFill>
                    <a:srgbClr val="00BCE4"/>
                  </a:solidFill>
                  <a:highlight>
                    <a:srgbClr val="FFFFFF"/>
                  </a:highlight>
                  <a:latin typeface="Courier New"/>
                </a:rPr>
                <a:t>160.57</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endParaRPr lang="en-US" sz="1200" b="1" dirty="0" smtClean="0">
                <a:solidFill>
                  <a:srgbClr val="000000"/>
                </a:solidFill>
                <a:highlight>
                  <a:srgbClr val="FFFFFF"/>
                </a:highlight>
                <a:latin typeface="Courier New"/>
              </a:endParaRPr>
            </a:p>
            <a:p>
              <a:r>
                <a:rPr lang="en-US" sz="1200" b="1" dirty="0" smtClean="0">
                  <a:solidFill>
                    <a:srgbClr val="000000"/>
                  </a:solidFill>
                  <a:highlight>
                    <a:srgbClr val="FFFFFF"/>
                  </a:highlight>
                  <a:latin typeface="Courier New"/>
                </a:rPr>
                <a:t>Changing price </a:t>
              </a:r>
              <a:r>
                <a:rPr lang="en-US" sz="1200" b="1" dirty="0" smtClean="0">
                  <a:solidFill>
                    <a:srgbClr val="526FEA"/>
                  </a:solidFill>
                  <a:highlight>
                    <a:srgbClr val="FFFFFF"/>
                  </a:highlight>
                  <a:latin typeface="Courier New"/>
                </a:rPr>
                <a:t>for</a:t>
              </a:r>
              <a:r>
                <a:rPr lang="en-US" sz="1200" b="1" dirty="0" smtClean="0">
                  <a:solidFill>
                    <a:srgbClr val="000000"/>
                  </a:solidFill>
                  <a:highlight>
                    <a:srgbClr val="FFFFFF"/>
                  </a:highlight>
                  <a:latin typeface="Courier New"/>
                </a:rPr>
                <a:t> ticker</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GOOG</a:t>
              </a:r>
            </a:p>
            <a:p>
              <a:r>
                <a:rPr lang="en-US" sz="1200" b="1" dirty="0" smtClean="0">
                  <a:solidFill>
                    <a:srgbClr val="000000"/>
                  </a:solidFill>
                  <a:highlight>
                    <a:srgbClr val="FFFFFF"/>
                  </a:highlight>
                  <a:latin typeface="Courier New"/>
                </a:rPr>
                <a:t>Trades</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LIST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STRING IBM INT </a:t>
              </a:r>
              <a:r>
                <a:rPr lang="en-US" sz="1200" b="1" dirty="0" smtClean="0">
                  <a:solidFill>
                    <a:srgbClr val="00BCE4"/>
                  </a:solidFill>
                  <a:highlight>
                    <a:srgbClr val="FFFFFF"/>
                  </a:highlight>
                  <a:latin typeface="Courier New"/>
                </a:rPr>
                <a:t>100</a:t>
              </a:r>
              <a:r>
                <a:rPr lang="en-US" sz="1200" b="1" dirty="0" smtClean="0">
                  <a:solidFill>
                    <a:srgbClr val="000000"/>
                  </a:solidFill>
                  <a:highlight>
                    <a:srgbClr val="FFFFFF"/>
                  </a:highlight>
                  <a:latin typeface="Courier New"/>
                </a:rPr>
                <a:t> DOUBLE </a:t>
              </a:r>
              <a:r>
                <a:rPr lang="en-US" sz="1200" b="1" dirty="0" smtClean="0">
                  <a:solidFill>
                    <a:srgbClr val="00BCE4"/>
                  </a:solidFill>
                  <a:highlight>
                    <a:srgbClr val="FFFFFF"/>
                  </a:highlight>
                  <a:latin typeface="Courier New"/>
                </a:rPr>
                <a:t>160.21</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p>
            <a:p>
              <a:r>
                <a:rPr lang="en-US" sz="1200" b="1" dirty="0" smtClean="0">
                  <a:solidFill>
                    <a:srgbClr val="000000"/>
                  </a:solidFill>
                  <a:highlight>
                    <a:srgbClr val="FFFFFF"/>
                  </a:highlight>
                  <a:latin typeface="Courier New"/>
                </a:rPr>
                <a:t>LIST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STRING GOOG INT </a:t>
              </a:r>
              <a:r>
                <a:rPr lang="en-US" sz="1200" b="1" dirty="0" smtClean="0">
                  <a:solidFill>
                    <a:srgbClr val="00BCE4"/>
                  </a:solidFill>
                  <a:highlight>
                    <a:srgbClr val="FFFFFF"/>
                  </a:highlight>
                  <a:latin typeface="Courier New"/>
                </a:rPr>
                <a:t>200</a:t>
              </a:r>
              <a:r>
                <a:rPr lang="en-US" sz="1200" b="1" dirty="0" smtClean="0">
                  <a:solidFill>
                    <a:srgbClr val="000000"/>
                  </a:solidFill>
                  <a:highlight>
                    <a:srgbClr val="FFFFFF"/>
                  </a:highlight>
                  <a:latin typeface="Courier New"/>
                </a:rPr>
                <a:t> DOUBLE </a:t>
              </a:r>
              <a:r>
                <a:rPr lang="en-US" sz="1200" b="1" dirty="0" smtClean="0">
                  <a:solidFill>
                    <a:srgbClr val="00BCE4"/>
                  </a:solidFill>
                  <a:highlight>
                    <a:srgbClr val="FFFFFF"/>
                  </a:highlight>
                  <a:latin typeface="Courier New"/>
                </a:rPr>
                <a:t>152.59</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p>
            <a:p>
              <a:r>
                <a:rPr lang="en-US" sz="1200" b="1" dirty="0" smtClean="0">
                  <a:solidFill>
                    <a:srgbClr val="000000"/>
                  </a:solidFill>
                  <a:highlight>
                    <a:srgbClr val="FFFFFF"/>
                  </a:highlight>
                  <a:latin typeface="Courier New"/>
                </a:rPr>
                <a:t>LIST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STRING YUM INT </a:t>
              </a:r>
              <a:r>
                <a:rPr lang="en-US" sz="1200" b="1" dirty="0" smtClean="0">
                  <a:solidFill>
                    <a:srgbClr val="00BCE4"/>
                  </a:solidFill>
                  <a:highlight>
                    <a:srgbClr val="FFFFFF"/>
                  </a:highlight>
                  <a:latin typeface="Courier New"/>
                </a:rPr>
                <a:t>300</a:t>
              </a:r>
              <a:r>
                <a:rPr lang="en-US" sz="1200" b="1" dirty="0" smtClean="0">
                  <a:solidFill>
                    <a:srgbClr val="000000"/>
                  </a:solidFill>
                  <a:highlight>
                    <a:srgbClr val="FFFFFF"/>
                  </a:highlight>
                  <a:latin typeface="Courier New"/>
                </a:rPr>
                <a:t> DOUBLE </a:t>
              </a:r>
              <a:r>
                <a:rPr lang="en-US" sz="1200" b="1" dirty="0" smtClean="0">
                  <a:solidFill>
                    <a:srgbClr val="00BCE4"/>
                  </a:solidFill>
                  <a:highlight>
                    <a:srgbClr val="FFFFFF"/>
                  </a:highlight>
                  <a:latin typeface="Courier New"/>
                </a:rPr>
                <a:t>160.57</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r>
                <a:rPr lang="en-US" sz="1200" b="1" dirty="0" smtClean="0">
                  <a:solidFill>
                    <a:srgbClr val="000000"/>
                  </a:solidFill>
                  <a:highlight>
                    <a:srgbClr val="FFFFFF"/>
                  </a:highlight>
                  <a:latin typeface="Courier New"/>
                </a:rPr>
                <a:t> </a:t>
              </a:r>
              <a:r>
                <a:rPr lang="en-US" sz="1200" b="1" dirty="0" smtClean="0">
                  <a:solidFill>
                    <a:srgbClr val="000080"/>
                  </a:solidFill>
                  <a:highlight>
                    <a:srgbClr val="FFFFFF"/>
                  </a:highlight>
                  <a:latin typeface="Courier New"/>
                </a:rPr>
                <a:t>}</a:t>
              </a:r>
              <a:endParaRPr lang="en-US" sz="1200" b="1" dirty="0" smtClean="0">
                <a:solidFill>
                  <a:srgbClr val="000000"/>
                </a:solidFill>
                <a:highlight>
                  <a:srgbClr val="FFFFFF"/>
                </a:highlight>
                <a:latin typeface="Courier New"/>
              </a:endParaRPr>
            </a:p>
          </p:txBody>
        </p:sp>
        <p:sp>
          <p:nvSpPr>
            <p:cNvPr id="11" name="Rectangle 10"/>
            <p:cNvSpPr/>
            <p:nvPr/>
          </p:nvSpPr>
          <p:spPr bwMode="auto">
            <a:xfrm>
              <a:off x="457200" y="1468763"/>
              <a:ext cx="195275" cy="3370649"/>
            </a:xfrm>
            <a:prstGeom prst="rect">
              <a:avLst/>
            </a:prstGeom>
            <a:solidFill>
              <a:schemeClr val="accent6"/>
            </a:solidFill>
            <a:ln w="28575">
              <a:solidFill>
                <a:schemeClr val="accent6"/>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gr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Using the code on the previous slide to initialize the list,</a:t>
            </a:r>
          </a:p>
          <a:p>
            <a:pPr lvl="2"/>
            <a:r>
              <a:rPr lang="en-US" dirty="0" smtClean="0"/>
              <a:t>Output the tickers</a:t>
            </a:r>
          </a:p>
          <a:p>
            <a:pPr lvl="3"/>
            <a:r>
              <a:rPr lang="en-US" b="1" dirty="0" smtClean="0">
                <a:solidFill>
                  <a:schemeClr val="accent6"/>
                </a:solidFill>
                <a:latin typeface="Courier New"/>
              </a:rPr>
              <a:t>IBM</a:t>
            </a:r>
          </a:p>
          <a:p>
            <a:pPr lvl="3"/>
            <a:r>
              <a:rPr lang="en-US" b="1" dirty="0" smtClean="0">
                <a:solidFill>
                  <a:schemeClr val="accent6"/>
                </a:solidFill>
                <a:latin typeface="Courier New"/>
              </a:rPr>
              <a:t>GOOG</a:t>
            </a:r>
          </a:p>
          <a:p>
            <a:pPr lvl="3"/>
            <a:r>
              <a:rPr lang="en-US" b="1" dirty="0" smtClean="0">
                <a:solidFill>
                  <a:schemeClr val="accent6"/>
                </a:solidFill>
                <a:latin typeface="Courier New"/>
              </a:rPr>
              <a:t>YUM</a:t>
            </a:r>
          </a:p>
          <a:p>
            <a:pPr lvl="2"/>
            <a:r>
              <a:rPr lang="en-US" dirty="0" smtClean="0"/>
              <a:t>Output the value (i.e., price * quantity) of each stock holdings</a:t>
            </a:r>
          </a:p>
          <a:p>
            <a:pPr lvl="3"/>
            <a:r>
              <a:rPr lang="en-US" b="1" dirty="0" smtClean="0">
                <a:solidFill>
                  <a:schemeClr val="accent6"/>
                </a:solidFill>
                <a:latin typeface="Courier New"/>
              </a:rPr>
              <a:t>IBM 16021</a:t>
            </a:r>
          </a:p>
          <a:p>
            <a:pPr lvl="3"/>
            <a:r>
              <a:rPr lang="en-US" b="1" dirty="0" smtClean="0">
                <a:solidFill>
                  <a:schemeClr val="accent6"/>
                </a:solidFill>
                <a:latin typeface="Courier New"/>
              </a:rPr>
              <a:t>GOOG 32078</a:t>
            </a:r>
          </a:p>
          <a:p>
            <a:pPr lvl="3"/>
            <a:r>
              <a:rPr lang="en-US" b="1" dirty="0" smtClean="0">
                <a:solidFill>
                  <a:schemeClr val="accent6"/>
                </a:solidFill>
                <a:latin typeface="Courier New"/>
              </a:rPr>
              <a:t>YUM 48171</a:t>
            </a:r>
            <a:endParaRPr lang="en-US" b="1" dirty="0">
              <a:solidFill>
                <a:schemeClr val="accent6"/>
              </a:solidFill>
              <a:latin typeface="Courier New"/>
            </a:endParaRPr>
          </a:p>
        </p:txBody>
      </p:sp>
      <p:sp>
        <p:nvSpPr>
          <p:cNvPr id="4" name="Title 3"/>
          <p:cNvSpPr>
            <a:spLocks noGrp="1"/>
          </p:cNvSpPr>
          <p:nvPr>
            <p:ph type="title"/>
          </p:nvPr>
        </p:nvSpPr>
        <p:spPr/>
        <p:txBody>
          <a:bodyPr/>
          <a:lstStyle/>
          <a:p>
            <a:r>
              <a:rPr lang="en-US" dirty="0" smtClean="0"/>
              <a:t>Exercise</a:t>
            </a:r>
            <a:endParaRPr lang="en-US"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452566"/>
            <a:ext cx="10707688" cy="5170487"/>
          </a:xfrm>
        </p:spPr>
        <p:txBody>
          <a:bodyPr/>
          <a:lstStyle/>
          <a:p>
            <a:pPr lvl="1"/>
            <a:r>
              <a:rPr lang="en-US" sz="2000" dirty="0" smtClean="0"/>
              <a:t>Rudimentary</a:t>
            </a:r>
          </a:p>
          <a:p>
            <a:pPr lvl="2"/>
            <a:r>
              <a:rPr lang="en-US" sz="1800" dirty="0" smtClean="0"/>
              <a:t>Bloomberg adaptation of the STL</a:t>
            </a:r>
          </a:p>
          <a:p>
            <a:pPr lvl="2"/>
            <a:r>
              <a:rPr lang="en-US" sz="1800" dirty="0" smtClean="0"/>
              <a:t>Shared pointers</a:t>
            </a:r>
          </a:p>
          <a:p>
            <a:pPr lvl="1"/>
            <a:r>
              <a:rPr lang="en-US" sz="2000" dirty="0" smtClean="0"/>
              <a:t>High-level</a:t>
            </a:r>
          </a:p>
          <a:p>
            <a:pPr lvl="2"/>
            <a:r>
              <a:rPr lang="en-US" sz="1800" dirty="0" smtClean="0"/>
              <a:t>Date and time classes </a:t>
            </a:r>
          </a:p>
          <a:p>
            <a:pPr lvl="2"/>
            <a:r>
              <a:rPr lang="en-US" sz="1800" dirty="0" smtClean="0"/>
              <a:t>Logging</a:t>
            </a:r>
          </a:p>
          <a:p>
            <a:pPr lvl="2"/>
            <a:r>
              <a:rPr lang="en-US" sz="1800" dirty="0" smtClean="0"/>
              <a:t>XML parsing</a:t>
            </a:r>
          </a:p>
          <a:p>
            <a:pPr lvl="1"/>
            <a:r>
              <a:rPr lang="en-US" sz="2000" dirty="0" smtClean="0"/>
              <a:t>Architectural Support</a:t>
            </a:r>
          </a:p>
          <a:p>
            <a:pPr lvl="2"/>
            <a:r>
              <a:rPr lang="en-US" sz="1800" dirty="0" smtClean="0"/>
              <a:t>Socket Pools</a:t>
            </a:r>
          </a:p>
          <a:p>
            <a:pPr lvl="2"/>
            <a:r>
              <a:rPr lang="en-US" sz="1800" dirty="0" smtClean="0"/>
              <a:t>Multithreading</a:t>
            </a:r>
          </a:p>
          <a:p>
            <a:pPr lvl="1"/>
            <a:r>
              <a:rPr lang="en-US" sz="2000" dirty="0" smtClean="0"/>
              <a:t>Interfaces to Bloomberg specific infrastructure</a:t>
            </a:r>
          </a:p>
          <a:p>
            <a:pPr lvl="2"/>
            <a:r>
              <a:rPr lang="en-US" sz="1800" dirty="0" err="1" smtClean="0"/>
              <a:t>Fastsend</a:t>
            </a:r>
            <a:endParaRPr lang="en-US" sz="1800" dirty="0" smtClean="0"/>
          </a:p>
          <a:p>
            <a:pPr lvl="2"/>
            <a:r>
              <a:rPr lang="en-US" sz="1800" dirty="0" smtClean="0"/>
              <a:t>Comdb2</a:t>
            </a:r>
            <a:endParaRPr lang="en-US" sz="1800" dirty="0"/>
          </a:p>
        </p:txBody>
      </p:sp>
      <p:sp>
        <p:nvSpPr>
          <p:cNvPr id="4" name="Title 3"/>
          <p:cNvSpPr>
            <a:spLocks noGrp="1"/>
          </p:cNvSpPr>
          <p:nvPr>
            <p:ph type="title"/>
          </p:nvPr>
        </p:nvSpPr>
        <p:spPr/>
        <p:txBody>
          <a:bodyPr/>
          <a:lstStyle/>
          <a:p>
            <a:r>
              <a:rPr lang="en-US" dirty="0" smtClean="0"/>
              <a:t>Wide range of Components</a:t>
            </a:r>
            <a:endParaRPr lang="en-US"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b="1" dirty="0" err="1" smtClean="0">
                <a:solidFill>
                  <a:schemeClr val="accent6"/>
                </a:solidFill>
                <a:latin typeface="Courier New"/>
              </a:rPr>
              <a:t>bcem_aggregate</a:t>
            </a:r>
            <a:r>
              <a:rPr lang="en-US" dirty="0" smtClean="0"/>
              <a:t> implements an introspective data type capable of holding a reference to: </a:t>
            </a:r>
          </a:p>
          <a:p>
            <a:pPr lvl="2"/>
            <a:r>
              <a:rPr lang="en-US" dirty="0" smtClean="0"/>
              <a:t>A </a:t>
            </a:r>
            <a:r>
              <a:rPr lang="en-US" b="1" dirty="0" smtClean="0">
                <a:solidFill>
                  <a:schemeClr val="accent3"/>
                </a:solidFill>
              </a:rPr>
              <a:t>single scalar value </a:t>
            </a:r>
            <a:r>
              <a:rPr lang="en-US" dirty="0" smtClean="0"/>
              <a:t/>
            </a:r>
            <a:br>
              <a:rPr lang="en-US" dirty="0" smtClean="0"/>
            </a:br>
            <a:r>
              <a:rPr lang="en-US" dirty="0" smtClean="0"/>
              <a:t>(integer, string, date, enumeration, etc.)</a:t>
            </a:r>
          </a:p>
          <a:p>
            <a:pPr lvl="2"/>
            <a:r>
              <a:rPr lang="en-US" dirty="0" smtClean="0"/>
              <a:t>A </a:t>
            </a:r>
            <a:r>
              <a:rPr lang="en-US" b="1" dirty="0" smtClean="0">
                <a:solidFill>
                  <a:schemeClr val="accent3"/>
                </a:solidFill>
              </a:rPr>
              <a:t>heterogeneous sequence of values </a:t>
            </a:r>
            <a:r>
              <a:rPr lang="en-US" dirty="0" smtClean="0"/>
              <a:t/>
            </a:r>
            <a:br>
              <a:rPr lang="en-US" dirty="0" smtClean="0"/>
            </a:br>
            <a:r>
              <a:rPr lang="en-US" dirty="0" smtClean="0"/>
              <a:t>(with optional field names) </a:t>
            </a:r>
          </a:p>
          <a:p>
            <a:pPr lvl="2"/>
            <a:r>
              <a:rPr lang="en-US" dirty="0" smtClean="0"/>
              <a:t>A </a:t>
            </a:r>
            <a:r>
              <a:rPr lang="en-US" b="1" dirty="0" smtClean="0">
                <a:solidFill>
                  <a:schemeClr val="accent3"/>
                </a:solidFill>
              </a:rPr>
              <a:t>choice value </a:t>
            </a:r>
            <a:r>
              <a:rPr lang="en-US" dirty="0" smtClean="0"/>
              <a:t>containing a single selection from a list of possible types (each selection with a field name) </a:t>
            </a:r>
          </a:p>
          <a:p>
            <a:pPr lvl="2"/>
            <a:r>
              <a:rPr lang="en-US" dirty="0" smtClean="0"/>
              <a:t>A </a:t>
            </a:r>
            <a:r>
              <a:rPr lang="en-US" b="1" dirty="0" err="1" smtClean="0">
                <a:solidFill>
                  <a:schemeClr val="accent3"/>
                </a:solidFill>
              </a:rPr>
              <a:t>bdem</a:t>
            </a:r>
            <a:r>
              <a:rPr lang="en-US" b="1" dirty="0" smtClean="0">
                <a:solidFill>
                  <a:schemeClr val="accent3"/>
                </a:solidFill>
              </a:rPr>
              <a:t> container </a:t>
            </a:r>
            <a:r>
              <a:rPr lang="en-US" dirty="0" smtClean="0"/>
              <a:t>(Array, </a:t>
            </a:r>
            <a:r>
              <a:rPr lang="en-US" dirty="0" err="1" smtClean="0"/>
              <a:t>ChoiceArray</a:t>
            </a:r>
            <a:r>
              <a:rPr lang="en-US" dirty="0" smtClean="0"/>
              <a:t>, Table, List)</a:t>
            </a:r>
          </a:p>
          <a:p>
            <a:pPr lvl="1"/>
            <a:r>
              <a:rPr lang="en-US" dirty="0" smtClean="0"/>
              <a:t>Aggregates are useful when the exact data type is not known at compile time:</a:t>
            </a:r>
          </a:p>
          <a:p>
            <a:pPr lvl="2"/>
            <a:r>
              <a:rPr lang="en-US" dirty="0" smtClean="0"/>
              <a:t>Results from SQL queries (used in </a:t>
            </a:r>
            <a:r>
              <a:rPr lang="en-US" b="1" dirty="0" smtClean="0">
                <a:solidFill>
                  <a:schemeClr val="accent6"/>
                </a:solidFill>
                <a:latin typeface="Courier New"/>
              </a:rPr>
              <a:t>a_cdb2</a:t>
            </a:r>
            <a:r>
              <a:rPr lang="en-US" dirty="0" smtClean="0"/>
              <a:t>)</a:t>
            </a:r>
          </a:p>
          <a:p>
            <a:pPr lvl="2"/>
            <a:r>
              <a:rPr lang="en-US" dirty="0" smtClean="0"/>
              <a:t>Return values from </a:t>
            </a:r>
            <a:r>
              <a:rPr lang="en-US" dirty="0" err="1" smtClean="0"/>
              <a:t>calcrt</a:t>
            </a:r>
            <a:r>
              <a:rPr lang="en-US" dirty="0" smtClean="0"/>
              <a:t> calls (used in FDE)</a:t>
            </a:r>
          </a:p>
          <a:p>
            <a:pPr lvl="2"/>
            <a:r>
              <a:rPr lang="en-US" dirty="0" smtClean="0"/>
              <a:t>Parsing of XML files (used in </a:t>
            </a:r>
            <a:r>
              <a:rPr lang="en-US" b="1" dirty="0" err="1" smtClean="0">
                <a:solidFill>
                  <a:schemeClr val="accent6"/>
                </a:solidFill>
                <a:latin typeface="Courier New"/>
              </a:rPr>
              <a:t>baexml</a:t>
            </a:r>
            <a:r>
              <a:rPr lang="en-US" dirty="0" smtClean="0"/>
              <a:t>)</a:t>
            </a:r>
            <a:endParaRPr lang="en-US" dirty="0"/>
          </a:p>
        </p:txBody>
      </p:sp>
      <p:sp>
        <p:nvSpPr>
          <p:cNvPr id="4" name="Title 3"/>
          <p:cNvSpPr>
            <a:spLocks noGrp="1"/>
          </p:cNvSpPr>
          <p:nvPr>
            <p:ph type="title"/>
          </p:nvPr>
        </p:nvSpPr>
        <p:spPr/>
        <p:txBody>
          <a:bodyPr/>
          <a:lstStyle/>
          <a:p>
            <a:r>
              <a:rPr lang="en-US" dirty="0" smtClean="0"/>
              <a:t>Aggregating Data</a:t>
            </a:r>
            <a:endParaRPr lang="en-US" dirty="0"/>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b="1" dirty="0" err="1" smtClean="0">
                <a:solidFill>
                  <a:schemeClr val="accent6"/>
                </a:solidFill>
                <a:latin typeface="Courier New"/>
              </a:rPr>
              <a:t>bcem_Aggregate</a:t>
            </a:r>
            <a:r>
              <a:rPr lang="en-US" dirty="0" err="1" smtClean="0"/>
              <a:t>s</a:t>
            </a:r>
            <a:r>
              <a:rPr lang="en-US" dirty="0" smtClean="0"/>
              <a:t> have pointer-like semantics and reference-like syntax (similar to Java Objects)</a:t>
            </a:r>
          </a:p>
          <a:p>
            <a:pPr lvl="2"/>
            <a:r>
              <a:rPr lang="en-US" dirty="0" smtClean="0"/>
              <a:t>Copying an aggregate copies a pointer to an object</a:t>
            </a:r>
          </a:p>
          <a:p>
            <a:pPr lvl="2"/>
            <a:r>
              <a:rPr lang="en-US" dirty="0" smtClean="0"/>
              <a:t>Aggregates do not need to be </a:t>
            </a:r>
            <a:r>
              <a:rPr lang="en-US" dirty="0" err="1" smtClean="0"/>
              <a:t>dereferenced</a:t>
            </a:r>
            <a:r>
              <a:rPr lang="en-US" dirty="0" smtClean="0"/>
              <a:t> to access the data they reference</a:t>
            </a:r>
          </a:p>
          <a:p>
            <a:pPr lvl="1"/>
            <a:r>
              <a:rPr lang="en-US" dirty="0" smtClean="0"/>
              <a:t>Operator == is not implemented for aggregates to avoid confusion (identity vs. equivalence)</a:t>
            </a:r>
          </a:p>
          <a:p>
            <a:pPr lvl="2"/>
            <a:r>
              <a:rPr lang="en-US" b="1" dirty="0" err="1" smtClean="0">
                <a:solidFill>
                  <a:schemeClr val="accent6"/>
                </a:solidFill>
                <a:latin typeface="Courier New"/>
              </a:rPr>
              <a:t>bcem_Aggregate</a:t>
            </a:r>
            <a:r>
              <a:rPr lang="en-US" b="1" dirty="0" smtClean="0">
                <a:solidFill>
                  <a:schemeClr val="accent6"/>
                </a:solidFill>
                <a:latin typeface="Courier New"/>
              </a:rPr>
              <a:t>::</a:t>
            </a:r>
            <a:r>
              <a:rPr lang="en-US" b="1" dirty="0" err="1" smtClean="0">
                <a:solidFill>
                  <a:schemeClr val="accent6"/>
                </a:solidFill>
                <a:latin typeface="Courier New"/>
              </a:rPr>
              <a:t>areIdentical</a:t>
            </a:r>
            <a:r>
              <a:rPr lang="en-US" b="1" dirty="0" smtClean="0">
                <a:solidFill>
                  <a:schemeClr val="accent6"/>
                </a:solidFill>
                <a:latin typeface="Courier New"/>
              </a:rPr>
              <a:t>(lhs, </a:t>
            </a:r>
            <a:r>
              <a:rPr lang="en-US" b="1" dirty="0" err="1" smtClean="0">
                <a:solidFill>
                  <a:schemeClr val="accent6"/>
                </a:solidFill>
                <a:latin typeface="Courier New"/>
              </a:rPr>
              <a:t>rhs</a:t>
            </a:r>
            <a:r>
              <a:rPr lang="en-US" b="1" dirty="0" smtClean="0">
                <a:solidFill>
                  <a:schemeClr val="accent6"/>
                </a:solidFill>
                <a:latin typeface="Courier New"/>
              </a:rPr>
              <a:t>)</a:t>
            </a:r>
            <a:r>
              <a:rPr lang="en-US" dirty="0" smtClean="0"/>
              <a:t/>
            </a:r>
            <a:br>
              <a:rPr lang="en-US" dirty="0" smtClean="0"/>
            </a:br>
            <a:r>
              <a:rPr lang="en-US" dirty="0" smtClean="0"/>
              <a:t>checks if </a:t>
            </a:r>
            <a:r>
              <a:rPr lang="en-US" b="1" dirty="0" smtClean="0">
                <a:solidFill>
                  <a:schemeClr val="accent6"/>
                </a:solidFill>
                <a:latin typeface="Courier New"/>
              </a:rPr>
              <a:t>lhs</a:t>
            </a:r>
            <a:r>
              <a:rPr lang="en-US" dirty="0" smtClean="0"/>
              <a:t> and </a:t>
            </a:r>
            <a:r>
              <a:rPr lang="en-US" b="1" dirty="0" err="1" smtClean="0">
                <a:solidFill>
                  <a:schemeClr val="accent6"/>
                </a:solidFill>
                <a:latin typeface="Courier New"/>
              </a:rPr>
              <a:t>rhs</a:t>
            </a:r>
            <a:r>
              <a:rPr lang="en-US" dirty="0" smtClean="0"/>
              <a:t> refer to same object</a:t>
            </a:r>
          </a:p>
          <a:p>
            <a:pPr lvl="2"/>
            <a:r>
              <a:rPr lang="en-US" b="1" dirty="0" err="1" smtClean="0">
                <a:solidFill>
                  <a:schemeClr val="accent6"/>
                </a:solidFill>
                <a:latin typeface="Courier New"/>
              </a:rPr>
              <a:t>bcem_Aggregate</a:t>
            </a:r>
            <a:r>
              <a:rPr lang="en-US" b="1" dirty="0" smtClean="0">
                <a:solidFill>
                  <a:schemeClr val="accent6"/>
                </a:solidFill>
                <a:latin typeface="Courier New"/>
              </a:rPr>
              <a:t>::</a:t>
            </a:r>
            <a:r>
              <a:rPr lang="en-US" b="1" dirty="0" err="1" smtClean="0">
                <a:solidFill>
                  <a:schemeClr val="accent6"/>
                </a:solidFill>
                <a:latin typeface="Courier New"/>
              </a:rPr>
              <a:t>areEquivalent</a:t>
            </a:r>
            <a:r>
              <a:rPr lang="en-US" b="1" dirty="0" smtClean="0">
                <a:solidFill>
                  <a:schemeClr val="accent6"/>
                </a:solidFill>
                <a:latin typeface="Courier New"/>
              </a:rPr>
              <a:t>(lhs, </a:t>
            </a:r>
            <a:r>
              <a:rPr lang="en-US" b="1" dirty="0" err="1" smtClean="0">
                <a:solidFill>
                  <a:schemeClr val="accent6"/>
                </a:solidFill>
                <a:latin typeface="Courier New"/>
              </a:rPr>
              <a:t>rhs</a:t>
            </a:r>
            <a:r>
              <a:rPr lang="en-US" b="1" dirty="0" smtClean="0">
                <a:solidFill>
                  <a:schemeClr val="accent6"/>
                </a:solidFill>
                <a:latin typeface="Courier New"/>
              </a:rPr>
              <a:t>)</a:t>
            </a:r>
            <a:r>
              <a:rPr lang="en-US" dirty="0" smtClean="0"/>
              <a:t> checks if </a:t>
            </a:r>
            <a:r>
              <a:rPr lang="en-US" b="1" dirty="0" smtClean="0">
                <a:solidFill>
                  <a:schemeClr val="accent6"/>
                </a:solidFill>
                <a:latin typeface="Courier New"/>
              </a:rPr>
              <a:t>lhs</a:t>
            </a:r>
            <a:r>
              <a:rPr lang="en-US" dirty="0" smtClean="0"/>
              <a:t> and </a:t>
            </a:r>
            <a:r>
              <a:rPr lang="en-US" b="1" dirty="0" err="1" smtClean="0">
                <a:solidFill>
                  <a:schemeClr val="accent6"/>
                </a:solidFill>
                <a:latin typeface="Courier New"/>
              </a:rPr>
              <a:t>rhs</a:t>
            </a:r>
            <a:r>
              <a:rPr lang="en-US" dirty="0" smtClean="0"/>
              <a:t> refer to objects with same value</a:t>
            </a:r>
          </a:p>
          <a:p>
            <a:pPr lvl="1"/>
            <a:r>
              <a:rPr lang="en-US" dirty="0" smtClean="0"/>
              <a:t>Creation of </a:t>
            </a:r>
            <a:r>
              <a:rPr lang="en-US" b="1" dirty="0" err="1" smtClean="0">
                <a:solidFill>
                  <a:schemeClr val="accent6"/>
                </a:solidFill>
                <a:latin typeface="Courier New"/>
              </a:rPr>
              <a:t>bcem_Aggregate</a:t>
            </a:r>
            <a:r>
              <a:rPr lang="en-US" dirty="0" err="1" smtClean="0"/>
              <a:t>s</a:t>
            </a:r>
            <a:r>
              <a:rPr lang="en-US" dirty="0" smtClean="0"/>
              <a:t> is beyond scope of this lecture</a:t>
            </a:r>
            <a:endParaRPr lang="en-US" dirty="0"/>
          </a:p>
        </p:txBody>
      </p:sp>
      <p:sp>
        <p:nvSpPr>
          <p:cNvPr id="4" name="Title 3"/>
          <p:cNvSpPr>
            <a:spLocks noGrp="1"/>
          </p:cNvSpPr>
          <p:nvPr>
            <p:ph type="title"/>
          </p:nvPr>
        </p:nvSpPr>
        <p:spPr/>
        <p:txBody>
          <a:bodyPr/>
          <a:lstStyle/>
          <a:p>
            <a:r>
              <a:rPr lang="en-US" dirty="0" err="1" smtClean="0">
                <a:latin typeface="Courier New"/>
              </a:rPr>
              <a:t>bcem_aggregate</a:t>
            </a:r>
            <a:endParaRPr lang="en-US" dirty="0">
              <a:latin typeface="Courier New"/>
            </a:endParaRP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History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7394529"/>
              </p:ext>
            </p:extLst>
          </p:nvPr>
        </p:nvGraphicFramePr>
        <p:xfrm>
          <a:off x="481013" y="1465629"/>
          <a:ext cx="10648574" cy="4679612"/>
        </p:xfrm>
        <a:graphic>
          <a:graphicData uri="http://schemas.openxmlformats.org/drawingml/2006/table">
            <a:tbl>
              <a:tblPr firstRow="1" bandRow="1">
                <a:tableStyleId>{1FECB4D8-DB02-4DC6-A0A2-4F2EBAE1DC90}</a:tableStyleId>
              </a:tblPr>
              <a:tblGrid>
                <a:gridCol w="2109528"/>
                <a:gridCol w="4492195"/>
                <a:gridCol w="4046851"/>
              </a:tblGrid>
              <a:tr h="512900">
                <a:tc>
                  <a:txBody>
                    <a:bodyPr/>
                    <a:lstStyle/>
                    <a:p>
                      <a:r>
                        <a:rPr lang="en-US" sz="1900" dirty="0" smtClean="0"/>
                        <a:t>Date</a:t>
                      </a:r>
                      <a:endParaRPr lang="en-US" sz="1900" dirty="0"/>
                    </a:p>
                  </a:txBody>
                  <a:tcPr marL="121888" marR="121888">
                    <a:lnL w="28575" cap="flat" cmpd="sng" algn="ctr">
                      <a:solidFill>
                        <a:schemeClr val="accent5"/>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28575" cap="flat" cmpd="sng" algn="ctr">
                      <a:solidFill>
                        <a:schemeClr val="accent5"/>
                      </a:solidFill>
                      <a:prstDash val="solid"/>
                      <a:round/>
                      <a:headEnd type="none" w="med" len="med"/>
                      <a:tailEnd type="none" w="med" len="med"/>
                    </a:lnB>
                    <a:solidFill>
                      <a:schemeClr val="accent5"/>
                    </a:solidFill>
                  </a:tcPr>
                </a:tc>
                <a:tc>
                  <a:txBody>
                    <a:bodyPr/>
                    <a:lstStyle/>
                    <a:p>
                      <a:r>
                        <a:rPr lang="en-US" sz="1900" dirty="0" smtClean="0"/>
                        <a:t>Comment</a:t>
                      </a:r>
                      <a:endParaRPr lang="en-US" sz="1900" dirty="0"/>
                    </a:p>
                  </a:txBody>
                  <a:tcPr marL="121888" marR="121888">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28575" cap="flat" cmpd="sng" algn="ctr">
                      <a:solidFill>
                        <a:schemeClr val="accent5"/>
                      </a:solidFill>
                      <a:prstDash val="solid"/>
                      <a:round/>
                      <a:headEnd type="none" w="med" len="med"/>
                      <a:tailEnd type="none" w="med" len="med"/>
                    </a:lnB>
                    <a:solidFill>
                      <a:schemeClr val="accent5"/>
                    </a:solidFill>
                  </a:tcPr>
                </a:tc>
                <a:tc>
                  <a:txBody>
                    <a:bodyPr/>
                    <a:lstStyle/>
                    <a:p>
                      <a:r>
                        <a:rPr lang="en-US" sz="1900" dirty="0" smtClean="0"/>
                        <a:t>Author</a:t>
                      </a:r>
                      <a:r>
                        <a:rPr lang="en-US" sz="1900" baseline="0" dirty="0" smtClean="0"/>
                        <a:t> / Reviewer</a:t>
                      </a:r>
                      <a:endParaRPr lang="en-US" sz="1900" dirty="0"/>
                    </a:p>
                  </a:txBody>
                  <a:tcPr marL="121888" marR="121888">
                    <a:lnL w="19050" cap="flat" cmpd="sng" algn="ctr">
                      <a:solidFill>
                        <a:schemeClr val="bg1"/>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28575" cap="flat" cmpd="sng" algn="ctr">
                      <a:solidFill>
                        <a:schemeClr val="accent5"/>
                      </a:solidFill>
                      <a:prstDash val="solid"/>
                      <a:round/>
                      <a:headEnd type="none" w="med" len="med"/>
                      <a:tailEnd type="none" w="med" len="med"/>
                    </a:lnB>
                    <a:solidFill>
                      <a:schemeClr val="accent5"/>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07/02/2015</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28575" cap="flat" cmpd="sng" algn="ctr">
                      <a:solidFill>
                        <a:schemeClr val="accent5"/>
                      </a:solidFill>
                      <a:prstDash val="solid"/>
                      <a:round/>
                      <a:headEnd type="none" w="med" len="med"/>
                      <a:tailEnd type="none" w="med" len="med"/>
                    </a:lnB>
                    <a:solidFill>
                      <a:schemeClr val="bg1"/>
                    </a:solidFill>
                  </a:tcPr>
                </a:tc>
                <a:tc>
                  <a:txBody>
                    <a:bodyPr/>
                    <a:lstStyle/>
                    <a:p>
                      <a:r>
                        <a:rPr lang="en-US" sz="1500" baseline="0" dirty="0" smtClean="0"/>
                        <a:t>1.10 DRQS 67613773</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28575" cap="flat" cmpd="sng" algn="ctr">
                      <a:solidFill>
                        <a:schemeClr val="accent5"/>
                      </a:solidFill>
                      <a:prstDash val="solid"/>
                      <a:round/>
                      <a:headEnd type="none" w="med" len="med"/>
                      <a:tailEnd type="none" w="med" len="med"/>
                    </a:lnB>
                    <a:solidFill>
                      <a:schemeClr val="bg1"/>
                    </a:solidFill>
                  </a:tcPr>
                </a:tc>
                <a:tc>
                  <a:txBody>
                    <a:bodyPr/>
                    <a:lstStyle/>
                    <a:p>
                      <a:r>
                        <a:rPr lang="en-US" sz="1500" baseline="0" dirty="0" smtClean="0"/>
                        <a:t>Sean Geoghegan</a:t>
                      </a:r>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28575" cap="flat" cmpd="sng" algn="ctr">
                      <a:solidFill>
                        <a:schemeClr val="accent5"/>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06/11/2015</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1.9 (DRQS 66709457)</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Sean </a:t>
                      </a:r>
                      <a:r>
                        <a:rPr lang="en-US" sz="1500" baseline="0" dirty="0" err="1" smtClean="0"/>
                        <a:t>Geoghegan</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07/21/2014</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1.8 (DRQS 54749038)</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Sean </a:t>
                      </a:r>
                      <a:r>
                        <a:rPr lang="en-US" sz="1500" baseline="0" dirty="0" err="1" smtClean="0"/>
                        <a:t>Geoghegan</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08/02/2013</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1.7 (DRQS 42687568)</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Josh </a:t>
                      </a:r>
                      <a:r>
                        <a:rPr lang="en-US" sz="1500" baseline="0" dirty="0" err="1" smtClean="0"/>
                        <a:t>Rapps</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07/12/2013</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1.6 (DRQS 42687568)</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Sean </a:t>
                      </a:r>
                      <a:r>
                        <a:rPr lang="en-US" sz="1500" baseline="0" dirty="0" err="1" smtClean="0"/>
                        <a:t>Geoghegan</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02/14/2013</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1.5</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Sean </a:t>
                      </a:r>
                      <a:r>
                        <a:rPr lang="en-US" sz="1500" baseline="0" dirty="0" err="1" smtClean="0"/>
                        <a:t>Geoghegan</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08/02/2012</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1.4</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Sean </a:t>
                      </a:r>
                      <a:r>
                        <a:rPr lang="en-US" sz="1500" baseline="0" dirty="0" err="1" smtClean="0"/>
                        <a:t>Geoghegan</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12/09/2011</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1.3</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Sean </a:t>
                      </a:r>
                      <a:r>
                        <a:rPr lang="en-US" sz="1500" baseline="0" dirty="0" err="1" smtClean="0"/>
                        <a:t>Geoghegan</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06/22/2011</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1.2</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George </a:t>
                      </a:r>
                      <a:r>
                        <a:rPr lang="en-US" sz="1500" baseline="0" dirty="0" err="1" smtClean="0"/>
                        <a:t>Holober</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04/05/2011</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1.1</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err="1" smtClean="0"/>
                        <a:t>Detlef</a:t>
                      </a:r>
                      <a:r>
                        <a:rPr lang="en-US" sz="1500" baseline="0" dirty="0" smtClean="0"/>
                        <a:t> </a:t>
                      </a:r>
                      <a:r>
                        <a:rPr lang="en-US" sz="1500" baseline="0" dirty="0" err="1" smtClean="0"/>
                        <a:t>Ronneburger</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378792">
                <a:tc>
                  <a:txBody>
                    <a:bodyPr/>
                    <a:lstStyle/>
                    <a:p>
                      <a:pPr marL="0" algn="l" defTabSz="914400" rtl="0" eaLnBrk="1" latinLnBrk="0" hangingPunct="1"/>
                      <a:r>
                        <a:rPr lang="en-US" sz="1500" kern="1200" baseline="0" dirty="0" smtClean="0">
                          <a:solidFill>
                            <a:schemeClr val="dk1"/>
                          </a:solidFill>
                          <a:latin typeface="+mn-lt"/>
                          <a:ea typeface="+mn-ea"/>
                          <a:cs typeface="+mn-cs"/>
                        </a:rPr>
                        <a:t>02/23/2011</a:t>
                      </a:r>
                      <a:endParaRPr lang="en-US" sz="1500" kern="1200" baseline="0" dirty="0">
                        <a:solidFill>
                          <a:schemeClr val="dk1"/>
                        </a:solidFill>
                        <a:latin typeface="+mn-lt"/>
                        <a:ea typeface="+mn-ea"/>
                        <a:cs typeface="+mn-cs"/>
                      </a:endParaRPr>
                    </a:p>
                  </a:txBody>
                  <a:tcPr marL="121888" marR="121888" anchor="ctr">
                    <a:lnL w="28575" cap="flat" cmpd="sng" algn="ctr">
                      <a:solidFill>
                        <a:schemeClr val="accent5"/>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smtClean="0"/>
                        <a:t>1.0</a:t>
                      </a:r>
                    </a:p>
                  </a:txBody>
                  <a:tcPr marL="121888" marR="121888"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r>
                        <a:rPr lang="en-US" sz="1500" baseline="0" dirty="0" err="1" smtClean="0"/>
                        <a:t>Detlef</a:t>
                      </a:r>
                      <a:r>
                        <a:rPr lang="en-US" sz="1500" baseline="0" dirty="0" smtClean="0"/>
                        <a:t> </a:t>
                      </a:r>
                      <a:r>
                        <a:rPr lang="en-US" sz="1500" baseline="0" dirty="0" err="1" smtClean="0"/>
                        <a:t>Ronneburger</a:t>
                      </a:r>
                      <a:endParaRPr lang="en-US" sz="1500" baseline="0" dirty="0" smtClean="0"/>
                    </a:p>
                  </a:txBody>
                  <a:tcPr marL="121888" marR="121888" anchor="ctr">
                    <a:lnL w="19050" cap="flat" cmpd="sng" algn="ctr">
                      <a:solidFill>
                        <a:schemeClr val="tx2"/>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bl>
          </a:graphicData>
        </a:graphic>
      </p:graphicFrame>
      <p:sp>
        <p:nvSpPr>
          <p:cNvPr id="8" name="Text Box 22">
            <a:hlinkClick r:id="" action="ppaction://hlinkshowjump?jump=firstslide"/>
          </p:cNvPr>
          <p:cNvSpPr txBox="1">
            <a:spLocks noChangeArrowheads="1"/>
          </p:cNvSpPr>
          <p:nvPr/>
        </p:nvSpPr>
        <p:spPr bwMode="auto">
          <a:xfrm>
            <a:off x="4890899" y="6167438"/>
            <a:ext cx="1828800" cy="457200"/>
          </a:xfrm>
          <a:prstGeom prst="rect">
            <a:avLst/>
          </a:prstGeom>
          <a:noFill/>
          <a:ln w="9525">
            <a:noFill/>
            <a:miter lim="800000"/>
            <a:headEnd/>
            <a:tailEnd/>
          </a:ln>
        </p:spPr>
        <p:txBody>
          <a:bodyPr>
            <a:spAutoFit/>
          </a:bodyPr>
          <a:lstStyle/>
          <a:p>
            <a:pPr algn="ctr"/>
            <a:r>
              <a:rPr lang="en-US" altLang="en-US" sz="2400" dirty="0">
                <a:solidFill>
                  <a:schemeClr val="bg1"/>
                </a:solidFill>
                <a:hlinkClick r:id="" action="ppaction://hlinkshowjump?jump=firstslide"/>
              </a:rPr>
              <a:t>Back to Top</a:t>
            </a:r>
            <a:r>
              <a:rPr lang="en-US" altLang="en-US" sz="2400" dirty="0">
                <a:solidFill>
                  <a:schemeClr val="bg1"/>
                </a:solidFill>
                <a:latin typeface="Times New Roman" pitchFamily="18" charset="0"/>
                <a:hlinkClick r:id="" action="ppaction://hlinkshowjump?jump=firstslide"/>
              </a:rPr>
              <a:t> </a:t>
            </a:r>
            <a:endParaRPr lang="en-US" altLang="en-US" sz="2400" dirty="0">
              <a:solidFill>
                <a:schemeClr val="tx1"/>
              </a:solidFill>
              <a:latin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lvl="1"/>
            <a:r>
              <a:rPr lang="en-US" dirty="0" smtClean="0"/>
              <a:t>What is BDE ?</a:t>
            </a:r>
          </a:p>
          <a:p>
            <a:pPr lvl="1"/>
            <a:r>
              <a:rPr lang="en-US" dirty="0" smtClean="0"/>
              <a:t>Navigating BDE</a:t>
            </a:r>
          </a:p>
          <a:p>
            <a:pPr lvl="2"/>
            <a:r>
              <a:rPr lang="en-US" dirty="0" smtClean="0"/>
              <a:t>BDE Structure</a:t>
            </a:r>
          </a:p>
          <a:p>
            <a:pPr lvl="2"/>
            <a:r>
              <a:rPr lang="en-US" dirty="0" smtClean="0"/>
              <a:t>BDE Documentation</a:t>
            </a:r>
          </a:p>
          <a:p>
            <a:pPr lvl="1"/>
            <a:r>
              <a:rPr lang="en-US" dirty="0" smtClean="0"/>
              <a:t>BDE Concepts and Idioms</a:t>
            </a:r>
          </a:p>
          <a:p>
            <a:pPr lvl="1"/>
            <a:r>
              <a:rPr lang="en-US" dirty="0" smtClean="0"/>
              <a:t>Useful BDE Classes</a:t>
            </a:r>
          </a:p>
        </p:txBody>
      </p:sp>
      <p:sp>
        <p:nvSpPr>
          <p:cNvPr id="6" name="Title 5"/>
          <p:cNvSpPr>
            <a:spLocks noGrp="1"/>
          </p:cNvSpPr>
          <p:nvPr>
            <p:ph type="title"/>
          </p:nvPr>
        </p:nvSpPr>
        <p:spPr/>
        <p:txBody>
          <a:bodyPr/>
          <a:lstStyle/>
          <a:p>
            <a:r>
              <a:rPr lang="en-US" smtClean="0"/>
              <a:t>Outline</a:t>
            </a:r>
            <a:endParaRPr lang="en-US" dirty="0"/>
          </a:p>
        </p:txBody>
      </p:sp>
      <p:grpSp>
        <p:nvGrpSpPr>
          <p:cNvPr id="9" name="Group 8"/>
          <p:cNvGrpSpPr/>
          <p:nvPr/>
        </p:nvGrpSpPr>
        <p:grpSpPr>
          <a:xfrm>
            <a:off x="1145712" y="1990340"/>
            <a:ext cx="9783605" cy="415508"/>
            <a:chOff x="465772" y="960300"/>
            <a:chExt cx="6460808" cy="652076"/>
          </a:xfrm>
        </p:grpSpPr>
        <p:sp>
          <p:nvSpPr>
            <p:cNvPr id="10" name="Rectangle 9"/>
            <p:cNvSpPr/>
            <p:nvPr/>
          </p:nvSpPr>
          <p:spPr>
            <a:xfrm>
              <a:off x="465772" y="960300"/>
              <a:ext cx="6460808" cy="652076"/>
            </a:xfrm>
            <a:prstGeom prst="rect">
              <a:avLst/>
            </a:prstGeom>
            <a:no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endParaRPr lang="en-US" sz="2700" i="1" dirty="0"/>
            </a:p>
          </p:txBody>
        </p:sp>
        <p:sp>
          <p:nvSpPr>
            <p:cNvPr id="11" name="Pentagon 10"/>
            <p:cNvSpPr/>
            <p:nvPr/>
          </p:nvSpPr>
          <p:spPr>
            <a:xfrm>
              <a:off x="465773" y="960300"/>
              <a:ext cx="249810" cy="650358"/>
            </a:xfrm>
            <a:prstGeom prst="homePlate">
              <a:avLst>
                <a:gd name="adj" fmla="val 100000"/>
              </a:avLst>
            </a:prstGeom>
            <a:solidFill>
              <a:schemeClr val="accent3"/>
            </a:solid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700" i="1" dirty="0"/>
            </a:p>
          </p:txBody>
        </p:sp>
      </p:grpSp>
    </p:spTree>
    <p:custDataLst>
      <p:tags r:id="rId1"/>
    </p:custDataLst>
    <p:extLst>
      <p:ext uri="{BB962C8B-B14F-4D97-AF65-F5344CB8AC3E}">
        <p14:creationId xmlns:p14="http://schemas.microsoft.com/office/powerpoint/2010/main" val="3095840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smtClean="0"/>
              <a:t>BDE is organized into</a:t>
            </a:r>
          </a:p>
          <a:p>
            <a:pPr lvl="2"/>
            <a:r>
              <a:rPr lang="en-US" smtClean="0"/>
              <a:t>Package Groups</a:t>
            </a:r>
          </a:p>
          <a:p>
            <a:pPr lvl="2"/>
            <a:r>
              <a:rPr lang="en-US" smtClean="0"/>
              <a:t>Packages</a:t>
            </a:r>
          </a:p>
          <a:p>
            <a:pPr lvl="2"/>
            <a:r>
              <a:rPr lang="en-US" smtClean="0"/>
              <a:t>Components</a:t>
            </a:r>
            <a:endParaRPr lang="en-US" dirty="0"/>
          </a:p>
        </p:txBody>
      </p:sp>
      <p:sp>
        <p:nvSpPr>
          <p:cNvPr id="4" name="Title 3"/>
          <p:cNvSpPr>
            <a:spLocks noGrp="1"/>
          </p:cNvSpPr>
          <p:nvPr>
            <p:ph type="title"/>
          </p:nvPr>
        </p:nvSpPr>
        <p:spPr/>
        <p:txBody>
          <a:bodyPr/>
          <a:lstStyle/>
          <a:p>
            <a:r>
              <a:rPr lang="en-US" dirty="0" smtClean="0"/>
              <a:t>BDE Structure</a:t>
            </a:r>
            <a:endParaRPr lang="en-US" dirty="0"/>
          </a:p>
        </p:txBody>
      </p:sp>
      <p:sp>
        <p:nvSpPr>
          <p:cNvPr id="7" name="Rectangle 6"/>
          <p:cNvSpPr/>
          <p:nvPr/>
        </p:nvSpPr>
        <p:spPr bwMode="auto">
          <a:xfrm>
            <a:off x="3440805" y="3028950"/>
            <a:ext cx="2529047" cy="427038"/>
          </a:xfrm>
          <a:prstGeom prst="rect">
            <a:avLst/>
          </a:prstGeom>
          <a:solidFill>
            <a:schemeClr val="accent5"/>
          </a:solidFill>
          <a:ln w="9525">
            <a:solidFill>
              <a:schemeClr val="accent5"/>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800" b="1" dirty="0">
                <a:solidFill>
                  <a:schemeClr val="bg1"/>
                </a:solidFill>
              </a:rPr>
              <a:t>BDE</a:t>
            </a:r>
          </a:p>
        </p:txBody>
      </p:sp>
      <p:sp>
        <p:nvSpPr>
          <p:cNvPr id="41" name="Rectangle 40"/>
          <p:cNvSpPr>
            <a:spLocks/>
          </p:cNvSpPr>
          <p:nvPr/>
        </p:nvSpPr>
        <p:spPr bwMode="auto">
          <a:xfrm>
            <a:off x="5742142" y="4085167"/>
            <a:ext cx="1148529" cy="427037"/>
          </a:xfrm>
          <a:prstGeom prst="rect">
            <a:avLst/>
          </a:prstGeom>
          <a:solidFill>
            <a:schemeClr val="tx2"/>
          </a:solidFill>
          <a:ln w="9525">
            <a:solidFill>
              <a:schemeClr val="tx2"/>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800" b="1" dirty="0" err="1">
                <a:solidFill>
                  <a:schemeClr val="bg1"/>
                </a:solidFill>
                <a:latin typeface="Courier New" pitchFamily="49" charset="0"/>
                <a:cs typeface="Courier New" pitchFamily="49" charset="0"/>
              </a:rPr>
              <a:t>bdl</a:t>
            </a:r>
            <a:endParaRPr lang="en-US" sz="1800" b="1" dirty="0">
              <a:solidFill>
                <a:schemeClr val="bg1"/>
              </a:solidFill>
              <a:latin typeface="Courier New" pitchFamily="49" charset="0"/>
              <a:cs typeface="Courier New" pitchFamily="49" charset="0"/>
            </a:endParaRPr>
          </a:p>
        </p:txBody>
      </p:sp>
      <p:sp>
        <p:nvSpPr>
          <p:cNvPr id="42" name="Rectangle 41"/>
          <p:cNvSpPr/>
          <p:nvPr/>
        </p:nvSpPr>
        <p:spPr bwMode="auto">
          <a:xfrm>
            <a:off x="1199842" y="4085166"/>
            <a:ext cx="1148529" cy="427038"/>
          </a:xfrm>
          <a:prstGeom prst="rect">
            <a:avLst/>
          </a:prstGeom>
          <a:solidFill>
            <a:schemeClr val="tx2"/>
          </a:solidFill>
          <a:ln w="9525">
            <a:solidFill>
              <a:schemeClr val="tx2"/>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800" b="1" dirty="0" err="1">
                <a:solidFill>
                  <a:schemeClr val="bg1"/>
                </a:solidFill>
                <a:latin typeface="Courier New" pitchFamily="49" charset="0"/>
                <a:cs typeface="Courier New" pitchFamily="49" charset="0"/>
              </a:rPr>
              <a:t>bae</a:t>
            </a:r>
            <a:endParaRPr lang="en-US" sz="1800" b="1" dirty="0">
              <a:solidFill>
                <a:schemeClr val="bg1"/>
              </a:solidFill>
              <a:latin typeface="Courier New" pitchFamily="49" charset="0"/>
              <a:cs typeface="Courier New" pitchFamily="49" charset="0"/>
            </a:endParaRPr>
          </a:p>
        </p:txBody>
      </p:sp>
      <p:sp>
        <p:nvSpPr>
          <p:cNvPr id="43" name="Rectangle 42"/>
          <p:cNvSpPr>
            <a:spLocks/>
          </p:cNvSpPr>
          <p:nvPr/>
        </p:nvSpPr>
        <p:spPr bwMode="auto">
          <a:xfrm>
            <a:off x="2665453" y="4085166"/>
            <a:ext cx="1148529" cy="427037"/>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800" b="1" dirty="0">
                <a:solidFill>
                  <a:schemeClr val="tx1"/>
                </a:solidFill>
                <a:latin typeface="Courier New" pitchFamily="49" charset="0"/>
                <a:ea typeface="MS PGothic" pitchFamily="34" charset="-128"/>
                <a:cs typeface="Courier New" pitchFamily="49" charset="0"/>
              </a:rPr>
              <a:t>…</a:t>
            </a:r>
          </a:p>
        </p:txBody>
      </p:sp>
      <p:sp>
        <p:nvSpPr>
          <p:cNvPr id="44" name="Rectangle 43"/>
          <p:cNvSpPr>
            <a:spLocks/>
          </p:cNvSpPr>
          <p:nvPr/>
        </p:nvSpPr>
        <p:spPr bwMode="auto">
          <a:xfrm>
            <a:off x="7353220" y="4085166"/>
            <a:ext cx="1148529" cy="427037"/>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800" b="1" dirty="0">
                <a:solidFill>
                  <a:schemeClr val="tx1"/>
                </a:solidFill>
                <a:latin typeface="Courier New" pitchFamily="49" charset="0"/>
                <a:ea typeface="MS PGothic" pitchFamily="34" charset="-128"/>
                <a:cs typeface="Courier New" pitchFamily="49" charset="0"/>
              </a:rPr>
              <a:t>…</a:t>
            </a:r>
          </a:p>
        </p:txBody>
      </p:sp>
      <p:sp>
        <p:nvSpPr>
          <p:cNvPr id="9" name="TextBox 115"/>
          <p:cNvSpPr txBox="1">
            <a:spLocks noChangeArrowheads="1"/>
          </p:cNvSpPr>
          <p:nvPr/>
        </p:nvSpPr>
        <p:spPr bwMode="auto">
          <a:xfrm>
            <a:off x="8999966" y="4175529"/>
            <a:ext cx="1829959" cy="246311"/>
          </a:xfrm>
          <a:prstGeom prst="rect">
            <a:avLst/>
          </a:prstGeom>
          <a:noFill/>
          <a:ln w="9525">
            <a:noFill/>
            <a:miter lim="800000"/>
            <a:headEnd/>
            <a:tailEnd/>
          </a:ln>
        </p:spPr>
        <p:txBody>
          <a:bodyPr wrap="none" lIns="0" tIns="0" rIns="0" bIns="0">
            <a:spAutoFit/>
          </a:bodyPr>
          <a:lstStyle/>
          <a:p>
            <a:r>
              <a:rPr lang="en-US" altLang="en-US" sz="1600" i="1" dirty="0">
                <a:solidFill>
                  <a:schemeClr val="tx1"/>
                </a:solidFill>
              </a:rPr>
              <a:t>Package Groups</a:t>
            </a:r>
          </a:p>
        </p:txBody>
      </p:sp>
      <p:sp>
        <p:nvSpPr>
          <p:cNvPr id="10" name="Rectangle 9"/>
          <p:cNvSpPr/>
          <p:nvPr/>
        </p:nvSpPr>
        <p:spPr bwMode="auto">
          <a:xfrm>
            <a:off x="855663" y="5141383"/>
            <a:ext cx="918444" cy="427038"/>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500" b="1" dirty="0">
                <a:solidFill>
                  <a:schemeClr val="tx1"/>
                </a:solidFill>
                <a:latin typeface="Courier New" pitchFamily="49" charset="0"/>
                <a:ea typeface="MS PGothic" pitchFamily="34" charset="-128"/>
                <a:cs typeface="Courier New" pitchFamily="49" charset="0"/>
              </a:rPr>
              <a:t>…</a:t>
            </a:r>
          </a:p>
        </p:txBody>
      </p:sp>
      <p:sp>
        <p:nvSpPr>
          <p:cNvPr id="37" name="Rectangle 36"/>
          <p:cNvSpPr/>
          <p:nvPr/>
        </p:nvSpPr>
        <p:spPr bwMode="auto">
          <a:xfrm>
            <a:off x="1852741" y="5141383"/>
            <a:ext cx="920345" cy="427038"/>
          </a:xfrm>
          <a:prstGeom prst="rect">
            <a:avLst/>
          </a:prstGeom>
          <a:solidFill>
            <a:srgbClr val="D9D9D9"/>
          </a:solidFill>
          <a:ln w="9525">
            <a:solidFill>
              <a:srgbClr val="D9D9D9"/>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500" b="1" dirty="0" err="1">
                <a:solidFill>
                  <a:schemeClr val="tx1"/>
                </a:solidFill>
                <a:latin typeface="Courier New"/>
                <a:cs typeface="Courier New" pitchFamily="49" charset="0"/>
              </a:rPr>
              <a:t>bdeut</a:t>
            </a:r>
            <a:endParaRPr lang="en-US" sz="1500" b="1" dirty="0">
              <a:solidFill>
                <a:schemeClr val="tx1"/>
              </a:solidFill>
              <a:latin typeface="Courier New"/>
              <a:cs typeface="Courier New" pitchFamily="49" charset="0"/>
            </a:endParaRPr>
          </a:p>
        </p:txBody>
      </p:sp>
      <p:sp>
        <p:nvSpPr>
          <p:cNvPr id="38" name="Rectangle 37"/>
          <p:cNvSpPr/>
          <p:nvPr/>
        </p:nvSpPr>
        <p:spPr bwMode="auto">
          <a:xfrm>
            <a:off x="3251770" y="5141383"/>
            <a:ext cx="918443" cy="427038"/>
          </a:xfrm>
          <a:prstGeom prst="rect">
            <a:avLst/>
          </a:prstGeom>
          <a:solidFill>
            <a:srgbClr val="D9D9D9"/>
          </a:solidFill>
          <a:ln w="9525">
            <a:solidFill>
              <a:srgbClr val="D9D9D9"/>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500" b="1" dirty="0" err="1">
                <a:solidFill>
                  <a:schemeClr val="tx1"/>
                </a:solidFill>
                <a:latin typeface="Courier New"/>
                <a:cs typeface="Courier New" pitchFamily="49" charset="0"/>
              </a:rPr>
              <a:t>bdex</a:t>
            </a:r>
            <a:endParaRPr lang="en-US" sz="1500" b="1" dirty="0">
              <a:solidFill>
                <a:schemeClr val="tx1"/>
              </a:solidFill>
              <a:latin typeface="Courier New"/>
              <a:cs typeface="Courier New" pitchFamily="49" charset="0"/>
            </a:endParaRPr>
          </a:p>
        </p:txBody>
      </p:sp>
      <p:sp>
        <p:nvSpPr>
          <p:cNvPr id="39" name="Rectangle 38"/>
          <p:cNvSpPr/>
          <p:nvPr/>
        </p:nvSpPr>
        <p:spPr bwMode="auto">
          <a:xfrm>
            <a:off x="7583306" y="5141383"/>
            <a:ext cx="918444" cy="427037"/>
          </a:xfrm>
          <a:prstGeom prst="rect">
            <a:avLst/>
          </a:prstGeom>
          <a:solidFill>
            <a:srgbClr val="D9D9D9"/>
          </a:solidFill>
          <a:ln w="9525">
            <a:solidFill>
              <a:srgbClr val="D9D9D9"/>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500" b="1" dirty="0" err="1">
                <a:solidFill>
                  <a:schemeClr val="tx1"/>
                </a:solidFill>
                <a:latin typeface="Courier New"/>
                <a:cs typeface="Courier New" pitchFamily="49" charset="0"/>
              </a:rPr>
              <a:t>bdlt</a:t>
            </a:r>
            <a:endParaRPr lang="en-US" sz="1500" b="1" dirty="0">
              <a:solidFill>
                <a:schemeClr val="tx1"/>
              </a:solidFill>
              <a:latin typeface="Courier New"/>
              <a:cs typeface="Courier New" pitchFamily="49" charset="0"/>
            </a:endParaRPr>
          </a:p>
        </p:txBody>
      </p:sp>
      <p:sp>
        <p:nvSpPr>
          <p:cNvPr id="40" name="Rectangle 39"/>
          <p:cNvSpPr/>
          <p:nvPr/>
        </p:nvSpPr>
        <p:spPr bwMode="auto">
          <a:xfrm>
            <a:off x="6370593" y="5141383"/>
            <a:ext cx="714979" cy="427038"/>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500" b="1" dirty="0">
                <a:solidFill>
                  <a:schemeClr val="tx1"/>
                </a:solidFill>
                <a:latin typeface="Courier New" pitchFamily="49" charset="0"/>
                <a:ea typeface="MS PGothic" pitchFamily="34" charset="-128"/>
                <a:cs typeface="Courier New" pitchFamily="49" charset="0"/>
              </a:rPr>
              <a:t>…</a:t>
            </a:r>
          </a:p>
        </p:txBody>
      </p:sp>
      <p:sp>
        <p:nvSpPr>
          <p:cNvPr id="12" name="TextBox 116"/>
          <p:cNvSpPr txBox="1">
            <a:spLocks noChangeArrowheads="1"/>
          </p:cNvSpPr>
          <p:nvPr/>
        </p:nvSpPr>
        <p:spPr bwMode="auto">
          <a:xfrm>
            <a:off x="8999966" y="5231746"/>
            <a:ext cx="1077237" cy="246311"/>
          </a:xfrm>
          <a:prstGeom prst="rect">
            <a:avLst/>
          </a:prstGeom>
          <a:noFill/>
          <a:ln w="9525">
            <a:noFill/>
            <a:miter lim="800000"/>
            <a:headEnd/>
            <a:tailEnd/>
          </a:ln>
        </p:spPr>
        <p:txBody>
          <a:bodyPr wrap="none" lIns="0" tIns="0" rIns="0" bIns="0">
            <a:spAutoFit/>
          </a:bodyPr>
          <a:lstStyle/>
          <a:p>
            <a:r>
              <a:rPr lang="en-US" altLang="en-US" sz="1600" i="1">
                <a:solidFill>
                  <a:schemeClr val="tx1"/>
                </a:solidFill>
              </a:rPr>
              <a:t>Packages</a:t>
            </a:r>
          </a:p>
        </p:txBody>
      </p:sp>
      <p:sp>
        <p:nvSpPr>
          <p:cNvPr id="33" name="Rectangle 32"/>
          <p:cNvSpPr/>
          <p:nvPr/>
        </p:nvSpPr>
        <p:spPr bwMode="auto">
          <a:xfrm>
            <a:off x="4888827" y="6197600"/>
            <a:ext cx="1439464" cy="427037"/>
          </a:xfrm>
          <a:prstGeom prst="rect">
            <a:avLst/>
          </a:prstGeom>
          <a:solidFill>
            <a:schemeClr val="bg1"/>
          </a:solidFill>
          <a:ln w="9525">
            <a:solidFill>
              <a:schemeClr val="tx2"/>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400" b="1" dirty="0" err="1">
                <a:solidFill>
                  <a:schemeClr val="tx1"/>
                </a:solidFill>
                <a:latin typeface="Courier New"/>
                <a:cs typeface="Courier New" pitchFamily="49" charset="0"/>
              </a:rPr>
              <a:t>bdlt_datetz</a:t>
            </a:r>
            <a:endParaRPr lang="en-US" sz="1400" b="1" dirty="0">
              <a:solidFill>
                <a:schemeClr val="tx1"/>
              </a:solidFill>
              <a:latin typeface="Courier New"/>
              <a:cs typeface="Courier New" pitchFamily="49" charset="0"/>
            </a:endParaRPr>
          </a:p>
        </p:txBody>
      </p:sp>
      <p:sp>
        <p:nvSpPr>
          <p:cNvPr id="34" name="Rectangle 33"/>
          <p:cNvSpPr/>
          <p:nvPr/>
        </p:nvSpPr>
        <p:spPr bwMode="auto">
          <a:xfrm>
            <a:off x="7062285" y="6197600"/>
            <a:ext cx="1439465" cy="427037"/>
          </a:xfrm>
          <a:prstGeom prst="rect">
            <a:avLst/>
          </a:prstGeom>
          <a:solidFill>
            <a:schemeClr val="bg1"/>
          </a:solidFill>
          <a:ln w="9525">
            <a:solidFill>
              <a:schemeClr val="tx2"/>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400" b="1" dirty="0" err="1">
                <a:solidFill>
                  <a:schemeClr val="tx1"/>
                </a:solidFill>
                <a:latin typeface="Courier New"/>
                <a:cs typeface="Courier New" pitchFamily="49" charset="0"/>
              </a:rPr>
              <a:t>bdlt_time</a:t>
            </a:r>
            <a:endParaRPr lang="en-US" sz="1400" b="1" dirty="0">
              <a:solidFill>
                <a:schemeClr val="tx1"/>
              </a:solidFill>
              <a:latin typeface="Courier New"/>
              <a:cs typeface="Courier New" pitchFamily="49" charset="0"/>
            </a:endParaRPr>
          </a:p>
        </p:txBody>
      </p:sp>
      <p:sp>
        <p:nvSpPr>
          <p:cNvPr id="35" name="Rectangle 34"/>
          <p:cNvSpPr/>
          <p:nvPr/>
        </p:nvSpPr>
        <p:spPr bwMode="auto">
          <a:xfrm>
            <a:off x="3335270" y="6197600"/>
            <a:ext cx="1439465" cy="427037"/>
          </a:xfrm>
          <a:prstGeom prst="rect">
            <a:avLst/>
          </a:prstGeom>
          <a:solidFill>
            <a:schemeClr val="bg1"/>
          </a:solidFill>
          <a:ln w="9525">
            <a:solidFill>
              <a:schemeClr val="tx2"/>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400" b="1" dirty="0" err="1">
                <a:solidFill>
                  <a:schemeClr val="tx1"/>
                </a:solidFill>
                <a:latin typeface="Courier New"/>
                <a:cs typeface="Courier New" pitchFamily="49" charset="0"/>
              </a:rPr>
              <a:t>bdlt_date</a:t>
            </a:r>
            <a:endParaRPr lang="en-US" sz="1400" b="1" dirty="0">
              <a:solidFill>
                <a:schemeClr val="tx1"/>
              </a:solidFill>
              <a:latin typeface="Courier New"/>
              <a:cs typeface="Courier New" pitchFamily="49" charset="0"/>
            </a:endParaRPr>
          </a:p>
        </p:txBody>
      </p:sp>
      <p:sp>
        <p:nvSpPr>
          <p:cNvPr id="36" name="Rectangle 35"/>
          <p:cNvSpPr/>
          <p:nvPr/>
        </p:nvSpPr>
        <p:spPr bwMode="auto">
          <a:xfrm>
            <a:off x="6451892" y="6197600"/>
            <a:ext cx="513416" cy="427037"/>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400" b="1" dirty="0">
                <a:solidFill>
                  <a:schemeClr val="tx1"/>
                </a:solidFill>
                <a:latin typeface="Courier New" pitchFamily="49" charset="0"/>
                <a:ea typeface="MS PGothic" pitchFamily="34" charset="-128"/>
                <a:cs typeface="Courier New" pitchFamily="49" charset="0"/>
              </a:rPr>
              <a:t>…</a:t>
            </a:r>
          </a:p>
        </p:txBody>
      </p:sp>
      <p:sp>
        <p:nvSpPr>
          <p:cNvPr id="14" name="Rectangle 13"/>
          <p:cNvSpPr/>
          <p:nvPr/>
        </p:nvSpPr>
        <p:spPr bwMode="auto">
          <a:xfrm>
            <a:off x="1080044" y="6197600"/>
            <a:ext cx="513416" cy="427038"/>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400" b="1" dirty="0">
                <a:solidFill>
                  <a:schemeClr val="tx1"/>
                </a:solidFill>
                <a:latin typeface="Courier New" pitchFamily="49" charset="0"/>
                <a:ea typeface="MS PGothic" pitchFamily="34" charset="-128"/>
                <a:cs typeface="Courier New" pitchFamily="49" charset="0"/>
              </a:rPr>
              <a:t>…</a:t>
            </a:r>
          </a:p>
        </p:txBody>
      </p:sp>
      <p:sp>
        <p:nvSpPr>
          <p:cNvPr id="15" name="Rectangle 14"/>
          <p:cNvSpPr/>
          <p:nvPr/>
        </p:nvSpPr>
        <p:spPr bwMode="auto">
          <a:xfrm>
            <a:off x="2477676" y="6197600"/>
            <a:ext cx="513416" cy="427037"/>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400" b="1" dirty="0">
                <a:solidFill>
                  <a:schemeClr val="tx1"/>
                </a:solidFill>
                <a:latin typeface="Courier New" pitchFamily="49" charset="0"/>
                <a:ea typeface="MS PGothic" pitchFamily="34" charset="-128"/>
                <a:cs typeface="Courier New" pitchFamily="49" charset="0"/>
              </a:rPr>
              <a:t>…</a:t>
            </a:r>
          </a:p>
        </p:txBody>
      </p:sp>
      <p:sp>
        <p:nvSpPr>
          <p:cNvPr id="16" name="TextBox 117"/>
          <p:cNvSpPr txBox="1">
            <a:spLocks noChangeArrowheads="1"/>
          </p:cNvSpPr>
          <p:nvPr/>
        </p:nvSpPr>
        <p:spPr bwMode="auto">
          <a:xfrm>
            <a:off x="8999966" y="6287963"/>
            <a:ext cx="1392152" cy="246311"/>
          </a:xfrm>
          <a:prstGeom prst="rect">
            <a:avLst/>
          </a:prstGeom>
          <a:noFill/>
          <a:ln w="9525">
            <a:noFill/>
            <a:miter lim="800000"/>
            <a:headEnd/>
            <a:tailEnd/>
          </a:ln>
        </p:spPr>
        <p:txBody>
          <a:bodyPr wrap="none" lIns="0" tIns="0" rIns="0" bIns="0" anchor="ctr">
            <a:spAutoFit/>
          </a:bodyPr>
          <a:lstStyle/>
          <a:p>
            <a:r>
              <a:rPr lang="en-US" altLang="en-US" sz="1600" i="1" dirty="0">
                <a:solidFill>
                  <a:schemeClr val="tx1"/>
                </a:solidFill>
              </a:rPr>
              <a:t>Components</a:t>
            </a:r>
          </a:p>
        </p:txBody>
      </p:sp>
      <p:cxnSp>
        <p:nvCxnSpPr>
          <p:cNvPr id="17" name="Elbow Connector 129"/>
          <p:cNvCxnSpPr>
            <a:cxnSpLocks noChangeShapeType="1"/>
            <a:stCxn id="7" idx="2"/>
            <a:endCxn id="42" idx="0"/>
          </p:cNvCxnSpPr>
          <p:nvPr/>
        </p:nvCxnSpPr>
        <p:spPr bwMode="auto">
          <a:xfrm rot="5400000">
            <a:off x="2925129" y="2304966"/>
            <a:ext cx="629178" cy="2931222"/>
          </a:xfrm>
          <a:prstGeom prst="bentConnector3">
            <a:avLst>
              <a:gd name="adj1" fmla="val 50000"/>
            </a:avLst>
          </a:prstGeom>
          <a:noFill/>
          <a:ln w="9525" algn="ctr">
            <a:solidFill>
              <a:schemeClr val="tx2"/>
            </a:solidFill>
            <a:round/>
            <a:headEnd/>
            <a:tailEnd/>
          </a:ln>
        </p:spPr>
      </p:cxnSp>
      <p:cxnSp>
        <p:nvCxnSpPr>
          <p:cNvPr id="18" name="Elbow Connector 131"/>
          <p:cNvCxnSpPr>
            <a:cxnSpLocks noChangeShapeType="1"/>
            <a:stCxn id="7" idx="2"/>
            <a:endCxn id="45" idx="0"/>
          </p:cNvCxnSpPr>
          <p:nvPr/>
        </p:nvCxnSpPr>
        <p:spPr bwMode="auto">
          <a:xfrm>
            <a:off x="4705329" y="3455988"/>
            <a:ext cx="0" cy="629178"/>
          </a:xfrm>
          <a:prstGeom prst="straightConnector1">
            <a:avLst/>
          </a:prstGeom>
          <a:noFill/>
          <a:ln w="9525" algn="ctr">
            <a:solidFill>
              <a:schemeClr val="tx2"/>
            </a:solidFill>
            <a:round/>
            <a:headEnd/>
            <a:tailEnd/>
          </a:ln>
        </p:spPr>
      </p:cxnSp>
      <p:cxnSp>
        <p:nvCxnSpPr>
          <p:cNvPr id="19" name="Elbow Connector 133"/>
          <p:cNvCxnSpPr>
            <a:cxnSpLocks noChangeShapeType="1"/>
            <a:stCxn id="7" idx="2"/>
            <a:endCxn id="43" idx="0"/>
          </p:cNvCxnSpPr>
          <p:nvPr/>
        </p:nvCxnSpPr>
        <p:spPr bwMode="auto">
          <a:xfrm rot="5400000">
            <a:off x="3657935" y="3037772"/>
            <a:ext cx="629178" cy="1465611"/>
          </a:xfrm>
          <a:prstGeom prst="bentConnector3">
            <a:avLst>
              <a:gd name="adj1" fmla="val 50000"/>
            </a:avLst>
          </a:prstGeom>
          <a:noFill/>
          <a:ln w="9525" algn="ctr">
            <a:solidFill>
              <a:schemeClr val="tx2"/>
            </a:solidFill>
            <a:round/>
            <a:headEnd/>
            <a:tailEnd/>
          </a:ln>
        </p:spPr>
      </p:cxnSp>
      <p:cxnSp>
        <p:nvCxnSpPr>
          <p:cNvPr id="20" name="Elbow Connector 135"/>
          <p:cNvCxnSpPr>
            <a:cxnSpLocks noChangeShapeType="1"/>
            <a:stCxn id="7" idx="2"/>
            <a:endCxn id="41" idx="0"/>
          </p:cNvCxnSpPr>
          <p:nvPr/>
        </p:nvCxnSpPr>
        <p:spPr bwMode="auto">
          <a:xfrm rot="16200000" flipH="1">
            <a:off x="5196279" y="2965038"/>
            <a:ext cx="629179" cy="1611078"/>
          </a:xfrm>
          <a:prstGeom prst="bentConnector3">
            <a:avLst>
              <a:gd name="adj1" fmla="val 50000"/>
            </a:avLst>
          </a:prstGeom>
          <a:noFill/>
          <a:ln w="9525" algn="ctr">
            <a:solidFill>
              <a:schemeClr val="tx2"/>
            </a:solidFill>
            <a:round/>
            <a:headEnd/>
            <a:tailEnd/>
          </a:ln>
        </p:spPr>
      </p:cxnSp>
      <p:cxnSp>
        <p:nvCxnSpPr>
          <p:cNvPr id="21" name="Elbow Connector 139"/>
          <p:cNvCxnSpPr>
            <a:cxnSpLocks noChangeShapeType="1"/>
            <a:stCxn id="42" idx="2"/>
            <a:endCxn id="10" idx="0"/>
          </p:cNvCxnSpPr>
          <p:nvPr/>
        </p:nvCxnSpPr>
        <p:spPr bwMode="auto">
          <a:xfrm rot="5400000">
            <a:off x="1229907" y="4597182"/>
            <a:ext cx="629179" cy="459222"/>
          </a:xfrm>
          <a:prstGeom prst="bentConnector3">
            <a:avLst>
              <a:gd name="adj1" fmla="val 50000"/>
            </a:avLst>
          </a:prstGeom>
          <a:noFill/>
          <a:ln w="9525" algn="ctr">
            <a:solidFill>
              <a:schemeClr val="tx2"/>
            </a:solidFill>
            <a:round/>
            <a:headEnd/>
            <a:tailEnd/>
          </a:ln>
        </p:spPr>
      </p:cxnSp>
      <p:cxnSp>
        <p:nvCxnSpPr>
          <p:cNvPr id="22" name="Elbow Connector 141"/>
          <p:cNvCxnSpPr>
            <a:cxnSpLocks noChangeShapeType="1"/>
            <a:stCxn id="41" idx="2"/>
            <a:endCxn id="39" idx="0"/>
          </p:cNvCxnSpPr>
          <p:nvPr/>
        </p:nvCxnSpPr>
        <p:spPr bwMode="auto">
          <a:xfrm rot="16200000" flipH="1">
            <a:off x="6864878" y="3963732"/>
            <a:ext cx="629179" cy="1726121"/>
          </a:xfrm>
          <a:prstGeom prst="bentConnector3">
            <a:avLst>
              <a:gd name="adj1" fmla="val 50000"/>
            </a:avLst>
          </a:prstGeom>
          <a:noFill/>
          <a:ln w="9525" algn="ctr">
            <a:solidFill>
              <a:schemeClr val="tx2"/>
            </a:solidFill>
            <a:round/>
            <a:headEnd/>
            <a:tailEnd/>
          </a:ln>
        </p:spPr>
      </p:cxnSp>
      <p:cxnSp>
        <p:nvCxnSpPr>
          <p:cNvPr id="23" name="Elbow Connector 143"/>
          <p:cNvCxnSpPr>
            <a:cxnSpLocks noChangeShapeType="1"/>
            <a:stCxn id="41" idx="2"/>
            <a:endCxn id="40" idx="0"/>
          </p:cNvCxnSpPr>
          <p:nvPr/>
        </p:nvCxnSpPr>
        <p:spPr bwMode="auto">
          <a:xfrm rot="16200000" flipH="1">
            <a:off x="6207656" y="4620955"/>
            <a:ext cx="629179" cy="411676"/>
          </a:xfrm>
          <a:prstGeom prst="bentConnector3">
            <a:avLst>
              <a:gd name="adj1" fmla="val 50000"/>
            </a:avLst>
          </a:prstGeom>
          <a:noFill/>
          <a:ln w="9525" algn="ctr">
            <a:solidFill>
              <a:schemeClr val="tx2"/>
            </a:solidFill>
            <a:round/>
            <a:headEnd/>
            <a:tailEnd/>
          </a:ln>
        </p:spPr>
      </p:cxnSp>
      <p:cxnSp>
        <p:nvCxnSpPr>
          <p:cNvPr id="24" name="Elbow Connector 145"/>
          <p:cNvCxnSpPr>
            <a:cxnSpLocks noChangeShapeType="1"/>
            <a:stCxn id="45" idx="2"/>
            <a:endCxn id="37" idx="0"/>
          </p:cNvCxnSpPr>
          <p:nvPr/>
        </p:nvCxnSpPr>
        <p:spPr bwMode="auto">
          <a:xfrm rot="5400000">
            <a:off x="3194532" y="3630586"/>
            <a:ext cx="629180" cy="2392415"/>
          </a:xfrm>
          <a:prstGeom prst="bentConnector3">
            <a:avLst>
              <a:gd name="adj1" fmla="val 50000"/>
            </a:avLst>
          </a:prstGeom>
          <a:noFill/>
          <a:ln w="9525" algn="ctr">
            <a:solidFill>
              <a:schemeClr val="tx2"/>
            </a:solidFill>
            <a:round/>
            <a:headEnd/>
            <a:tailEnd/>
          </a:ln>
        </p:spPr>
      </p:cxnSp>
      <p:cxnSp>
        <p:nvCxnSpPr>
          <p:cNvPr id="25" name="Elbow Connector 147"/>
          <p:cNvCxnSpPr>
            <a:cxnSpLocks noChangeShapeType="1"/>
            <a:stCxn id="45" idx="2"/>
            <a:endCxn id="38" idx="0"/>
          </p:cNvCxnSpPr>
          <p:nvPr/>
        </p:nvCxnSpPr>
        <p:spPr bwMode="auto">
          <a:xfrm rot="5400000">
            <a:off x="3893571" y="4329625"/>
            <a:ext cx="629180" cy="994337"/>
          </a:xfrm>
          <a:prstGeom prst="bentConnector3">
            <a:avLst>
              <a:gd name="adj1" fmla="val 50000"/>
            </a:avLst>
          </a:prstGeom>
          <a:noFill/>
          <a:ln w="9525" algn="ctr">
            <a:solidFill>
              <a:schemeClr val="tx2"/>
            </a:solidFill>
            <a:round/>
            <a:headEnd/>
            <a:tailEnd/>
          </a:ln>
        </p:spPr>
      </p:cxnSp>
      <p:cxnSp>
        <p:nvCxnSpPr>
          <p:cNvPr id="26" name="Elbow Connector 151"/>
          <p:cNvCxnSpPr>
            <a:cxnSpLocks noChangeShapeType="1"/>
            <a:stCxn id="7" idx="2"/>
            <a:endCxn id="44" idx="0"/>
          </p:cNvCxnSpPr>
          <p:nvPr/>
        </p:nvCxnSpPr>
        <p:spPr bwMode="auto">
          <a:xfrm rot="16200000" flipH="1">
            <a:off x="6001818" y="2159499"/>
            <a:ext cx="629178" cy="3222156"/>
          </a:xfrm>
          <a:prstGeom prst="bentConnector3">
            <a:avLst>
              <a:gd name="adj1" fmla="val 50000"/>
            </a:avLst>
          </a:prstGeom>
          <a:noFill/>
          <a:ln w="9525" algn="ctr">
            <a:solidFill>
              <a:schemeClr val="tx2"/>
            </a:solidFill>
            <a:round/>
            <a:headEnd/>
            <a:tailEnd/>
          </a:ln>
        </p:spPr>
      </p:cxnSp>
      <p:cxnSp>
        <p:nvCxnSpPr>
          <p:cNvPr id="27" name="Elbow Connector 153"/>
          <p:cNvCxnSpPr>
            <a:cxnSpLocks noChangeShapeType="1"/>
            <a:stCxn id="39" idx="2"/>
            <a:endCxn id="34" idx="0"/>
          </p:cNvCxnSpPr>
          <p:nvPr/>
        </p:nvCxnSpPr>
        <p:spPr bwMode="auto">
          <a:xfrm rot="5400000">
            <a:off x="7597683" y="5752755"/>
            <a:ext cx="629180" cy="260510"/>
          </a:xfrm>
          <a:prstGeom prst="bentConnector3">
            <a:avLst>
              <a:gd name="adj1" fmla="val 50000"/>
            </a:avLst>
          </a:prstGeom>
          <a:noFill/>
          <a:ln w="9525" algn="ctr">
            <a:solidFill>
              <a:schemeClr val="tx2"/>
            </a:solidFill>
            <a:round/>
            <a:headEnd/>
            <a:tailEnd/>
          </a:ln>
        </p:spPr>
      </p:cxnSp>
      <p:cxnSp>
        <p:nvCxnSpPr>
          <p:cNvPr id="28" name="Elbow Connector 155"/>
          <p:cNvCxnSpPr>
            <a:cxnSpLocks noChangeShapeType="1"/>
            <a:stCxn id="39" idx="2"/>
            <a:endCxn id="36" idx="0"/>
          </p:cNvCxnSpPr>
          <p:nvPr/>
        </p:nvCxnSpPr>
        <p:spPr bwMode="auto">
          <a:xfrm rot="5400000">
            <a:off x="7060974" y="5216046"/>
            <a:ext cx="629180" cy="1333928"/>
          </a:xfrm>
          <a:prstGeom prst="bentConnector3">
            <a:avLst>
              <a:gd name="adj1" fmla="val 50000"/>
            </a:avLst>
          </a:prstGeom>
          <a:noFill/>
          <a:ln w="9525" algn="ctr">
            <a:solidFill>
              <a:schemeClr val="tx2"/>
            </a:solidFill>
            <a:round/>
            <a:headEnd/>
            <a:tailEnd/>
          </a:ln>
        </p:spPr>
      </p:cxnSp>
      <p:cxnSp>
        <p:nvCxnSpPr>
          <p:cNvPr id="29" name="Elbow Connector 157"/>
          <p:cNvCxnSpPr>
            <a:cxnSpLocks noChangeShapeType="1"/>
            <a:stCxn id="39" idx="2"/>
            <a:endCxn id="33" idx="0"/>
          </p:cNvCxnSpPr>
          <p:nvPr/>
        </p:nvCxnSpPr>
        <p:spPr bwMode="auto">
          <a:xfrm rot="5400000">
            <a:off x="6510954" y="4666026"/>
            <a:ext cx="629180" cy="2433969"/>
          </a:xfrm>
          <a:prstGeom prst="bentConnector3">
            <a:avLst>
              <a:gd name="adj1" fmla="val 50000"/>
            </a:avLst>
          </a:prstGeom>
          <a:noFill/>
          <a:ln w="9525" algn="ctr">
            <a:solidFill>
              <a:schemeClr val="tx2"/>
            </a:solidFill>
            <a:round/>
            <a:headEnd/>
            <a:tailEnd/>
          </a:ln>
        </p:spPr>
      </p:cxnSp>
      <p:cxnSp>
        <p:nvCxnSpPr>
          <p:cNvPr id="30" name="Elbow Connector 159"/>
          <p:cNvCxnSpPr>
            <a:cxnSpLocks noChangeShapeType="1"/>
            <a:stCxn id="39" idx="2"/>
            <a:endCxn id="35" idx="0"/>
          </p:cNvCxnSpPr>
          <p:nvPr/>
        </p:nvCxnSpPr>
        <p:spPr bwMode="auto">
          <a:xfrm rot="5400000">
            <a:off x="5734176" y="3889248"/>
            <a:ext cx="629180" cy="3987525"/>
          </a:xfrm>
          <a:prstGeom prst="bentConnector3">
            <a:avLst>
              <a:gd name="adj1" fmla="val 50000"/>
            </a:avLst>
          </a:prstGeom>
          <a:noFill/>
          <a:ln w="9525" algn="ctr">
            <a:solidFill>
              <a:schemeClr val="tx2"/>
            </a:solidFill>
            <a:round/>
            <a:headEnd/>
            <a:tailEnd/>
          </a:ln>
        </p:spPr>
      </p:cxnSp>
      <p:cxnSp>
        <p:nvCxnSpPr>
          <p:cNvPr id="31" name="Elbow Connector 161"/>
          <p:cNvCxnSpPr>
            <a:cxnSpLocks noChangeShapeType="1"/>
            <a:stCxn id="37" idx="2"/>
            <a:endCxn id="14" idx="0"/>
          </p:cNvCxnSpPr>
          <p:nvPr/>
        </p:nvCxnSpPr>
        <p:spPr bwMode="auto">
          <a:xfrm rot="5400000">
            <a:off x="1510244" y="5394929"/>
            <a:ext cx="629179" cy="976162"/>
          </a:xfrm>
          <a:prstGeom prst="bentConnector3">
            <a:avLst>
              <a:gd name="adj1" fmla="val 50000"/>
            </a:avLst>
          </a:prstGeom>
          <a:noFill/>
          <a:ln w="9525" algn="ctr">
            <a:solidFill>
              <a:schemeClr val="tx2"/>
            </a:solidFill>
            <a:round/>
            <a:headEnd/>
            <a:tailEnd/>
          </a:ln>
        </p:spPr>
      </p:cxnSp>
      <p:cxnSp>
        <p:nvCxnSpPr>
          <p:cNvPr id="32" name="Elbow Connector 163"/>
          <p:cNvCxnSpPr>
            <a:cxnSpLocks noChangeShapeType="1"/>
            <a:stCxn id="38" idx="2"/>
            <a:endCxn id="15" idx="0"/>
          </p:cNvCxnSpPr>
          <p:nvPr/>
        </p:nvCxnSpPr>
        <p:spPr bwMode="auto">
          <a:xfrm rot="5400000">
            <a:off x="2908099" y="5394706"/>
            <a:ext cx="629179" cy="976608"/>
          </a:xfrm>
          <a:prstGeom prst="bentConnector3">
            <a:avLst>
              <a:gd name="adj1" fmla="val 50000"/>
            </a:avLst>
          </a:prstGeom>
          <a:noFill/>
          <a:ln w="9525" algn="ctr">
            <a:solidFill>
              <a:schemeClr val="tx2"/>
            </a:solidFill>
            <a:round/>
            <a:headEnd/>
            <a:tailEnd/>
          </a:ln>
        </p:spPr>
      </p:cxnSp>
      <p:sp>
        <p:nvSpPr>
          <p:cNvPr id="45" name="Rectangle 44"/>
          <p:cNvSpPr>
            <a:spLocks/>
          </p:cNvSpPr>
          <p:nvPr/>
        </p:nvSpPr>
        <p:spPr bwMode="auto">
          <a:xfrm>
            <a:off x="4131064" y="4085166"/>
            <a:ext cx="1148529" cy="427037"/>
          </a:xfrm>
          <a:prstGeom prst="rect">
            <a:avLst/>
          </a:prstGeom>
          <a:solidFill>
            <a:schemeClr val="tx2"/>
          </a:solidFill>
          <a:ln w="9525">
            <a:solidFill>
              <a:schemeClr val="tx2"/>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800" b="1" dirty="0" err="1">
                <a:solidFill>
                  <a:schemeClr val="bg1"/>
                </a:solidFill>
                <a:latin typeface="Courier New" pitchFamily="49" charset="0"/>
                <a:cs typeface="Courier New" pitchFamily="49" charset="0"/>
              </a:rPr>
              <a:t>bde</a:t>
            </a:r>
            <a:endParaRPr lang="en-US" sz="1800" b="1" dirty="0">
              <a:solidFill>
                <a:schemeClr val="bg1"/>
              </a:solidFill>
              <a:latin typeface="Courier New" pitchFamily="49" charset="0"/>
              <a:cs typeface="Courier New" pitchFamily="49" charset="0"/>
            </a:endParaRPr>
          </a:p>
        </p:txBody>
      </p:sp>
      <p:sp>
        <p:nvSpPr>
          <p:cNvPr id="46" name="Rectangle 45"/>
          <p:cNvSpPr/>
          <p:nvPr/>
        </p:nvSpPr>
        <p:spPr bwMode="auto">
          <a:xfrm>
            <a:off x="5106097" y="5141383"/>
            <a:ext cx="766762" cy="427038"/>
          </a:xfrm>
          <a:prstGeom prst="rect">
            <a:avLst/>
          </a:prstGeom>
          <a:solidFill>
            <a:srgbClr val="D9D9D9"/>
          </a:solidFill>
          <a:ln w="9525">
            <a:solidFill>
              <a:srgbClr val="D9D9D9"/>
            </a:solidFill>
            <a:headEnd type="none" w="med" len="med"/>
            <a:tailEnd type="none" w="med" len="me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a:defRPr/>
            </a:pPr>
            <a:r>
              <a:rPr lang="en-US" sz="1500" b="1" dirty="0" err="1">
                <a:solidFill>
                  <a:schemeClr val="tx1"/>
                </a:solidFill>
                <a:latin typeface="Courier New"/>
                <a:cs typeface="Courier New" pitchFamily="49" charset="0"/>
              </a:rPr>
              <a:t>bdlb</a:t>
            </a:r>
            <a:endParaRPr lang="en-US" sz="1500" b="1" dirty="0">
              <a:solidFill>
                <a:schemeClr val="tx1"/>
              </a:solidFill>
              <a:latin typeface="Courier New"/>
              <a:cs typeface="Courier New" pitchFamily="49" charset="0"/>
            </a:endParaRPr>
          </a:p>
        </p:txBody>
      </p:sp>
      <p:cxnSp>
        <p:nvCxnSpPr>
          <p:cNvPr id="47" name="Elbow Connector 141"/>
          <p:cNvCxnSpPr>
            <a:cxnSpLocks noChangeShapeType="1"/>
            <a:stCxn id="41" idx="2"/>
            <a:endCxn id="46" idx="0"/>
          </p:cNvCxnSpPr>
          <p:nvPr/>
        </p:nvCxnSpPr>
        <p:spPr bwMode="auto">
          <a:xfrm rot="5400000">
            <a:off x="5588354" y="4413329"/>
            <a:ext cx="629179" cy="826929"/>
          </a:xfrm>
          <a:prstGeom prst="bentConnector3">
            <a:avLst>
              <a:gd name="adj1" fmla="val 50000"/>
            </a:avLst>
          </a:prstGeom>
          <a:noFill/>
          <a:ln w="9525" algn="ctr">
            <a:solidFill>
              <a:schemeClr val="tx2"/>
            </a:solidFill>
            <a:round/>
            <a:headEnd/>
            <a:tailEnd/>
          </a:ln>
        </p:spPr>
      </p:cxn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The key units of software development in BDE</a:t>
            </a:r>
          </a:p>
          <a:p>
            <a:pPr lvl="2"/>
            <a:r>
              <a:rPr lang="en-US" dirty="0" smtClean="0"/>
              <a:t>Documentation contains an overview and examples</a:t>
            </a:r>
          </a:p>
          <a:p>
            <a:pPr lvl="1"/>
            <a:r>
              <a:rPr lang="en-US" dirty="0" smtClean="0"/>
              <a:t>Typically implement a class or several tightly related classes</a:t>
            </a:r>
          </a:p>
          <a:p>
            <a:pPr lvl="2"/>
            <a:r>
              <a:rPr lang="en-US" dirty="0" smtClean="0"/>
              <a:t>Boundary for cyclic dependencies</a:t>
            </a:r>
          </a:p>
          <a:p>
            <a:pPr lvl="2"/>
            <a:r>
              <a:rPr lang="en-US" dirty="0" smtClean="0"/>
              <a:t>Boundary for </a:t>
            </a:r>
            <a:r>
              <a:rPr lang="en-US" b="1" dirty="0" smtClean="0">
                <a:solidFill>
                  <a:schemeClr val="accent6"/>
                </a:solidFill>
                <a:latin typeface="Courier New"/>
              </a:rPr>
              <a:t>friend</a:t>
            </a:r>
            <a:r>
              <a:rPr lang="en-US" dirty="0" smtClean="0"/>
              <a:t>ships</a:t>
            </a:r>
          </a:p>
          <a:p>
            <a:pPr lvl="1"/>
            <a:r>
              <a:rPr lang="en-US" dirty="0" smtClean="0"/>
              <a:t>Each component consists of three files:</a:t>
            </a:r>
          </a:p>
          <a:p>
            <a:pPr lvl="2"/>
            <a:r>
              <a:rPr lang="en-US" dirty="0" smtClean="0"/>
              <a:t>Interface Specification: (</a:t>
            </a:r>
            <a:r>
              <a:rPr lang="en-US" b="1" dirty="0" smtClean="0">
                <a:solidFill>
                  <a:schemeClr val="accent6"/>
                </a:solidFill>
                <a:latin typeface="Courier New"/>
              </a:rPr>
              <a:t>.h</a:t>
            </a:r>
            <a:r>
              <a:rPr lang="en-US" dirty="0" smtClean="0"/>
              <a:t> file): 	</a:t>
            </a:r>
          </a:p>
          <a:p>
            <a:pPr lvl="2"/>
            <a:r>
              <a:rPr lang="en-US" dirty="0" smtClean="0"/>
              <a:t>Implementation (</a:t>
            </a:r>
            <a:r>
              <a:rPr lang="en-US" b="1" dirty="0" smtClean="0">
                <a:solidFill>
                  <a:schemeClr val="accent6"/>
                </a:solidFill>
                <a:latin typeface="Courier New"/>
              </a:rPr>
              <a:t>.</a:t>
            </a:r>
            <a:r>
              <a:rPr lang="en-US" b="1" dirty="0" err="1" smtClean="0">
                <a:solidFill>
                  <a:schemeClr val="accent6"/>
                </a:solidFill>
                <a:latin typeface="Courier New"/>
              </a:rPr>
              <a:t>cpp</a:t>
            </a:r>
            <a:r>
              <a:rPr lang="en-US" dirty="0" smtClean="0"/>
              <a:t> file)	</a:t>
            </a:r>
          </a:p>
          <a:p>
            <a:pPr lvl="2"/>
            <a:r>
              <a:rPr lang="en-US" dirty="0" smtClean="0"/>
              <a:t>Test Driver (</a:t>
            </a:r>
            <a:r>
              <a:rPr lang="en-US" b="1" dirty="0" smtClean="0">
                <a:solidFill>
                  <a:schemeClr val="accent6"/>
                </a:solidFill>
                <a:latin typeface="Courier New"/>
              </a:rPr>
              <a:t>.</a:t>
            </a:r>
            <a:r>
              <a:rPr lang="en-US" b="1" dirty="0" err="1" smtClean="0">
                <a:solidFill>
                  <a:schemeClr val="accent6"/>
                </a:solidFill>
                <a:latin typeface="Courier New"/>
              </a:rPr>
              <a:t>t.cpp</a:t>
            </a:r>
            <a:r>
              <a:rPr lang="en-US" dirty="0" smtClean="0"/>
              <a:t> file)</a:t>
            </a:r>
          </a:p>
          <a:p>
            <a:pPr lvl="3"/>
            <a:r>
              <a:rPr lang="en-US" dirty="0" smtClean="0"/>
              <a:t>Source for a program that validates the component</a:t>
            </a:r>
          </a:p>
          <a:p>
            <a:pPr lvl="3"/>
            <a:r>
              <a:rPr lang="en-US" dirty="0" smtClean="0"/>
              <a:t>Not released to production</a:t>
            </a:r>
            <a:endParaRPr lang="en-US" dirty="0"/>
          </a:p>
        </p:txBody>
      </p:sp>
      <p:sp>
        <p:nvSpPr>
          <p:cNvPr id="4" name="Title 3"/>
          <p:cNvSpPr>
            <a:spLocks noGrp="1"/>
          </p:cNvSpPr>
          <p:nvPr>
            <p:ph type="title"/>
          </p:nvPr>
        </p:nvSpPr>
        <p:spPr/>
        <p:txBody>
          <a:bodyPr/>
          <a:lstStyle/>
          <a:p>
            <a:r>
              <a:rPr lang="en-US" dirty="0" smtClean="0"/>
              <a:t>Components</a:t>
            </a:r>
            <a:endParaRPr lang="en-US"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BDE components are aggregated into packages based on their </a:t>
            </a:r>
            <a:r>
              <a:rPr lang="en-US" b="1" i="1" dirty="0" smtClean="0"/>
              <a:t>dependencies</a:t>
            </a:r>
            <a:r>
              <a:rPr lang="en-US" dirty="0" smtClean="0"/>
              <a:t> and </a:t>
            </a:r>
            <a:r>
              <a:rPr lang="en-US" b="1" i="1" dirty="0" smtClean="0"/>
              <a:t>functionality</a:t>
            </a:r>
          </a:p>
          <a:p>
            <a:pPr lvl="1"/>
            <a:r>
              <a:rPr lang="en-US" dirty="0" smtClean="0"/>
              <a:t>Components inside a package are </a:t>
            </a:r>
            <a:r>
              <a:rPr lang="en-US" b="1" i="1" dirty="0" err="1" smtClean="0"/>
              <a:t>levelized</a:t>
            </a:r>
            <a:r>
              <a:rPr lang="en-US" dirty="0" smtClean="0"/>
              <a:t>:</a:t>
            </a:r>
          </a:p>
          <a:p>
            <a:pPr lvl="2"/>
            <a:r>
              <a:rPr lang="en-US" dirty="0" smtClean="0"/>
              <a:t>A component depends only on components in lower levels</a:t>
            </a:r>
          </a:p>
          <a:p>
            <a:pPr lvl="2"/>
            <a:r>
              <a:rPr lang="en-US" dirty="0" smtClean="0"/>
              <a:t>Simplifies testing:</a:t>
            </a:r>
          </a:p>
          <a:p>
            <a:pPr lvl="3"/>
            <a:r>
              <a:rPr lang="en-US" dirty="0" smtClean="0"/>
              <a:t>Test lower level components first</a:t>
            </a:r>
          </a:p>
          <a:p>
            <a:pPr lvl="3"/>
            <a:r>
              <a:rPr lang="en-US" dirty="0" smtClean="0"/>
              <a:t>Testing components in higher levels assumes all lower level components are correct </a:t>
            </a:r>
          </a:p>
          <a:p>
            <a:pPr lvl="1"/>
            <a:r>
              <a:rPr lang="en-US" dirty="0" smtClean="0"/>
              <a:t>All components in a package have the package name as a prefix </a:t>
            </a:r>
          </a:p>
          <a:p>
            <a:pPr lvl="2"/>
            <a:r>
              <a:rPr lang="en-US" dirty="0" smtClean="0"/>
              <a:t>E.g., </a:t>
            </a:r>
            <a:r>
              <a:rPr lang="en-US" b="1" dirty="0" err="1" smtClean="0">
                <a:solidFill>
                  <a:schemeClr val="accent3"/>
                </a:solidFill>
                <a:latin typeface="Courier New"/>
              </a:rPr>
              <a:t>bdlt</a:t>
            </a:r>
            <a:r>
              <a:rPr lang="en-US" b="1" dirty="0" err="1" smtClean="0">
                <a:solidFill>
                  <a:schemeClr val="accent6"/>
                </a:solidFill>
                <a:latin typeface="Courier New"/>
              </a:rPr>
              <a:t>_date</a:t>
            </a:r>
            <a:r>
              <a:rPr lang="en-US" dirty="0" smtClean="0"/>
              <a:t>,  </a:t>
            </a:r>
            <a:r>
              <a:rPr lang="en-US" b="1" dirty="0" err="1" smtClean="0">
                <a:solidFill>
                  <a:schemeClr val="accent3"/>
                </a:solidFill>
                <a:latin typeface="Courier New"/>
              </a:rPr>
              <a:t>bdlt</a:t>
            </a:r>
            <a:r>
              <a:rPr lang="en-US" b="1" dirty="0" err="1" smtClean="0">
                <a:solidFill>
                  <a:schemeClr val="accent6"/>
                </a:solidFill>
                <a:latin typeface="Courier New"/>
              </a:rPr>
              <a:t>_datetime</a:t>
            </a:r>
            <a:r>
              <a:rPr lang="en-US" dirty="0" smtClean="0"/>
              <a:t>, etc</a:t>
            </a:r>
          </a:p>
          <a:p>
            <a:pPr lvl="1"/>
            <a:r>
              <a:rPr lang="en-US" dirty="0" smtClean="0"/>
              <a:t>Not all code related to similar functionality is contained in the same package</a:t>
            </a:r>
          </a:p>
          <a:p>
            <a:pPr lvl="2"/>
            <a:r>
              <a:rPr lang="en-US" dirty="0" smtClean="0"/>
              <a:t>E.g., not all time related code is in </a:t>
            </a:r>
            <a:r>
              <a:rPr lang="en-US" b="1" dirty="0" err="1" smtClean="0">
                <a:solidFill>
                  <a:schemeClr val="accent6"/>
                </a:solidFill>
                <a:latin typeface="Courier New"/>
              </a:rPr>
              <a:t>bdlt</a:t>
            </a:r>
            <a:r>
              <a:rPr lang="en-US" dirty="0" smtClean="0"/>
              <a:t>.</a:t>
            </a:r>
            <a:br>
              <a:rPr lang="en-US" dirty="0" smtClean="0"/>
            </a:br>
            <a:r>
              <a:rPr lang="en-US" dirty="0" smtClean="0"/>
              <a:t>See also </a:t>
            </a:r>
            <a:r>
              <a:rPr lang="en-US" b="1" dirty="0" err="1" smtClean="0">
                <a:solidFill>
                  <a:schemeClr val="accent6"/>
                </a:solidFill>
                <a:latin typeface="Courier New"/>
              </a:rPr>
              <a:t>bsls</a:t>
            </a:r>
            <a:r>
              <a:rPr lang="en-US" dirty="0" smtClean="0"/>
              <a:t> and </a:t>
            </a:r>
            <a:r>
              <a:rPr lang="en-US" b="1" dirty="0" err="1" smtClean="0">
                <a:solidFill>
                  <a:schemeClr val="accent6"/>
                </a:solidFill>
                <a:latin typeface="Courier New"/>
              </a:rPr>
              <a:t>bdepu</a:t>
            </a:r>
            <a:endParaRPr lang="en-US" b="1" dirty="0">
              <a:solidFill>
                <a:schemeClr val="accent6"/>
              </a:solidFill>
              <a:latin typeface="Courier New"/>
            </a:endParaRPr>
          </a:p>
        </p:txBody>
      </p:sp>
      <p:sp>
        <p:nvSpPr>
          <p:cNvPr id="4" name="Title 3"/>
          <p:cNvSpPr>
            <a:spLocks noGrp="1"/>
          </p:cNvSpPr>
          <p:nvPr>
            <p:ph type="title"/>
          </p:nvPr>
        </p:nvSpPr>
        <p:spPr/>
        <p:txBody>
          <a:bodyPr/>
          <a:lstStyle/>
          <a:p>
            <a:r>
              <a:rPr lang="en-US" dirty="0" smtClean="0"/>
              <a:t>Packages</a:t>
            </a:r>
            <a:endParaRPr lang="en-US"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A0A0A0"/>
      </a:dk2>
      <a:lt2>
        <a:srgbClr val="5EC2A5"/>
      </a:lt2>
      <a:accent1>
        <a:srgbClr val="E31837"/>
      </a:accent1>
      <a:accent2>
        <a:srgbClr val="1430A8"/>
      </a:accent2>
      <a:accent3>
        <a:srgbClr val="F78E1E"/>
      </a:accent3>
      <a:accent4>
        <a:srgbClr val="A0CF67"/>
      </a:accent4>
      <a:accent5>
        <a:srgbClr val="00BCE4"/>
      </a:accent5>
      <a:accent6>
        <a:srgbClr val="8D64CC"/>
      </a:accent6>
      <a:hlink>
        <a:srgbClr val="5F5F5F"/>
      </a:hlink>
      <a:folHlink>
        <a:srgbClr val="919191"/>
      </a:folHlink>
    </a:clrScheme>
    <a:fontScheme name="BLOOMBER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0">
          <a:noFill/>
          <a:tailEnd type="triangle"/>
        </a:ln>
        <a:effectLst/>
      </a:spPr>
      <a:bodyPr rtlCol="0" anchor="ctr"/>
      <a:lstStyle>
        <a:defPPr algn="ctr">
          <a:defRPr/>
        </a:defPPr>
      </a:lstStyle>
      <a:style>
        <a:lnRef idx="1">
          <a:schemeClr val="dk1"/>
        </a:lnRef>
        <a:fillRef idx="3">
          <a:schemeClr val="dk1"/>
        </a:fillRef>
        <a:effectRef idx="2">
          <a:schemeClr val="dk1"/>
        </a:effectRef>
        <a:fontRef idx="minor">
          <a:schemeClr val="lt1"/>
        </a:fontRef>
      </a:style>
    </a:spDef>
    <a:lnDef>
      <a:spPr>
        <a:ln w="38100">
          <a:solidFill>
            <a:schemeClr val="tx2"/>
          </a:solidFill>
          <a:headEnd type="none" w="med" len="med"/>
          <a:tailEnd type="triangle" w="med" len="med"/>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spAutoFit/>
      </a:bodyPr>
      <a:lstStyle>
        <a:defPPr algn="ctr">
          <a:defRPr i="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UI/_rels/customUI.xml.rels><?xml version="1.0" encoding="UTF-8" standalone="yes"?>
<Relationships xmlns="http://schemas.openxmlformats.org/package/2006/relationships"><Relationship Id="CodeButton" Type="http://schemas.openxmlformats.org/officeDocument/2006/relationships/image" Target="images/CodeButton.png"/><Relationship Id="HighLightButton" Type="http://schemas.openxmlformats.org/officeDocument/2006/relationships/image" Target="images/HighLightButton.png"/><Relationship Id="TerminalFontButton" Type="http://schemas.openxmlformats.org/officeDocument/2006/relationships/image" Target="images/TerminalFontButton.png"/><Relationship Id="NormalFontButton" Type="http://schemas.openxmlformats.org/officeDocument/2006/relationships/image" Target="images/NormalFontButton.png"/></Relationships>
</file>

<file path=customUI/customUI.xml><?xml version="1.0" encoding="utf-8"?>
<customUI xmlns="http://schemas.microsoft.com/office/2006/01/customui">
  <ribbon startFromScratch="false">
    <tabs>
      <tab keytip="X" label="Training" id="RNDT">
        <group label="Text Format" id="TextFormat">
          <button keytip="H" label="Highlight Text" id="highlightFontButton" onAction="formatTextHighlight" image="HighLightButton" size="large"/>
          <button keytip="N" label="Normal Font" id="normalFontButton" onAction="formatTextNormal" image="NormalFontButton" size="large"/>
          <button keytip="C" label="Code Font" id="codeFontButton" onAction="formatTextCode" image="CodeButton" size="large"/>
          <button keytip="T" label="Terminal Font" id="BBFontButton" onAction="formatTextBB" image="TerminalFontButton" size="large"/>
        </group>
        <group label="Font Spacing" id="FontSpacing">
          <button keytip="F-1" label="Narrow 1 pt" id="fontCondensed10" onAction="setCondensed10" size="large"/>
          <button keytip="F-5" label="Narrow .5 pt" id="fontCondensed05" onAction="setCondensed05" size="large"/>
          <button keytip="F0" label="Normal" id="fontNormalWidth" onAction="setNormalWidth" size="large"/>
          <button keytip="F+1" label="Wide 1 pt" id="fontExpanded10" onAction="setExpanded10" size="large"/>
        </group>
        <group label="Line Spacing" id="LineSpacing">
          <button keytip="L80" label="0.80" id="lineSpace80" onAction="setSpacing80" size="large"/>
          <button keytip="L85" label="0.85" id="lineSpace85" onAction="setSpacing85" size="large"/>
          <button keytip="L90" label="0.90" id="lineSpace90" onAction="setSpacing90" size="large"/>
          <button keytip="L95" label="0.95" id="lineSpace95" onAction="setSpacing95" size="large"/>
          <button keytip="L10" label="1.00" id="lineSpace100" onAction="setSpacing100" size="large"/>
          <button keytip="L11" label="1.10" id="lineSpace110" onAction="setSpacing110" size="large"/>
          <button keytip="L12" label="1.20" id="lineSpace120" onAction="setSpacing120" size="large"/>
        </group>
        <group label="Utilities" id="Utilities">
          <button keytip="S" label="Replace Smart Quotes" id="replaceSpartQuotes" onAction="removeSmartQuotes" size="large"/>
        </group>
        <group label="E-Learning" id="ELearning">
          <button keytip="ES" label="Show E-Learning" id="ShowELearn" onAction="showELearn" size="large"/>
          <button keytip="EH" label="Hide E-Learning" id="HideELearn" onAction="hideELearn" size="large"/>
        </group>
      </tab>
    </tabs>
  </ribbon>
</customUI>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 xmlns="513453af-ef08-464c-9dae-e47309fb0804" xsi:nil="true"/>
    <Active_x003f_ xmlns="513453af-ef08-464c-9dae-e47309fb0804">true</Active_x003f_>
    <Migration_x0020_Tracking xmlns="513453af-ef08-464c-9dae-e47309fb0804">*NEWLY CREATED*</Migration_x0020_Tracking>
    <Status xmlns="513453af-ef08-464c-9dae-e47309fb0804">Final</Status>
    <Class xmlns="513453af-ef08-464c-9dae-e47309fb0804">N/A</Class>
    <Project_x0020_Type xmlns="513453af-ef08-464c-9dae-e47309fb0804" xsi:nil="true"/>
    <Doc_x0020_Type xmlns="513453af-ef08-464c-9dae-e47309fb0804">TEACH - Lecture Slides</Doc_x0020_Type>
    <Topic_x0020_Type xmlns="513453af-ef08-464c-9dae-e47309fb0804">Bloomberg Technologies</Topic_x0020_Type>
    <Topic xmlns="513453af-ef08-464c-9dae-e47309fb0804">STD. TECH - C++</Topic>
    <Search_x0020_Tags xmlns="164e9d7e-89be-4d2b-b4b4-4346212ed85e"/>
  </documentManagement>
</p:properties>
</file>

<file path=customXml/item2.xml><?xml version="1.0" encoding="utf-8"?>
<ct:contentTypeSchema xmlns:ct="http://schemas.microsoft.com/office/2006/metadata/contentType" xmlns:ma="http://schemas.microsoft.com/office/2006/metadata/properties/metaAttributes" ct:_="" ma:_="" ma:contentTypeName="Teaching Materials" ma:contentTypeID="0x010100E92F8D3C865B7E4BAB2BD9748FB4C19200D5D6BFF240B66044A4F26432BB65726A" ma:contentTypeVersion="9" ma:contentTypeDescription="" ma:contentTypeScope="" ma:versionID="091073c2a5bd0eeb66aafa9db754c37d">
  <xsd:schema xmlns:xsd="http://www.w3.org/2001/XMLSchema" xmlns:xs="http://www.w3.org/2001/XMLSchema" xmlns:p="http://schemas.microsoft.com/office/2006/metadata/properties" xmlns:ns1="513453af-ef08-464c-9dae-e47309fb0804" xmlns:ns3="164e9d7e-89be-4d2b-b4b4-4346212ed85e" targetNamespace="http://schemas.microsoft.com/office/2006/metadata/properties" ma:root="true" ma:fieldsID="d1c264ed83449400a9d967d1775bbac3" ns1:_="" ns3:_="">
    <xsd:import namespace="513453af-ef08-464c-9dae-e47309fb0804"/>
    <xsd:import namespace="164e9d7e-89be-4d2b-b4b4-4346212ed85e"/>
    <xsd:element name="properties">
      <xsd:complexType>
        <xsd:sequence>
          <xsd:element name="documentManagement">
            <xsd:complexType>
              <xsd:all>
                <xsd:element ref="ns1:Active_x003f_" minOccurs="0"/>
                <xsd:element ref="ns1:Doc_x0020_Type"/>
                <xsd:element ref="ns1:Topic_x0020_Type"/>
                <xsd:element ref="ns1:Topic"/>
                <xsd:element ref="ns1:Class" minOccurs="0"/>
                <xsd:element ref="ns1:Status"/>
                <xsd:element ref="ns1:Project_x0020_Type" minOccurs="0"/>
                <xsd:element ref="ns1:Comment" minOccurs="0"/>
                <xsd:element ref="ns1:Migration_x0020_Tracking" minOccurs="0"/>
                <xsd:element ref="ns3:Search_x0020_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3453af-ef08-464c-9dae-e47309fb0804" elementFormDefault="qualified">
    <xsd:import namespace="http://schemas.microsoft.com/office/2006/documentManagement/types"/>
    <xsd:import namespace="http://schemas.microsoft.com/office/infopath/2007/PartnerControls"/>
    <xsd:element name="Active_x003f_" ma:index="0" nillable="true" ma:displayName="Active" ma:default="1" ma:internalName="Active_x003f_" ma:readOnly="false">
      <xsd:simpleType>
        <xsd:restriction base="dms:Boolean"/>
      </xsd:simpleType>
    </xsd:element>
    <xsd:element name="Doc_x0020_Type" ma:index="2" ma:displayName="Doc Type" ma:default="*SELECT VALUE*" ma:format="Dropdown" ma:internalName="Doc_x0020_Type" ma:readOnly="false">
      <xsd:simpleType>
        <xsd:restriction base="dms:Choice">
          <xsd:enumeration value="*SELECT VALUE*"/>
          <xsd:enumeration value="Other"/>
          <xsd:enumeration value="ADMIN - Scheduling"/>
          <xsd:enumeration value="ADMIN - Class Roster"/>
          <xsd:enumeration value="ADMIN - Class Feedback"/>
          <xsd:enumeration value="ADMIN - B-Trained"/>
          <xsd:enumeration value="TEACH - Lecture Slides"/>
          <xsd:enumeration value="TEACH - Cheat Sheets"/>
          <xsd:enumeration value="TEACH - Supplementary Documents"/>
          <xsd:enumeration value="ASSIGNMENT - Design"/>
          <xsd:enumeration value="ASSIGNMENT - Exam Questions"/>
          <xsd:enumeration value="ASSIGNMENT - Manifest"/>
          <xsd:enumeration value="ASSIGNMENT - Peer Code Review Questions"/>
          <xsd:enumeration value="ASSIGNMENT - Self Testing"/>
          <xsd:enumeration value="ASSIGNMENT - Specs"/>
          <xsd:enumeration value="ASSIGNMENT - Solution"/>
          <xsd:enumeration value="ASSIGNMENT - Test Cases"/>
          <xsd:enumeration value="ASSIGNMENT - Test Data"/>
          <xsd:enumeration value="GRADING - Class Roster"/>
          <xsd:enumeration value="GRADING - Project Grading Sheet"/>
          <xsd:enumeration value="GRADING - Exam Grading Sheet"/>
          <xsd:enumeration value="GRADING - Class Master Grade Sheet"/>
          <xsd:enumeration value="TOOLS - Class Management"/>
          <xsd:enumeration value="TOOLS - Administrative"/>
          <xsd:enumeration value="TOOLS - Other"/>
        </xsd:restriction>
      </xsd:simpleType>
    </xsd:element>
    <xsd:element name="Topic_x0020_Type" ma:index="3" ma:displayName="Topic Type" ma:format="Dropdown" ma:internalName="Topic_x0020_Type" ma:readOnly="false">
      <xsd:simpleType>
        <xsd:restriction base="dms:Choice">
          <xsd:enumeration value="*SELECT VALUE*"/>
          <xsd:enumeration value="*TEMPLATE*"/>
          <xsd:enumeration value="Bloomberg Technologies"/>
          <xsd:enumeration value="Financial-Doug"/>
          <xsd:enumeration value="Financial"/>
          <xsd:enumeration value="FSD Specialty Training"/>
          <xsd:enumeration value="Guest Speakers"/>
          <xsd:enumeration value="Programming Concepts"/>
          <xsd:enumeration value="Standard Technologies"/>
          <xsd:enumeration value="Tech Reps"/>
          <xsd:enumeration value="Other"/>
        </xsd:restriction>
      </xsd:simpleType>
    </xsd:element>
    <xsd:element name="Topic" ma:index="4" ma:displayName="Topic" ma:format="Dropdown" ma:internalName="Topic" ma:readOnly="false">
      <xsd:simpleType>
        <xsd:union memberTypes="dms:Text">
          <xsd:simpleType>
            <xsd:restriction base="dms:Choice">
              <xsd:enumeration value="*SELECT VALUE*"/>
              <xsd:enumeration value="*TEMPLATE*"/>
              <xsd:enumeration value="BB Architecture"/>
              <xsd:enumeration value="BB Development Environment"/>
              <xsd:enumeration value="BB Financial Application and Tools"/>
              <xsd:enumeration value="BB Persistence Service"/>
              <xsd:enumeration value="BB Software Development Process"/>
              <xsd:enumeration value="CONCEPTS - Abstract Datatypes"/>
              <xsd:enumeration value="CONCEPTS - Computing Fundamentals"/>
              <xsd:enumeration value="CONCEPTS - Coding Style"/>
              <xsd:enumeration value="CONCEPTS - Design Patterns"/>
              <xsd:enumeration value="CONCEPTS - Data Structures"/>
              <xsd:enumeration value="CONCEPTS - OOD"/>
              <xsd:enumeration value="CONCEPTS - Program Design"/>
              <xsd:enumeration value="FINANCIAL - Equity"/>
              <xsd:enumeration value="FINANCIAL - Fixed Income"/>
              <xsd:enumeration value="FINANCIAL - Securities Industry"/>
              <xsd:enumeration value="FINANCIAL - Trading"/>
              <xsd:enumeration value="FINANCIAL - SNHT"/>
              <xsd:enumeration value="FINANCIAL - FSD"/>
              <xsd:enumeration value="FINANCIAL - Intern"/>
              <xsd:enumeration value="FINANCIAL - CE Courses"/>
              <xsd:enumeration value="FINANCIAL - Webinar"/>
              <xsd:enumeration value="STD. TECH - C"/>
              <xsd:enumeration value="STD. TECH - C++"/>
              <xsd:enumeration value="STD. TECH - Debugging"/>
              <xsd:enumeration value="STD. TECH - Development Tools"/>
              <xsd:enumeration value="STD. TECH - Fortran"/>
              <xsd:enumeration value="STD. TECH - Glib"/>
              <xsd:enumeration value="STD. TECH - Java Script"/>
              <xsd:enumeration value="STD. TECH - Perl"/>
              <xsd:enumeration value="STD. TECH - Relational Databases"/>
              <xsd:enumeration value="STD. TECH - Unix"/>
              <xsd:enumeration value="STD. TECH - XML"/>
              <xsd:enumeration value="Other"/>
            </xsd:restriction>
          </xsd:simpleType>
        </xsd:union>
      </xsd:simpleType>
    </xsd:element>
    <xsd:element name="Class" ma:index="5" nillable="true" ma:displayName="Class" ma:default="*SELECT VALUE*" ma:format="Dropdown" ma:internalName="Class" ma:readOnly="false">
      <xsd:simpleType>
        <xsd:restriction base="dms:Choice">
          <xsd:enumeration value="*SELECT VALUE*"/>
          <xsd:enumeration value="N/A"/>
          <xsd:enumeration value="2015-07-06_LF"/>
          <xsd:enumeration value="2015-06-22_LF PR"/>
          <xsd:enumeration value="2015-06-22_SF 01"/>
          <xsd:enumeration value="2015-06-22_SF 02"/>
          <xsd:enumeration value="2015-02-23_SF__NYH"/>
          <xsd:enumeration value="2015-02-02_SF__LN"/>
          <xsd:enumeration value="2015-02-02_LF_SF__NY"/>
          <xsd:enumeration value="2014-10-13_LF SF NY"/>
          <xsd:enumeration value="2014-09-02_SF NY"/>
          <xsd:enumeration value="2014-08-18_LF/SF LN"/>
          <xsd:enumeration value="2014-08-04_SF NY"/>
          <xsd:enumeration value="2014-06-30_LF NY"/>
          <xsd:enumeration value="2014-06-23_SF NY"/>
          <xsd:enumeration value="2014-02-10_SF NY"/>
          <xsd:enumeration value="2014-02-10_SF LN"/>
          <xsd:enumeration value="2014-02-03_LF NY"/>
          <xsd:enumeration value="2013-09-03_LF NY"/>
          <xsd:enumeration value="2013-08-12_LF London"/>
          <xsd:enumeration value="2013-07-29_SF NY"/>
          <xsd:enumeration value="2013-07-01_SF NY"/>
          <xsd:enumeration value="2013-06-24_SF NY"/>
          <xsd:enumeration value="2013-06-24_LF NY"/>
          <xsd:enumeration value="2013-02-11_SF"/>
          <xsd:enumeration value="2013-02-04_LF"/>
          <xsd:enumeration value="2013-02-04_SF_London"/>
          <xsd:enumeration value="2012-02-06_SF"/>
          <xsd:enumeration value="2012-02-06_LF"/>
          <xsd:enumeration value="2012-02-21_LF"/>
          <xsd:enumeration value="2012-06-25_SF"/>
          <xsd:enumeration value="2012-06-25_LF"/>
          <xsd:enumeration value="2012-07-09_SF"/>
          <xsd:enumeration value="2012-07-16_LF"/>
          <xsd:enumeration value="2012-07-16_LF_London"/>
          <xsd:enumeration value="2012-09-04_LF"/>
          <xsd:enumeration value="2012-05-30 Intern SF - Prog 1"/>
          <xsd:enumeration value="2012-05-30 Intern SF - Prog 2"/>
          <xsd:enumeration value="2012-06-06 Intern SF - Prog 3"/>
          <xsd:enumeration value="2012-06-06 Intern SF - Prog 4"/>
          <xsd:enumeration value="2012-06-06 Intern SF - Prog 4"/>
          <xsd:enumeration value="2012-06-19 Intern LF - Prog 5"/>
          <xsd:enumeration value="2012-06-25 Intern London - Prog 6"/>
          <xsd:enumeration value="2012-B-Trained_MW"/>
          <xsd:enumeration value="2012-B-Trained_TTh"/>
          <xsd:enumeration value="2011-Jan31-LF"/>
          <xsd:enumeration value="2011-Feb07-SF"/>
          <xsd:enumeration value="2011-Feb28-LF"/>
          <xsd:enumeration value="2011-Jun06-SF"/>
          <xsd:enumeration value="2011-Jun20-LF"/>
          <xsd:enumeration value="2011-Jun27-SF"/>
          <xsd:enumeration value="2011-Jul05-SF"/>
          <xsd:enumeration value="2011-Jul05-LF"/>
          <xsd:enumeration value="2011-Jul18-LF_Lon"/>
          <xsd:enumeration value="2011-Aug15-LF"/>
          <xsd:enumeration value="2011-Nov07-SF_Lon"/>
          <xsd:enumeration value="TEMPLATES"/>
        </xsd:restriction>
      </xsd:simpleType>
    </xsd:element>
    <xsd:element name="Status" ma:index="6" ma:displayName="Status" ma:default="*SELECT VALUE*" ma:format="Dropdown" ma:internalName="Status" ma:readOnly="false">
      <xsd:simpleType>
        <xsd:restriction base="dms:Choice">
          <xsd:enumeration value="*SELECT VALUE*"/>
          <xsd:enumeration value="!LOCKED! - UNDER REVIEW"/>
          <xsd:enumeration value="Draft"/>
          <xsd:enumeration value="In Progress"/>
          <xsd:enumeration value="Final"/>
          <xsd:enumeration value="Obsolete"/>
          <xsd:enumeration value="Temporary"/>
          <xsd:enumeration value="Template"/>
          <xsd:enumeration value="!LOCKED! - UNDER REVIEW / REVISION"/>
        </xsd:restriction>
      </xsd:simpleType>
    </xsd:element>
    <xsd:element name="Project_x0020_Type" ma:index="12" nillable="true" ma:displayName="Project Type" ma:format="Dropdown" ma:hidden="true" ma:internalName="Project_x0020_Type" ma:readOnly="false">
      <xsd:simpleType>
        <xsd:restriction base="dms:Choice">
          <xsd:enumeration value="N/A"/>
          <xsd:enumeration value="BB_Architecture_Exam"/>
          <xsd:enumeration value="BDE/Offline_Lab"/>
          <xsd:enumeration value="C_Exam"/>
          <xsd:enumeration value="C++"/>
          <xsd:enumeration value="C++_Exam"/>
          <xsd:enumeration value="C1_Lab"/>
          <xsd:enumeration value="C2_Lab"/>
          <xsd:enumeration value="C-Glib"/>
          <xsd:enumeration value="Compentency_Lab"/>
          <xsd:enumeration value="Datalayer_Lab"/>
          <xsd:enumeration value="GTK/Comdb_Lab"/>
          <xsd:enumeration value="Maintenance"/>
          <xsd:enumeration value="Offline/Comdb_Lab"/>
          <xsd:enumeration value="Professional_Conduct"/>
          <xsd:enumeration value="RDE_Individual"/>
          <xsd:enumeration value="RDE_Team"/>
          <xsd:enumeration value="Software_Engineering"/>
          <xsd:enumeration value="STL_Lab"/>
          <xsd:enumeration value="Team_Leadership"/>
          <xsd:enumeration value="Topic_Exam"/>
          <xsd:enumeration value="UI_Exam"/>
          <xsd:enumeration value="Unix_Exam"/>
          <xsd:enumeration value="UNGRADED"/>
          <xsd:enumeration value="*TEMPLATE*"/>
        </xsd:restriction>
      </xsd:simpleType>
    </xsd:element>
    <xsd:element name="Comment" ma:index="15" nillable="true" ma:displayName="Comment" ma:internalName="Comment" ma:readOnly="false">
      <xsd:simpleType>
        <xsd:restriction base="dms:Note">
          <xsd:maxLength value="255"/>
        </xsd:restriction>
      </xsd:simpleType>
    </xsd:element>
    <xsd:element name="Migration_x0020_Tracking" ma:index="16" nillable="true" ma:displayName="Migration Tracking" ma:default="*NEWLY CREATED*" ma:format="Dropdown" ma:internalName="Migration_x0020_Tracking" ma:readOnly="false">
      <xsd:simpleType>
        <xsd:restriction base="dms:Choice">
          <xsd:enumeration value="*NEWLY CREATED*"/>
          <xsd:enumeration value="DEMO"/>
          <xsd:enumeration value="COPIED FROM CC"/>
          <xsd:enumeration value="MIGRATION IN PROGRESS"/>
          <xsd:enumeration value="NEEDS TO BE ATTRIBUTED"/>
          <xsd:enumeration value="PROBABLY NOT NEEDED"/>
          <xsd:enumeration value="NEEDS MORE REVIEW"/>
        </xsd:restriction>
      </xsd:simpleType>
    </xsd:element>
  </xsd:schema>
  <xsd:schema xmlns:xsd="http://www.w3.org/2001/XMLSchema" xmlns:xs="http://www.w3.org/2001/XMLSchema" xmlns:dms="http://schemas.microsoft.com/office/2006/documentManagement/types" xmlns:pc="http://schemas.microsoft.com/office/infopath/2007/PartnerControls" targetNamespace="164e9d7e-89be-4d2b-b4b4-4346212ed85e" elementFormDefault="qualified">
    <xsd:import namespace="http://schemas.microsoft.com/office/2006/documentManagement/types"/>
    <xsd:import namespace="http://schemas.microsoft.com/office/infopath/2007/PartnerControls"/>
    <xsd:element name="Search_x0020_Tags" ma:index="17" nillable="true" ma:displayName="Search Tags" ma:description="Tags to help search for materials" ma:internalName="Search_x0020_Tags">
      <xsd:complexType>
        <xsd:complexContent>
          <xsd:extension base="dms:MultiChoice">
            <xsd:sequence>
              <xsd:element name="Value" maxOccurs="unbounded" minOccurs="0" nillable="true">
                <xsd:simpleType>
                  <xsd:restriction base="dms:Choice">
                    <xsd:enumeration value="CE"/>
                    <xsd:enumeration value="ELRN"/>
                    <xsd:enumeration value="FSD"/>
                    <xsd:enumeration value="SNHT"/>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ma:readOnly="tru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EC47EE-3252-4F09-AC55-919E749CFE7F}">
  <ds:schemaRefs>
    <ds:schemaRef ds:uri="http://purl.org/dc/elements/1.1/"/>
    <ds:schemaRef ds:uri="http://purl.org/dc/dcmitype/"/>
    <ds:schemaRef ds:uri="http://www.w3.org/XML/1998/namespace"/>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164e9d7e-89be-4d2b-b4b4-4346212ed85e"/>
    <ds:schemaRef ds:uri="513453af-ef08-464c-9dae-e47309fb0804"/>
  </ds:schemaRefs>
</ds:datastoreItem>
</file>

<file path=customXml/itemProps2.xml><?xml version="1.0" encoding="utf-8"?>
<ds:datastoreItem xmlns:ds="http://schemas.openxmlformats.org/officeDocument/2006/customXml" ds:itemID="{C1354A8D-BE52-4192-8E8B-CF22AB095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3453af-ef08-464c-9dae-e47309fb0804"/>
    <ds:schemaRef ds:uri="164e9d7e-89be-4d2b-b4b4-4346212ed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E7736D-6C4D-4BA0-85C2-DE59F50664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18862</TotalTime>
  <Words>4137</Words>
  <Application>Microsoft Office PowerPoint</Application>
  <PresentationFormat>Custom</PresentationFormat>
  <Paragraphs>899</Paragraphs>
  <Slides>52</Slides>
  <Notes>13</Notes>
  <HiddenSlides>0</HiddenSlides>
  <MMClips>0</MMClips>
  <ScaleCrop>false</ScaleCrop>
  <HeadingPairs>
    <vt:vector size="6" baseType="variant">
      <vt:variant>
        <vt:lpstr>Theme</vt:lpstr>
      </vt:variant>
      <vt:variant>
        <vt:i4>1</vt:i4>
      </vt:variant>
      <vt:variant>
        <vt:lpstr>Slide Titles</vt:lpstr>
      </vt:variant>
      <vt:variant>
        <vt:i4>52</vt:i4>
      </vt:variant>
      <vt:variant>
        <vt:lpstr>Custom Shows</vt:lpstr>
      </vt:variant>
      <vt:variant>
        <vt:i4>1</vt:i4>
      </vt:variant>
    </vt:vector>
  </HeadingPairs>
  <TitlesOfParts>
    <vt:vector size="54" baseType="lpstr">
      <vt:lpstr>Office Theme</vt:lpstr>
      <vt:lpstr>Introduction to BDE</vt:lpstr>
      <vt:lpstr>Goals</vt:lpstr>
      <vt:lpstr>Outline</vt:lpstr>
      <vt:lpstr>Bloomberg Development Environment</vt:lpstr>
      <vt:lpstr>Wide range of Components</vt:lpstr>
      <vt:lpstr>Outline</vt:lpstr>
      <vt:lpstr>BDE Structure</vt:lpstr>
      <vt:lpstr>Components</vt:lpstr>
      <vt:lpstr>Packages</vt:lpstr>
      <vt:lpstr>Package Groups</vt:lpstr>
      <vt:lpstr>Example Package Groups</vt:lpstr>
      <vt:lpstr>BDE Documentation</vt:lpstr>
      <vt:lpstr>Exercise</vt:lpstr>
      <vt:lpstr>Outline</vt:lpstr>
      <vt:lpstr>Contract</vt:lpstr>
      <vt:lpstr>Undefined Behavior</vt:lpstr>
      <vt:lpstr>Classification of BDE Class Types</vt:lpstr>
      <vt:lpstr>Value Semantic Types</vt:lpstr>
      <vt:lpstr>Attribute Types</vt:lpstr>
      <vt:lpstr>Enumeration Types</vt:lpstr>
      <vt:lpstr>Utility Types</vt:lpstr>
      <vt:lpstr>Allocators</vt:lpstr>
      <vt:lpstr>Outline</vt:lpstr>
      <vt:lpstr>Date and Time Classes</vt:lpstr>
      <vt:lpstr>Creating Date and Time Objects</vt:lpstr>
      <vt:lpstr>Date and Time Objects with Time Zones</vt:lpstr>
      <vt:lpstr>Converting among Date and Time Representations</vt:lpstr>
      <vt:lpstr>Other Useful Date and Time Classes</vt:lpstr>
      <vt:lpstr>Date and Time Class Deprecation</vt:lpstr>
      <vt:lpstr>Exercise</vt:lpstr>
      <vt:lpstr>Assertions</vt:lpstr>
      <vt:lpstr>Using Assertions</vt:lpstr>
      <vt:lpstr>Assertions</vt:lpstr>
      <vt:lpstr>Example: BSLS_ASSERT_SAFE</vt:lpstr>
      <vt:lpstr>Example: BSLS_ASSERT</vt:lpstr>
      <vt:lpstr>Example: BSLS_ASSERT_OPT</vt:lpstr>
      <vt:lpstr>Command Line Parsing</vt:lpstr>
      <vt:lpstr>Command Line Specification Table</vt:lpstr>
      <vt:lpstr>Using the Command Line</vt:lpstr>
      <vt:lpstr>String Tokenizing</vt:lpstr>
      <vt:lpstr>Hard and Soft Delimiters – Example</vt:lpstr>
      <vt:lpstr>bdeut_strTokenRefIter – Example</vt:lpstr>
      <vt:lpstr>bdepcre_regexp</vt:lpstr>
      <vt:lpstr>Logging</vt:lpstr>
      <vt:lpstr>bdeut_log – Example</vt:lpstr>
      <vt:lpstr>Logger Initialization</vt:lpstr>
      <vt:lpstr>bdem Containers</vt:lpstr>
      <vt:lpstr>bdem_List – Example</vt:lpstr>
      <vt:lpstr>Exercise</vt:lpstr>
      <vt:lpstr>Aggregating Data</vt:lpstr>
      <vt:lpstr>bcem_aggregate</vt:lpstr>
      <vt:lpstr>Document History</vt:lpstr>
      <vt:lpstr>BEAM</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BDE</dc:title>
  <dc:creator>Rachel</dc:creator>
  <dc:description>Template Version 2.0
January 2015</dc:description>
  <cp:lastModifiedBy>cfoht</cp:lastModifiedBy>
  <cp:revision>1032</cp:revision>
  <cp:lastPrinted>2013-06-24T21:53:56Z</cp:lastPrinted>
  <dcterms:created xsi:type="dcterms:W3CDTF">2010-09-14T13:41:12Z</dcterms:created>
  <dcterms:modified xsi:type="dcterms:W3CDTF">2015-07-02T20:03:56Z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0x010100E92F8D3C865B7E4BAB2BD9748FB4C19200D5D6BFF240B66044A4F26432BB65726A</vt:lpwstr>
  </property>
  <property fmtid="{D5CDD505-2E9C-101B-9397-08002B2CF9AE}" pid="3" name="Order">
    <vt:r8>472800</vt:r8>
  </property>
  <property fmtid="{D5CDD505-2E9C-101B-9397-08002B2CF9AE}" pid="4" name="xd_ProgID">
    <vt:lpwstr/>
  </property>
  <property fmtid="{D5CDD505-2E9C-101B-9397-08002B2CF9AE}" pid="5" name="TemplateUrl">
    <vt:lpwstr/>
  </property>
  <property fmtid="{D5CDD505-2E9C-101B-9397-08002B2CF9AE}" pid="6" name="Assignment Name">
    <vt:lpwstr/>
  </property>
  <property fmtid="{D5CDD505-2E9C-101B-9397-08002B2CF9AE}" pid="7" name="Doc Status">
    <vt:lpwstr/>
  </property>
  <property fmtid="{D5CDD505-2E9C-101B-9397-08002B2CF9AE}" pid="8" name="Class Type">
    <vt:lpwstr/>
  </property>
  <property fmtid="{D5CDD505-2E9C-101B-9397-08002B2CF9AE}" pid="9" name="ArticulateGUID">
    <vt:lpwstr>F2108ADE-170C-437E-87FE-2A33080B2CA7</vt:lpwstr>
  </property>
  <property fmtid="{D5CDD505-2E9C-101B-9397-08002B2CF9AE}" pid="10" name="ArticulatePath">
    <vt:lpwstr>RNDT_Template_16-9_FINAL_ORG</vt:lpwstr>
  </property>
</Properties>
</file>