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customUIRelID" Type="http://schemas.microsoft.com/office/2006/relationships/ui/extensibility" Target="customUI/customUI.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4"/>
  </p:sldMasterIdLst>
  <p:notesMasterIdLst>
    <p:notesMasterId r:id="rId63"/>
  </p:notesMasterIdLst>
  <p:handoutMasterIdLst>
    <p:handoutMasterId r:id="rId64"/>
  </p:handoutMasterIdLst>
  <p:sldIdLst>
    <p:sldId id="738" r:id="rId5"/>
    <p:sldId id="854" r:id="rId6"/>
    <p:sldId id="855" r:id="rId7"/>
    <p:sldId id="804" r:id="rId8"/>
    <p:sldId id="805" r:id="rId9"/>
    <p:sldId id="806" r:id="rId10"/>
    <p:sldId id="807" r:id="rId11"/>
    <p:sldId id="808" r:id="rId12"/>
    <p:sldId id="810" r:id="rId13"/>
    <p:sldId id="811" r:id="rId14"/>
    <p:sldId id="812" r:id="rId15"/>
    <p:sldId id="856" r:id="rId16"/>
    <p:sldId id="814" r:id="rId17"/>
    <p:sldId id="815" r:id="rId18"/>
    <p:sldId id="816" r:id="rId19"/>
    <p:sldId id="857" r:id="rId20"/>
    <p:sldId id="858" r:id="rId21"/>
    <p:sldId id="818" r:id="rId22"/>
    <p:sldId id="819" r:id="rId23"/>
    <p:sldId id="820" r:id="rId24"/>
    <p:sldId id="821" r:id="rId25"/>
    <p:sldId id="822" r:id="rId26"/>
    <p:sldId id="859" r:id="rId27"/>
    <p:sldId id="823" r:id="rId28"/>
    <p:sldId id="824" r:id="rId29"/>
    <p:sldId id="825" r:id="rId30"/>
    <p:sldId id="826" r:id="rId31"/>
    <p:sldId id="827" r:id="rId32"/>
    <p:sldId id="828" r:id="rId33"/>
    <p:sldId id="829" r:id="rId34"/>
    <p:sldId id="860" r:id="rId35"/>
    <p:sldId id="861" r:id="rId36"/>
    <p:sldId id="831" r:id="rId37"/>
    <p:sldId id="832" r:id="rId38"/>
    <p:sldId id="833" r:id="rId39"/>
    <p:sldId id="834" r:id="rId40"/>
    <p:sldId id="835" r:id="rId41"/>
    <p:sldId id="836" r:id="rId42"/>
    <p:sldId id="837" r:id="rId43"/>
    <p:sldId id="838" r:id="rId44"/>
    <p:sldId id="862" r:id="rId45"/>
    <p:sldId id="863" r:id="rId46"/>
    <p:sldId id="840" r:id="rId47"/>
    <p:sldId id="841" r:id="rId48"/>
    <p:sldId id="842" r:id="rId49"/>
    <p:sldId id="843" r:id="rId50"/>
    <p:sldId id="844" r:id="rId51"/>
    <p:sldId id="864" r:id="rId52"/>
    <p:sldId id="865" r:id="rId53"/>
    <p:sldId id="846" r:id="rId54"/>
    <p:sldId id="847" r:id="rId55"/>
    <p:sldId id="848" r:id="rId56"/>
    <p:sldId id="866" r:id="rId57"/>
    <p:sldId id="850" r:id="rId58"/>
    <p:sldId id="851" r:id="rId59"/>
    <p:sldId id="852" r:id="rId60"/>
    <p:sldId id="853" r:id="rId61"/>
    <p:sldId id="867" r:id="rId62"/>
  </p:sldIdLst>
  <p:sldSz cx="9144000" cy="6858000" type="screen4x3"/>
  <p:notesSz cx="7010400" cy="9296400"/>
  <p:custShowLst>
    <p:custShow name="BEAM"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D8803F-4E1E-4E6C-ABD9-718F857E2E54}">
          <p14:sldIdLst>
            <p14:sldId id="738"/>
            <p14:sldId id="854"/>
            <p14:sldId id="855"/>
            <p14:sldId id="804"/>
            <p14:sldId id="805"/>
            <p14:sldId id="806"/>
            <p14:sldId id="807"/>
            <p14:sldId id="808"/>
            <p14:sldId id="810"/>
            <p14:sldId id="811"/>
            <p14:sldId id="812"/>
            <p14:sldId id="856"/>
            <p14:sldId id="814"/>
            <p14:sldId id="815"/>
            <p14:sldId id="816"/>
            <p14:sldId id="857"/>
            <p14:sldId id="858"/>
            <p14:sldId id="818"/>
            <p14:sldId id="819"/>
            <p14:sldId id="820"/>
            <p14:sldId id="821"/>
            <p14:sldId id="822"/>
            <p14:sldId id="859"/>
            <p14:sldId id="823"/>
            <p14:sldId id="824"/>
            <p14:sldId id="825"/>
            <p14:sldId id="826"/>
            <p14:sldId id="827"/>
            <p14:sldId id="828"/>
            <p14:sldId id="829"/>
            <p14:sldId id="860"/>
            <p14:sldId id="861"/>
            <p14:sldId id="831"/>
            <p14:sldId id="832"/>
            <p14:sldId id="833"/>
            <p14:sldId id="834"/>
            <p14:sldId id="835"/>
            <p14:sldId id="836"/>
            <p14:sldId id="837"/>
            <p14:sldId id="838"/>
            <p14:sldId id="862"/>
            <p14:sldId id="863"/>
            <p14:sldId id="840"/>
            <p14:sldId id="841"/>
            <p14:sldId id="842"/>
            <p14:sldId id="843"/>
            <p14:sldId id="844"/>
            <p14:sldId id="864"/>
            <p14:sldId id="865"/>
            <p14:sldId id="846"/>
            <p14:sldId id="847"/>
            <p14:sldId id="848"/>
            <p14:sldId id="866"/>
            <p14:sldId id="850"/>
            <p14:sldId id="851"/>
            <p14:sldId id="852"/>
            <p14:sldId id="853"/>
            <p14:sldId id="86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ron" initials="SS" lastIdx="27"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0C000"/>
    <a:srgbClr val="00FF00"/>
    <a:srgbClr val="AA1229"/>
    <a:srgbClr val="526FEA"/>
    <a:srgbClr val="E0119D"/>
    <a:srgbClr val="606060"/>
    <a:srgbClr val="BABABA"/>
    <a:srgbClr val="E9E9E9"/>
    <a:srgbClr val="DFDFDF"/>
    <a:srgbClr val="0018A8"/>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2" autoAdjust="0"/>
    <p:restoredTop sz="84807" autoAdjust="0"/>
  </p:normalViewPr>
  <p:slideViewPr>
    <p:cSldViewPr snapToGrid="0" snapToObjects="1" showGuides="1">
      <p:cViewPr varScale="1">
        <p:scale>
          <a:sx n="94" d="100"/>
          <a:sy n="94" d="100"/>
        </p:scale>
        <p:origin x="-642" y="-96"/>
      </p:cViewPr>
      <p:guideLst>
        <p:guide orient="horz" pos="201"/>
        <p:guide orient="horz" pos="810"/>
        <p:guide orient="horz" pos="4181"/>
        <p:guide orient="horz" pos="920"/>
        <p:guide orient="horz" pos="1723"/>
        <p:guide orient="horz" pos="2923"/>
        <p:guide pos="2454"/>
        <p:guide pos="5126"/>
        <p:guide pos="2954"/>
        <p:guide pos="227"/>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5BD78FF-B1C8-3E4D-A610-8CC16E4B3835}" type="datetimeFigureOut">
              <a:rPr lang="en-US" smtClean="0"/>
              <a:pPr/>
              <a:t>7/28/2014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01F94C8-A286-A148-9DE5-82145847466E}" type="slidenum">
              <a:rPr lang="en-US" smtClean="0"/>
              <a:pPr/>
              <a:t>‹#›</a:t>
            </a:fld>
            <a:endParaRPr lang="en-US"/>
          </a:p>
        </p:txBody>
      </p:sp>
    </p:spTree>
    <p:extLst>
      <p:ext uri="{BB962C8B-B14F-4D97-AF65-F5344CB8AC3E}">
        <p14:creationId xmlns:p14="http://schemas.microsoft.com/office/powerpoint/2010/main" val="888417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14C08B1-0926-46EB-A72C-6066AF429DCA}" type="datetimeFigureOut">
              <a:rPr lang="en-US" smtClean="0"/>
              <a:pPr/>
              <a:t>7/28/2014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B02C7CD-395C-4DB6-9C71-EA637A90D920}" type="slidenum">
              <a:rPr lang="en-US" smtClean="0"/>
              <a:pPr/>
              <a:t>‹#›</a:t>
            </a:fld>
            <a:endParaRPr lang="en-US"/>
          </a:p>
        </p:txBody>
      </p:sp>
    </p:spTree>
    <p:extLst>
      <p:ext uri="{BB962C8B-B14F-4D97-AF65-F5344CB8AC3E}">
        <p14:creationId xmlns:p14="http://schemas.microsoft.com/office/powerpoint/2010/main" val="115796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a:t>
            </a:r>
            <a:r>
              <a:rPr lang="en-US" baseline="0" dirty="0" smtClean="0"/>
              <a:t> with version for trainers; for reference purposes only: do not use for eLearning</a:t>
            </a:r>
            <a:endParaRPr lang="en-US" dirty="0"/>
          </a:p>
        </p:txBody>
      </p:sp>
      <p:sp>
        <p:nvSpPr>
          <p:cNvPr id="4" name="Slide Number Placeholder 3"/>
          <p:cNvSpPr>
            <a:spLocks noGrp="1"/>
          </p:cNvSpPr>
          <p:nvPr>
            <p:ph type="sldNum" sz="quarter" idx="10"/>
          </p:nvPr>
        </p:nvSpPr>
        <p:spPr/>
        <p:txBody>
          <a:bodyPr/>
          <a:lstStyle/>
          <a:p>
            <a:fld id="{4B02C7CD-395C-4DB6-9C71-EA637A90D920}" type="slidenum">
              <a:rPr lang="en-US" smtClean="0"/>
              <a:pPr/>
              <a:t>1</a:t>
            </a:fld>
            <a:endParaRPr lang="en-US" dirty="0"/>
          </a:p>
        </p:txBody>
      </p:sp>
    </p:spTree>
    <p:extLst>
      <p:ext uri="{BB962C8B-B14F-4D97-AF65-F5344CB8AC3E}">
        <p14:creationId xmlns:p14="http://schemas.microsoft.com/office/powerpoint/2010/main" val="1569569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cs typeface="Arial" charset="0"/>
              </a:defRPr>
            </a:lvl1pPr>
            <a:lvl2pPr marL="742950" indent="-285750" algn="l" eaLnBrk="0" hangingPunct="0">
              <a:spcBef>
                <a:spcPct val="30000"/>
              </a:spcBef>
              <a:defRPr sz="1200">
                <a:solidFill>
                  <a:schemeClr val="tx1"/>
                </a:solidFill>
                <a:latin typeface="Arial" charset="0"/>
                <a:cs typeface="Arial" charset="0"/>
              </a:defRPr>
            </a:lvl2pPr>
            <a:lvl3pPr marL="1143000" indent="-228600" algn="l" eaLnBrk="0" hangingPunct="0">
              <a:spcBef>
                <a:spcPct val="30000"/>
              </a:spcBef>
              <a:defRPr sz="1200">
                <a:solidFill>
                  <a:schemeClr val="tx1"/>
                </a:solidFill>
                <a:latin typeface="Arial" charset="0"/>
                <a:cs typeface="Arial" charset="0"/>
              </a:defRPr>
            </a:lvl3pPr>
            <a:lvl4pPr marL="1600200" indent="-228600" algn="l" eaLnBrk="0" hangingPunct="0">
              <a:spcBef>
                <a:spcPct val="30000"/>
              </a:spcBef>
              <a:defRPr sz="1200">
                <a:solidFill>
                  <a:schemeClr val="tx1"/>
                </a:solidFill>
                <a:latin typeface="Arial" charset="0"/>
                <a:cs typeface="Arial" charset="0"/>
              </a:defRPr>
            </a:lvl4pPr>
            <a:lvl5pPr marL="2057400" indent="-228600" algn="l"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2FC98A6B-B478-4EFC-ABC7-9232D730AC69}" type="slidenum">
              <a:rPr lang="en-US" altLang="en-US"/>
              <a:pPr algn="r" eaLnBrk="1" hangingPunct="1">
                <a:spcBef>
                  <a:spcPct val="0"/>
                </a:spcBef>
              </a:pPr>
              <a:t>12</a:t>
            </a:fld>
            <a:endParaRPr lang="en-US" altLang="en-US" dirty="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934721"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{TEAM SYSI:BIGSND AND BIGRCV OVERVIEW&lt;Go&gt;}</a:t>
            </a:r>
          </a:p>
          <a:p>
            <a:pPr eaLnBrk="1" hangingPunct="1"/>
            <a:endParaRPr lang="en-US" altLang="en-US" dirty="0" smtClean="0"/>
          </a:p>
          <a:p>
            <a:pPr eaLnBrk="1" hangingPunct="1"/>
            <a:r>
              <a:rPr lang="en-US" altLang="en-US" dirty="0" smtClean="0"/>
              <a:t>Bigsnd/bigrcv is now used (almost) everywhere to</a:t>
            </a:r>
            <a:r>
              <a:rPr lang="en-US" altLang="en-US" baseline="0" dirty="0" smtClean="0"/>
              <a:t> transport messages between different tasks (offines, BIGs)</a:t>
            </a:r>
            <a:r>
              <a:rPr lang="en-US" altLang="en-US" dirty="0" smtClean="0"/>
              <a:t>. These two programs live on the sending and receiving side, accept fstsnd requests </a:t>
            </a:r>
          </a:p>
          <a:p>
            <a:pPr eaLnBrk="1" hangingPunct="1"/>
            <a:r>
              <a:rPr lang="en-US" altLang="en-US" dirty="0" smtClean="0"/>
              <a:t>locally and then forward them to the remote node using TCP/IP. In both the prccom and bigsnd/bigrcv cases this is called Remote FastSend and we should be encouraging people to avoid it and</a:t>
            </a:r>
          </a:p>
          <a:p>
            <a:pPr eaLnBrk="1" hangingPunct="1"/>
            <a:r>
              <a:rPr lang="en-US" altLang="en-US" dirty="0" smtClean="0"/>
              <a:t>prefer using the BAS infrastructure for communicating to other offlines (if they are BAS offlines).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2AAE7CEE-A696-4955-AC04-DEB32D34028B}" type="slidenum">
              <a:rPr lang="en-US" altLang="en-US" sz="1200" smtClean="0">
                <a:solidFill>
                  <a:schemeClr val="tx1"/>
                </a:solidFill>
                <a:latin typeface="Arial" charset="0"/>
              </a:rPr>
              <a:pPr eaLnBrk="1" hangingPunct="1"/>
              <a:t>13</a:t>
            </a:fld>
            <a:endParaRPr lang="en-US" altLang="en-US" sz="1200" dirty="0" smtClean="0">
              <a:solidFill>
                <a:schemeClr val="tx1"/>
              </a:solidFill>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34720"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15EAF0F3-01B9-4BB8-A443-6A473DA7F8AB}" type="slidenum">
              <a:rPr lang="en-US" altLang="en-US" sz="1200" smtClean="0">
                <a:solidFill>
                  <a:schemeClr val="tx1"/>
                </a:solidFill>
                <a:latin typeface="Arial" charset="0"/>
              </a:rPr>
              <a:pPr eaLnBrk="1" hangingPunct="1"/>
              <a:t>14</a:t>
            </a:fld>
            <a:endParaRPr lang="en-US" altLang="en-US" sz="1200" dirty="0" smtClean="0">
              <a:solidFill>
                <a:schemeClr val="tx1"/>
              </a:solidFill>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dirty="0" smtClean="0">
                <a:latin typeface="Arial" charset="0"/>
                <a:cs typeface="Arial" charset="0"/>
              </a:rPr>
              <a:t>	Back in the day, many companies including Bloomberg found that they needed a fast way for different processes on the same machine to communicate with each other. The wisdom of the day was to avoid IPC mechanisms that relied on kernel buffering as these imposed a significant cost while the kernel copied data to and from its internal buffers. Instead data would be placed in shared memory segments and then the receiving task would be notified that data was available.</a:t>
            </a:r>
          </a:p>
          <a:p>
            <a:pPr marL="228600" indent="-228600" eaLnBrk="1" hangingPunct="1"/>
            <a:endParaRPr lang="en-US" altLang="en-US" dirty="0" smtClean="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B4CA3DB5-C8EA-4817-BD9D-B0455BB7F2F3}" type="slidenum">
              <a:rPr lang="en-US" altLang="en-US" sz="1200" smtClean="0">
                <a:solidFill>
                  <a:schemeClr val="tx1"/>
                </a:solidFill>
                <a:latin typeface="Arial" charset="0"/>
              </a:rPr>
              <a:pPr eaLnBrk="1" hangingPunct="1"/>
              <a:t>15</a:t>
            </a:fld>
            <a:endParaRPr lang="en-US" altLang="en-US" sz="1200" dirty="0" smtClean="0">
              <a:solidFill>
                <a:schemeClr val="tx1"/>
              </a:solidFill>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34720"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B93D0A86-9A31-4755-99C7-ACD9B5406D20}" type="slidenum">
              <a:rPr lang="en-US" altLang="en-US" sz="1200" smtClean="0">
                <a:solidFill>
                  <a:schemeClr val="tx1"/>
                </a:solidFill>
                <a:latin typeface="Arial" charset="0"/>
              </a:rPr>
              <a:pPr eaLnBrk="1" hangingPunct="1"/>
              <a:t>19</a:t>
            </a:fld>
            <a:endParaRPr lang="en-US" altLang="en-US" sz="1200" dirty="0" smtClean="0">
              <a:solidFill>
                <a:schemeClr val="tx1"/>
              </a:solidFill>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dirty="0" smtClean="0">
                <a:latin typeface="Arial" charset="0"/>
                <a:cs typeface="Arial" charset="0"/>
              </a:rPr>
              <a:t>For local inter-process communication (fstsnd), a “sender” process:</a:t>
            </a:r>
          </a:p>
          <a:p>
            <a:pPr marL="228600" indent="-228600" eaLnBrk="1" hangingPunct="1"/>
            <a:r>
              <a:rPr lang="en-US" altLang="en-US" dirty="0" smtClean="0">
                <a:latin typeface="Arial" charset="0"/>
                <a:cs typeface="Arial" charset="0"/>
              </a:rPr>
              <a:t>1) Grabs and locks one of many shared memory blocks/buffers and writes its message into the block (making sure not to overwrite into another block!)</a:t>
            </a:r>
          </a:p>
          <a:p>
            <a:pPr marL="228600" indent="-228600" eaLnBrk="1" hangingPunct="1"/>
            <a:r>
              <a:rPr lang="en-US" altLang="en-US" dirty="0" smtClean="0">
                <a:latin typeface="Arial" charset="0"/>
                <a:cs typeface="Arial" charset="0"/>
              </a:rPr>
              <a:t>2) Sends a message, via a UNIX message queue to the “receiver.” The message contains the block id in shared memory</a:t>
            </a:r>
          </a:p>
          <a:p>
            <a:pPr marL="228600" indent="-228600" eaLnBrk="1" hangingPunct="1"/>
            <a:r>
              <a:rPr lang="en-US" altLang="en-US" dirty="0" smtClean="0">
                <a:latin typeface="Arial" charset="0"/>
                <a:cs typeface="Arial" charset="0"/>
              </a:rPr>
              <a:t>3) The receiver receives the message off of their UNIX queue</a:t>
            </a:r>
          </a:p>
          <a:p>
            <a:pPr marL="228600" indent="-228600" eaLnBrk="1" hangingPunct="1"/>
            <a:r>
              <a:rPr lang="en-US" altLang="en-US" dirty="0" smtClean="0">
                <a:latin typeface="Arial" charset="0"/>
                <a:cs typeface="Arial" charset="0"/>
              </a:rPr>
              <a:t>4) It uses the block id to read the “real” message from the shared memory.  After processing, it puts a return message in the block, and releases the I/O lock on the “sender”</a:t>
            </a:r>
          </a:p>
          <a:p>
            <a:pPr marL="228600" indent="-228600" eaLnBrk="1" hangingPunct="1"/>
            <a:r>
              <a:rPr lang="en-US" altLang="en-US" dirty="0" smtClean="0">
                <a:latin typeface="Arial" charset="0"/>
                <a:cs typeface="Arial" charset="0"/>
              </a:rPr>
              <a:t>5) The “sender” looks for answer in the block, and then unlocks it</a:t>
            </a:r>
          </a:p>
          <a:p>
            <a:pPr marL="228600" indent="-228600" eaLnBrk="1" hangingPunct="1"/>
            <a:endParaRPr lang="en-US" altLang="en-US" dirty="0" smtClean="0">
              <a:latin typeface="Arial" charset="0"/>
              <a:cs typeface="Arial" charset="0"/>
            </a:endParaRPr>
          </a:p>
          <a:p>
            <a:pPr marL="228600" indent="-228600" eaLnBrk="1" hangingPunct="1"/>
            <a:r>
              <a:rPr lang="en-US" altLang="en-US" dirty="0" smtClean="0">
                <a:latin typeface="Arial" charset="0"/>
                <a:cs typeface="Arial" charset="0"/>
              </a:rPr>
              <a:t>Shared memory buffers are 16k each at the time of writing (this used to be 1k and can change over time).  Some requests require more, in which case they need to fill up multiple buffers.  Hopefully you are using generic APIs that do this already.</a:t>
            </a:r>
          </a:p>
          <a:p>
            <a:pPr marL="228600" indent="-228600" eaLnBrk="1" hangingPunct="1"/>
            <a:endParaRPr lang="en-US" altLang="en-US" dirty="0" smtClean="0">
              <a:latin typeface="Arial" charset="0"/>
              <a:cs typeface="Arial" charset="0"/>
            </a:endParaRPr>
          </a:p>
          <a:p>
            <a:pPr marL="228600" indent="-228600" eaLnBrk="1" hangingPunct="1">
              <a:spcBef>
                <a:spcPct val="0"/>
              </a:spcBef>
            </a:pPr>
            <a:r>
              <a:rPr lang="en-US" altLang="en-US" dirty="0" smtClean="0">
                <a:latin typeface="Arial" charset="0"/>
                <a:cs typeface="Arial" charset="0"/>
              </a:rPr>
              <a:t>For</a:t>
            </a:r>
            <a:r>
              <a:rPr lang="en-US" altLang="en-US" dirty="0" smtClean="0">
                <a:solidFill>
                  <a:schemeClr val="bg1"/>
                </a:solidFill>
                <a:latin typeface="Arial" charset="0"/>
                <a:cs typeface="Arial" charset="0"/>
              </a:rPr>
              <a:t> </a:t>
            </a:r>
            <a:r>
              <a:rPr lang="en-US" altLang="en-US" dirty="0" smtClean="0">
                <a:latin typeface="Arial" charset="0"/>
                <a:cs typeface="Arial" charset="0"/>
              </a:rPr>
              <a:t>remote</a:t>
            </a:r>
            <a:r>
              <a:rPr lang="en-US" altLang="en-US" dirty="0" smtClean="0">
                <a:solidFill>
                  <a:schemeClr val="bg1"/>
                </a:solidFill>
                <a:latin typeface="Arial" charset="0"/>
                <a:cs typeface="Arial" charset="0"/>
              </a:rPr>
              <a:t> </a:t>
            </a:r>
            <a:r>
              <a:rPr lang="en-US" altLang="en-US" dirty="0" smtClean="0">
                <a:latin typeface="Arial" charset="0"/>
                <a:cs typeface="Arial" charset="0"/>
              </a:rPr>
              <a:t>(inter-host) communication, the above steps are identical except that first the queue sent to is Prccom’s.  Prccom then transmits the message to a remote Prccom which fstsnds to the process being reached.</a:t>
            </a:r>
          </a:p>
          <a:p>
            <a:pPr marL="228600" indent="-228600" eaLnBrk="1" hangingPunct="1"/>
            <a:endParaRPr lang="en-US" altLang="en-US" dirty="0"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3C9E371B-AADA-412A-AAD4-8FD837B5C818}" type="slidenum">
              <a:rPr lang="en-US" altLang="en-US" sz="1200" smtClean="0">
                <a:solidFill>
                  <a:schemeClr val="tx1"/>
                </a:solidFill>
                <a:latin typeface="Arial" charset="0"/>
              </a:rPr>
              <a:pPr eaLnBrk="1" hangingPunct="1"/>
              <a:t>20</a:t>
            </a:fld>
            <a:endParaRPr lang="en-US" altLang="en-US" sz="1200" dirty="0" smtClean="0">
              <a:solidFill>
                <a:schemeClr val="tx1"/>
              </a:solidFill>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dirty="0" smtClean="0">
                <a:latin typeface="Arial" charset="0"/>
                <a:cs typeface="Arial" charset="0"/>
              </a:rPr>
              <a:t>For local inter-process communication (fstsnd), a “sender” process:</a:t>
            </a:r>
          </a:p>
          <a:p>
            <a:pPr marL="228600" indent="-228600" eaLnBrk="1" hangingPunct="1"/>
            <a:r>
              <a:rPr lang="en-US" altLang="en-US" dirty="0" smtClean="0">
                <a:latin typeface="Arial" charset="0"/>
                <a:cs typeface="Arial" charset="0"/>
              </a:rPr>
              <a:t>1) Grabs and locks one of many shared memory blocks/buffers and writes its message into the block (making sure not to overwrite into another block!)</a:t>
            </a:r>
          </a:p>
          <a:p>
            <a:pPr marL="228600" indent="-228600" eaLnBrk="1" hangingPunct="1"/>
            <a:r>
              <a:rPr lang="en-US" altLang="en-US" dirty="0" smtClean="0">
                <a:latin typeface="Arial" charset="0"/>
                <a:cs typeface="Arial" charset="0"/>
              </a:rPr>
              <a:t>2) Sends a message, via a UNIX message queue to the “receiver.” The message contains the block id in shared memory</a:t>
            </a:r>
          </a:p>
          <a:p>
            <a:pPr marL="228600" indent="-228600" eaLnBrk="1" hangingPunct="1"/>
            <a:r>
              <a:rPr lang="en-US" altLang="en-US" dirty="0" smtClean="0">
                <a:latin typeface="Arial" charset="0"/>
                <a:cs typeface="Arial" charset="0"/>
              </a:rPr>
              <a:t>3) The receiver receives the message off of their UNIX queue</a:t>
            </a:r>
          </a:p>
          <a:p>
            <a:pPr marL="228600" indent="-228600" eaLnBrk="1" hangingPunct="1"/>
            <a:r>
              <a:rPr lang="en-US" altLang="en-US" dirty="0" smtClean="0">
                <a:latin typeface="Arial" charset="0"/>
                <a:cs typeface="Arial" charset="0"/>
              </a:rPr>
              <a:t>4) It uses the block id to read the “real” message from the shared memory.  After processing, it puts a return message in the block, and releases the I/O lock on the “sender”</a:t>
            </a:r>
          </a:p>
          <a:p>
            <a:pPr marL="228600" indent="-228600" eaLnBrk="1" hangingPunct="1"/>
            <a:r>
              <a:rPr lang="en-US" altLang="en-US" dirty="0" smtClean="0">
                <a:latin typeface="Arial" charset="0"/>
                <a:cs typeface="Arial" charset="0"/>
              </a:rPr>
              <a:t>5) The “sender” looks for answer in the block, and then unlocks it</a:t>
            </a:r>
          </a:p>
          <a:p>
            <a:pPr marL="228600" indent="-228600" eaLnBrk="1" hangingPunct="1"/>
            <a:endParaRPr lang="en-US" altLang="en-US" dirty="0" smtClean="0">
              <a:latin typeface="Arial" charset="0"/>
              <a:cs typeface="Arial" charset="0"/>
            </a:endParaRPr>
          </a:p>
          <a:p>
            <a:pPr marL="228600" indent="-228600" eaLnBrk="1" hangingPunct="1"/>
            <a:r>
              <a:rPr lang="en-US" altLang="en-US" dirty="0" smtClean="0">
                <a:latin typeface="Arial" charset="0"/>
                <a:cs typeface="Arial" charset="0"/>
              </a:rPr>
              <a:t>Shared memory buffers are 16k each at the time of writing (this used to be 1k and can change over time).  Some requests require more, in which case they need to fill up multiple buffers.  Hopefully you are using generic APIs that do this already.</a:t>
            </a:r>
          </a:p>
          <a:p>
            <a:pPr marL="228600" indent="-228600" eaLnBrk="1" hangingPunct="1"/>
            <a:endParaRPr lang="en-US" altLang="en-US" dirty="0" smtClean="0">
              <a:latin typeface="Arial" charset="0"/>
              <a:cs typeface="Arial" charset="0"/>
            </a:endParaRPr>
          </a:p>
          <a:p>
            <a:pPr marL="228600" indent="-228600" eaLnBrk="1" hangingPunct="1">
              <a:spcBef>
                <a:spcPct val="0"/>
              </a:spcBef>
            </a:pPr>
            <a:r>
              <a:rPr lang="en-US" altLang="en-US" dirty="0" smtClean="0">
                <a:latin typeface="Arial" charset="0"/>
                <a:cs typeface="Arial" charset="0"/>
              </a:rPr>
              <a:t>For</a:t>
            </a:r>
            <a:r>
              <a:rPr lang="en-US" altLang="en-US" dirty="0" smtClean="0">
                <a:solidFill>
                  <a:schemeClr val="bg1"/>
                </a:solidFill>
                <a:latin typeface="Arial" charset="0"/>
                <a:cs typeface="Arial" charset="0"/>
              </a:rPr>
              <a:t> </a:t>
            </a:r>
            <a:r>
              <a:rPr lang="en-US" altLang="en-US" dirty="0" smtClean="0">
                <a:latin typeface="Arial" charset="0"/>
                <a:cs typeface="Arial" charset="0"/>
              </a:rPr>
              <a:t>remote</a:t>
            </a:r>
            <a:r>
              <a:rPr lang="en-US" altLang="en-US" dirty="0" smtClean="0">
                <a:solidFill>
                  <a:schemeClr val="bg1"/>
                </a:solidFill>
                <a:latin typeface="Arial" charset="0"/>
                <a:cs typeface="Arial" charset="0"/>
              </a:rPr>
              <a:t> </a:t>
            </a:r>
            <a:r>
              <a:rPr lang="en-US" altLang="en-US" dirty="0" smtClean="0">
                <a:latin typeface="Arial" charset="0"/>
                <a:cs typeface="Arial" charset="0"/>
              </a:rPr>
              <a:t>(inter-host) communication, the above steps are identical except that first the queue sent to is Prccom’s.  Prccom then transmits the message to a remote Prccom which fstsnds to the process being reached.</a:t>
            </a:r>
          </a:p>
          <a:p>
            <a:pPr marL="228600" indent="-228600" eaLnBrk="1" hangingPunct="1"/>
            <a:endParaRPr lang="en-US" altLang="en-US" dirty="0" smtClean="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4D9C8D66-EFF3-4292-8B11-181C579277C3}" type="slidenum">
              <a:rPr lang="en-US" altLang="en-US" sz="1200" smtClean="0">
                <a:solidFill>
                  <a:schemeClr val="tx1"/>
                </a:solidFill>
                <a:latin typeface="Arial" charset="0"/>
              </a:rPr>
              <a:pPr eaLnBrk="1" hangingPunct="1"/>
              <a:t>21</a:t>
            </a:fld>
            <a:endParaRPr lang="en-US" altLang="en-US" sz="1200" dirty="0" smtClean="0">
              <a:solidFill>
                <a:schemeClr val="tx1"/>
              </a:solidFill>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dirty="0" smtClean="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FE6C6B14-259A-4991-AF82-201CA8600864}" type="slidenum">
              <a:rPr lang="en-US" altLang="en-US" sz="1200" smtClean="0">
                <a:solidFill>
                  <a:schemeClr val="tx1"/>
                </a:solidFill>
                <a:latin typeface="Arial" charset="0"/>
              </a:rPr>
              <a:pPr eaLnBrk="1" hangingPunct="1"/>
              <a:t>24</a:t>
            </a:fld>
            <a:endParaRPr lang="en-US" altLang="en-US" sz="1200" dirty="0" smtClean="0">
              <a:solidFill>
                <a:schemeClr val="tx1"/>
              </a:solidFill>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34720"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87FF1914-61CB-4BA0-B40D-B9DCA103A239}" type="slidenum">
              <a:rPr lang="en-US" altLang="en-US" sz="1200" smtClean="0">
                <a:solidFill>
                  <a:schemeClr val="tx1"/>
                </a:solidFill>
                <a:latin typeface="Arial" charset="0"/>
              </a:rPr>
              <a:pPr eaLnBrk="1" hangingPunct="1"/>
              <a:t>25</a:t>
            </a:fld>
            <a:endParaRPr lang="en-US" altLang="en-US" sz="1200" dirty="0" smtClean="0">
              <a:solidFill>
                <a:schemeClr val="tx1"/>
              </a:solidFill>
              <a:latin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34720"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01934C0F-605D-45C3-87F0-25904E85FE7F}" type="slidenum">
              <a:rPr lang="en-US" altLang="en-US" sz="1200" smtClean="0">
                <a:solidFill>
                  <a:schemeClr val="tx1"/>
                </a:solidFill>
                <a:latin typeface="Arial" charset="0"/>
              </a:rPr>
              <a:pPr eaLnBrk="1" hangingPunct="1"/>
              <a:t>26</a:t>
            </a:fld>
            <a:endParaRPr lang="en-US" altLang="en-US" sz="1200" dirty="0" smtClean="0">
              <a:solidFill>
                <a:schemeClr val="tx1"/>
              </a:solidFill>
              <a:latin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34720"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7AC341C9-C641-43EC-B4A8-B91D268B275B}" type="slidenum">
              <a:rPr lang="en-US" altLang="en-US" sz="1200" smtClean="0">
                <a:solidFill>
                  <a:schemeClr val="tx1"/>
                </a:solidFill>
                <a:latin typeface="Arial" charset="0"/>
              </a:rPr>
              <a:pPr eaLnBrk="1" hangingPunct="1"/>
              <a:t>4</a:t>
            </a:fld>
            <a:endParaRPr lang="en-US" altLang="en-US" sz="1200" dirty="0" smtClean="0">
              <a:solidFill>
                <a:schemeClr val="tx1"/>
              </a:solidFill>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34720"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charset="0"/>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E7B5D7D9-6436-45FC-BADD-6FCD43AA8654}" type="slidenum">
              <a:rPr lang="en-US" altLang="en-US" sz="1200" smtClean="0">
                <a:solidFill>
                  <a:schemeClr val="tx1"/>
                </a:solidFill>
                <a:latin typeface="Arial" charset="0"/>
              </a:rPr>
              <a:pPr eaLnBrk="1" hangingPunct="1"/>
              <a:t>27</a:t>
            </a:fld>
            <a:endParaRPr lang="en-US" altLang="en-US" sz="1200" dirty="0" smtClean="0">
              <a:solidFill>
                <a:schemeClr val="tx1"/>
              </a:solidFill>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34720"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50470944-A0D2-45FB-9D74-07D1F1507708}" type="slidenum">
              <a:rPr lang="en-US" altLang="en-US" sz="1200" smtClean="0">
                <a:solidFill>
                  <a:schemeClr val="tx1"/>
                </a:solidFill>
                <a:latin typeface="Arial" charset="0"/>
              </a:rPr>
              <a:pPr eaLnBrk="1" hangingPunct="1"/>
              <a:t>28</a:t>
            </a:fld>
            <a:endParaRPr lang="en-US" altLang="en-US" sz="1200" dirty="0" smtClean="0">
              <a:solidFill>
                <a:schemeClr val="tx1"/>
              </a:solidFill>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34720"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0F1C30A8-48EA-4760-A325-BE9047FE91C8}" type="slidenum">
              <a:rPr lang="en-US" altLang="en-US" sz="1200" smtClean="0">
                <a:solidFill>
                  <a:schemeClr val="tx1"/>
                </a:solidFill>
                <a:latin typeface="Arial" charset="0"/>
              </a:rPr>
              <a:pPr eaLnBrk="1" hangingPunct="1"/>
              <a:t>29</a:t>
            </a:fld>
            <a:endParaRPr lang="en-US" altLang="en-US" sz="1200" dirty="0" smtClean="0">
              <a:solidFill>
                <a:schemeClr val="tx1"/>
              </a:solidFill>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34ACDAF5-3FF8-4A81-A482-2D3307C76B5A}" type="slidenum">
              <a:rPr lang="en-US" altLang="en-US" sz="1200" smtClean="0">
                <a:solidFill>
                  <a:schemeClr val="tx1"/>
                </a:solidFill>
                <a:latin typeface="Arial" charset="0"/>
              </a:rPr>
              <a:pPr eaLnBrk="1" hangingPunct="1"/>
              <a:t>33</a:t>
            </a:fld>
            <a:endParaRPr lang="en-US" altLang="en-US" sz="1200" dirty="0" smtClean="0">
              <a:solidFill>
                <a:schemeClr val="tx1"/>
              </a:solidFill>
              <a:latin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charset="0"/>
                <a:cs typeface="Arial" charset="0"/>
              </a:rPr>
              <a:t>Go to /bbsrc/training/examples/offlines/BDE for sample code.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EFD7A1B4-C2B6-41FD-9F3B-1B7B15C76A61}" type="slidenum">
              <a:rPr lang="en-US" altLang="en-US" sz="1200" smtClean="0">
                <a:solidFill>
                  <a:schemeClr val="tx1"/>
                </a:solidFill>
                <a:latin typeface="Arial" charset="0"/>
              </a:rPr>
              <a:pPr eaLnBrk="1" hangingPunct="1"/>
              <a:t>34</a:t>
            </a:fld>
            <a:endParaRPr lang="en-US" altLang="en-US" sz="1200" dirty="0" smtClean="0">
              <a:solidFill>
                <a:schemeClr val="tx1"/>
              </a:solidFill>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charset="0"/>
                <a:cs typeface="Arial" charset="0"/>
              </a:rPr>
              <a:t>Go to /bbsrc/training/examples/offlines/BDE for sample code.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charset="0"/>
                <a:cs typeface="Arial" charset="0"/>
              </a:rPr>
              <a:t>.h file</a:t>
            </a: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B73CFDD0-F1FF-4FD1-A684-3E598D065384}" type="slidenum">
              <a:rPr lang="en-US" altLang="en-US" sz="1200" smtClean="0">
                <a:solidFill>
                  <a:schemeClr val="tx1"/>
                </a:solidFill>
                <a:latin typeface="Arial" charset="0"/>
              </a:rPr>
              <a:pPr eaLnBrk="1" hangingPunct="1"/>
              <a:t>36</a:t>
            </a:fld>
            <a:endParaRPr lang="en-US" altLang="en-US" sz="1200" dirty="0" smtClean="0">
              <a:solidFill>
                <a:schemeClr val="tx1"/>
              </a:solidFill>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charset="0"/>
                <a:cs typeface="Arial" charset="0"/>
              </a:rPr>
              <a:t>The last two arguments to </a:t>
            </a:r>
            <a:r>
              <a:rPr lang="en-US" altLang="en-US" dirty="0" smtClean="0">
                <a:latin typeface="Courier New" pitchFamily="49" charset="0"/>
                <a:cs typeface="Courier New" pitchFamily="49" charset="0"/>
              </a:rPr>
              <a:t>registerMTrapHandler</a:t>
            </a:r>
            <a:r>
              <a:rPr lang="en-US" altLang="en-US" dirty="0" smtClean="0">
                <a:latin typeface="Arial" charset="0"/>
                <a:cs typeface="Arial" charset="0"/>
              </a:rPr>
              <a:t> specify a description of the arguments to the REPEAT M-Trap, and a description of the command.  These descriptions are printed when the HELP M-Trap is invoked.</a:t>
            </a: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AC3F1005-5A21-4CCE-BFC3-7673A653EBC5}" type="slidenum">
              <a:rPr lang="en-US" altLang="en-US" sz="1200" smtClean="0">
                <a:solidFill>
                  <a:schemeClr val="tx1"/>
                </a:solidFill>
                <a:latin typeface="Arial" charset="0"/>
              </a:rPr>
              <a:pPr eaLnBrk="1" hangingPunct="1"/>
              <a:t>46</a:t>
            </a:fld>
            <a:endParaRPr lang="en-US" altLang="en-US" sz="1200" dirty="0" smtClean="0">
              <a:solidFill>
                <a:schemeClr val="tx1"/>
              </a:solidFill>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67A6EA6A-27F7-4D08-A45D-11A4F4F50C8A}" type="slidenum">
              <a:rPr lang="en-US" altLang="en-US" sz="1200" smtClean="0">
                <a:solidFill>
                  <a:schemeClr val="tx1"/>
                </a:solidFill>
                <a:latin typeface="Arial" charset="0"/>
              </a:rPr>
              <a:pPr eaLnBrk="1" hangingPunct="1"/>
              <a:t>52</a:t>
            </a:fld>
            <a:endParaRPr lang="en-US" altLang="en-US" sz="1200" dirty="0" smtClean="0">
              <a:solidFill>
                <a:schemeClr val="tx1"/>
              </a:solidFill>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A071EDD5-E223-4C2E-827C-415EDDB88E70}" type="slidenum">
              <a:rPr lang="en-US" altLang="en-US" sz="1200" smtClean="0">
                <a:solidFill>
                  <a:schemeClr val="tx1"/>
                </a:solidFill>
                <a:latin typeface="Arial" charset="0"/>
              </a:rPr>
              <a:pPr eaLnBrk="1" hangingPunct="1"/>
              <a:t>5</a:t>
            </a:fld>
            <a:endParaRPr lang="en-US" altLang="en-US" sz="1200" dirty="0" smtClean="0">
              <a:solidFill>
                <a:schemeClr val="tx1"/>
              </a:solidFill>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34720"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A93CD7C4-BE2A-4D43-B4B0-507B443666CC}" type="slidenum">
              <a:rPr lang="en-US" altLang="en-US" sz="1200" smtClean="0">
                <a:solidFill>
                  <a:schemeClr val="tx1"/>
                </a:solidFill>
                <a:latin typeface="Arial" charset="0"/>
              </a:rPr>
              <a:pPr eaLnBrk="1" hangingPunct="1"/>
              <a:t>6</a:t>
            </a:fld>
            <a:endParaRPr lang="en-US" altLang="en-US" sz="1200" dirty="0" smtClean="0">
              <a:solidFill>
                <a:schemeClr val="tx1"/>
              </a:solidFill>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34720"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B0EE3D66-1ABA-442E-8EB1-0F41856ED0E9}" type="slidenum">
              <a:rPr lang="en-US" altLang="en-US" sz="1200" smtClean="0">
                <a:solidFill>
                  <a:schemeClr val="tx1"/>
                </a:solidFill>
                <a:latin typeface="Arial" charset="0"/>
              </a:rPr>
              <a:pPr eaLnBrk="1" hangingPunct="1"/>
              <a:t>7</a:t>
            </a:fld>
            <a:endParaRPr lang="en-US" altLang="en-US" sz="1200" dirty="0" smtClean="0">
              <a:solidFill>
                <a:schemeClr val="tx1"/>
              </a:solidFill>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34720"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05BB31D6-F449-4BAF-A0FD-542B5A73A627}" type="slidenum">
              <a:rPr lang="en-US" altLang="en-US" sz="1200" smtClean="0">
                <a:solidFill>
                  <a:schemeClr val="tx1"/>
                </a:solidFill>
                <a:latin typeface="Arial" charset="0"/>
              </a:rPr>
              <a:pPr eaLnBrk="1" hangingPunct="1"/>
              <a:t>8</a:t>
            </a:fld>
            <a:endParaRPr lang="en-US" altLang="en-US" sz="1200" dirty="0" smtClean="0">
              <a:solidFill>
                <a:schemeClr val="tx1"/>
              </a:solidFill>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34720"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C5660714-850D-492F-9F2B-263FC550B3C9}" type="slidenum">
              <a:rPr lang="en-US" altLang="en-US" sz="1200" smtClean="0">
                <a:solidFill>
                  <a:schemeClr val="tx1"/>
                </a:solidFill>
                <a:latin typeface="Arial" charset="0"/>
              </a:rPr>
              <a:pPr eaLnBrk="1" hangingPunct="1"/>
              <a:t>9</a:t>
            </a:fld>
            <a:endParaRPr lang="en-US" altLang="en-US" sz="1200" dirty="0" smtClean="0">
              <a:solidFill>
                <a:schemeClr val="tx1"/>
              </a:solidFill>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34720"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charset="0"/>
                <a:cs typeface="Arial" charset="0"/>
              </a:rPr>
              <a:t>You can dump the slot array by glm 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2C97FFE2-AB08-4ACA-81B1-FC99A1E6DDD8}" type="slidenum">
              <a:rPr lang="en-US" altLang="en-US" sz="1200" smtClean="0">
                <a:solidFill>
                  <a:schemeClr val="tx1"/>
                </a:solidFill>
                <a:latin typeface="Arial" charset="0"/>
              </a:rPr>
              <a:pPr eaLnBrk="1" hangingPunct="1"/>
              <a:t>10</a:t>
            </a:fld>
            <a:endParaRPr lang="en-US" altLang="en-US" sz="1200" dirty="0" smtClean="0">
              <a:solidFill>
                <a:schemeClr val="tx1"/>
              </a:solidFill>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34720"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charset="0"/>
                <a:cs typeface="Arial" charset="0"/>
              </a:rPr>
              <a:t>You can dump the slot array by glm 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fld id="{DBB93870-D27D-4456-B65E-CA55A92C439F}" type="slidenum">
              <a:rPr lang="en-US" altLang="en-US" sz="1200" smtClean="0">
                <a:solidFill>
                  <a:schemeClr val="tx1"/>
                </a:solidFill>
                <a:latin typeface="Arial" charset="0"/>
              </a:rPr>
              <a:pPr eaLnBrk="1" hangingPunct="1"/>
              <a:t>11</a:t>
            </a:fld>
            <a:endParaRPr lang="en-US" altLang="en-US" sz="1200" dirty="0" smtClean="0">
              <a:solidFill>
                <a:schemeClr val="tx1"/>
              </a:solidFill>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34720" y="4416426"/>
            <a:ext cx="514096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Outlin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TITLE</a:t>
            </a:r>
            <a:endParaRPr lang="en-US" dirty="0"/>
          </a:p>
        </p:txBody>
      </p:sp>
      <p:sp>
        <p:nvSpPr>
          <p:cNvPr id="7" name="Content Placeholder 6"/>
          <p:cNvSpPr>
            <a:spLocks noGrp="1"/>
          </p:cNvSpPr>
          <p:nvPr>
            <p:ph sz="quarter" idx="10"/>
          </p:nvPr>
        </p:nvSpPr>
        <p:spPr>
          <a:xfrm>
            <a:off x="1228725" y="1447802"/>
            <a:ext cx="6905626" cy="5175247"/>
          </a:xfrm>
          <a:prstGeom prst="rect">
            <a:avLst/>
          </a:prstGeo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3662788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_Fuscia">
    <p:spTree>
      <p:nvGrpSpPr>
        <p:cNvPr id="1" name=""/>
        <p:cNvGrpSpPr/>
        <p:nvPr/>
      </p:nvGrpSpPr>
      <p:grpSpPr>
        <a:xfrm>
          <a:off x="0" y="0"/>
          <a:ext cx="0" cy="0"/>
          <a:chOff x="0" y="0"/>
          <a:chExt cx="0" cy="0"/>
        </a:xfrm>
      </p:grpSpPr>
      <p:pic>
        <p:nvPicPr>
          <p:cNvPr id="7" name="Picture 6" descr="BBG_Gradients-02.jpg"/>
          <p:cNvPicPr>
            <a:picLocks noChangeAspect="1"/>
          </p:cNvPicPr>
          <p:nvPr userDrawn="1"/>
        </p:nvPicPr>
        <p:blipFill>
          <a:blip r:embed="rId2" cstate="print"/>
          <a:stretch>
            <a:fillRect/>
          </a:stretch>
        </p:blipFill>
        <p:spPr bwMode="gray">
          <a:xfrm>
            <a:off x="0" y="0"/>
            <a:ext cx="9144000" cy="6896100"/>
          </a:xfrm>
          <a:prstGeom prst="rect">
            <a:avLst/>
          </a:prstGeom>
        </p:spPr>
      </p:pic>
      <p:sp>
        <p:nvSpPr>
          <p:cNvPr id="2" name="Title 1"/>
          <p:cNvSpPr>
            <a:spLocks noGrp="1"/>
          </p:cNvSpPr>
          <p:nvPr>
            <p:ph type="title" hasCustomPrompt="1"/>
          </p:nvPr>
        </p:nvSpPr>
        <p:spPr>
          <a:xfrm>
            <a:off x="-183180" y="902279"/>
            <a:ext cx="9469967" cy="3560764"/>
          </a:xfrm>
        </p:spPr>
        <p:txBody>
          <a:bodyPr anchor="b" anchorCtr="0">
            <a:noAutofit/>
          </a:bodyPr>
          <a:lstStyle>
            <a:lvl1pPr algn="l">
              <a:lnSpc>
                <a:spcPct val="69000"/>
              </a:lnSpc>
              <a:defRPr sz="100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183180"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14986799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_Fuscia_LongTitle">
    <p:spTree>
      <p:nvGrpSpPr>
        <p:cNvPr id="1" name=""/>
        <p:cNvGrpSpPr/>
        <p:nvPr/>
      </p:nvGrpSpPr>
      <p:grpSpPr>
        <a:xfrm>
          <a:off x="0" y="0"/>
          <a:ext cx="0" cy="0"/>
          <a:chOff x="0" y="0"/>
          <a:chExt cx="0" cy="0"/>
        </a:xfrm>
      </p:grpSpPr>
      <p:pic>
        <p:nvPicPr>
          <p:cNvPr id="7" name="Picture 6" descr="BBG_Gradients-02.jpg"/>
          <p:cNvPicPr>
            <a:picLocks noChangeAspect="1"/>
          </p:cNvPicPr>
          <p:nvPr userDrawn="1"/>
        </p:nvPicPr>
        <p:blipFill>
          <a:blip r:embed="rId2" cstate="print"/>
          <a:stretch>
            <a:fillRect/>
          </a:stretch>
        </p:blipFill>
        <p:spPr bwMode="gray">
          <a:xfrm>
            <a:off x="0" y="0"/>
            <a:ext cx="9144000" cy="6896100"/>
          </a:xfrm>
          <a:prstGeom prst="rect">
            <a:avLst/>
          </a:prstGeom>
        </p:spPr>
      </p:pic>
      <p:sp>
        <p:nvSpPr>
          <p:cNvPr id="2" name="Title 1"/>
          <p:cNvSpPr>
            <a:spLocks noGrp="1"/>
          </p:cNvSpPr>
          <p:nvPr>
            <p:ph type="title" hasCustomPrompt="1"/>
          </p:nvPr>
        </p:nvSpPr>
        <p:spPr>
          <a:xfrm>
            <a:off x="-165366" y="902279"/>
            <a:ext cx="9469967" cy="3560764"/>
          </a:xfrm>
        </p:spPr>
        <p:txBody>
          <a:bodyPr anchor="b" anchorCtr="0">
            <a:noAutofit/>
          </a:bodyPr>
          <a:lstStyle>
            <a:lvl1pPr algn="l">
              <a:lnSpc>
                <a:spcPct val="69000"/>
              </a:lnSpc>
              <a:defRPr sz="75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165366"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38073467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_DBlue">
    <p:spTree>
      <p:nvGrpSpPr>
        <p:cNvPr id="1" name=""/>
        <p:cNvGrpSpPr/>
        <p:nvPr/>
      </p:nvGrpSpPr>
      <p:grpSpPr>
        <a:xfrm>
          <a:off x="0" y="0"/>
          <a:ext cx="0" cy="0"/>
          <a:chOff x="0" y="0"/>
          <a:chExt cx="0" cy="0"/>
        </a:xfrm>
      </p:grpSpPr>
      <p:pic>
        <p:nvPicPr>
          <p:cNvPr id="8" name="Picture 7" descr="BBG_Gradients-16.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183180" y="902279"/>
            <a:ext cx="9469967" cy="3560764"/>
          </a:xfrm>
        </p:spPr>
        <p:txBody>
          <a:bodyPr anchor="b" anchorCtr="0">
            <a:noAutofit/>
          </a:bodyPr>
          <a:lstStyle>
            <a:lvl1pPr algn="l">
              <a:lnSpc>
                <a:spcPct val="69000"/>
              </a:lnSpc>
              <a:defRPr sz="100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183180"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31665075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_DBlue_Yellow_LongTitle">
    <p:spTree>
      <p:nvGrpSpPr>
        <p:cNvPr id="1" name=""/>
        <p:cNvGrpSpPr/>
        <p:nvPr/>
      </p:nvGrpSpPr>
      <p:grpSpPr>
        <a:xfrm>
          <a:off x="0" y="0"/>
          <a:ext cx="0" cy="0"/>
          <a:chOff x="0" y="0"/>
          <a:chExt cx="0" cy="0"/>
        </a:xfrm>
      </p:grpSpPr>
      <p:pic>
        <p:nvPicPr>
          <p:cNvPr id="8" name="Picture 7" descr="BBG_Gradients-16.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165366" y="902279"/>
            <a:ext cx="9469967" cy="3560764"/>
          </a:xfrm>
        </p:spPr>
        <p:txBody>
          <a:bodyPr anchor="b" anchorCtr="0">
            <a:noAutofit/>
          </a:bodyPr>
          <a:lstStyle>
            <a:lvl1pPr algn="l">
              <a:lnSpc>
                <a:spcPct val="69000"/>
              </a:lnSpc>
              <a:defRPr sz="75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165366"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354805085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_LGreen">
    <p:spTree>
      <p:nvGrpSpPr>
        <p:cNvPr id="1" name=""/>
        <p:cNvGrpSpPr/>
        <p:nvPr/>
      </p:nvGrpSpPr>
      <p:grpSpPr>
        <a:xfrm>
          <a:off x="0" y="0"/>
          <a:ext cx="0" cy="0"/>
          <a:chOff x="0" y="0"/>
          <a:chExt cx="0" cy="0"/>
        </a:xfrm>
      </p:grpSpPr>
      <p:pic>
        <p:nvPicPr>
          <p:cNvPr id="6" name="Picture 5" descr="BBG_Gradients-13.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183180" y="902279"/>
            <a:ext cx="9469967" cy="3560764"/>
          </a:xfrm>
        </p:spPr>
        <p:txBody>
          <a:bodyPr anchor="b" anchorCtr="0">
            <a:noAutofit/>
          </a:bodyPr>
          <a:lstStyle>
            <a:lvl1pPr algn="l">
              <a:lnSpc>
                <a:spcPct val="69000"/>
              </a:lnSpc>
              <a:defRPr sz="100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183180"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294631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_LGreen_LongTitle">
    <p:spTree>
      <p:nvGrpSpPr>
        <p:cNvPr id="1" name=""/>
        <p:cNvGrpSpPr/>
        <p:nvPr/>
      </p:nvGrpSpPr>
      <p:grpSpPr>
        <a:xfrm>
          <a:off x="0" y="0"/>
          <a:ext cx="0" cy="0"/>
          <a:chOff x="0" y="0"/>
          <a:chExt cx="0" cy="0"/>
        </a:xfrm>
      </p:grpSpPr>
      <p:pic>
        <p:nvPicPr>
          <p:cNvPr id="6" name="Picture 5" descr="BBG_Gradients-13.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165366" y="902279"/>
            <a:ext cx="9469967" cy="3560764"/>
          </a:xfrm>
        </p:spPr>
        <p:txBody>
          <a:bodyPr anchor="b" anchorCtr="0">
            <a:noAutofit/>
          </a:bodyPr>
          <a:lstStyle>
            <a:lvl1pPr algn="l">
              <a:lnSpc>
                <a:spcPct val="69000"/>
              </a:lnSpc>
              <a:defRPr sz="75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165366"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283548709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_Yellow">
    <p:spTree>
      <p:nvGrpSpPr>
        <p:cNvPr id="1" name=""/>
        <p:cNvGrpSpPr/>
        <p:nvPr/>
      </p:nvGrpSpPr>
      <p:grpSpPr>
        <a:xfrm>
          <a:off x="0" y="0"/>
          <a:ext cx="0" cy="0"/>
          <a:chOff x="0" y="0"/>
          <a:chExt cx="0" cy="0"/>
        </a:xfrm>
      </p:grpSpPr>
      <p:pic>
        <p:nvPicPr>
          <p:cNvPr id="8" name="Picture 7" descr="BBG_Gradients-15.jpg"/>
          <p:cNvPicPr>
            <a:picLocks noChangeAspect="1"/>
          </p:cNvPicPr>
          <p:nvPr userDrawn="1"/>
        </p:nvPicPr>
        <p:blipFill>
          <a:blip r:embed="rId2" cstate="print"/>
          <a:stretch>
            <a:fillRect/>
          </a:stretch>
        </p:blipFill>
        <p:spPr bwMode="gray">
          <a:xfrm>
            <a:off x="0" y="0"/>
            <a:ext cx="9144000" cy="6865951"/>
          </a:xfrm>
          <a:prstGeom prst="rect">
            <a:avLst/>
          </a:prstGeom>
        </p:spPr>
      </p:pic>
      <p:pic>
        <p:nvPicPr>
          <p:cNvPr id="7" name="Picture 6" descr="BBG_Gradients-11.jpg"/>
          <p:cNvPicPr>
            <a:picLocks noChangeAspect="1"/>
          </p:cNvPicPr>
          <p:nvPr userDrawn="1"/>
        </p:nvPicPr>
        <p:blipFill>
          <a:blip r:embed="rId3" cstate="print"/>
          <a:stretch>
            <a:fillRect/>
          </a:stretch>
        </p:blipFill>
        <p:spPr bwMode="gray">
          <a:xfrm>
            <a:off x="0" y="7951"/>
            <a:ext cx="9144000" cy="6858000"/>
          </a:xfrm>
          <a:prstGeom prst="rect">
            <a:avLst/>
          </a:prstGeom>
        </p:spPr>
      </p:pic>
      <p:sp>
        <p:nvSpPr>
          <p:cNvPr id="2" name="Title 1"/>
          <p:cNvSpPr>
            <a:spLocks noGrp="1"/>
          </p:cNvSpPr>
          <p:nvPr>
            <p:ph type="title" hasCustomPrompt="1"/>
          </p:nvPr>
        </p:nvSpPr>
        <p:spPr>
          <a:xfrm>
            <a:off x="-183180" y="902279"/>
            <a:ext cx="9469967" cy="3560764"/>
          </a:xfrm>
        </p:spPr>
        <p:txBody>
          <a:bodyPr anchor="b" anchorCtr="0">
            <a:noAutofit/>
          </a:bodyPr>
          <a:lstStyle>
            <a:lvl1pPr algn="l">
              <a:lnSpc>
                <a:spcPct val="69000"/>
              </a:lnSpc>
              <a:defRPr sz="100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183180"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428079980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_Yellow_LongTitle">
    <p:spTree>
      <p:nvGrpSpPr>
        <p:cNvPr id="1" name=""/>
        <p:cNvGrpSpPr/>
        <p:nvPr/>
      </p:nvGrpSpPr>
      <p:grpSpPr>
        <a:xfrm>
          <a:off x="0" y="0"/>
          <a:ext cx="0" cy="0"/>
          <a:chOff x="0" y="0"/>
          <a:chExt cx="0" cy="0"/>
        </a:xfrm>
      </p:grpSpPr>
      <p:pic>
        <p:nvPicPr>
          <p:cNvPr id="8" name="Picture 7" descr="BBG_Gradients-15.jpg"/>
          <p:cNvPicPr>
            <a:picLocks noChangeAspect="1"/>
          </p:cNvPicPr>
          <p:nvPr userDrawn="1"/>
        </p:nvPicPr>
        <p:blipFill>
          <a:blip r:embed="rId2" cstate="print"/>
          <a:stretch>
            <a:fillRect/>
          </a:stretch>
        </p:blipFill>
        <p:spPr bwMode="gray">
          <a:xfrm>
            <a:off x="0" y="0"/>
            <a:ext cx="9144000" cy="6865951"/>
          </a:xfrm>
          <a:prstGeom prst="rect">
            <a:avLst/>
          </a:prstGeom>
        </p:spPr>
      </p:pic>
      <p:pic>
        <p:nvPicPr>
          <p:cNvPr id="7" name="Picture 6" descr="BBG_Gradients-11.jpg"/>
          <p:cNvPicPr>
            <a:picLocks noChangeAspect="1"/>
          </p:cNvPicPr>
          <p:nvPr userDrawn="1"/>
        </p:nvPicPr>
        <p:blipFill>
          <a:blip r:embed="rId3" cstate="print"/>
          <a:stretch>
            <a:fillRect/>
          </a:stretch>
        </p:blipFill>
        <p:spPr bwMode="gray">
          <a:xfrm>
            <a:off x="0" y="7951"/>
            <a:ext cx="9144000" cy="6858000"/>
          </a:xfrm>
          <a:prstGeom prst="rect">
            <a:avLst/>
          </a:prstGeom>
        </p:spPr>
      </p:pic>
      <p:sp>
        <p:nvSpPr>
          <p:cNvPr id="2" name="Title 1"/>
          <p:cNvSpPr>
            <a:spLocks noGrp="1"/>
          </p:cNvSpPr>
          <p:nvPr>
            <p:ph type="title" hasCustomPrompt="1"/>
          </p:nvPr>
        </p:nvSpPr>
        <p:spPr>
          <a:xfrm>
            <a:off x="-165366" y="902279"/>
            <a:ext cx="9469967" cy="3560764"/>
          </a:xfrm>
        </p:spPr>
        <p:txBody>
          <a:bodyPr anchor="b" anchorCtr="0">
            <a:noAutofit/>
          </a:bodyPr>
          <a:lstStyle>
            <a:lvl1pPr algn="l">
              <a:lnSpc>
                <a:spcPct val="69000"/>
              </a:lnSpc>
              <a:defRPr sz="75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165366"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213523815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6" name="Picture 5" descr="BBG_Gradients-14.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183180" y="902279"/>
            <a:ext cx="9469967" cy="3560764"/>
          </a:xfrm>
        </p:spPr>
        <p:txBody>
          <a:bodyPr anchor="b" anchorCtr="0">
            <a:noAutofit/>
          </a:bodyPr>
          <a:lstStyle>
            <a:lvl1pPr algn="l">
              <a:lnSpc>
                <a:spcPct val="69000"/>
              </a:lnSpc>
              <a:defRPr sz="100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183180"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96910157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Section Header">
    <p:spTree>
      <p:nvGrpSpPr>
        <p:cNvPr id="1" name=""/>
        <p:cNvGrpSpPr/>
        <p:nvPr/>
      </p:nvGrpSpPr>
      <p:grpSpPr>
        <a:xfrm>
          <a:off x="0" y="0"/>
          <a:ext cx="0" cy="0"/>
          <a:chOff x="0" y="0"/>
          <a:chExt cx="0" cy="0"/>
        </a:xfrm>
      </p:grpSpPr>
      <p:pic>
        <p:nvPicPr>
          <p:cNvPr id="6" name="Picture 5" descr="BBG_Gradients-14.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165366" y="902279"/>
            <a:ext cx="9469967" cy="3560764"/>
          </a:xfrm>
        </p:spPr>
        <p:txBody>
          <a:bodyPr anchor="b" anchorCtr="0">
            <a:noAutofit/>
          </a:bodyPr>
          <a:lstStyle>
            <a:lvl1pPr algn="l">
              <a:lnSpc>
                <a:spcPct val="69000"/>
              </a:lnSpc>
              <a:defRPr sz="75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165366"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15644600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317500"/>
            <a:ext cx="7677150" cy="965200"/>
          </a:xfrm>
          <a:prstGeom prst="rect">
            <a:avLst/>
          </a:prstGeom>
        </p:spPr>
        <p:txBody>
          <a:bodyPr vert="horz" lIns="91440" tIns="45720" rIns="91440" bIns="45720" rtlCol="0" anchor="ctr">
            <a:normAutofit/>
          </a:bodyPr>
          <a:lstStyle>
            <a:lvl1pPr>
              <a:defRPr lang="en-US" dirty="0"/>
            </a:lvl1pPr>
          </a:lstStyle>
          <a:p>
            <a:r>
              <a:rPr lang="en-US" dirty="0" smtClean="0"/>
              <a:t>Side Title</a:t>
            </a:r>
            <a:endParaRPr lang="en-US" dirty="0"/>
          </a:p>
        </p:txBody>
      </p:sp>
      <p:sp>
        <p:nvSpPr>
          <p:cNvPr id="12" name="Text Placeholder 2"/>
          <p:cNvSpPr>
            <a:spLocks noGrp="1"/>
          </p:cNvSpPr>
          <p:nvPr>
            <p:ph idx="1"/>
          </p:nvPr>
        </p:nvSpPr>
        <p:spPr>
          <a:xfrm>
            <a:off x="457200" y="1452564"/>
            <a:ext cx="7677150" cy="5170486"/>
          </a:xfrm>
          <a:prstGeom prst="rect">
            <a:avLst/>
          </a:prstGeom>
        </p:spPr>
        <p:txBody>
          <a:bodyPr vert="horz" lIns="91440" tIns="45720" rIns="91440" bIns="45720" rtlCol="0">
            <a:noAutofit/>
          </a:bodyPr>
          <a:lstStyle>
            <a:lvl1pPr>
              <a:defRPr sz="2200" spc="0">
                <a:solidFill>
                  <a:schemeClr val="tx1"/>
                </a:solidFill>
              </a:defRPr>
            </a:lvl1pPr>
            <a:lvl2pPr>
              <a:spcBef>
                <a:spcPts val="1200"/>
              </a:spcBef>
              <a:buClr>
                <a:schemeClr val="accent3"/>
              </a:buClr>
              <a:defRPr sz="2200"/>
            </a:lvl2pPr>
            <a:lvl3pPr>
              <a:buClr>
                <a:schemeClr val="accent3"/>
              </a:buClr>
              <a:defRPr/>
            </a:lvl3pPr>
            <a:lvl5pPr>
              <a:defRPr lang="en-US" dirty="0" smtClean="0"/>
            </a:lvl5pPr>
            <a:lvl6pPr>
              <a:defRPr lang="en-US" dirty="0" smtClean="0"/>
            </a:lvl6pPr>
          </a:lstStyle>
          <a:p>
            <a:pPr lvl="0"/>
            <a:r>
              <a:rPr lang="en-US" dirty="0" smtClean="0"/>
              <a:t>HEADER LEVEL</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p>
          <a:p>
            <a:pPr lvl="5"/>
            <a:r>
              <a:rPr lang="en-US" dirty="0" smtClean="0"/>
              <a:t>Sixth level</a:t>
            </a:r>
          </a:p>
          <a:p>
            <a:pPr lvl="1"/>
            <a:endParaRPr lang="en-US" dirty="0" smtClean="0"/>
          </a:p>
        </p:txBody>
      </p:sp>
    </p:spTree>
    <p:extLst>
      <p:ext uri="{BB962C8B-B14F-4D97-AF65-F5344CB8AC3E}">
        <p14:creationId xmlns:p14="http://schemas.microsoft.com/office/powerpoint/2010/main" val="21495789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_Purple">
    <p:spTree>
      <p:nvGrpSpPr>
        <p:cNvPr id="1" name=""/>
        <p:cNvGrpSpPr/>
        <p:nvPr/>
      </p:nvGrpSpPr>
      <p:grpSpPr>
        <a:xfrm>
          <a:off x="0" y="0"/>
          <a:ext cx="0" cy="0"/>
          <a:chOff x="0" y="0"/>
          <a:chExt cx="0" cy="0"/>
        </a:xfrm>
      </p:grpSpPr>
      <p:pic>
        <p:nvPicPr>
          <p:cNvPr id="7" name="Picture 6" descr="BBG_Gradients-17.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183180" y="902279"/>
            <a:ext cx="9469967" cy="3560764"/>
          </a:xfrm>
        </p:spPr>
        <p:txBody>
          <a:bodyPr anchor="b" anchorCtr="0">
            <a:noAutofit/>
          </a:bodyPr>
          <a:lstStyle>
            <a:lvl1pPr algn="l">
              <a:lnSpc>
                <a:spcPct val="69000"/>
              </a:lnSpc>
              <a:defRPr sz="100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183180"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382301103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_Purple_LongTitle">
    <p:spTree>
      <p:nvGrpSpPr>
        <p:cNvPr id="1" name=""/>
        <p:cNvGrpSpPr/>
        <p:nvPr/>
      </p:nvGrpSpPr>
      <p:grpSpPr>
        <a:xfrm>
          <a:off x="0" y="0"/>
          <a:ext cx="0" cy="0"/>
          <a:chOff x="0" y="0"/>
          <a:chExt cx="0" cy="0"/>
        </a:xfrm>
      </p:grpSpPr>
      <p:pic>
        <p:nvPicPr>
          <p:cNvPr id="7" name="Picture 6" descr="BBG_Gradients-17.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165366" y="902279"/>
            <a:ext cx="9469967" cy="3560764"/>
          </a:xfrm>
        </p:spPr>
        <p:txBody>
          <a:bodyPr anchor="b" anchorCtr="0">
            <a:noAutofit/>
          </a:bodyPr>
          <a:lstStyle>
            <a:lvl1pPr algn="l">
              <a:lnSpc>
                <a:spcPct val="69000"/>
              </a:lnSpc>
              <a:defRPr sz="75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165366"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40601043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8077200"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828800" y="1066800"/>
            <a:ext cx="7162800" cy="5257800"/>
          </a:xfrm>
          <a:prstGeom prst="rect">
            <a:avLst/>
          </a:prstGeom>
        </p:spPr>
        <p:txBody>
          <a:bodyPr/>
          <a:lstStyle/>
          <a:p>
            <a:pPr lvl="0"/>
            <a:endParaRPr lang="en-US" noProof="0" smtClean="0"/>
          </a:p>
        </p:txBody>
      </p:sp>
      <p:sp>
        <p:nvSpPr>
          <p:cNvPr id="4" name="Rectangle 6"/>
          <p:cNvSpPr>
            <a:spLocks noGrp="1" noChangeArrowheads="1"/>
          </p:cNvSpPr>
          <p:nvPr>
            <p:ph type="sldNum" sz="quarter" idx="10"/>
          </p:nvPr>
        </p:nvSpPr>
        <p:spPr>
          <a:xfrm>
            <a:off x="6553200" y="6610350"/>
            <a:ext cx="2133600" cy="476250"/>
          </a:xfrm>
          <a:prstGeom prst="rect">
            <a:avLst/>
          </a:prstGeom>
          <a:ln/>
        </p:spPr>
        <p:txBody>
          <a:bodyPr/>
          <a:lstStyle>
            <a:lvl1pPr>
              <a:defRPr/>
            </a:lvl1pPr>
          </a:lstStyle>
          <a:p>
            <a:pPr>
              <a:defRPr/>
            </a:pPr>
            <a:fld id="{7DC8B229-9177-485F-9A9B-92011C1910FF}" type="slidenum">
              <a:rPr lang="en-US"/>
              <a:pPr>
                <a:defRPr/>
              </a:pPr>
              <a:t>‹#›</a:t>
            </a:fld>
            <a:endParaRPr lang="en-US"/>
          </a:p>
        </p:txBody>
      </p:sp>
    </p:spTree>
    <p:extLst>
      <p:ext uri="{BB962C8B-B14F-4D97-AF65-F5344CB8AC3E}">
        <p14:creationId xmlns:p14="http://schemas.microsoft.com/office/powerpoint/2010/main" val="8317192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Outlin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TITLE</a:t>
            </a:r>
            <a:endParaRPr lang="en-US" dirty="0"/>
          </a:p>
        </p:txBody>
      </p:sp>
      <p:sp>
        <p:nvSpPr>
          <p:cNvPr id="7" name="Content Placeholder 6"/>
          <p:cNvSpPr>
            <a:spLocks noGrp="1"/>
          </p:cNvSpPr>
          <p:nvPr>
            <p:ph sz="quarter" idx="10"/>
          </p:nvPr>
        </p:nvSpPr>
        <p:spPr>
          <a:xfrm>
            <a:off x="1228725" y="1447802"/>
            <a:ext cx="6905626" cy="5175247"/>
          </a:xfrm>
          <a:prstGeom prst="rect">
            <a:avLst/>
          </a:prstGeo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128203177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317500"/>
            <a:ext cx="7677150" cy="965200"/>
          </a:xfrm>
          <a:prstGeom prst="rect">
            <a:avLst/>
          </a:prstGeom>
        </p:spPr>
        <p:txBody>
          <a:bodyPr vert="horz" lIns="91440" tIns="45720" rIns="91440" bIns="45720" rtlCol="0" anchor="ctr">
            <a:normAutofit/>
          </a:bodyPr>
          <a:lstStyle>
            <a:lvl1pPr>
              <a:defRPr lang="en-US" dirty="0"/>
            </a:lvl1pPr>
          </a:lstStyle>
          <a:p>
            <a:r>
              <a:rPr lang="en-US" dirty="0" smtClean="0"/>
              <a:t>Side Title</a:t>
            </a:r>
            <a:endParaRPr lang="en-US" dirty="0"/>
          </a:p>
        </p:txBody>
      </p:sp>
      <p:sp>
        <p:nvSpPr>
          <p:cNvPr id="12" name="Text Placeholder 2"/>
          <p:cNvSpPr>
            <a:spLocks noGrp="1"/>
          </p:cNvSpPr>
          <p:nvPr>
            <p:ph idx="1"/>
          </p:nvPr>
        </p:nvSpPr>
        <p:spPr>
          <a:xfrm>
            <a:off x="457200" y="1452564"/>
            <a:ext cx="7677150" cy="5170486"/>
          </a:xfrm>
          <a:prstGeom prst="rect">
            <a:avLst/>
          </a:prstGeom>
        </p:spPr>
        <p:txBody>
          <a:bodyPr vert="horz" lIns="91440" tIns="45720" rIns="91440" bIns="45720" rtlCol="0">
            <a:noAutofit/>
          </a:bodyPr>
          <a:lstStyle>
            <a:lvl1pPr>
              <a:defRPr sz="2200" spc="0">
                <a:solidFill>
                  <a:schemeClr val="tx1"/>
                </a:solidFill>
              </a:defRPr>
            </a:lvl1pPr>
            <a:lvl2pPr>
              <a:spcBef>
                <a:spcPts val="1200"/>
              </a:spcBef>
              <a:buClr>
                <a:schemeClr val="accent3"/>
              </a:buClr>
              <a:defRPr sz="2200"/>
            </a:lvl2pPr>
            <a:lvl3pPr>
              <a:buClr>
                <a:schemeClr val="accent3"/>
              </a:buClr>
              <a:defRPr/>
            </a:lvl3pPr>
            <a:lvl5pPr>
              <a:defRPr lang="en-US" dirty="0" smtClean="0"/>
            </a:lvl5pPr>
            <a:lvl6pPr>
              <a:defRPr lang="en-US" dirty="0" smtClean="0"/>
            </a:lvl6pPr>
          </a:lstStyle>
          <a:p>
            <a:pPr lvl="0"/>
            <a:r>
              <a:rPr lang="en-US" dirty="0" smtClean="0"/>
              <a:t>HEADER LEVEL</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p>
          <a:p>
            <a:pPr lvl="5"/>
            <a:r>
              <a:rPr lang="en-US" dirty="0" smtClean="0"/>
              <a:t>Sixth level</a:t>
            </a:r>
          </a:p>
          <a:p>
            <a:pPr lvl="1"/>
            <a:endParaRPr lang="en-US" dirty="0" smtClean="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lumn Layou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317500"/>
            <a:ext cx="7677150" cy="965200"/>
          </a:xfrm>
          <a:prstGeom prst="rect">
            <a:avLst/>
          </a:prstGeom>
        </p:spPr>
        <p:txBody>
          <a:bodyPr vert="horz" lIns="91440" tIns="45720" rIns="91440" bIns="45720" rtlCol="0" anchor="ctr">
            <a:normAutofit/>
          </a:bodyPr>
          <a:lstStyle>
            <a:lvl1pPr>
              <a:defRPr lang="en-US" dirty="0"/>
            </a:lvl1pPr>
          </a:lstStyle>
          <a:p>
            <a:r>
              <a:rPr lang="en-US" dirty="0" smtClean="0"/>
              <a:t>Side Title</a:t>
            </a:r>
            <a:endParaRPr lang="en-US" dirty="0"/>
          </a:p>
        </p:txBody>
      </p:sp>
      <p:sp>
        <p:nvSpPr>
          <p:cNvPr id="12" name="Text Placeholder 2"/>
          <p:cNvSpPr>
            <a:spLocks noGrp="1"/>
          </p:cNvSpPr>
          <p:nvPr>
            <p:ph idx="1"/>
          </p:nvPr>
        </p:nvSpPr>
        <p:spPr>
          <a:xfrm>
            <a:off x="457200" y="1452564"/>
            <a:ext cx="3438525" cy="5170486"/>
          </a:xfrm>
          <a:prstGeom prst="rect">
            <a:avLst/>
          </a:prstGeom>
          <a:noFill/>
        </p:spPr>
        <p:txBody>
          <a:bodyPr vert="horz" lIns="91440" tIns="45720" rIns="91440" bIns="45720" rtlCol="0">
            <a:noAutofit/>
          </a:bodyPr>
          <a:lstStyle>
            <a:lvl2pPr>
              <a:spcBef>
                <a:spcPts val="1200"/>
              </a:spcBef>
              <a:buClr>
                <a:schemeClr val="accent3"/>
              </a:buClr>
              <a:defRPr/>
            </a:lvl2pPr>
            <a:lvl3pPr>
              <a:buClr>
                <a:schemeClr val="accent3"/>
              </a:buClr>
              <a:defRPr/>
            </a:lvl3pPr>
            <a:lvl5pPr>
              <a:defRPr lang="en-US" dirty="0" smtClean="0"/>
            </a:lvl5pPr>
            <a:lvl6pPr>
              <a:defRPr lang="en-US" dirty="0" smtClean="0"/>
            </a:lvl6pPr>
          </a:lstStyle>
          <a:p>
            <a:pPr lvl="0"/>
            <a:r>
              <a:rPr lang="en-US" dirty="0" smtClean="0"/>
              <a:t>HEADER LEVEL</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p>
          <a:p>
            <a:pPr lvl="5"/>
            <a:r>
              <a:rPr lang="en-US" dirty="0" smtClean="0"/>
              <a:t>Sixth level</a:t>
            </a:r>
          </a:p>
          <a:p>
            <a:pPr lvl="1"/>
            <a:endParaRPr lang="en-US" dirty="0" smtClean="0"/>
          </a:p>
        </p:txBody>
      </p:sp>
      <p:sp>
        <p:nvSpPr>
          <p:cNvPr id="3" name="Content Placeholder 2"/>
          <p:cNvSpPr>
            <a:spLocks noGrp="1"/>
          </p:cNvSpPr>
          <p:nvPr>
            <p:ph sz="quarter" idx="10" hasCustomPrompt="1"/>
          </p:nvPr>
        </p:nvSpPr>
        <p:spPr>
          <a:xfrm>
            <a:off x="4672013" y="1454150"/>
            <a:ext cx="3465512" cy="5183188"/>
          </a:xfrm>
          <a:prstGeom prst="rect">
            <a:avLst/>
          </a:prstGeom>
          <a:noFill/>
        </p:spPr>
        <p:txBody>
          <a:bodyPr/>
          <a:lstStyle/>
          <a:p>
            <a:pPr lvl="0"/>
            <a:r>
              <a:rPr lang="en-US" dirty="0" smtClean="0"/>
              <a:t>HEADER LEVEL</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p>
          <a:p>
            <a:pPr lvl="5"/>
            <a:r>
              <a:rPr lang="en-US" dirty="0" smtClean="0"/>
              <a:t>Sixth level</a:t>
            </a:r>
          </a:p>
        </p:txBody>
      </p:sp>
    </p:spTree>
    <p:extLst>
      <p:ext uri="{BB962C8B-B14F-4D97-AF65-F5344CB8AC3E}">
        <p14:creationId xmlns:p14="http://schemas.microsoft.com/office/powerpoint/2010/main" val="247832902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Content Placeholder 6"/>
          <p:cNvSpPr>
            <a:spLocks noGrp="1"/>
          </p:cNvSpPr>
          <p:nvPr>
            <p:ph sz="quarter" idx="15" hasCustomPrompt="1"/>
          </p:nvPr>
        </p:nvSpPr>
        <p:spPr>
          <a:xfrm>
            <a:off x="466725" y="1452562"/>
            <a:ext cx="2530475" cy="5126039"/>
          </a:xfrm>
          <a:prstGeom prst="rect">
            <a:avLst/>
          </a:prstGeom>
          <a:noFill/>
        </p:spPr>
        <p:txBody>
          <a:bodyPr/>
          <a:lstStyle>
            <a:lvl1pPr>
              <a:defRPr sz="2000"/>
            </a:lvl1pPr>
            <a:lvl2pPr>
              <a:defRPr sz="2000"/>
            </a:lvl2pPr>
            <a:lvl3pPr>
              <a:defRPr sz="1800"/>
            </a:lvl3pPr>
            <a:lvl4pPr>
              <a:defRPr sz="1600"/>
            </a:lvl4pPr>
            <a:lvl5pPr>
              <a:defRPr sz="1600"/>
            </a:lvl5pPr>
          </a:lstStyle>
          <a:p>
            <a:pPr lvl="0"/>
            <a:r>
              <a:rPr lang="en-US" dirty="0" smtClean="0"/>
              <a:t>Header </a:t>
            </a:r>
            <a:r>
              <a:rPr lang="en-US" dirty="0" err="1" smtClean="0"/>
              <a:t>STyle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6"/>
          <p:cNvSpPr>
            <a:spLocks noGrp="1"/>
          </p:cNvSpPr>
          <p:nvPr>
            <p:ph sz="quarter" idx="16" hasCustomPrompt="1"/>
          </p:nvPr>
        </p:nvSpPr>
        <p:spPr>
          <a:xfrm>
            <a:off x="3081863" y="1452562"/>
            <a:ext cx="2530475" cy="5126039"/>
          </a:xfrm>
          <a:prstGeom prst="rect">
            <a:avLst/>
          </a:prstGeom>
          <a:noFill/>
        </p:spPr>
        <p:txBody>
          <a:bodyPr/>
          <a:lstStyle>
            <a:lvl1pPr>
              <a:defRPr sz="2000"/>
            </a:lvl1pPr>
            <a:lvl2pPr>
              <a:defRPr sz="2000"/>
            </a:lvl2pPr>
            <a:lvl3pPr>
              <a:defRPr sz="1800"/>
            </a:lvl3pPr>
            <a:lvl4pPr>
              <a:defRPr sz="1600"/>
            </a:lvl4pPr>
            <a:lvl5pPr>
              <a:defRPr sz="1600"/>
            </a:lvl5pPr>
          </a:lstStyle>
          <a:p>
            <a:pPr lvl="0"/>
            <a:r>
              <a:rPr lang="en-US" dirty="0" smtClean="0"/>
              <a:t>Header </a:t>
            </a:r>
            <a:r>
              <a:rPr lang="en-US" dirty="0" err="1" smtClean="0"/>
              <a:t>STyle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6"/>
          <p:cNvSpPr>
            <a:spLocks noGrp="1"/>
          </p:cNvSpPr>
          <p:nvPr>
            <p:ph sz="quarter" idx="17" hasCustomPrompt="1"/>
          </p:nvPr>
        </p:nvSpPr>
        <p:spPr>
          <a:xfrm>
            <a:off x="5704157" y="1452562"/>
            <a:ext cx="2530475" cy="5126039"/>
          </a:xfrm>
          <a:prstGeom prst="rect">
            <a:avLst/>
          </a:prstGeom>
          <a:noFill/>
        </p:spPr>
        <p:txBody>
          <a:bodyPr/>
          <a:lstStyle>
            <a:lvl1pPr>
              <a:defRPr sz="2000"/>
            </a:lvl1pPr>
            <a:lvl2pPr>
              <a:defRPr sz="2000"/>
            </a:lvl2pPr>
            <a:lvl3pPr>
              <a:defRPr sz="1800"/>
            </a:lvl3pPr>
            <a:lvl4pPr>
              <a:defRPr sz="1600"/>
            </a:lvl4pPr>
            <a:lvl5pPr>
              <a:defRPr sz="1600"/>
            </a:lvl5pPr>
          </a:lstStyle>
          <a:p>
            <a:pPr lvl="0"/>
            <a:r>
              <a:rPr lang="en-US" dirty="0" smtClean="0"/>
              <a:t>Header </a:t>
            </a:r>
            <a:r>
              <a:rPr lang="en-US" dirty="0" err="1" smtClean="0"/>
              <a:t>STyle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0" name="Rectangle 19"/>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bg1"/>
              </a:solidFill>
            </a:endParaRPr>
          </a:p>
        </p:txBody>
      </p:sp>
      <p:sp>
        <p:nvSpPr>
          <p:cNvPr id="19" name="Title 1"/>
          <p:cNvSpPr txBox="1">
            <a:spLocks/>
          </p:cNvSpPr>
          <p:nvPr userDrawn="1"/>
        </p:nvSpPr>
        <p:spPr>
          <a:xfrm>
            <a:off x="-175273" y="91809"/>
            <a:ext cx="7991290" cy="1105431"/>
          </a:xfrm>
          <a:prstGeom prst="rect">
            <a:avLst/>
          </a:prstGeom>
        </p:spPr>
        <p:txBody>
          <a:bodyPr vert="horz" wrap="none" lIns="91440" tIns="45720" rIns="91440" bIns="45720" rtlCol="0" anchor="t" anchorCtr="0">
            <a:spAutoFit/>
          </a:bodyPr>
          <a:lstStyle>
            <a:lvl1pPr algn="l" defTabSz="914400" rtl="0" eaLnBrk="1" latinLnBrk="0" hangingPunct="1">
              <a:lnSpc>
                <a:spcPts val="7900"/>
              </a:lnSpc>
              <a:spcBef>
                <a:spcPct val="0"/>
              </a:spcBef>
              <a:buNone/>
              <a:defRPr lang="en-US" sz="9600" b="1" i="0" kern="1200" cap="all">
                <a:solidFill>
                  <a:schemeClr val="accent5"/>
                </a:solidFill>
                <a:latin typeface="Arial Bold"/>
                <a:ea typeface="+mj-ea"/>
                <a:cs typeface="Arial Bold"/>
              </a:defRPr>
            </a:lvl1pPr>
          </a:lstStyle>
          <a:p>
            <a:r>
              <a:rPr lang="en-US" sz="8000" dirty="0" err="1" smtClean="0">
                <a:solidFill>
                  <a:schemeClr val="tx1"/>
                </a:solidFill>
              </a:rPr>
              <a:t>R&amp;d</a:t>
            </a:r>
            <a:r>
              <a:rPr lang="en-US" sz="8000" dirty="0" smtClean="0">
                <a:solidFill>
                  <a:schemeClr val="tx1"/>
                </a:solidFill>
              </a:rPr>
              <a:t> Training:</a:t>
            </a:r>
            <a:endParaRPr lang="en-US" sz="8000" dirty="0">
              <a:solidFill>
                <a:schemeClr val="tx1"/>
              </a:solidFill>
            </a:endParaRPr>
          </a:p>
        </p:txBody>
      </p:sp>
      <p:grpSp>
        <p:nvGrpSpPr>
          <p:cNvPr id="9" name="Group 8"/>
          <p:cNvGrpSpPr/>
          <p:nvPr userDrawn="1"/>
        </p:nvGrpSpPr>
        <p:grpSpPr>
          <a:xfrm>
            <a:off x="3856383" y="5603214"/>
            <a:ext cx="4929855" cy="993352"/>
            <a:chOff x="122238" y="4995863"/>
            <a:chExt cx="7208837" cy="1452562"/>
          </a:xfrm>
          <a:solidFill>
            <a:schemeClr val="tx1"/>
          </a:solidFill>
        </p:grpSpPr>
        <p:sp>
          <p:nvSpPr>
            <p:cNvPr id="10" name="Freeform 25"/>
            <p:cNvSpPr>
              <a:spLocks noEditPoints="1"/>
            </p:cNvSpPr>
            <p:nvPr/>
          </p:nvSpPr>
          <p:spPr bwMode="auto">
            <a:xfrm>
              <a:off x="122238" y="5021263"/>
              <a:ext cx="787400" cy="1065212"/>
            </a:xfrm>
            <a:custGeom>
              <a:avLst/>
              <a:gdLst/>
              <a:ahLst/>
              <a:cxnLst>
                <a:cxn ang="0">
                  <a:pos x="469" y="204"/>
                </a:cxn>
                <a:cxn ang="0">
                  <a:pos x="577" y="221"/>
                </a:cxn>
                <a:cxn ang="0">
                  <a:pos x="648" y="258"/>
                </a:cxn>
                <a:cxn ang="0">
                  <a:pos x="681" y="301"/>
                </a:cxn>
                <a:cxn ang="0">
                  <a:pos x="696" y="376"/>
                </a:cxn>
                <a:cxn ang="0">
                  <a:pos x="688" y="429"/>
                </a:cxn>
                <a:cxn ang="0">
                  <a:pos x="650" y="486"/>
                </a:cxn>
                <a:cxn ang="0">
                  <a:pos x="583" y="526"/>
                </a:cxn>
                <a:cxn ang="0">
                  <a:pos x="486" y="544"/>
                </a:cxn>
                <a:cxn ang="0">
                  <a:pos x="0" y="1342"/>
                </a:cxn>
                <a:cxn ang="0">
                  <a:pos x="579" y="1338"/>
                </a:cxn>
                <a:cxn ang="0">
                  <a:pos x="670" y="1323"/>
                </a:cxn>
                <a:cxn ang="0">
                  <a:pos x="756" y="1298"/>
                </a:cxn>
                <a:cxn ang="0">
                  <a:pos x="833" y="1260"/>
                </a:cxn>
                <a:cxn ang="0">
                  <a:pos x="899" y="1208"/>
                </a:cxn>
                <a:cxn ang="0">
                  <a:pos x="949" y="1142"/>
                </a:cxn>
                <a:cxn ang="0">
                  <a:pos x="981" y="1059"/>
                </a:cxn>
                <a:cxn ang="0">
                  <a:pos x="992" y="959"/>
                </a:cxn>
                <a:cxn ang="0">
                  <a:pos x="989" y="911"/>
                </a:cxn>
                <a:cxn ang="0">
                  <a:pos x="975" y="852"/>
                </a:cxn>
                <a:cxn ang="0">
                  <a:pos x="953" y="798"/>
                </a:cxn>
                <a:cxn ang="0">
                  <a:pos x="920" y="750"/>
                </a:cxn>
                <a:cxn ang="0">
                  <a:pos x="879" y="709"/>
                </a:cxn>
                <a:cxn ang="0">
                  <a:pos x="831" y="676"/>
                </a:cxn>
                <a:cxn ang="0">
                  <a:pos x="777" y="651"/>
                </a:cxn>
                <a:cxn ang="0">
                  <a:pos x="717" y="636"/>
                </a:cxn>
                <a:cxn ang="0">
                  <a:pos x="727" y="622"/>
                </a:cxn>
                <a:cxn ang="0">
                  <a:pos x="817" y="575"/>
                </a:cxn>
                <a:cxn ang="0">
                  <a:pos x="885" y="506"/>
                </a:cxn>
                <a:cxn ang="0">
                  <a:pos x="925" y="416"/>
                </a:cxn>
                <a:cxn ang="0">
                  <a:pos x="935" y="337"/>
                </a:cxn>
                <a:cxn ang="0">
                  <a:pos x="926" y="252"/>
                </a:cxn>
                <a:cxn ang="0">
                  <a:pos x="900" y="181"/>
                </a:cxn>
                <a:cxn ang="0">
                  <a:pos x="859" y="122"/>
                </a:cxn>
                <a:cxn ang="0">
                  <a:pos x="805" y="76"/>
                </a:cxn>
                <a:cxn ang="0">
                  <a:pos x="743" y="41"/>
                </a:cxn>
                <a:cxn ang="0">
                  <a:pos x="673" y="18"/>
                </a:cxn>
                <a:cxn ang="0">
                  <a:pos x="599" y="4"/>
                </a:cxn>
                <a:cxn ang="0">
                  <a:pos x="0" y="1342"/>
                </a:cxn>
                <a:cxn ang="0">
                  <a:pos x="503" y="751"/>
                </a:cxn>
                <a:cxn ang="0">
                  <a:pos x="620" y="765"/>
                </a:cxn>
                <a:cxn ang="0">
                  <a:pos x="683" y="792"/>
                </a:cxn>
                <a:cxn ang="0">
                  <a:pos x="714" y="818"/>
                </a:cxn>
                <a:cxn ang="0">
                  <a:pos x="736" y="851"/>
                </a:cxn>
                <a:cxn ang="0">
                  <a:pos x="749" y="892"/>
                </a:cxn>
                <a:cxn ang="0">
                  <a:pos x="752" y="956"/>
                </a:cxn>
                <a:cxn ang="0">
                  <a:pos x="742" y="1012"/>
                </a:cxn>
                <a:cxn ang="0">
                  <a:pos x="717" y="1055"/>
                </a:cxn>
                <a:cxn ang="0">
                  <a:pos x="683" y="1087"/>
                </a:cxn>
                <a:cxn ang="0">
                  <a:pos x="630" y="1114"/>
                </a:cxn>
                <a:cxn ang="0">
                  <a:pos x="532" y="1134"/>
                </a:cxn>
                <a:cxn ang="0">
                  <a:pos x="238" y="1137"/>
                </a:cxn>
              </a:cxnLst>
              <a:rect l="0" t="0" r="r" b="b"/>
              <a:pathLst>
                <a:path w="992" h="1342">
                  <a:moveTo>
                    <a:pt x="238" y="204"/>
                  </a:moveTo>
                  <a:lnTo>
                    <a:pt x="436" y="204"/>
                  </a:lnTo>
                  <a:lnTo>
                    <a:pt x="436" y="204"/>
                  </a:lnTo>
                  <a:lnTo>
                    <a:pt x="469" y="204"/>
                  </a:lnTo>
                  <a:lnTo>
                    <a:pt x="499" y="206"/>
                  </a:lnTo>
                  <a:lnTo>
                    <a:pt x="527" y="210"/>
                  </a:lnTo>
                  <a:lnTo>
                    <a:pt x="553" y="214"/>
                  </a:lnTo>
                  <a:lnTo>
                    <a:pt x="577" y="221"/>
                  </a:lnTo>
                  <a:lnTo>
                    <a:pt x="597" y="228"/>
                  </a:lnTo>
                  <a:lnTo>
                    <a:pt x="616" y="237"/>
                  </a:lnTo>
                  <a:lnTo>
                    <a:pt x="634" y="247"/>
                  </a:lnTo>
                  <a:lnTo>
                    <a:pt x="648" y="258"/>
                  </a:lnTo>
                  <a:lnTo>
                    <a:pt x="661" y="271"/>
                  </a:lnTo>
                  <a:lnTo>
                    <a:pt x="667" y="278"/>
                  </a:lnTo>
                  <a:lnTo>
                    <a:pt x="672" y="285"/>
                  </a:lnTo>
                  <a:lnTo>
                    <a:pt x="681" y="301"/>
                  </a:lnTo>
                  <a:lnTo>
                    <a:pt x="688" y="317"/>
                  </a:lnTo>
                  <a:lnTo>
                    <a:pt x="692" y="336"/>
                  </a:lnTo>
                  <a:lnTo>
                    <a:pt x="695" y="355"/>
                  </a:lnTo>
                  <a:lnTo>
                    <a:pt x="696" y="376"/>
                  </a:lnTo>
                  <a:lnTo>
                    <a:pt x="696" y="376"/>
                  </a:lnTo>
                  <a:lnTo>
                    <a:pt x="695" y="395"/>
                  </a:lnTo>
                  <a:lnTo>
                    <a:pt x="692" y="413"/>
                  </a:lnTo>
                  <a:lnTo>
                    <a:pt x="688" y="429"/>
                  </a:lnTo>
                  <a:lnTo>
                    <a:pt x="681" y="446"/>
                  </a:lnTo>
                  <a:lnTo>
                    <a:pt x="672" y="460"/>
                  </a:lnTo>
                  <a:lnTo>
                    <a:pt x="662" y="474"/>
                  </a:lnTo>
                  <a:lnTo>
                    <a:pt x="650" y="486"/>
                  </a:lnTo>
                  <a:lnTo>
                    <a:pt x="636" y="499"/>
                  </a:lnTo>
                  <a:lnTo>
                    <a:pt x="620" y="509"/>
                  </a:lnTo>
                  <a:lnTo>
                    <a:pt x="602" y="518"/>
                  </a:lnTo>
                  <a:lnTo>
                    <a:pt x="583" y="526"/>
                  </a:lnTo>
                  <a:lnTo>
                    <a:pt x="561" y="533"/>
                  </a:lnTo>
                  <a:lnTo>
                    <a:pt x="538" y="538"/>
                  </a:lnTo>
                  <a:lnTo>
                    <a:pt x="513" y="542"/>
                  </a:lnTo>
                  <a:lnTo>
                    <a:pt x="486" y="544"/>
                  </a:lnTo>
                  <a:lnTo>
                    <a:pt x="457" y="545"/>
                  </a:lnTo>
                  <a:lnTo>
                    <a:pt x="238" y="545"/>
                  </a:lnTo>
                  <a:lnTo>
                    <a:pt x="238" y="204"/>
                  </a:lnTo>
                  <a:close/>
                  <a:moveTo>
                    <a:pt x="0" y="1342"/>
                  </a:moveTo>
                  <a:lnTo>
                    <a:pt x="484" y="1342"/>
                  </a:lnTo>
                  <a:lnTo>
                    <a:pt x="484" y="1342"/>
                  </a:lnTo>
                  <a:lnTo>
                    <a:pt x="531" y="1341"/>
                  </a:lnTo>
                  <a:lnTo>
                    <a:pt x="579" y="1338"/>
                  </a:lnTo>
                  <a:lnTo>
                    <a:pt x="602" y="1335"/>
                  </a:lnTo>
                  <a:lnTo>
                    <a:pt x="625" y="1332"/>
                  </a:lnTo>
                  <a:lnTo>
                    <a:pt x="648" y="1328"/>
                  </a:lnTo>
                  <a:lnTo>
                    <a:pt x="670" y="1323"/>
                  </a:lnTo>
                  <a:lnTo>
                    <a:pt x="693" y="1318"/>
                  </a:lnTo>
                  <a:lnTo>
                    <a:pt x="714" y="1312"/>
                  </a:lnTo>
                  <a:lnTo>
                    <a:pt x="736" y="1305"/>
                  </a:lnTo>
                  <a:lnTo>
                    <a:pt x="756" y="1298"/>
                  </a:lnTo>
                  <a:lnTo>
                    <a:pt x="776" y="1290"/>
                  </a:lnTo>
                  <a:lnTo>
                    <a:pt x="796" y="1281"/>
                  </a:lnTo>
                  <a:lnTo>
                    <a:pt x="815" y="1271"/>
                  </a:lnTo>
                  <a:lnTo>
                    <a:pt x="833" y="1260"/>
                  </a:lnTo>
                  <a:lnTo>
                    <a:pt x="851" y="1248"/>
                  </a:lnTo>
                  <a:lnTo>
                    <a:pt x="867" y="1236"/>
                  </a:lnTo>
                  <a:lnTo>
                    <a:pt x="883" y="1223"/>
                  </a:lnTo>
                  <a:lnTo>
                    <a:pt x="899" y="1208"/>
                  </a:lnTo>
                  <a:lnTo>
                    <a:pt x="912" y="1193"/>
                  </a:lnTo>
                  <a:lnTo>
                    <a:pt x="925" y="1177"/>
                  </a:lnTo>
                  <a:lnTo>
                    <a:pt x="937" y="1161"/>
                  </a:lnTo>
                  <a:lnTo>
                    <a:pt x="949" y="1142"/>
                  </a:lnTo>
                  <a:lnTo>
                    <a:pt x="959" y="1123"/>
                  </a:lnTo>
                  <a:lnTo>
                    <a:pt x="967" y="1102"/>
                  </a:lnTo>
                  <a:lnTo>
                    <a:pt x="975" y="1081"/>
                  </a:lnTo>
                  <a:lnTo>
                    <a:pt x="981" y="1059"/>
                  </a:lnTo>
                  <a:lnTo>
                    <a:pt x="985" y="1036"/>
                  </a:lnTo>
                  <a:lnTo>
                    <a:pt x="989" y="1011"/>
                  </a:lnTo>
                  <a:lnTo>
                    <a:pt x="991" y="985"/>
                  </a:lnTo>
                  <a:lnTo>
                    <a:pt x="992" y="959"/>
                  </a:lnTo>
                  <a:lnTo>
                    <a:pt x="992" y="959"/>
                  </a:lnTo>
                  <a:lnTo>
                    <a:pt x="992" y="943"/>
                  </a:lnTo>
                  <a:lnTo>
                    <a:pt x="990" y="927"/>
                  </a:lnTo>
                  <a:lnTo>
                    <a:pt x="989" y="911"/>
                  </a:lnTo>
                  <a:lnTo>
                    <a:pt x="986" y="896"/>
                  </a:lnTo>
                  <a:lnTo>
                    <a:pt x="983" y="881"/>
                  </a:lnTo>
                  <a:lnTo>
                    <a:pt x="980" y="866"/>
                  </a:lnTo>
                  <a:lnTo>
                    <a:pt x="975" y="852"/>
                  </a:lnTo>
                  <a:lnTo>
                    <a:pt x="971" y="838"/>
                  </a:lnTo>
                  <a:lnTo>
                    <a:pt x="965" y="824"/>
                  </a:lnTo>
                  <a:lnTo>
                    <a:pt x="959" y="811"/>
                  </a:lnTo>
                  <a:lnTo>
                    <a:pt x="953" y="798"/>
                  </a:lnTo>
                  <a:lnTo>
                    <a:pt x="944" y="786"/>
                  </a:lnTo>
                  <a:lnTo>
                    <a:pt x="937" y="774"/>
                  </a:lnTo>
                  <a:lnTo>
                    <a:pt x="928" y="761"/>
                  </a:lnTo>
                  <a:lnTo>
                    <a:pt x="920" y="750"/>
                  </a:lnTo>
                  <a:lnTo>
                    <a:pt x="910" y="739"/>
                  </a:lnTo>
                  <a:lnTo>
                    <a:pt x="901" y="729"/>
                  </a:lnTo>
                  <a:lnTo>
                    <a:pt x="890" y="719"/>
                  </a:lnTo>
                  <a:lnTo>
                    <a:pt x="879" y="709"/>
                  </a:lnTo>
                  <a:lnTo>
                    <a:pt x="868" y="700"/>
                  </a:lnTo>
                  <a:lnTo>
                    <a:pt x="856" y="691"/>
                  </a:lnTo>
                  <a:lnTo>
                    <a:pt x="844" y="683"/>
                  </a:lnTo>
                  <a:lnTo>
                    <a:pt x="831" y="676"/>
                  </a:lnTo>
                  <a:lnTo>
                    <a:pt x="818" y="669"/>
                  </a:lnTo>
                  <a:lnTo>
                    <a:pt x="805" y="663"/>
                  </a:lnTo>
                  <a:lnTo>
                    <a:pt x="792" y="656"/>
                  </a:lnTo>
                  <a:lnTo>
                    <a:pt x="777" y="651"/>
                  </a:lnTo>
                  <a:lnTo>
                    <a:pt x="762" y="646"/>
                  </a:lnTo>
                  <a:lnTo>
                    <a:pt x="748" y="642"/>
                  </a:lnTo>
                  <a:lnTo>
                    <a:pt x="733" y="639"/>
                  </a:lnTo>
                  <a:lnTo>
                    <a:pt x="717" y="636"/>
                  </a:lnTo>
                  <a:lnTo>
                    <a:pt x="702" y="634"/>
                  </a:lnTo>
                  <a:lnTo>
                    <a:pt x="702" y="631"/>
                  </a:lnTo>
                  <a:lnTo>
                    <a:pt x="702" y="631"/>
                  </a:lnTo>
                  <a:lnTo>
                    <a:pt x="727" y="622"/>
                  </a:lnTo>
                  <a:lnTo>
                    <a:pt x="752" y="613"/>
                  </a:lnTo>
                  <a:lnTo>
                    <a:pt x="774" y="601"/>
                  </a:lnTo>
                  <a:lnTo>
                    <a:pt x="797" y="588"/>
                  </a:lnTo>
                  <a:lnTo>
                    <a:pt x="817" y="575"/>
                  </a:lnTo>
                  <a:lnTo>
                    <a:pt x="836" y="560"/>
                  </a:lnTo>
                  <a:lnTo>
                    <a:pt x="854" y="542"/>
                  </a:lnTo>
                  <a:lnTo>
                    <a:pt x="870" y="525"/>
                  </a:lnTo>
                  <a:lnTo>
                    <a:pt x="885" y="506"/>
                  </a:lnTo>
                  <a:lnTo>
                    <a:pt x="898" y="485"/>
                  </a:lnTo>
                  <a:lnTo>
                    <a:pt x="909" y="464"/>
                  </a:lnTo>
                  <a:lnTo>
                    <a:pt x="918" y="441"/>
                  </a:lnTo>
                  <a:lnTo>
                    <a:pt x="925" y="416"/>
                  </a:lnTo>
                  <a:lnTo>
                    <a:pt x="931" y="391"/>
                  </a:lnTo>
                  <a:lnTo>
                    <a:pt x="934" y="364"/>
                  </a:lnTo>
                  <a:lnTo>
                    <a:pt x="935" y="337"/>
                  </a:lnTo>
                  <a:lnTo>
                    <a:pt x="935" y="337"/>
                  </a:lnTo>
                  <a:lnTo>
                    <a:pt x="934" y="314"/>
                  </a:lnTo>
                  <a:lnTo>
                    <a:pt x="932" y="293"/>
                  </a:lnTo>
                  <a:lnTo>
                    <a:pt x="930" y="271"/>
                  </a:lnTo>
                  <a:lnTo>
                    <a:pt x="926" y="252"/>
                  </a:lnTo>
                  <a:lnTo>
                    <a:pt x="921" y="233"/>
                  </a:lnTo>
                  <a:lnTo>
                    <a:pt x="915" y="214"/>
                  </a:lnTo>
                  <a:lnTo>
                    <a:pt x="908" y="197"/>
                  </a:lnTo>
                  <a:lnTo>
                    <a:pt x="900" y="181"/>
                  </a:lnTo>
                  <a:lnTo>
                    <a:pt x="890" y="165"/>
                  </a:lnTo>
                  <a:lnTo>
                    <a:pt x="880" y="150"/>
                  </a:lnTo>
                  <a:lnTo>
                    <a:pt x="870" y="136"/>
                  </a:lnTo>
                  <a:lnTo>
                    <a:pt x="859" y="122"/>
                  </a:lnTo>
                  <a:lnTo>
                    <a:pt x="847" y="110"/>
                  </a:lnTo>
                  <a:lnTo>
                    <a:pt x="833" y="97"/>
                  </a:lnTo>
                  <a:lnTo>
                    <a:pt x="819" y="86"/>
                  </a:lnTo>
                  <a:lnTo>
                    <a:pt x="805" y="76"/>
                  </a:lnTo>
                  <a:lnTo>
                    <a:pt x="791" y="67"/>
                  </a:lnTo>
                  <a:lnTo>
                    <a:pt x="775" y="58"/>
                  </a:lnTo>
                  <a:lnTo>
                    <a:pt x="759" y="49"/>
                  </a:lnTo>
                  <a:lnTo>
                    <a:pt x="743" y="41"/>
                  </a:lnTo>
                  <a:lnTo>
                    <a:pt x="726" y="34"/>
                  </a:lnTo>
                  <a:lnTo>
                    <a:pt x="709" y="28"/>
                  </a:lnTo>
                  <a:lnTo>
                    <a:pt x="691" y="22"/>
                  </a:lnTo>
                  <a:lnTo>
                    <a:pt x="673" y="18"/>
                  </a:lnTo>
                  <a:lnTo>
                    <a:pt x="655" y="13"/>
                  </a:lnTo>
                  <a:lnTo>
                    <a:pt x="637" y="10"/>
                  </a:lnTo>
                  <a:lnTo>
                    <a:pt x="618" y="6"/>
                  </a:lnTo>
                  <a:lnTo>
                    <a:pt x="599" y="4"/>
                  </a:lnTo>
                  <a:lnTo>
                    <a:pt x="561" y="1"/>
                  </a:lnTo>
                  <a:lnTo>
                    <a:pt x="524" y="0"/>
                  </a:lnTo>
                  <a:lnTo>
                    <a:pt x="0" y="0"/>
                  </a:lnTo>
                  <a:lnTo>
                    <a:pt x="0" y="1342"/>
                  </a:lnTo>
                  <a:close/>
                  <a:moveTo>
                    <a:pt x="238" y="750"/>
                  </a:moveTo>
                  <a:lnTo>
                    <a:pt x="468" y="750"/>
                  </a:lnTo>
                  <a:lnTo>
                    <a:pt x="468" y="750"/>
                  </a:lnTo>
                  <a:lnTo>
                    <a:pt x="503" y="751"/>
                  </a:lnTo>
                  <a:lnTo>
                    <a:pt x="536" y="752"/>
                  </a:lnTo>
                  <a:lnTo>
                    <a:pt x="566" y="755"/>
                  </a:lnTo>
                  <a:lnTo>
                    <a:pt x="594" y="760"/>
                  </a:lnTo>
                  <a:lnTo>
                    <a:pt x="620" y="765"/>
                  </a:lnTo>
                  <a:lnTo>
                    <a:pt x="643" y="774"/>
                  </a:lnTo>
                  <a:lnTo>
                    <a:pt x="664" y="782"/>
                  </a:lnTo>
                  <a:lnTo>
                    <a:pt x="674" y="787"/>
                  </a:lnTo>
                  <a:lnTo>
                    <a:pt x="683" y="792"/>
                  </a:lnTo>
                  <a:lnTo>
                    <a:pt x="692" y="798"/>
                  </a:lnTo>
                  <a:lnTo>
                    <a:pt x="700" y="804"/>
                  </a:lnTo>
                  <a:lnTo>
                    <a:pt x="707" y="811"/>
                  </a:lnTo>
                  <a:lnTo>
                    <a:pt x="714" y="818"/>
                  </a:lnTo>
                  <a:lnTo>
                    <a:pt x="720" y="825"/>
                  </a:lnTo>
                  <a:lnTo>
                    <a:pt x="725" y="834"/>
                  </a:lnTo>
                  <a:lnTo>
                    <a:pt x="731" y="842"/>
                  </a:lnTo>
                  <a:lnTo>
                    <a:pt x="736" y="851"/>
                  </a:lnTo>
                  <a:lnTo>
                    <a:pt x="740" y="860"/>
                  </a:lnTo>
                  <a:lnTo>
                    <a:pt x="743" y="870"/>
                  </a:lnTo>
                  <a:lnTo>
                    <a:pt x="746" y="880"/>
                  </a:lnTo>
                  <a:lnTo>
                    <a:pt x="749" y="892"/>
                  </a:lnTo>
                  <a:lnTo>
                    <a:pt x="752" y="915"/>
                  </a:lnTo>
                  <a:lnTo>
                    <a:pt x="753" y="940"/>
                  </a:lnTo>
                  <a:lnTo>
                    <a:pt x="753" y="940"/>
                  </a:lnTo>
                  <a:lnTo>
                    <a:pt x="752" y="956"/>
                  </a:lnTo>
                  <a:lnTo>
                    <a:pt x="751" y="971"/>
                  </a:lnTo>
                  <a:lnTo>
                    <a:pt x="749" y="985"/>
                  </a:lnTo>
                  <a:lnTo>
                    <a:pt x="746" y="999"/>
                  </a:lnTo>
                  <a:lnTo>
                    <a:pt x="742" y="1012"/>
                  </a:lnTo>
                  <a:lnTo>
                    <a:pt x="737" y="1024"/>
                  </a:lnTo>
                  <a:lnTo>
                    <a:pt x="731" y="1035"/>
                  </a:lnTo>
                  <a:lnTo>
                    <a:pt x="724" y="1045"/>
                  </a:lnTo>
                  <a:lnTo>
                    <a:pt x="717" y="1055"/>
                  </a:lnTo>
                  <a:lnTo>
                    <a:pt x="709" y="1064"/>
                  </a:lnTo>
                  <a:lnTo>
                    <a:pt x="701" y="1072"/>
                  </a:lnTo>
                  <a:lnTo>
                    <a:pt x="693" y="1080"/>
                  </a:lnTo>
                  <a:lnTo>
                    <a:pt x="683" y="1087"/>
                  </a:lnTo>
                  <a:lnTo>
                    <a:pt x="673" y="1093"/>
                  </a:lnTo>
                  <a:lnTo>
                    <a:pt x="663" y="1099"/>
                  </a:lnTo>
                  <a:lnTo>
                    <a:pt x="652" y="1105"/>
                  </a:lnTo>
                  <a:lnTo>
                    <a:pt x="630" y="1114"/>
                  </a:lnTo>
                  <a:lnTo>
                    <a:pt x="606" y="1121"/>
                  </a:lnTo>
                  <a:lnTo>
                    <a:pt x="582" y="1127"/>
                  </a:lnTo>
                  <a:lnTo>
                    <a:pt x="557" y="1131"/>
                  </a:lnTo>
                  <a:lnTo>
                    <a:pt x="532" y="1134"/>
                  </a:lnTo>
                  <a:lnTo>
                    <a:pt x="507" y="1136"/>
                  </a:lnTo>
                  <a:lnTo>
                    <a:pt x="483" y="1137"/>
                  </a:lnTo>
                  <a:lnTo>
                    <a:pt x="458" y="1137"/>
                  </a:lnTo>
                  <a:lnTo>
                    <a:pt x="238" y="1137"/>
                  </a:lnTo>
                  <a:lnTo>
                    <a:pt x="238" y="7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26"/>
            <p:cNvSpPr>
              <a:spLocks noChangeArrowheads="1"/>
            </p:cNvSpPr>
            <p:nvPr/>
          </p:nvSpPr>
          <p:spPr bwMode="auto">
            <a:xfrm>
              <a:off x="1033463" y="4995863"/>
              <a:ext cx="180975" cy="109061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7"/>
            <p:cNvSpPr>
              <a:spLocks noEditPoints="1"/>
            </p:cNvSpPr>
            <p:nvPr/>
          </p:nvSpPr>
          <p:spPr bwMode="auto">
            <a:xfrm>
              <a:off x="1335088" y="5346700"/>
              <a:ext cx="785812" cy="758825"/>
            </a:xfrm>
            <a:custGeom>
              <a:avLst/>
              <a:gdLst/>
              <a:ahLst/>
              <a:cxnLst>
                <a:cxn ang="0">
                  <a:pos x="444" y="2"/>
                </a:cxn>
                <a:cxn ang="0">
                  <a:pos x="348" y="19"/>
                </a:cxn>
                <a:cxn ang="0">
                  <a:pos x="259" y="53"/>
                </a:cxn>
                <a:cxn ang="0">
                  <a:pos x="180" y="102"/>
                </a:cxn>
                <a:cxn ang="0">
                  <a:pos x="112" y="164"/>
                </a:cxn>
                <a:cxn ang="0">
                  <a:pos x="59" y="240"/>
                </a:cxn>
                <a:cxn ang="0">
                  <a:pos x="23" y="327"/>
                </a:cxn>
                <a:cxn ang="0">
                  <a:pos x="3" y="425"/>
                </a:cxn>
                <a:cxn ang="0">
                  <a:pos x="1" y="504"/>
                </a:cxn>
                <a:cxn ang="0">
                  <a:pos x="16" y="605"/>
                </a:cxn>
                <a:cxn ang="0">
                  <a:pos x="49" y="694"/>
                </a:cxn>
                <a:cxn ang="0">
                  <a:pos x="98" y="773"/>
                </a:cxn>
                <a:cxn ang="0">
                  <a:pos x="162" y="839"/>
                </a:cxn>
                <a:cxn ang="0">
                  <a:pos x="238" y="892"/>
                </a:cxn>
                <a:cxn ang="0">
                  <a:pos x="324" y="929"/>
                </a:cxn>
                <a:cxn ang="0">
                  <a:pos x="420" y="950"/>
                </a:cxn>
                <a:cxn ang="0">
                  <a:pos x="495" y="955"/>
                </a:cxn>
                <a:cxn ang="0">
                  <a:pos x="596" y="947"/>
                </a:cxn>
                <a:cxn ang="0">
                  <a:pos x="689" y="922"/>
                </a:cxn>
                <a:cxn ang="0">
                  <a:pos x="774" y="880"/>
                </a:cxn>
                <a:cxn ang="0">
                  <a:pos x="846" y="824"/>
                </a:cxn>
                <a:cxn ang="0">
                  <a:pos x="907" y="755"/>
                </a:cxn>
                <a:cxn ang="0">
                  <a:pos x="952" y="673"/>
                </a:cxn>
                <a:cxn ang="0">
                  <a:pos x="980" y="580"/>
                </a:cxn>
                <a:cxn ang="0">
                  <a:pos x="991" y="478"/>
                </a:cxn>
                <a:cxn ang="0">
                  <a:pos x="985" y="399"/>
                </a:cxn>
                <a:cxn ang="0">
                  <a:pos x="961" y="304"/>
                </a:cxn>
                <a:cxn ang="0">
                  <a:pos x="919" y="220"/>
                </a:cxn>
                <a:cxn ang="0">
                  <a:pos x="862" y="148"/>
                </a:cxn>
                <a:cxn ang="0">
                  <a:pos x="793" y="88"/>
                </a:cxn>
                <a:cxn ang="0">
                  <a:pos x="711" y="43"/>
                </a:cxn>
                <a:cxn ang="0">
                  <a:pos x="620" y="13"/>
                </a:cxn>
                <a:cxn ang="0">
                  <a:pos x="521" y="0"/>
                </a:cxn>
                <a:cxn ang="0">
                  <a:pos x="495" y="751"/>
                </a:cxn>
                <a:cxn ang="0">
                  <a:pos x="436" y="745"/>
                </a:cxn>
                <a:cxn ang="0">
                  <a:pos x="383" y="728"/>
                </a:cxn>
                <a:cxn ang="0">
                  <a:pos x="338" y="702"/>
                </a:cxn>
                <a:cxn ang="0">
                  <a:pos x="299" y="668"/>
                </a:cxn>
                <a:cxn ang="0">
                  <a:pos x="268" y="626"/>
                </a:cxn>
                <a:cxn ang="0">
                  <a:pos x="233" y="531"/>
                </a:cxn>
                <a:cxn ang="0">
                  <a:pos x="230" y="451"/>
                </a:cxn>
                <a:cxn ang="0">
                  <a:pos x="256" y="351"/>
                </a:cxn>
                <a:cxn ang="0">
                  <a:pos x="291" y="297"/>
                </a:cxn>
                <a:cxn ang="0">
                  <a:pos x="327" y="262"/>
                </a:cxn>
                <a:cxn ang="0">
                  <a:pos x="371" y="233"/>
                </a:cxn>
                <a:cxn ang="0">
                  <a:pos x="422" y="214"/>
                </a:cxn>
                <a:cxn ang="0">
                  <a:pos x="480" y="205"/>
                </a:cxn>
                <a:cxn ang="0">
                  <a:pos x="526" y="206"/>
                </a:cxn>
                <a:cxn ang="0">
                  <a:pos x="582" y="218"/>
                </a:cxn>
                <a:cxn ang="0">
                  <a:pos x="632" y="239"/>
                </a:cxn>
                <a:cxn ang="0">
                  <a:pos x="674" y="270"/>
                </a:cxn>
                <a:cxn ang="0">
                  <a:pos x="708" y="308"/>
                </a:cxn>
                <a:cxn ang="0">
                  <a:pos x="745" y="375"/>
                </a:cxn>
                <a:cxn ang="0">
                  <a:pos x="763" y="478"/>
                </a:cxn>
                <a:cxn ang="0">
                  <a:pos x="752" y="556"/>
                </a:cxn>
                <a:cxn ang="0">
                  <a:pos x="716" y="637"/>
                </a:cxn>
                <a:cxn ang="0">
                  <a:pos x="683" y="677"/>
                </a:cxn>
                <a:cxn ang="0">
                  <a:pos x="643" y="710"/>
                </a:cxn>
                <a:cxn ang="0">
                  <a:pos x="595" y="733"/>
                </a:cxn>
                <a:cxn ang="0">
                  <a:pos x="541" y="747"/>
                </a:cxn>
                <a:cxn ang="0">
                  <a:pos x="495" y="751"/>
                </a:cxn>
              </a:cxnLst>
              <a:rect l="0" t="0" r="r" b="b"/>
              <a:pathLst>
                <a:path w="991" h="955">
                  <a:moveTo>
                    <a:pt x="495" y="0"/>
                  </a:moveTo>
                  <a:lnTo>
                    <a:pt x="495" y="0"/>
                  </a:lnTo>
                  <a:lnTo>
                    <a:pt x="470" y="0"/>
                  </a:lnTo>
                  <a:lnTo>
                    <a:pt x="444" y="2"/>
                  </a:lnTo>
                  <a:lnTo>
                    <a:pt x="420" y="5"/>
                  </a:lnTo>
                  <a:lnTo>
                    <a:pt x="396" y="8"/>
                  </a:lnTo>
                  <a:lnTo>
                    <a:pt x="371" y="13"/>
                  </a:lnTo>
                  <a:lnTo>
                    <a:pt x="348" y="19"/>
                  </a:lnTo>
                  <a:lnTo>
                    <a:pt x="324" y="26"/>
                  </a:lnTo>
                  <a:lnTo>
                    <a:pt x="302" y="35"/>
                  </a:lnTo>
                  <a:lnTo>
                    <a:pt x="280" y="43"/>
                  </a:lnTo>
                  <a:lnTo>
                    <a:pt x="259" y="53"/>
                  </a:lnTo>
                  <a:lnTo>
                    <a:pt x="238" y="64"/>
                  </a:lnTo>
                  <a:lnTo>
                    <a:pt x="218" y="75"/>
                  </a:lnTo>
                  <a:lnTo>
                    <a:pt x="199" y="88"/>
                  </a:lnTo>
                  <a:lnTo>
                    <a:pt x="180" y="102"/>
                  </a:lnTo>
                  <a:lnTo>
                    <a:pt x="162" y="116"/>
                  </a:lnTo>
                  <a:lnTo>
                    <a:pt x="145" y="131"/>
                  </a:lnTo>
                  <a:lnTo>
                    <a:pt x="129" y="148"/>
                  </a:lnTo>
                  <a:lnTo>
                    <a:pt x="112" y="164"/>
                  </a:lnTo>
                  <a:lnTo>
                    <a:pt x="98" y="182"/>
                  </a:lnTo>
                  <a:lnTo>
                    <a:pt x="85" y="201"/>
                  </a:lnTo>
                  <a:lnTo>
                    <a:pt x="72" y="220"/>
                  </a:lnTo>
                  <a:lnTo>
                    <a:pt x="59" y="240"/>
                  </a:lnTo>
                  <a:lnTo>
                    <a:pt x="49" y="261"/>
                  </a:lnTo>
                  <a:lnTo>
                    <a:pt x="39" y="282"/>
                  </a:lnTo>
                  <a:lnTo>
                    <a:pt x="30" y="304"/>
                  </a:lnTo>
                  <a:lnTo>
                    <a:pt x="23" y="327"/>
                  </a:lnTo>
                  <a:lnTo>
                    <a:pt x="16" y="350"/>
                  </a:lnTo>
                  <a:lnTo>
                    <a:pt x="10" y="375"/>
                  </a:lnTo>
                  <a:lnTo>
                    <a:pt x="6" y="399"/>
                  </a:lnTo>
                  <a:lnTo>
                    <a:pt x="3" y="425"/>
                  </a:lnTo>
                  <a:lnTo>
                    <a:pt x="1" y="451"/>
                  </a:lnTo>
                  <a:lnTo>
                    <a:pt x="0" y="478"/>
                  </a:lnTo>
                  <a:lnTo>
                    <a:pt x="0" y="478"/>
                  </a:lnTo>
                  <a:lnTo>
                    <a:pt x="1" y="504"/>
                  </a:lnTo>
                  <a:lnTo>
                    <a:pt x="3" y="531"/>
                  </a:lnTo>
                  <a:lnTo>
                    <a:pt x="6" y="556"/>
                  </a:lnTo>
                  <a:lnTo>
                    <a:pt x="10" y="580"/>
                  </a:lnTo>
                  <a:lnTo>
                    <a:pt x="16" y="605"/>
                  </a:lnTo>
                  <a:lnTo>
                    <a:pt x="23" y="628"/>
                  </a:lnTo>
                  <a:lnTo>
                    <a:pt x="30" y="651"/>
                  </a:lnTo>
                  <a:lnTo>
                    <a:pt x="39" y="673"/>
                  </a:lnTo>
                  <a:lnTo>
                    <a:pt x="49" y="694"/>
                  </a:lnTo>
                  <a:lnTo>
                    <a:pt x="59" y="716"/>
                  </a:lnTo>
                  <a:lnTo>
                    <a:pt x="72" y="735"/>
                  </a:lnTo>
                  <a:lnTo>
                    <a:pt x="85" y="755"/>
                  </a:lnTo>
                  <a:lnTo>
                    <a:pt x="98" y="773"/>
                  </a:lnTo>
                  <a:lnTo>
                    <a:pt x="112" y="791"/>
                  </a:lnTo>
                  <a:lnTo>
                    <a:pt x="129" y="808"/>
                  </a:lnTo>
                  <a:lnTo>
                    <a:pt x="145" y="824"/>
                  </a:lnTo>
                  <a:lnTo>
                    <a:pt x="162" y="839"/>
                  </a:lnTo>
                  <a:lnTo>
                    <a:pt x="180" y="853"/>
                  </a:lnTo>
                  <a:lnTo>
                    <a:pt x="199" y="868"/>
                  </a:lnTo>
                  <a:lnTo>
                    <a:pt x="218" y="880"/>
                  </a:lnTo>
                  <a:lnTo>
                    <a:pt x="238" y="892"/>
                  </a:lnTo>
                  <a:lnTo>
                    <a:pt x="259" y="902"/>
                  </a:lnTo>
                  <a:lnTo>
                    <a:pt x="280" y="912"/>
                  </a:lnTo>
                  <a:lnTo>
                    <a:pt x="302" y="922"/>
                  </a:lnTo>
                  <a:lnTo>
                    <a:pt x="324" y="929"/>
                  </a:lnTo>
                  <a:lnTo>
                    <a:pt x="348" y="936"/>
                  </a:lnTo>
                  <a:lnTo>
                    <a:pt x="371" y="942"/>
                  </a:lnTo>
                  <a:lnTo>
                    <a:pt x="396" y="947"/>
                  </a:lnTo>
                  <a:lnTo>
                    <a:pt x="420" y="950"/>
                  </a:lnTo>
                  <a:lnTo>
                    <a:pt x="444" y="953"/>
                  </a:lnTo>
                  <a:lnTo>
                    <a:pt x="470" y="955"/>
                  </a:lnTo>
                  <a:lnTo>
                    <a:pt x="495" y="955"/>
                  </a:lnTo>
                  <a:lnTo>
                    <a:pt x="495" y="955"/>
                  </a:lnTo>
                  <a:lnTo>
                    <a:pt x="521" y="955"/>
                  </a:lnTo>
                  <a:lnTo>
                    <a:pt x="546" y="953"/>
                  </a:lnTo>
                  <a:lnTo>
                    <a:pt x="572" y="950"/>
                  </a:lnTo>
                  <a:lnTo>
                    <a:pt x="596" y="947"/>
                  </a:lnTo>
                  <a:lnTo>
                    <a:pt x="620" y="942"/>
                  </a:lnTo>
                  <a:lnTo>
                    <a:pt x="643" y="936"/>
                  </a:lnTo>
                  <a:lnTo>
                    <a:pt x="667" y="929"/>
                  </a:lnTo>
                  <a:lnTo>
                    <a:pt x="689" y="922"/>
                  </a:lnTo>
                  <a:lnTo>
                    <a:pt x="711" y="912"/>
                  </a:lnTo>
                  <a:lnTo>
                    <a:pt x="733" y="902"/>
                  </a:lnTo>
                  <a:lnTo>
                    <a:pt x="753" y="892"/>
                  </a:lnTo>
                  <a:lnTo>
                    <a:pt x="774" y="880"/>
                  </a:lnTo>
                  <a:lnTo>
                    <a:pt x="793" y="868"/>
                  </a:lnTo>
                  <a:lnTo>
                    <a:pt x="811" y="853"/>
                  </a:lnTo>
                  <a:lnTo>
                    <a:pt x="830" y="839"/>
                  </a:lnTo>
                  <a:lnTo>
                    <a:pt x="846" y="824"/>
                  </a:lnTo>
                  <a:lnTo>
                    <a:pt x="862" y="808"/>
                  </a:lnTo>
                  <a:lnTo>
                    <a:pt x="879" y="791"/>
                  </a:lnTo>
                  <a:lnTo>
                    <a:pt x="893" y="773"/>
                  </a:lnTo>
                  <a:lnTo>
                    <a:pt x="907" y="755"/>
                  </a:lnTo>
                  <a:lnTo>
                    <a:pt x="919" y="735"/>
                  </a:lnTo>
                  <a:lnTo>
                    <a:pt x="931" y="716"/>
                  </a:lnTo>
                  <a:lnTo>
                    <a:pt x="942" y="694"/>
                  </a:lnTo>
                  <a:lnTo>
                    <a:pt x="952" y="673"/>
                  </a:lnTo>
                  <a:lnTo>
                    <a:pt x="961" y="651"/>
                  </a:lnTo>
                  <a:lnTo>
                    <a:pt x="968" y="628"/>
                  </a:lnTo>
                  <a:lnTo>
                    <a:pt x="975" y="605"/>
                  </a:lnTo>
                  <a:lnTo>
                    <a:pt x="980" y="580"/>
                  </a:lnTo>
                  <a:lnTo>
                    <a:pt x="985" y="556"/>
                  </a:lnTo>
                  <a:lnTo>
                    <a:pt x="989" y="531"/>
                  </a:lnTo>
                  <a:lnTo>
                    <a:pt x="990" y="504"/>
                  </a:lnTo>
                  <a:lnTo>
                    <a:pt x="991" y="478"/>
                  </a:lnTo>
                  <a:lnTo>
                    <a:pt x="991" y="478"/>
                  </a:lnTo>
                  <a:lnTo>
                    <a:pt x="990" y="451"/>
                  </a:lnTo>
                  <a:lnTo>
                    <a:pt x="989" y="425"/>
                  </a:lnTo>
                  <a:lnTo>
                    <a:pt x="985" y="399"/>
                  </a:lnTo>
                  <a:lnTo>
                    <a:pt x="980" y="375"/>
                  </a:lnTo>
                  <a:lnTo>
                    <a:pt x="975" y="350"/>
                  </a:lnTo>
                  <a:lnTo>
                    <a:pt x="968" y="327"/>
                  </a:lnTo>
                  <a:lnTo>
                    <a:pt x="961" y="304"/>
                  </a:lnTo>
                  <a:lnTo>
                    <a:pt x="952" y="282"/>
                  </a:lnTo>
                  <a:lnTo>
                    <a:pt x="942" y="261"/>
                  </a:lnTo>
                  <a:lnTo>
                    <a:pt x="931" y="240"/>
                  </a:lnTo>
                  <a:lnTo>
                    <a:pt x="919" y="220"/>
                  </a:lnTo>
                  <a:lnTo>
                    <a:pt x="907" y="201"/>
                  </a:lnTo>
                  <a:lnTo>
                    <a:pt x="893" y="182"/>
                  </a:lnTo>
                  <a:lnTo>
                    <a:pt x="879" y="164"/>
                  </a:lnTo>
                  <a:lnTo>
                    <a:pt x="862" y="148"/>
                  </a:lnTo>
                  <a:lnTo>
                    <a:pt x="846" y="131"/>
                  </a:lnTo>
                  <a:lnTo>
                    <a:pt x="830" y="116"/>
                  </a:lnTo>
                  <a:lnTo>
                    <a:pt x="811" y="102"/>
                  </a:lnTo>
                  <a:lnTo>
                    <a:pt x="793" y="88"/>
                  </a:lnTo>
                  <a:lnTo>
                    <a:pt x="774" y="75"/>
                  </a:lnTo>
                  <a:lnTo>
                    <a:pt x="753" y="64"/>
                  </a:lnTo>
                  <a:lnTo>
                    <a:pt x="733" y="53"/>
                  </a:lnTo>
                  <a:lnTo>
                    <a:pt x="711" y="43"/>
                  </a:lnTo>
                  <a:lnTo>
                    <a:pt x="689" y="35"/>
                  </a:lnTo>
                  <a:lnTo>
                    <a:pt x="667" y="26"/>
                  </a:lnTo>
                  <a:lnTo>
                    <a:pt x="643" y="19"/>
                  </a:lnTo>
                  <a:lnTo>
                    <a:pt x="620" y="13"/>
                  </a:lnTo>
                  <a:lnTo>
                    <a:pt x="596" y="8"/>
                  </a:lnTo>
                  <a:lnTo>
                    <a:pt x="572" y="5"/>
                  </a:lnTo>
                  <a:lnTo>
                    <a:pt x="546" y="2"/>
                  </a:lnTo>
                  <a:lnTo>
                    <a:pt x="521" y="0"/>
                  </a:lnTo>
                  <a:lnTo>
                    <a:pt x="495" y="0"/>
                  </a:lnTo>
                  <a:lnTo>
                    <a:pt x="495" y="0"/>
                  </a:lnTo>
                  <a:close/>
                  <a:moveTo>
                    <a:pt x="495" y="751"/>
                  </a:moveTo>
                  <a:lnTo>
                    <a:pt x="495" y="751"/>
                  </a:lnTo>
                  <a:lnTo>
                    <a:pt x="480" y="751"/>
                  </a:lnTo>
                  <a:lnTo>
                    <a:pt x="465" y="749"/>
                  </a:lnTo>
                  <a:lnTo>
                    <a:pt x="451" y="747"/>
                  </a:lnTo>
                  <a:lnTo>
                    <a:pt x="436" y="745"/>
                  </a:lnTo>
                  <a:lnTo>
                    <a:pt x="422" y="741"/>
                  </a:lnTo>
                  <a:lnTo>
                    <a:pt x="409" y="738"/>
                  </a:lnTo>
                  <a:lnTo>
                    <a:pt x="396" y="733"/>
                  </a:lnTo>
                  <a:lnTo>
                    <a:pt x="383" y="728"/>
                  </a:lnTo>
                  <a:lnTo>
                    <a:pt x="371" y="723"/>
                  </a:lnTo>
                  <a:lnTo>
                    <a:pt x="360" y="716"/>
                  </a:lnTo>
                  <a:lnTo>
                    <a:pt x="348" y="710"/>
                  </a:lnTo>
                  <a:lnTo>
                    <a:pt x="338" y="702"/>
                  </a:lnTo>
                  <a:lnTo>
                    <a:pt x="327" y="694"/>
                  </a:lnTo>
                  <a:lnTo>
                    <a:pt x="317" y="685"/>
                  </a:lnTo>
                  <a:lnTo>
                    <a:pt x="308" y="677"/>
                  </a:lnTo>
                  <a:lnTo>
                    <a:pt x="299" y="668"/>
                  </a:lnTo>
                  <a:lnTo>
                    <a:pt x="291" y="658"/>
                  </a:lnTo>
                  <a:lnTo>
                    <a:pt x="282" y="648"/>
                  </a:lnTo>
                  <a:lnTo>
                    <a:pt x="275" y="637"/>
                  </a:lnTo>
                  <a:lnTo>
                    <a:pt x="268" y="626"/>
                  </a:lnTo>
                  <a:lnTo>
                    <a:pt x="256" y="604"/>
                  </a:lnTo>
                  <a:lnTo>
                    <a:pt x="246" y="580"/>
                  </a:lnTo>
                  <a:lnTo>
                    <a:pt x="239" y="556"/>
                  </a:lnTo>
                  <a:lnTo>
                    <a:pt x="233" y="531"/>
                  </a:lnTo>
                  <a:lnTo>
                    <a:pt x="230" y="504"/>
                  </a:lnTo>
                  <a:lnTo>
                    <a:pt x="227" y="478"/>
                  </a:lnTo>
                  <a:lnTo>
                    <a:pt x="227" y="478"/>
                  </a:lnTo>
                  <a:lnTo>
                    <a:pt x="230" y="451"/>
                  </a:lnTo>
                  <a:lnTo>
                    <a:pt x="233" y="425"/>
                  </a:lnTo>
                  <a:lnTo>
                    <a:pt x="239" y="399"/>
                  </a:lnTo>
                  <a:lnTo>
                    <a:pt x="246" y="375"/>
                  </a:lnTo>
                  <a:lnTo>
                    <a:pt x="256" y="351"/>
                  </a:lnTo>
                  <a:lnTo>
                    <a:pt x="268" y="329"/>
                  </a:lnTo>
                  <a:lnTo>
                    <a:pt x="275" y="318"/>
                  </a:lnTo>
                  <a:lnTo>
                    <a:pt x="282" y="308"/>
                  </a:lnTo>
                  <a:lnTo>
                    <a:pt x="291" y="297"/>
                  </a:lnTo>
                  <a:lnTo>
                    <a:pt x="299" y="288"/>
                  </a:lnTo>
                  <a:lnTo>
                    <a:pt x="308" y="279"/>
                  </a:lnTo>
                  <a:lnTo>
                    <a:pt x="317" y="270"/>
                  </a:lnTo>
                  <a:lnTo>
                    <a:pt x="327" y="262"/>
                  </a:lnTo>
                  <a:lnTo>
                    <a:pt x="338" y="254"/>
                  </a:lnTo>
                  <a:lnTo>
                    <a:pt x="348" y="246"/>
                  </a:lnTo>
                  <a:lnTo>
                    <a:pt x="360" y="239"/>
                  </a:lnTo>
                  <a:lnTo>
                    <a:pt x="371" y="233"/>
                  </a:lnTo>
                  <a:lnTo>
                    <a:pt x="383" y="227"/>
                  </a:lnTo>
                  <a:lnTo>
                    <a:pt x="396" y="222"/>
                  </a:lnTo>
                  <a:lnTo>
                    <a:pt x="409" y="218"/>
                  </a:lnTo>
                  <a:lnTo>
                    <a:pt x="422" y="214"/>
                  </a:lnTo>
                  <a:lnTo>
                    <a:pt x="436" y="211"/>
                  </a:lnTo>
                  <a:lnTo>
                    <a:pt x="451" y="208"/>
                  </a:lnTo>
                  <a:lnTo>
                    <a:pt x="465" y="206"/>
                  </a:lnTo>
                  <a:lnTo>
                    <a:pt x="480" y="205"/>
                  </a:lnTo>
                  <a:lnTo>
                    <a:pt x="495" y="205"/>
                  </a:lnTo>
                  <a:lnTo>
                    <a:pt x="495" y="205"/>
                  </a:lnTo>
                  <a:lnTo>
                    <a:pt x="511" y="205"/>
                  </a:lnTo>
                  <a:lnTo>
                    <a:pt x="526" y="206"/>
                  </a:lnTo>
                  <a:lnTo>
                    <a:pt x="541" y="208"/>
                  </a:lnTo>
                  <a:lnTo>
                    <a:pt x="555" y="211"/>
                  </a:lnTo>
                  <a:lnTo>
                    <a:pt x="569" y="214"/>
                  </a:lnTo>
                  <a:lnTo>
                    <a:pt x="582" y="218"/>
                  </a:lnTo>
                  <a:lnTo>
                    <a:pt x="595" y="222"/>
                  </a:lnTo>
                  <a:lnTo>
                    <a:pt x="608" y="227"/>
                  </a:lnTo>
                  <a:lnTo>
                    <a:pt x="620" y="233"/>
                  </a:lnTo>
                  <a:lnTo>
                    <a:pt x="632" y="239"/>
                  </a:lnTo>
                  <a:lnTo>
                    <a:pt x="643" y="246"/>
                  </a:lnTo>
                  <a:lnTo>
                    <a:pt x="653" y="254"/>
                  </a:lnTo>
                  <a:lnTo>
                    <a:pt x="664" y="262"/>
                  </a:lnTo>
                  <a:lnTo>
                    <a:pt x="674" y="270"/>
                  </a:lnTo>
                  <a:lnTo>
                    <a:pt x="683" y="279"/>
                  </a:lnTo>
                  <a:lnTo>
                    <a:pt x="692" y="288"/>
                  </a:lnTo>
                  <a:lnTo>
                    <a:pt x="700" y="297"/>
                  </a:lnTo>
                  <a:lnTo>
                    <a:pt x="708" y="308"/>
                  </a:lnTo>
                  <a:lnTo>
                    <a:pt x="716" y="318"/>
                  </a:lnTo>
                  <a:lnTo>
                    <a:pt x="723" y="329"/>
                  </a:lnTo>
                  <a:lnTo>
                    <a:pt x="735" y="351"/>
                  </a:lnTo>
                  <a:lnTo>
                    <a:pt x="745" y="375"/>
                  </a:lnTo>
                  <a:lnTo>
                    <a:pt x="752" y="399"/>
                  </a:lnTo>
                  <a:lnTo>
                    <a:pt x="758" y="425"/>
                  </a:lnTo>
                  <a:lnTo>
                    <a:pt x="761" y="451"/>
                  </a:lnTo>
                  <a:lnTo>
                    <a:pt x="763" y="478"/>
                  </a:lnTo>
                  <a:lnTo>
                    <a:pt x="763" y="478"/>
                  </a:lnTo>
                  <a:lnTo>
                    <a:pt x="761" y="504"/>
                  </a:lnTo>
                  <a:lnTo>
                    <a:pt x="758" y="531"/>
                  </a:lnTo>
                  <a:lnTo>
                    <a:pt x="752" y="556"/>
                  </a:lnTo>
                  <a:lnTo>
                    <a:pt x="745" y="580"/>
                  </a:lnTo>
                  <a:lnTo>
                    <a:pt x="735" y="604"/>
                  </a:lnTo>
                  <a:lnTo>
                    <a:pt x="723" y="626"/>
                  </a:lnTo>
                  <a:lnTo>
                    <a:pt x="716" y="637"/>
                  </a:lnTo>
                  <a:lnTo>
                    <a:pt x="708" y="648"/>
                  </a:lnTo>
                  <a:lnTo>
                    <a:pt x="700" y="658"/>
                  </a:lnTo>
                  <a:lnTo>
                    <a:pt x="692" y="668"/>
                  </a:lnTo>
                  <a:lnTo>
                    <a:pt x="683" y="677"/>
                  </a:lnTo>
                  <a:lnTo>
                    <a:pt x="674" y="685"/>
                  </a:lnTo>
                  <a:lnTo>
                    <a:pt x="664" y="694"/>
                  </a:lnTo>
                  <a:lnTo>
                    <a:pt x="653" y="702"/>
                  </a:lnTo>
                  <a:lnTo>
                    <a:pt x="643" y="710"/>
                  </a:lnTo>
                  <a:lnTo>
                    <a:pt x="632" y="716"/>
                  </a:lnTo>
                  <a:lnTo>
                    <a:pt x="620" y="723"/>
                  </a:lnTo>
                  <a:lnTo>
                    <a:pt x="608" y="728"/>
                  </a:lnTo>
                  <a:lnTo>
                    <a:pt x="595" y="733"/>
                  </a:lnTo>
                  <a:lnTo>
                    <a:pt x="582" y="738"/>
                  </a:lnTo>
                  <a:lnTo>
                    <a:pt x="569" y="741"/>
                  </a:lnTo>
                  <a:lnTo>
                    <a:pt x="555" y="745"/>
                  </a:lnTo>
                  <a:lnTo>
                    <a:pt x="541" y="747"/>
                  </a:lnTo>
                  <a:lnTo>
                    <a:pt x="526" y="749"/>
                  </a:lnTo>
                  <a:lnTo>
                    <a:pt x="511" y="751"/>
                  </a:lnTo>
                  <a:lnTo>
                    <a:pt x="495" y="751"/>
                  </a:lnTo>
                  <a:lnTo>
                    <a:pt x="495" y="75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8"/>
            <p:cNvSpPr>
              <a:spLocks noEditPoints="1"/>
            </p:cNvSpPr>
            <p:nvPr/>
          </p:nvSpPr>
          <p:spPr bwMode="auto">
            <a:xfrm>
              <a:off x="2203450" y="5346700"/>
              <a:ext cx="785812" cy="758825"/>
            </a:xfrm>
            <a:custGeom>
              <a:avLst/>
              <a:gdLst/>
              <a:ahLst/>
              <a:cxnLst>
                <a:cxn ang="0">
                  <a:pos x="445" y="2"/>
                </a:cxn>
                <a:cxn ang="0">
                  <a:pos x="348" y="19"/>
                </a:cxn>
                <a:cxn ang="0">
                  <a:pos x="259" y="53"/>
                </a:cxn>
                <a:cxn ang="0">
                  <a:pos x="180" y="102"/>
                </a:cxn>
                <a:cxn ang="0">
                  <a:pos x="114" y="164"/>
                </a:cxn>
                <a:cxn ang="0">
                  <a:pos x="60" y="240"/>
                </a:cxn>
                <a:cxn ang="0">
                  <a:pos x="23" y="327"/>
                </a:cxn>
                <a:cxn ang="0">
                  <a:pos x="4" y="425"/>
                </a:cxn>
                <a:cxn ang="0">
                  <a:pos x="2" y="504"/>
                </a:cxn>
                <a:cxn ang="0">
                  <a:pos x="16" y="605"/>
                </a:cxn>
                <a:cxn ang="0">
                  <a:pos x="49" y="694"/>
                </a:cxn>
                <a:cxn ang="0">
                  <a:pos x="98" y="773"/>
                </a:cxn>
                <a:cxn ang="0">
                  <a:pos x="162" y="839"/>
                </a:cxn>
                <a:cxn ang="0">
                  <a:pos x="239" y="892"/>
                </a:cxn>
                <a:cxn ang="0">
                  <a:pos x="326" y="929"/>
                </a:cxn>
                <a:cxn ang="0">
                  <a:pos x="420" y="950"/>
                </a:cxn>
                <a:cxn ang="0">
                  <a:pos x="496" y="955"/>
                </a:cxn>
                <a:cxn ang="0">
                  <a:pos x="597" y="947"/>
                </a:cxn>
                <a:cxn ang="0">
                  <a:pos x="689" y="922"/>
                </a:cxn>
                <a:cxn ang="0">
                  <a:pos x="774" y="880"/>
                </a:cxn>
                <a:cxn ang="0">
                  <a:pos x="847" y="824"/>
                </a:cxn>
                <a:cxn ang="0">
                  <a:pos x="907" y="755"/>
                </a:cxn>
                <a:cxn ang="0">
                  <a:pos x="952" y="673"/>
                </a:cxn>
                <a:cxn ang="0">
                  <a:pos x="981" y="580"/>
                </a:cxn>
                <a:cxn ang="0">
                  <a:pos x="991" y="478"/>
                </a:cxn>
                <a:cxn ang="0">
                  <a:pos x="986" y="399"/>
                </a:cxn>
                <a:cxn ang="0">
                  <a:pos x="961" y="304"/>
                </a:cxn>
                <a:cxn ang="0">
                  <a:pos x="919" y="220"/>
                </a:cxn>
                <a:cxn ang="0">
                  <a:pos x="863" y="148"/>
                </a:cxn>
                <a:cxn ang="0">
                  <a:pos x="793" y="88"/>
                </a:cxn>
                <a:cxn ang="0">
                  <a:pos x="712" y="43"/>
                </a:cxn>
                <a:cxn ang="0">
                  <a:pos x="620" y="13"/>
                </a:cxn>
                <a:cxn ang="0">
                  <a:pos x="522" y="0"/>
                </a:cxn>
                <a:cxn ang="0">
                  <a:pos x="496" y="751"/>
                </a:cxn>
                <a:cxn ang="0">
                  <a:pos x="437" y="745"/>
                </a:cxn>
                <a:cxn ang="0">
                  <a:pos x="384" y="728"/>
                </a:cxn>
                <a:cxn ang="0">
                  <a:pos x="338" y="702"/>
                </a:cxn>
                <a:cxn ang="0">
                  <a:pos x="300" y="668"/>
                </a:cxn>
                <a:cxn ang="0">
                  <a:pos x="269" y="626"/>
                </a:cxn>
                <a:cxn ang="0">
                  <a:pos x="233" y="531"/>
                </a:cxn>
                <a:cxn ang="0">
                  <a:pos x="230" y="451"/>
                </a:cxn>
                <a:cxn ang="0">
                  <a:pos x="257" y="351"/>
                </a:cxn>
                <a:cxn ang="0">
                  <a:pos x="291" y="297"/>
                </a:cxn>
                <a:cxn ang="0">
                  <a:pos x="328" y="262"/>
                </a:cxn>
                <a:cxn ang="0">
                  <a:pos x="371" y="233"/>
                </a:cxn>
                <a:cxn ang="0">
                  <a:pos x="422" y="214"/>
                </a:cxn>
                <a:cxn ang="0">
                  <a:pos x="480" y="205"/>
                </a:cxn>
                <a:cxn ang="0">
                  <a:pos x="526" y="206"/>
                </a:cxn>
                <a:cxn ang="0">
                  <a:pos x="582" y="218"/>
                </a:cxn>
                <a:cxn ang="0">
                  <a:pos x="632" y="239"/>
                </a:cxn>
                <a:cxn ang="0">
                  <a:pos x="674" y="270"/>
                </a:cxn>
                <a:cxn ang="0">
                  <a:pos x="709" y="308"/>
                </a:cxn>
                <a:cxn ang="0">
                  <a:pos x="745" y="375"/>
                </a:cxn>
                <a:cxn ang="0">
                  <a:pos x="764" y="478"/>
                </a:cxn>
                <a:cxn ang="0">
                  <a:pos x="753" y="556"/>
                </a:cxn>
                <a:cxn ang="0">
                  <a:pos x="716" y="637"/>
                </a:cxn>
                <a:cxn ang="0">
                  <a:pos x="683" y="677"/>
                </a:cxn>
                <a:cxn ang="0">
                  <a:pos x="643" y="710"/>
                </a:cxn>
                <a:cxn ang="0">
                  <a:pos x="595" y="733"/>
                </a:cxn>
                <a:cxn ang="0">
                  <a:pos x="542" y="747"/>
                </a:cxn>
                <a:cxn ang="0">
                  <a:pos x="496" y="751"/>
                </a:cxn>
              </a:cxnLst>
              <a:rect l="0" t="0" r="r" b="b"/>
              <a:pathLst>
                <a:path w="991" h="955">
                  <a:moveTo>
                    <a:pt x="496" y="0"/>
                  </a:moveTo>
                  <a:lnTo>
                    <a:pt x="496" y="0"/>
                  </a:lnTo>
                  <a:lnTo>
                    <a:pt x="470" y="0"/>
                  </a:lnTo>
                  <a:lnTo>
                    <a:pt x="445" y="2"/>
                  </a:lnTo>
                  <a:lnTo>
                    <a:pt x="420" y="5"/>
                  </a:lnTo>
                  <a:lnTo>
                    <a:pt x="396" y="8"/>
                  </a:lnTo>
                  <a:lnTo>
                    <a:pt x="371" y="13"/>
                  </a:lnTo>
                  <a:lnTo>
                    <a:pt x="348" y="19"/>
                  </a:lnTo>
                  <a:lnTo>
                    <a:pt x="326" y="26"/>
                  </a:lnTo>
                  <a:lnTo>
                    <a:pt x="302" y="35"/>
                  </a:lnTo>
                  <a:lnTo>
                    <a:pt x="281" y="43"/>
                  </a:lnTo>
                  <a:lnTo>
                    <a:pt x="259" y="53"/>
                  </a:lnTo>
                  <a:lnTo>
                    <a:pt x="239" y="64"/>
                  </a:lnTo>
                  <a:lnTo>
                    <a:pt x="219" y="75"/>
                  </a:lnTo>
                  <a:lnTo>
                    <a:pt x="199" y="88"/>
                  </a:lnTo>
                  <a:lnTo>
                    <a:pt x="180" y="102"/>
                  </a:lnTo>
                  <a:lnTo>
                    <a:pt x="162" y="116"/>
                  </a:lnTo>
                  <a:lnTo>
                    <a:pt x="145" y="131"/>
                  </a:lnTo>
                  <a:lnTo>
                    <a:pt x="129" y="148"/>
                  </a:lnTo>
                  <a:lnTo>
                    <a:pt x="114" y="164"/>
                  </a:lnTo>
                  <a:lnTo>
                    <a:pt x="98" y="182"/>
                  </a:lnTo>
                  <a:lnTo>
                    <a:pt x="85" y="201"/>
                  </a:lnTo>
                  <a:lnTo>
                    <a:pt x="72" y="220"/>
                  </a:lnTo>
                  <a:lnTo>
                    <a:pt x="60" y="240"/>
                  </a:lnTo>
                  <a:lnTo>
                    <a:pt x="49" y="261"/>
                  </a:lnTo>
                  <a:lnTo>
                    <a:pt x="39" y="282"/>
                  </a:lnTo>
                  <a:lnTo>
                    <a:pt x="30" y="304"/>
                  </a:lnTo>
                  <a:lnTo>
                    <a:pt x="23" y="327"/>
                  </a:lnTo>
                  <a:lnTo>
                    <a:pt x="16" y="350"/>
                  </a:lnTo>
                  <a:lnTo>
                    <a:pt x="11" y="375"/>
                  </a:lnTo>
                  <a:lnTo>
                    <a:pt x="7" y="399"/>
                  </a:lnTo>
                  <a:lnTo>
                    <a:pt x="4" y="425"/>
                  </a:lnTo>
                  <a:lnTo>
                    <a:pt x="2" y="451"/>
                  </a:lnTo>
                  <a:lnTo>
                    <a:pt x="0" y="478"/>
                  </a:lnTo>
                  <a:lnTo>
                    <a:pt x="0" y="478"/>
                  </a:lnTo>
                  <a:lnTo>
                    <a:pt x="2" y="504"/>
                  </a:lnTo>
                  <a:lnTo>
                    <a:pt x="4" y="531"/>
                  </a:lnTo>
                  <a:lnTo>
                    <a:pt x="7" y="556"/>
                  </a:lnTo>
                  <a:lnTo>
                    <a:pt x="11" y="580"/>
                  </a:lnTo>
                  <a:lnTo>
                    <a:pt x="16" y="605"/>
                  </a:lnTo>
                  <a:lnTo>
                    <a:pt x="23" y="628"/>
                  </a:lnTo>
                  <a:lnTo>
                    <a:pt x="30" y="651"/>
                  </a:lnTo>
                  <a:lnTo>
                    <a:pt x="39" y="673"/>
                  </a:lnTo>
                  <a:lnTo>
                    <a:pt x="49" y="694"/>
                  </a:lnTo>
                  <a:lnTo>
                    <a:pt x="60" y="716"/>
                  </a:lnTo>
                  <a:lnTo>
                    <a:pt x="72" y="735"/>
                  </a:lnTo>
                  <a:lnTo>
                    <a:pt x="85" y="755"/>
                  </a:lnTo>
                  <a:lnTo>
                    <a:pt x="98" y="773"/>
                  </a:lnTo>
                  <a:lnTo>
                    <a:pt x="114" y="791"/>
                  </a:lnTo>
                  <a:lnTo>
                    <a:pt x="129" y="808"/>
                  </a:lnTo>
                  <a:lnTo>
                    <a:pt x="145" y="824"/>
                  </a:lnTo>
                  <a:lnTo>
                    <a:pt x="162" y="839"/>
                  </a:lnTo>
                  <a:lnTo>
                    <a:pt x="180" y="853"/>
                  </a:lnTo>
                  <a:lnTo>
                    <a:pt x="199" y="868"/>
                  </a:lnTo>
                  <a:lnTo>
                    <a:pt x="219" y="880"/>
                  </a:lnTo>
                  <a:lnTo>
                    <a:pt x="239" y="892"/>
                  </a:lnTo>
                  <a:lnTo>
                    <a:pt x="259" y="902"/>
                  </a:lnTo>
                  <a:lnTo>
                    <a:pt x="281" y="912"/>
                  </a:lnTo>
                  <a:lnTo>
                    <a:pt x="302" y="922"/>
                  </a:lnTo>
                  <a:lnTo>
                    <a:pt x="326" y="929"/>
                  </a:lnTo>
                  <a:lnTo>
                    <a:pt x="348" y="936"/>
                  </a:lnTo>
                  <a:lnTo>
                    <a:pt x="371" y="942"/>
                  </a:lnTo>
                  <a:lnTo>
                    <a:pt x="396" y="947"/>
                  </a:lnTo>
                  <a:lnTo>
                    <a:pt x="420" y="950"/>
                  </a:lnTo>
                  <a:lnTo>
                    <a:pt x="445" y="953"/>
                  </a:lnTo>
                  <a:lnTo>
                    <a:pt x="470" y="955"/>
                  </a:lnTo>
                  <a:lnTo>
                    <a:pt x="496" y="955"/>
                  </a:lnTo>
                  <a:lnTo>
                    <a:pt x="496" y="955"/>
                  </a:lnTo>
                  <a:lnTo>
                    <a:pt x="522" y="955"/>
                  </a:lnTo>
                  <a:lnTo>
                    <a:pt x="547" y="953"/>
                  </a:lnTo>
                  <a:lnTo>
                    <a:pt x="572" y="950"/>
                  </a:lnTo>
                  <a:lnTo>
                    <a:pt x="597" y="947"/>
                  </a:lnTo>
                  <a:lnTo>
                    <a:pt x="620" y="942"/>
                  </a:lnTo>
                  <a:lnTo>
                    <a:pt x="643" y="936"/>
                  </a:lnTo>
                  <a:lnTo>
                    <a:pt x="667" y="929"/>
                  </a:lnTo>
                  <a:lnTo>
                    <a:pt x="689" y="922"/>
                  </a:lnTo>
                  <a:lnTo>
                    <a:pt x="712" y="912"/>
                  </a:lnTo>
                  <a:lnTo>
                    <a:pt x="733" y="902"/>
                  </a:lnTo>
                  <a:lnTo>
                    <a:pt x="753" y="892"/>
                  </a:lnTo>
                  <a:lnTo>
                    <a:pt x="774" y="880"/>
                  </a:lnTo>
                  <a:lnTo>
                    <a:pt x="793" y="868"/>
                  </a:lnTo>
                  <a:lnTo>
                    <a:pt x="811" y="853"/>
                  </a:lnTo>
                  <a:lnTo>
                    <a:pt x="830" y="839"/>
                  </a:lnTo>
                  <a:lnTo>
                    <a:pt x="847" y="824"/>
                  </a:lnTo>
                  <a:lnTo>
                    <a:pt x="863" y="808"/>
                  </a:lnTo>
                  <a:lnTo>
                    <a:pt x="879" y="791"/>
                  </a:lnTo>
                  <a:lnTo>
                    <a:pt x="893" y="773"/>
                  </a:lnTo>
                  <a:lnTo>
                    <a:pt x="907" y="755"/>
                  </a:lnTo>
                  <a:lnTo>
                    <a:pt x="919" y="735"/>
                  </a:lnTo>
                  <a:lnTo>
                    <a:pt x="932" y="716"/>
                  </a:lnTo>
                  <a:lnTo>
                    <a:pt x="943" y="694"/>
                  </a:lnTo>
                  <a:lnTo>
                    <a:pt x="952" y="673"/>
                  </a:lnTo>
                  <a:lnTo>
                    <a:pt x="961" y="651"/>
                  </a:lnTo>
                  <a:lnTo>
                    <a:pt x="969" y="628"/>
                  </a:lnTo>
                  <a:lnTo>
                    <a:pt x="976" y="605"/>
                  </a:lnTo>
                  <a:lnTo>
                    <a:pt x="981" y="580"/>
                  </a:lnTo>
                  <a:lnTo>
                    <a:pt x="986" y="556"/>
                  </a:lnTo>
                  <a:lnTo>
                    <a:pt x="989" y="531"/>
                  </a:lnTo>
                  <a:lnTo>
                    <a:pt x="991" y="504"/>
                  </a:lnTo>
                  <a:lnTo>
                    <a:pt x="991" y="478"/>
                  </a:lnTo>
                  <a:lnTo>
                    <a:pt x="991" y="478"/>
                  </a:lnTo>
                  <a:lnTo>
                    <a:pt x="991" y="451"/>
                  </a:lnTo>
                  <a:lnTo>
                    <a:pt x="989" y="425"/>
                  </a:lnTo>
                  <a:lnTo>
                    <a:pt x="986" y="399"/>
                  </a:lnTo>
                  <a:lnTo>
                    <a:pt x="981" y="375"/>
                  </a:lnTo>
                  <a:lnTo>
                    <a:pt x="976" y="350"/>
                  </a:lnTo>
                  <a:lnTo>
                    <a:pt x="969" y="327"/>
                  </a:lnTo>
                  <a:lnTo>
                    <a:pt x="961" y="304"/>
                  </a:lnTo>
                  <a:lnTo>
                    <a:pt x="952" y="282"/>
                  </a:lnTo>
                  <a:lnTo>
                    <a:pt x="943" y="261"/>
                  </a:lnTo>
                  <a:lnTo>
                    <a:pt x="932" y="240"/>
                  </a:lnTo>
                  <a:lnTo>
                    <a:pt x="919" y="220"/>
                  </a:lnTo>
                  <a:lnTo>
                    <a:pt x="907" y="201"/>
                  </a:lnTo>
                  <a:lnTo>
                    <a:pt x="893" y="182"/>
                  </a:lnTo>
                  <a:lnTo>
                    <a:pt x="879" y="164"/>
                  </a:lnTo>
                  <a:lnTo>
                    <a:pt x="863" y="148"/>
                  </a:lnTo>
                  <a:lnTo>
                    <a:pt x="847" y="131"/>
                  </a:lnTo>
                  <a:lnTo>
                    <a:pt x="830" y="116"/>
                  </a:lnTo>
                  <a:lnTo>
                    <a:pt x="811" y="102"/>
                  </a:lnTo>
                  <a:lnTo>
                    <a:pt x="793" y="88"/>
                  </a:lnTo>
                  <a:lnTo>
                    <a:pt x="774" y="75"/>
                  </a:lnTo>
                  <a:lnTo>
                    <a:pt x="753" y="64"/>
                  </a:lnTo>
                  <a:lnTo>
                    <a:pt x="733" y="53"/>
                  </a:lnTo>
                  <a:lnTo>
                    <a:pt x="712" y="43"/>
                  </a:lnTo>
                  <a:lnTo>
                    <a:pt x="689" y="35"/>
                  </a:lnTo>
                  <a:lnTo>
                    <a:pt x="667" y="26"/>
                  </a:lnTo>
                  <a:lnTo>
                    <a:pt x="643" y="19"/>
                  </a:lnTo>
                  <a:lnTo>
                    <a:pt x="620" y="13"/>
                  </a:lnTo>
                  <a:lnTo>
                    <a:pt x="597" y="8"/>
                  </a:lnTo>
                  <a:lnTo>
                    <a:pt x="572" y="5"/>
                  </a:lnTo>
                  <a:lnTo>
                    <a:pt x="547" y="2"/>
                  </a:lnTo>
                  <a:lnTo>
                    <a:pt x="522" y="0"/>
                  </a:lnTo>
                  <a:lnTo>
                    <a:pt x="496" y="0"/>
                  </a:lnTo>
                  <a:lnTo>
                    <a:pt x="496" y="0"/>
                  </a:lnTo>
                  <a:close/>
                  <a:moveTo>
                    <a:pt x="496" y="751"/>
                  </a:moveTo>
                  <a:lnTo>
                    <a:pt x="496" y="751"/>
                  </a:lnTo>
                  <a:lnTo>
                    <a:pt x="480" y="751"/>
                  </a:lnTo>
                  <a:lnTo>
                    <a:pt x="465" y="749"/>
                  </a:lnTo>
                  <a:lnTo>
                    <a:pt x="451" y="747"/>
                  </a:lnTo>
                  <a:lnTo>
                    <a:pt x="437" y="745"/>
                  </a:lnTo>
                  <a:lnTo>
                    <a:pt x="422" y="741"/>
                  </a:lnTo>
                  <a:lnTo>
                    <a:pt x="409" y="738"/>
                  </a:lnTo>
                  <a:lnTo>
                    <a:pt x="396" y="733"/>
                  </a:lnTo>
                  <a:lnTo>
                    <a:pt x="384" y="728"/>
                  </a:lnTo>
                  <a:lnTo>
                    <a:pt x="371" y="723"/>
                  </a:lnTo>
                  <a:lnTo>
                    <a:pt x="360" y="716"/>
                  </a:lnTo>
                  <a:lnTo>
                    <a:pt x="349" y="710"/>
                  </a:lnTo>
                  <a:lnTo>
                    <a:pt x="338" y="702"/>
                  </a:lnTo>
                  <a:lnTo>
                    <a:pt x="328" y="694"/>
                  </a:lnTo>
                  <a:lnTo>
                    <a:pt x="317" y="685"/>
                  </a:lnTo>
                  <a:lnTo>
                    <a:pt x="308" y="677"/>
                  </a:lnTo>
                  <a:lnTo>
                    <a:pt x="300" y="668"/>
                  </a:lnTo>
                  <a:lnTo>
                    <a:pt x="291" y="658"/>
                  </a:lnTo>
                  <a:lnTo>
                    <a:pt x="284" y="648"/>
                  </a:lnTo>
                  <a:lnTo>
                    <a:pt x="276" y="637"/>
                  </a:lnTo>
                  <a:lnTo>
                    <a:pt x="269" y="626"/>
                  </a:lnTo>
                  <a:lnTo>
                    <a:pt x="257" y="604"/>
                  </a:lnTo>
                  <a:lnTo>
                    <a:pt x="247" y="580"/>
                  </a:lnTo>
                  <a:lnTo>
                    <a:pt x="239" y="556"/>
                  </a:lnTo>
                  <a:lnTo>
                    <a:pt x="233" y="531"/>
                  </a:lnTo>
                  <a:lnTo>
                    <a:pt x="230" y="504"/>
                  </a:lnTo>
                  <a:lnTo>
                    <a:pt x="229" y="478"/>
                  </a:lnTo>
                  <a:lnTo>
                    <a:pt x="229" y="478"/>
                  </a:lnTo>
                  <a:lnTo>
                    <a:pt x="230" y="451"/>
                  </a:lnTo>
                  <a:lnTo>
                    <a:pt x="233" y="425"/>
                  </a:lnTo>
                  <a:lnTo>
                    <a:pt x="239" y="399"/>
                  </a:lnTo>
                  <a:lnTo>
                    <a:pt x="247" y="375"/>
                  </a:lnTo>
                  <a:lnTo>
                    <a:pt x="257" y="351"/>
                  </a:lnTo>
                  <a:lnTo>
                    <a:pt x="269" y="329"/>
                  </a:lnTo>
                  <a:lnTo>
                    <a:pt x="276" y="318"/>
                  </a:lnTo>
                  <a:lnTo>
                    <a:pt x="284" y="308"/>
                  </a:lnTo>
                  <a:lnTo>
                    <a:pt x="291" y="297"/>
                  </a:lnTo>
                  <a:lnTo>
                    <a:pt x="300" y="288"/>
                  </a:lnTo>
                  <a:lnTo>
                    <a:pt x="308" y="279"/>
                  </a:lnTo>
                  <a:lnTo>
                    <a:pt x="317" y="270"/>
                  </a:lnTo>
                  <a:lnTo>
                    <a:pt x="328" y="262"/>
                  </a:lnTo>
                  <a:lnTo>
                    <a:pt x="338" y="254"/>
                  </a:lnTo>
                  <a:lnTo>
                    <a:pt x="349" y="246"/>
                  </a:lnTo>
                  <a:lnTo>
                    <a:pt x="360" y="239"/>
                  </a:lnTo>
                  <a:lnTo>
                    <a:pt x="371" y="233"/>
                  </a:lnTo>
                  <a:lnTo>
                    <a:pt x="384" y="227"/>
                  </a:lnTo>
                  <a:lnTo>
                    <a:pt x="396" y="222"/>
                  </a:lnTo>
                  <a:lnTo>
                    <a:pt x="409" y="218"/>
                  </a:lnTo>
                  <a:lnTo>
                    <a:pt x="422" y="214"/>
                  </a:lnTo>
                  <a:lnTo>
                    <a:pt x="437" y="211"/>
                  </a:lnTo>
                  <a:lnTo>
                    <a:pt x="451" y="208"/>
                  </a:lnTo>
                  <a:lnTo>
                    <a:pt x="465" y="206"/>
                  </a:lnTo>
                  <a:lnTo>
                    <a:pt x="480" y="205"/>
                  </a:lnTo>
                  <a:lnTo>
                    <a:pt x="496" y="205"/>
                  </a:lnTo>
                  <a:lnTo>
                    <a:pt x="496" y="205"/>
                  </a:lnTo>
                  <a:lnTo>
                    <a:pt x="512" y="205"/>
                  </a:lnTo>
                  <a:lnTo>
                    <a:pt x="526" y="206"/>
                  </a:lnTo>
                  <a:lnTo>
                    <a:pt x="542" y="208"/>
                  </a:lnTo>
                  <a:lnTo>
                    <a:pt x="556" y="211"/>
                  </a:lnTo>
                  <a:lnTo>
                    <a:pt x="569" y="214"/>
                  </a:lnTo>
                  <a:lnTo>
                    <a:pt x="582" y="218"/>
                  </a:lnTo>
                  <a:lnTo>
                    <a:pt x="595" y="222"/>
                  </a:lnTo>
                  <a:lnTo>
                    <a:pt x="608" y="227"/>
                  </a:lnTo>
                  <a:lnTo>
                    <a:pt x="620" y="233"/>
                  </a:lnTo>
                  <a:lnTo>
                    <a:pt x="632" y="239"/>
                  </a:lnTo>
                  <a:lnTo>
                    <a:pt x="643" y="246"/>
                  </a:lnTo>
                  <a:lnTo>
                    <a:pt x="654" y="254"/>
                  </a:lnTo>
                  <a:lnTo>
                    <a:pt x="665" y="262"/>
                  </a:lnTo>
                  <a:lnTo>
                    <a:pt x="674" y="270"/>
                  </a:lnTo>
                  <a:lnTo>
                    <a:pt x="683" y="279"/>
                  </a:lnTo>
                  <a:lnTo>
                    <a:pt x="692" y="288"/>
                  </a:lnTo>
                  <a:lnTo>
                    <a:pt x="700" y="297"/>
                  </a:lnTo>
                  <a:lnTo>
                    <a:pt x="709" y="308"/>
                  </a:lnTo>
                  <a:lnTo>
                    <a:pt x="716" y="318"/>
                  </a:lnTo>
                  <a:lnTo>
                    <a:pt x="723" y="329"/>
                  </a:lnTo>
                  <a:lnTo>
                    <a:pt x="735" y="351"/>
                  </a:lnTo>
                  <a:lnTo>
                    <a:pt x="745" y="375"/>
                  </a:lnTo>
                  <a:lnTo>
                    <a:pt x="753" y="399"/>
                  </a:lnTo>
                  <a:lnTo>
                    <a:pt x="759" y="425"/>
                  </a:lnTo>
                  <a:lnTo>
                    <a:pt x="763" y="451"/>
                  </a:lnTo>
                  <a:lnTo>
                    <a:pt x="764" y="478"/>
                  </a:lnTo>
                  <a:lnTo>
                    <a:pt x="764" y="478"/>
                  </a:lnTo>
                  <a:lnTo>
                    <a:pt x="763" y="504"/>
                  </a:lnTo>
                  <a:lnTo>
                    <a:pt x="759" y="531"/>
                  </a:lnTo>
                  <a:lnTo>
                    <a:pt x="753" y="556"/>
                  </a:lnTo>
                  <a:lnTo>
                    <a:pt x="745" y="580"/>
                  </a:lnTo>
                  <a:lnTo>
                    <a:pt x="735" y="604"/>
                  </a:lnTo>
                  <a:lnTo>
                    <a:pt x="723" y="626"/>
                  </a:lnTo>
                  <a:lnTo>
                    <a:pt x="716" y="637"/>
                  </a:lnTo>
                  <a:lnTo>
                    <a:pt x="709" y="648"/>
                  </a:lnTo>
                  <a:lnTo>
                    <a:pt x="700" y="658"/>
                  </a:lnTo>
                  <a:lnTo>
                    <a:pt x="692" y="668"/>
                  </a:lnTo>
                  <a:lnTo>
                    <a:pt x="683" y="677"/>
                  </a:lnTo>
                  <a:lnTo>
                    <a:pt x="674" y="685"/>
                  </a:lnTo>
                  <a:lnTo>
                    <a:pt x="665" y="694"/>
                  </a:lnTo>
                  <a:lnTo>
                    <a:pt x="654" y="702"/>
                  </a:lnTo>
                  <a:lnTo>
                    <a:pt x="643" y="710"/>
                  </a:lnTo>
                  <a:lnTo>
                    <a:pt x="632" y="716"/>
                  </a:lnTo>
                  <a:lnTo>
                    <a:pt x="620" y="723"/>
                  </a:lnTo>
                  <a:lnTo>
                    <a:pt x="608" y="728"/>
                  </a:lnTo>
                  <a:lnTo>
                    <a:pt x="595" y="733"/>
                  </a:lnTo>
                  <a:lnTo>
                    <a:pt x="582" y="738"/>
                  </a:lnTo>
                  <a:lnTo>
                    <a:pt x="569" y="741"/>
                  </a:lnTo>
                  <a:lnTo>
                    <a:pt x="556" y="745"/>
                  </a:lnTo>
                  <a:lnTo>
                    <a:pt x="542" y="747"/>
                  </a:lnTo>
                  <a:lnTo>
                    <a:pt x="526" y="749"/>
                  </a:lnTo>
                  <a:lnTo>
                    <a:pt x="512" y="751"/>
                  </a:lnTo>
                  <a:lnTo>
                    <a:pt x="496" y="751"/>
                  </a:lnTo>
                  <a:lnTo>
                    <a:pt x="496" y="75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9"/>
            <p:cNvSpPr>
              <a:spLocks/>
            </p:cNvSpPr>
            <p:nvPr/>
          </p:nvSpPr>
          <p:spPr bwMode="auto">
            <a:xfrm>
              <a:off x="3100388" y="5346700"/>
              <a:ext cx="1120775" cy="739775"/>
            </a:xfrm>
            <a:custGeom>
              <a:avLst/>
              <a:gdLst/>
              <a:ahLst/>
              <a:cxnLst>
                <a:cxn ang="0">
                  <a:pos x="216" y="165"/>
                </a:cxn>
                <a:cxn ang="0">
                  <a:pos x="229" y="149"/>
                </a:cxn>
                <a:cxn ang="0">
                  <a:pos x="259" y="103"/>
                </a:cxn>
                <a:cxn ang="0">
                  <a:pos x="301" y="62"/>
                </a:cxn>
                <a:cxn ang="0">
                  <a:pos x="355" y="30"/>
                </a:cxn>
                <a:cxn ang="0">
                  <a:pos x="420" y="8"/>
                </a:cxn>
                <a:cxn ang="0">
                  <a:pos x="500" y="0"/>
                </a:cxn>
                <a:cxn ang="0">
                  <a:pos x="550" y="2"/>
                </a:cxn>
                <a:cxn ang="0">
                  <a:pos x="618" y="16"/>
                </a:cxn>
                <a:cxn ang="0">
                  <a:pos x="677" y="42"/>
                </a:cxn>
                <a:cxn ang="0">
                  <a:pos x="725" y="79"/>
                </a:cxn>
                <a:cxn ang="0">
                  <a:pos x="764" y="128"/>
                </a:cxn>
                <a:cxn ang="0">
                  <a:pos x="784" y="169"/>
                </a:cxn>
                <a:cxn ang="0">
                  <a:pos x="825" y="110"/>
                </a:cxn>
                <a:cxn ang="0">
                  <a:pos x="872" y="64"/>
                </a:cxn>
                <a:cxn ang="0">
                  <a:pos x="927" y="31"/>
                </a:cxn>
                <a:cxn ang="0">
                  <a:pos x="989" y="10"/>
                </a:cxn>
                <a:cxn ang="0">
                  <a:pos x="1059" y="0"/>
                </a:cxn>
                <a:cxn ang="0">
                  <a:pos x="1106" y="0"/>
                </a:cxn>
                <a:cxn ang="0">
                  <a:pos x="1168" y="7"/>
                </a:cxn>
                <a:cxn ang="0">
                  <a:pos x="1221" y="23"/>
                </a:cxn>
                <a:cxn ang="0">
                  <a:pos x="1268" y="47"/>
                </a:cxn>
                <a:cxn ang="0">
                  <a:pos x="1307" y="76"/>
                </a:cxn>
                <a:cxn ang="0">
                  <a:pos x="1339" y="113"/>
                </a:cxn>
                <a:cxn ang="0">
                  <a:pos x="1365" y="156"/>
                </a:cxn>
                <a:cxn ang="0">
                  <a:pos x="1385" y="203"/>
                </a:cxn>
                <a:cxn ang="0">
                  <a:pos x="1399" y="256"/>
                </a:cxn>
                <a:cxn ang="0">
                  <a:pos x="1408" y="311"/>
                </a:cxn>
                <a:cxn ang="0">
                  <a:pos x="1413" y="933"/>
                </a:cxn>
                <a:cxn ang="0">
                  <a:pos x="1184" y="417"/>
                </a:cxn>
                <a:cxn ang="0">
                  <a:pos x="1180" y="355"/>
                </a:cxn>
                <a:cxn ang="0">
                  <a:pos x="1167" y="299"/>
                </a:cxn>
                <a:cxn ang="0">
                  <a:pos x="1140" y="255"/>
                </a:cxn>
                <a:cxn ang="0">
                  <a:pos x="1107" y="226"/>
                </a:cxn>
                <a:cxn ang="0">
                  <a:pos x="1081" y="215"/>
                </a:cxn>
                <a:cxn ang="0">
                  <a:pos x="1051" y="207"/>
                </a:cxn>
                <a:cxn ang="0">
                  <a:pos x="1015" y="205"/>
                </a:cxn>
                <a:cxn ang="0">
                  <a:pos x="977" y="208"/>
                </a:cxn>
                <a:cxn ang="0">
                  <a:pos x="945" y="216"/>
                </a:cxn>
                <a:cxn ang="0">
                  <a:pos x="915" y="230"/>
                </a:cxn>
                <a:cxn ang="0">
                  <a:pos x="891" y="248"/>
                </a:cxn>
                <a:cxn ang="0">
                  <a:pos x="853" y="295"/>
                </a:cxn>
                <a:cxn ang="0">
                  <a:pos x="831" y="353"/>
                </a:cxn>
                <a:cxn ang="0">
                  <a:pos x="821" y="417"/>
                </a:cxn>
                <a:cxn ang="0">
                  <a:pos x="592" y="933"/>
                </a:cxn>
                <a:cxn ang="0">
                  <a:pos x="591" y="370"/>
                </a:cxn>
                <a:cxn ang="0">
                  <a:pos x="583" y="315"/>
                </a:cxn>
                <a:cxn ang="0">
                  <a:pos x="565" y="269"/>
                </a:cxn>
                <a:cxn ang="0">
                  <a:pos x="534" y="234"/>
                </a:cxn>
                <a:cxn ang="0">
                  <a:pos x="491" y="212"/>
                </a:cxn>
                <a:cxn ang="0">
                  <a:pos x="436" y="205"/>
                </a:cxn>
                <a:cxn ang="0">
                  <a:pos x="410" y="206"/>
                </a:cxn>
                <a:cxn ang="0">
                  <a:pos x="373" y="212"/>
                </a:cxn>
                <a:cxn ang="0">
                  <a:pos x="341" y="224"/>
                </a:cxn>
                <a:cxn ang="0">
                  <a:pos x="313" y="239"/>
                </a:cxn>
                <a:cxn ang="0">
                  <a:pos x="290" y="260"/>
                </a:cxn>
                <a:cxn ang="0">
                  <a:pos x="254" y="310"/>
                </a:cxn>
                <a:cxn ang="0">
                  <a:pos x="235" y="370"/>
                </a:cxn>
                <a:cxn ang="0">
                  <a:pos x="228" y="436"/>
                </a:cxn>
                <a:cxn ang="0">
                  <a:pos x="0" y="22"/>
                </a:cxn>
              </a:cxnLst>
              <a:rect l="0" t="0" r="r" b="b"/>
              <a:pathLst>
                <a:path w="1413" h="933">
                  <a:moveTo>
                    <a:pt x="0" y="22"/>
                  </a:moveTo>
                  <a:lnTo>
                    <a:pt x="216" y="22"/>
                  </a:lnTo>
                  <a:lnTo>
                    <a:pt x="216" y="165"/>
                  </a:lnTo>
                  <a:lnTo>
                    <a:pt x="220" y="165"/>
                  </a:lnTo>
                  <a:lnTo>
                    <a:pt x="220" y="165"/>
                  </a:lnTo>
                  <a:lnTo>
                    <a:pt x="229" y="149"/>
                  </a:lnTo>
                  <a:lnTo>
                    <a:pt x="238" y="133"/>
                  </a:lnTo>
                  <a:lnTo>
                    <a:pt x="248" y="118"/>
                  </a:lnTo>
                  <a:lnTo>
                    <a:pt x="259" y="103"/>
                  </a:lnTo>
                  <a:lnTo>
                    <a:pt x="272" y="89"/>
                  </a:lnTo>
                  <a:lnTo>
                    <a:pt x="286" y="75"/>
                  </a:lnTo>
                  <a:lnTo>
                    <a:pt x="301" y="62"/>
                  </a:lnTo>
                  <a:lnTo>
                    <a:pt x="318" y="50"/>
                  </a:lnTo>
                  <a:lnTo>
                    <a:pt x="336" y="40"/>
                  </a:lnTo>
                  <a:lnTo>
                    <a:pt x="355" y="30"/>
                  </a:lnTo>
                  <a:lnTo>
                    <a:pt x="375" y="20"/>
                  </a:lnTo>
                  <a:lnTo>
                    <a:pt x="398" y="13"/>
                  </a:lnTo>
                  <a:lnTo>
                    <a:pt x="420" y="8"/>
                  </a:lnTo>
                  <a:lnTo>
                    <a:pt x="446" y="3"/>
                  </a:lnTo>
                  <a:lnTo>
                    <a:pt x="472" y="1"/>
                  </a:lnTo>
                  <a:lnTo>
                    <a:pt x="500" y="0"/>
                  </a:lnTo>
                  <a:lnTo>
                    <a:pt x="500" y="0"/>
                  </a:lnTo>
                  <a:lnTo>
                    <a:pt x="525" y="0"/>
                  </a:lnTo>
                  <a:lnTo>
                    <a:pt x="550" y="2"/>
                  </a:lnTo>
                  <a:lnTo>
                    <a:pt x="574" y="5"/>
                  </a:lnTo>
                  <a:lnTo>
                    <a:pt x="596" y="10"/>
                  </a:lnTo>
                  <a:lnTo>
                    <a:pt x="618" y="16"/>
                  </a:lnTo>
                  <a:lnTo>
                    <a:pt x="638" y="23"/>
                  </a:lnTo>
                  <a:lnTo>
                    <a:pt x="659" y="32"/>
                  </a:lnTo>
                  <a:lnTo>
                    <a:pt x="677" y="42"/>
                  </a:lnTo>
                  <a:lnTo>
                    <a:pt x="694" y="53"/>
                  </a:lnTo>
                  <a:lnTo>
                    <a:pt x="711" y="65"/>
                  </a:lnTo>
                  <a:lnTo>
                    <a:pt x="725" y="79"/>
                  </a:lnTo>
                  <a:lnTo>
                    <a:pt x="739" y="95"/>
                  </a:lnTo>
                  <a:lnTo>
                    <a:pt x="752" y="111"/>
                  </a:lnTo>
                  <a:lnTo>
                    <a:pt x="764" y="128"/>
                  </a:lnTo>
                  <a:lnTo>
                    <a:pt x="775" y="148"/>
                  </a:lnTo>
                  <a:lnTo>
                    <a:pt x="784" y="169"/>
                  </a:lnTo>
                  <a:lnTo>
                    <a:pt x="784" y="169"/>
                  </a:lnTo>
                  <a:lnTo>
                    <a:pt x="797" y="148"/>
                  </a:lnTo>
                  <a:lnTo>
                    <a:pt x="810" y="128"/>
                  </a:lnTo>
                  <a:lnTo>
                    <a:pt x="825" y="110"/>
                  </a:lnTo>
                  <a:lnTo>
                    <a:pt x="840" y="94"/>
                  </a:lnTo>
                  <a:lnTo>
                    <a:pt x="855" y="78"/>
                  </a:lnTo>
                  <a:lnTo>
                    <a:pt x="872" y="64"/>
                  </a:lnTo>
                  <a:lnTo>
                    <a:pt x="890" y="52"/>
                  </a:lnTo>
                  <a:lnTo>
                    <a:pt x="907" y="41"/>
                  </a:lnTo>
                  <a:lnTo>
                    <a:pt x="927" y="31"/>
                  </a:lnTo>
                  <a:lnTo>
                    <a:pt x="946" y="22"/>
                  </a:lnTo>
                  <a:lnTo>
                    <a:pt x="967" y="15"/>
                  </a:lnTo>
                  <a:lnTo>
                    <a:pt x="989" y="10"/>
                  </a:lnTo>
                  <a:lnTo>
                    <a:pt x="1011" y="5"/>
                  </a:lnTo>
                  <a:lnTo>
                    <a:pt x="1035" y="2"/>
                  </a:lnTo>
                  <a:lnTo>
                    <a:pt x="1059" y="0"/>
                  </a:lnTo>
                  <a:lnTo>
                    <a:pt x="1083" y="0"/>
                  </a:lnTo>
                  <a:lnTo>
                    <a:pt x="1083" y="0"/>
                  </a:lnTo>
                  <a:lnTo>
                    <a:pt x="1106" y="0"/>
                  </a:lnTo>
                  <a:lnTo>
                    <a:pt x="1127" y="2"/>
                  </a:lnTo>
                  <a:lnTo>
                    <a:pt x="1148" y="4"/>
                  </a:lnTo>
                  <a:lnTo>
                    <a:pt x="1168" y="7"/>
                  </a:lnTo>
                  <a:lnTo>
                    <a:pt x="1186" y="12"/>
                  </a:lnTo>
                  <a:lnTo>
                    <a:pt x="1205" y="17"/>
                  </a:lnTo>
                  <a:lnTo>
                    <a:pt x="1221" y="23"/>
                  </a:lnTo>
                  <a:lnTo>
                    <a:pt x="1237" y="31"/>
                  </a:lnTo>
                  <a:lnTo>
                    <a:pt x="1253" y="38"/>
                  </a:lnTo>
                  <a:lnTo>
                    <a:pt x="1268" y="47"/>
                  </a:lnTo>
                  <a:lnTo>
                    <a:pt x="1281" y="56"/>
                  </a:lnTo>
                  <a:lnTo>
                    <a:pt x="1294" y="66"/>
                  </a:lnTo>
                  <a:lnTo>
                    <a:pt x="1307" y="76"/>
                  </a:lnTo>
                  <a:lnTo>
                    <a:pt x="1318" y="89"/>
                  </a:lnTo>
                  <a:lnTo>
                    <a:pt x="1329" y="101"/>
                  </a:lnTo>
                  <a:lnTo>
                    <a:pt x="1339" y="113"/>
                  </a:lnTo>
                  <a:lnTo>
                    <a:pt x="1348" y="127"/>
                  </a:lnTo>
                  <a:lnTo>
                    <a:pt x="1357" y="141"/>
                  </a:lnTo>
                  <a:lnTo>
                    <a:pt x="1365" y="156"/>
                  </a:lnTo>
                  <a:lnTo>
                    <a:pt x="1373" y="171"/>
                  </a:lnTo>
                  <a:lnTo>
                    <a:pt x="1379" y="186"/>
                  </a:lnTo>
                  <a:lnTo>
                    <a:pt x="1385" y="203"/>
                  </a:lnTo>
                  <a:lnTo>
                    <a:pt x="1390" y="220"/>
                  </a:lnTo>
                  <a:lnTo>
                    <a:pt x="1395" y="237"/>
                  </a:lnTo>
                  <a:lnTo>
                    <a:pt x="1399" y="256"/>
                  </a:lnTo>
                  <a:lnTo>
                    <a:pt x="1402" y="273"/>
                  </a:lnTo>
                  <a:lnTo>
                    <a:pt x="1405" y="292"/>
                  </a:lnTo>
                  <a:lnTo>
                    <a:pt x="1408" y="311"/>
                  </a:lnTo>
                  <a:lnTo>
                    <a:pt x="1411" y="350"/>
                  </a:lnTo>
                  <a:lnTo>
                    <a:pt x="1413" y="390"/>
                  </a:lnTo>
                  <a:lnTo>
                    <a:pt x="1413" y="933"/>
                  </a:lnTo>
                  <a:lnTo>
                    <a:pt x="1184" y="933"/>
                  </a:lnTo>
                  <a:lnTo>
                    <a:pt x="1184" y="417"/>
                  </a:lnTo>
                  <a:lnTo>
                    <a:pt x="1184" y="417"/>
                  </a:lnTo>
                  <a:lnTo>
                    <a:pt x="1184" y="396"/>
                  </a:lnTo>
                  <a:lnTo>
                    <a:pt x="1182" y="376"/>
                  </a:lnTo>
                  <a:lnTo>
                    <a:pt x="1180" y="355"/>
                  </a:lnTo>
                  <a:lnTo>
                    <a:pt x="1177" y="336"/>
                  </a:lnTo>
                  <a:lnTo>
                    <a:pt x="1172" y="318"/>
                  </a:lnTo>
                  <a:lnTo>
                    <a:pt x="1167" y="299"/>
                  </a:lnTo>
                  <a:lnTo>
                    <a:pt x="1159" y="283"/>
                  </a:lnTo>
                  <a:lnTo>
                    <a:pt x="1151" y="268"/>
                  </a:lnTo>
                  <a:lnTo>
                    <a:pt x="1140" y="255"/>
                  </a:lnTo>
                  <a:lnTo>
                    <a:pt x="1128" y="241"/>
                  </a:lnTo>
                  <a:lnTo>
                    <a:pt x="1114" y="231"/>
                  </a:lnTo>
                  <a:lnTo>
                    <a:pt x="1107" y="226"/>
                  </a:lnTo>
                  <a:lnTo>
                    <a:pt x="1099" y="222"/>
                  </a:lnTo>
                  <a:lnTo>
                    <a:pt x="1091" y="218"/>
                  </a:lnTo>
                  <a:lnTo>
                    <a:pt x="1081" y="215"/>
                  </a:lnTo>
                  <a:lnTo>
                    <a:pt x="1071" y="212"/>
                  </a:lnTo>
                  <a:lnTo>
                    <a:pt x="1061" y="209"/>
                  </a:lnTo>
                  <a:lnTo>
                    <a:pt x="1051" y="207"/>
                  </a:lnTo>
                  <a:lnTo>
                    <a:pt x="1040" y="206"/>
                  </a:lnTo>
                  <a:lnTo>
                    <a:pt x="1015" y="205"/>
                  </a:lnTo>
                  <a:lnTo>
                    <a:pt x="1015" y="205"/>
                  </a:lnTo>
                  <a:lnTo>
                    <a:pt x="1003" y="205"/>
                  </a:lnTo>
                  <a:lnTo>
                    <a:pt x="990" y="206"/>
                  </a:lnTo>
                  <a:lnTo>
                    <a:pt x="977" y="208"/>
                  </a:lnTo>
                  <a:lnTo>
                    <a:pt x="966" y="210"/>
                  </a:lnTo>
                  <a:lnTo>
                    <a:pt x="955" y="213"/>
                  </a:lnTo>
                  <a:lnTo>
                    <a:pt x="945" y="216"/>
                  </a:lnTo>
                  <a:lnTo>
                    <a:pt x="935" y="220"/>
                  </a:lnTo>
                  <a:lnTo>
                    <a:pt x="924" y="225"/>
                  </a:lnTo>
                  <a:lnTo>
                    <a:pt x="915" y="230"/>
                  </a:lnTo>
                  <a:lnTo>
                    <a:pt x="907" y="235"/>
                  </a:lnTo>
                  <a:lnTo>
                    <a:pt x="899" y="241"/>
                  </a:lnTo>
                  <a:lnTo>
                    <a:pt x="891" y="248"/>
                  </a:lnTo>
                  <a:lnTo>
                    <a:pt x="877" y="263"/>
                  </a:lnTo>
                  <a:lnTo>
                    <a:pt x="864" y="278"/>
                  </a:lnTo>
                  <a:lnTo>
                    <a:pt x="853" y="295"/>
                  </a:lnTo>
                  <a:lnTo>
                    <a:pt x="844" y="314"/>
                  </a:lnTo>
                  <a:lnTo>
                    <a:pt x="837" y="333"/>
                  </a:lnTo>
                  <a:lnTo>
                    <a:pt x="831" y="353"/>
                  </a:lnTo>
                  <a:lnTo>
                    <a:pt x="826" y="375"/>
                  </a:lnTo>
                  <a:lnTo>
                    <a:pt x="823" y="396"/>
                  </a:lnTo>
                  <a:lnTo>
                    <a:pt x="821" y="417"/>
                  </a:lnTo>
                  <a:lnTo>
                    <a:pt x="820" y="440"/>
                  </a:lnTo>
                  <a:lnTo>
                    <a:pt x="820" y="933"/>
                  </a:lnTo>
                  <a:lnTo>
                    <a:pt x="592" y="933"/>
                  </a:lnTo>
                  <a:lnTo>
                    <a:pt x="592" y="390"/>
                  </a:lnTo>
                  <a:lnTo>
                    <a:pt x="592" y="390"/>
                  </a:lnTo>
                  <a:lnTo>
                    <a:pt x="591" y="370"/>
                  </a:lnTo>
                  <a:lnTo>
                    <a:pt x="590" y="350"/>
                  </a:lnTo>
                  <a:lnTo>
                    <a:pt x="587" y="332"/>
                  </a:lnTo>
                  <a:lnTo>
                    <a:pt x="583" y="315"/>
                  </a:lnTo>
                  <a:lnTo>
                    <a:pt x="578" y="297"/>
                  </a:lnTo>
                  <a:lnTo>
                    <a:pt x="572" y="282"/>
                  </a:lnTo>
                  <a:lnTo>
                    <a:pt x="565" y="269"/>
                  </a:lnTo>
                  <a:lnTo>
                    <a:pt x="556" y="256"/>
                  </a:lnTo>
                  <a:lnTo>
                    <a:pt x="545" y="244"/>
                  </a:lnTo>
                  <a:lnTo>
                    <a:pt x="534" y="234"/>
                  </a:lnTo>
                  <a:lnTo>
                    <a:pt x="522" y="225"/>
                  </a:lnTo>
                  <a:lnTo>
                    <a:pt x="508" y="218"/>
                  </a:lnTo>
                  <a:lnTo>
                    <a:pt x="491" y="212"/>
                  </a:lnTo>
                  <a:lnTo>
                    <a:pt x="475" y="208"/>
                  </a:lnTo>
                  <a:lnTo>
                    <a:pt x="457" y="206"/>
                  </a:lnTo>
                  <a:lnTo>
                    <a:pt x="436" y="205"/>
                  </a:lnTo>
                  <a:lnTo>
                    <a:pt x="436" y="205"/>
                  </a:lnTo>
                  <a:lnTo>
                    <a:pt x="423" y="205"/>
                  </a:lnTo>
                  <a:lnTo>
                    <a:pt x="410" y="206"/>
                  </a:lnTo>
                  <a:lnTo>
                    <a:pt x="397" y="208"/>
                  </a:lnTo>
                  <a:lnTo>
                    <a:pt x="384" y="210"/>
                  </a:lnTo>
                  <a:lnTo>
                    <a:pt x="373" y="212"/>
                  </a:lnTo>
                  <a:lnTo>
                    <a:pt x="362" y="216"/>
                  </a:lnTo>
                  <a:lnTo>
                    <a:pt x="351" y="219"/>
                  </a:lnTo>
                  <a:lnTo>
                    <a:pt x="341" y="224"/>
                  </a:lnTo>
                  <a:lnTo>
                    <a:pt x="332" y="228"/>
                  </a:lnTo>
                  <a:lnTo>
                    <a:pt x="322" y="234"/>
                  </a:lnTo>
                  <a:lnTo>
                    <a:pt x="313" y="239"/>
                  </a:lnTo>
                  <a:lnTo>
                    <a:pt x="305" y="245"/>
                  </a:lnTo>
                  <a:lnTo>
                    <a:pt x="297" y="253"/>
                  </a:lnTo>
                  <a:lnTo>
                    <a:pt x="290" y="260"/>
                  </a:lnTo>
                  <a:lnTo>
                    <a:pt x="277" y="275"/>
                  </a:lnTo>
                  <a:lnTo>
                    <a:pt x="264" y="291"/>
                  </a:lnTo>
                  <a:lnTo>
                    <a:pt x="254" y="310"/>
                  </a:lnTo>
                  <a:lnTo>
                    <a:pt x="246" y="329"/>
                  </a:lnTo>
                  <a:lnTo>
                    <a:pt x="240" y="348"/>
                  </a:lnTo>
                  <a:lnTo>
                    <a:pt x="235" y="370"/>
                  </a:lnTo>
                  <a:lnTo>
                    <a:pt x="231" y="391"/>
                  </a:lnTo>
                  <a:lnTo>
                    <a:pt x="229" y="413"/>
                  </a:lnTo>
                  <a:lnTo>
                    <a:pt x="228" y="436"/>
                  </a:lnTo>
                  <a:lnTo>
                    <a:pt x="228" y="933"/>
                  </a:lnTo>
                  <a:lnTo>
                    <a:pt x="0" y="933"/>
                  </a:lnTo>
                  <a:lnTo>
                    <a:pt x="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30"/>
            <p:cNvSpPr>
              <a:spLocks noEditPoints="1"/>
            </p:cNvSpPr>
            <p:nvPr/>
          </p:nvSpPr>
          <p:spPr bwMode="auto">
            <a:xfrm>
              <a:off x="4367213" y="4995863"/>
              <a:ext cx="779462" cy="1109662"/>
            </a:xfrm>
            <a:custGeom>
              <a:avLst/>
              <a:gdLst/>
              <a:ahLst/>
              <a:cxnLst>
                <a:cxn ang="0">
                  <a:pos x="482" y="445"/>
                </a:cxn>
                <a:cxn ang="0">
                  <a:pos x="382" y="470"/>
                </a:cxn>
                <a:cxn ang="0">
                  <a:pos x="307" y="510"/>
                </a:cxn>
                <a:cxn ang="0">
                  <a:pos x="253" y="557"/>
                </a:cxn>
                <a:cxn ang="0">
                  <a:pos x="227" y="0"/>
                </a:cxn>
                <a:cxn ang="0">
                  <a:pos x="216" y="1238"/>
                </a:cxn>
                <a:cxn ang="0">
                  <a:pos x="248" y="1277"/>
                </a:cxn>
                <a:cxn ang="0">
                  <a:pos x="315" y="1337"/>
                </a:cxn>
                <a:cxn ang="0">
                  <a:pos x="395" y="1377"/>
                </a:cxn>
                <a:cxn ang="0">
                  <a:pos x="486" y="1395"/>
                </a:cxn>
                <a:cxn ang="0">
                  <a:pos x="559" y="1397"/>
                </a:cxn>
                <a:cxn ang="0">
                  <a:pos x="656" y="1383"/>
                </a:cxn>
                <a:cxn ang="0">
                  <a:pos x="742" y="1351"/>
                </a:cxn>
                <a:cxn ang="0">
                  <a:pos x="816" y="1305"/>
                </a:cxn>
                <a:cxn ang="0">
                  <a:pos x="877" y="1243"/>
                </a:cxn>
                <a:cxn ang="0">
                  <a:pos x="925" y="1170"/>
                </a:cxn>
                <a:cxn ang="0">
                  <a:pos x="959" y="1087"/>
                </a:cxn>
                <a:cxn ang="0">
                  <a:pos x="978" y="994"/>
                </a:cxn>
                <a:cxn ang="0">
                  <a:pos x="982" y="920"/>
                </a:cxn>
                <a:cxn ang="0">
                  <a:pos x="974" y="822"/>
                </a:cxn>
                <a:cxn ang="0">
                  <a:pos x="951" y="731"/>
                </a:cxn>
                <a:cxn ang="0">
                  <a:pos x="912" y="650"/>
                </a:cxn>
                <a:cxn ang="0">
                  <a:pos x="860" y="579"/>
                </a:cxn>
                <a:cxn ang="0">
                  <a:pos x="796" y="522"/>
                </a:cxn>
                <a:cxn ang="0">
                  <a:pos x="720" y="479"/>
                </a:cxn>
                <a:cxn ang="0">
                  <a:pos x="636" y="451"/>
                </a:cxn>
                <a:cxn ang="0">
                  <a:pos x="542" y="442"/>
                </a:cxn>
                <a:cxn ang="0">
                  <a:pos x="472" y="1193"/>
                </a:cxn>
                <a:cxn ang="0">
                  <a:pos x="414" y="1183"/>
                </a:cxn>
                <a:cxn ang="0">
                  <a:pos x="363" y="1165"/>
                </a:cxn>
                <a:cxn ang="0">
                  <a:pos x="319" y="1136"/>
                </a:cxn>
                <a:cxn ang="0">
                  <a:pos x="282" y="1100"/>
                </a:cxn>
                <a:cxn ang="0">
                  <a:pos x="249" y="1046"/>
                </a:cxn>
                <a:cxn ang="0">
                  <a:pos x="221" y="946"/>
                </a:cxn>
                <a:cxn ang="0">
                  <a:pos x="224" y="867"/>
                </a:cxn>
                <a:cxn ang="0">
                  <a:pos x="261" y="771"/>
                </a:cxn>
                <a:cxn ang="0">
                  <a:pos x="291" y="730"/>
                </a:cxn>
                <a:cxn ang="0">
                  <a:pos x="329" y="696"/>
                </a:cxn>
                <a:cxn ang="0">
                  <a:pos x="375" y="669"/>
                </a:cxn>
                <a:cxn ang="0">
                  <a:pos x="428" y="653"/>
                </a:cxn>
                <a:cxn ang="0">
                  <a:pos x="487" y="647"/>
                </a:cxn>
                <a:cxn ang="0">
                  <a:pos x="533" y="650"/>
                </a:cxn>
                <a:cxn ang="0">
                  <a:pos x="587" y="664"/>
                </a:cxn>
                <a:cxn ang="0">
                  <a:pos x="635" y="688"/>
                </a:cxn>
                <a:cxn ang="0">
                  <a:pos x="674" y="721"/>
                </a:cxn>
                <a:cxn ang="0">
                  <a:pos x="707" y="760"/>
                </a:cxn>
                <a:cxn ang="0">
                  <a:pos x="745" y="841"/>
                </a:cxn>
                <a:cxn ang="0">
                  <a:pos x="755" y="920"/>
                </a:cxn>
                <a:cxn ang="0">
                  <a:pos x="737" y="1022"/>
                </a:cxn>
                <a:cxn ang="0">
                  <a:pos x="700" y="1090"/>
                </a:cxn>
                <a:cxn ang="0">
                  <a:pos x="665" y="1127"/>
                </a:cxn>
                <a:cxn ang="0">
                  <a:pos x="623" y="1158"/>
                </a:cxn>
                <a:cxn ang="0">
                  <a:pos x="574" y="1180"/>
                </a:cxn>
                <a:cxn ang="0">
                  <a:pos x="518" y="1191"/>
                </a:cxn>
              </a:cxnLst>
              <a:rect l="0" t="0" r="r" b="b"/>
              <a:pathLst>
                <a:path w="982" h="1398">
                  <a:moveTo>
                    <a:pt x="542" y="442"/>
                  </a:moveTo>
                  <a:lnTo>
                    <a:pt x="542" y="442"/>
                  </a:lnTo>
                  <a:lnTo>
                    <a:pt x="511" y="443"/>
                  </a:lnTo>
                  <a:lnTo>
                    <a:pt x="482" y="445"/>
                  </a:lnTo>
                  <a:lnTo>
                    <a:pt x="454" y="449"/>
                  </a:lnTo>
                  <a:lnTo>
                    <a:pt x="429" y="455"/>
                  </a:lnTo>
                  <a:lnTo>
                    <a:pt x="404" y="462"/>
                  </a:lnTo>
                  <a:lnTo>
                    <a:pt x="382" y="470"/>
                  </a:lnTo>
                  <a:lnTo>
                    <a:pt x="361" y="479"/>
                  </a:lnTo>
                  <a:lnTo>
                    <a:pt x="341" y="489"/>
                  </a:lnTo>
                  <a:lnTo>
                    <a:pt x="324" y="499"/>
                  </a:lnTo>
                  <a:lnTo>
                    <a:pt x="307" y="510"/>
                  </a:lnTo>
                  <a:lnTo>
                    <a:pt x="291" y="522"/>
                  </a:lnTo>
                  <a:lnTo>
                    <a:pt x="277" y="534"/>
                  </a:lnTo>
                  <a:lnTo>
                    <a:pt x="265" y="546"/>
                  </a:lnTo>
                  <a:lnTo>
                    <a:pt x="253" y="557"/>
                  </a:lnTo>
                  <a:lnTo>
                    <a:pt x="242" y="569"/>
                  </a:lnTo>
                  <a:lnTo>
                    <a:pt x="233" y="580"/>
                  </a:lnTo>
                  <a:lnTo>
                    <a:pt x="227" y="580"/>
                  </a:lnTo>
                  <a:lnTo>
                    <a:pt x="227" y="0"/>
                  </a:lnTo>
                  <a:lnTo>
                    <a:pt x="0" y="0"/>
                  </a:lnTo>
                  <a:lnTo>
                    <a:pt x="0" y="1375"/>
                  </a:lnTo>
                  <a:lnTo>
                    <a:pt x="216" y="1375"/>
                  </a:lnTo>
                  <a:lnTo>
                    <a:pt x="216" y="1238"/>
                  </a:lnTo>
                  <a:lnTo>
                    <a:pt x="220" y="1238"/>
                  </a:lnTo>
                  <a:lnTo>
                    <a:pt x="220" y="1238"/>
                  </a:lnTo>
                  <a:lnTo>
                    <a:pt x="233" y="1258"/>
                  </a:lnTo>
                  <a:lnTo>
                    <a:pt x="248" y="1277"/>
                  </a:lnTo>
                  <a:lnTo>
                    <a:pt x="263" y="1294"/>
                  </a:lnTo>
                  <a:lnTo>
                    <a:pt x="279" y="1310"/>
                  </a:lnTo>
                  <a:lnTo>
                    <a:pt x="296" y="1324"/>
                  </a:lnTo>
                  <a:lnTo>
                    <a:pt x="315" y="1337"/>
                  </a:lnTo>
                  <a:lnTo>
                    <a:pt x="334" y="1349"/>
                  </a:lnTo>
                  <a:lnTo>
                    <a:pt x="353" y="1360"/>
                  </a:lnTo>
                  <a:lnTo>
                    <a:pt x="374" y="1369"/>
                  </a:lnTo>
                  <a:lnTo>
                    <a:pt x="395" y="1377"/>
                  </a:lnTo>
                  <a:lnTo>
                    <a:pt x="418" y="1383"/>
                  </a:lnTo>
                  <a:lnTo>
                    <a:pt x="440" y="1388"/>
                  </a:lnTo>
                  <a:lnTo>
                    <a:pt x="462" y="1392"/>
                  </a:lnTo>
                  <a:lnTo>
                    <a:pt x="486" y="1395"/>
                  </a:lnTo>
                  <a:lnTo>
                    <a:pt x="509" y="1397"/>
                  </a:lnTo>
                  <a:lnTo>
                    <a:pt x="533" y="1398"/>
                  </a:lnTo>
                  <a:lnTo>
                    <a:pt x="533" y="1398"/>
                  </a:lnTo>
                  <a:lnTo>
                    <a:pt x="559" y="1397"/>
                  </a:lnTo>
                  <a:lnTo>
                    <a:pt x="585" y="1395"/>
                  </a:lnTo>
                  <a:lnTo>
                    <a:pt x="609" y="1392"/>
                  </a:lnTo>
                  <a:lnTo>
                    <a:pt x="633" y="1388"/>
                  </a:lnTo>
                  <a:lnTo>
                    <a:pt x="656" y="1383"/>
                  </a:lnTo>
                  <a:lnTo>
                    <a:pt x="678" y="1377"/>
                  </a:lnTo>
                  <a:lnTo>
                    <a:pt x="701" y="1370"/>
                  </a:lnTo>
                  <a:lnTo>
                    <a:pt x="721" y="1361"/>
                  </a:lnTo>
                  <a:lnTo>
                    <a:pt x="742" y="1351"/>
                  </a:lnTo>
                  <a:lnTo>
                    <a:pt x="762" y="1341"/>
                  </a:lnTo>
                  <a:lnTo>
                    <a:pt x="780" y="1330"/>
                  </a:lnTo>
                  <a:lnTo>
                    <a:pt x="799" y="1318"/>
                  </a:lnTo>
                  <a:lnTo>
                    <a:pt x="816" y="1305"/>
                  </a:lnTo>
                  <a:lnTo>
                    <a:pt x="832" y="1290"/>
                  </a:lnTo>
                  <a:lnTo>
                    <a:pt x="849" y="1275"/>
                  </a:lnTo>
                  <a:lnTo>
                    <a:pt x="863" y="1260"/>
                  </a:lnTo>
                  <a:lnTo>
                    <a:pt x="877" y="1243"/>
                  </a:lnTo>
                  <a:lnTo>
                    <a:pt x="890" y="1226"/>
                  </a:lnTo>
                  <a:lnTo>
                    <a:pt x="903" y="1208"/>
                  </a:lnTo>
                  <a:lnTo>
                    <a:pt x="914" y="1189"/>
                  </a:lnTo>
                  <a:lnTo>
                    <a:pt x="925" y="1170"/>
                  </a:lnTo>
                  <a:lnTo>
                    <a:pt x="935" y="1150"/>
                  </a:lnTo>
                  <a:lnTo>
                    <a:pt x="943" y="1129"/>
                  </a:lnTo>
                  <a:lnTo>
                    <a:pt x="952" y="1108"/>
                  </a:lnTo>
                  <a:lnTo>
                    <a:pt x="959" y="1087"/>
                  </a:lnTo>
                  <a:lnTo>
                    <a:pt x="965" y="1064"/>
                  </a:lnTo>
                  <a:lnTo>
                    <a:pt x="970" y="1041"/>
                  </a:lnTo>
                  <a:lnTo>
                    <a:pt x="975" y="1017"/>
                  </a:lnTo>
                  <a:lnTo>
                    <a:pt x="978" y="994"/>
                  </a:lnTo>
                  <a:lnTo>
                    <a:pt x="980" y="969"/>
                  </a:lnTo>
                  <a:lnTo>
                    <a:pt x="982" y="945"/>
                  </a:lnTo>
                  <a:lnTo>
                    <a:pt x="982" y="920"/>
                  </a:lnTo>
                  <a:lnTo>
                    <a:pt x="982" y="920"/>
                  </a:lnTo>
                  <a:lnTo>
                    <a:pt x="982" y="894"/>
                  </a:lnTo>
                  <a:lnTo>
                    <a:pt x="980" y="870"/>
                  </a:lnTo>
                  <a:lnTo>
                    <a:pt x="978" y="845"/>
                  </a:lnTo>
                  <a:lnTo>
                    <a:pt x="974" y="822"/>
                  </a:lnTo>
                  <a:lnTo>
                    <a:pt x="970" y="798"/>
                  </a:lnTo>
                  <a:lnTo>
                    <a:pt x="964" y="776"/>
                  </a:lnTo>
                  <a:lnTo>
                    <a:pt x="958" y="754"/>
                  </a:lnTo>
                  <a:lnTo>
                    <a:pt x="951" y="731"/>
                  </a:lnTo>
                  <a:lnTo>
                    <a:pt x="942" y="710"/>
                  </a:lnTo>
                  <a:lnTo>
                    <a:pt x="933" y="689"/>
                  </a:lnTo>
                  <a:lnTo>
                    <a:pt x="923" y="669"/>
                  </a:lnTo>
                  <a:lnTo>
                    <a:pt x="912" y="650"/>
                  </a:lnTo>
                  <a:lnTo>
                    <a:pt x="900" y="631"/>
                  </a:lnTo>
                  <a:lnTo>
                    <a:pt x="887" y="613"/>
                  </a:lnTo>
                  <a:lnTo>
                    <a:pt x="874" y="596"/>
                  </a:lnTo>
                  <a:lnTo>
                    <a:pt x="860" y="579"/>
                  </a:lnTo>
                  <a:lnTo>
                    <a:pt x="845" y="564"/>
                  </a:lnTo>
                  <a:lnTo>
                    <a:pt x="829" y="549"/>
                  </a:lnTo>
                  <a:lnTo>
                    <a:pt x="813" y="535"/>
                  </a:lnTo>
                  <a:lnTo>
                    <a:pt x="796" y="522"/>
                  </a:lnTo>
                  <a:lnTo>
                    <a:pt x="778" y="509"/>
                  </a:lnTo>
                  <a:lnTo>
                    <a:pt x="760" y="498"/>
                  </a:lnTo>
                  <a:lnTo>
                    <a:pt x="741" y="488"/>
                  </a:lnTo>
                  <a:lnTo>
                    <a:pt x="720" y="479"/>
                  </a:lnTo>
                  <a:lnTo>
                    <a:pt x="701" y="470"/>
                  </a:lnTo>
                  <a:lnTo>
                    <a:pt x="679" y="462"/>
                  </a:lnTo>
                  <a:lnTo>
                    <a:pt x="658" y="456"/>
                  </a:lnTo>
                  <a:lnTo>
                    <a:pt x="636" y="451"/>
                  </a:lnTo>
                  <a:lnTo>
                    <a:pt x="613" y="447"/>
                  </a:lnTo>
                  <a:lnTo>
                    <a:pt x="590" y="444"/>
                  </a:lnTo>
                  <a:lnTo>
                    <a:pt x="566" y="442"/>
                  </a:lnTo>
                  <a:lnTo>
                    <a:pt x="542" y="442"/>
                  </a:lnTo>
                  <a:lnTo>
                    <a:pt x="542" y="442"/>
                  </a:lnTo>
                  <a:close/>
                  <a:moveTo>
                    <a:pt x="487" y="1193"/>
                  </a:moveTo>
                  <a:lnTo>
                    <a:pt x="487" y="1193"/>
                  </a:lnTo>
                  <a:lnTo>
                    <a:pt x="472" y="1193"/>
                  </a:lnTo>
                  <a:lnTo>
                    <a:pt x="456" y="1191"/>
                  </a:lnTo>
                  <a:lnTo>
                    <a:pt x="442" y="1189"/>
                  </a:lnTo>
                  <a:lnTo>
                    <a:pt x="428" y="1187"/>
                  </a:lnTo>
                  <a:lnTo>
                    <a:pt x="414" y="1183"/>
                  </a:lnTo>
                  <a:lnTo>
                    <a:pt x="400" y="1180"/>
                  </a:lnTo>
                  <a:lnTo>
                    <a:pt x="387" y="1175"/>
                  </a:lnTo>
                  <a:lnTo>
                    <a:pt x="375" y="1170"/>
                  </a:lnTo>
                  <a:lnTo>
                    <a:pt x="363" y="1165"/>
                  </a:lnTo>
                  <a:lnTo>
                    <a:pt x="351" y="1158"/>
                  </a:lnTo>
                  <a:lnTo>
                    <a:pt x="340" y="1152"/>
                  </a:lnTo>
                  <a:lnTo>
                    <a:pt x="329" y="1144"/>
                  </a:lnTo>
                  <a:lnTo>
                    <a:pt x="319" y="1136"/>
                  </a:lnTo>
                  <a:lnTo>
                    <a:pt x="309" y="1127"/>
                  </a:lnTo>
                  <a:lnTo>
                    <a:pt x="299" y="1119"/>
                  </a:lnTo>
                  <a:lnTo>
                    <a:pt x="291" y="1110"/>
                  </a:lnTo>
                  <a:lnTo>
                    <a:pt x="282" y="1100"/>
                  </a:lnTo>
                  <a:lnTo>
                    <a:pt x="275" y="1090"/>
                  </a:lnTo>
                  <a:lnTo>
                    <a:pt x="267" y="1079"/>
                  </a:lnTo>
                  <a:lnTo>
                    <a:pt x="261" y="1068"/>
                  </a:lnTo>
                  <a:lnTo>
                    <a:pt x="249" y="1046"/>
                  </a:lnTo>
                  <a:lnTo>
                    <a:pt x="238" y="1022"/>
                  </a:lnTo>
                  <a:lnTo>
                    <a:pt x="230" y="998"/>
                  </a:lnTo>
                  <a:lnTo>
                    <a:pt x="224" y="973"/>
                  </a:lnTo>
                  <a:lnTo>
                    <a:pt x="221" y="946"/>
                  </a:lnTo>
                  <a:lnTo>
                    <a:pt x="220" y="920"/>
                  </a:lnTo>
                  <a:lnTo>
                    <a:pt x="220" y="920"/>
                  </a:lnTo>
                  <a:lnTo>
                    <a:pt x="221" y="893"/>
                  </a:lnTo>
                  <a:lnTo>
                    <a:pt x="224" y="867"/>
                  </a:lnTo>
                  <a:lnTo>
                    <a:pt x="230" y="841"/>
                  </a:lnTo>
                  <a:lnTo>
                    <a:pt x="238" y="817"/>
                  </a:lnTo>
                  <a:lnTo>
                    <a:pt x="249" y="793"/>
                  </a:lnTo>
                  <a:lnTo>
                    <a:pt x="261" y="771"/>
                  </a:lnTo>
                  <a:lnTo>
                    <a:pt x="267" y="760"/>
                  </a:lnTo>
                  <a:lnTo>
                    <a:pt x="275" y="750"/>
                  </a:lnTo>
                  <a:lnTo>
                    <a:pt x="282" y="739"/>
                  </a:lnTo>
                  <a:lnTo>
                    <a:pt x="291" y="730"/>
                  </a:lnTo>
                  <a:lnTo>
                    <a:pt x="299" y="721"/>
                  </a:lnTo>
                  <a:lnTo>
                    <a:pt x="309" y="712"/>
                  </a:lnTo>
                  <a:lnTo>
                    <a:pt x="319" y="704"/>
                  </a:lnTo>
                  <a:lnTo>
                    <a:pt x="329" y="696"/>
                  </a:lnTo>
                  <a:lnTo>
                    <a:pt x="340" y="688"/>
                  </a:lnTo>
                  <a:lnTo>
                    <a:pt x="351" y="681"/>
                  </a:lnTo>
                  <a:lnTo>
                    <a:pt x="363" y="675"/>
                  </a:lnTo>
                  <a:lnTo>
                    <a:pt x="375" y="669"/>
                  </a:lnTo>
                  <a:lnTo>
                    <a:pt x="387" y="664"/>
                  </a:lnTo>
                  <a:lnTo>
                    <a:pt x="400" y="660"/>
                  </a:lnTo>
                  <a:lnTo>
                    <a:pt x="414" y="656"/>
                  </a:lnTo>
                  <a:lnTo>
                    <a:pt x="428" y="653"/>
                  </a:lnTo>
                  <a:lnTo>
                    <a:pt x="442" y="650"/>
                  </a:lnTo>
                  <a:lnTo>
                    <a:pt x="456" y="648"/>
                  </a:lnTo>
                  <a:lnTo>
                    <a:pt x="472" y="647"/>
                  </a:lnTo>
                  <a:lnTo>
                    <a:pt x="487" y="647"/>
                  </a:lnTo>
                  <a:lnTo>
                    <a:pt x="487" y="647"/>
                  </a:lnTo>
                  <a:lnTo>
                    <a:pt x="502" y="647"/>
                  </a:lnTo>
                  <a:lnTo>
                    <a:pt x="518" y="648"/>
                  </a:lnTo>
                  <a:lnTo>
                    <a:pt x="533" y="650"/>
                  </a:lnTo>
                  <a:lnTo>
                    <a:pt x="547" y="653"/>
                  </a:lnTo>
                  <a:lnTo>
                    <a:pt x="560" y="656"/>
                  </a:lnTo>
                  <a:lnTo>
                    <a:pt x="574" y="660"/>
                  </a:lnTo>
                  <a:lnTo>
                    <a:pt x="587" y="664"/>
                  </a:lnTo>
                  <a:lnTo>
                    <a:pt x="600" y="669"/>
                  </a:lnTo>
                  <a:lnTo>
                    <a:pt x="611" y="675"/>
                  </a:lnTo>
                  <a:lnTo>
                    <a:pt x="623" y="681"/>
                  </a:lnTo>
                  <a:lnTo>
                    <a:pt x="635" y="688"/>
                  </a:lnTo>
                  <a:lnTo>
                    <a:pt x="645" y="696"/>
                  </a:lnTo>
                  <a:lnTo>
                    <a:pt x="656" y="704"/>
                  </a:lnTo>
                  <a:lnTo>
                    <a:pt x="665" y="712"/>
                  </a:lnTo>
                  <a:lnTo>
                    <a:pt x="674" y="721"/>
                  </a:lnTo>
                  <a:lnTo>
                    <a:pt x="684" y="730"/>
                  </a:lnTo>
                  <a:lnTo>
                    <a:pt x="692" y="739"/>
                  </a:lnTo>
                  <a:lnTo>
                    <a:pt x="700" y="750"/>
                  </a:lnTo>
                  <a:lnTo>
                    <a:pt x="707" y="760"/>
                  </a:lnTo>
                  <a:lnTo>
                    <a:pt x="714" y="771"/>
                  </a:lnTo>
                  <a:lnTo>
                    <a:pt x="726" y="793"/>
                  </a:lnTo>
                  <a:lnTo>
                    <a:pt x="737" y="817"/>
                  </a:lnTo>
                  <a:lnTo>
                    <a:pt x="745" y="841"/>
                  </a:lnTo>
                  <a:lnTo>
                    <a:pt x="750" y="867"/>
                  </a:lnTo>
                  <a:lnTo>
                    <a:pt x="754" y="893"/>
                  </a:lnTo>
                  <a:lnTo>
                    <a:pt x="755" y="920"/>
                  </a:lnTo>
                  <a:lnTo>
                    <a:pt x="755" y="920"/>
                  </a:lnTo>
                  <a:lnTo>
                    <a:pt x="754" y="946"/>
                  </a:lnTo>
                  <a:lnTo>
                    <a:pt x="750" y="973"/>
                  </a:lnTo>
                  <a:lnTo>
                    <a:pt x="745" y="998"/>
                  </a:lnTo>
                  <a:lnTo>
                    <a:pt x="737" y="1022"/>
                  </a:lnTo>
                  <a:lnTo>
                    <a:pt x="726" y="1046"/>
                  </a:lnTo>
                  <a:lnTo>
                    <a:pt x="714" y="1068"/>
                  </a:lnTo>
                  <a:lnTo>
                    <a:pt x="707" y="1079"/>
                  </a:lnTo>
                  <a:lnTo>
                    <a:pt x="700" y="1090"/>
                  </a:lnTo>
                  <a:lnTo>
                    <a:pt x="692" y="1100"/>
                  </a:lnTo>
                  <a:lnTo>
                    <a:pt x="684" y="1110"/>
                  </a:lnTo>
                  <a:lnTo>
                    <a:pt x="674" y="1119"/>
                  </a:lnTo>
                  <a:lnTo>
                    <a:pt x="665" y="1127"/>
                  </a:lnTo>
                  <a:lnTo>
                    <a:pt x="656" y="1136"/>
                  </a:lnTo>
                  <a:lnTo>
                    <a:pt x="645" y="1144"/>
                  </a:lnTo>
                  <a:lnTo>
                    <a:pt x="635" y="1152"/>
                  </a:lnTo>
                  <a:lnTo>
                    <a:pt x="623" y="1158"/>
                  </a:lnTo>
                  <a:lnTo>
                    <a:pt x="611" y="1165"/>
                  </a:lnTo>
                  <a:lnTo>
                    <a:pt x="600" y="1170"/>
                  </a:lnTo>
                  <a:lnTo>
                    <a:pt x="587" y="1175"/>
                  </a:lnTo>
                  <a:lnTo>
                    <a:pt x="574" y="1180"/>
                  </a:lnTo>
                  <a:lnTo>
                    <a:pt x="560" y="1183"/>
                  </a:lnTo>
                  <a:lnTo>
                    <a:pt x="547" y="1187"/>
                  </a:lnTo>
                  <a:lnTo>
                    <a:pt x="533" y="1189"/>
                  </a:lnTo>
                  <a:lnTo>
                    <a:pt x="518" y="1191"/>
                  </a:lnTo>
                  <a:lnTo>
                    <a:pt x="502" y="1193"/>
                  </a:lnTo>
                  <a:lnTo>
                    <a:pt x="487" y="1193"/>
                  </a:lnTo>
                  <a:lnTo>
                    <a:pt x="487" y="119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31"/>
            <p:cNvSpPr>
              <a:spLocks noEditPoints="1"/>
            </p:cNvSpPr>
            <p:nvPr/>
          </p:nvSpPr>
          <p:spPr bwMode="auto">
            <a:xfrm>
              <a:off x="5229225" y="5346700"/>
              <a:ext cx="731837" cy="758825"/>
            </a:xfrm>
            <a:custGeom>
              <a:avLst/>
              <a:gdLst/>
              <a:ahLst/>
              <a:cxnLst>
                <a:cxn ang="0">
                  <a:pos x="231" y="363"/>
                </a:cxn>
                <a:cxn ang="0">
                  <a:pos x="253" y="297"/>
                </a:cxn>
                <a:cxn ang="0">
                  <a:pos x="286" y="244"/>
                </a:cxn>
                <a:cxn ang="0">
                  <a:pos x="333" y="205"/>
                </a:cxn>
                <a:cxn ang="0">
                  <a:pos x="392" y="179"/>
                </a:cxn>
                <a:cxn ang="0">
                  <a:pos x="463" y="170"/>
                </a:cxn>
                <a:cxn ang="0">
                  <a:pos x="514" y="174"/>
                </a:cxn>
                <a:cxn ang="0">
                  <a:pos x="579" y="193"/>
                </a:cxn>
                <a:cxn ang="0">
                  <a:pos x="631" y="229"/>
                </a:cxn>
                <a:cxn ang="0">
                  <a:pos x="668" y="278"/>
                </a:cxn>
                <a:cxn ang="0">
                  <a:pos x="690" y="339"/>
                </a:cxn>
                <a:cxn ang="0">
                  <a:pos x="227" y="387"/>
                </a:cxn>
                <a:cxn ang="0">
                  <a:pos x="922" y="495"/>
                </a:cxn>
                <a:cxn ang="0">
                  <a:pos x="917" y="409"/>
                </a:cxn>
                <a:cxn ang="0">
                  <a:pos x="904" y="332"/>
                </a:cxn>
                <a:cxn ang="0">
                  <a:pos x="882" y="262"/>
                </a:cxn>
                <a:cxn ang="0">
                  <a:pos x="854" y="200"/>
                </a:cxn>
                <a:cxn ang="0">
                  <a:pos x="817" y="145"/>
                </a:cxn>
                <a:cxn ang="0">
                  <a:pos x="774" y="99"/>
                </a:cxn>
                <a:cxn ang="0">
                  <a:pos x="724" y="61"/>
                </a:cxn>
                <a:cxn ang="0">
                  <a:pos x="668" y="33"/>
                </a:cxn>
                <a:cxn ang="0">
                  <a:pos x="607" y="12"/>
                </a:cxn>
                <a:cxn ang="0">
                  <a:pos x="541" y="2"/>
                </a:cxn>
                <a:cxn ang="0">
                  <a:pos x="495" y="0"/>
                </a:cxn>
                <a:cxn ang="0">
                  <a:pos x="419" y="5"/>
                </a:cxn>
                <a:cxn ang="0">
                  <a:pos x="346" y="19"/>
                </a:cxn>
                <a:cxn ang="0">
                  <a:pos x="279" y="43"/>
                </a:cxn>
                <a:cxn ang="0">
                  <a:pos x="217" y="75"/>
                </a:cxn>
                <a:cxn ang="0">
                  <a:pos x="161" y="116"/>
                </a:cxn>
                <a:cxn ang="0">
                  <a:pos x="112" y="164"/>
                </a:cxn>
                <a:cxn ang="0">
                  <a:pos x="71" y="220"/>
                </a:cxn>
                <a:cxn ang="0">
                  <a:pos x="39" y="282"/>
                </a:cxn>
                <a:cxn ang="0">
                  <a:pos x="15" y="350"/>
                </a:cxn>
                <a:cxn ang="0">
                  <a:pos x="2" y="425"/>
                </a:cxn>
                <a:cxn ang="0">
                  <a:pos x="0" y="478"/>
                </a:cxn>
                <a:cxn ang="0">
                  <a:pos x="5" y="556"/>
                </a:cxn>
                <a:cxn ang="0">
                  <a:pos x="21" y="628"/>
                </a:cxn>
                <a:cxn ang="0">
                  <a:pos x="48" y="694"/>
                </a:cxn>
                <a:cxn ang="0">
                  <a:pos x="84" y="755"/>
                </a:cxn>
                <a:cxn ang="0">
                  <a:pos x="127" y="809"/>
                </a:cxn>
                <a:cxn ang="0">
                  <a:pos x="179" y="853"/>
                </a:cxn>
                <a:cxn ang="0">
                  <a:pos x="237" y="892"/>
                </a:cxn>
                <a:cxn ang="0">
                  <a:pos x="302" y="922"/>
                </a:cxn>
                <a:cxn ang="0">
                  <a:pos x="371" y="942"/>
                </a:cxn>
                <a:cxn ang="0">
                  <a:pos x="444" y="953"/>
                </a:cxn>
                <a:cxn ang="0">
                  <a:pos x="495" y="956"/>
                </a:cxn>
                <a:cxn ang="0">
                  <a:pos x="575" y="950"/>
                </a:cxn>
                <a:cxn ang="0">
                  <a:pos x="652" y="933"/>
                </a:cxn>
                <a:cxn ang="0">
                  <a:pos x="725" y="902"/>
                </a:cxn>
                <a:cxn ang="0">
                  <a:pos x="796" y="857"/>
                </a:cxn>
                <a:cxn ang="0">
                  <a:pos x="860" y="797"/>
                </a:cxn>
                <a:cxn ang="0">
                  <a:pos x="717" y="651"/>
                </a:cxn>
                <a:cxn ang="0">
                  <a:pos x="683" y="687"/>
                </a:cxn>
                <a:cxn ang="0">
                  <a:pos x="645" y="720"/>
                </a:cxn>
                <a:cxn ang="0">
                  <a:pos x="600" y="746"/>
                </a:cxn>
                <a:cxn ang="0">
                  <a:pos x="550" y="765"/>
                </a:cxn>
                <a:cxn ang="0">
                  <a:pos x="493" y="773"/>
                </a:cxn>
                <a:cxn ang="0">
                  <a:pos x="448" y="773"/>
                </a:cxn>
                <a:cxn ang="0">
                  <a:pos x="382" y="759"/>
                </a:cxn>
                <a:cxn ang="0">
                  <a:pos x="325" y="729"/>
                </a:cxn>
                <a:cxn ang="0">
                  <a:pos x="278" y="685"/>
                </a:cxn>
                <a:cxn ang="0">
                  <a:pos x="245" y="627"/>
                </a:cxn>
                <a:cxn ang="0">
                  <a:pos x="227" y="557"/>
                </a:cxn>
              </a:cxnLst>
              <a:rect l="0" t="0" r="r" b="b"/>
              <a:pathLst>
                <a:path w="922" h="956">
                  <a:moveTo>
                    <a:pt x="227" y="387"/>
                  </a:moveTo>
                  <a:lnTo>
                    <a:pt x="227" y="387"/>
                  </a:lnTo>
                  <a:lnTo>
                    <a:pt x="231" y="363"/>
                  </a:lnTo>
                  <a:lnTo>
                    <a:pt x="236" y="340"/>
                  </a:lnTo>
                  <a:lnTo>
                    <a:pt x="244" y="318"/>
                  </a:lnTo>
                  <a:lnTo>
                    <a:pt x="253" y="297"/>
                  </a:lnTo>
                  <a:lnTo>
                    <a:pt x="262" y="278"/>
                  </a:lnTo>
                  <a:lnTo>
                    <a:pt x="274" y="261"/>
                  </a:lnTo>
                  <a:lnTo>
                    <a:pt x="286" y="244"/>
                  </a:lnTo>
                  <a:lnTo>
                    <a:pt x="301" y="229"/>
                  </a:lnTo>
                  <a:lnTo>
                    <a:pt x="317" y="216"/>
                  </a:lnTo>
                  <a:lnTo>
                    <a:pt x="333" y="205"/>
                  </a:lnTo>
                  <a:lnTo>
                    <a:pt x="352" y="194"/>
                  </a:lnTo>
                  <a:lnTo>
                    <a:pt x="372" y="185"/>
                  </a:lnTo>
                  <a:lnTo>
                    <a:pt x="392" y="179"/>
                  </a:lnTo>
                  <a:lnTo>
                    <a:pt x="415" y="174"/>
                  </a:lnTo>
                  <a:lnTo>
                    <a:pt x="438" y="171"/>
                  </a:lnTo>
                  <a:lnTo>
                    <a:pt x="463" y="170"/>
                  </a:lnTo>
                  <a:lnTo>
                    <a:pt x="463" y="170"/>
                  </a:lnTo>
                  <a:lnTo>
                    <a:pt x="489" y="171"/>
                  </a:lnTo>
                  <a:lnTo>
                    <a:pt x="514" y="174"/>
                  </a:lnTo>
                  <a:lnTo>
                    <a:pt x="537" y="179"/>
                  </a:lnTo>
                  <a:lnTo>
                    <a:pt x="558" y="185"/>
                  </a:lnTo>
                  <a:lnTo>
                    <a:pt x="579" y="193"/>
                  </a:lnTo>
                  <a:lnTo>
                    <a:pt x="598" y="204"/>
                  </a:lnTo>
                  <a:lnTo>
                    <a:pt x="615" y="216"/>
                  </a:lnTo>
                  <a:lnTo>
                    <a:pt x="631" y="229"/>
                  </a:lnTo>
                  <a:lnTo>
                    <a:pt x="645" y="243"/>
                  </a:lnTo>
                  <a:lnTo>
                    <a:pt x="657" y="260"/>
                  </a:lnTo>
                  <a:lnTo>
                    <a:pt x="668" y="278"/>
                  </a:lnTo>
                  <a:lnTo>
                    <a:pt x="678" y="297"/>
                  </a:lnTo>
                  <a:lnTo>
                    <a:pt x="685" y="318"/>
                  </a:lnTo>
                  <a:lnTo>
                    <a:pt x="690" y="339"/>
                  </a:lnTo>
                  <a:lnTo>
                    <a:pt x="693" y="363"/>
                  </a:lnTo>
                  <a:lnTo>
                    <a:pt x="694" y="387"/>
                  </a:lnTo>
                  <a:lnTo>
                    <a:pt x="227" y="387"/>
                  </a:lnTo>
                  <a:close/>
                  <a:moveTo>
                    <a:pt x="922" y="557"/>
                  </a:moveTo>
                  <a:lnTo>
                    <a:pt x="922" y="495"/>
                  </a:lnTo>
                  <a:lnTo>
                    <a:pt x="922" y="495"/>
                  </a:lnTo>
                  <a:lnTo>
                    <a:pt x="921" y="465"/>
                  </a:lnTo>
                  <a:lnTo>
                    <a:pt x="920" y="437"/>
                  </a:lnTo>
                  <a:lnTo>
                    <a:pt x="917" y="409"/>
                  </a:lnTo>
                  <a:lnTo>
                    <a:pt x="914" y="383"/>
                  </a:lnTo>
                  <a:lnTo>
                    <a:pt x="910" y="356"/>
                  </a:lnTo>
                  <a:lnTo>
                    <a:pt x="904" y="332"/>
                  </a:lnTo>
                  <a:lnTo>
                    <a:pt x="898" y="308"/>
                  </a:lnTo>
                  <a:lnTo>
                    <a:pt x="890" y="284"/>
                  </a:lnTo>
                  <a:lnTo>
                    <a:pt x="882" y="262"/>
                  </a:lnTo>
                  <a:lnTo>
                    <a:pt x="874" y="239"/>
                  </a:lnTo>
                  <a:lnTo>
                    <a:pt x="864" y="219"/>
                  </a:lnTo>
                  <a:lnTo>
                    <a:pt x="854" y="200"/>
                  </a:lnTo>
                  <a:lnTo>
                    <a:pt x="843" y="180"/>
                  </a:lnTo>
                  <a:lnTo>
                    <a:pt x="830" y="162"/>
                  </a:lnTo>
                  <a:lnTo>
                    <a:pt x="817" y="145"/>
                  </a:lnTo>
                  <a:lnTo>
                    <a:pt x="804" y="128"/>
                  </a:lnTo>
                  <a:lnTo>
                    <a:pt x="790" y="113"/>
                  </a:lnTo>
                  <a:lnTo>
                    <a:pt x="774" y="99"/>
                  </a:lnTo>
                  <a:lnTo>
                    <a:pt x="758" y="86"/>
                  </a:lnTo>
                  <a:lnTo>
                    <a:pt x="742" y="73"/>
                  </a:lnTo>
                  <a:lnTo>
                    <a:pt x="724" y="61"/>
                  </a:lnTo>
                  <a:lnTo>
                    <a:pt x="706" y="51"/>
                  </a:lnTo>
                  <a:lnTo>
                    <a:pt x="688" y="41"/>
                  </a:lnTo>
                  <a:lnTo>
                    <a:pt x="668" y="33"/>
                  </a:lnTo>
                  <a:lnTo>
                    <a:pt x="649" y="25"/>
                  </a:lnTo>
                  <a:lnTo>
                    <a:pt x="629" y="18"/>
                  </a:lnTo>
                  <a:lnTo>
                    <a:pt x="607" y="12"/>
                  </a:lnTo>
                  <a:lnTo>
                    <a:pt x="586" y="8"/>
                  </a:lnTo>
                  <a:lnTo>
                    <a:pt x="564" y="4"/>
                  </a:lnTo>
                  <a:lnTo>
                    <a:pt x="541" y="2"/>
                  </a:lnTo>
                  <a:lnTo>
                    <a:pt x="519" y="0"/>
                  </a:lnTo>
                  <a:lnTo>
                    <a:pt x="495" y="0"/>
                  </a:lnTo>
                  <a:lnTo>
                    <a:pt x="495" y="0"/>
                  </a:lnTo>
                  <a:lnTo>
                    <a:pt x="469" y="0"/>
                  </a:lnTo>
                  <a:lnTo>
                    <a:pt x="444" y="2"/>
                  </a:lnTo>
                  <a:lnTo>
                    <a:pt x="419" y="5"/>
                  </a:lnTo>
                  <a:lnTo>
                    <a:pt x="394" y="8"/>
                  </a:lnTo>
                  <a:lnTo>
                    <a:pt x="371" y="13"/>
                  </a:lnTo>
                  <a:lnTo>
                    <a:pt x="346" y="19"/>
                  </a:lnTo>
                  <a:lnTo>
                    <a:pt x="324" y="26"/>
                  </a:lnTo>
                  <a:lnTo>
                    <a:pt x="302" y="35"/>
                  </a:lnTo>
                  <a:lnTo>
                    <a:pt x="279" y="43"/>
                  </a:lnTo>
                  <a:lnTo>
                    <a:pt x="258" y="53"/>
                  </a:lnTo>
                  <a:lnTo>
                    <a:pt x="237" y="64"/>
                  </a:lnTo>
                  <a:lnTo>
                    <a:pt x="217" y="75"/>
                  </a:lnTo>
                  <a:lnTo>
                    <a:pt x="198" y="88"/>
                  </a:lnTo>
                  <a:lnTo>
                    <a:pt x="179" y="102"/>
                  </a:lnTo>
                  <a:lnTo>
                    <a:pt x="161" y="116"/>
                  </a:lnTo>
                  <a:lnTo>
                    <a:pt x="144" y="131"/>
                  </a:lnTo>
                  <a:lnTo>
                    <a:pt x="127" y="148"/>
                  </a:lnTo>
                  <a:lnTo>
                    <a:pt x="112" y="164"/>
                  </a:lnTo>
                  <a:lnTo>
                    <a:pt x="98" y="182"/>
                  </a:lnTo>
                  <a:lnTo>
                    <a:pt x="84" y="201"/>
                  </a:lnTo>
                  <a:lnTo>
                    <a:pt x="71" y="220"/>
                  </a:lnTo>
                  <a:lnTo>
                    <a:pt x="59" y="240"/>
                  </a:lnTo>
                  <a:lnTo>
                    <a:pt x="48" y="261"/>
                  </a:lnTo>
                  <a:lnTo>
                    <a:pt x="39" y="282"/>
                  </a:lnTo>
                  <a:lnTo>
                    <a:pt x="30" y="304"/>
                  </a:lnTo>
                  <a:lnTo>
                    <a:pt x="21" y="327"/>
                  </a:lnTo>
                  <a:lnTo>
                    <a:pt x="15" y="350"/>
                  </a:lnTo>
                  <a:lnTo>
                    <a:pt x="9" y="375"/>
                  </a:lnTo>
                  <a:lnTo>
                    <a:pt x="5" y="399"/>
                  </a:lnTo>
                  <a:lnTo>
                    <a:pt x="2" y="425"/>
                  </a:lnTo>
                  <a:lnTo>
                    <a:pt x="0" y="451"/>
                  </a:lnTo>
                  <a:lnTo>
                    <a:pt x="0" y="478"/>
                  </a:lnTo>
                  <a:lnTo>
                    <a:pt x="0" y="478"/>
                  </a:lnTo>
                  <a:lnTo>
                    <a:pt x="0" y="504"/>
                  </a:lnTo>
                  <a:lnTo>
                    <a:pt x="2" y="531"/>
                  </a:lnTo>
                  <a:lnTo>
                    <a:pt x="5" y="556"/>
                  </a:lnTo>
                  <a:lnTo>
                    <a:pt x="9" y="580"/>
                  </a:lnTo>
                  <a:lnTo>
                    <a:pt x="15" y="605"/>
                  </a:lnTo>
                  <a:lnTo>
                    <a:pt x="21" y="628"/>
                  </a:lnTo>
                  <a:lnTo>
                    <a:pt x="30" y="651"/>
                  </a:lnTo>
                  <a:lnTo>
                    <a:pt x="39" y="673"/>
                  </a:lnTo>
                  <a:lnTo>
                    <a:pt x="48" y="694"/>
                  </a:lnTo>
                  <a:lnTo>
                    <a:pt x="59" y="716"/>
                  </a:lnTo>
                  <a:lnTo>
                    <a:pt x="71" y="735"/>
                  </a:lnTo>
                  <a:lnTo>
                    <a:pt x="84" y="755"/>
                  </a:lnTo>
                  <a:lnTo>
                    <a:pt x="98" y="773"/>
                  </a:lnTo>
                  <a:lnTo>
                    <a:pt x="112" y="791"/>
                  </a:lnTo>
                  <a:lnTo>
                    <a:pt x="127" y="809"/>
                  </a:lnTo>
                  <a:lnTo>
                    <a:pt x="144" y="824"/>
                  </a:lnTo>
                  <a:lnTo>
                    <a:pt x="161" y="839"/>
                  </a:lnTo>
                  <a:lnTo>
                    <a:pt x="179" y="853"/>
                  </a:lnTo>
                  <a:lnTo>
                    <a:pt x="198" y="868"/>
                  </a:lnTo>
                  <a:lnTo>
                    <a:pt x="217" y="880"/>
                  </a:lnTo>
                  <a:lnTo>
                    <a:pt x="237" y="892"/>
                  </a:lnTo>
                  <a:lnTo>
                    <a:pt x="258" y="902"/>
                  </a:lnTo>
                  <a:lnTo>
                    <a:pt x="279" y="912"/>
                  </a:lnTo>
                  <a:lnTo>
                    <a:pt x="302" y="922"/>
                  </a:lnTo>
                  <a:lnTo>
                    <a:pt x="324" y="930"/>
                  </a:lnTo>
                  <a:lnTo>
                    <a:pt x="346" y="936"/>
                  </a:lnTo>
                  <a:lnTo>
                    <a:pt x="371" y="942"/>
                  </a:lnTo>
                  <a:lnTo>
                    <a:pt x="394" y="947"/>
                  </a:lnTo>
                  <a:lnTo>
                    <a:pt x="419" y="951"/>
                  </a:lnTo>
                  <a:lnTo>
                    <a:pt x="444" y="953"/>
                  </a:lnTo>
                  <a:lnTo>
                    <a:pt x="469" y="955"/>
                  </a:lnTo>
                  <a:lnTo>
                    <a:pt x="495" y="956"/>
                  </a:lnTo>
                  <a:lnTo>
                    <a:pt x="495" y="956"/>
                  </a:lnTo>
                  <a:lnTo>
                    <a:pt x="522" y="955"/>
                  </a:lnTo>
                  <a:lnTo>
                    <a:pt x="548" y="953"/>
                  </a:lnTo>
                  <a:lnTo>
                    <a:pt x="575" y="950"/>
                  </a:lnTo>
                  <a:lnTo>
                    <a:pt x="601" y="946"/>
                  </a:lnTo>
                  <a:lnTo>
                    <a:pt x="627" y="940"/>
                  </a:lnTo>
                  <a:lnTo>
                    <a:pt x="652" y="933"/>
                  </a:lnTo>
                  <a:lnTo>
                    <a:pt x="677" y="924"/>
                  </a:lnTo>
                  <a:lnTo>
                    <a:pt x="702" y="913"/>
                  </a:lnTo>
                  <a:lnTo>
                    <a:pt x="725" y="902"/>
                  </a:lnTo>
                  <a:lnTo>
                    <a:pt x="750" y="889"/>
                  </a:lnTo>
                  <a:lnTo>
                    <a:pt x="772" y="874"/>
                  </a:lnTo>
                  <a:lnTo>
                    <a:pt x="796" y="857"/>
                  </a:lnTo>
                  <a:lnTo>
                    <a:pt x="817" y="839"/>
                  </a:lnTo>
                  <a:lnTo>
                    <a:pt x="839" y="819"/>
                  </a:lnTo>
                  <a:lnTo>
                    <a:pt x="860" y="797"/>
                  </a:lnTo>
                  <a:lnTo>
                    <a:pt x="880" y="774"/>
                  </a:lnTo>
                  <a:lnTo>
                    <a:pt x="717" y="651"/>
                  </a:lnTo>
                  <a:lnTo>
                    <a:pt x="717" y="651"/>
                  </a:lnTo>
                  <a:lnTo>
                    <a:pt x="706" y="663"/>
                  </a:lnTo>
                  <a:lnTo>
                    <a:pt x="695" y="676"/>
                  </a:lnTo>
                  <a:lnTo>
                    <a:pt x="683" y="687"/>
                  </a:lnTo>
                  <a:lnTo>
                    <a:pt x="670" y="700"/>
                  </a:lnTo>
                  <a:lnTo>
                    <a:pt x="658" y="710"/>
                  </a:lnTo>
                  <a:lnTo>
                    <a:pt x="645" y="720"/>
                  </a:lnTo>
                  <a:lnTo>
                    <a:pt x="631" y="730"/>
                  </a:lnTo>
                  <a:lnTo>
                    <a:pt x="615" y="738"/>
                  </a:lnTo>
                  <a:lnTo>
                    <a:pt x="600" y="746"/>
                  </a:lnTo>
                  <a:lnTo>
                    <a:pt x="585" y="754"/>
                  </a:lnTo>
                  <a:lnTo>
                    <a:pt x="568" y="760"/>
                  </a:lnTo>
                  <a:lnTo>
                    <a:pt x="550" y="765"/>
                  </a:lnTo>
                  <a:lnTo>
                    <a:pt x="532" y="768"/>
                  </a:lnTo>
                  <a:lnTo>
                    <a:pt x="514" y="771"/>
                  </a:lnTo>
                  <a:lnTo>
                    <a:pt x="493" y="773"/>
                  </a:lnTo>
                  <a:lnTo>
                    <a:pt x="473" y="774"/>
                  </a:lnTo>
                  <a:lnTo>
                    <a:pt x="473" y="774"/>
                  </a:lnTo>
                  <a:lnTo>
                    <a:pt x="448" y="773"/>
                  </a:lnTo>
                  <a:lnTo>
                    <a:pt x="426" y="770"/>
                  </a:lnTo>
                  <a:lnTo>
                    <a:pt x="403" y="766"/>
                  </a:lnTo>
                  <a:lnTo>
                    <a:pt x="382" y="759"/>
                  </a:lnTo>
                  <a:lnTo>
                    <a:pt x="362" y="751"/>
                  </a:lnTo>
                  <a:lnTo>
                    <a:pt x="342" y="740"/>
                  </a:lnTo>
                  <a:lnTo>
                    <a:pt x="325" y="729"/>
                  </a:lnTo>
                  <a:lnTo>
                    <a:pt x="308" y="716"/>
                  </a:lnTo>
                  <a:lnTo>
                    <a:pt x="292" y="702"/>
                  </a:lnTo>
                  <a:lnTo>
                    <a:pt x="278" y="685"/>
                  </a:lnTo>
                  <a:lnTo>
                    <a:pt x="265" y="667"/>
                  </a:lnTo>
                  <a:lnTo>
                    <a:pt x="254" y="648"/>
                  </a:lnTo>
                  <a:lnTo>
                    <a:pt x="245" y="627"/>
                  </a:lnTo>
                  <a:lnTo>
                    <a:pt x="237" y="605"/>
                  </a:lnTo>
                  <a:lnTo>
                    <a:pt x="231" y="581"/>
                  </a:lnTo>
                  <a:lnTo>
                    <a:pt x="227" y="557"/>
                  </a:lnTo>
                  <a:lnTo>
                    <a:pt x="922" y="5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2"/>
            <p:cNvSpPr>
              <a:spLocks/>
            </p:cNvSpPr>
            <p:nvPr/>
          </p:nvSpPr>
          <p:spPr bwMode="auto">
            <a:xfrm>
              <a:off x="6078538" y="5346700"/>
              <a:ext cx="461962" cy="739775"/>
            </a:xfrm>
            <a:custGeom>
              <a:avLst/>
              <a:gdLst/>
              <a:ahLst/>
              <a:cxnLst>
                <a:cxn ang="0">
                  <a:pos x="0" y="22"/>
                </a:cxn>
                <a:cxn ang="0">
                  <a:pos x="228" y="22"/>
                </a:cxn>
                <a:cxn ang="0">
                  <a:pos x="228" y="167"/>
                </a:cxn>
                <a:cxn ang="0">
                  <a:pos x="232" y="167"/>
                </a:cxn>
                <a:cxn ang="0">
                  <a:pos x="232" y="167"/>
                </a:cxn>
                <a:cxn ang="0">
                  <a:pos x="241" y="148"/>
                </a:cxn>
                <a:cxn ang="0">
                  <a:pos x="252" y="129"/>
                </a:cxn>
                <a:cxn ang="0">
                  <a:pos x="265" y="112"/>
                </a:cxn>
                <a:cxn ang="0">
                  <a:pos x="278" y="97"/>
                </a:cxn>
                <a:cxn ang="0">
                  <a:pos x="292" y="81"/>
                </a:cxn>
                <a:cxn ang="0">
                  <a:pos x="307" y="68"/>
                </a:cxn>
                <a:cxn ang="0">
                  <a:pos x="324" y="55"/>
                </a:cxn>
                <a:cxn ang="0">
                  <a:pos x="340" y="44"/>
                </a:cxn>
                <a:cxn ang="0">
                  <a:pos x="358" y="34"/>
                </a:cxn>
                <a:cxn ang="0">
                  <a:pos x="377" y="25"/>
                </a:cxn>
                <a:cxn ang="0">
                  <a:pos x="396" y="17"/>
                </a:cxn>
                <a:cxn ang="0">
                  <a:pos x="415" y="11"/>
                </a:cxn>
                <a:cxn ang="0">
                  <a:pos x="436" y="6"/>
                </a:cxn>
                <a:cxn ang="0">
                  <a:pos x="457" y="3"/>
                </a:cxn>
                <a:cxn ang="0">
                  <a:pos x="480" y="0"/>
                </a:cxn>
                <a:cxn ang="0">
                  <a:pos x="501" y="0"/>
                </a:cxn>
                <a:cxn ang="0">
                  <a:pos x="501" y="0"/>
                </a:cxn>
                <a:cxn ang="0">
                  <a:pos x="522" y="1"/>
                </a:cxn>
                <a:cxn ang="0">
                  <a:pos x="543" y="3"/>
                </a:cxn>
                <a:cxn ang="0">
                  <a:pos x="563" y="8"/>
                </a:cxn>
                <a:cxn ang="0">
                  <a:pos x="583" y="13"/>
                </a:cxn>
                <a:cxn ang="0">
                  <a:pos x="583" y="233"/>
                </a:cxn>
                <a:cxn ang="0">
                  <a:pos x="583" y="233"/>
                </a:cxn>
                <a:cxn ang="0">
                  <a:pos x="555" y="226"/>
                </a:cxn>
                <a:cxn ang="0">
                  <a:pos x="528" y="221"/>
                </a:cxn>
                <a:cxn ang="0">
                  <a:pos x="500" y="218"/>
                </a:cxn>
                <a:cxn ang="0">
                  <a:pos x="486" y="217"/>
                </a:cxn>
                <a:cxn ang="0">
                  <a:pos x="473" y="216"/>
                </a:cxn>
                <a:cxn ang="0">
                  <a:pos x="473" y="216"/>
                </a:cxn>
                <a:cxn ang="0">
                  <a:pos x="453" y="217"/>
                </a:cxn>
                <a:cxn ang="0">
                  <a:pos x="435" y="218"/>
                </a:cxn>
                <a:cxn ang="0">
                  <a:pos x="418" y="221"/>
                </a:cxn>
                <a:cxn ang="0">
                  <a:pos x="400" y="224"/>
                </a:cxn>
                <a:cxn ang="0">
                  <a:pos x="385" y="228"/>
                </a:cxn>
                <a:cxn ang="0">
                  <a:pos x="371" y="233"/>
                </a:cxn>
                <a:cxn ang="0">
                  <a:pos x="356" y="238"/>
                </a:cxn>
                <a:cxn ang="0">
                  <a:pos x="344" y="245"/>
                </a:cxn>
                <a:cxn ang="0">
                  <a:pos x="332" y="252"/>
                </a:cxn>
                <a:cxn ang="0">
                  <a:pos x="321" y="260"/>
                </a:cxn>
                <a:cxn ang="0">
                  <a:pos x="311" y="268"/>
                </a:cxn>
                <a:cxn ang="0">
                  <a:pos x="301" y="276"/>
                </a:cxn>
                <a:cxn ang="0">
                  <a:pos x="292" y="284"/>
                </a:cxn>
                <a:cxn ang="0">
                  <a:pos x="284" y="293"/>
                </a:cxn>
                <a:cxn ang="0">
                  <a:pos x="277" y="302"/>
                </a:cxn>
                <a:cxn ang="0">
                  <a:pos x="270" y="313"/>
                </a:cxn>
                <a:cxn ang="0">
                  <a:pos x="259" y="332"/>
                </a:cxn>
                <a:cxn ang="0">
                  <a:pos x="248" y="351"/>
                </a:cxn>
                <a:cxn ang="0">
                  <a:pos x="241" y="371"/>
                </a:cxn>
                <a:cxn ang="0">
                  <a:pos x="236" y="389"/>
                </a:cxn>
                <a:cxn ang="0">
                  <a:pos x="232" y="406"/>
                </a:cxn>
                <a:cxn ang="0">
                  <a:pos x="230" y="422"/>
                </a:cxn>
                <a:cxn ang="0">
                  <a:pos x="228" y="435"/>
                </a:cxn>
                <a:cxn ang="0">
                  <a:pos x="228" y="446"/>
                </a:cxn>
                <a:cxn ang="0">
                  <a:pos x="228" y="933"/>
                </a:cxn>
                <a:cxn ang="0">
                  <a:pos x="0" y="933"/>
                </a:cxn>
                <a:cxn ang="0">
                  <a:pos x="0" y="22"/>
                </a:cxn>
              </a:cxnLst>
              <a:rect l="0" t="0" r="r" b="b"/>
              <a:pathLst>
                <a:path w="583" h="933">
                  <a:moveTo>
                    <a:pt x="0" y="22"/>
                  </a:moveTo>
                  <a:lnTo>
                    <a:pt x="228" y="22"/>
                  </a:lnTo>
                  <a:lnTo>
                    <a:pt x="228" y="167"/>
                  </a:lnTo>
                  <a:lnTo>
                    <a:pt x="232" y="167"/>
                  </a:lnTo>
                  <a:lnTo>
                    <a:pt x="232" y="167"/>
                  </a:lnTo>
                  <a:lnTo>
                    <a:pt x="241" y="148"/>
                  </a:lnTo>
                  <a:lnTo>
                    <a:pt x="252" y="129"/>
                  </a:lnTo>
                  <a:lnTo>
                    <a:pt x="265" y="112"/>
                  </a:lnTo>
                  <a:lnTo>
                    <a:pt x="278" y="97"/>
                  </a:lnTo>
                  <a:lnTo>
                    <a:pt x="292" y="81"/>
                  </a:lnTo>
                  <a:lnTo>
                    <a:pt x="307" y="68"/>
                  </a:lnTo>
                  <a:lnTo>
                    <a:pt x="324" y="55"/>
                  </a:lnTo>
                  <a:lnTo>
                    <a:pt x="340" y="44"/>
                  </a:lnTo>
                  <a:lnTo>
                    <a:pt x="358" y="34"/>
                  </a:lnTo>
                  <a:lnTo>
                    <a:pt x="377" y="25"/>
                  </a:lnTo>
                  <a:lnTo>
                    <a:pt x="396" y="17"/>
                  </a:lnTo>
                  <a:lnTo>
                    <a:pt x="415" y="11"/>
                  </a:lnTo>
                  <a:lnTo>
                    <a:pt x="436" y="6"/>
                  </a:lnTo>
                  <a:lnTo>
                    <a:pt x="457" y="3"/>
                  </a:lnTo>
                  <a:lnTo>
                    <a:pt x="480" y="0"/>
                  </a:lnTo>
                  <a:lnTo>
                    <a:pt x="501" y="0"/>
                  </a:lnTo>
                  <a:lnTo>
                    <a:pt x="501" y="0"/>
                  </a:lnTo>
                  <a:lnTo>
                    <a:pt x="522" y="1"/>
                  </a:lnTo>
                  <a:lnTo>
                    <a:pt x="543" y="3"/>
                  </a:lnTo>
                  <a:lnTo>
                    <a:pt x="563" y="8"/>
                  </a:lnTo>
                  <a:lnTo>
                    <a:pt x="583" y="13"/>
                  </a:lnTo>
                  <a:lnTo>
                    <a:pt x="583" y="233"/>
                  </a:lnTo>
                  <a:lnTo>
                    <a:pt x="583" y="233"/>
                  </a:lnTo>
                  <a:lnTo>
                    <a:pt x="555" y="226"/>
                  </a:lnTo>
                  <a:lnTo>
                    <a:pt x="528" y="221"/>
                  </a:lnTo>
                  <a:lnTo>
                    <a:pt x="500" y="218"/>
                  </a:lnTo>
                  <a:lnTo>
                    <a:pt x="486" y="217"/>
                  </a:lnTo>
                  <a:lnTo>
                    <a:pt x="473" y="216"/>
                  </a:lnTo>
                  <a:lnTo>
                    <a:pt x="473" y="216"/>
                  </a:lnTo>
                  <a:lnTo>
                    <a:pt x="453" y="217"/>
                  </a:lnTo>
                  <a:lnTo>
                    <a:pt x="435" y="218"/>
                  </a:lnTo>
                  <a:lnTo>
                    <a:pt x="418" y="221"/>
                  </a:lnTo>
                  <a:lnTo>
                    <a:pt x="400" y="224"/>
                  </a:lnTo>
                  <a:lnTo>
                    <a:pt x="385" y="228"/>
                  </a:lnTo>
                  <a:lnTo>
                    <a:pt x="371" y="233"/>
                  </a:lnTo>
                  <a:lnTo>
                    <a:pt x="356" y="238"/>
                  </a:lnTo>
                  <a:lnTo>
                    <a:pt x="344" y="245"/>
                  </a:lnTo>
                  <a:lnTo>
                    <a:pt x="332" y="252"/>
                  </a:lnTo>
                  <a:lnTo>
                    <a:pt x="321" y="260"/>
                  </a:lnTo>
                  <a:lnTo>
                    <a:pt x="311" y="268"/>
                  </a:lnTo>
                  <a:lnTo>
                    <a:pt x="301" y="276"/>
                  </a:lnTo>
                  <a:lnTo>
                    <a:pt x="292" y="284"/>
                  </a:lnTo>
                  <a:lnTo>
                    <a:pt x="284" y="293"/>
                  </a:lnTo>
                  <a:lnTo>
                    <a:pt x="277" y="302"/>
                  </a:lnTo>
                  <a:lnTo>
                    <a:pt x="270" y="313"/>
                  </a:lnTo>
                  <a:lnTo>
                    <a:pt x="259" y="332"/>
                  </a:lnTo>
                  <a:lnTo>
                    <a:pt x="248" y="351"/>
                  </a:lnTo>
                  <a:lnTo>
                    <a:pt x="241" y="371"/>
                  </a:lnTo>
                  <a:lnTo>
                    <a:pt x="236" y="389"/>
                  </a:lnTo>
                  <a:lnTo>
                    <a:pt x="232" y="406"/>
                  </a:lnTo>
                  <a:lnTo>
                    <a:pt x="230" y="422"/>
                  </a:lnTo>
                  <a:lnTo>
                    <a:pt x="228" y="435"/>
                  </a:lnTo>
                  <a:lnTo>
                    <a:pt x="228" y="446"/>
                  </a:lnTo>
                  <a:lnTo>
                    <a:pt x="228" y="933"/>
                  </a:lnTo>
                  <a:lnTo>
                    <a:pt x="0" y="933"/>
                  </a:lnTo>
                  <a:lnTo>
                    <a:pt x="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33"/>
            <p:cNvSpPr>
              <a:spLocks noEditPoints="1"/>
            </p:cNvSpPr>
            <p:nvPr/>
          </p:nvSpPr>
          <p:spPr bwMode="auto">
            <a:xfrm>
              <a:off x="6550025" y="5346700"/>
              <a:ext cx="781050" cy="1101725"/>
            </a:xfrm>
            <a:custGeom>
              <a:avLst/>
              <a:gdLst/>
              <a:ahLst/>
              <a:cxnLst>
                <a:cxn ang="0">
                  <a:pos x="735" y="120"/>
                </a:cxn>
                <a:cxn ang="0">
                  <a:pos x="629" y="38"/>
                </a:cxn>
                <a:cxn ang="0">
                  <a:pos x="497" y="2"/>
                </a:cxn>
                <a:cxn ang="0">
                  <a:pos x="374" y="5"/>
                </a:cxn>
                <a:cxn ang="0">
                  <a:pos x="240" y="46"/>
                </a:cxn>
                <a:cxn ang="0">
                  <a:pos x="134" y="122"/>
                </a:cxn>
                <a:cxn ang="0">
                  <a:pos x="58" y="227"/>
                </a:cxn>
                <a:cxn ang="0">
                  <a:pos x="12" y="356"/>
                </a:cxn>
                <a:cxn ang="0">
                  <a:pos x="0" y="478"/>
                </a:cxn>
                <a:cxn ang="0">
                  <a:pos x="18" y="616"/>
                </a:cxn>
                <a:cxn ang="0">
                  <a:pos x="71" y="738"/>
                </a:cxn>
                <a:cxn ang="0">
                  <a:pos x="156" y="838"/>
                </a:cxn>
                <a:cxn ang="0">
                  <a:pos x="268" y="907"/>
                </a:cxn>
                <a:cxn ang="0">
                  <a:pos x="403" y="942"/>
                </a:cxn>
                <a:cxn ang="0">
                  <a:pos x="517" y="940"/>
                </a:cxn>
                <a:cxn ang="0">
                  <a:pos x="640" y="902"/>
                </a:cxn>
                <a:cxn ang="0">
                  <a:pos x="738" y="828"/>
                </a:cxn>
                <a:cxn ang="0">
                  <a:pos x="752" y="943"/>
                </a:cxn>
                <a:cxn ang="0">
                  <a:pos x="722" y="1054"/>
                </a:cxn>
                <a:cxn ang="0">
                  <a:pos x="675" y="1117"/>
                </a:cxn>
                <a:cxn ang="0">
                  <a:pos x="605" y="1161"/>
                </a:cxn>
                <a:cxn ang="0">
                  <a:pos x="506" y="1182"/>
                </a:cxn>
                <a:cxn ang="0">
                  <a:pos x="398" y="1178"/>
                </a:cxn>
                <a:cxn ang="0">
                  <a:pos x="278" y="1141"/>
                </a:cxn>
                <a:cxn ang="0">
                  <a:pos x="171" y="1067"/>
                </a:cxn>
                <a:cxn ang="0">
                  <a:pos x="93" y="1294"/>
                </a:cxn>
                <a:cxn ang="0">
                  <a:pos x="257" y="1364"/>
                </a:cxn>
                <a:cxn ang="0">
                  <a:pos x="437" y="1388"/>
                </a:cxn>
                <a:cxn ang="0">
                  <a:pos x="593" y="1379"/>
                </a:cxn>
                <a:cxn ang="0">
                  <a:pos x="746" y="1330"/>
                </a:cxn>
                <a:cxn ang="0">
                  <a:pos x="859" y="1242"/>
                </a:cxn>
                <a:cxn ang="0">
                  <a:pos x="935" y="1121"/>
                </a:cxn>
                <a:cxn ang="0">
                  <a:pos x="976" y="968"/>
                </a:cxn>
                <a:cxn ang="0">
                  <a:pos x="767" y="22"/>
                </a:cxn>
                <a:cxn ang="0">
                  <a:pos x="440" y="734"/>
                </a:cxn>
                <a:cxn ang="0">
                  <a:pos x="366" y="708"/>
                </a:cxn>
                <a:cxn ang="0">
                  <a:pos x="303" y="662"/>
                </a:cxn>
                <a:cxn ang="0">
                  <a:pos x="259" y="601"/>
                </a:cxn>
                <a:cxn ang="0">
                  <a:pos x="233" y="529"/>
                </a:cxn>
                <a:cxn ang="0">
                  <a:pos x="228" y="461"/>
                </a:cxn>
                <a:cxn ang="0">
                  <a:pos x="243" y="378"/>
                </a:cxn>
                <a:cxn ang="0">
                  <a:pos x="278" y="309"/>
                </a:cxn>
                <a:cxn ang="0">
                  <a:pos x="332" y="256"/>
                </a:cxn>
                <a:cxn ang="0">
                  <a:pos x="400" y="220"/>
                </a:cxn>
                <a:cxn ang="0">
                  <a:pos x="483" y="205"/>
                </a:cxn>
                <a:cxn ang="0">
                  <a:pos x="556" y="210"/>
                </a:cxn>
                <a:cxn ang="0">
                  <a:pos x="633" y="235"/>
                </a:cxn>
                <a:cxn ang="0">
                  <a:pos x="694" y="279"/>
                </a:cxn>
                <a:cxn ang="0">
                  <a:pos x="737" y="340"/>
                </a:cxn>
                <a:cxn ang="0">
                  <a:pos x="762" y="415"/>
                </a:cxn>
                <a:cxn ang="0">
                  <a:pos x="765" y="500"/>
                </a:cxn>
                <a:cxn ang="0">
                  <a:pos x="744" y="590"/>
                </a:cxn>
                <a:cxn ang="0">
                  <a:pos x="703" y="654"/>
                </a:cxn>
                <a:cxn ang="0">
                  <a:pos x="645" y="702"/>
                </a:cxn>
                <a:cxn ang="0">
                  <a:pos x="569" y="731"/>
                </a:cxn>
                <a:cxn ang="0">
                  <a:pos x="495" y="739"/>
                </a:cxn>
              </a:cxnLst>
              <a:rect l="0" t="0" r="r" b="b"/>
              <a:pathLst>
                <a:path w="983" h="1388">
                  <a:moveTo>
                    <a:pt x="767" y="22"/>
                  </a:moveTo>
                  <a:lnTo>
                    <a:pt x="767" y="159"/>
                  </a:lnTo>
                  <a:lnTo>
                    <a:pt x="763" y="159"/>
                  </a:lnTo>
                  <a:lnTo>
                    <a:pt x="763" y="159"/>
                  </a:lnTo>
                  <a:lnTo>
                    <a:pt x="750" y="139"/>
                  </a:lnTo>
                  <a:lnTo>
                    <a:pt x="735" y="120"/>
                  </a:lnTo>
                  <a:lnTo>
                    <a:pt x="720" y="104"/>
                  </a:lnTo>
                  <a:lnTo>
                    <a:pt x="704" y="88"/>
                  </a:lnTo>
                  <a:lnTo>
                    <a:pt x="687" y="73"/>
                  </a:lnTo>
                  <a:lnTo>
                    <a:pt x="668" y="60"/>
                  </a:lnTo>
                  <a:lnTo>
                    <a:pt x="649" y="49"/>
                  </a:lnTo>
                  <a:lnTo>
                    <a:pt x="629" y="38"/>
                  </a:lnTo>
                  <a:lnTo>
                    <a:pt x="609" y="28"/>
                  </a:lnTo>
                  <a:lnTo>
                    <a:pt x="588" y="21"/>
                  </a:lnTo>
                  <a:lnTo>
                    <a:pt x="565" y="14"/>
                  </a:lnTo>
                  <a:lnTo>
                    <a:pt x="543" y="9"/>
                  </a:lnTo>
                  <a:lnTo>
                    <a:pt x="520" y="5"/>
                  </a:lnTo>
                  <a:lnTo>
                    <a:pt x="497" y="2"/>
                  </a:lnTo>
                  <a:lnTo>
                    <a:pt x="474" y="0"/>
                  </a:lnTo>
                  <a:lnTo>
                    <a:pt x="450" y="0"/>
                  </a:lnTo>
                  <a:lnTo>
                    <a:pt x="450" y="0"/>
                  </a:lnTo>
                  <a:lnTo>
                    <a:pt x="424" y="0"/>
                  </a:lnTo>
                  <a:lnTo>
                    <a:pt x="398" y="2"/>
                  </a:lnTo>
                  <a:lnTo>
                    <a:pt x="374" y="5"/>
                  </a:lnTo>
                  <a:lnTo>
                    <a:pt x="350" y="9"/>
                  </a:lnTo>
                  <a:lnTo>
                    <a:pt x="327" y="14"/>
                  </a:lnTo>
                  <a:lnTo>
                    <a:pt x="304" y="20"/>
                  </a:lnTo>
                  <a:lnTo>
                    <a:pt x="282" y="28"/>
                  </a:lnTo>
                  <a:lnTo>
                    <a:pt x="261" y="37"/>
                  </a:lnTo>
                  <a:lnTo>
                    <a:pt x="240" y="46"/>
                  </a:lnTo>
                  <a:lnTo>
                    <a:pt x="221" y="56"/>
                  </a:lnTo>
                  <a:lnTo>
                    <a:pt x="203" y="68"/>
                  </a:lnTo>
                  <a:lnTo>
                    <a:pt x="184" y="80"/>
                  </a:lnTo>
                  <a:lnTo>
                    <a:pt x="167" y="93"/>
                  </a:lnTo>
                  <a:lnTo>
                    <a:pt x="151" y="107"/>
                  </a:lnTo>
                  <a:lnTo>
                    <a:pt x="134" y="122"/>
                  </a:lnTo>
                  <a:lnTo>
                    <a:pt x="120" y="137"/>
                  </a:lnTo>
                  <a:lnTo>
                    <a:pt x="106" y="154"/>
                  </a:lnTo>
                  <a:lnTo>
                    <a:pt x="93" y="171"/>
                  </a:lnTo>
                  <a:lnTo>
                    <a:pt x="80" y="189"/>
                  </a:lnTo>
                  <a:lnTo>
                    <a:pt x="68" y="208"/>
                  </a:lnTo>
                  <a:lnTo>
                    <a:pt x="58" y="227"/>
                  </a:lnTo>
                  <a:lnTo>
                    <a:pt x="48" y="247"/>
                  </a:lnTo>
                  <a:lnTo>
                    <a:pt x="39" y="268"/>
                  </a:lnTo>
                  <a:lnTo>
                    <a:pt x="30" y="289"/>
                  </a:lnTo>
                  <a:lnTo>
                    <a:pt x="23" y="312"/>
                  </a:lnTo>
                  <a:lnTo>
                    <a:pt x="17" y="334"/>
                  </a:lnTo>
                  <a:lnTo>
                    <a:pt x="12" y="356"/>
                  </a:lnTo>
                  <a:lnTo>
                    <a:pt x="8" y="380"/>
                  </a:lnTo>
                  <a:lnTo>
                    <a:pt x="5" y="403"/>
                  </a:lnTo>
                  <a:lnTo>
                    <a:pt x="2" y="428"/>
                  </a:lnTo>
                  <a:lnTo>
                    <a:pt x="1" y="452"/>
                  </a:lnTo>
                  <a:lnTo>
                    <a:pt x="0" y="478"/>
                  </a:lnTo>
                  <a:lnTo>
                    <a:pt x="0" y="478"/>
                  </a:lnTo>
                  <a:lnTo>
                    <a:pt x="1" y="502"/>
                  </a:lnTo>
                  <a:lnTo>
                    <a:pt x="2" y="525"/>
                  </a:lnTo>
                  <a:lnTo>
                    <a:pt x="5" y="549"/>
                  </a:lnTo>
                  <a:lnTo>
                    <a:pt x="8" y="571"/>
                  </a:lnTo>
                  <a:lnTo>
                    <a:pt x="13" y="595"/>
                  </a:lnTo>
                  <a:lnTo>
                    <a:pt x="18" y="616"/>
                  </a:lnTo>
                  <a:lnTo>
                    <a:pt x="25" y="638"/>
                  </a:lnTo>
                  <a:lnTo>
                    <a:pt x="32" y="659"/>
                  </a:lnTo>
                  <a:lnTo>
                    <a:pt x="41" y="680"/>
                  </a:lnTo>
                  <a:lnTo>
                    <a:pt x="50" y="701"/>
                  </a:lnTo>
                  <a:lnTo>
                    <a:pt x="60" y="720"/>
                  </a:lnTo>
                  <a:lnTo>
                    <a:pt x="71" y="738"/>
                  </a:lnTo>
                  <a:lnTo>
                    <a:pt x="83" y="757"/>
                  </a:lnTo>
                  <a:lnTo>
                    <a:pt x="97" y="775"/>
                  </a:lnTo>
                  <a:lnTo>
                    <a:pt x="110" y="791"/>
                  </a:lnTo>
                  <a:lnTo>
                    <a:pt x="124" y="808"/>
                  </a:lnTo>
                  <a:lnTo>
                    <a:pt x="139" y="823"/>
                  </a:lnTo>
                  <a:lnTo>
                    <a:pt x="156" y="838"/>
                  </a:lnTo>
                  <a:lnTo>
                    <a:pt x="172" y="851"/>
                  </a:lnTo>
                  <a:lnTo>
                    <a:pt x="190" y="865"/>
                  </a:lnTo>
                  <a:lnTo>
                    <a:pt x="209" y="877"/>
                  </a:lnTo>
                  <a:lnTo>
                    <a:pt x="227" y="888"/>
                  </a:lnTo>
                  <a:lnTo>
                    <a:pt x="247" y="898"/>
                  </a:lnTo>
                  <a:lnTo>
                    <a:pt x="268" y="907"/>
                  </a:lnTo>
                  <a:lnTo>
                    <a:pt x="288" y="916"/>
                  </a:lnTo>
                  <a:lnTo>
                    <a:pt x="311" y="924"/>
                  </a:lnTo>
                  <a:lnTo>
                    <a:pt x="333" y="930"/>
                  </a:lnTo>
                  <a:lnTo>
                    <a:pt x="355" y="935"/>
                  </a:lnTo>
                  <a:lnTo>
                    <a:pt x="379" y="939"/>
                  </a:lnTo>
                  <a:lnTo>
                    <a:pt x="403" y="942"/>
                  </a:lnTo>
                  <a:lnTo>
                    <a:pt x="429" y="944"/>
                  </a:lnTo>
                  <a:lnTo>
                    <a:pt x="453" y="944"/>
                  </a:lnTo>
                  <a:lnTo>
                    <a:pt x="453" y="944"/>
                  </a:lnTo>
                  <a:lnTo>
                    <a:pt x="475" y="944"/>
                  </a:lnTo>
                  <a:lnTo>
                    <a:pt x="496" y="942"/>
                  </a:lnTo>
                  <a:lnTo>
                    <a:pt x="517" y="940"/>
                  </a:lnTo>
                  <a:lnTo>
                    <a:pt x="539" y="936"/>
                  </a:lnTo>
                  <a:lnTo>
                    <a:pt x="560" y="932"/>
                  </a:lnTo>
                  <a:lnTo>
                    <a:pt x="581" y="926"/>
                  </a:lnTo>
                  <a:lnTo>
                    <a:pt x="601" y="920"/>
                  </a:lnTo>
                  <a:lnTo>
                    <a:pt x="620" y="911"/>
                  </a:lnTo>
                  <a:lnTo>
                    <a:pt x="640" y="902"/>
                  </a:lnTo>
                  <a:lnTo>
                    <a:pt x="658" y="893"/>
                  </a:lnTo>
                  <a:lnTo>
                    <a:pt x="676" y="882"/>
                  </a:lnTo>
                  <a:lnTo>
                    <a:pt x="693" y="870"/>
                  </a:lnTo>
                  <a:lnTo>
                    <a:pt x="709" y="857"/>
                  </a:lnTo>
                  <a:lnTo>
                    <a:pt x="724" y="843"/>
                  </a:lnTo>
                  <a:lnTo>
                    <a:pt x="738" y="828"/>
                  </a:lnTo>
                  <a:lnTo>
                    <a:pt x="752" y="812"/>
                  </a:lnTo>
                  <a:lnTo>
                    <a:pt x="756" y="812"/>
                  </a:lnTo>
                  <a:lnTo>
                    <a:pt x="756" y="878"/>
                  </a:lnTo>
                  <a:lnTo>
                    <a:pt x="756" y="878"/>
                  </a:lnTo>
                  <a:lnTo>
                    <a:pt x="755" y="911"/>
                  </a:lnTo>
                  <a:lnTo>
                    <a:pt x="752" y="943"/>
                  </a:lnTo>
                  <a:lnTo>
                    <a:pt x="748" y="974"/>
                  </a:lnTo>
                  <a:lnTo>
                    <a:pt x="742" y="1002"/>
                  </a:lnTo>
                  <a:lnTo>
                    <a:pt x="737" y="1015"/>
                  </a:lnTo>
                  <a:lnTo>
                    <a:pt x="732" y="1029"/>
                  </a:lnTo>
                  <a:lnTo>
                    <a:pt x="727" y="1042"/>
                  </a:lnTo>
                  <a:lnTo>
                    <a:pt x="722" y="1054"/>
                  </a:lnTo>
                  <a:lnTo>
                    <a:pt x="716" y="1066"/>
                  </a:lnTo>
                  <a:lnTo>
                    <a:pt x="709" y="1077"/>
                  </a:lnTo>
                  <a:lnTo>
                    <a:pt x="702" y="1088"/>
                  </a:lnTo>
                  <a:lnTo>
                    <a:pt x="694" y="1099"/>
                  </a:lnTo>
                  <a:lnTo>
                    <a:pt x="685" y="1108"/>
                  </a:lnTo>
                  <a:lnTo>
                    <a:pt x="675" y="1117"/>
                  </a:lnTo>
                  <a:lnTo>
                    <a:pt x="666" y="1126"/>
                  </a:lnTo>
                  <a:lnTo>
                    <a:pt x="655" y="1134"/>
                  </a:lnTo>
                  <a:lnTo>
                    <a:pt x="644" y="1142"/>
                  </a:lnTo>
                  <a:lnTo>
                    <a:pt x="631" y="1149"/>
                  </a:lnTo>
                  <a:lnTo>
                    <a:pt x="618" y="1155"/>
                  </a:lnTo>
                  <a:lnTo>
                    <a:pt x="605" y="1161"/>
                  </a:lnTo>
                  <a:lnTo>
                    <a:pt x="591" y="1166"/>
                  </a:lnTo>
                  <a:lnTo>
                    <a:pt x="575" y="1170"/>
                  </a:lnTo>
                  <a:lnTo>
                    <a:pt x="559" y="1174"/>
                  </a:lnTo>
                  <a:lnTo>
                    <a:pt x="543" y="1177"/>
                  </a:lnTo>
                  <a:lnTo>
                    <a:pt x="525" y="1180"/>
                  </a:lnTo>
                  <a:lnTo>
                    <a:pt x="506" y="1182"/>
                  </a:lnTo>
                  <a:lnTo>
                    <a:pt x="487" y="1183"/>
                  </a:lnTo>
                  <a:lnTo>
                    <a:pt x="467" y="1183"/>
                  </a:lnTo>
                  <a:lnTo>
                    <a:pt x="467" y="1183"/>
                  </a:lnTo>
                  <a:lnTo>
                    <a:pt x="443" y="1182"/>
                  </a:lnTo>
                  <a:lnTo>
                    <a:pt x="421" y="1181"/>
                  </a:lnTo>
                  <a:lnTo>
                    <a:pt x="398" y="1178"/>
                  </a:lnTo>
                  <a:lnTo>
                    <a:pt x="377" y="1174"/>
                  </a:lnTo>
                  <a:lnTo>
                    <a:pt x="356" y="1170"/>
                  </a:lnTo>
                  <a:lnTo>
                    <a:pt x="336" y="1164"/>
                  </a:lnTo>
                  <a:lnTo>
                    <a:pt x="316" y="1157"/>
                  </a:lnTo>
                  <a:lnTo>
                    <a:pt x="296" y="1149"/>
                  </a:lnTo>
                  <a:lnTo>
                    <a:pt x="278" y="1141"/>
                  </a:lnTo>
                  <a:lnTo>
                    <a:pt x="260" y="1130"/>
                  </a:lnTo>
                  <a:lnTo>
                    <a:pt x="241" y="1120"/>
                  </a:lnTo>
                  <a:lnTo>
                    <a:pt x="223" y="1108"/>
                  </a:lnTo>
                  <a:lnTo>
                    <a:pt x="206" y="1096"/>
                  </a:lnTo>
                  <a:lnTo>
                    <a:pt x="188" y="1082"/>
                  </a:lnTo>
                  <a:lnTo>
                    <a:pt x="171" y="1067"/>
                  </a:lnTo>
                  <a:lnTo>
                    <a:pt x="154" y="1052"/>
                  </a:lnTo>
                  <a:lnTo>
                    <a:pt x="17" y="1238"/>
                  </a:lnTo>
                  <a:lnTo>
                    <a:pt x="17" y="1238"/>
                  </a:lnTo>
                  <a:lnTo>
                    <a:pt x="42" y="1259"/>
                  </a:lnTo>
                  <a:lnTo>
                    <a:pt x="67" y="1277"/>
                  </a:lnTo>
                  <a:lnTo>
                    <a:pt x="93" y="1294"/>
                  </a:lnTo>
                  <a:lnTo>
                    <a:pt x="118" y="1310"/>
                  </a:lnTo>
                  <a:lnTo>
                    <a:pt x="144" y="1324"/>
                  </a:lnTo>
                  <a:lnTo>
                    <a:pt x="172" y="1336"/>
                  </a:lnTo>
                  <a:lnTo>
                    <a:pt x="200" y="1346"/>
                  </a:lnTo>
                  <a:lnTo>
                    <a:pt x="228" y="1356"/>
                  </a:lnTo>
                  <a:lnTo>
                    <a:pt x="257" y="1364"/>
                  </a:lnTo>
                  <a:lnTo>
                    <a:pt x="286" y="1371"/>
                  </a:lnTo>
                  <a:lnTo>
                    <a:pt x="316" y="1377"/>
                  </a:lnTo>
                  <a:lnTo>
                    <a:pt x="345" y="1381"/>
                  </a:lnTo>
                  <a:lnTo>
                    <a:pt x="376" y="1384"/>
                  </a:lnTo>
                  <a:lnTo>
                    <a:pt x="406" y="1387"/>
                  </a:lnTo>
                  <a:lnTo>
                    <a:pt x="437" y="1388"/>
                  </a:lnTo>
                  <a:lnTo>
                    <a:pt x="468" y="1388"/>
                  </a:lnTo>
                  <a:lnTo>
                    <a:pt x="468" y="1388"/>
                  </a:lnTo>
                  <a:lnTo>
                    <a:pt x="501" y="1388"/>
                  </a:lnTo>
                  <a:lnTo>
                    <a:pt x="533" y="1386"/>
                  </a:lnTo>
                  <a:lnTo>
                    <a:pt x="563" y="1383"/>
                  </a:lnTo>
                  <a:lnTo>
                    <a:pt x="593" y="1379"/>
                  </a:lnTo>
                  <a:lnTo>
                    <a:pt x="621" y="1374"/>
                  </a:lnTo>
                  <a:lnTo>
                    <a:pt x="648" y="1367"/>
                  </a:lnTo>
                  <a:lnTo>
                    <a:pt x="674" y="1359"/>
                  </a:lnTo>
                  <a:lnTo>
                    <a:pt x="699" y="1350"/>
                  </a:lnTo>
                  <a:lnTo>
                    <a:pt x="722" y="1341"/>
                  </a:lnTo>
                  <a:lnTo>
                    <a:pt x="746" y="1330"/>
                  </a:lnTo>
                  <a:lnTo>
                    <a:pt x="767" y="1318"/>
                  </a:lnTo>
                  <a:lnTo>
                    <a:pt x="787" y="1304"/>
                  </a:lnTo>
                  <a:lnTo>
                    <a:pt x="807" y="1291"/>
                  </a:lnTo>
                  <a:lnTo>
                    <a:pt x="825" y="1276"/>
                  </a:lnTo>
                  <a:lnTo>
                    <a:pt x="842" y="1260"/>
                  </a:lnTo>
                  <a:lnTo>
                    <a:pt x="859" y="1242"/>
                  </a:lnTo>
                  <a:lnTo>
                    <a:pt x="874" y="1225"/>
                  </a:lnTo>
                  <a:lnTo>
                    <a:pt x="888" y="1206"/>
                  </a:lnTo>
                  <a:lnTo>
                    <a:pt x="901" y="1186"/>
                  </a:lnTo>
                  <a:lnTo>
                    <a:pt x="914" y="1165"/>
                  </a:lnTo>
                  <a:lnTo>
                    <a:pt x="925" y="1144"/>
                  </a:lnTo>
                  <a:lnTo>
                    <a:pt x="935" y="1121"/>
                  </a:lnTo>
                  <a:lnTo>
                    <a:pt x="944" y="1098"/>
                  </a:lnTo>
                  <a:lnTo>
                    <a:pt x="952" y="1073"/>
                  </a:lnTo>
                  <a:lnTo>
                    <a:pt x="960" y="1049"/>
                  </a:lnTo>
                  <a:lnTo>
                    <a:pt x="966" y="1022"/>
                  </a:lnTo>
                  <a:lnTo>
                    <a:pt x="971" y="996"/>
                  </a:lnTo>
                  <a:lnTo>
                    <a:pt x="976" y="968"/>
                  </a:lnTo>
                  <a:lnTo>
                    <a:pt x="979" y="941"/>
                  </a:lnTo>
                  <a:lnTo>
                    <a:pt x="981" y="911"/>
                  </a:lnTo>
                  <a:lnTo>
                    <a:pt x="983" y="882"/>
                  </a:lnTo>
                  <a:lnTo>
                    <a:pt x="983" y="851"/>
                  </a:lnTo>
                  <a:lnTo>
                    <a:pt x="983" y="22"/>
                  </a:lnTo>
                  <a:lnTo>
                    <a:pt x="767" y="22"/>
                  </a:lnTo>
                  <a:close/>
                  <a:moveTo>
                    <a:pt x="495" y="739"/>
                  </a:moveTo>
                  <a:lnTo>
                    <a:pt x="495" y="739"/>
                  </a:lnTo>
                  <a:lnTo>
                    <a:pt x="481" y="739"/>
                  </a:lnTo>
                  <a:lnTo>
                    <a:pt x="467" y="738"/>
                  </a:lnTo>
                  <a:lnTo>
                    <a:pt x="453" y="736"/>
                  </a:lnTo>
                  <a:lnTo>
                    <a:pt x="440" y="734"/>
                  </a:lnTo>
                  <a:lnTo>
                    <a:pt x="427" y="731"/>
                  </a:lnTo>
                  <a:lnTo>
                    <a:pt x="413" y="727"/>
                  </a:lnTo>
                  <a:lnTo>
                    <a:pt x="401" y="723"/>
                  </a:lnTo>
                  <a:lnTo>
                    <a:pt x="389" y="719"/>
                  </a:lnTo>
                  <a:lnTo>
                    <a:pt x="377" y="713"/>
                  </a:lnTo>
                  <a:lnTo>
                    <a:pt x="366" y="708"/>
                  </a:lnTo>
                  <a:lnTo>
                    <a:pt x="354" y="701"/>
                  </a:lnTo>
                  <a:lnTo>
                    <a:pt x="343" y="694"/>
                  </a:lnTo>
                  <a:lnTo>
                    <a:pt x="333" y="686"/>
                  </a:lnTo>
                  <a:lnTo>
                    <a:pt x="323" y="679"/>
                  </a:lnTo>
                  <a:lnTo>
                    <a:pt x="313" y="670"/>
                  </a:lnTo>
                  <a:lnTo>
                    <a:pt x="303" y="662"/>
                  </a:lnTo>
                  <a:lnTo>
                    <a:pt x="295" y="653"/>
                  </a:lnTo>
                  <a:lnTo>
                    <a:pt x="287" y="643"/>
                  </a:lnTo>
                  <a:lnTo>
                    <a:pt x="279" y="633"/>
                  </a:lnTo>
                  <a:lnTo>
                    <a:pt x="272" y="622"/>
                  </a:lnTo>
                  <a:lnTo>
                    <a:pt x="265" y="612"/>
                  </a:lnTo>
                  <a:lnTo>
                    <a:pt x="259" y="601"/>
                  </a:lnTo>
                  <a:lnTo>
                    <a:pt x="254" y="590"/>
                  </a:lnTo>
                  <a:lnTo>
                    <a:pt x="248" y="577"/>
                  </a:lnTo>
                  <a:lnTo>
                    <a:pt x="243" y="566"/>
                  </a:lnTo>
                  <a:lnTo>
                    <a:pt x="239" y="554"/>
                  </a:lnTo>
                  <a:lnTo>
                    <a:pt x="236" y="542"/>
                  </a:lnTo>
                  <a:lnTo>
                    <a:pt x="233" y="529"/>
                  </a:lnTo>
                  <a:lnTo>
                    <a:pt x="231" y="515"/>
                  </a:lnTo>
                  <a:lnTo>
                    <a:pt x="229" y="503"/>
                  </a:lnTo>
                  <a:lnTo>
                    <a:pt x="228" y="490"/>
                  </a:lnTo>
                  <a:lnTo>
                    <a:pt x="228" y="476"/>
                  </a:lnTo>
                  <a:lnTo>
                    <a:pt x="228" y="476"/>
                  </a:lnTo>
                  <a:lnTo>
                    <a:pt x="228" y="461"/>
                  </a:lnTo>
                  <a:lnTo>
                    <a:pt x="229" y="446"/>
                  </a:lnTo>
                  <a:lnTo>
                    <a:pt x="231" y="432"/>
                  </a:lnTo>
                  <a:lnTo>
                    <a:pt x="233" y="417"/>
                  </a:lnTo>
                  <a:lnTo>
                    <a:pt x="235" y="404"/>
                  </a:lnTo>
                  <a:lnTo>
                    <a:pt x="239" y="391"/>
                  </a:lnTo>
                  <a:lnTo>
                    <a:pt x="243" y="378"/>
                  </a:lnTo>
                  <a:lnTo>
                    <a:pt x="247" y="366"/>
                  </a:lnTo>
                  <a:lnTo>
                    <a:pt x="252" y="353"/>
                  </a:lnTo>
                  <a:lnTo>
                    <a:pt x="259" y="341"/>
                  </a:lnTo>
                  <a:lnTo>
                    <a:pt x="265" y="330"/>
                  </a:lnTo>
                  <a:lnTo>
                    <a:pt x="271" y="319"/>
                  </a:lnTo>
                  <a:lnTo>
                    <a:pt x="278" y="309"/>
                  </a:lnTo>
                  <a:lnTo>
                    <a:pt x="286" y="298"/>
                  </a:lnTo>
                  <a:lnTo>
                    <a:pt x="294" y="289"/>
                  </a:lnTo>
                  <a:lnTo>
                    <a:pt x="302" y="280"/>
                  </a:lnTo>
                  <a:lnTo>
                    <a:pt x="312" y="271"/>
                  </a:lnTo>
                  <a:lnTo>
                    <a:pt x="322" y="263"/>
                  </a:lnTo>
                  <a:lnTo>
                    <a:pt x="332" y="256"/>
                  </a:lnTo>
                  <a:lnTo>
                    <a:pt x="342" y="247"/>
                  </a:lnTo>
                  <a:lnTo>
                    <a:pt x="353" y="241"/>
                  </a:lnTo>
                  <a:lnTo>
                    <a:pt x="365" y="235"/>
                  </a:lnTo>
                  <a:lnTo>
                    <a:pt x="376" y="229"/>
                  </a:lnTo>
                  <a:lnTo>
                    <a:pt x="388" y="224"/>
                  </a:lnTo>
                  <a:lnTo>
                    <a:pt x="400" y="220"/>
                  </a:lnTo>
                  <a:lnTo>
                    <a:pt x="413" y="216"/>
                  </a:lnTo>
                  <a:lnTo>
                    <a:pt x="427" y="213"/>
                  </a:lnTo>
                  <a:lnTo>
                    <a:pt x="440" y="210"/>
                  </a:lnTo>
                  <a:lnTo>
                    <a:pt x="454" y="208"/>
                  </a:lnTo>
                  <a:lnTo>
                    <a:pt x="468" y="206"/>
                  </a:lnTo>
                  <a:lnTo>
                    <a:pt x="483" y="205"/>
                  </a:lnTo>
                  <a:lnTo>
                    <a:pt x="497" y="205"/>
                  </a:lnTo>
                  <a:lnTo>
                    <a:pt x="497" y="205"/>
                  </a:lnTo>
                  <a:lnTo>
                    <a:pt x="512" y="205"/>
                  </a:lnTo>
                  <a:lnTo>
                    <a:pt x="528" y="206"/>
                  </a:lnTo>
                  <a:lnTo>
                    <a:pt x="542" y="208"/>
                  </a:lnTo>
                  <a:lnTo>
                    <a:pt x="556" y="210"/>
                  </a:lnTo>
                  <a:lnTo>
                    <a:pt x="570" y="213"/>
                  </a:lnTo>
                  <a:lnTo>
                    <a:pt x="584" y="216"/>
                  </a:lnTo>
                  <a:lnTo>
                    <a:pt x="597" y="220"/>
                  </a:lnTo>
                  <a:lnTo>
                    <a:pt x="609" y="224"/>
                  </a:lnTo>
                  <a:lnTo>
                    <a:pt x="621" y="229"/>
                  </a:lnTo>
                  <a:lnTo>
                    <a:pt x="633" y="235"/>
                  </a:lnTo>
                  <a:lnTo>
                    <a:pt x="644" y="241"/>
                  </a:lnTo>
                  <a:lnTo>
                    <a:pt x="655" y="247"/>
                  </a:lnTo>
                  <a:lnTo>
                    <a:pt x="665" y="255"/>
                  </a:lnTo>
                  <a:lnTo>
                    <a:pt x="675" y="263"/>
                  </a:lnTo>
                  <a:lnTo>
                    <a:pt x="684" y="271"/>
                  </a:lnTo>
                  <a:lnTo>
                    <a:pt x="694" y="279"/>
                  </a:lnTo>
                  <a:lnTo>
                    <a:pt x="703" y="288"/>
                  </a:lnTo>
                  <a:lnTo>
                    <a:pt x="710" y="298"/>
                  </a:lnTo>
                  <a:lnTo>
                    <a:pt x="718" y="308"/>
                  </a:lnTo>
                  <a:lnTo>
                    <a:pt x="725" y="318"/>
                  </a:lnTo>
                  <a:lnTo>
                    <a:pt x="731" y="329"/>
                  </a:lnTo>
                  <a:lnTo>
                    <a:pt x="737" y="340"/>
                  </a:lnTo>
                  <a:lnTo>
                    <a:pt x="743" y="351"/>
                  </a:lnTo>
                  <a:lnTo>
                    <a:pt x="748" y="364"/>
                  </a:lnTo>
                  <a:lnTo>
                    <a:pt x="752" y="376"/>
                  </a:lnTo>
                  <a:lnTo>
                    <a:pt x="756" y="389"/>
                  </a:lnTo>
                  <a:lnTo>
                    <a:pt x="759" y="402"/>
                  </a:lnTo>
                  <a:lnTo>
                    <a:pt x="762" y="415"/>
                  </a:lnTo>
                  <a:lnTo>
                    <a:pt x="764" y="429"/>
                  </a:lnTo>
                  <a:lnTo>
                    <a:pt x="765" y="443"/>
                  </a:lnTo>
                  <a:lnTo>
                    <a:pt x="766" y="457"/>
                  </a:lnTo>
                  <a:lnTo>
                    <a:pt x="767" y="471"/>
                  </a:lnTo>
                  <a:lnTo>
                    <a:pt x="767" y="471"/>
                  </a:lnTo>
                  <a:lnTo>
                    <a:pt x="765" y="500"/>
                  </a:lnTo>
                  <a:lnTo>
                    <a:pt x="762" y="527"/>
                  </a:lnTo>
                  <a:lnTo>
                    <a:pt x="759" y="540"/>
                  </a:lnTo>
                  <a:lnTo>
                    <a:pt x="756" y="553"/>
                  </a:lnTo>
                  <a:lnTo>
                    <a:pt x="753" y="565"/>
                  </a:lnTo>
                  <a:lnTo>
                    <a:pt x="748" y="577"/>
                  </a:lnTo>
                  <a:lnTo>
                    <a:pt x="744" y="590"/>
                  </a:lnTo>
                  <a:lnTo>
                    <a:pt x="737" y="601"/>
                  </a:lnTo>
                  <a:lnTo>
                    <a:pt x="731" y="612"/>
                  </a:lnTo>
                  <a:lnTo>
                    <a:pt x="725" y="623"/>
                  </a:lnTo>
                  <a:lnTo>
                    <a:pt x="718" y="633"/>
                  </a:lnTo>
                  <a:lnTo>
                    <a:pt x="711" y="644"/>
                  </a:lnTo>
                  <a:lnTo>
                    <a:pt x="703" y="654"/>
                  </a:lnTo>
                  <a:lnTo>
                    <a:pt x="695" y="663"/>
                  </a:lnTo>
                  <a:lnTo>
                    <a:pt x="685" y="671"/>
                  </a:lnTo>
                  <a:lnTo>
                    <a:pt x="675" y="680"/>
                  </a:lnTo>
                  <a:lnTo>
                    <a:pt x="666" y="687"/>
                  </a:lnTo>
                  <a:lnTo>
                    <a:pt x="655" y="694"/>
                  </a:lnTo>
                  <a:lnTo>
                    <a:pt x="645" y="702"/>
                  </a:lnTo>
                  <a:lnTo>
                    <a:pt x="634" y="708"/>
                  </a:lnTo>
                  <a:lnTo>
                    <a:pt x="621" y="714"/>
                  </a:lnTo>
                  <a:lnTo>
                    <a:pt x="609" y="719"/>
                  </a:lnTo>
                  <a:lnTo>
                    <a:pt x="596" y="724"/>
                  </a:lnTo>
                  <a:lnTo>
                    <a:pt x="583" y="728"/>
                  </a:lnTo>
                  <a:lnTo>
                    <a:pt x="569" y="731"/>
                  </a:lnTo>
                  <a:lnTo>
                    <a:pt x="555" y="734"/>
                  </a:lnTo>
                  <a:lnTo>
                    <a:pt x="541" y="736"/>
                  </a:lnTo>
                  <a:lnTo>
                    <a:pt x="527" y="738"/>
                  </a:lnTo>
                  <a:lnTo>
                    <a:pt x="511" y="739"/>
                  </a:lnTo>
                  <a:lnTo>
                    <a:pt x="495" y="739"/>
                  </a:lnTo>
                  <a:lnTo>
                    <a:pt x="495" y="7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194323" y="1200151"/>
            <a:ext cx="9203267" cy="3105149"/>
          </a:xfrm>
        </p:spPr>
        <p:txBody>
          <a:bodyPr anchor="t" anchorCtr="0">
            <a:normAutofit/>
          </a:bodyPr>
          <a:lstStyle>
            <a:lvl1pPr>
              <a:lnSpc>
                <a:spcPts val="7900"/>
              </a:lnSpc>
              <a:defRPr sz="9600">
                <a:solidFill>
                  <a:schemeClr val="accent5"/>
                </a:solidFill>
              </a:defRPr>
            </a:lvl1pPr>
          </a:lstStyle>
          <a:p>
            <a:r>
              <a:rPr lang="en-US" dirty="0" smtClean="0"/>
              <a:t>Presentation Title</a:t>
            </a:r>
            <a:endParaRPr 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ection Header_Blue">
    <p:spTree>
      <p:nvGrpSpPr>
        <p:cNvPr id="1" name=""/>
        <p:cNvGrpSpPr/>
        <p:nvPr/>
      </p:nvGrpSpPr>
      <p:grpSpPr>
        <a:xfrm>
          <a:off x="0" y="0"/>
          <a:ext cx="0" cy="0"/>
          <a:chOff x="0" y="0"/>
          <a:chExt cx="0" cy="0"/>
        </a:xfrm>
      </p:grpSpPr>
      <p:pic>
        <p:nvPicPr>
          <p:cNvPr id="8" name="Picture 7" descr="BBG_Gradients-15.jpg"/>
          <p:cNvPicPr>
            <a:picLocks noChangeAspect="1"/>
          </p:cNvPicPr>
          <p:nvPr userDrawn="1"/>
        </p:nvPicPr>
        <p:blipFill>
          <a:blip r:embed="rId2" cstate="print"/>
          <a:stretch>
            <a:fillRect/>
          </a:stretch>
        </p:blipFill>
        <p:spPr bwMode="gray">
          <a:xfrm>
            <a:off x="0" y="0"/>
            <a:ext cx="9144000" cy="6865951"/>
          </a:xfrm>
          <a:prstGeom prst="rect">
            <a:avLst/>
          </a:prstGeom>
        </p:spPr>
      </p:pic>
      <p:sp>
        <p:nvSpPr>
          <p:cNvPr id="2" name="Title 1"/>
          <p:cNvSpPr>
            <a:spLocks noGrp="1"/>
          </p:cNvSpPr>
          <p:nvPr>
            <p:ph type="title" hasCustomPrompt="1"/>
          </p:nvPr>
        </p:nvSpPr>
        <p:spPr>
          <a:xfrm>
            <a:off x="-230684" y="902279"/>
            <a:ext cx="9469967" cy="3560764"/>
          </a:xfrm>
        </p:spPr>
        <p:txBody>
          <a:bodyPr anchor="b" anchorCtr="0">
            <a:noAutofit/>
          </a:bodyPr>
          <a:lstStyle>
            <a:lvl1pPr algn="l">
              <a:lnSpc>
                <a:spcPct val="69000"/>
              </a:lnSpc>
              <a:defRPr sz="100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19393"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230525657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Header_Blue_LongTitle">
    <p:spTree>
      <p:nvGrpSpPr>
        <p:cNvPr id="1" name=""/>
        <p:cNvGrpSpPr/>
        <p:nvPr/>
      </p:nvGrpSpPr>
      <p:grpSpPr>
        <a:xfrm>
          <a:off x="0" y="0"/>
          <a:ext cx="0" cy="0"/>
          <a:chOff x="0" y="0"/>
          <a:chExt cx="0" cy="0"/>
        </a:xfrm>
      </p:grpSpPr>
      <p:pic>
        <p:nvPicPr>
          <p:cNvPr id="8" name="Picture 7" descr="BBG_Gradients-15.jpg"/>
          <p:cNvPicPr>
            <a:picLocks noChangeAspect="1"/>
          </p:cNvPicPr>
          <p:nvPr userDrawn="1"/>
        </p:nvPicPr>
        <p:blipFill>
          <a:blip r:embed="rId2" cstate="print"/>
          <a:stretch>
            <a:fillRect/>
          </a:stretch>
        </p:blipFill>
        <p:spPr bwMode="gray">
          <a:xfrm>
            <a:off x="0" y="0"/>
            <a:ext cx="9144000" cy="6865951"/>
          </a:xfrm>
          <a:prstGeom prst="rect">
            <a:avLst/>
          </a:prstGeom>
        </p:spPr>
      </p:pic>
      <p:sp>
        <p:nvSpPr>
          <p:cNvPr id="2" name="Title 1"/>
          <p:cNvSpPr>
            <a:spLocks noGrp="1"/>
          </p:cNvSpPr>
          <p:nvPr>
            <p:ph type="title" hasCustomPrompt="1"/>
          </p:nvPr>
        </p:nvSpPr>
        <p:spPr>
          <a:xfrm>
            <a:off x="-230684" y="902279"/>
            <a:ext cx="9469967" cy="3560764"/>
          </a:xfrm>
        </p:spPr>
        <p:txBody>
          <a:bodyPr anchor="b" anchorCtr="0">
            <a:noAutofit/>
          </a:bodyPr>
          <a:lstStyle>
            <a:lvl1pPr algn="l">
              <a:lnSpc>
                <a:spcPct val="69000"/>
              </a:lnSpc>
              <a:defRPr sz="75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19393"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15590514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317500"/>
            <a:ext cx="7677150" cy="965200"/>
          </a:xfrm>
          <a:prstGeom prst="rect">
            <a:avLst/>
          </a:prstGeom>
        </p:spPr>
        <p:txBody>
          <a:bodyPr vert="horz" lIns="91440" tIns="45720" rIns="91440" bIns="45720" rtlCol="0" anchor="ctr">
            <a:normAutofit/>
          </a:bodyPr>
          <a:lstStyle>
            <a:lvl1pPr>
              <a:defRPr lang="en-US" dirty="0"/>
            </a:lvl1pPr>
          </a:lstStyle>
          <a:p>
            <a:r>
              <a:rPr lang="en-US" dirty="0" smtClean="0"/>
              <a:t>Side Title</a:t>
            </a:r>
            <a:endParaRPr lang="en-US" dirty="0"/>
          </a:p>
        </p:txBody>
      </p:sp>
      <p:sp>
        <p:nvSpPr>
          <p:cNvPr id="12" name="Text Placeholder 2"/>
          <p:cNvSpPr>
            <a:spLocks noGrp="1"/>
          </p:cNvSpPr>
          <p:nvPr>
            <p:ph idx="1"/>
          </p:nvPr>
        </p:nvSpPr>
        <p:spPr>
          <a:xfrm>
            <a:off x="457200" y="1452564"/>
            <a:ext cx="3438525" cy="5170486"/>
          </a:xfrm>
          <a:prstGeom prst="rect">
            <a:avLst/>
          </a:prstGeom>
          <a:noFill/>
        </p:spPr>
        <p:txBody>
          <a:bodyPr vert="horz" lIns="91440" tIns="45720" rIns="91440" bIns="45720" rtlCol="0">
            <a:noAutofit/>
          </a:bodyPr>
          <a:lstStyle>
            <a:lvl2pPr>
              <a:spcBef>
                <a:spcPts val="1200"/>
              </a:spcBef>
              <a:buClr>
                <a:schemeClr val="accent3"/>
              </a:buClr>
              <a:defRPr/>
            </a:lvl2pPr>
            <a:lvl3pPr>
              <a:buClr>
                <a:schemeClr val="accent3"/>
              </a:buClr>
              <a:defRPr/>
            </a:lvl3pPr>
            <a:lvl5pPr>
              <a:defRPr lang="en-US" dirty="0" smtClean="0"/>
            </a:lvl5pPr>
            <a:lvl6pPr>
              <a:defRPr lang="en-US" dirty="0" smtClean="0"/>
            </a:lvl6pPr>
          </a:lstStyle>
          <a:p>
            <a:pPr lvl="0"/>
            <a:r>
              <a:rPr lang="en-US" dirty="0" smtClean="0"/>
              <a:t>HEADER LEVEL</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p>
          <a:p>
            <a:pPr lvl="5"/>
            <a:r>
              <a:rPr lang="en-US" dirty="0" smtClean="0"/>
              <a:t>Sixth level</a:t>
            </a:r>
          </a:p>
          <a:p>
            <a:pPr lvl="1"/>
            <a:endParaRPr lang="en-US" dirty="0" smtClean="0"/>
          </a:p>
        </p:txBody>
      </p:sp>
      <p:sp>
        <p:nvSpPr>
          <p:cNvPr id="3" name="Content Placeholder 2"/>
          <p:cNvSpPr>
            <a:spLocks noGrp="1"/>
          </p:cNvSpPr>
          <p:nvPr>
            <p:ph sz="quarter" idx="10" hasCustomPrompt="1"/>
          </p:nvPr>
        </p:nvSpPr>
        <p:spPr>
          <a:xfrm>
            <a:off x="4672013" y="1454150"/>
            <a:ext cx="3465512" cy="5183188"/>
          </a:xfrm>
          <a:prstGeom prst="rect">
            <a:avLst/>
          </a:prstGeom>
          <a:noFill/>
        </p:spPr>
        <p:txBody>
          <a:bodyPr/>
          <a:lstStyle/>
          <a:p>
            <a:pPr lvl="0"/>
            <a:r>
              <a:rPr lang="en-US" dirty="0" smtClean="0"/>
              <a:t>HEADER LEVEL</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p>
          <a:p>
            <a:pPr lvl="5"/>
            <a:r>
              <a:rPr lang="en-US" dirty="0" smtClean="0"/>
              <a:t>Sixth level</a:t>
            </a:r>
          </a:p>
        </p:txBody>
      </p:sp>
    </p:spTree>
    <p:extLst>
      <p:ext uri="{BB962C8B-B14F-4D97-AF65-F5344CB8AC3E}">
        <p14:creationId xmlns:p14="http://schemas.microsoft.com/office/powerpoint/2010/main" val="356298094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Header_Fuscia">
    <p:spTree>
      <p:nvGrpSpPr>
        <p:cNvPr id="1" name=""/>
        <p:cNvGrpSpPr/>
        <p:nvPr/>
      </p:nvGrpSpPr>
      <p:grpSpPr>
        <a:xfrm>
          <a:off x="0" y="0"/>
          <a:ext cx="0" cy="0"/>
          <a:chOff x="0" y="0"/>
          <a:chExt cx="0" cy="0"/>
        </a:xfrm>
      </p:grpSpPr>
      <p:pic>
        <p:nvPicPr>
          <p:cNvPr id="7" name="Picture 6" descr="BBG_Gradients-02.jpg"/>
          <p:cNvPicPr>
            <a:picLocks noChangeAspect="1"/>
          </p:cNvPicPr>
          <p:nvPr userDrawn="1"/>
        </p:nvPicPr>
        <p:blipFill>
          <a:blip r:embed="rId2" cstate="print"/>
          <a:stretch>
            <a:fillRect/>
          </a:stretch>
        </p:blipFill>
        <p:spPr bwMode="gray">
          <a:xfrm>
            <a:off x="0" y="0"/>
            <a:ext cx="9144000" cy="6896100"/>
          </a:xfrm>
          <a:prstGeom prst="rect">
            <a:avLst/>
          </a:prstGeom>
        </p:spPr>
      </p:pic>
      <p:sp>
        <p:nvSpPr>
          <p:cNvPr id="2" name="Title 1"/>
          <p:cNvSpPr>
            <a:spLocks noGrp="1"/>
          </p:cNvSpPr>
          <p:nvPr>
            <p:ph type="title" hasCustomPrompt="1"/>
          </p:nvPr>
        </p:nvSpPr>
        <p:spPr>
          <a:xfrm>
            <a:off x="-230684" y="902279"/>
            <a:ext cx="9469967" cy="3560764"/>
          </a:xfrm>
        </p:spPr>
        <p:txBody>
          <a:bodyPr anchor="b" anchorCtr="0">
            <a:noAutofit/>
          </a:bodyPr>
          <a:lstStyle>
            <a:lvl1pPr algn="l">
              <a:lnSpc>
                <a:spcPct val="69000"/>
              </a:lnSpc>
              <a:defRPr sz="100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19393"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429328919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_Fuscia_LongTitle">
    <p:spTree>
      <p:nvGrpSpPr>
        <p:cNvPr id="1" name=""/>
        <p:cNvGrpSpPr/>
        <p:nvPr/>
      </p:nvGrpSpPr>
      <p:grpSpPr>
        <a:xfrm>
          <a:off x="0" y="0"/>
          <a:ext cx="0" cy="0"/>
          <a:chOff x="0" y="0"/>
          <a:chExt cx="0" cy="0"/>
        </a:xfrm>
      </p:grpSpPr>
      <p:pic>
        <p:nvPicPr>
          <p:cNvPr id="7" name="Picture 6" descr="BBG_Gradients-02.jpg"/>
          <p:cNvPicPr>
            <a:picLocks noChangeAspect="1"/>
          </p:cNvPicPr>
          <p:nvPr userDrawn="1"/>
        </p:nvPicPr>
        <p:blipFill>
          <a:blip r:embed="rId2" cstate="print"/>
          <a:stretch>
            <a:fillRect/>
          </a:stretch>
        </p:blipFill>
        <p:spPr bwMode="gray">
          <a:xfrm>
            <a:off x="0" y="0"/>
            <a:ext cx="9144000" cy="6896100"/>
          </a:xfrm>
          <a:prstGeom prst="rect">
            <a:avLst/>
          </a:prstGeom>
        </p:spPr>
      </p:pic>
      <p:sp>
        <p:nvSpPr>
          <p:cNvPr id="2" name="Title 1"/>
          <p:cNvSpPr>
            <a:spLocks noGrp="1"/>
          </p:cNvSpPr>
          <p:nvPr>
            <p:ph type="title" hasCustomPrompt="1"/>
          </p:nvPr>
        </p:nvSpPr>
        <p:spPr>
          <a:xfrm>
            <a:off x="-230684" y="902279"/>
            <a:ext cx="9469967" cy="3560764"/>
          </a:xfrm>
        </p:spPr>
        <p:txBody>
          <a:bodyPr anchor="b" anchorCtr="0">
            <a:noAutofit/>
          </a:bodyPr>
          <a:lstStyle>
            <a:lvl1pPr algn="l">
              <a:lnSpc>
                <a:spcPct val="69000"/>
              </a:lnSpc>
              <a:defRPr sz="75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19393"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34917927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Header_DBlue">
    <p:spTree>
      <p:nvGrpSpPr>
        <p:cNvPr id="1" name=""/>
        <p:cNvGrpSpPr/>
        <p:nvPr/>
      </p:nvGrpSpPr>
      <p:grpSpPr>
        <a:xfrm>
          <a:off x="0" y="0"/>
          <a:ext cx="0" cy="0"/>
          <a:chOff x="0" y="0"/>
          <a:chExt cx="0" cy="0"/>
        </a:xfrm>
      </p:grpSpPr>
      <p:pic>
        <p:nvPicPr>
          <p:cNvPr id="8" name="Picture 7" descr="BBG_Gradients-16.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230684" y="902279"/>
            <a:ext cx="9469967" cy="3560764"/>
          </a:xfrm>
        </p:spPr>
        <p:txBody>
          <a:bodyPr anchor="b" anchorCtr="0">
            <a:noAutofit/>
          </a:bodyPr>
          <a:lstStyle>
            <a:lvl1pPr algn="l">
              <a:lnSpc>
                <a:spcPct val="69000"/>
              </a:lnSpc>
              <a:defRPr sz="100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19393"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92035017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Header_DBlue_Yellow_LongTitle">
    <p:spTree>
      <p:nvGrpSpPr>
        <p:cNvPr id="1" name=""/>
        <p:cNvGrpSpPr/>
        <p:nvPr/>
      </p:nvGrpSpPr>
      <p:grpSpPr>
        <a:xfrm>
          <a:off x="0" y="0"/>
          <a:ext cx="0" cy="0"/>
          <a:chOff x="0" y="0"/>
          <a:chExt cx="0" cy="0"/>
        </a:xfrm>
      </p:grpSpPr>
      <p:pic>
        <p:nvPicPr>
          <p:cNvPr id="8" name="Picture 7" descr="BBG_Gradients-16.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230684" y="902279"/>
            <a:ext cx="9469967" cy="3560764"/>
          </a:xfrm>
        </p:spPr>
        <p:txBody>
          <a:bodyPr anchor="b" anchorCtr="0">
            <a:noAutofit/>
          </a:bodyPr>
          <a:lstStyle>
            <a:lvl1pPr algn="l">
              <a:lnSpc>
                <a:spcPct val="69000"/>
              </a:lnSpc>
              <a:defRPr sz="75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19393"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324932893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Header_LGreen">
    <p:spTree>
      <p:nvGrpSpPr>
        <p:cNvPr id="1" name=""/>
        <p:cNvGrpSpPr/>
        <p:nvPr/>
      </p:nvGrpSpPr>
      <p:grpSpPr>
        <a:xfrm>
          <a:off x="0" y="0"/>
          <a:ext cx="0" cy="0"/>
          <a:chOff x="0" y="0"/>
          <a:chExt cx="0" cy="0"/>
        </a:xfrm>
      </p:grpSpPr>
      <p:pic>
        <p:nvPicPr>
          <p:cNvPr id="6" name="Picture 5" descr="BBG_Gradients-13.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230684" y="902279"/>
            <a:ext cx="9469967" cy="3560764"/>
          </a:xfrm>
        </p:spPr>
        <p:txBody>
          <a:bodyPr anchor="b" anchorCtr="0">
            <a:noAutofit/>
          </a:bodyPr>
          <a:lstStyle>
            <a:lvl1pPr algn="l">
              <a:lnSpc>
                <a:spcPct val="69000"/>
              </a:lnSpc>
              <a:defRPr sz="100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19393"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134535401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Header_LGreen_LongTitle">
    <p:spTree>
      <p:nvGrpSpPr>
        <p:cNvPr id="1" name=""/>
        <p:cNvGrpSpPr/>
        <p:nvPr/>
      </p:nvGrpSpPr>
      <p:grpSpPr>
        <a:xfrm>
          <a:off x="0" y="0"/>
          <a:ext cx="0" cy="0"/>
          <a:chOff x="0" y="0"/>
          <a:chExt cx="0" cy="0"/>
        </a:xfrm>
      </p:grpSpPr>
      <p:pic>
        <p:nvPicPr>
          <p:cNvPr id="6" name="Picture 5" descr="BBG_Gradients-13.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230684" y="902279"/>
            <a:ext cx="9469967" cy="3560764"/>
          </a:xfrm>
        </p:spPr>
        <p:txBody>
          <a:bodyPr anchor="b" anchorCtr="0">
            <a:noAutofit/>
          </a:bodyPr>
          <a:lstStyle>
            <a:lvl1pPr algn="l">
              <a:lnSpc>
                <a:spcPct val="69000"/>
              </a:lnSpc>
              <a:defRPr sz="75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19393"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171877322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Header_Yellow">
    <p:spTree>
      <p:nvGrpSpPr>
        <p:cNvPr id="1" name=""/>
        <p:cNvGrpSpPr/>
        <p:nvPr/>
      </p:nvGrpSpPr>
      <p:grpSpPr>
        <a:xfrm>
          <a:off x="0" y="0"/>
          <a:ext cx="0" cy="0"/>
          <a:chOff x="0" y="0"/>
          <a:chExt cx="0" cy="0"/>
        </a:xfrm>
      </p:grpSpPr>
      <p:pic>
        <p:nvPicPr>
          <p:cNvPr id="8" name="Picture 7" descr="BBG_Gradients-15.jpg"/>
          <p:cNvPicPr>
            <a:picLocks noChangeAspect="1"/>
          </p:cNvPicPr>
          <p:nvPr userDrawn="1"/>
        </p:nvPicPr>
        <p:blipFill>
          <a:blip r:embed="rId2" cstate="print"/>
          <a:stretch>
            <a:fillRect/>
          </a:stretch>
        </p:blipFill>
        <p:spPr bwMode="gray">
          <a:xfrm>
            <a:off x="0" y="0"/>
            <a:ext cx="9144000" cy="6865951"/>
          </a:xfrm>
          <a:prstGeom prst="rect">
            <a:avLst/>
          </a:prstGeom>
        </p:spPr>
      </p:pic>
      <p:pic>
        <p:nvPicPr>
          <p:cNvPr id="7" name="Picture 6" descr="BBG_Gradients-11.jpg"/>
          <p:cNvPicPr>
            <a:picLocks noChangeAspect="1"/>
          </p:cNvPicPr>
          <p:nvPr userDrawn="1"/>
        </p:nvPicPr>
        <p:blipFill>
          <a:blip r:embed="rId3" cstate="print"/>
          <a:stretch>
            <a:fillRect/>
          </a:stretch>
        </p:blipFill>
        <p:spPr bwMode="gray">
          <a:xfrm>
            <a:off x="0" y="7951"/>
            <a:ext cx="9144000" cy="6858000"/>
          </a:xfrm>
          <a:prstGeom prst="rect">
            <a:avLst/>
          </a:prstGeom>
        </p:spPr>
      </p:pic>
      <p:sp>
        <p:nvSpPr>
          <p:cNvPr id="2" name="Title 1"/>
          <p:cNvSpPr>
            <a:spLocks noGrp="1"/>
          </p:cNvSpPr>
          <p:nvPr>
            <p:ph type="title" hasCustomPrompt="1"/>
          </p:nvPr>
        </p:nvSpPr>
        <p:spPr>
          <a:xfrm>
            <a:off x="-230684" y="902279"/>
            <a:ext cx="9469967" cy="3560764"/>
          </a:xfrm>
        </p:spPr>
        <p:txBody>
          <a:bodyPr anchor="b" anchorCtr="0">
            <a:noAutofit/>
          </a:bodyPr>
          <a:lstStyle>
            <a:lvl1pPr algn="l">
              <a:lnSpc>
                <a:spcPct val="69000"/>
              </a:lnSpc>
              <a:defRPr sz="100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19393"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Header_Yellow_LongTitle">
    <p:spTree>
      <p:nvGrpSpPr>
        <p:cNvPr id="1" name=""/>
        <p:cNvGrpSpPr/>
        <p:nvPr/>
      </p:nvGrpSpPr>
      <p:grpSpPr>
        <a:xfrm>
          <a:off x="0" y="0"/>
          <a:ext cx="0" cy="0"/>
          <a:chOff x="0" y="0"/>
          <a:chExt cx="0" cy="0"/>
        </a:xfrm>
      </p:grpSpPr>
      <p:pic>
        <p:nvPicPr>
          <p:cNvPr id="8" name="Picture 7" descr="BBG_Gradients-15.jpg"/>
          <p:cNvPicPr>
            <a:picLocks noChangeAspect="1"/>
          </p:cNvPicPr>
          <p:nvPr userDrawn="1"/>
        </p:nvPicPr>
        <p:blipFill>
          <a:blip r:embed="rId2" cstate="print"/>
          <a:stretch>
            <a:fillRect/>
          </a:stretch>
        </p:blipFill>
        <p:spPr bwMode="gray">
          <a:xfrm>
            <a:off x="0" y="0"/>
            <a:ext cx="9144000" cy="6865951"/>
          </a:xfrm>
          <a:prstGeom prst="rect">
            <a:avLst/>
          </a:prstGeom>
        </p:spPr>
      </p:pic>
      <p:pic>
        <p:nvPicPr>
          <p:cNvPr id="7" name="Picture 6" descr="BBG_Gradients-11.jpg"/>
          <p:cNvPicPr>
            <a:picLocks noChangeAspect="1"/>
          </p:cNvPicPr>
          <p:nvPr userDrawn="1"/>
        </p:nvPicPr>
        <p:blipFill>
          <a:blip r:embed="rId3" cstate="print"/>
          <a:stretch>
            <a:fillRect/>
          </a:stretch>
        </p:blipFill>
        <p:spPr bwMode="gray">
          <a:xfrm>
            <a:off x="0" y="7951"/>
            <a:ext cx="9144000" cy="6858000"/>
          </a:xfrm>
          <a:prstGeom prst="rect">
            <a:avLst/>
          </a:prstGeom>
        </p:spPr>
      </p:pic>
      <p:sp>
        <p:nvSpPr>
          <p:cNvPr id="2" name="Title 1"/>
          <p:cNvSpPr>
            <a:spLocks noGrp="1"/>
          </p:cNvSpPr>
          <p:nvPr>
            <p:ph type="title" hasCustomPrompt="1"/>
          </p:nvPr>
        </p:nvSpPr>
        <p:spPr>
          <a:xfrm>
            <a:off x="-230684" y="902279"/>
            <a:ext cx="9469967" cy="3560764"/>
          </a:xfrm>
        </p:spPr>
        <p:txBody>
          <a:bodyPr anchor="b" anchorCtr="0">
            <a:noAutofit/>
          </a:bodyPr>
          <a:lstStyle>
            <a:lvl1pPr algn="l">
              <a:lnSpc>
                <a:spcPct val="69000"/>
              </a:lnSpc>
              <a:defRPr sz="75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19393"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336350178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6" name="Picture 5" descr="BBG_Gradients-14.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230684" y="902279"/>
            <a:ext cx="9469967" cy="3560764"/>
          </a:xfrm>
        </p:spPr>
        <p:txBody>
          <a:bodyPr anchor="b" anchorCtr="0">
            <a:noAutofit/>
          </a:bodyPr>
          <a:lstStyle>
            <a:lvl1pPr algn="l">
              <a:lnSpc>
                <a:spcPct val="69000"/>
              </a:lnSpc>
              <a:defRPr sz="100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19393"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122378150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4_Section Header">
    <p:spTree>
      <p:nvGrpSpPr>
        <p:cNvPr id="1" name=""/>
        <p:cNvGrpSpPr/>
        <p:nvPr/>
      </p:nvGrpSpPr>
      <p:grpSpPr>
        <a:xfrm>
          <a:off x="0" y="0"/>
          <a:ext cx="0" cy="0"/>
          <a:chOff x="0" y="0"/>
          <a:chExt cx="0" cy="0"/>
        </a:xfrm>
      </p:grpSpPr>
      <p:pic>
        <p:nvPicPr>
          <p:cNvPr id="6" name="Picture 5" descr="BBG_Gradients-14.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230684" y="902279"/>
            <a:ext cx="9469967" cy="3560764"/>
          </a:xfrm>
        </p:spPr>
        <p:txBody>
          <a:bodyPr anchor="b" anchorCtr="0">
            <a:noAutofit/>
          </a:bodyPr>
          <a:lstStyle>
            <a:lvl1pPr algn="l">
              <a:lnSpc>
                <a:spcPct val="69000"/>
              </a:lnSpc>
              <a:defRPr sz="75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19393"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22875989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6"/>
          <p:cNvSpPr>
            <a:spLocks noGrp="1"/>
          </p:cNvSpPr>
          <p:nvPr>
            <p:ph sz="quarter" idx="15" hasCustomPrompt="1"/>
          </p:nvPr>
        </p:nvSpPr>
        <p:spPr>
          <a:xfrm>
            <a:off x="466725" y="1452562"/>
            <a:ext cx="2530475" cy="5126039"/>
          </a:xfrm>
          <a:prstGeom prst="rect">
            <a:avLst/>
          </a:prstGeom>
          <a:noFill/>
        </p:spPr>
        <p:txBody>
          <a:bodyPr/>
          <a:lstStyle>
            <a:lvl1pPr>
              <a:defRPr sz="2000"/>
            </a:lvl1pPr>
            <a:lvl2pPr>
              <a:defRPr sz="2000"/>
            </a:lvl2pPr>
            <a:lvl3pPr>
              <a:defRPr sz="1800"/>
            </a:lvl3pPr>
            <a:lvl4pPr>
              <a:defRPr sz="1600"/>
            </a:lvl4pPr>
            <a:lvl5pPr>
              <a:defRPr sz="1600"/>
            </a:lvl5pPr>
          </a:lstStyle>
          <a:p>
            <a:pPr lvl="0"/>
            <a:r>
              <a:rPr lang="en-US" dirty="0" smtClean="0"/>
              <a:t>Header </a:t>
            </a:r>
            <a:r>
              <a:rPr lang="en-US" dirty="0" err="1" smtClean="0"/>
              <a:t>STyle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6"/>
          <p:cNvSpPr>
            <a:spLocks noGrp="1"/>
          </p:cNvSpPr>
          <p:nvPr>
            <p:ph sz="quarter" idx="16" hasCustomPrompt="1"/>
          </p:nvPr>
        </p:nvSpPr>
        <p:spPr>
          <a:xfrm>
            <a:off x="3081863" y="1452562"/>
            <a:ext cx="2530475" cy="5126039"/>
          </a:xfrm>
          <a:prstGeom prst="rect">
            <a:avLst/>
          </a:prstGeom>
          <a:noFill/>
        </p:spPr>
        <p:txBody>
          <a:bodyPr/>
          <a:lstStyle>
            <a:lvl1pPr>
              <a:defRPr sz="2000"/>
            </a:lvl1pPr>
            <a:lvl2pPr>
              <a:defRPr sz="2000"/>
            </a:lvl2pPr>
            <a:lvl3pPr>
              <a:defRPr sz="1800"/>
            </a:lvl3pPr>
            <a:lvl4pPr>
              <a:defRPr sz="1600"/>
            </a:lvl4pPr>
            <a:lvl5pPr>
              <a:defRPr sz="1600"/>
            </a:lvl5pPr>
          </a:lstStyle>
          <a:p>
            <a:pPr lvl="0"/>
            <a:r>
              <a:rPr lang="en-US" dirty="0" smtClean="0"/>
              <a:t>Header </a:t>
            </a:r>
            <a:r>
              <a:rPr lang="en-US" dirty="0" err="1" smtClean="0"/>
              <a:t>STyle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6"/>
          <p:cNvSpPr>
            <a:spLocks noGrp="1"/>
          </p:cNvSpPr>
          <p:nvPr>
            <p:ph sz="quarter" idx="17" hasCustomPrompt="1"/>
          </p:nvPr>
        </p:nvSpPr>
        <p:spPr>
          <a:xfrm>
            <a:off x="5704157" y="1452562"/>
            <a:ext cx="2530475" cy="5126039"/>
          </a:xfrm>
          <a:prstGeom prst="rect">
            <a:avLst/>
          </a:prstGeom>
          <a:noFill/>
        </p:spPr>
        <p:txBody>
          <a:bodyPr/>
          <a:lstStyle>
            <a:lvl1pPr>
              <a:defRPr sz="2000"/>
            </a:lvl1pPr>
            <a:lvl2pPr>
              <a:defRPr sz="2000"/>
            </a:lvl2pPr>
            <a:lvl3pPr>
              <a:defRPr sz="1800"/>
            </a:lvl3pPr>
            <a:lvl4pPr>
              <a:defRPr sz="1600"/>
            </a:lvl4pPr>
            <a:lvl5pPr>
              <a:defRPr sz="1600"/>
            </a:lvl5pPr>
          </a:lstStyle>
          <a:p>
            <a:pPr lvl="0"/>
            <a:r>
              <a:rPr lang="en-US" dirty="0" smtClean="0"/>
              <a:t>Header </a:t>
            </a:r>
            <a:r>
              <a:rPr lang="en-US" dirty="0" err="1" smtClean="0"/>
              <a:t>STyle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6225204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ection Header_Purple">
    <p:spTree>
      <p:nvGrpSpPr>
        <p:cNvPr id="1" name=""/>
        <p:cNvGrpSpPr/>
        <p:nvPr/>
      </p:nvGrpSpPr>
      <p:grpSpPr>
        <a:xfrm>
          <a:off x="0" y="0"/>
          <a:ext cx="0" cy="0"/>
          <a:chOff x="0" y="0"/>
          <a:chExt cx="0" cy="0"/>
        </a:xfrm>
      </p:grpSpPr>
      <p:pic>
        <p:nvPicPr>
          <p:cNvPr id="7" name="Picture 6" descr="BBG_Gradients-17.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230684" y="902279"/>
            <a:ext cx="9469967" cy="3560764"/>
          </a:xfrm>
        </p:spPr>
        <p:txBody>
          <a:bodyPr anchor="b" anchorCtr="0">
            <a:noAutofit/>
          </a:bodyPr>
          <a:lstStyle>
            <a:lvl1pPr algn="l">
              <a:lnSpc>
                <a:spcPct val="69000"/>
              </a:lnSpc>
              <a:defRPr sz="100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19393"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67885927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Header_Purple_LongTitle">
    <p:spTree>
      <p:nvGrpSpPr>
        <p:cNvPr id="1" name=""/>
        <p:cNvGrpSpPr/>
        <p:nvPr/>
      </p:nvGrpSpPr>
      <p:grpSpPr>
        <a:xfrm>
          <a:off x="0" y="0"/>
          <a:ext cx="0" cy="0"/>
          <a:chOff x="0" y="0"/>
          <a:chExt cx="0" cy="0"/>
        </a:xfrm>
      </p:grpSpPr>
      <p:pic>
        <p:nvPicPr>
          <p:cNvPr id="7" name="Picture 6" descr="BBG_Gradients-17.jpg"/>
          <p:cNvPicPr>
            <a:picLocks noChangeAspect="1"/>
          </p:cNvPicPr>
          <p:nvPr userDrawn="1"/>
        </p:nvPicPr>
        <p:blipFill>
          <a:blip r:embed="rId2" cstate="print"/>
          <a:stretch>
            <a:fillRect/>
          </a:stretch>
        </p:blipFill>
        <p:spPr bwMode="gray">
          <a:xfrm>
            <a:off x="0" y="0"/>
            <a:ext cx="9144000" cy="6858000"/>
          </a:xfrm>
          <a:prstGeom prst="rect">
            <a:avLst/>
          </a:prstGeom>
        </p:spPr>
      </p:pic>
      <p:sp>
        <p:nvSpPr>
          <p:cNvPr id="2" name="Title 1"/>
          <p:cNvSpPr>
            <a:spLocks noGrp="1"/>
          </p:cNvSpPr>
          <p:nvPr>
            <p:ph type="title" hasCustomPrompt="1"/>
          </p:nvPr>
        </p:nvSpPr>
        <p:spPr>
          <a:xfrm>
            <a:off x="-230684" y="902279"/>
            <a:ext cx="9469967" cy="3560764"/>
          </a:xfrm>
        </p:spPr>
        <p:txBody>
          <a:bodyPr anchor="b" anchorCtr="0">
            <a:noAutofit/>
          </a:bodyPr>
          <a:lstStyle>
            <a:lvl1pPr algn="l">
              <a:lnSpc>
                <a:spcPct val="69000"/>
              </a:lnSpc>
              <a:defRPr sz="75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219393"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624811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140856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8206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userDrawn="1"/>
        </p:nvSpPr>
        <p:spPr>
          <a:xfrm>
            <a:off x="8455231" y="0"/>
            <a:ext cx="688769" cy="6858000"/>
          </a:xfrm>
          <a:prstGeom prst="rect">
            <a:avLst/>
          </a:prstGeom>
          <a:solidFill>
            <a:schemeClr val="bg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lnSpc>
                <a:spcPct val="90000"/>
              </a:lnSpc>
            </a:pPr>
            <a:endParaRPr lang="en-US" i="1" dirty="0">
              <a:solidFill>
                <a:prstClr val="white"/>
              </a:solidFill>
            </a:endParaRPr>
          </a:p>
        </p:txBody>
      </p:sp>
      <p:sp>
        <p:nvSpPr>
          <p:cNvPr id="19" name="Title 1"/>
          <p:cNvSpPr txBox="1">
            <a:spLocks/>
          </p:cNvSpPr>
          <p:nvPr userDrawn="1"/>
        </p:nvSpPr>
        <p:spPr>
          <a:xfrm>
            <a:off x="-182447" y="91809"/>
            <a:ext cx="7991290" cy="1105431"/>
          </a:xfrm>
          <a:prstGeom prst="rect">
            <a:avLst/>
          </a:prstGeom>
        </p:spPr>
        <p:txBody>
          <a:bodyPr vert="horz" wrap="none" lIns="91440" tIns="45720" rIns="91440" bIns="45720" rtlCol="0" anchor="t" anchorCtr="0">
            <a:spAutoFit/>
          </a:bodyPr>
          <a:lstStyle>
            <a:lvl1pPr algn="l" defTabSz="914400" rtl="0" eaLnBrk="1" latinLnBrk="0" hangingPunct="1">
              <a:lnSpc>
                <a:spcPts val="7900"/>
              </a:lnSpc>
              <a:spcBef>
                <a:spcPct val="0"/>
              </a:spcBef>
              <a:buNone/>
              <a:defRPr lang="en-US" sz="9600" b="1" i="0" kern="1200" cap="all">
                <a:solidFill>
                  <a:schemeClr val="accent5"/>
                </a:solidFill>
                <a:latin typeface="Arial Bold"/>
                <a:ea typeface="+mj-ea"/>
                <a:cs typeface="Arial Bold"/>
              </a:defRPr>
            </a:lvl1pPr>
          </a:lstStyle>
          <a:p>
            <a:r>
              <a:rPr sz="8000" dirty="0" err="1" smtClean="0">
                <a:solidFill>
                  <a:prstClr val="black"/>
                </a:solidFill>
              </a:rPr>
              <a:t>R&amp;d</a:t>
            </a:r>
            <a:r>
              <a:rPr sz="8000" dirty="0" smtClean="0">
                <a:solidFill>
                  <a:prstClr val="black"/>
                </a:solidFill>
              </a:rPr>
              <a:t> Training:</a:t>
            </a:r>
            <a:endParaRPr sz="8000" dirty="0">
              <a:solidFill>
                <a:prstClr val="black"/>
              </a:solidFill>
            </a:endParaRPr>
          </a:p>
        </p:txBody>
      </p:sp>
      <p:grpSp>
        <p:nvGrpSpPr>
          <p:cNvPr id="9" name="Group 8"/>
          <p:cNvGrpSpPr/>
          <p:nvPr userDrawn="1"/>
        </p:nvGrpSpPr>
        <p:grpSpPr>
          <a:xfrm>
            <a:off x="3856383" y="5603214"/>
            <a:ext cx="4929855" cy="993352"/>
            <a:chOff x="122238" y="4995863"/>
            <a:chExt cx="7208837" cy="1452562"/>
          </a:xfrm>
          <a:solidFill>
            <a:schemeClr val="tx1"/>
          </a:solidFill>
        </p:grpSpPr>
        <p:sp>
          <p:nvSpPr>
            <p:cNvPr id="10" name="Freeform 25"/>
            <p:cNvSpPr>
              <a:spLocks noEditPoints="1"/>
            </p:cNvSpPr>
            <p:nvPr/>
          </p:nvSpPr>
          <p:spPr bwMode="auto">
            <a:xfrm>
              <a:off x="122238" y="5021263"/>
              <a:ext cx="787400" cy="1065212"/>
            </a:xfrm>
            <a:custGeom>
              <a:avLst/>
              <a:gdLst/>
              <a:ahLst/>
              <a:cxnLst>
                <a:cxn ang="0">
                  <a:pos x="469" y="204"/>
                </a:cxn>
                <a:cxn ang="0">
                  <a:pos x="577" y="221"/>
                </a:cxn>
                <a:cxn ang="0">
                  <a:pos x="648" y="258"/>
                </a:cxn>
                <a:cxn ang="0">
                  <a:pos x="681" y="301"/>
                </a:cxn>
                <a:cxn ang="0">
                  <a:pos x="696" y="376"/>
                </a:cxn>
                <a:cxn ang="0">
                  <a:pos x="688" y="429"/>
                </a:cxn>
                <a:cxn ang="0">
                  <a:pos x="650" y="486"/>
                </a:cxn>
                <a:cxn ang="0">
                  <a:pos x="583" y="526"/>
                </a:cxn>
                <a:cxn ang="0">
                  <a:pos x="486" y="544"/>
                </a:cxn>
                <a:cxn ang="0">
                  <a:pos x="0" y="1342"/>
                </a:cxn>
                <a:cxn ang="0">
                  <a:pos x="579" y="1338"/>
                </a:cxn>
                <a:cxn ang="0">
                  <a:pos x="670" y="1323"/>
                </a:cxn>
                <a:cxn ang="0">
                  <a:pos x="756" y="1298"/>
                </a:cxn>
                <a:cxn ang="0">
                  <a:pos x="833" y="1260"/>
                </a:cxn>
                <a:cxn ang="0">
                  <a:pos x="899" y="1208"/>
                </a:cxn>
                <a:cxn ang="0">
                  <a:pos x="949" y="1142"/>
                </a:cxn>
                <a:cxn ang="0">
                  <a:pos x="981" y="1059"/>
                </a:cxn>
                <a:cxn ang="0">
                  <a:pos x="992" y="959"/>
                </a:cxn>
                <a:cxn ang="0">
                  <a:pos x="989" y="911"/>
                </a:cxn>
                <a:cxn ang="0">
                  <a:pos x="975" y="852"/>
                </a:cxn>
                <a:cxn ang="0">
                  <a:pos x="953" y="798"/>
                </a:cxn>
                <a:cxn ang="0">
                  <a:pos x="920" y="750"/>
                </a:cxn>
                <a:cxn ang="0">
                  <a:pos x="879" y="709"/>
                </a:cxn>
                <a:cxn ang="0">
                  <a:pos x="831" y="676"/>
                </a:cxn>
                <a:cxn ang="0">
                  <a:pos x="777" y="651"/>
                </a:cxn>
                <a:cxn ang="0">
                  <a:pos x="717" y="636"/>
                </a:cxn>
                <a:cxn ang="0">
                  <a:pos x="727" y="622"/>
                </a:cxn>
                <a:cxn ang="0">
                  <a:pos x="817" y="575"/>
                </a:cxn>
                <a:cxn ang="0">
                  <a:pos x="885" y="506"/>
                </a:cxn>
                <a:cxn ang="0">
                  <a:pos x="925" y="416"/>
                </a:cxn>
                <a:cxn ang="0">
                  <a:pos x="935" y="337"/>
                </a:cxn>
                <a:cxn ang="0">
                  <a:pos x="926" y="252"/>
                </a:cxn>
                <a:cxn ang="0">
                  <a:pos x="900" y="181"/>
                </a:cxn>
                <a:cxn ang="0">
                  <a:pos x="859" y="122"/>
                </a:cxn>
                <a:cxn ang="0">
                  <a:pos x="805" y="76"/>
                </a:cxn>
                <a:cxn ang="0">
                  <a:pos x="743" y="41"/>
                </a:cxn>
                <a:cxn ang="0">
                  <a:pos x="673" y="18"/>
                </a:cxn>
                <a:cxn ang="0">
                  <a:pos x="599" y="4"/>
                </a:cxn>
                <a:cxn ang="0">
                  <a:pos x="0" y="1342"/>
                </a:cxn>
                <a:cxn ang="0">
                  <a:pos x="503" y="751"/>
                </a:cxn>
                <a:cxn ang="0">
                  <a:pos x="620" y="765"/>
                </a:cxn>
                <a:cxn ang="0">
                  <a:pos x="683" y="792"/>
                </a:cxn>
                <a:cxn ang="0">
                  <a:pos x="714" y="818"/>
                </a:cxn>
                <a:cxn ang="0">
                  <a:pos x="736" y="851"/>
                </a:cxn>
                <a:cxn ang="0">
                  <a:pos x="749" y="892"/>
                </a:cxn>
                <a:cxn ang="0">
                  <a:pos x="752" y="956"/>
                </a:cxn>
                <a:cxn ang="0">
                  <a:pos x="742" y="1012"/>
                </a:cxn>
                <a:cxn ang="0">
                  <a:pos x="717" y="1055"/>
                </a:cxn>
                <a:cxn ang="0">
                  <a:pos x="683" y="1087"/>
                </a:cxn>
                <a:cxn ang="0">
                  <a:pos x="630" y="1114"/>
                </a:cxn>
                <a:cxn ang="0">
                  <a:pos x="532" y="1134"/>
                </a:cxn>
                <a:cxn ang="0">
                  <a:pos x="238" y="1137"/>
                </a:cxn>
              </a:cxnLst>
              <a:rect l="0" t="0" r="r" b="b"/>
              <a:pathLst>
                <a:path w="992" h="1342">
                  <a:moveTo>
                    <a:pt x="238" y="204"/>
                  </a:moveTo>
                  <a:lnTo>
                    <a:pt x="436" y="204"/>
                  </a:lnTo>
                  <a:lnTo>
                    <a:pt x="436" y="204"/>
                  </a:lnTo>
                  <a:lnTo>
                    <a:pt x="469" y="204"/>
                  </a:lnTo>
                  <a:lnTo>
                    <a:pt x="499" y="206"/>
                  </a:lnTo>
                  <a:lnTo>
                    <a:pt x="527" y="210"/>
                  </a:lnTo>
                  <a:lnTo>
                    <a:pt x="553" y="214"/>
                  </a:lnTo>
                  <a:lnTo>
                    <a:pt x="577" y="221"/>
                  </a:lnTo>
                  <a:lnTo>
                    <a:pt x="597" y="228"/>
                  </a:lnTo>
                  <a:lnTo>
                    <a:pt x="616" y="237"/>
                  </a:lnTo>
                  <a:lnTo>
                    <a:pt x="634" y="247"/>
                  </a:lnTo>
                  <a:lnTo>
                    <a:pt x="648" y="258"/>
                  </a:lnTo>
                  <a:lnTo>
                    <a:pt x="661" y="271"/>
                  </a:lnTo>
                  <a:lnTo>
                    <a:pt x="667" y="278"/>
                  </a:lnTo>
                  <a:lnTo>
                    <a:pt x="672" y="285"/>
                  </a:lnTo>
                  <a:lnTo>
                    <a:pt x="681" y="301"/>
                  </a:lnTo>
                  <a:lnTo>
                    <a:pt x="688" y="317"/>
                  </a:lnTo>
                  <a:lnTo>
                    <a:pt x="692" y="336"/>
                  </a:lnTo>
                  <a:lnTo>
                    <a:pt x="695" y="355"/>
                  </a:lnTo>
                  <a:lnTo>
                    <a:pt x="696" y="376"/>
                  </a:lnTo>
                  <a:lnTo>
                    <a:pt x="696" y="376"/>
                  </a:lnTo>
                  <a:lnTo>
                    <a:pt x="695" y="395"/>
                  </a:lnTo>
                  <a:lnTo>
                    <a:pt x="692" y="413"/>
                  </a:lnTo>
                  <a:lnTo>
                    <a:pt x="688" y="429"/>
                  </a:lnTo>
                  <a:lnTo>
                    <a:pt x="681" y="446"/>
                  </a:lnTo>
                  <a:lnTo>
                    <a:pt x="672" y="460"/>
                  </a:lnTo>
                  <a:lnTo>
                    <a:pt x="662" y="474"/>
                  </a:lnTo>
                  <a:lnTo>
                    <a:pt x="650" y="486"/>
                  </a:lnTo>
                  <a:lnTo>
                    <a:pt x="636" y="499"/>
                  </a:lnTo>
                  <a:lnTo>
                    <a:pt x="620" y="509"/>
                  </a:lnTo>
                  <a:lnTo>
                    <a:pt x="602" y="518"/>
                  </a:lnTo>
                  <a:lnTo>
                    <a:pt x="583" y="526"/>
                  </a:lnTo>
                  <a:lnTo>
                    <a:pt x="561" y="533"/>
                  </a:lnTo>
                  <a:lnTo>
                    <a:pt x="538" y="538"/>
                  </a:lnTo>
                  <a:lnTo>
                    <a:pt x="513" y="542"/>
                  </a:lnTo>
                  <a:lnTo>
                    <a:pt x="486" y="544"/>
                  </a:lnTo>
                  <a:lnTo>
                    <a:pt x="457" y="545"/>
                  </a:lnTo>
                  <a:lnTo>
                    <a:pt x="238" y="545"/>
                  </a:lnTo>
                  <a:lnTo>
                    <a:pt x="238" y="204"/>
                  </a:lnTo>
                  <a:close/>
                  <a:moveTo>
                    <a:pt x="0" y="1342"/>
                  </a:moveTo>
                  <a:lnTo>
                    <a:pt x="484" y="1342"/>
                  </a:lnTo>
                  <a:lnTo>
                    <a:pt x="484" y="1342"/>
                  </a:lnTo>
                  <a:lnTo>
                    <a:pt x="531" y="1341"/>
                  </a:lnTo>
                  <a:lnTo>
                    <a:pt x="579" y="1338"/>
                  </a:lnTo>
                  <a:lnTo>
                    <a:pt x="602" y="1335"/>
                  </a:lnTo>
                  <a:lnTo>
                    <a:pt x="625" y="1332"/>
                  </a:lnTo>
                  <a:lnTo>
                    <a:pt x="648" y="1328"/>
                  </a:lnTo>
                  <a:lnTo>
                    <a:pt x="670" y="1323"/>
                  </a:lnTo>
                  <a:lnTo>
                    <a:pt x="693" y="1318"/>
                  </a:lnTo>
                  <a:lnTo>
                    <a:pt x="714" y="1312"/>
                  </a:lnTo>
                  <a:lnTo>
                    <a:pt x="736" y="1305"/>
                  </a:lnTo>
                  <a:lnTo>
                    <a:pt x="756" y="1298"/>
                  </a:lnTo>
                  <a:lnTo>
                    <a:pt x="776" y="1290"/>
                  </a:lnTo>
                  <a:lnTo>
                    <a:pt x="796" y="1281"/>
                  </a:lnTo>
                  <a:lnTo>
                    <a:pt x="815" y="1271"/>
                  </a:lnTo>
                  <a:lnTo>
                    <a:pt x="833" y="1260"/>
                  </a:lnTo>
                  <a:lnTo>
                    <a:pt x="851" y="1248"/>
                  </a:lnTo>
                  <a:lnTo>
                    <a:pt x="867" y="1236"/>
                  </a:lnTo>
                  <a:lnTo>
                    <a:pt x="883" y="1223"/>
                  </a:lnTo>
                  <a:lnTo>
                    <a:pt x="899" y="1208"/>
                  </a:lnTo>
                  <a:lnTo>
                    <a:pt x="912" y="1193"/>
                  </a:lnTo>
                  <a:lnTo>
                    <a:pt x="925" y="1177"/>
                  </a:lnTo>
                  <a:lnTo>
                    <a:pt x="937" y="1161"/>
                  </a:lnTo>
                  <a:lnTo>
                    <a:pt x="949" y="1142"/>
                  </a:lnTo>
                  <a:lnTo>
                    <a:pt x="959" y="1123"/>
                  </a:lnTo>
                  <a:lnTo>
                    <a:pt x="967" y="1102"/>
                  </a:lnTo>
                  <a:lnTo>
                    <a:pt x="975" y="1081"/>
                  </a:lnTo>
                  <a:lnTo>
                    <a:pt x="981" y="1059"/>
                  </a:lnTo>
                  <a:lnTo>
                    <a:pt x="985" y="1036"/>
                  </a:lnTo>
                  <a:lnTo>
                    <a:pt x="989" y="1011"/>
                  </a:lnTo>
                  <a:lnTo>
                    <a:pt x="991" y="985"/>
                  </a:lnTo>
                  <a:lnTo>
                    <a:pt x="992" y="959"/>
                  </a:lnTo>
                  <a:lnTo>
                    <a:pt x="992" y="959"/>
                  </a:lnTo>
                  <a:lnTo>
                    <a:pt x="992" y="943"/>
                  </a:lnTo>
                  <a:lnTo>
                    <a:pt x="990" y="927"/>
                  </a:lnTo>
                  <a:lnTo>
                    <a:pt x="989" y="911"/>
                  </a:lnTo>
                  <a:lnTo>
                    <a:pt x="986" y="896"/>
                  </a:lnTo>
                  <a:lnTo>
                    <a:pt x="983" y="881"/>
                  </a:lnTo>
                  <a:lnTo>
                    <a:pt x="980" y="866"/>
                  </a:lnTo>
                  <a:lnTo>
                    <a:pt x="975" y="852"/>
                  </a:lnTo>
                  <a:lnTo>
                    <a:pt x="971" y="838"/>
                  </a:lnTo>
                  <a:lnTo>
                    <a:pt x="965" y="824"/>
                  </a:lnTo>
                  <a:lnTo>
                    <a:pt x="959" y="811"/>
                  </a:lnTo>
                  <a:lnTo>
                    <a:pt x="953" y="798"/>
                  </a:lnTo>
                  <a:lnTo>
                    <a:pt x="944" y="786"/>
                  </a:lnTo>
                  <a:lnTo>
                    <a:pt x="937" y="774"/>
                  </a:lnTo>
                  <a:lnTo>
                    <a:pt x="928" y="761"/>
                  </a:lnTo>
                  <a:lnTo>
                    <a:pt x="920" y="750"/>
                  </a:lnTo>
                  <a:lnTo>
                    <a:pt x="910" y="739"/>
                  </a:lnTo>
                  <a:lnTo>
                    <a:pt x="901" y="729"/>
                  </a:lnTo>
                  <a:lnTo>
                    <a:pt x="890" y="719"/>
                  </a:lnTo>
                  <a:lnTo>
                    <a:pt x="879" y="709"/>
                  </a:lnTo>
                  <a:lnTo>
                    <a:pt x="868" y="700"/>
                  </a:lnTo>
                  <a:lnTo>
                    <a:pt x="856" y="691"/>
                  </a:lnTo>
                  <a:lnTo>
                    <a:pt x="844" y="683"/>
                  </a:lnTo>
                  <a:lnTo>
                    <a:pt x="831" y="676"/>
                  </a:lnTo>
                  <a:lnTo>
                    <a:pt x="818" y="669"/>
                  </a:lnTo>
                  <a:lnTo>
                    <a:pt x="805" y="663"/>
                  </a:lnTo>
                  <a:lnTo>
                    <a:pt x="792" y="656"/>
                  </a:lnTo>
                  <a:lnTo>
                    <a:pt x="777" y="651"/>
                  </a:lnTo>
                  <a:lnTo>
                    <a:pt x="762" y="646"/>
                  </a:lnTo>
                  <a:lnTo>
                    <a:pt x="748" y="642"/>
                  </a:lnTo>
                  <a:lnTo>
                    <a:pt x="733" y="639"/>
                  </a:lnTo>
                  <a:lnTo>
                    <a:pt x="717" y="636"/>
                  </a:lnTo>
                  <a:lnTo>
                    <a:pt x="702" y="634"/>
                  </a:lnTo>
                  <a:lnTo>
                    <a:pt x="702" y="631"/>
                  </a:lnTo>
                  <a:lnTo>
                    <a:pt x="702" y="631"/>
                  </a:lnTo>
                  <a:lnTo>
                    <a:pt x="727" y="622"/>
                  </a:lnTo>
                  <a:lnTo>
                    <a:pt x="752" y="613"/>
                  </a:lnTo>
                  <a:lnTo>
                    <a:pt x="774" y="601"/>
                  </a:lnTo>
                  <a:lnTo>
                    <a:pt x="797" y="588"/>
                  </a:lnTo>
                  <a:lnTo>
                    <a:pt x="817" y="575"/>
                  </a:lnTo>
                  <a:lnTo>
                    <a:pt x="836" y="560"/>
                  </a:lnTo>
                  <a:lnTo>
                    <a:pt x="854" y="542"/>
                  </a:lnTo>
                  <a:lnTo>
                    <a:pt x="870" y="525"/>
                  </a:lnTo>
                  <a:lnTo>
                    <a:pt x="885" y="506"/>
                  </a:lnTo>
                  <a:lnTo>
                    <a:pt x="898" y="485"/>
                  </a:lnTo>
                  <a:lnTo>
                    <a:pt x="909" y="464"/>
                  </a:lnTo>
                  <a:lnTo>
                    <a:pt x="918" y="441"/>
                  </a:lnTo>
                  <a:lnTo>
                    <a:pt x="925" y="416"/>
                  </a:lnTo>
                  <a:lnTo>
                    <a:pt x="931" y="391"/>
                  </a:lnTo>
                  <a:lnTo>
                    <a:pt x="934" y="364"/>
                  </a:lnTo>
                  <a:lnTo>
                    <a:pt x="935" y="337"/>
                  </a:lnTo>
                  <a:lnTo>
                    <a:pt x="935" y="337"/>
                  </a:lnTo>
                  <a:lnTo>
                    <a:pt x="934" y="314"/>
                  </a:lnTo>
                  <a:lnTo>
                    <a:pt x="932" y="293"/>
                  </a:lnTo>
                  <a:lnTo>
                    <a:pt x="930" y="271"/>
                  </a:lnTo>
                  <a:lnTo>
                    <a:pt x="926" y="252"/>
                  </a:lnTo>
                  <a:lnTo>
                    <a:pt x="921" y="233"/>
                  </a:lnTo>
                  <a:lnTo>
                    <a:pt x="915" y="214"/>
                  </a:lnTo>
                  <a:lnTo>
                    <a:pt x="908" y="197"/>
                  </a:lnTo>
                  <a:lnTo>
                    <a:pt x="900" y="181"/>
                  </a:lnTo>
                  <a:lnTo>
                    <a:pt x="890" y="165"/>
                  </a:lnTo>
                  <a:lnTo>
                    <a:pt x="880" y="150"/>
                  </a:lnTo>
                  <a:lnTo>
                    <a:pt x="870" y="136"/>
                  </a:lnTo>
                  <a:lnTo>
                    <a:pt x="859" y="122"/>
                  </a:lnTo>
                  <a:lnTo>
                    <a:pt x="847" y="110"/>
                  </a:lnTo>
                  <a:lnTo>
                    <a:pt x="833" y="97"/>
                  </a:lnTo>
                  <a:lnTo>
                    <a:pt x="819" y="86"/>
                  </a:lnTo>
                  <a:lnTo>
                    <a:pt x="805" y="76"/>
                  </a:lnTo>
                  <a:lnTo>
                    <a:pt x="791" y="67"/>
                  </a:lnTo>
                  <a:lnTo>
                    <a:pt x="775" y="58"/>
                  </a:lnTo>
                  <a:lnTo>
                    <a:pt x="759" y="49"/>
                  </a:lnTo>
                  <a:lnTo>
                    <a:pt x="743" y="41"/>
                  </a:lnTo>
                  <a:lnTo>
                    <a:pt x="726" y="34"/>
                  </a:lnTo>
                  <a:lnTo>
                    <a:pt x="709" y="28"/>
                  </a:lnTo>
                  <a:lnTo>
                    <a:pt x="691" y="22"/>
                  </a:lnTo>
                  <a:lnTo>
                    <a:pt x="673" y="18"/>
                  </a:lnTo>
                  <a:lnTo>
                    <a:pt x="655" y="13"/>
                  </a:lnTo>
                  <a:lnTo>
                    <a:pt x="637" y="10"/>
                  </a:lnTo>
                  <a:lnTo>
                    <a:pt x="618" y="6"/>
                  </a:lnTo>
                  <a:lnTo>
                    <a:pt x="599" y="4"/>
                  </a:lnTo>
                  <a:lnTo>
                    <a:pt x="561" y="1"/>
                  </a:lnTo>
                  <a:lnTo>
                    <a:pt x="524" y="0"/>
                  </a:lnTo>
                  <a:lnTo>
                    <a:pt x="0" y="0"/>
                  </a:lnTo>
                  <a:lnTo>
                    <a:pt x="0" y="1342"/>
                  </a:lnTo>
                  <a:close/>
                  <a:moveTo>
                    <a:pt x="238" y="750"/>
                  </a:moveTo>
                  <a:lnTo>
                    <a:pt x="468" y="750"/>
                  </a:lnTo>
                  <a:lnTo>
                    <a:pt x="468" y="750"/>
                  </a:lnTo>
                  <a:lnTo>
                    <a:pt x="503" y="751"/>
                  </a:lnTo>
                  <a:lnTo>
                    <a:pt x="536" y="752"/>
                  </a:lnTo>
                  <a:lnTo>
                    <a:pt x="566" y="755"/>
                  </a:lnTo>
                  <a:lnTo>
                    <a:pt x="594" y="760"/>
                  </a:lnTo>
                  <a:lnTo>
                    <a:pt x="620" y="765"/>
                  </a:lnTo>
                  <a:lnTo>
                    <a:pt x="643" y="774"/>
                  </a:lnTo>
                  <a:lnTo>
                    <a:pt x="664" y="782"/>
                  </a:lnTo>
                  <a:lnTo>
                    <a:pt x="674" y="787"/>
                  </a:lnTo>
                  <a:lnTo>
                    <a:pt x="683" y="792"/>
                  </a:lnTo>
                  <a:lnTo>
                    <a:pt x="692" y="798"/>
                  </a:lnTo>
                  <a:lnTo>
                    <a:pt x="700" y="804"/>
                  </a:lnTo>
                  <a:lnTo>
                    <a:pt x="707" y="811"/>
                  </a:lnTo>
                  <a:lnTo>
                    <a:pt x="714" y="818"/>
                  </a:lnTo>
                  <a:lnTo>
                    <a:pt x="720" y="825"/>
                  </a:lnTo>
                  <a:lnTo>
                    <a:pt x="725" y="834"/>
                  </a:lnTo>
                  <a:lnTo>
                    <a:pt x="731" y="842"/>
                  </a:lnTo>
                  <a:lnTo>
                    <a:pt x="736" y="851"/>
                  </a:lnTo>
                  <a:lnTo>
                    <a:pt x="740" y="860"/>
                  </a:lnTo>
                  <a:lnTo>
                    <a:pt x="743" y="870"/>
                  </a:lnTo>
                  <a:lnTo>
                    <a:pt x="746" y="880"/>
                  </a:lnTo>
                  <a:lnTo>
                    <a:pt x="749" y="892"/>
                  </a:lnTo>
                  <a:lnTo>
                    <a:pt x="752" y="915"/>
                  </a:lnTo>
                  <a:lnTo>
                    <a:pt x="753" y="940"/>
                  </a:lnTo>
                  <a:lnTo>
                    <a:pt x="753" y="940"/>
                  </a:lnTo>
                  <a:lnTo>
                    <a:pt x="752" y="956"/>
                  </a:lnTo>
                  <a:lnTo>
                    <a:pt x="751" y="971"/>
                  </a:lnTo>
                  <a:lnTo>
                    <a:pt x="749" y="985"/>
                  </a:lnTo>
                  <a:lnTo>
                    <a:pt x="746" y="999"/>
                  </a:lnTo>
                  <a:lnTo>
                    <a:pt x="742" y="1012"/>
                  </a:lnTo>
                  <a:lnTo>
                    <a:pt x="737" y="1024"/>
                  </a:lnTo>
                  <a:lnTo>
                    <a:pt x="731" y="1035"/>
                  </a:lnTo>
                  <a:lnTo>
                    <a:pt x="724" y="1045"/>
                  </a:lnTo>
                  <a:lnTo>
                    <a:pt x="717" y="1055"/>
                  </a:lnTo>
                  <a:lnTo>
                    <a:pt x="709" y="1064"/>
                  </a:lnTo>
                  <a:lnTo>
                    <a:pt x="701" y="1072"/>
                  </a:lnTo>
                  <a:lnTo>
                    <a:pt x="693" y="1080"/>
                  </a:lnTo>
                  <a:lnTo>
                    <a:pt x="683" y="1087"/>
                  </a:lnTo>
                  <a:lnTo>
                    <a:pt x="673" y="1093"/>
                  </a:lnTo>
                  <a:lnTo>
                    <a:pt x="663" y="1099"/>
                  </a:lnTo>
                  <a:lnTo>
                    <a:pt x="652" y="1105"/>
                  </a:lnTo>
                  <a:lnTo>
                    <a:pt x="630" y="1114"/>
                  </a:lnTo>
                  <a:lnTo>
                    <a:pt x="606" y="1121"/>
                  </a:lnTo>
                  <a:lnTo>
                    <a:pt x="582" y="1127"/>
                  </a:lnTo>
                  <a:lnTo>
                    <a:pt x="557" y="1131"/>
                  </a:lnTo>
                  <a:lnTo>
                    <a:pt x="532" y="1134"/>
                  </a:lnTo>
                  <a:lnTo>
                    <a:pt x="507" y="1136"/>
                  </a:lnTo>
                  <a:lnTo>
                    <a:pt x="483" y="1137"/>
                  </a:lnTo>
                  <a:lnTo>
                    <a:pt x="458" y="1137"/>
                  </a:lnTo>
                  <a:lnTo>
                    <a:pt x="238" y="1137"/>
                  </a:lnTo>
                  <a:lnTo>
                    <a:pt x="238" y="7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Rectangle 26"/>
            <p:cNvSpPr>
              <a:spLocks noChangeArrowheads="1"/>
            </p:cNvSpPr>
            <p:nvPr/>
          </p:nvSpPr>
          <p:spPr bwMode="auto">
            <a:xfrm>
              <a:off x="1033463" y="4995863"/>
              <a:ext cx="180975" cy="109061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7"/>
            <p:cNvSpPr>
              <a:spLocks noEditPoints="1"/>
            </p:cNvSpPr>
            <p:nvPr/>
          </p:nvSpPr>
          <p:spPr bwMode="auto">
            <a:xfrm>
              <a:off x="1335088" y="5346700"/>
              <a:ext cx="785812" cy="758825"/>
            </a:xfrm>
            <a:custGeom>
              <a:avLst/>
              <a:gdLst/>
              <a:ahLst/>
              <a:cxnLst>
                <a:cxn ang="0">
                  <a:pos x="444" y="2"/>
                </a:cxn>
                <a:cxn ang="0">
                  <a:pos x="348" y="19"/>
                </a:cxn>
                <a:cxn ang="0">
                  <a:pos x="259" y="53"/>
                </a:cxn>
                <a:cxn ang="0">
                  <a:pos x="180" y="102"/>
                </a:cxn>
                <a:cxn ang="0">
                  <a:pos x="112" y="164"/>
                </a:cxn>
                <a:cxn ang="0">
                  <a:pos x="59" y="240"/>
                </a:cxn>
                <a:cxn ang="0">
                  <a:pos x="23" y="327"/>
                </a:cxn>
                <a:cxn ang="0">
                  <a:pos x="3" y="425"/>
                </a:cxn>
                <a:cxn ang="0">
                  <a:pos x="1" y="504"/>
                </a:cxn>
                <a:cxn ang="0">
                  <a:pos x="16" y="605"/>
                </a:cxn>
                <a:cxn ang="0">
                  <a:pos x="49" y="694"/>
                </a:cxn>
                <a:cxn ang="0">
                  <a:pos x="98" y="773"/>
                </a:cxn>
                <a:cxn ang="0">
                  <a:pos x="162" y="839"/>
                </a:cxn>
                <a:cxn ang="0">
                  <a:pos x="238" y="892"/>
                </a:cxn>
                <a:cxn ang="0">
                  <a:pos x="324" y="929"/>
                </a:cxn>
                <a:cxn ang="0">
                  <a:pos x="420" y="950"/>
                </a:cxn>
                <a:cxn ang="0">
                  <a:pos x="495" y="955"/>
                </a:cxn>
                <a:cxn ang="0">
                  <a:pos x="596" y="947"/>
                </a:cxn>
                <a:cxn ang="0">
                  <a:pos x="689" y="922"/>
                </a:cxn>
                <a:cxn ang="0">
                  <a:pos x="774" y="880"/>
                </a:cxn>
                <a:cxn ang="0">
                  <a:pos x="846" y="824"/>
                </a:cxn>
                <a:cxn ang="0">
                  <a:pos x="907" y="755"/>
                </a:cxn>
                <a:cxn ang="0">
                  <a:pos x="952" y="673"/>
                </a:cxn>
                <a:cxn ang="0">
                  <a:pos x="980" y="580"/>
                </a:cxn>
                <a:cxn ang="0">
                  <a:pos x="991" y="478"/>
                </a:cxn>
                <a:cxn ang="0">
                  <a:pos x="985" y="399"/>
                </a:cxn>
                <a:cxn ang="0">
                  <a:pos x="961" y="304"/>
                </a:cxn>
                <a:cxn ang="0">
                  <a:pos x="919" y="220"/>
                </a:cxn>
                <a:cxn ang="0">
                  <a:pos x="862" y="148"/>
                </a:cxn>
                <a:cxn ang="0">
                  <a:pos x="793" y="88"/>
                </a:cxn>
                <a:cxn ang="0">
                  <a:pos x="711" y="43"/>
                </a:cxn>
                <a:cxn ang="0">
                  <a:pos x="620" y="13"/>
                </a:cxn>
                <a:cxn ang="0">
                  <a:pos x="521" y="0"/>
                </a:cxn>
                <a:cxn ang="0">
                  <a:pos x="495" y="751"/>
                </a:cxn>
                <a:cxn ang="0">
                  <a:pos x="436" y="745"/>
                </a:cxn>
                <a:cxn ang="0">
                  <a:pos x="383" y="728"/>
                </a:cxn>
                <a:cxn ang="0">
                  <a:pos x="338" y="702"/>
                </a:cxn>
                <a:cxn ang="0">
                  <a:pos x="299" y="668"/>
                </a:cxn>
                <a:cxn ang="0">
                  <a:pos x="268" y="626"/>
                </a:cxn>
                <a:cxn ang="0">
                  <a:pos x="233" y="531"/>
                </a:cxn>
                <a:cxn ang="0">
                  <a:pos x="230" y="451"/>
                </a:cxn>
                <a:cxn ang="0">
                  <a:pos x="256" y="351"/>
                </a:cxn>
                <a:cxn ang="0">
                  <a:pos x="291" y="297"/>
                </a:cxn>
                <a:cxn ang="0">
                  <a:pos x="327" y="262"/>
                </a:cxn>
                <a:cxn ang="0">
                  <a:pos x="371" y="233"/>
                </a:cxn>
                <a:cxn ang="0">
                  <a:pos x="422" y="214"/>
                </a:cxn>
                <a:cxn ang="0">
                  <a:pos x="480" y="205"/>
                </a:cxn>
                <a:cxn ang="0">
                  <a:pos x="526" y="206"/>
                </a:cxn>
                <a:cxn ang="0">
                  <a:pos x="582" y="218"/>
                </a:cxn>
                <a:cxn ang="0">
                  <a:pos x="632" y="239"/>
                </a:cxn>
                <a:cxn ang="0">
                  <a:pos x="674" y="270"/>
                </a:cxn>
                <a:cxn ang="0">
                  <a:pos x="708" y="308"/>
                </a:cxn>
                <a:cxn ang="0">
                  <a:pos x="745" y="375"/>
                </a:cxn>
                <a:cxn ang="0">
                  <a:pos x="763" y="478"/>
                </a:cxn>
                <a:cxn ang="0">
                  <a:pos x="752" y="556"/>
                </a:cxn>
                <a:cxn ang="0">
                  <a:pos x="716" y="637"/>
                </a:cxn>
                <a:cxn ang="0">
                  <a:pos x="683" y="677"/>
                </a:cxn>
                <a:cxn ang="0">
                  <a:pos x="643" y="710"/>
                </a:cxn>
                <a:cxn ang="0">
                  <a:pos x="595" y="733"/>
                </a:cxn>
                <a:cxn ang="0">
                  <a:pos x="541" y="747"/>
                </a:cxn>
                <a:cxn ang="0">
                  <a:pos x="495" y="751"/>
                </a:cxn>
              </a:cxnLst>
              <a:rect l="0" t="0" r="r" b="b"/>
              <a:pathLst>
                <a:path w="991" h="955">
                  <a:moveTo>
                    <a:pt x="495" y="0"/>
                  </a:moveTo>
                  <a:lnTo>
                    <a:pt x="495" y="0"/>
                  </a:lnTo>
                  <a:lnTo>
                    <a:pt x="470" y="0"/>
                  </a:lnTo>
                  <a:lnTo>
                    <a:pt x="444" y="2"/>
                  </a:lnTo>
                  <a:lnTo>
                    <a:pt x="420" y="5"/>
                  </a:lnTo>
                  <a:lnTo>
                    <a:pt x="396" y="8"/>
                  </a:lnTo>
                  <a:lnTo>
                    <a:pt x="371" y="13"/>
                  </a:lnTo>
                  <a:lnTo>
                    <a:pt x="348" y="19"/>
                  </a:lnTo>
                  <a:lnTo>
                    <a:pt x="324" y="26"/>
                  </a:lnTo>
                  <a:lnTo>
                    <a:pt x="302" y="35"/>
                  </a:lnTo>
                  <a:lnTo>
                    <a:pt x="280" y="43"/>
                  </a:lnTo>
                  <a:lnTo>
                    <a:pt x="259" y="53"/>
                  </a:lnTo>
                  <a:lnTo>
                    <a:pt x="238" y="64"/>
                  </a:lnTo>
                  <a:lnTo>
                    <a:pt x="218" y="75"/>
                  </a:lnTo>
                  <a:lnTo>
                    <a:pt x="199" y="88"/>
                  </a:lnTo>
                  <a:lnTo>
                    <a:pt x="180" y="102"/>
                  </a:lnTo>
                  <a:lnTo>
                    <a:pt x="162" y="116"/>
                  </a:lnTo>
                  <a:lnTo>
                    <a:pt x="145" y="131"/>
                  </a:lnTo>
                  <a:lnTo>
                    <a:pt x="129" y="148"/>
                  </a:lnTo>
                  <a:lnTo>
                    <a:pt x="112" y="164"/>
                  </a:lnTo>
                  <a:lnTo>
                    <a:pt x="98" y="182"/>
                  </a:lnTo>
                  <a:lnTo>
                    <a:pt x="85" y="201"/>
                  </a:lnTo>
                  <a:lnTo>
                    <a:pt x="72" y="220"/>
                  </a:lnTo>
                  <a:lnTo>
                    <a:pt x="59" y="240"/>
                  </a:lnTo>
                  <a:lnTo>
                    <a:pt x="49" y="261"/>
                  </a:lnTo>
                  <a:lnTo>
                    <a:pt x="39" y="282"/>
                  </a:lnTo>
                  <a:lnTo>
                    <a:pt x="30" y="304"/>
                  </a:lnTo>
                  <a:lnTo>
                    <a:pt x="23" y="327"/>
                  </a:lnTo>
                  <a:lnTo>
                    <a:pt x="16" y="350"/>
                  </a:lnTo>
                  <a:lnTo>
                    <a:pt x="10" y="375"/>
                  </a:lnTo>
                  <a:lnTo>
                    <a:pt x="6" y="399"/>
                  </a:lnTo>
                  <a:lnTo>
                    <a:pt x="3" y="425"/>
                  </a:lnTo>
                  <a:lnTo>
                    <a:pt x="1" y="451"/>
                  </a:lnTo>
                  <a:lnTo>
                    <a:pt x="0" y="478"/>
                  </a:lnTo>
                  <a:lnTo>
                    <a:pt x="0" y="478"/>
                  </a:lnTo>
                  <a:lnTo>
                    <a:pt x="1" y="504"/>
                  </a:lnTo>
                  <a:lnTo>
                    <a:pt x="3" y="531"/>
                  </a:lnTo>
                  <a:lnTo>
                    <a:pt x="6" y="556"/>
                  </a:lnTo>
                  <a:lnTo>
                    <a:pt x="10" y="580"/>
                  </a:lnTo>
                  <a:lnTo>
                    <a:pt x="16" y="605"/>
                  </a:lnTo>
                  <a:lnTo>
                    <a:pt x="23" y="628"/>
                  </a:lnTo>
                  <a:lnTo>
                    <a:pt x="30" y="651"/>
                  </a:lnTo>
                  <a:lnTo>
                    <a:pt x="39" y="673"/>
                  </a:lnTo>
                  <a:lnTo>
                    <a:pt x="49" y="694"/>
                  </a:lnTo>
                  <a:lnTo>
                    <a:pt x="59" y="716"/>
                  </a:lnTo>
                  <a:lnTo>
                    <a:pt x="72" y="735"/>
                  </a:lnTo>
                  <a:lnTo>
                    <a:pt x="85" y="755"/>
                  </a:lnTo>
                  <a:lnTo>
                    <a:pt x="98" y="773"/>
                  </a:lnTo>
                  <a:lnTo>
                    <a:pt x="112" y="791"/>
                  </a:lnTo>
                  <a:lnTo>
                    <a:pt x="129" y="808"/>
                  </a:lnTo>
                  <a:lnTo>
                    <a:pt x="145" y="824"/>
                  </a:lnTo>
                  <a:lnTo>
                    <a:pt x="162" y="839"/>
                  </a:lnTo>
                  <a:lnTo>
                    <a:pt x="180" y="853"/>
                  </a:lnTo>
                  <a:lnTo>
                    <a:pt x="199" y="868"/>
                  </a:lnTo>
                  <a:lnTo>
                    <a:pt x="218" y="880"/>
                  </a:lnTo>
                  <a:lnTo>
                    <a:pt x="238" y="892"/>
                  </a:lnTo>
                  <a:lnTo>
                    <a:pt x="259" y="902"/>
                  </a:lnTo>
                  <a:lnTo>
                    <a:pt x="280" y="912"/>
                  </a:lnTo>
                  <a:lnTo>
                    <a:pt x="302" y="922"/>
                  </a:lnTo>
                  <a:lnTo>
                    <a:pt x="324" y="929"/>
                  </a:lnTo>
                  <a:lnTo>
                    <a:pt x="348" y="936"/>
                  </a:lnTo>
                  <a:lnTo>
                    <a:pt x="371" y="942"/>
                  </a:lnTo>
                  <a:lnTo>
                    <a:pt x="396" y="947"/>
                  </a:lnTo>
                  <a:lnTo>
                    <a:pt x="420" y="950"/>
                  </a:lnTo>
                  <a:lnTo>
                    <a:pt x="444" y="953"/>
                  </a:lnTo>
                  <a:lnTo>
                    <a:pt x="470" y="955"/>
                  </a:lnTo>
                  <a:lnTo>
                    <a:pt x="495" y="955"/>
                  </a:lnTo>
                  <a:lnTo>
                    <a:pt x="495" y="955"/>
                  </a:lnTo>
                  <a:lnTo>
                    <a:pt x="521" y="955"/>
                  </a:lnTo>
                  <a:lnTo>
                    <a:pt x="546" y="953"/>
                  </a:lnTo>
                  <a:lnTo>
                    <a:pt x="572" y="950"/>
                  </a:lnTo>
                  <a:lnTo>
                    <a:pt x="596" y="947"/>
                  </a:lnTo>
                  <a:lnTo>
                    <a:pt x="620" y="942"/>
                  </a:lnTo>
                  <a:lnTo>
                    <a:pt x="643" y="936"/>
                  </a:lnTo>
                  <a:lnTo>
                    <a:pt x="667" y="929"/>
                  </a:lnTo>
                  <a:lnTo>
                    <a:pt x="689" y="922"/>
                  </a:lnTo>
                  <a:lnTo>
                    <a:pt x="711" y="912"/>
                  </a:lnTo>
                  <a:lnTo>
                    <a:pt x="733" y="902"/>
                  </a:lnTo>
                  <a:lnTo>
                    <a:pt x="753" y="892"/>
                  </a:lnTo>
                  <a:lnTo>
                    <a:pt x="774" y="880"/>
                  </a:lnTo>
                  <a:lnTo>
                    <a:pt x="793" y="868"/>
                  </a:lnTo>
                  <a:lnTo>
                    <a:pt x="811" y="853"/>
                  </a:lnTo>
                  <a:lnTo>
                    <a:pt x="830" y="839"/>
                  </a:lnTo>
                  <a:lnTo>
                    <a:pt x="846" y="824"/>
                  </a:lnTo>
                  <a:lnTo>
                    <a:pt x="862" y="808"/>
                  </a:lnTo>
                  <a:lnTo>
                    <a:pt x="879" y="791"/>
                  </a:lnTo>
                  <a:lnTo>
                    <a:pt x="893" y="773"/>
                  </a:lnTo>
                  <a:lnTo>
                    <a:pt x="907" y="755"/>
                  </a:lnTo>
                  <a:lnTo>
                    <a:pt x="919" y="735"/>
                  </a:lnTo>
                  <a:lnTo>
                    <a:pt x="931" y="716"/>
                  </a:lnTo>
                  <a:lnTo>
                    <a:pt x="942" y="694"/>
                  </a:lnTo>
                  <a:lnTo>
                    <a:pt x="952" y="673"/>
                  </a:lnTo>
                  <a:lnTo>
                    <a:pt x="961" y="651"/>
                  </a:lnTo>
                  <a:lnTo>
                    <a:pt x="968" y="628"/>
                  </a:lnTo>
                  <a:lnTo>
                    <a:pt x="975" y="605"/>
                  </a:lnTo>
                  <a:lnTo>
                    <a:pt x="980" y="580"/>
                  </a:lnTo>
                  <a:lnTo>
                    <a:pt x="985" y="556"/>
                  </a:lnTo>
                  <a:lnTo>
                    <a:pt x="989" y="531"/>
                  </a:lnTo>
                  <a:lnTo>
                    <a:pt x="990" y="504"/>
                  </a:lnTo>
                  <a:lnTo>
                    <a:pt x="991" y="478"/>
                  </a:lnTo>
                  <a:lnTo>
                    <a:pt x="991" y="478"/>
                  </a:lnTo>
                  <a:lnTo>
                    <a:pt x="990" y="451"/>
                  </a:lnTo>
                  <a:lnTo>
                    <a:pt x="989" y="425"/>
                  </a:lnTo>
                  <a:lnTo>
                    <a:pt x="985" y="399"/>
                  </a:lnTo>
                  <a:lnTo>
                    <a:pt x="980" y="375"/>
                  </a:lnTo>
                  <a:lnTo>
                    <a:pt x="975" y="350"/>
                  </a:lnTo>
                  <a:lnTo>
                    <a:pt x="968" y="327"/>
                  </a:lnTo>
                  <a:lnTo>
                    <a:pt x="961" y="304"/>
                  </a:lnTo>
                  <a:lnTo>
                    <a:pt x="952" y="282"/>
                  </a:lnTo>
                  <a:lnTo>
                    <a:pt x="942" y="261"/>
                  </a:lnTo>
                  <a:lnTo>
                    <a:pt x="931" y="240"/>
                  </a:lnTo>
                  <a:lnTo>
                    <a:pt x="919" y="220"/>
                  </a:lnTo>
                  <a:lnTo>
                    <a:pt x="907" y="201"/>
                  </a:lnTo>
                  <a:lnTo>
                    <a:pt x="893" y="182"/>
                  </a:lnTo>
                  <a:lnTo>
                    <a:pt x="879" y="164"/>
                  </a:lnTo>
                  <a:lnTo>
                    <a:pt x="862" y="148"/>
                  </a:lnTo>
                  <a:lnTo>
                    <a:pt x="846" y="131"/>
                  </a:lnTo>
                  <a:lnTo>
                    <a:pt x="830" y="116"/>
                  </a:lnTo>
                  <a:lnTo>
                    <a:pt x="811" y="102"/>
                  </a:lnTo>
                  <a:lnTo>
                    <a:pt x="793" y="88"/>
                  </a:lnTo>
                  <a:lnTo>
                    <a:pt x="774" y="75"/>
                  </a:lnTo>
                  <a:lnTo>
                    <a:pt x="753" y="64"/>
                  </a:lnTo>
                  <a:lnTo>
                    <a:pt x="733" y="53"/>
                  </a:lnTo>
                  <a:lnTo>
                    <a:pt x="711" y="43"/>
                  </a:lnTo>
                  <a:lnTo>
                    <a:pt x="689" y="35"/>
                  </a:lnTo>
                  <a:lnTo>
                    <a:pt x="667" y="26"/>
                  </a:lnTo>
                  <a:lnTo>
                    <a:pt x="643" y="19"/>
                  </a:lnTo>
                  <a:lnTo>
                    <a:pt x="620" y="13"/>
                  </a:lnTo>
                  <a:lnTo>
                    <a:pt x="596" y="8"/>
                  </a:lnTo>
                  <a:lnTo>
                    <a:pt x="572" y="5"/>
                  </a:lnTo>
                  <a:lnTo>
                    <a:pt x="546" y="2"/>
                  </a:lnTo>
                  <a:lnTo>
                    <a:pt x="521" y="0"/>
                  </a:lnTo>
                  <a:lnTo>
                    <a:pt x="495" y="0"/>
                  </a:lnTo>
                  <a:lnTo>
                    <a:pt x="495" y="0"/>
                  </a:lnTo>
                  <a:close/>
                  <a:moveTo>
                    <a:pt x="495" y="751"/>
                  </a:moveTo>
                  <a:lnTo>
                    <a:pt x="495" y="751"/>
                  </a:lnTo>
                  <a:lnTo>
                    <a:pt x="480" y="751"/>
                  </a:lnTo>
                  <a:lnTo>
                    <a:pt x="465" y="749"/>
                  </a:lnTo>
                  <a:lnTo>
                    <a:pt x="451" y="747"/>
                  </a:lnTo>
                  <a:lnTo>
                    <a:pt x="436" y="745"/>
                  </a:lnTo>
                  <a:lnTo>
                    <a:pt x="422" y="741"/>
                  </a:lnTo>
                  <a:lnTo>
                    <a:pt x="409" y="738"/>
                  </a:lnTo>
                  <a:lnTo>
                    <a:pt x="396" y="733"/>
                  </a:lnTo>
                  <a:lnTo>
                    <a:pt x="383" y="728"/>
                  </a:lnTo>
                  <a:lnTo>
                    <a:pt x="371" y="723"/>
                  </a:lnTo>
                  <a:lnTo>
                    <a:pt x="360" y="716"/>
                  </a:lnTo>
                  <a:lnTo>
                    <a:pt x="348" y="710"/>
                  </a:lnTo>
                  <a:lnTo>
                    <a:pt x="338" y="702"/>
                  </a:lnTo>
                  <a:lnTo>
                    <a:pt x="327" y="694"/>
                  </a:lnTo>
                  <a:lnTo>
                    <a:pt x="317" y="685"/>
                  </a:lnTo>
                  <a:lnTo>
                    <a:pt x="308" y="677"/>
                  </a:lnTo>
                  <a:lnTo>
                    <a:pt x="299" y="668"/>
                  </a:lnTo>
                  <a:lnTo>
                    <a:pt x="291" y="658"/>
                  </a:lnTo>
                  <a:lnTo>
                    <a:pt x="282" y="648"/>
                  </a:lnTo>
                  <a:lnTo>
                    <a:pt x="275" y="637"/>
                  </a:lnTo>
                  <a:lnTo>
                    <a:pt x="268" y="626"/>
                  </a:lnTo>
                  <a:lnTo>
                    <a:pt x="256" y="604"/>
                  </a:lnTo>
                  <a:lnTo>
                    <a:pt x="246" y="580"/>
                  </a:lnTo>
                  <a:lnTo>
                    <a:pt x="239" y="556"/>
                  </a:lnTo>
                  <a:lnTo>
                    <a:pt x="233" y="531"/>
                  </a:lnTo>
                  <a:lnTo>
                    <a:pt x="230" y="504"/>
                  </a:lnTo>
                  <a:lnTo>
                    <a:pt x="227" y="478"/>
                  </a:lnTo>
                  <a:lnTo>
                    <a:pt x="227" y="478"/>
                  </a:lnTo>
                  <a:lnTo>
                    <a:pt x="230" y="451"/>
                  </a:lnTo>
                  <a:lnTo>
                    <a:pt x="233" y="425"/>
                  </a:lnTo>
                  <a:lnTo>
                    <a:pt x="239" y="399"/>
                  </a:lnTo>
                  <a:lnTo>
                    <a:pt x="246" y="375"/>
                  </a:lnTo>
                  <a:lnTo>
                    <a:pt x="256" y="351"/>
                  </a:lnTo>
                  <a:lnTo>
                    <a:pt x="268" y="329"/>
                  </a:lnTo>
                  <a:lnTo>
                    <a:pt x="275" y="318"/>
                  </a:lnTo>
                  <a:lnTo>
                    <a:pt x="282" y="308"/>
                  </a:lnTo>
                  <a:lnTo>
                    <a:pt x="291" y="297"/>
                  </a:lnTo>
                  <a:lnTo>
                    <a:pt x="299" y="288"/>
                  </a:lnTo>
                  <a:lnTo>
                    <a:pt x="308" y="279"/>
                  </a:lnTo>
                  <a:lnTo>
                    <a:pt x="317" y="270"/>
                  </a:lnTo>
                  <a:lnTo>
                    <a:pt x="327" y="262"/>
                  </a:lnTo>
                  <a:lnTo>
                    <a:pt x="338" y="254"/>
                  </a:lnTo>
                  <a:lnTo>
                    <a:pt x="348" y="246"/>
                  </a:lnTo>
                  <a:lnTo>
                    <a:pt x="360" y="239"/>
                  </a:lnTo>
                  <a:lnTo>
                    <a:pt x="371" y="233"/>
                  </a:lnTo>
                  <a:lnTo>
                    <a:pt x="383" y="227"/>
                  </a:lnTo>
                  <a:lnTo>
                    <a:pt x="396" y="222"/>
                  </a:lnTo>
                  <a:lnTo>
                    <a:pt x="409" y="218"/>
                  </a:lnTo>
                  <a:lnTo>
                    <a:pt x="422" y="214"/>
                  </a:lnTo>
                  <a:lnTo>
                    <a:pt x="436" y="211"/>
                  </a:lnTo>
                  <a:lnTo>
                    <a:pt x="451" y="208"/>
                  </a:lnTo>
                  <a:lnTo>
                    <a:pt x="465" y="206"/>
                  </a:lnTo>
                  <a:lnTo>
                    <a:pt x="480" y="205"/>
                  </a:lnTo>
                  <a:lnTo>
                    <a:pt x="495" y="205"/>
                  </a:lnTo>
                  <a:lnTo>
                    <a:pt x="495" y="205"/>
                  </a:lnTo>
                  <a:lnTo>
                    <a:pt x="511" y="205"/>
                  </a:lnTo>
                  <a:lnTo>
                    <a:pt x="526" y="206"/>
                  </a:lnTo>
                  <a:lnTo>
                    <a:pt x="541" y="208"/>
                  </a:lnTo>
                  <a:lnTo>
                    <a:pt x="555" y="211"/>
                  </a:lnTo>
                  <a:lnTo>
                    <a:pt x="569" y="214"/>
                  </a:lnTo>
                  <a:lnTo>
                    <a:pt x="582" y="218"/>
                  </a:lnTo>
                  <a:lnTo>
                    <a:pt x="595" y="222"/>
                  </a:lnTo>
                  <a:lnTo>
                    <a:pt x="608" y="227"/>
                  </a:lnTo>
                  <a:lnTo>
                    <a:pt x="620" y="233"/>
                  </a:lnTo>
                  <a:lnTo>
                    <a:pt x="632" y="239"/>
                  </a:lnTo>
                  <a:lnTo>
                    <a:pt x="643" y="246"/>
                  </a:lnTo>
                  <a:lnTo>
                    <a:pt x="653" y="254"/>
                  </a:lnTo>
                  <a:lnTo>
                    <a:pt x="664" y="262"/>
                  </a:lnTo>
                  <a:lnTo>
                    <a:pt x="674" y="270"/>
                  </a:lnTo>
                  <a:lnTo>
                    <a:pt x="683" y="279"/>
                  </a:lnTo>
                  <a:lnTo>
                    <a:pt x="692" y="288"/>
                  </a:lnTo>
                  <a:lnTo>
                    <a:pt x="700" y="297"/>
                  </a:lnTo>
                  <a:lnTo>
                    <a:pt x="708" y="308"/>
                  </a:lnTo>
                  <a:lnTo>
                    <a:pt x="716" y="318"/>
                  </a:lnTo>
                  <a:lnTo>
                    <a:pt x="723" y="329"/>
                  </a:lnTo>
                  <a:lnTo>
                    <a:pt x="735" y="351"/>
                  </a:lnTo>
                  <a:lnTo>
                    <a:pt x="745" y="375"/>
                  </a:lnTo>
                  <a:lnTo>
                    <a:pt x="752" y="399"/>
                  </a:lnTo>
                  <a:lnTo>
                    <a:pt x="758" y="425"/>
                  </a:lnTo>
                  <a:lnTo>
                    <a:pt x="761" y="451"/>
                  </a:lnTo>
                  <a:lnTo>
                    <a:pt x="763" y="478"/>
                  </a:lnTo>
                  <a:lnTo>
                    <a:pt x="763" y="478"/>
                  </a:lnTo>
                  <a:lnTo>
                    <a:pt x="761" y="504"/>
                  </a:lnTo>
                  <a:lnTo>
                    <a:pt x="758" y="531"/>
                  </a:lnTo>
                  <a:lnTo>
                    <a:pt x="752" y="556"/>
                  </a:lnTo>
                  <a:lnTo>
                    <a:pt x="745" y="580"/>
                  </a:lnTo>
                  <a:lnTo>
                    <a:pt x="735" y="604"/>
                  </a:lnTo>
                  <a:lnTo>
                    <a:pt x="723" y="626"/>
                  </a:lnTo>
                  <a:lnTo>
                    <a:pt x="716" y="637"/>
                  </a:lnTo>
                  <a:lnTo>
                    <a:pt x="708" y="648"/>
                  </a:lnTo>
                  <a:lnTo>
                    <a:pt x="700" y="658"/>
                  </a:lnTo>
                  <a:lnTo>
                    <a:pt x="692" y="668"/>
                  </a:lnTo>
                  <a:lnTo>
                    <a:pt x="683" y="677"/>
                  </a:lnTo>
                  <a:lnTo>
                    <a:pt x="674" y="685"/>
                  </a:lnTo>
                  <a:lnTo>
                    <a:pt x="664" y="694"/>
                  </a:lnTo>
                  <a:lnTo>
                    <a:pt x="653" y="702"/>
                  </a:lnTo>
                  <a:lnTo>
                    <a:pt x="643" y="710"/>
                  </a:lnTo>
                  <a:lnTo>
                    <a:pt x="632" y="716"/>
                  </a:lnTo>
                  <a:lnTo>
                    <a:pt x="620" y="723"/>
                  </a:lnTo>
                  <a:lnTo>
                    <a:pt x="608" y="728"/>
                  </a:lnTo>
                  <a:lnTo>
                    <a:pt x="595" y="733"/>
                  </a:lnTo>
                  <a:lnTo>
                    <a:pt x="582" y="738"/>
                  </a:lnTo>
                  <a:lnTo>
                    <a:pt x="569" y="741"/>
                  </a:lnTo>
                  <a:lnTo>
                    <a:pt x="555" y="745"/>
                  </a:lnTo>
                  <a:lnTo>
                    <a:pt x="541" y="747"/>
                  </a:lnTo>
                  <a:lnTo>
                    <a:pt x="526" y="749"/>
                  </a:lnTo>
                  <a:lnTo>
                    <a:pt x="511" y="751"/>
                  </a:lnTo>
                  <a:lnTo>
                    <a:pt x="495" y="751"/>
                  </a:lnTo>
                  <a:lnTo>
                    <a:pt x="495" y="75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8"/>
            <p:cNvSpPr>
              <a:spLocks noEditPoints="1"/>
            </p:cNvSpPr>
            <p:nvPr/>
          </p:nvSpPr>
          <p:spPr bwMode="auto">
            <a:xfrm>
              <a:off x="2203450" y="5346700"/>
              <a:ext cx="785812" cy="758825"/>
            </a:xfrm>
            <a:custGeom>
              <a:avLst/>
              <a:gdLst/>
              <a:ahLst/>
              <a:cxnLst>
                <a:cxn ang="0">
                  <a:pos x="445" y="2"/>
                </a:cxn>
                <a:cxn ang="0">
                  <a:pos x="348" y="19"/>
                </a:cxn>
                <a:cxn ang="0">
                  <a:pos x="259" y="53"/>
                </a:cxn>
                <a:cxn ang="0">
                  <a:pos x="180" y="102"/>
                </a:cxn>
                <a:cxn ang="0">
                  <a:pos x="114" y="164"/>
                </a:cxn>
                <a:cxn ang="0">
                  <a:pos x="60" y="240"/>
                </a:cxn>
                <a:cxn ang="0">
                  <a:pos x="23" y="327"/>
                </a:cxn>
                <a:cxn ang="0">
                  <a:pos x="4" y="425"/>
                </a:cxn>
                <a:cxn ang="0">
                  <a:pos x="2" y="504"/>
                </a:cxn>
                <a:cxn ang="0">
                  <a:pos x="16" y="605"/>
                </a:cxn>
                <a:cxn ang="0">
                  <a:pos x="49" y="694"/>
                </a:cxn>
                <a:cxn ang="0">
                  <a:pos x="98" y="773"/>
                </a:cxn>
                <a:cxn ang="0">
                  <a:pos x="162" y="839"/>
                </a:cxn>
                <a:cxn ang="0">
                  <a:pos x="239" y="892"/>
                </a:cxn>
                <a:cxn ang="0">
                  <a:pos x="326" y="929"/>
                </a:cxn>
                <a:cxn ang="0">
                  <a:pos x="420" y="950"/>
                </a:cxn>
                <a:cxn ang="0">
                  <a:pos x="496" y="955"/>
                </a:cxn>
                <a:cxn ang="0">
                  <a:pos x="597" y="947"/>
                </a:cxn>
                <a:cxn ang="0">
                  <a:pos x="689" y="922"/>
                </a:cxn>
                <a:cxn ang="0">
                  <a:pos x="774" y="880"/>
                </a:cxn>
                <a:cxn ang="0">
                  <a:pos x="847" y="824"/>
                </a:cxn>
                <a:cxn ang="0">
                  <a:pos x="907" y="755"/>
                </a:cxn>
                <a:cxn ang="0">
                  <a:pos x="952" y="673"/>
                </a:cxn>
                <a:cxn ang="0">
                  <a:pos x="981" y="580"/>
                </a:cxn>
                <a:cxn ang="0">
                  <a:pos x="991" y="478"/>
                </a:cxn>
                <a:cxn ang="0">
                  <a:pos x="986" y="399"/>
                </a:cxn>
                <a:cxn ang="0">
                  <a:pos x="961" y="304"/>
                </a:cxn>
                <a:cxn ang="0">
                  <a:pos x="919" y="220"/>
                </a:cxn>
                <a:cxn ang="0">
                  <a:pos x="863" y="148"/>
                </a:cxn>
                <a:cxn ang="0">
                  <a:pos x="793" y="88"/>
                </a:cxn>
                <a:cxn ang="0">
                  <a:pos x="712" y="43"/>
                </a:cxn>
                <a:cxn ang="0">
                  <a:pos x="620" y="13"/>
                </a:cxn>
                <a:cxn ang="0">
                  <a:pos x="522" y="0"/>
                </a:cxn>
                <a:cxn ang="0">
                  <a:pos x="496" y="751"/>
                </a:cxn>
                <a:cxn ang="0">
                  <a:pos x="437" y="745"/>
                </a:cxn>
                <a:cxn ang="0">
                  <a:pos x="384" y="728"/>
                </a:cxn>
                <a:cxn ang="0">
                  <a:pos x="338" y="702"/>
                </a:cxn>
                <a:cxn ang="0">
                  <a:pos x="300" y="668"/>
                </a:cxn>
                <a:cxn ang="0">
                  <a:pos x="269" y="626"/>
                </a:cxn>
                <a:cxn ang="0">
                  <a:pos x="233" y="531"/>
                </a:cxn>
                <a:cxn ang="0">
                  <a:pos x="230" y="451"/>
                </a:cxn>
                <a:cxn ang="0">
                  <a:pos x="257" y="351"/>
                </a:cxn>
                <a:cxn ang="0">
                  <a:pos x="291" y="297"/>
                </a:cxn>
                <a:cxn ang="0">
                  <a:pos x="328" y="262"/>
                </a:cxn>
                <a:cxn ang="0">
                  <a:pos x="371" y="233"/>
                </a:cxn>
                <a:cxn ang="0">
                  <a:pos x="422" y="214"/>
                </a:cxn>
                <a:cxn ang="0">
                  <a:pos x="480" y="205"/>
                </a:cxn>
                <a:cxn ang="0">
                  <a:pos x="526" y="206"/>
                </a:cxn>
                <a:cxn ang="0">
                  <a:pos x="582" y="218"/>
                </a:cxn>
                <a:cxn ang="0">
                  <a:pos x="632" y="239"/>
                </a:cxn>
                <a:cxn ang="0">
                  <a:pos x="674" y="270"/>
                </a:cxn>
                <a:cxn ang="0">
                  <a:pos x="709" y="308"/>
                </a:cxn>
                <a:cxn ang="0">
                  <a:pos x="745" y="375"/>
                </a:cxn>
                <a:cxn ang="0">
                  <a:pos x="764" y="478"/>
                </a:cxn>
                <a:cxn ang="0">
                  <a:pos x="753" y="556"/>
                </a:cxn>
                <a:cxn ang="0">
                  <a:pos x="716" y="637"/>
                </a:cxn>
                <a:cxn ang="0">
                  <a:pos x="683" y="677"/>
                </a:cxn>
                <a:cxn ang="0">
                  <a:pos x="643" y="710"/>
                </a:cxn>
                <a:cxn ang="0">
                  <a:pos x="595" y="733"/>
                </a:cxn>
                <a:cxn ang="0">
                  <a:pos x="542" y="747"/>
                </a:cxn>
                <a:cxn ang="0">
                  <a:pos x="496" y="751"/>
                </a:cxn>
              </a:cxnLst>
              <a:rect l="0" t="0" r="r" b="b"/>
              <a:pathLst>
                <a:path w="991" h="955">
                  <a:moveTo>
                    <a:pt x="496" y="0"/>
                  </a:moveTo>
                  <a:lnTo>
                    <a:pt x="496" y="0"/>
                  </a:lnTo>
                  <a:lnTo>
                    <a:pt x="470" y="0"/>
                  </a:lnTo>
                  <a:lnTo>
                    <a:pt x="445" y="2"/>
                  </a:lnTo>
                  <a:lnTo>
                    <a:pt x="420" y="5"/>
                  </a:lnTo>
                  <a:lnTo>
                    <a:pt x="396" y="8"/>
                  </a:lnTo>
                  <a:lnTo>
                    <a:pt x="371" y="13"/>
                  </a:lnTo>
                  <a:lnTo>
                    <a:pt x="348" y="19"/>
                  </a:lnTo>
                  <a:lnTo>
                    <a:pt x="326" y="26"/>
                  </a:lnTo>
                  <a:lnTo>
                    <a:pt x="302" y="35"/>
                  </a:lnTo>
                  <a:lnTo>
                    <a:pt x="281" y="43"/>
                  </a:lnTo>
                  <a:lnTo>
                    <a:pt x="259" y="53"/>
                  </a:lnTo>
                  <a:lnTo>
                    <a:pt x="239" y="64"/>
                  </a:lnTo>
                  <a:lnTo>
                    <a:pt x="219" y="75"/>
                  </a:lnTo>
                  <a:lnTo>
                    <a:pt x="199" y="88"/>
                  </a:lnTo>
                  <a:lnTo>
                    <a:pt x="180" y="102"/>
                  </a:lnTo>
                  <a:lnTo>
                    <a:pt x="162" y="116"/>
                  </a:lnTo>
                  <a:lnTo>
                    <a:pt x="145" y="131"/>
                  </a:lnTo>
                  <a:lnTo>
                    <a:pt x="129" y="148"/>
                  </a:lnTo>
                  <a:lnTo>
                    <a:pt x="114" y="164"/>
                  </a:lnTo>
                  <a:lnTo>
                    <a:pt x="98" y="182"/>
                  </a:lnTo>
                  <a:lnTo>
                    <a:pt x="85" y="201"/>
                  </a:lnTo>
                  <a:lnTo>
                    <a:pt x="72" y="220"/>
                  </a:lnTo>
                  <a:lnTo>
                    <a:pt x="60" y="240"/>
                  </a:lnTo>
                  <a:lnTo>
                    <a:pt x="49" y="261"/>
                  </a:lnTo>
                  <a:lnTo>
                    <a:pt x="39" y="282"/>
                  </a:lnTo>
                  <a:lnTo>
                    <a:pt x="30" y="304"/>
                  </a:lnTo>
                  <a:lnTo>
                    <a:pt x="23" y="327"/>
                  </a:lnTo>
                  <a:lnTo>
                    <a:pt x="16" y="350"/>
                  </a:lnTo>
                  <a:lnTo>
                    <a:pt x="11" y="375"/>
                  </a:lnTo>
                  <a:lnTo>
                    <a:pt x="7" y="399"/>
                  </a:lnTo>
                  <a:lnTo>
                    <a:pt x="4" y="425"/>
                  </a:lnTo>
                  <a:lnTo>
                    <a:pt x="2" y="451"/>
                  </a:lnTo>
                  <a:lnTo>
                    <a:pt x="0" y="478"/>
                  </a:lnTo>
                  <a:lnTo>
                    <a:pt x="0" y="478"/>
                  </a:lnTo>
                  <a:lnTo>
                    <a:pt x="2" y="504"/>
                  </a:lnTo>
                  <a:lnTo>
                    <a:pt x="4" y="531"/>
                  </a:lnTo>
                  <a:lnTo>
                    <a:pt x="7" y="556"/>
                  </a:lnTo>
                  <a:lnTo>
                    <a:pt x="11" y="580"/>
                  </a:lnTo>
                  <a:lnTo>
                    <a:pt x="16" y="605"/>
                  </a:lnTo>
                  <a:lnTo>
                    <a:pt x="23" y="628"/>
                  </a:lnTo>
                  <a:lnTo>
                    <a:pt x="30" y="651"/>
                  </a:lnTo>
                  <a:lnTo>
                    <a:pt x="39" y="673"/>
                  </a:lnTo>
                  <a:lnTo>
                    <a:pt x="49" y="694"/>
                  </a:lnTo>
                  <a:lnTo>
                    <a:pt x="60" y="716"/>
                  </a:lnTo>
                  <a:lnTo>
                    <a:pt x="72" y="735"/>
                  </a:lnTo>
                  <a:lnTo>
                    <a:pt x="85" y="755"/>
                  </a:lnTo>
                  <a:lnTo>
                    <a:pt x="98" y="773"/>
                  </a:lnTo>
                  <a:lnTo>
                    <a:pt x="114" y="791"/>
                  </a:lnTo>
                  <a:lnTo>
                    <a:pt x="129" y="808"/>
                  </a:lnTo>
                  <a:lnTo>
                    <a:pt x="145" y="824"/>
                  </a:lnTo>
                  <a:lnTo>
                    <a:pt x="162" y="839"/>
                  </a:lnTo>
                  <a:lnTo>
                    <a:pt x="180" y="853"/>
                  </a:lnTo>
                  <a:lnTo>
                    <a:pt x="199" y="868"/>
                  </a:lnTo>
                  <a:lnTo>
                    <a:pt x="219" y="880"/>
                  </a:lnTo>
                  <a:lnTo>
                    <a:pt x="239" y="892"/>
                  </a:lnTo>
                  <a:lnTo>
                    <a:pt x="259" y="902"/>
                  </a:lnTo>
                  <a:lnTo>
                    <a:pt x="281" y="912"/>
                  </a:lnTo>
                  <a:lnTo>
                    <a:pt x="302" y="922"/>
                  </a:lnTo>
                  <a:lnTo>
                    <a:pt x="326" y="929"/>
                  </a:lnTo>
                  <a:lnTo>
                    <a:pt x="348" y="936"/>
                  </a:lnTo>
                  <a:lnTo>
                    <a:pt x="371" y="942"/>
                  </a:lnTo>
                  <a:lnTo>
                    <a:pt x="396" y="947"/>
                  </a:lnTo>
                  <a:lnTo>
                    <a:pt x="420" y="950"/>
                  </a:lnTo>
                  <a:lnTo>
                    <a:pt x="445" y="953"/>
                  </a:lnTo>
                  <a:lnTo>
                    <a:pt x="470" y="955"/>
                  </a:lnTo>
                  <a:lnTo>
                    <a:pt x="496" y="955"/>
                  </a:lnTo>
                  <a:lnTo>
                    <a:pt x="496" y="955"/>
                  </a:lnTo>
                  <a:lnTo>
                    <a:pt x="522" y="955"/>
                  </a:lnTo>
                  <a:lnTo>
                    <a:pt x="547" y="953"/>
                  </a:lnTo>
                  <a:lnTo>
                    <a:pt x="572" y="950"/>
                  </a:lnTo>
                  <a:lnTo>
                    <a:pt x="597" y="947"/>
                  </a:lnTo>
                  <a:lnTo>
                    <a:pt x="620" y="942"/>
                  </a:lnTo>
                  <a:lnTo>
                    <a:pt x="643" y="936"/>
                  </a:lnTo>
                  <a:lnTo>
                    <a:pt x="667" y="929"/>
                  </a:lnTo>
                  <a:lnTo>
                    <a:pt x="689" y="922"/>
                  </a:lnTo>
                  <a:lnTo>
                    <a:pt x="712" y="912"/>
                  </a:lnTo>
                  <a:lnTo>
                    <a:pt x="733" y="902"/>
                  </a:lnTo>
                  <a:lnTo>
                    <a:pt x="753" y="892"/>
                  </a:lnTo>
                  <a:lnTo>
                    <a:pt x="774" y="880"/>
                  </a:lnTo>
                  <a:lnTo>
                    <a:pt x="793" y="868"/>
                  </a:lnTo>
                  <a:lnTo>
                    <a:pt x="811" y="853"/>
                  </a:lnTo>
                  <a:lnTo>
                    <a:pt x="830" y="839"/>
                  </a:lnTo>
                  <a:lnTo>
                    <a:pt x="847" y="824"/>
                  </a:lnTo>
                  <a:lnTo>
                    <a:pt x="863" y="808"/>
                  </a:lnTo>
                  <a:lnTo>
                    <a:pt x="879" y="791"/>
                  </a:lnTo>
                  <a:lnTo>
                    <a:pt x="893" y="773"/>
                  </a:lnTo>
                  <a:lnTo>
                    <a:pt x="907" y="755"/>
                  </a:lnTo>
                  <a:lnTo>
                    <a:pt x="919" y="735"/>
                  </a:lnTo>
                  <a:lnTo>
                    <a:pt x="932" y="716"/>
                  </a:lnTo>
                  <a:lnTo>
                    <a:pt x="943" y="694"/>
                  </a:lnTo>
                  <a:lnTo>
                    <a:pt x="952" y="673"/>
                  </a:lnTo>
                  <a:lnTo>
                    <a:pt x="961" y="651"/>
                  </a:lnTo>
                  <a:lnTo>
                    <a:pt x="969" y="628"/>
                  </a:lnTo>
                  <a:lnTo>
                    <a:pt x="976" y="605"/>
                  </a:lnTo>
                  <a:lnTo>
                    <a:pt x="981" y="580"/>
                  </a:lnTo>
                  <a:lnTo>
                    <a:pt x="986" y="556"/>
                  </a:lnTo>
                  <a:lnTo>
                    <a:pt x="989" y="531"/>
                  </a:lnTo>
                  <a:lnTo>
                    <a:pt x="991" y="504"/>
                  </a:lnTo>
                  <a:lnTo>
                    <a:pt x="991" y="478"/>
                  </a:lnTo>
                  <a:lnTo>
                    <a:pt x="991" y="478"/>
                  </a:lnTo>
                  <a:lnTo>
                    <a:pt x="991" y="451"/>
                  </a:lnTo>
                  <a:lnTo>
                    <a:pt x="989" y="425"/>
                  </a:lnTo>
                  <a:lnTo>
                    <a:pt x="986" y="399"/>
                  </a:lnTo>
                  <a:lnTo>
                    <a:pt x="981" y="375"/>
                  </a:lnTo>
                  <a:lnTo>
                    <a:pt x="976" y="350"/>
                  </a:lnTo>
                  <a:lnTo>
                    <a:pt x="969" y="327"/>
                  </a:lnTo>
                  <a:lnTo>
                    <a:pt x="961" y="304"/>
                  </a:lnTo>
                  <a:lnTo>
                    <a:pt x="952" y="282"/>
                  </a:lnTo>
                  <a:lnTo>
                    <a:pt x="943" y="261"/>
                  </a:lnTo>
                  <a:lnTo>
                    <a:pt x="932" y="240"/>
                  </a:lnTo>
                  <a:lnTo>
                    <a:pt x="919" y="220"/>
                  </a:lnTo>
                  <a:lnTo>
                    <a:pt x="907" y="201"/>
                  </a:lnTo>
                  <a:lnTo>
                    <a:pt x="893" y="182"/>
                  </a:lnTo>
                  <a:lnTo>
                    <a:pt x="879" y="164"/>
                  </a:lnTo>
                  <a:lnTo>
                    <a:pt x="863" y="148"/>
                  </a:lnTo>
                  <a:lnTo>
                    <a:pt x="847" y="131"/>
                  </a:lnTo>
                  <a:lnTo>
                    <a:pt x="830" y="116"/>
                  </a:lnTo>
                  <a:lnTo>
                    <a:pt x="811" y="102"/>
                  </a:lnTo>
                  <a:lnTo>
                    <a:pt x="793" y="88"/>
                  </a:lnTo>
                  <a:lnTo>
                    <a:pt x="774" y="75"/>
                  </a:lnTo>
                  <a:lnTo>
                    <a:pt x="753" y="64"/>
                  </a:lnTo>
                  <a:lnTo>
                    <a:pt x="733" y="53"/>
                  </a:lnTo>
                  <a:lnTo>
                    <a:pt x="712" y="43"/>
                  </a:lnTo>
                  <a:lnTo>
                    <a:pt x="689" y="35"/>
                  </a:lnTo>
                  <a:lnTo>
                    <a:pt x="667" y="26"/>
                  </a:lnTo>
                  <a:lnTo>
                    <a:pt x="643" y="19"/>
                  </a:lnTo>
                  <a:lnTo>
                    <a:pt x="620" y="13"/>
                  </a:lnTo>
                  <a:lnTo>
                    <a:pt x="597" y="8"/>
                  </a:lnTo>
                  <a:lnTo>
                    <a:pt x="572" y="5"/>
                  </a:lnTo>
                  <a:lnTo>
                    <a:pt x="547" y="2"/>
                  </a:lnTo>
                  <a:lnTo>
                    <a:pt x="522" y="0"/>
                  </a:lnTo>
                  <a:lnTo>
                    <a:pt x="496" y="0"/>
                  </a:lnTo>
                  <a:lnTo>
                    <a:pt x="496" y="0"/>
                  </a:lnTo>
                  <a:close/>
                  <a:moveTo>
                    <a:pt x="496" y="751"/>
                  </a:moveTo>
                  <a:lnTo>
                    <a:pt x="496" y="751"/>
                  </a:lnTo>
                  <a:lnTo>
                    <a:pt x="480" y="751"/>
                  </a:lnTo>
                  <a:lnTo>
                    <a:pt x="465" y="749"/>
                  </a:lnTo>
                  <a:lnTo>
                    <a:pt x="451" y="747"/>
                  </a:lnTo>
                  <a:lnTo>
                    <a:pt x="437" y="745"/>
                  </a:lnTo>
                  <a:lnTo>
                    <a:pt x="422" y="741"/>
                  </a:lnTo>
                  <a:lnTo>
                    <a:pt x="409" y="738"/>
                  </a:lnTo>
                  <a:lnTo>
                    <a:pt x="396" y="733"/>
                  </a:lnTo>
                  <a:lnTo>
                    <a:pt x="384" y="728"/>
                  </a:lnTo>
                  <a:lnTo>
                    <a:pt x="371" y="723"/>
                  </a:lnTo>
                  <a:lnTo>
                    <a:pt x="360" y="716"/>
                  </a:lnTo>
                  <a:lnTo>
                    <a:pt x="349" y="710"/>
                  </a:lnTo>
                  <a:lnTo>
                    <a:pt x="338" y="702"/>
                  </a:lnTo>
                  <a:lnTo>
                    <a:pt x="328" y="694"/>
                  </a:lnTo>
                  <a:lnTo>
                    <a:pt x="317" y="685"/>
                  </a:lnTo>
                  <a:lnTo>
                    <a:pt x="308" y="677"/>
                  </a:lnTo>
                  <a:lnTo>
                    <a:pt x="300" y="668"/>
                  </a:lnTo>
                  <a:lnTo>
                    <a:pt x="291" y="658"/>
                  </a:lnTo>
                  <a:lnTo>
                    <a:pt x="284" y="648"/>
                  </a:lnTo>
                  <a:lnTo>
                    <a:pt x="276" y="637"/>
                  </a:lnTo>
                  <a:lnTo>
                    <a:pt x="269" y="626"/>
                  </a:lnTo>
                  <a:lnTo>
                    <a:pt x="257" y="604"/>
                  </a:lnTo>
                  <a:lnTo>
                    <a:pt x="247" y="580"/>
                  </a:lnTo>
                  <a:lnTo>
                    <a:pt x="239" y="556"/>
                  </a:lnTo>
                  <a:lnTo>
                    <a:pt x="233" y="531"/>
                  </a:lnTo>
                  <a:lnTo>
                    <a:pt x="230" y="504"/>
                  </a:lnTo>
                  <a:lnTo>
                    <a:pt x="229" y="478"/>
                  </a:lnTo>
                  <a:lnTo>
                    <a:pt x="229" y="478"/>
                  </a:lnTo>
                  <a:lnTo>
                    <a:pt x="230" y="451"/>
                  </a:lnTo>
                  <a:lnTo>
                    <a:pt x="233" y="425"/>
                  </a:lnTo>
                  <a:lnTo>
                    <a:pt x="239" y="399"/>
                  </a:lnTo>
                  <a:lnTo>
                    <a:pt x="247" y="375"/>
                  </a:lnTo>
                  <a:lnTo>
                    <a:pt x="257" y="351"/>
                  </a:lnTo>
                  <a:lnTo>
                    <a:pt x="269" y="329"/>
                  </a:lnTo>
                  <a:lnTo>
                    <a:pt x="276" y="318"/>
                  </a:lnTo>
                  <a:lnTo>
                    <a:pt x="284" y="308"/>
                  </a:lnTo>
                  <a:lnTo>
                    <a:pt x="291" y="297"/>
                  </a:lnTo>
                  <a:lnTo>
                    <a:pt x="300" y="288"/>
                  </a:lnTo>
                  <a:lnTo>
                    <a:pt x="308" y="279"/>
                  </a:lnTo>
                  <a:lnTo>
                    <a:pt x="317" y="270"/>
                  </a:lnTo>
                  <a:lnTo>
                    <a:pt x="328" y="262"/>
                  </a:lnTo>
                  <a:lnTo>
                    <a:pt x="338" y="254"/>
                  </a:lnTo>
                  <a:lnTo>
                    <a:pt x="349" y="246"/>
                  </a:lnTo>
                  <a:lnTo>
                    <a:pt x="360" y="239"/>
                  </a:lnTo>
                  <a:lnTo>
                    <a:pt x="371" y="233"/>
                  </a:lnTo>
                  <a:lnTo>
                    <a:pt x="384" y="227"/>
                  </a:lnTo>
                  <a:lnTo>
                    <a:pt x="396" y="222"/>
                  </a:lnTo>
                  <a:lnTo>
                    <a:pt x="409" y="218"/>
                  </a:lnTo>
                  <a:lnTo>
                    <a:pt x="422" y="214"/>
                  </a:lnTo>
                  <a:lnTo>
                    <a:pt x="437" y="211"/>
                  </a:lnTo>
                  <a:lnTo>
                    <a:pt x="451" y="208"/>
                  </a:lnTo>
                  <a:lnTo>
                    <a:pt x="465" y="206"/>
                  </a:lnTo>
                  <a:lnTo>
                    <a:pt x="480" y="205"/>
                  </a:lnTo>
                  <a:lnTo>
                    <a:pt x="496" y="205"/>
                  </a:lnTo>
                  <a:lnTo>
                    <a:pt x="496" y="205"/>
                  </a:lnTo>
                  <a:lnTo>
                    <a:pt x="512" y="205"/>
                  </a:lnTo>
                  <a:lnTo>
                    <a:pt x="526" y="206"/>
                  </a:lnTo>
                  <a:lnTo>
                    <a:pt x="542" y="208"/>
                  </a:lnTo>
                  <a:lnTo>
                    <a:pt x="556" y="211"/>
                  </a:lnTo>
                  <a:lnTo>
                    <a:pt x="569" y="214"/>
                  </a:lnTo>
                  <a:lnTo>
                    <a:pt x="582" y="218"/>
                  </a:lnTo>
                  <a:lnTo>
                    <a:pt x="595" y="222"/>
                  </a:lnTo>
                  <a:lnTo>
                    <a:pt x="608" y="227"/>
                  </a:lnTo>
                  <a:lnTo>
                    <a:pt x="620" y="233"/>
                  </a:lnTo>
                  <a:lnTo>
                    <a:pt x="632" y="239"/>
                  </a:lnTo>
                  <a:lnTo>
                    <a:pt x="643" y="246"/>
                  </a:lnTo>
                  <a:lnTo>
                    <a:pt x="654" y="254"/>
                  </a:lnTo>
                  <a:lnTo>
                    <a:pt x="665" y="262"/>
                  </a:lnTo>
                  <a:lnTo>
                    <a:pt x="674" y="270"/>
                  </a:lnTo>
                  <a:lnTo>
                    <a:pt x="683" y="279"/>
                  </a:lnTo>
                  <a:lnTo>
                    <a:pt x="692" y="288"/>
                  </a:lnTo>
                  <a:lnTo>
                    <a:pt x="700" y="297"/>
                  </a:lnTo>
                  <a:lnTo>
                    <a:pt x="709" y="308"/>
                  </a:lnTo>
                  <a:lnTo>
                    <a:pt x="716" y="318"/>
                  </a:lnTo>
                  <a:lnTo>
                    <a:pt x="723" y="329"/>
                  </a:lnTo>
                  <a:lnTo>
                    <a:pt x="735" y="351"/>
                  </a:lnTo>
                  <a:lnTo>
                    <a:pt x="745" y="375"/>
                  </a:lnTo>
                  <a:lnTo>
                    <a:pt x="753" y="399"/>
                  </a:lnTo>
                  <a:lnTo>
                    <a:pt x="759" y="425"/>
                  </a:lnTo>
                  <a:lnTo>
                    <a:pt x="763" y="451"/>
                  </a:lnTo>
                  <a:lnTo>
                    <a:pt x="764" y="478"/>
                  </a:lnTo>
                  <a:lnTo>
                    <a:pt x="764" y="478"/>
                  </a:lnTo>
                  <a:lnTo>
                    <a:pt x="763" y="504"/>
                  </a:lnTo>
                  <a:lnTo>
                    <a:pt x="759" y="531"/>
                  </a:lnTo>
                  <a:lnTo>
                    <a:pt x="753" y="556"/>
                  </a:lnTo>
                  <a:lnTo>
                    <a:pt x="745" y="580"/>
                  </a:lnTo>
                  <a:lnTo>
                    <a:pt x="735" y="604"/>
                  </a:lnTo>
                  <a:lnTo>
                    <a:pt x="723" y="626"/>
                  </a:lnTo>
                  <a:lnTo>
                    <a:pt x="716" y="637"/>
                  </a:lnTo>
                  <a:lnTo>
                    <a:pt x="709" y="648"/>
                  </a:lnTo>
                  <a:lnTo>
                    <a:pt x="700" y="658"/>
                  </a:lnTo>
                  <a:lnTo>
                    <a:pt x="692" y="668"/>
                  </a:lnTo>
                  <a:lnTo>
                    <a:pt x="683" y="677"/>
                  </a:lnTo>
                  <a:lnTo>
                    <a:pt x="674" y="685"/>
                  </a:lnTo>
                  <a:lnTo>
                    <a:pt x="665" y="694"/>
                  </a:lnTo>
                  <a:lnTo>
                    <a:pt x="654" y="702"/>
                  </a:lnTo>
                  <a:lnTo>
                    <a:pt x="643" y="710"/>
                  </a:lnTo>
                  <a:lnTo>
                    <a:pt x="632" y="716"/>
                  </a:lnTo>
                  <a:lnTo>
                    <a:pt x="620" y="723"/>
                  </a:lnTo>
                  <a:lnTo>
                    <a:pt x="608" y="728"/>
                  </a:lnTo>
                  <a:lnTo>
                    <a:pt x="595" y="733"/>
                  </a:lnTo>
                  <a:lnTo>
                    <a:pt x="582" y="738"/>
                  </a:lnTo>
                  <a:lnTo>
                    <a:pt x="569" y="741"/>
                  </a:lnTo>
                  <a:lnTo>
                    <a:pt x="556" y="745"/>
                  </a:lnTo>
                  <a:lnTo>
                    <a:pt x="542" y="747"/>
                  </a:lnTo>
                  <a:lnTo>
                    <a:pt x="526" y="749"/>
                  </a:lnTo>
                  <a:lnTo>
                    <a:pt x="512" y="751"/>
                  </a:lnTo>
                  <a:lnTo>
                    <a:pt x="496" y="751"/>
                  </a:lnTo>
                  <a:lnTo>
                    <a:pt x="496" y="75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29"/>
            <p:cNvSpPr>
              <a:spLocks/>
            </p:cNvSpPr>
            <p:nvPr/>
          </p:nvSpPr>
          <p:spPr bwMode="auto">
            <a:xfrm>
              <a:off x="3100388" y="5346700"/>
              <a:ext cx="1120775" cy="739775"/>
            </a:xfrm>
            <a:custGeom>
              <a:avLst/>
              <a:gdLst/>
              <a:ahLst/>
              <a:cxnLst>
                <a:cxn ang="0">
                  <a:pos x="216" y="165"/>
                </a:cxn>
                <a:cxn ang="0">
                  <a:pos x="229" y="149"/>
                </a:cxn>
                <a:cxn ang="0">
                  <a:pos x="259" y="103"/>
                </a:cxn>
                <a:cxn ang="0">
                  <a:pos x="301" y="62"/>
                </a:cxn>
                <a:cxn ang="0">
                  <a:pos x="355" y="30"/>
                </a:cxn>
                <a:cxn ang="0">
                  <a:pos x="420" y="8"/>
                </a:cxn>
                <a:cxn ang="0">
                  <a:pos x="500" y="0"/>
                </a:cxn>
                <a:cxn ang="0">
                  <a:pos x="550" y="2"/>
                </a:cxn>
                <a:cxn ang="0">
                  <a:pos x="618" y="16"/>
                </a:cxn>
                <a:cxn ang="0">
                  <a:pos x="677" y="42"/>
                </a:cxn>
                <a:cxn ang="0">
                  <a:pos x="725" y="79"/>
                </a:cxn>
                <a:cxn ang="0">
                  <a:pos x="764" y="128"/>
                </a:cxn>
                <a:cxn ang="0">
                  <a:pos x="784" y="169"/>
                </a:cxn>
                <a:cxn ang="0">
                  <a:pos x="825" y="110"/>
                </a:cxn>
                <a:cxn ang="0">
                  <a:pos x="872" y="64"/>
                </a:cxn>
                <a:cxn ang="0">
                  <a:pos x="927" y="31"/>
                </a:cxn>
                <a:cxn ang="0">
                  <a:pos x="989" y="10"/>
                </a:cxn>
                <a:cxn ang="0">
                  <a:pos x="1059" y="0"/>
                </a:cxn>
                <a:cxn ang="0">
                  <a:pos x="1106" y="0"/>
                </a:cxn>
                <a:cxn ang="0">
                  <a:pos x="1168" y="7"/>
                </a:cxn>
                <a:cxn ang="0">
                  <a:pos x="1221" y="23"/>
                </a:cxn>
                <a:cxn ang="0">
                  <a:pos x="1268" y="47"/>
                </a:cxn>
                <a:cxn ang="0">
                  <a:pos x="1307" y="76"/>
                </a:cxn>
                <a:cxn ang="0">
                  <a:pos x="1339" y="113"/>
                </a:cxn>
                <a:cxn ang="0">
                  <a:pos x="1365" y="156"/>
                </a:cxn>
                <a:cxn ang="0">
                  <a:pos x="1385" y="203"/>
                </a:cxn>
                <a:cxn ang="0">
                  <a:pos x="1399" y="256"/>
                </a:cxn>
                <a:cxn ang="0">
                  <a:pos x="1408" y="311"/>
                </a:cxn>
                <a:cxn ang="0">
                  <a:pos x="1413" y="933"/>
                </a:cxn>
                <a:cxn ang="0">
                  <a:pos x="1184" y="417"/>
                </a:cxn>
                <a:cxn ang="0">
                  <a:pos x="1180" y="355"/>
                </a:cxn>
                <a:cxn ang="0">
                  <a:pos x="1167" y="299"/>
                </a:cxn>
                <a:cxn ang="0">
                  <a:pos x="1140" y="255"/>
                </a:cxn>
                <a:cxn ang="0">
                  <a:pos x="1107" y="226"/>
                </a:cxn>
                <a:cxn ang="0">
                  <a:pos x="1081" y="215"/>
                </a:cxn>
                <a:cxn ang="0">
                  <a:pos x="1051" y="207"/>
                </a:cxn>
                <a:cxn ang="0">
                  <a:pos x="1015" y="205"/>
                </a:cxn>
                <a:cxn ang="0">
                  <a:pos x="977" y="208"/>
                </a:cxn>
                <a:cxn ang="0">
                  <a:pos x="945" y="216"/>
                </a:cxn>
                <a:cxn ang="0">
                  <a:pos x="915" y="230"/>
                </a:cxn>
                <a:cxn ang="0">
                  <a:pos x="891" y="248"/>
                </a:cxn>
                <a:cxn ang="0">
                  <a:pos x="853" y="295"/>
                </a:cxn>
                <a:cxn ang="0">
                  <a:pos x="831" y="353"/>
                </a:cxn>
                <a:cxn ang="0">
                  <a:pos x="821" y="417"/>
                </a:cxn>
                <a:cxn ang="0">
                  <a:pos x="592" y="933"/>
                </a:cxn>
                <a:cxn ang="0">
                  <a:pos x="591" y="370"/>
                </a:cxn>
                <a:cxn ang="0">
                  <a:pos x="583" y="315"/>
                </a:cxn>
                <a:cxn ang="0">
                  <a:pos x="565" y="269"/>
                </a:cxn>
                <a:cxn ang="0">
                  <a:pos x="534" y="234"/>
                </a:cxn>
                <a:cxn ang="0">
                  <a:pos x="491" y="212"/>
                </a:cxn>
                <a:cxn ang="0">
                  <a:pos x="436" y="205"/>
                </a:cxn>
                <a:cxn ang="0">
                  <a:pos x="410" y="206"/>
                </a:cxn>
                <a:cxn ang="0">
                  <a:pos x="373" y="212"/>
                </a:cxn>
                <a:cxn ang="0">
                  <a:pos x="341" y="224"/>
                </a:cxn>
                <a:cxn ang="0">
                  <a:pos x="313" y="239"/>
                </a:cxn>
                <a:cxn ang="0">
                  <a:pos x="290" y="260"/>
                </a:cxn>
                <a:cxn ang="0">
                  <a:pos x="254" y="310"/>
                </a:cxn>
                <a:cxn ang="0">
                  <a:pos x="235" y="370"/>
                </a:cxn>
                <a:cxn ang="0">
                  <a:pos x="228" y="436"/>
                </a:cxn>
                <a:cxn ang="0">
                  <a:pos x="0" y="22"/>
                </a:cxn>
              </a:cxnLst>
              <a:rect l="0" t="0" r="r" b="b"/>
              <a:pathLst>
                <a:path w="1413" h="933">
                  <a:moveTo>
                    <a:pt x="0" y="22"/>
                  </a:moveTo>
                  <a:lnTo>
                    <a:pt x="216" y="22"/>
                  </a:lnTo>
                  <a:lnTo>
                    <a:pt x="216" y="165"/>
                  </a:lnTo>
                  <a:lnTo>
                    <a:pt x="220" y="165"/>
                  </a:lnTo>
                  <a:lnTo>
                    <a:pt x="220" y="165"/>
                  </a:lnTo>
                  <a:lnTo>
                    <a:pt x="229" y="149"/>
                  </a:lnTo>
                  <a:lnTo>
                    <a:pt x="238" y="133"/>
                  </a:lnTo>
                  <a:lnTo>
                    <a:pt x="248" y="118"/>
                  </a:lnTo>
                  <a:lnTo>
                    <a:pt x="259" y="103"/>
                  </a:lnTo>
                  <a:lnTo>
                    <a:pt x="272" y="89"/>
                  </a:lnTo>
                  <a:lnTo>
                    <a:pt x="286" y="75"/>
                  </a:lnTo>
                  <a:lnTo>
                    <a:pt x="301" y="62"/>
                  </a:lnTo>
                  <a:lnTo>
                    <a:pt x="318" y="50"/>
                  </a:lnTo>
                  <a:lnTo>
                    <a:pt x="336" y="40"/>
                  </a:lnTo>
                  <a:lnTo>
                    <a:pt x="355" y="30"/>
                  </a:lnTo>
                  <a:lnTo>
                    <a:pt x="375" y="20"/>
                  </a:lnTo>
                  <a:lnTo>
                    <a:pt x="398" y="13"/>
                  </a:lnTo>
                  <a:lnTo>
                    <a:pt x="420" y="8"/>
                  </a:lnTo>
                  <a:lnTo>
                    <a:pt x="446" y="3"/>
                  </a:lnTo>
                  <a:lnTo>
                    <a:pt x="472" y="1"/>
                  </a:lnTo>
                  <a:lnTo>
                    <a:pt x="500" y="0"/>
                  </a:lnTo>
                  <a:lnTo>
                    <a:pt x="500" y="0"/>
                  </a:lnTo>
                  <a:lnTo>
                    <a:pt x="525" y="0"/>
                  </a:lnTo>
                  <a:lnTo>
                    <a:pt x="550" y="2"/>
                  </a:lnTo>
                  <a:lnTo>
                    <a:pt x="574" y="5"/>
                  </a:lnTo>
                  <a:lnTo>
                    <a:pt x="596" y="10"/>
                  </a:lnTo>
                  <a:lnTo>
                    <a:pt x="618" y="16"/>
                  </a:lnTo>
                  <a:lnTo>
                    <a:pt x="638" y="23"/>
                  </a:lnTo>
                  <a:lnTo>
                    <a:pt x="659" y="32"/>
                  </a:lnTo>
                  <a:lnTo>
                    <a:pt x="677" y="42"/>
                  </a:lnTo>
                  <a:lnTo>
                    <a:pt x="694" y="53"/>
                  </a:lnTo>
                  <a:lnTo>
                    <a:pt x="711" y="65"/>
                  </a:lnTo>
                  <a:lnTo>
                    <a:pt x="725" y="79"/>
                  </a:lnTo>
                  <a:lnTo>
                    <a:pt x="739" y="95"/>
                  </a:lnTo>
                  <a:lnTo>
                    <a:pt x="752" y="111"/>
                  </a:lnTo>
                  <a:lnTo>
                    <a:pt x="764" y="128"/>
                  </a:lnTo>
                  <a:lnTo>
                    <a:pt x="775" y="148"/>
                  </a:lnTo>
                  <a:lnTo>
                    <a:pt x="784" y="169"/>
                  </a:lnTo>
                  <a:lnTo>
                    <a:pt x="784" y="169"/>
                  </a:lnTo>
                  <a:lnTo>
                    <a:pt x="797" y="148"/>
                  </a:lnTo>
                  <a:lnTo>
                    <a:pt x="810" y="128"/>
                  </a:lnTo>
                  <a:lnTo>
                    <a:pt x="825" y="110"/>
                  </a:lnTo>
                  <a:lnTo>
                    <a:pt x="840" y="94"/>
                  </a:lnTo>
                  <a:lnTo>
                    <a:pt x="855" y="78"/>
                  </a:lnTo>
                  <a:lnTo>
                    <a:pt x="872" y="64"/>
                  </a:lnTo>
                  <a:lnTo>
                    <a:pt x="890" y="52"/>
                  </a:lnTo>
                  <a:lnTo>
                    <a:pt x="907" y="41"/>
                  </a:lnTo>
                  <a:lnTo>
                    <a:pt x="927" y="31"/>
                  </a:lnTo>
                  <a:lnTo>
                    <a:pt x="946" y="22"/>
                  </a:lnTo>
                  <a:lnTo>
                    <a:pt x="967" y="15"/>
                  </a:lnTo>
                  <a:lnTo>
                    <a:pt x="989" y="10"/>
                  </a:lnTo>
                  <a:lnTo>
                    <a:pt x="1011" y="5"/>
                  </a:lnTo>
                  <a:lnTo>
                    <a:pt x="1035" y="2"/>
                  </a:lnTo>
                  <a:lnTo>
                    <a:pt x="1059" y="0"/>
                  </a:lnTo>
                  <a:lnTo>
                    <a:pt x="1083" y="0"/>
                  </a:lnTo>
                  <a:lnTo>
                    <a:pt x="1083" y="0"/>
                  </a:lnTo>
                  <a:lnTo>
                    <a:pt x="1106" y="0"/>
                  </a:lnTo>
                  <a:lnTo>
                    <a:pt x="1127" y="2"/>
                  </a:lnTo>
                  <a:lnTo>
                    <a:pt x="1148" y="4"/>
                  </a:lnTo>
                  <a:lnTo>
                    <a:pt x="1168" y="7"/>
                  </a:lnTo>
                  <a:lnTo>
                    <a:pt x="1186" y="12"/>
                  </a:lnTo>
                  <a:lnTo>
                    <a:pt x="1205" y="17"/>
                  </a:lnTo>
                  <a:lnTo>
                    <a:pt x="1221" y="23"/>
                  </a:lnTo>
                  <a:lnTo>
                    <a:pt x="1237" y="31"/>
                  </a:lnTo>
                  <a:lnTo>
                    <a:pt x="1253" y="38"/>
                  </a:lnTo>
                  <a:lnTo>
                    <a:pt x="1268" y="47"/>
                  </a:lnTo>
                  <a:lnTo>
                    <a:pt x="1281" y="56"/>
                  </a:lnTo>
                  <a:lnTo>
                    <a:pt x="1294" y="66"/>
                  </a:lnTo>
                  <a:lnTo>
                    <a:pt x="1307" y="76"/>
                  </a:lnTo>
                  <a:lnTo>
                    <a:pt x="1318" y="89"/>
                  </a:lnTo>
                  <a:lnTo>
                    <a:pt x="1329" y="101"/>
                  </a:lnTo>
                  <a:lnTo>
                    <a:pt x="1339" y="113"/>
                  </a:lnTo>
                  <a:lnTo>
                    <a:pt x="1348" y="127"/>
                  </a:lnTo>
                  <a:lnTo>
                    <a:pt x="1357" y="141"/>
                  </a:lnTo>
                  <a:lnTo>
                    <a:pt x="1365" y="156"/>
                  </a:lnTo>
                  <a:lnTo>
                    <a:pt x="1373" y="171"/>
                  </a:lnTo>
                  <a:lnTo>
                    <a:pt x="1379" y="186"/>
                  </a:lnTo>
                  <a:lnTo>
                    <a:pt x="1385" y="203"/>
                  </a:lnTo>
                  <a:lnTo>
                    <a:pt x="1390" y="220"/>
                  </a:lnTo>
                  <a:lnTo>
                    <a:pt x="1395" y="237"/>
                  </a:lnTo>
                  <a:lnTo>
                    <a:pt x="1399" y="256"/>
                  </a:lnTo>
                  <a:lnTo>
                    <a:pt x="1402" y="273"/>
                  </a:lnTo>
                  <a:lnTo>
                    <a:pt x="1405" y="292"/>
                  </a:lnTo>
                  <a:lnTo>
                    <a:pt x="1408" y="311"/>
                  </a:lnTo>
                  <a:lnTo>
                    <a:pt x="1411" y="350"/>
                  </a:lnTo>
                  <a:lnTo>
                    <a:pt x="1413" y="390"/>
                  </a:lnTo>
                  <a:lnTo>
                    <a:pt x="1413" y="933"/>
                  </a:lnTo>
                  <a:lnTo>
                    <a:pt x="1184" y="933"/>
                  </a:lnTo>
                  <a:lnTo>
                    <a:pt x="1184" y="417"/>
                  </a:lnTo>
                  <a:lnTo>
                    <a:pt x="1184" y="417"/>
                  </a:lnTo>
                  <a:lnTo>
                    <a:pt x="1184" y="396"/>
                  </a:lnTo>
                  <a:lnTo>
                    <a:pt x="1182" y="376"/>
                  </a:lnTo>
                  <a:lnTo>
                    <a:pt x="1180" y="355"/>
                  </a:lnTo>
                  <a:lnTo>
                    <a:pt x="1177" y="336"/>
                  </a:lnTo>
                  <a:lnTo>
                    <a:pt x="1172" y="318"/>
                  </a:lnTo>
                  <a:lnTo>
                    <a:pt x="1167" y="299"/>
                  </a:lnTo>
                  <a:lnTo>
                    <a:pt x="1159" y="283"/>
                  </a:lnTo>
                  <a:lnTo>
                    <a:pt x="1151" y="268"/>
                  </a:lnTo>
                  <a:lnTo>
                    <a:pt x="1140" y="255"/>
                  </a:lnTo>
                  <a:lnTo>
                    <a:pt x="1128" y="241"/>
                  </a:lnTo>
                  <a:lnTo>
                    <a:pt x="1114" y="231"/>
                  </a:lnTo>
                  <a:lnTo>
                    <a:pt x="1107" y="226"/>
                  </a:lnTo>
                  <a:lnTo>
                    <a:pt x="1099" y="222"/>
                  </a:lnTo>
                  <a:lnTo>
                    <a:pt x="1091" y="218"/>
                  </a:lnTo>
                  <a:lnTo>
                    <a:pt x="1081" y="215"/>
                  </a:lnTo>
                  <a:lnTo>
                    <a:pt x="1071" y="212"/>
                  </a:lnTo>
                  <a:lnTo>
                    <a:pt x="1061" y="209"/>
                  </a:lnTo>
                  <a:lnTo>
                    <a:pt x="1051" y="207"/>
                  </a:lnTo>
                  <a:lnTo>
                    <a:pt x="1040" y="206"/>
                  </a:lnTo>
                  <a:lnTo>
                    <a:pt x="1015" y="205"/>
                  </a:lnTo>
                  <a:lnTo>
                    <a:pt x="1015" y="205"/>
                  </a:lnTo>
                  <a:lnTo>
                    <a:pt x="1003" y="205"/>
                  </a:lnTo>
                  <a:lnTo>
                    <a:pt x="990" y="206"/>
                  </a:lnTo>
                  <a:lnTo>
                    <a:pt x="977" y="208"/>
                  </a:lnTo>
                  <a:lnTo>
                    <a:pt x="966" y="210"/>
                  </a:lnTo>
                  <a:lnTo>
                    <a:pt x="955" y="213"/>
                  </a:lnTo>
                  <a:lnTo>
                    <a:pt x="945" y="216"/>
                  </a:lnTo>
                  <a:lnTo>
                    <a:pt x="935" y="220"/>
                  </a:lnTo>
                  <a:lnTo>
                    <a:pt x="924" y="225"/>
                  </a:lnTo>
                  <a:lnTo>
                    <a:pt x="915" y="230"/>
                  </a:lnTo>
                  <a:lnTo>
                    <a:pt x="907" y="235"/>
                  </a:lnTo>
                  <a:lnTo>
                    <a:pt x="899" y="241"/>
                  </a:lnTo>
                  <a:lnTo>
                    <a:pt x="891" y="248"/>
                  </a:lnTo>
                  <a:lnTo>
                    <a:pt x="877" y="263"/>
                  </a:lnTo>
                  <a:lnTo>
                    <a:pt x="864" y="278"/>
                  </a:lnTo>
                  <a:lnTo>
                    <a:pt x="853" y="295"/>
                  </a:lnTo>
                  <a:lnTo>
                    <a:pt x="844" y="314"/>
                  </a:lnTo>
                  <a:lnTo>
                    <a:pt x="837" y="333"/>
                  </a:lnTo>
                  <a:lnTo>
                    <a:pt x="831" y="353"/>
                  </a:lnTo>
                  <a:lnTo>
                    <a:pt x="826" y="375"/>
                  </a:lnTo>
                  <a:lnTo>
                    <a:pt x="823" y="396"/>
                  </a:lnTo>
                  <a:lnTo>
                    <a:pt x="821" y="417"/>
                  </a:lnTo>
                  <a:lnTo>
                    <a:pt x="820" y="440"/>
                  </a:lnTo>
                  <a:lnTo>
                    <a:pt x="820" y="933"/>
                  </a:lnTo>
                  <a:lnTo>
                    <a:pt x="592" y="933"/>
                  </a:lnTo>
                  <a:lnTo>
                    <a:pt x="592" y="390"/>
                  </a:lnTo>
                  <a:lnTo>
                    <a:pt x="592" y="390"/>
                  </a:lnTo>
                  <a:lnTo>
                    <a:pt x="591" y="370"/>
                  </a:lnTo>
                  <a:lnTo>
                    <a:pt x="590" y="350"/>
                  </a:lnTo>
                  <a:lnTo>
                    <a:pt x="587" y="332"/>
                  </a:lnTo>
                  <a:lnTo>
                    <a:pt x="583" y="315"/>
                  </a:lnTo>
                  <a:lnTo>
                    <a:pt x="578" y="297"/>
                  </a:lnTo>
                  <a:lnTo>
                    <a:pt x="572" y="282"/>
                  </a:lnTo>
                  <a:lnTo>
                    <a:pt x="565" y="269"/>
                  </a:lnTo>
                  <a:lnTo>
                    <a:pt x="556" y="256"/>
                  </a:lnTo>
                  <a:lnTo>
                    <a:pt x="545" y="244"/>
                  </a:lnTo>
                  <a:lnTo>
                    <a:pt x="534" y="234"/>
                  </a:lnTo>
                  <a:lnTo>
                    <a:pt x="522" y="225"/>
                  </a:lnTo>
                  <a:lnTo>
                    <a:pt x="508" y="218"/>
                  </a:lnTo>
                  <a:lnTo>
                    <a:pt x="491" y="212"/>
                  </a:lnTo>
                  <a:lnTo>
                    <a:pt x="475" y="208"/>
                  </a:lnTo>
                  <a:lnTo>
                    <a:pt x="457" y="206"/>
                  </a:lnTo>
                  <a:lnTo>
                    <a:pt x="436" y="205"/>
                  </a:lnTo>
                  <a:lnTo>
                    <a:pt x="436" y="205"/>
                  </a:lnTo>
                  <a:lnTo>
                    <a:pt x="423" y="205"/>
                  </a:lnTo>
                  <a:lnTo>
                    <a:pt x="410" y="206"/>
                  </a:lnTo>
                  <a:lnTo>
                    <a:pt x="397" y="208"/>
                  </a:lnTo>
                  <a:lnTo>
                    <a:pt x="384" y="210"/>
                  </a:lnTo>
                  <a:lnTo>
                    <a:pt x="373" y="212"/>
                  </a:lnTo>
                  <a:lnTo>
                    <a:pt x="362" y="216"/>
                  </a:lnTo>
                  <a:lnTo>
                    <a:pt x="351" y="219"/>
                  </a:lnTo>
                  <a:lnTo>
                    <a:pt x="341" y="224"/>
                  </a:lnTo>
                  <a:lnTo>
                    <a:pt x="332" y="228"/>
                  </a:lnTo>
                  <a:lnTo>
                    <a:pt x="322" y="234"/>
                  </a:lnTo>
                  <a:lnTo>
                    <a:pt x="313" y="239"/>
                  </a:lnTo>
                  <a:lnTo>
                    <a:pt x="305" y="245"/>
                  </a:lnTo>
                  <a:lnTo>
                    <a:pt x="297" y="253"/>
                  </a:lnTo>
                  <a:lnTo>
                    <a:pt x="290" y="260"/>
                  </a:lnTo>
                  <a:lnTo>
                    <a:pt x="277" y="275"/>
                  </a:lnTo>
                  <a:lnTo>
                    <a:pt x="264" y="291"/>
                  </a:lnTo>
                  <a:lnTo>
                    <a:pt x="254" y="310"/>
                  </a:lnTo>
                  <a:lnTo>
                    <a:pt x="246" y="329"/>
                  </a:lnTo>
                  <a:lnTo>
                    <a:pt x="240" y="348"/>
                  </a:lnTo>
                  <a:lnTo>
                    <a:pt x="235" y="370"/>
                  </a:lnTo>
                  <a:lnTo>
                    <a:pt x="231" y="391"/>
                  </a:lnTo>
                  <a:lnTo>
                    <a:pt x="229" y="413"/>
                  </a:lnTo>
                  <a:lnTo>
                    <a:pt x="228" y="436"/>
                  </a:lnTo>
                  <a:lnTo>
                    <a:pt x="228" y="933"/>
                  </a:lnTo>
                  <a:lnTo>
                    <a:pt x="0" y="933"/>
                  </a:lnTo>
                  <a:lnTo>
                    <a:pt x="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30"/>
            <p:cNvSpPr>
              <a:spLocks noEditPoints="1"/>
            </p:cNvSpPr>
            <p:nvPr/>
          </p:nvSpPr>
          <p:spPr bwMode="auto">
            <a:xfrm>
              <a:off x="4367213" y="4995863"/>
              <a:ext cx="779462" cy="1109662"/>
            </a:xfrm>
            <a:custGeom>
              <a:avLst/>
              <a:gdLst/>
              <a:ahLst/>
              <a:cxnLst>
                <a:cxn ang="0">
                  <a:pos x="482" y="445"/>
                </a:cxn>
                <a:cxn ang="0">
                  <a:pos x="382" y="470"/>
                </a:cxn>
                <a:cxn ang="0">
                  <a:pos x="307" y="510"/>
                </a:cxn>
                <a:cxn ang="0">
                  <a:pos x="253" y="557"/>
                </a:cxn>
                <a:cxn ang="0">
                  <a:pos x="227" y="0"/>
                </a:cxn>
                <a:cxn ang="0">
                  <a:pos x="216" y="1238"/>
                </a:cxn>
                <a:cxn ang="0">
                  <a:pos x="248" y="1277"/>
                </a:cxn>
                <a:cxn ang="0">
                  <a:pos x="315" y="1337"/>
                </a:cxn>
                <a:cxn ang="0">
                  <a:pos x="395" y="1377"/>
                </a:cxn>
                <a:cxn ang="0">
                  <a:pos x="486" y="1395"/>
                </a:cxn>
                <a:cxn ang="0">
                  <a:pos x="559" y="1397"/>
                </a:cxn>
                <a:cxn ang="0">
                  <a:pos x="656" y="1383"/>
                </a:cxn>
                <a:cxn ang="0">
                  <a:pos x="742" y="1351"/>
                </a:cxn>
                <a:cxn ang="0">
                  <a:pos x="816" y="1305"/>
                </a:cxn>
                <a:cxn ang="0">
                  <a:pos x="877" y="1243"/>
                </a:cxn>
                <a:cxn ang="0">
                  <a:pos x="925" y="1170"/>
                </a:cxn>
                <a:cxn ang="0">
                  <a:pos x="959" y="1087"/>
                </a:cxn>
                <a:cxn ang="0">
                  <a:pos x="978" y="994"/>
                </a:cxn>
                <a:cxn ang="0">
                  <a:pos x="982" y="920"/>
                </a:cxn>
                <a:cxn ang="0">
                  <a:pos x="974" y="822"/>
                </a:cxn>
                <a:cxn ang="0">
                  <a:pos x="951" y="731"/>
                </a:cxn>
                <a:cxn ang="0">
                  <a:pos x="912" y="650"/>
                </a:cxn>
                <a:cxn ang="0">
                  <a:pos x="860" y="579"/>
                </a:cxn>
                <a:cxn ang="0">
                  <a:pos x="796" y="522"/>
                </a:cxn>
                <a:cxn ang="0">
                  <a:pos x="720" y="479"/>
                </a:cxn>
                <a:cxn ang="0">
                  <a:pos x="636" y="451"/>
                </a:cxn>
                <a:cxn ang="0">
                  <a:pos x="542" y="442"/>
                </a:cxn>
                <a:cxn ang="0">
                  <a:pos x="472" y="1193"/>
                </a:cxn>
                <a:cxn ang="0">
                  <a:pos x="414" y="1183"/>
                </a:cxn>
                <a:cxn ang="0">
                  <a:pos x="363" y="1165"/>
                </a:cxn>
                <a:cxn ang="0">
                  <a:pos x="319" y="1136"/>
                </a:cxn>
                <a:cxn ang="0">
                  <a:pos x="282" y="1100"/>
                </a:cxn>
                <a:cxn ang="0">
                  <a:pos x="249" y="1046"/>
                </a:cxn>
                <a:cxn ang="0">
                  <a:pos x="221" y="946"/>
                </a:cxn>
                <a:cxn ang="0">
                  <a:pos x="224" y="867"/>
                </a:cxn>
                <a:cxn ang="0">
                  <a:pos x="261" y="771"/>
                </a:cxn>
                <a:cxn ang="0">
                  <a:pos x="291" y="730"/>
                </a:cxn>
                <a:cxn ang="0">
                  <a:pos x="329" y="696"/>
                </a:cxn>
                <a:cxn ang="0">
                  <a:pos x="375" y="669"/>
                </a:cxn>
                <a:cxn ang="0">
                  <a:pos x="428" y="653"/>
                </a:cxn>
                <a:cxn ang="0">
                  <a:pos x="487" y="647"/>
                </a:cxn>
                <a:cxn ang="0">
                  <a:pos x="533" y="650"/>
                </a:cxn>
                <a:cxn ang="0">
                  <a:pos x="587" y="664"/>
                </a:cxn>
                <a:cxn ang="0">
                  <a:pos x="635" y="688"/>
                </a:cxn>
                <a:cxn ang="0">
                  <a:pos x="674" y="721"/>
                </a:cxn>
                <a:cxn ang="0">
                  <a:pos x="707" y="760"/>
                </a:cxn>
                <a:cxn ang="0">
                  <a:pos x="745" y="841"/>
                </a:cxn>
                <a:cxn ang="0">
                  <a:pos x="755" y="920"/>
                </a:cxn>
                <a:cxn ang="0">
                  <a:pos x="737" y="1022"/>
                </a:cxn>
                <a:cxn ang="0">
                  <a:pos x="700" y="1090"/>
                </a:cxn>
                <a:cxn ang="0">
                  <a:pos x="665" y="1127"/>
                </a:cxn>
                <a:cxn ang="0">
                  <a:pos x="623" y="1158"/>
                </a:cxn>
                <a:cxn ang="0">
                  <a:pos x="574" y="1180"/>
                </a:cxn>
                <a:cxn ang="0">
                  <a:pos x="518" y="1191"/>
                </a:cxn>
              </a:cxnLst>
              <a:rect l="0" t="0" r="r" b="b"/>
              <a:pathLst>
                <a:path w="982" h="1398">
                  <a:moveTo>
                    <a:pt x="542" y="442"/>
                  </a:moveTo>
                  <a:lnTo>
                    <a:pt x="542" y="442"/>
                  </a:lnTo>
                  <a:lnTo>
                    <a:pt x="511" y="443"/>
                  </a:lnTo>
                  <a:lnTo>
                    <a:pt x="482" y="445"/>
                  </a:lnTo>
                  <a:lnTo>
                    <a:pt x="454" y="449"/>
                  </a:lnTo>
                  <a:lnTo>
                    <a:pt x="429" y="455"/>
                  </a:lnTo>
                  <a:lnTo>
                    <a:pt x="404" y="462"/>
                  </a:lnTo>
                  <a:lnTo>
                    <a:pt x="382" y="470"/>
                  </a:lnTo>
                  <a:lnTo>
                    <a:pt x="361" y="479"/>
                  </a:lnTo>
                  <a:lnTo>
                    <a:pt x="341" y="489"/>
                  </a:lnTo>
                  <a:lnTo>
                    <a:pt x="324" y="499"/>
                  </a:lnTo>
                  <a:lnTo>
                    <a:pt x="307" y="510"/>
                  </a:lnTo>
                  <a:lnTo>
                    <a:pt x="291" y="522"/>
                  </a:lnTo>
                  <a:lnTo>
                    <a:pt x="277" y="534"/>
                  </a:lnTo>
                  <a:lnTo>
                    <a:pt x="265" y="546"/>
                  </a:lnTo>
                  <a:lnTo>
                    <a:pt x="253" y="557"/>
                  </a:lnTo>
                  <a:lnTo>
                    <a:pt x="242" y="569"/>
                  </a:lnTo>
                  <a:lnTo>
                    <a:pt x="233" y="580"/>
                  </a:lnTo>
                  <a:lnTo>
                    <a:pt x="227" y="580"/>
                  </a:lnTo>
                  <a:lnTo>
                    <a:pt x="227" y="0"/>
                  </a:lnTo>
                  <a:lnTo>
                    <a:pt x="0" y="0"/>
                  </a:lnTo>
                  <a:lnTo>
                    <a:pt x="0" y="1375"/>
                  </a:lnTo>
                  <a:lnTo>
                    <a:pt x="216" y="1375"/>
                  </a:lnTo>
                  <a:lnTo>
                    <a:pt x="216" y="1238"/>
                  </a:lnTo>
                  <a:lnTo>
                    <a:pt x="220" y="1238"/>
                  </a:lnTo>
                  <a:lnTo>
                    <a:pt x="220" y="1238"/>
                  </a:lnTo>
                  <a:lnTo>
                    <a:pt x="233" y="1258"/>
                  </a:lnTo>
                  <a:lnTo>
                    <a:pt x="248" y="1277"/>
                  </a:lnTo>
                  <a:lnTo>
                    <a:pt x="263" y="1294"/>
                  </a:lnTo>
                  <a:lnTo>
                    <a:pt x="279" y="1310"/>
                  </a:lnTo>
                  <a:lnTo>
                    <a:pt x="296" y="1324"/>
                  </a:lnTo>
                  <a:lnTo>
                    <a:pt x="315" y="1337"/>
                  </a:lnTo>
                  <a:lnTo>
                    <a:pt x="334" y="1349"/>
                  </a:lnTo>
                  <a:lnTo>
                    <a:pt x="353" y="1360"/>
                  </a:lnTo>
                  <a:lnTo>
                    <a:pt x="374" y="1369"/>
                  </a:lnTo>
                  <a:lnTo>
                    <a:pt x="395" y="1377"/>
                  </a:lnTo>
                  <a:lnTo>
                    <a:pt x="418" y="1383"/>
                  </a:lnTo>
                  <a:lnTo>
                    <a:pt x="440" y="1388"/>
                  </a:lnTo>
                  <a:lnTo>
                    <a:pt x="462" y="1392"/>
                  </a:lnTo>
                  <a:lnTo>
                    <a:pt x="486" y="1395"/>
                  </a:lnTo>
                  <a:lnTo>
                    <a:pt x="509" y="1397"/>
                  </a:lnTo>
                  <a:lnTo>
                    <a:pt x="533" y="1398"/>
                  </a:lnTo>
                  <a:lnTo>
                    <a:pt x="533" y="1398"/>
                  </a:lnTo>
                  <a:lnTo>
                    <a:pt x="559" y="1397"/>
                  </a:lnTo>
                  <a:lnTo>
                    <a:pt x="585" y="1395"/>
                  </a:lnTo>
                  <a:lnTo>
                    <a:pt x="609" y="1392"/>
                  </a:lnTo>
                  <a:lnTo>
                    <a:pt x="633" y="1388"/>
                  </a:lnTo>
                  <a:lnTo>
                    <a:pt x="656" y="1383"/>
                  </a:lnTo>
                  <a:lnTo>
                    <a:pt x="678" y="1377"/>
                  </a:lnTo>
                  <a:lnTo>
                    <a:pt x="701" y="1370"/>
                  </a:lnTo>
                  <a:lnTo>
                    <a:pt x="721" y="1361"/>
                  </a:lnTo>
                  <a:lnTo>
                    <a:pt x="742" y="1351"/>
                  </a:lnTo>
                  <a:lnTo>
                    <a:pt x="762" y="1341"/>
                  </a:lnTo>
                  <a:lnTo>
                    <a:pt x="780" y="1330"/>
                  </a:lnTo>
                  <a:lnTo>
                    <a:pt x="799" y="1318"/>
                  </a:lnTo>
                  <a:lnTo>
                    <a:pt x="816" y="1305"/>
                  </a:lnTo>
                  <a:lnTo>
                    <a:pt x="832" y="1290"/>
                  </a:lnTo>
                  <a:lnTo>
                    <a:pt x="849" y="1275"/>
                  </a:lnTo>
                  <a:lnTo>
                    <a:pt x="863" y="1260"/>
                  </a:lnTo>
                  <a:lnTo>
                    <a:pt x="877" y="1243"/>
                  </a:lnTo>
                  <a:lnTo>
                    <a:pt x="890" y="1226"/>
                  </a:lnTo>
                  <a:lnTo>
                    <a:pt x="903" y="1208"/>
                  </a:lnTo>
                  <a:lnTo>
                    <a:pt x="914" y="1189"/>
                  </a:lnTo>
                  <a:lnTo>
                    <a:pt x="925" y="1170"/>
                  </a:lnTo>
                  <a:lnTo>
                    <a:pt x="935" y="1150"/>
                  </a:lnTo>
                  <a:lnTo>
                    <a:pt x="943" y="1129"/>
                  </a:lnTo>
                  <a:lnTo>
                    <a:pt x="952" y="1108"/>
                  </a:lnTo>
                  <a:lnTo>
                    <a:pt x="959" y="1087"/>
                  </a:lnTo>
                  <a:lnTo>
                    <a:pt x="965" y="1064"/>
                  </a:lnTo>
                  <a:lnTo>
                    <a:pt x="970" y="1041"/>
                  </a:lnTo>
                  <a:lnTo>
                    <a:pt x="975" y="1017"/>
                  </a:lnTo>
                  <a:lnTo>
                    <a:pt x="978" y="994"/>
                  </a:lnTo>
                  <a:lnTo>
                    <a:pt x="980" y="969"/>
                  </a:lnTo>
                  <a:lnTo>
                    <a:pt x="982" y="945"/>
                  </a:lnTo>
                  <a:lnTo>
                    <a:pt x="982" y="920"/>
                  </a:lnTo>
                  <a:lnTo>
                    <a:pt x="982" y="920"/>
                  </a:lnTo>
                  <a:lnTo>
                    <a:pt x="982" y="894"/>
                  </a:lnTo>
                  <a:lnTo>
                    <a:pt x="980" y="870"/>
                  </a:lnTo>
                  <a:lnTo>
                    <a:pt x="978" y="845"/>
                  </a:lnTo>
                  <a:lnTo>
                    <a:pt x="974" y="822"/>
                  </a:lnTo>
                  <a:lnTo>
                    <a:pt x="970" y="798"/>
                  </a:lnTo>
                  <a:lnTo>
                    <a:pt x="964" y="776"/>
                  </a:lnTo>
                  <a:lnTo>
                    <a:pt x="958" y="754"/>
                  </a:lnTo>
                  <a:lnTo>
                    <a:pt x="951" y="731"/>
                  </a:lnTo>
                  <a:lnTo>
                    <a:pt x="942" y="710"/>
                  </a:lnTo>
                  <a:lnTo>
                    <a:pt x="933" y="689"/>
                  </a:lnTo>
                  <a:lnTo>
                    <a:pt x="923" y="669"/>
                  </a:lnTo>
                  <a:lnTo>
                    <a:pt x="912" y="650"/>
                  </a:lnTo>
                  <a:lnTo>
                    <a:pt x="900" y="631"/>
                  </a:lnTo>
                  <a:lnTo>
                    <a:pt x="887" y="613"/>
                  </a:lnTo>
                  <a:lnTo>
                    <a:pt x="874" y="596"/>
                  </a:lnTo>
                  <a:lnTo>
                    <a:pt x="860" y="579"/>
                  </a:lnTo>
                  <a:lnTo>
                    <a:pt x="845" y="564"/>
                  </a:lnTo>
                  <a:lnTo>
                    <a:pt x="829" y="549"/>
                  </a:lnTo>
                  <a:lnTo>
                    <a:pt x="813" y="535"/>
                  </a:lnTo>
                  <a:lnTo>
                    <a:pt x="796" y="522"/>
                  </a:lnTo>
                  <a:lnTo>
                    <a:pt x="778" y="509"/>
                  </a:lnTo>
                  <a:lnTo>
                    <a:pt x="760" y="498"/>
                  </a:lnTo>
                  <a:lnTo>
                    <a:pt x="741" y="488"/>
                  </a:lnTo>
                  <a:lnTo>
                    <a:pt x="720" y="479"/>
                  </a:lnTo>
                  <a:lnTo>
                    <a:pt x="701" y="470"/>
                  </a:lnTo>
                  <a:lnTo>
                    <a:pt x="679" y="462"/>
                  </a:lnTo>
                  <a:lnTo>
                    <a:pt x="658" y="456"/>
                  </a:lnTo>
                  <a:lnTo>
                    <a:pt x="636" y="451"/>
                  </a:lnTo>
                  <a:lnTo>
                    <a:pt x="613" y="447"/>
                  </a:lnTo>
                  <a:lnTo>
                    <a:pt x="590" y="444"/>
                  </a:lnTo>
                  <a:lnTo>
                    <a:pt x="566" y="442"/>
                  </a:lnTo>
                  <a:lnTo>
                    <a:pt x="542" y="442"/>
                  </a:lnTo>
                  <a:lnTo>
                    <a:pt x="542" y="442"/>
                  </a:lnTo>
                  <a:close/>
                  <a:moveTo>
                    <a:pt x="487" y="1193"/>
                  </a:moveTo>
                  <a:lnTo>
                    <a:pt x="487" y="1193"/>
                  </a:lnTo>
                  <a:lnTo>
                    <a:pt x="472" y="1193"/>
                  </a:lnTo>
                  <a:lnTo>
                    <a:pt x="456" y="1191"/>
                  </a:lnTo>
                  <a:lnTo>
                    <a:pt x="442" y="1189"/>
                  </a:lnTo>
                  <a:lnTo>
                    <a:pt x="428" y="1187"/>
                  </a:lnTo>
                  <a:lnTo>
                    <a:pt x="414" y="1183"/>
                  </a:lnTo>
                  <a:lnTo>
                    <a:pt x="400" y="1180"/>
                  </a:lnTo>
                  <a:lnTo>
                    <a:pt x="387" y="1175"/>
                  </a:lnTo>
                  <a:lnTo>
                    <a:pt x="375" y="1170"/>
                  </a:lnTo>
                  <a:lnTo>
                    <a:pt x="363" y="1165"/>
                  </a:lnTo>
                  <a:lnTo>
                    <a:pt x="351" y="1158"/>
                  </a:lnTo>
                  <a:lnTo>
                    <a:pt x="340" y="1152"/>
                  </a:lnTo>
                  <a:lnTo>
                    <a:pt x="329" y="1144"/>
                  </a:lnTo>
                  <a:lnTo>
                    <a:pt x="319" y="1136"/>
                  </a:lnTo>
                  <a:lnTo>
                    <a:pt x="309" y="1127"/>
                  </a:lnTo>
                  <a:lnTo>
                    <a:pt x="299" y="1119"/>
                  </a:lnTo>
                  <a:lnTo>
                    <a:pt x="291" y="1110"/>
                  </a:lnTo>
                  <a:lnTo>
                    <a:pt x="282" y="1100"/>
                  </a:lnTo>
                  <a:lnTo>
                    <a:pt x="275" y="1090"/>
                  </a:lnTo>
                  <a:lnTo>
                    <a:pt x="267" y="1079"/>
                  </a:lnTo>
                  <a:lnTo>
                    <a:pt x="261" y="1068"/>
                  </a:lnTo>
                  <a:lnTo>
                    <a:pt x="249" y="1046"/>
                  </a:lnTo>
                  <a:lnTo>
                    <a:pt x="238" y="1022"/>
                  </a:lnTo>
                  <a:lnTo>
                    <a:pt x="230" y="998"/>
                  </a:lnTo>
                  <a:lnTo>
                    <a:pt x="224" y="973"/>
                  </a:lnTo>
                  <a:lnTo>
                    <a:pt x="221" y="946"/>
                  </a:lnTo>
                  <a:lnTo>
                    <a:pt x="220" y="920"/>
                  </a:lnTo>
                  <a:lnTo>
                    <a:pt x="220" y="920"/>
                  </a:lnTo>
                  <a:lnTo>
                    <a:pt x="221" y="893"/>
                  </a:lnTo>
                  <a:lnTo>
                    <a:pt x="224" y="867"/>
                  </a:lnTo>
                  <a:lnTo>
                    <a:pt x="230" y="841"/>
                  </a:lnTo>
                  <a:lnTo>
                    <a:pt x="238" y="817"/>
                  </a:lnTo>
                  <a:lnTo>
                    <a:pt x="249" y="793"/>
                  </a:lnTo>
                  <a:lnTo>
                    <a:pt x="261" y="771"/>
                  </a:lnTo>
                  <a:lnTo>
                    <a:pt x="267" y="760"/>
                  </a:lnTo>
                  <a:lnTo>
                    <a:pt x="275" y="750"/>
                  </a:lnTo>
                  <a:lnTo>
                    <a:pt x="282" y="739"/>
                  </a:lnTo>
                  <a:lnTo>
                    <a:pt x="291" y="730"/>
                  </a:lnTo>
                  <a:lnTo>
                    <a:pt x="299" y="721"/>
                  </a:lnTo>
                  <a:lnTo>
                    <a:pt x="309" y="712"/>
                  </a:lnTo>
                  <a:lnTo>
                    <a:pt x="319" y="704"/>
                  </a:lnTo>
                  <a:lnTo>
                    <a:pt x="329" y="696"/>
                  </a:lnTo>
                  <a:lnTo>
                    <a:pt x="340" y="688"/>
                  </a:lnTo>
                  <a:lnTo>
                    <a:pt x="351" y="681"/>
                  </a:lnTo>
                  <a:lnTo>
                    <a:pt x="363" y="675"/>
                  </a:lnTo>
                  <a:lnTo>
                    <a:pt x="375" y="669"/>
                  </a:lnTo>
                  <a:lnTo>
                    <a:pt x="387" y="664"/>
                  </a:lnTo>
                  <a:lnTo>
                    <a:pt x="400" y="660"/>
                  </a:lnTo>
                  <a:lnTo>
                    <a:pt x="414" y="656"/>
                  </a:lnTo>
                  <a:lnTo>
                    <a:pt x="428" y="653"/>
                  </a:lnTo>
                  <a:lnTo>
                    <a:pt x="442" y="650"/>
                  </a:lnTo>
                  <a:lnTo>
                    <a:pt x="456" y="648"/>
                  </a:lnTo>
                  <a:lnTo>
                    <a:pt x="472" y="647"/>
                  </a:lnTo>
                  <a:lnTo>
                    <a:pt x="487" y="647"/>
                  </a:lnTo>
                  <a:lnTo>
                    <a:pt x="487" y="647"/>
                  </a:lnTo>
                  <a:lnTo>
                    <a:pt x="502" y="647"/>
                  </a:lnTo>
                  <a:lnTo>
                    <a:pt x="518" y="648"/>
                  </a:lnTo>
                  <a:lnTo>
                    <a:pt x="533" y="650"/>
                  </a:lnTo>
                  <a:lnTo>
                    <a:pt x="547" y="653"/>
                  </a:lnTo>
                  <a:lnTo>
                    <a:pt x="560" y="656"/>
                  </a:lnTo>
                  <a:lnTo>
                    <a:pt x="574" y="660"/>
                  </a:lnTo>
                  <a:lnTo>
                    <a:pt x="587" y="664"/>
                  </a:lnTo>
                  <a:lnTo>
                    <a:pt x="600" y="669"/>
                  </a:lnTo>
                  <a:lnTo>
                    <a:pt x="611" y="675"/>
                  </a:lnTo>
                  <a:lnTo>
                    <a:pt x="623" y="681"/>
                  </a:lnTo>
                  <a:lnTo>
                    <a:pt x="635" y="688"/>
                  </a:lnTo>
                  <a:lnTo>
                    <a:pt x="645" y="696"/>
                  </a:lnTo>
                  <a:lnTo>
                    <a:pt x="656" y="704"/>
                  </a:lnTo>
                  <a:lnTo>
                    <a:pt x="665" y="712"/>
                  </a:lnTo>
                  <a:lnTo>
                    <a:pt x="674" y="721"/>
                  </a:lnTo>
                  <a:lnTo>
                    <a:pt x="684" y="730"/>
                  </a:lnTo>
                  <a:lnTo>
                    <a:pt x="692" y="739"/>
                  </a:lnTo>
                  <a:lnTo>
                    <a:pt x="700" y="750"/>
                  </a:lnTo>
                  <a:lnTo>
                    <a:pt x="707" y="760"/>
                  </a:lnTo>
                  <a:lnTo>
                    <a:pt x="714" y="771"/>
                  </a:lnTo>
                  <a:lnTo>
                    <a:pt x="726" y="793"/>
                  </a:lnTo>
                  <a:lnTo>
                    <a:pt x="737" y="817"/>
                  </a:lnTo>
                  <a:lnTo>
                    <a:pt x="745" y="841"/>
                  </a:lnTo>
                  <a:lnTo>
                    <a:pt x="750" y="867"/>
                  </a:lnTo>
                  <a:lnTo>
                    <a:pt x="754" y="893"/>
                  </a:lnTo>
                  <a:lnTo>
                    <a:pt x="755" y="920"/>
                  </a:lnTo>
                  <a:lnTo>
                    <a:pt x="755" y="920"/>
                  </a:lnTo>
                  <a:lnTo>
                    <a:pt x="754" y="946"/>
                  </a:lnTo>
                  <a:lnTo>
                    <a:pt x="750" y="973"/>
                  </a:lnTo>
                  <a:lnTo>
                    <a:pt x="745" y="998"/>
                  </a:lnTo>
                  <a:lnTo>
                    <a:pt x="737" y="1022"/>
                  </a:lnTo>
                  <a:lnTo>
                    <a:pt x="726" y="1046"/>
                  </a:lnTo>
                  <a:lnTo>
                    <a:pt x="714" y="1068"/>
                  </a:lnTo>
                  <a:lnTo>
                    <a:pt x="707" y="1079"/>
                  </a:lnTo>
                  <a:lnTo>
                    <a:pt x="700" y="1090"/>
                  </a:lnTo>
                  <a:lnTo>
                    <a:pt x="692" y="1100"/>
                  </a:lnTo>
                  <a:lnTo>
                    <a:pt x="684" y="1110"/>
                  </a:lnTo>
                  <a:lnTo>
                    <a:pt x="674" y="1119"/>
                  </a:lnTo>
                  <a:lnTo>
                    <a:pt x="665" y="1127"/>
                  </a:lnTo>
                  <a:lnTo>
                    <a:pt x="656" y="1136"/>
                  </a:lnTo>
                  <a:lnTo>
                    <a:pt x="645" y="1144"/>
                  </a:lnTo>
                  <a:lnTo>
                    <a:pt x="635" y="1152"/>
                  </a:lnTo>
                  <a:lnTo>
                    <a:pt x="623" y="1158"/>
                  </a:lnTo>
                  <a:lnTo>
                    <a:pt x="611" y="1165"/>
                  </a:lnTo>
                  <a:lnTo>
                    <a:pt x="600" y="1170"/>
                  </a:lnTo>
                  <a:lnTo>
                    <a:pt x="587" y="1175"/>
                  </a:lnTo>
                  <a:lnTo>
                    <a:pt x="574" y="1180"/>
                  </a:lnTo>
                  <a:lnTo>
                    <a:pt x="560" y="1183"/>
                  </a:lnTo>
                  <a:lnTo>
                    <a:pt x="547" y="1187"/>
                  </a:lnTo>
                  <a:lnTo>
                    <a:pt x="533" y="1189"/>
                  </a:lnTo>
                  <a:lnTo>
                    <a:pt x="518" y="1191"/>
                  </a:lnTo>
                  <a:lnTo>
                    <a:pt x="502" y="1193"/>
                  </a:lnTo>
                  <a:lnTo>
                    <a:pt x="487" y="1193"/>
                  </a:lnTo>
                  <a:lnTo>
                    <a:pt x="487" y="119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31"/>
            <p:cNvSpPr>
              <a:spLocks noEditPoints="1"/>
            </p:cNvSpPr>
            <p:nvPr/>
          </p:nvSpPr>
          <p:spPr bwMode="auto">
            <a:xfrm>
              <a:off x="5229225" y="5346700"/>
              <a:ext cx="731837" cy="758825"/>
            </a:xfrm>
            <a:custGeom>
              <a:avLst/>
              <a:gdLst/>
              <a:ahLst/>
              <a:cxnLst>
                <a:cxn ang="0">
                  <a:pos x="231" y="363"/>
                </a:cxn>
                <a:cxn ang="0">
                  <a:pos x="253" y="297"/>
                </a:cxn>
                <a:cxn ang="0">
                  <a:pos x="286" y="244"/>
                </a:cxn>
                <a:cxn ang="0">
                  <a:pos x="333" y="205"/>
                </a:cxn>
                <a:cxn ang="0">
                  <a:pos x="392" y="179"/>
                </a:cxn>
                <a:cxn ang="0">
                  <a:pos x="463" y="170"/>
                </a:cxn>
                <a:cxn ang="0">
                  <a:pos x="514" y="174"/>
                </a:cxn>
                <a:cxn ang="0">
                  <a:pos x="579" y="193"/>
                </a:cxn>
                <a:cxn ang="0">
                  <a:pos x="631" y="229"/>
                </a:cxn>
                <a:cxn ang="0">
                  <a:pos x="668" y="278"/>
                </a:cxn>
                <a:cxn ang="0">
                  <a:pos x="690" y="339"/>
                </a:cxn>
                <a:cxn ang="0">
                  <a:pos x="227" y="387"/>
                </a:cxn>
                <a:cxn ang="0">
                  <a:pos x="922" y="495"/>
                </a:cxn>
                <a:cxn ang="0">
                  <a:pos x="917" y="409"/>
                </a:cxn>
                <a:cxn ang="0">
                  <a:pos x="904" y="332"/>
                </a:cxn>
                <a:cxn ang="0">
                  <a:pos x="882" y="262"/>
                </a:cxn>
                <a:cxn ang="0">
                  <a:pos x="854" y="200"/>
                </a:cxn>
                <a:cxn ang="0">
                  <a:pos x="817" y="145"/>
                </a:cxn>
                <a:cxn ang="0">
                  <a:pos x="774" y="99"/>
                </a:cxn>
                <a:cxn ang="0">
                  <a:pos x="724" y="61"/>
                </a:cxn>
                <a:cxn ang="0">
                  <a:pos x="668" y="33"/>
                </a:cxn>
                <a:cxn ang="0">
                  <a:pos x="607" y="12"/>
                </a:cxn>
                <a:cxn ang="0">
                  <a:pos x="541" y="2"/>
                </a:cxn>
                <a:cxn ang="0">
                  <a:pos x="495" y="0"/>
                </a:cxn>
                <a:cxn ang="0">
                  <a:pos x="419" y="5"/>
                </a:cxn>
                <a:cxn ang="0">
                  <a:pos x="346" y="19"/>
                </a:cxn>
                <a:cxn ang="0">
                  <a:pos x="279" y="43"/>
                </a:cxn>
                <a:cxn ang="0">
                  <a:pos x="217" y="75"/>
                </a:cxn>
                <a:cxn ang="0">
                  <a:pos x="161" y="116"/>
                </a:cxn>
                <a:cxn ang="0">
                  <a:pos x="112" y="164"/>
                </a:cxn>
                <a:cxn ang="0">
                  <a:pos x="71" y="220"/>
                </a:cxn>
                <a:cxn ang="0">
                  <a:pos x="39" y="282"/>
                </a:cxn>
                <a:cxn ang="0">
                  <a:pos x="15" y="350"/>
                </a:cxn>
                <a:cxn ang="0">
                  <a:pos x="2" y="425"/>
                </a:cxn>
                <a:cxn ang="0">
                  <a:pos x="0" y="478"/>
                </a:cxn>
                <a:cxn ang="0">
                  <a:pos x="5" y="556"/>
                </a:cxn>
                <a:cxn ang="0">
                  <a:pos x="21" y="628"/>
                </a:cxn>
                <a:cxn ang="0">
                  <a:pos x="48" y="694"/>
                </a:cxn>
                <a:cxn ang="0">
                  <a:pos x="84" y="755"/>
                </a:cxn>
                <a:cxn ang="0">
                  <a:pos x="127" y="809"/>
                </a:cxn>
                <a:cxn ang="0">
                  <a:pos x="179" y="853"/>
                </a:cxn>
                <a:cxn ang="0">
                  <a:pos x="237" y="892"/>
                </a:cxn>
                <a:cxn ang="0">
                  <a:pos x="302" y="922"/>
                </a:cxn>
                <a:cxn ang="0">
                  <a:pos x="371" y="942"/>
                </a:cxn>
                <a:cxn ang="0">
                  <a:pos x="444" y="953"/>
                </a:cxn>
                <a:cxn ang="0">
                  <a:pos x="495" y="956"/>
                </a:cxn>
                <a:cxn ang="0">
                  <a:pos x="575" y="950"/>
                </a:cxn>
                <a:cxn ang="0">
                  <a:pos x="652" y="933"/>
                </a:cxn>
                <a:cxn ang="0">
                  <a:pos x="725" y="902"/>
                </a:cxn>
                <a:cxn ang="0">
                  <a:pos x="796" y="857"/>
                </a:cxn>
                <a:cxn ang="0">
                  <a:pos x="860" y="797"/>
                </a:cxn>
                <a:cxn ang="0">
                  <a:pos x="717" y="651"/>
                </a:cxn>
                <a:cxn ang="0">
                  <a:pos x="683" y="687"/>
                </a:cxn>
                <a:cxn ang="0">
                  <a:pos x="645" y="720"/>
                </a:cxn>
                <a:cxn ang="0">
                  <a:pos x="600" y="746"/>
                </a:cxn>
                <a:cxn ang="0">
                  <a:pos x="550" y="765"/>
                </a:cxn>
                <a:cxn ang="0">
                  <a:pos x="493" y="773"/>
                </a:cxn>
                <a:cxn ang="0">
                  <a:pos x="448" y="773"/>
                </a:cxn>
                <a:cxn ang="0">
                  <a:pos x="382" y="759"/>
                </a:cxn>
                <a:cxn ang="0">
                  <a:pos x="325" y="729"/>
                </a:cxn>
                <a:cxn ang="0">
                  <a:pos x="278" y="685"/>
                </a:cxn>
                <a:cxn ang="0">
                  <a:pos x="245" y="627"/>
                </a:cxn>
                <a:cxn ang="0">
                  <a:pos x="227" y="557"/>
                </a:cxn>
              </a:cxnLst>
              <a:rect l="0" t="0" r="r" b="b"/>
              <a:pathLst>
                <a:path w="922" h="956">
                  <a:moveTo>
                    <a:pt x="227" y="387"/>
                  </a:moveTo>
                  <a:lnTo>
                    <a:pt x="227" y="387"/>
                  </a:lnTo>
                  <a:lnTo>
                    <a:pt x="231" y="363"/>
                  </a:lnTo>
                  <a:lnTo>
                    <a:pt x="236" y="340"/>
                  </a:lnTo>
                  <a:lnTo>
                    <a:pt x="244" y="318"/>
                  </a:lnTo>
                  <a:lnTo>
                    <a:pt x="253" y="297"/>
                  </a:lnTo>
                  <a:lnTo>
                    <a:pt x="262" y="278"/>
                  </a:lnTo>
                  <a:lnTo>
                    <a:pt x="274" y="261"/>
                  </a:lnTo>
                  <a:lnTo>
                    <a:pt x="286" y="244"/>
                  </a:lnTo>
                  <a:lnTo>
                    <a:pt x="301" y="229"/>
                  </a:lnTo>
                  <a:lnTo>
                    <a:pt x="317" y="216"/>
                  </a:lnTo>
                  <a:lnTo>
                    <a:pt x="333" y="205"/>
                  </a:lnTo>
                  <a:lnTo>
                    <a:pt x="352" y="194"/>
                  </a:lnTo>
                  <a:lnTo>
                    <a:pt x="372" y="185"/>
                  </a:lnTo>
                  <a:lnTo>
                    <a:pt x="392" y="179"/>
                  </a:lnTo>
                  <a:lnTo>
                    <a:pt x="415" y="174"/>
                  </a:lnTo>
                  <a:lnTo>
                    <a:pt x="438" y="171"/>
                  </a:lnTo>
                  <a:lnTo>
                    <a:pt x="463" y="170"/>
                  </a:lnTo>
                  <a:lnTo>
                    <a:pt x="463" y="170"/>
                  </a:lnTo>
                  <a:lnTo>
                    <a:pt x="489" y="171"/>
                  </a:lnTo>
                  <a:lnTo>
                    <a:pt x="514" y="174"/>
                  </a:lnTo>
                  <a:lnTo>
                    <a:pt x="537" y="179"/>
                  </a:lnTo>
                  <a:lnTo>
                    <a:pt x="558" y="185"/>
                  </a:lnTo>
                  <a:lnTo>
                    <a:pt x="579" y="193"/>
                  </a:lnTo>
                  <a:lnTo>
                    <a:pt x="598" y="204"/>
                  </a:lnTo>
                  <a:lnTo>
                    <a:pt x="615" y="216"/>
                  </a:lnTo>
                  <a:lnTo>
                    <a:pt x="631" y="229"/>
                  </a:lnTo>
                  <a:lnTo>
                    <a:pt x="645" y="243"/>
                  </a:lnTo>
                  <a:lnTo>
                    <a:pt x="657" y="260"/>
                  </a:lnTo>
                  <a:lnTo>
                    <a:pt x="668" y="278"/>
                  </a:lnTo>
                  <a:lnTo>
                    <a:pt x="678" y="297"/>
                  </a:lnTo>
                  <a:lnTo>
                    <a:pt x="685" y="318"/>
                  </a:lnTo>
                  <a:lnTo>
                    <a:pt x="690" y="339"/>
                  </a:lnTo>
                  <a:lnTo>
                    <a:pt x="693" y="363"/>
                  </a:lnTo>
                  <a:lnTo>
                    <a:pt x="694" y="387"/>
                  </a:lnTo>
                  <a:lnTo>
                    <a:pt x="227" y="387"/>
                  </a:lnTo>
                  <a:close/>
                  <a:moveTo>
                    <a:pt x="922" y="557"/>
                  </a:moveTo>
                  <a:lnTo>
                    <a:pt x="922" y="495"/>
                  </a:lnTo>
                  <a:lnTo>
                    <a:pt x="922" y="495"/>
                  </a:lnTo>
                  <a:lnTo>
                    <a:pt x="921" y="465"/>
                  </a:lnTo>
                  <a:lnTo>
                    <a:pt x="920" y="437"/>
                  </a:lnTo>
                  <a:lnTo>
                    <a:pt x="917" y="409"/>
                  </a:lnTo>
                  <a:lnTo>
                    <a:pt x="914" y="383"/>
                  </a:lnTo>
                  <a:lnTo>
                    <a:pt x="910" y="356"/>
                  </a:lnTo>
                  <a:lnTo>
                    <a:pt x="904" y="332"/>
                  </a:lnTo>
                  <a:lnTo>
                    <a:pt x="898" y="308"/>
                  </a:lnTo>
                  <a:lnTo>
                    <a:pt x="890" y="284"/>
                  </a:lnTo>
                  <a:lnTo>
                    <a:pt x="882" y="262"/>
                  </a:lnTo>
                  <a:lnTo>
                    <a:pt x="874" y="239"/>
                  </a:lnTo>
                  <a:lnTo>
                    <a:pt x="864" y="219"/>
                  </a:lnTo>
                  <a:lnTo>
                    <a:pt x="854" y="200"/>
                  </a:lnTo>
                  <a:lnTo>
                    <a:pt x="843" y="180"/>
                  </a:lnTo>
                  <a:lnTo>
                    <a:pt x="830" y="162"/>
                  </a:lnTo>
                  <a:lnTo>
                    <a:pt x="817" y="145"/>
                  </a:lnTo>
                  <a:lnTo>
                    <a:pt x="804" y="128"/>
                  </a:lnTo>
                  <a:lnTo>
                    <a:pt x="790" y="113"/>
                  </a:lnTo>
                  <a:lnTo>
                    <a:pt x="774" y="99"/>
                  </a:lnTo>
                  <a:lnTo>
                    <a:pt x="758" y="86"/>
                  </a:lnTo>
                  <a:lnTo>
                    <a:pt x="742" y="73"/>
                  </a:lnTo>
                  <a:lnTo>
                    <a:pt x="724" y="61"/>
                  </a:lnTo>
                  <a:lnTo>
                    <a:pt x="706" y="51"/>
                  </a:lnTo>
                  <a:lnTo>
                    <a:pt x="688" y="41"/>
                  </a:lnTo>
                  <a:lnTo>
                    <a:pt x="668" y="33"/>
                  </a:lnTo>
                  <a:lnTo>
                    <a:pt x="649" y="25"/>
                  </a:lnTo>
                  <a:lnTo>
                    <a:pt x="629" y="18"/>
                  </a:lnTo>
                  <a:lnTo>
                    <a:pt x="607" y="12"/>
                  </a:lnTo>
                  <a:lnTo>
                    <a:pt x="586" y="8"/>
                  </a:lnTo>
                  <a:lnTo>
                    <a:pt x="564" y="4"/>
                  </a:lnTo>
                  <a:lnTo>
                    <a:pt x="541" y="2"/>
                  </a:lnTo>
                  <a:lnTo>
                    <a:pt x="519" y="0"/>
                  </a:lnTo>
                  <a:lnTo>
                    <a:pt x="495" y="0"/>
                  </a:lnTo>
                  <a:lnTo>
                    <a:pt x="495" y="0"/>
                  </a:lnTo>
                  <a:lnTo>
                    <a:pt x="469" y="0"/>
                  </a:lnTo>
                  <a:lnTo>
                    <a:pt x="444" y="2"/>
                  </a:lnTo>
                  <a:lnTo>
                    <a:pt x="419" y="5"/>
                  </a:lnTo>
                  <a:lnTo>
                    <a:pt x="394" y="8"/>
                  </a:lnTo>
                  <a:lnTo>
                    <a:pt x="371" y="13"/>
                  </a:lnTo>
                  <a:lnTo>
                    <a:pt x="346" y="19"/>
                  </a:lnTo>
                  <a:lnTo>
                    <a:pt x="324" y="26"/>
                  </a:lnTo>
                  <a:lnTo>
                    <a:pt x="302" y="35"/>
                  </a:lnTo>
                  <a:lnTo>
                    <a:pt x="279" y="43"/>
                  </a:lnTo>
                  <a:lnTo>
                    <a:pt x="258" y="53"/>
                  </a:lnTo>
                  <a:lnTo>
                    <a:pt x="237" y="64"/>
                  </a:lnTo>
                  <a:lnTo>
                    <a:pt x="217" y="75"/>
                  </a:lnTo>
                  <a:lnTo>
                    <a:pt x="198" y="88"/>
                  </a:lnTo>
                  <a:lnTo>
                    <a:pt x="179" y="102"/>
                  </a:lnTo>
                  <a:lnTo>
                    <a:pt x="161" y="116"/>
                  </a:lnTo>
                  <a:lnTo>
                    <a:pt x="144" y="131"/>
                  </a:lnTo>
                  <a:lnTo>
                    <a:pt x="127" y="148"/>
                  </a:lnTo>
                  <a:lnTo>
                    <a:pt x="112" y="164"/>
                  </a:lnTo>
                  <a:lnTo>
                    <a:pt x="98" y="182"/>
                  </a:lnTo>
                  <a:lnTo>
                    <a:pt x="84" y="201"/>
                  </a:lnTo>
                  <a:lnTo>
                    <a:pt x="71" y="220"/>
                  </a:lnTo>
                  <a:lnTo>
                    <a:pt x="59" y="240"/>
                  </a:lnTo>
                  <a:lnTo>
                    <a:pt x="48" y="261"/>
                  </a:lnTo>
                  <a:lnTo>
                    <a:pt x="39" y="282"/>
                  </a:lnTo>
                  <a:lnTo>
                    <a:pt x="30" y="304"/>
                  </a:lnTo>
                  <a:lnTo>
                    <a:pt x="21" y="327"/>
                  </a:lnTo>
                  <a:lnTo>
                    <a:pt x="15" y="350"/>
                  </a:lnTo>
                  <a:lnTo>
                    <a:pt x="9" y="375"/>
                  </a:lnTo>
                  <a:lnTo>
                    <a:pt x="5" y="399"/>
                  </a:lnTo>
                  <a:lnTo>
                    <a:pt x="2" y="425"/>
                  </a:lnTo>
                  <a:lnTo>
                    <a:pt x="0" y="451"/>
                  </a:lnTo>
                  <a:lnTo>
                    <a:pt x="0" y="478"/>
                  </a:lnTo>
                  <a:lnTo>
                    <a:pt x="0" y="478"/>
                  </a:lnTo>
                  <a:lnTo>
                    <a:pt x="0" y="504"/>
                  </a:lnTo>
                  <a:lnTo>
                    <a:pt x="2" y="531"/>
                  </a:lnTo>
                  <a:lnTo>
                    <a:pt x="5" y="556"/>
                  </a:lnTo>
                  <a:lnTo>
                    <a:pt x="9" y="580"/>
                  </a:lnTo>
                  <a:lnTo>
                    <a:pt x="15" y="605"/>
                  </a:lnTo>
                  <a:lnTo>
                    <a:pt x="21" y="628"/>
                  </a:lnTo>
                  <a:lnTo>
                    <a:pt x="30" y="651"/>
                  </a:lnTo>
                  <a:lnTo>
                    <a:pt x="39" y="673"/>
                  </a:lnTo>
                  <a:lnTo>
                    <a:pt x="48" y="694"/>
                  </a:lnTo>
                  <a:lnTo>
                    <a:pt x="59" y="716"/>
                  </a:lnTo>
                  <a:lnTo>
                    <a:pt x="71" y="735"/>
                  </a:lnTo>
                  <a:lnTo>
                    <a:pt x="84" y="755"/>
                  </a:lnTo>
                  <a:lnTo>
                    <a:pt x="98" y="773"/>
                  </a:lnTo>
                  <a:lnTo>
                    <a:pt x="112" y="791"/>
                  </a:lnTo>
                  <a:lnTo>
                    <a:pt x="127" y="809"/>
                  </a:lnTo>
                  <a:lnTo>
                    <a:pt x="144" y="824"/>
                  </a:lnTo>
                  <a:lnTo>
                    <a:pt x="161" y="839"/>
                  </a:lnTo>
                  <a:lnTo>
                    <a:pt x="179" y="853"/>
                  </a:lnTo>
                  <a:lnTo>
                    <a:pt x="198" y="868"/>
                  </a:lnTo>
                  <a:lnTo>
                    <a:pt x="217" y="880"/>
                  </a:lnTo>
                  <a:lnTo>
                    <a:pt x="237" y="892"/>
                  </a:lnTo>
                  <a:lnTo>
                    <a:pt x="258" y="902"/>
                  </a:lnTo>
                  <a:lnTo>
                    <a:pt x="279" y="912"/>
                  </a:lnTo>
                  <a:lnTo>
                    <a:pt x="302" y="922"/>
                  </a:lnTo>
                  <a:lnTo>
                    <a:pt x="324" y="930"/>
                  </a:lnTo>
                  <a:lnTo>
                    <a:pt x="346" y="936"/>
                  </a:lnTo>
                  <a:lnTo>
                    <a:pt x="371" y="942"/>
                  </a:lnTo>
                  <a:lnTo>
                    <a:pt x="394" y="947"/>
                  </a:lnTo>
                  <a:lnTo>
                    <a:pt x="419" y="951"/>
                  </a:lnTo>
                  <a:lnTo>
                    <a:pt x="444" y="953"/>
                  </a:lnTo>
                  <a:lnTo>
                    <a:pt x="469" y="955"/>
                  </a:lnTo>
                  <a:lnTo>
                    <a:pt x="495" y="956"/>
                  </a:lnTo>
                  <a:lnTo>
                    <a:pt x="495" y="956"/>
                  </a:lnTo>
                  <a:lnTo>
                    <a:pt x="522" y="955"/>
                  </a:lnTo>
                  <a:lnTo>
                    <a:pt x="548" y="953"/>
                  </a:lnTo>
                  <a:lnTo>
                    <a:pt x="575" y="950"/>
                  </a:lnTo>
                  <a:lnTo>
                    <a:pt x="601" y="946"/>
                  </a:lnTo>
                  <a:lnTo>
                    <a:pt x="627" y="940"/>
                  </a:lnTo>
                  <a:lnTo>
                    <a:pt x="652" y="933"/>
                  </a:lnTo>
                  <a:lnTo>
                    <a:pt x="677" y="924"/>
                  </a:lnTo>
                  <a:lnTo>
                    <a:pt x="702" y="913"/>
                  </a:lnTo>
                  <a:lnTo>
                    <a:pt x="725" y="902"/>
                  </a:lnTo>
                  <a:lnTo>
                    <a:pt x="750" y="889"/>
                  </a:lnTo>
                  <a:lnTo>
                    <a:pt x="772" y="874"/>
                  </a:lnTo>
                  <a:lnTo>
                    <a:pt x="796" y="857"/>
                  </a:lnTo>
                  <a:lnTo>
                    <a:pt x="817" y="839"/>
                  </a:lnTo>
                  <a:lnTo>
                    <a:pt x="839" y="819"/>
                  </a:lnTo>
                  <a:lnTo>
                    <a:pt x="860" y="797"/>
                  </a:lnTo>
                  <a:lnTo>
                    <a:pt x="880" y="774"/>
                  </a:lnTo>
                  <a:lnTo>
                    <a:pt x="717" y="651"/>
                  </a:lnTo>
                  <a:lnTo>
                    <a:pt x="717" y="651"/>
                  </a:lnTo>
                  <a:lnTo>
                    <a:pt x="706" y="663"/>
                  </a:lnTo>
                  <a:lnTo>
                    <a:pt x="695" y="676"/>
                  </a:lnTo>
                  <a:lnTo>
                    <a:pt x="683" y="687"/>
                  </a:lnTo>
                  <a:lnTo>
                    <a:pt x="670" y="700"/>
                  </a:lnTo>
                  <a:lnTo>
                    <a:pt x="658" y="710"/>
                  </a:lnTo>
                  <a:lnTo>
                    <a:pt x="645" y="720"/>
                  </a:lnTo>
                  <a:lnTo>
                    <a:pt x="631" y="730"/>
                  </a:lnTo>
                  <a:lnTo>
                    <a:pt x="615" y="738"/>
                  </a:lnTo>
                  <a:lnTo>
                    <a:pt x="600" y="746"/>
                  </a:lnTo>
                  <a:lnTo>
                    <a:pt x="585" y="754"/>
                  </a:lnTo>
                  <a:lnTo>
                    <a:pt x="568" y="760"/>
                  </a:lnTo>
                  <a:lnTo>
                    <a:pt x="550" y="765"/>
                  </a:lnTo>
                  <a:lnTo>
                    <a:pt x="532" y="768"/>
                  </a:lnTo>
                  <a:lnTo>
                    <a:pt x="514" y="771"/>
                  </a:lnTo>
                  <a:lnTo>
                    <a:pt x="493" y="773"/>
                  </a:lnTo>
                  <a:lnTo>
                    <a:pt x="473" y="774"/>
                  </a:lnTo>
                  <a:lnTo>
                    <a:pt x="473" y="774"/>
                  </a:lnTo>
                  <a:lnTo>
                    <a:pt x="448" y="773"/>
                  </a:lnTo>
                  <a:lnTo>
                    <a:pt x="426" y="770"/>
                  </a:lnTo>
                  <a:lnTo>
                    <a:pt x="403" y="766"/>
                  </a:lnTo>
                  <a:lnTo>
                    <a:pt x="382" y="759"/>
                  </a:lnTo>
                  <a:lnTo>
                    <a:pt x="362" y="751"/>
                  </a:lnTo>
                  <a:lnTo>
                    <a:pt x="342" y="740"/>
                  </a:lnTo>
                  <a:lnTo>
                    <a:pt x="325" y="729"/>
                  </a:lnTo>
                  <a:lnTo>
                    <a:pt x="308" y="716"/>
                  </a:lnTo>
                  <a:lnTo>
                    <a:pt x="292" y="702"/>
                  </a:lnTo>
                  <a:lnTo>
                    <a:pt x="278" y="685"/>
                  </a:lnTo>
                  <a:lnTo>
                    <a:pt x="265" y="667"/>
                  </a:lnTo>
                  <a:lnTo>
                    <a:pt x="254" y="648"/>
                  </a:lnTo>
                  <a:lnTo>
                    <a:pt x="245" y="627"/>
                  </a:lnTo>
                  <a:lnTo>
                    <a:pt x="237" y="605"/>
                  </a:lnTo>
                  <a:lnTo>
                    <a:pt x="231" y="581"/>
                  </a:lnTo>
                  <a:lnTo>
                    <a:pt x="227" y="557"/>
                  </a:lnTo>
                  <a:lnTo>
                    <a:pt x="922" y="5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32"/>
            <p:cNvSpPr>
              <a:spLocks/>
            </p:cNvSpPr>
            <p:nvPr/>
          </p:nvSpPr>
          <p:spPr bwMode="auto">
            <a:xfrm>
              <a:off x="6078538" y="5346700"/>
              <a:ext cx="461962" cy="739775"/>
            </a:xfrm>
            <a:custGeom>
              <a:avLst/>
              <a:gdLst/>
              <a:ahLst/>
              <a:cxnLst>
                <a:cxn ang="0">
                  <a:pos x="0" y="22"/>
                </a:cxn>
                <a:cxn ang="0">
                  <a:pos x="228" y="22"/>
                </a:cxn>
                <a:cxn ang="0">
                  <a:pos x="228" y="167"/>
                </a:cxn>
                <a:cxn ang="0">
                  <a:pos x="232" y="167"/>
                </a:cxn>
                <a:cxn ang="0">
                  <a:pos x="232" y="167"/>
                </a:cxn>
                <a:cxn ang="0">
                  <a:pos x="241" y="148"/>
                </a:cxn>
                <a:cxn ang="0">
                  <a:pos x="252" y="129"/>
                </a:cxn>
                <a:cxn ang="0">
                  <a:pos x="265" y="112"/>
                </a:cxn>
                <a:cxn ang="0">
                  <a:pos x="278" y="97"/>
                </a:cxn>
                <a:cxn ang="0">
                  <a:pos x="292" y="81"/>
                </a:cxn>
                <a:cxn ang="0">
                  <a:pos x="307" y="68"/>
                </a:cxn>
                <a:cxn ang="0">
                  <a:pos x="324" y="55"/>
                </a:cxn>
                <a:cxn ang="0">
                  <a:pos x="340" y="44"/>
                </a:cxn>
                <a:cxn ang="0">
                  <a:pos x="358" y="34"/>
                </a:cxn>
                <a:cxn ang="0">
                  <a:pos x="377" y="25"/>
                </a:cxn>
                <a:cxn ang="0">
                  <a:pos x="396" y="17"/>
                </a:cxn>
                <a:cxn ang="0">
                  <a:pos x="415" y="11"/>
                </a:cxn>
                <a:cxn ang="0">
                  <a:pos x="436" y="6"/>
                </a:cxn>
                <a:cxn ang="0">
                  <a:pos x="457" y="3"/>
                </a:cxn>
                <a:cxn ang="0">
                  <a:pos x="480" y="0"/>
                </a:cxn>
                <a:cxn ang="0">
                  <a:pos x="501" y="0"/>
                </a:cxn>
                <a:cxn ang="0">
                  <a:pos x="501" y="0"/>
                </a:cxn>
                <a:cxn ang="0">
                  <a:pos x="522" y="1"/>
                </a:cxn>
                <a:cxn ang="0">
                  <a:pos x="543" y="3"/>
                </a:cxn>
                <a:cxn ang="0">
                  <a:pos x="563" y="8"/>
                </a:cxn>
                <a:cxn ang="0">
                  <a:pos x="583" y="13"/>
                </a:cxn>
                <a:cxn ang="0">
                  <a:pos x="583" y="233"/>
                </a:cxn>
                <a:cxn ang="0">
                  <a:pos x="583" y="233"/>
                </a:cxn>
                <a:cxn ang="0">
                  <a:pos x="555" y="226"/>
                </a:cxn>
                <a:cxn ang="0">
                  <a:pos x="528" y="221"/>
                </a:cxn>
                <a:cxn ang="0">
                  <a:pos x="500" y="218"/>
                </a:cxn>
                <a:cxn ang="0">
                  <a:pos x="486" y="217"/>
                </a:cxn>
                <a:cxn ang="0">
                  <a:pos x="473" y="216"/>
                </a:cxn>
                <a:cxn ang="0">
                  <a:pos x="473" y="216"/>
                </a:cxn>
                <a:cxn ang="0">
                  <a:pos x="453" y="217"/>
                </a:cxn>
                <a:cxn ang="0">
                  <a:pos x="435" y="218"/>
                </a:cxn>
                <a:cxn ang="0">
                  <a:pos x="418" y="221"/>
                </a:cxn>
                <a:cxn ang="0">
                  <a:pos x="400" y="224"/>
                </a:cxn>
                <a:cxn ang="0">
                  <a:pos x="385" y="228"/>
                </a:cxn>
                <a:cxn ang="0">
                  <a:pos x="371" y="233"/>
                </a:cxn>
                <a:cxn ang="0">
                  <a:pos x="356" y="238"/>
                </a:cxn>
                <a:cxn ang="0">
                  <a:pos x="344" y="245"/>
                </a:cxn>
                <a:cxn ang="0">
                  <a:pos x="332" y="252"/>
                </a:cxn>
                <a:cxn ang="0">
                  <a:pos x="321" y="260"/>
                </a:cxn>
                <a:cxn ang="0">
                  <a:pos x="311" y="268"/>
                </a:cxn>
                <a:cxn ang="0">
                  <a:pos x="301" y="276"/>
                </a:cxn>
                <a:cxn ang="0">
                  <a:pos x="292" y="284"/>
                </a:cxn>
                <a:cxn ang="0">
                  <a:pos x="284" y="293"/>
                </a:cxn>
                <a:cxn ang="0">
                  <a:pos x="277" y="302"/>
                </a:cxn>
                <a:cxn ang="0">
                  <a:pos x="270" y="313"/>
                </a:cxn>
                <a:cxn ang="0">
                  <a:pos x="259" y="332"/>
                </a:cxn>
                <a:cxn ang="0">
                  <a:pos x="248" y="351"/>
                </a:cxn>
                <a:cxn ang="0">
                  <a:pos x="241" y="371"/>
                </a:cxn>
                <a:cxn ang="0">
                  <a:pos x="236" y="389"/>
                </a:cxn>
                <a:cxn ang="0">
                  <a:pos x="232" y="406"/>
                </a:cxn>
                <a:cxn ang="0">
                  <a:pos x="230" y="422"/>
                </a:cxn>
                <a:cxn ang="0">
                  <a:pos x="228" y="435"/>
                </a:cxn>
                <a:cxn ang="0">
                  <a:pos x="228" y="446"/>
                </a:cxn>
                <a:cxn ang="0">
                  <a:pos x="228" y="933"/>
                </a:cxn>
                <a:cxn ang="0">
                  <a:pos x="0" y="933"/>
                </a:cxn>
                <a:cxn ang="0">
                  <a:pos x="0" y="22"/>
                </a:cxn>
              </a:cxnLst>
              <a:rect l="0" t="0" r="r" b="b"/>
              <a:pathLst>
                <a:path w="583" h="933">
                  <a:moveTo>
                    <a:pt x="0" y="22"/>
                  </a:moveTo>
                  <a:lnTo>
                    <a:pt x="228" y="22"/>
                  </a:lnTo>
                  <a:lnTo>
                    <a:pt x="228" y="167"/>
                  </a:lnTo>
                  <a:lnTo>
                    <a:pt x="232" y="167"/>
                  </a:lnTo>
                  <a:lnTo>
                    <a:pt x="232" y="167"/>
                  </a:lnTo>
                  <a:lnTo>
                    <a:pt x="241" y="148"/>
                  </a:lnTo>
                  <a:lnTo>
                    <a:pt x="252" y="129"/>
                  </a:lnTo>
                  <a:lnTo>
                    <a:pt x="265" y="112"/>
                  </a:lnTo>
                  <a:lnTo>
                    <a:pt x="278" y="97"/>
                  </a:lnTo>
                  <a:lnTo>
                    <a:pt x="292" y="81"/>
                  </a:lnTo>
                  <a:lnTo>
                    <a:pt x="307" y="68"/>
                  </a:lnTo>
                  <a:lnTo>
                    <a:pt x="324" y="55"/>
                  </a:lnTo>
                  <a:lnTo>
                    <a:pt x="340" y="44"/>
                  </a:lnTo>
                  <a:lnTo>
                    <a:pt x="358" y="34"/>
                  </a:lnTo>
                  <a:lnTo>
                    <a:pt x="377" y="25"/>
                  </a:lnTo>
                  <a:lnTo>
                    <a:pt x="396" y="17"/>
                  </a:lnTo>
                  <a:lnTo>
                    <a:pt x="415" y="11"/>
                  </a:lnTo>
                  <a:lnTo>
                    <a:pt x="436" y="6"/>
                  </a:lnTo>
                  <a:lnTo>
                    <a:pt x="457" y="3"/>
                  </a:lnTo>
                  <a:lnTo>
                    <a:pt x="480" y="0"/>
                  </a:lnTo>
                  <a:lnTo>
                    <a:pt x="501" y="0"/>
                  </a:lnTo>
                  <a:lnTo>
                    <a:pt x="501" y="0"/>
                  </a:lnTo>
                  <a:lnTo>
                    <a:pt x="522" y="1"/>
                  </a:lnTo>
                  <a:lnTo>
                    <a:pt x="543" y="3"/>
                  </a:lnTo>
                  <a:lnTo>
                    <a:pt x="563" y="8"/>
                  </a:lnTo>
                  <a:lnTo>
                    <a:pt x="583" y="13"/>
                  </a:lnTo>
                  <a:lnTo>
                    <a:pt x="583" y="233"/>
                  </a:lnTo>
                  <a:lnTo>
                    <a:pt x="583" y="233"/>
                  </a:lnTo>
                  <a:lnTo>
                    <a:pt x="555" y="226"/>
                  </a:lnTo>
                  <a:lnTo>
                    <a:pt x="528" y="221"/>
                  </a:lnTo>
                  <a:lnTo>
                    <a:pt x="500" y="218"/>
                  </a:lnTo>
                  <a:lnTo>
                    <a:pt x="486" y="217"/>
                  </a:lnTo>
                  <a:lnTo>
                    <a:pt x="473" y="216"/>
                  </a:lnTo>
                  <a:lnTo>
                    <a:pt x="473" y="216"/>
                  </a:lnTo>
                  <a:lnTo>
                    <a:pt x="453" y="217"/>
                  </a:lnTo>
                  <a:lnTo>
                    <a:pt x="435" y="218"/>
                  </a:lnTo>
                  <a:lnTo>
                    <a:pt x="418" y="221"/>
                  </a:lnTo>
                  <a:lnTo>
                    <a:pt x="400" y="224"/>
                  </a:lnTo>
                  <a:lnTo>
                    <a:pt x="385" y="228"/>
                  </a:lnTo>
                  <a:lnTo>
                    <a:pt x="371" y="233"/>
                  </a:lnTo>
                  <a:lnTo>
                    <a:pt x="356" y="238"/>
                  </a:lnTo>
                  <a:lnTo>
                    <a:pt x="344" y="245"/>
                  </a:lnTo>
                  <a:lnTo>
                    <a:pt x="332" y="252"/>
                  </a:lnTo>
                  <a:lnTo>
                    <a:pt x="321" y="260"/>
                  </a:lnTo>
                  <a:lnTo>
                    <a:pt x="311" y="268"/>
                  </a:lnTo>
                  <a:lnTo>
                    <a:pt x="301" y="276"/>
                  </a:lnTo>
                  <a:lnTo>
                    <a:pt x="292" y="284"/>
                  </a:lnTo>
                  <a:lnTo>
                    <a:pt x="284" y="293"/>
                  </a:lnTo>
                  <a:lnTo>
                    <a:pt x="277" y="302"/>
                  </a:lnTo>
                  <a:lnTo>
                    <a:pt x="270" y="313"/>
                  </a:lnTo>
                  <a:lnTo>
                    <a:pt x="259" y="332"/>
                  </a:lnTo>
                  <a:lnTo>
                    <a:pt x="248" y="351"/>
                  </a:lnTo>
                  <a:lnTo>
                    <a:pt x="241" y="371"/>
                  </a:lnTo>
                  <a:lnTo>
                    <a:pt x="236" y="389"/>
                  </a:lnTo>
                  <a:lnTo>
                    <a:pt x="232" y="406"/>
                  </a:lnTo>
                  <a:lnTo>
                    <a:pt x="230" y="422"/>
                  </a:lnTo>
                  <a:lnTo>
                    <a:pt x="228" y="435"/>
                  </a:lnTo>
                  <a:lnTo>
                    <a:pt x="228" y="446"/>
                  </a:lnTo>
                  <a:lnTo>
                    <a:pt x="228" y="933"/>
                  </a:lnTo>
                  <a:lnTo>
                    <a:pt x="0" y="933"/>
                  </a:lnTo>
                  <a:lnTo>
                    <a:pt x="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33"/>
            <p:cNvSpPr>
              <a:spLocks noEditPoints="1"/>
            </p:cNvSpPr>
            <p:nvPr/>
          </p:nvSpPr>
          <p:spPr bwMode="auto">
            <a:xfrm>
              <a:off x="6550025" y="5346700"/>
              <a:ext cx="781050" cy="1101725"/>
            </a:xfrm>
            <a:custGeom>
              <a:avLst/>
              <a:gdLst/>
              <a:ahLst/>
              <a:cxnLst>
                <a:cxn ang="0">
                  <a:pos x="735" y="120"/>
                </a:cxn>
                <a:cxn ang="0">
                  <a:pos x="629" y="38"/>
                </a:cxn>
                <a:cxn ang="0">
                  <a:pos x="497" y="2"/>
                </a:cxn>
                <a:cxn ang="0">
                  <a:pos x="374" y="5"/>
                </a:cxn>
                <a:cxn ang="0">
                  <a:pos x="240" y="46"/>
                </a:cxn>
                <a:cxn ang="0">
                  <a:pos x="134" y="122"/>
                </a:cxn>
                <a:cxn ang="0">
                  <a:pos x="58" y="227"/>
                </a:cxn>
                <a:cxn ang="0">
                  <a:pos x="12" y="356"/>
                </a:cxn>
                <a:cxn ang="0">
                  <a:pos x="0" y="478"/>
                </a:cxn>
                <a:cxn ang="0">
                  <a:pos x="18" y="616"/>
                </a:cxn>
                <a:cxn ang="0">
                  <a:pos x="71" y="738"/>
                </a:cxn>
                <a:cxn ang="0">
                  <a:pos x="156" y="838"/>
                </a:cxn>
                <a:cxn ang="0">
                  <a:pos x="268" y="907"/>
                </a:cxn>
                <a:cxn ang="0">
                  <a:pos x="403" y="942"/>
                </a:cxn>
                <a:cxn ang="0">
                  <a:pos x="517" y="940"/>
                </a:cxn>
                <a:cxn ang="0">
                  <a:pos x="640" y="902"/>
                </a:cxn>
                <a:cxn ang="0">
                  <a:pos x="738" y="828"/>
                </a:cxn>
                <a:cxn ang="0">
                  <a:pos x="752" y="943"/>
                </a:cxn>
                <a:cxn ang="0">
                  <a:pos x="722" y="1054"/>
                </a:cxn>
                <a:cxn ang="0">
                  <a:pos x="675" y="1117"/>
                </a:cxn>
                <a:cxn ang="0">
                  <a:pos x="605" y="1161"/>
                </a:cxn>
                <a:cxn ang="0">
                  <a:pos x="506" y="1182"/>
                </a:cxn>
                <a:cxn ang="0">
                  <a:pos x="398" y="1178"/>
                </a:cxn>
                <a:cxn ang="0">
                  <a:pos x="278" y="1141"/>
                </a:cxn>
                <a:cxn ang="0">
                  <a:pos x="171" y="1067"/>
                </a:cxn>
                <a:cxn ang="0">
                  <a:pos x="93" y="1294"/>
                </a:cxn>
                <a:cxn ang="0">
                  <a:pos x="257" y="1364"/>
                </a:cxn>
                <a:cxn ang="0">
                  <a:pos x="437" y="1388"/>
                </a:cxn>
                <a:cxn ang="0">
                  <a:pos x="593" y="1379"/>
                </a:cxn>
                <a:cxn ang="0">
                  <a:pos x="746" y="1330"/>
                </a:cxn>
                <a:cxn ang="0">
                  <a:pos x="859" y="1242"/>
                </a:cxn>
                <a:cxn ang="0">
                  <a:pos x="935" y="1121"/>
                </a:cxn>
                <a:cxn ang="0">
                  <a:pos x="976" y="968"/>
                </a:cxn>
                <a:cxn ang="0">
                  <a:pos x="767" y="22"/>
                </a:cxn>
                <a:cxn ang="0">
                  <a:pos x="440" y="734"/>
                </a:cxn>
                <a:cxn ang="0">
                  <a:pos x="366" y="708"/>
                </a:cxn>
                <a:cxn ang="0">
                  <a:pos x="303" y="662"/>
                </a:cxn>
                <a:cxn ang="0">
                  <a:pos x="259" y="601"/>
                </a:cxn>
                <a:cxn ang="0">
                  <a:pos x="233" y="529"/>
                </a:cxn>
                <a:cxn ang="0">
                  <a:pos x="228" y="461"/>
                </a:cxn>
                <a:cxn ang="0">
                  <a:pos x="243" y="378"/>
                </a:cxn>
                <a:cxn ang="0">
                  <a:pos x="278" y="309"/>
                </a:cxn>
                <a:cxn ang="0">
                  <a:pos x="332" y="256"/>
                </a:cxn>
                <a:cxn ang="0">
                  <a:pos x="400" y="220"/>
                </a:cxn>
                <a:cxn ang="0">
                  <a:pos x="483" y="205"/>
                </a:cxn>
                <a:cxn ang="0">
                  <a:pos x="556" y="210"/>
                </a:cxn>
                <a:cxn ang="0">
                  <a:pos x="633" y="235"/>
                </a:cxn>
                <a:cxn ang="0">
                  <a:pos x="694" y="279"/>
                </a:cxn>
                <a:cxn ang="0">
                  <a:pos x="737" y="340"/>
                </a:cxn>
                <a:cxn ang="0">
                  <a:pos x="762" y="415"/>
                </a:cxn>
                <a:cxn ang="0">
                  <a:pos x="765" y="500"/>
                </a:cxn>
                <a:cxn ang="0">
                  <a:pos x="744" y="590"/>
                </a:cxn>
                <a:cxn ang="0">
                  <a:pos x="703" y="654"/>
                </a:cxn>
                <a:cxn ang="0">
                  <a:pos x="645" y="702"/>
                </a:cxn>
                <a:cxn ang="0">
                  <a:pos x="569" y="731"/>
                </a:cxn>
                <a:cxn ang="0">
                  <a:pos x="495" y="739"/>
                </a:cxn>
              </a:cxnLst>
              <a:rect l="0" t="0" r="r" b="b"/>
              <a:pathLst>
                <a:path w="983" h="1388">
                  <a:moveTo>
                    <a:pt x="767" y="22"/>
                  </a:moveTo>
                  <a:lnTo>
                    <a:pt x="767" y="159"/>
                  </a:lnTo>
                  <a:lnTo>
                    <a:pt x="763" y="159"/>
                  </a:lnTo>
                  <a:lnTo>
                    <a:pt x="763" y="159"/>
                  </a:lnTo>
                  <a:lnTo>
                    <a:pt x="750" y="139"/>
                  </a:lnTo>
                  <a:lnTo>
                    <a:pt x="735" y="120"/>
                  </a:lnTo>
                  <a:lnTo>
                    <a:pt x="720" y="104"/>
                  </a:lnTo>
                  <a:lnTo>
                    <a:pt x="704" y="88"/>
                  </a:lnTo>
                  <a:lnTo>
                    <a:pt x="687" y="73"/>
                  </a:lnTo>
                  <a:lnTo>
                    <a:pt x="668" y="60"/>
                  </a:lnTo>
                  <a:lnTo>
                    <a:pt x="649" y="49"/>
                  </a:lnTo>
                  <a:lnTo>
                    <a:pt x="629" y="38"/>
                  </a:lnTo>
                  <a:lnTo>
                    <a:pt x="609" y="28"/>
                  </a:lnTo>
                  <a:lnTo>
                    <a:pt x="588" y="21"/>
                  </a:lnTo>
                  <a:lnTo>
                    <a:pt x="565" y="14"/>
                  </a:lnTo>
                  <a:lnTo>
                    <a:pt x="543" y="9"/>
                  </a:lnTo>
                  <a:lnTo>
                    <a:pt x="520" y="5"/>
                  </a:lnTo>
                  <a:lnTo>
                    <a:pt x="497" y="2"/>
                  </a:lnTo>
                  <a:lnTo>
                    <a:pt x="474" y="0"/>
                  </a:lnTo>
                  <a:lnTo>
                    <a:pt x="450" y="0"/>
                  </a:lnTo>
                  <a:lnTo>
                    <a:pt x="450" y="0"/>
                  </a:lnTo>
                  <a:lnTo>
                    <a:pt x="424" y="0"/>
                  </a:lnTo>
                  <a:lnTo>
                    <a:pt x="398" y="2"/>
                  </a:lnTo>
                  <a:lnTo>
                    <a:pt x="374" y="5"/>
                  </a:lnTo>
                  <a:lnTo>
                    <a:pt x="350" y="9"/>
                  </a:lnTo>
                  <a:lnTo>
                    <a:pt x="327" y="14"/>
                  </a:lnTo>
                  <a:lnTo>
                    <a:pt x="304" y="20"/>
                  </a:lnTo>
                  <a:lnTo>
                    <a:pt x="282" y="28"/>
                  </a:lnTo>
                  <a:lnTo>
                    <a:pt x="261" y="37"/>
                  </a:lnTo>
                  <a:lnTo>
                    <a:pt x="240" y="46"/>
                  </a:lnTo>
                  <a:lnTo>
                    <a:pt x="221" y="56"/>
                  </a:lnTo>
                  <a:lnTo>
                    <a:pt x="203" y="68"/>
                  </a:lnTo>
                  <a:lnTo>
                    <a:pt x="184" y="80"/>
                  </a:lnTo>
                  <a:lnTo>
                    <a:pt x="167" y="93"/>
                  </a:lnTo>
                  <a:lnTo>
                    <a:pt x="151" y="107"/>
                  </a:lnTo>
                  <a:lnTo>
                    <a:pt x="134" y="122"/>
                  </a:lnTo>
                  <a:lnTo>
                    <a:pt x="120" y="137"/>
                  </a:lnTo>
                  <a:lnTo>
                    <a:pt x="106" y="154"/>
                  </a:lnTo>
                  <a:lnTo>
                    <a:pt x="93" y="171"/>
                  </a:lnTo>
                  <a:lnTo>
                    <a:pt x="80" y="189"/>
                  </a:lnTo>
                  <a:lnTo>
                    <a:pt x="68" y="208"/>
                  </a:lnTo>
                  <a:lnTo>
                    <a:pt x="58" y="227"/>
                  </a:lnTo>
                  <a:lnTo>
                    <a:pt x="48" y="247"/>
                  </a:lnTo>
                  <a:lnTo>
                    <a:pt x="39" y="268"/>
                  </a:lnTo>
                  <a:lnTo>
                    <a:pt x="30" y="289"/>
                  </a:lnTo>
                  <a:lnTo>
                    <a:pt x="23" y="312"/>
                  </a:lnTo>
                  <a:lnTo>
                    <a:pt x="17" y="334"/>
                  </a:lnTo>
                  <a:lnTo>
                    <a:pt x="12" y="356"/>
                  </a:lnTo>
                  <a:lnTo>
                    <a:pt x="8" y="380"/>
                  </a:lnTo>
                  <a:lnTo>
                    <a:pt x="5" y="403"/>
                  </a:lnTo>
                  <a:lnTo>
                    <a:pt x="2" y="428"/>
                  </a:lnTo>
                  <a:lnTo>
                    <a:pt x="1" y="452"/>
                  </a:lnTo>
                  <a:lnTo>
                    <a:pt x="0" y="478"/>
                  </a:lnTo>
                  <a:lnTo>
                    <a:pt x="0" y="478"/>
                  </a:lnTo>
                  <a:lnTo>
                    <a:pt x="1" y="502"/>
                  </a:lnTo>
                  <a:lnTo>
                    <a:pt x="2" y="525"/>
                  </a:lnTo>
                  <a:lnTo>
                    <a:pt x="5" y="549"/>
                  </a:lnTo>
                  <a:lnTo>
                    <a:pt x="8" y="571"/>
                  </a:lnTo>
                  <a:lnTo>
                    <a:pt x="13" y="595"/>
                  </a:lnTo>
                  <a:lnTo>
                    <a:pt x="18" y="616"/>
                  </a:lnTo>
                  <a:lnTo>
                    <a:pt x="25" y="638"/>
                  </a:lnTo>
                  <a:lnTo>
                    <a:pt x="32" y="659"/>
                  </a:lnTo>
                  <a:lnTo>
                    <a:pt x="41" y="680"/>
                  </a:lnTo>
                  <a:lnTo>
                    <a:pt x="50" y="701"/>
                  </a:lnTo>
                  <a:lnTo>
                    <a:pt x="60" y="720"/>
                  </a:lnTo>
                  <a:lnTo>
                    <a:pt x="71" y="738"/>
                  </a:lnTo>
                  <a:lnTo>
                    <a:pt x="83" y="757"/>
                  </a:lnTo>
                  <a:lnTo>
                    <a:pt x="97" y="775"/>
                  </a:lnTo>
                  <a:lnTo>
                    <a:pt x="110" y="791"/>
                  </a:lnTo>
                  <a:lnTo>
                    <a:pt x="124" y="808"/>
                  </a:lnTo>
                  <a:lnTo>
                    <a:pt x="139" y="823"/>
                  </a:lnTo>
                  <a:lnTo>
                    <a:pt x="156" y="838"/>
                  </a:lnTo>
                  <a:lnTo>
                    <a:pt x="172" y="851"/>
                  </a:lnTo>
                  <a:lnTo>
                    <a:pt x="190" y="865"/>
                  </a:lnTo>
                  <a:lnTo>
                    <a:pt x="209" y="877"/>
                  </a:lnTo>
                  <a:lnTo>
                    <a:pt x="227" y="888"/>
                  </a:lnTo>
                  <a:lnTo>
                    <a:pt x="247" y="898"/>
                  </a:lnTo>
                  <a:lnTo>
                    <a:pt x="268" y="907"/>
                  </a:lnTo>
                  <a:lnTo>
                    <a:pt x="288" y="916"/>
                  </a:lnTo>
                  <a:lnTo>
                    <a:pt x="311" y="924"/>
                  </a:lnTo>
                  <a:lnTo>
                    <a:pt x="333" y="930"/>
                  </a:lnTo>
                  <a:lnTo>
                    <a:pt x="355" y="935"/>
                  </a:lnTo>
                  <a:lnTo>
                    <a:pt x="379" y="939"/>
                  </a:lnTo>
                  <a:lnTo>
                    <a:pt x="403" y="942"/>
                  </a:lnTo>
                  <a:lnTo>
                    <a:pt x="429" y="944"/>
                  </a:lnTo>
                  <a:lnTo>
                    <a:pt x="453" y="944"/>
                  </a:lnTo>
                  <a:lnTo>
                    <a:pt x="453" y="944"/>
                  </a:lnTo>
                  <a:lnTo>
                    <a:pt x="475" y="944"/>
                  </a:lnTo>
                  <a:lnTo>
                    <a:pt x="496" y="942"/>
                  </a:lnTo>
                  <a:lnTo>
                    <a:pt x="517" y="940"/>
                  </a:lnTo>
                  <a:lnTo>
                    <a:pt x="539" y="936"/>
                  </a:lnTo>
                  <a:lnTo>
                    <a:pt x="560" y="932"/>
                  </a:lnTo>
                  <a:lnTo>
                    <a:pt x="581" y="926"/>
                  </a:lnTo>
                  <a:lnTo>
                    <a:pt x="601" y="920"/>
                  </a:lnTo>
                  <a:lnTo>
                    <a:pt x="620" y="911"/>
                  </a:lnTo>
                  <a:lnTo>
                    <a:pt x="640" y="902"/>
                  </a:lnTo>
                  <a:lnTo>
                    <a:pt x="658" y="893"/>
                  </a:lnTo>
                  <a:lnTo>
                    <a:pt x="676" y="882"/>
                  </a:lnTo>
                  <a:lnTo>
                    <a:pt x="693" y="870"/>
                  </a:lnTo>
                  <a:lnTo>
                    <a:pt x="709" y="857"/>
                  </a:lnTo>
                  <a:lnTo>
                    <a:pt x="724" y="843"/>
                  </a:lnTo>
                  <a:lnTo>
                    <a:pt x="738" y="828"/>
                  </a:lnTo>
                  <a:lnTo>
                    <a:pt x="752" y="812"/>
                  </a:lnTo>
                  <a:lnTo>
                    <a:pt x="756" y="812"/>
                  </a:lnTo>
                  <a:lnTo>
                    <a:pt x="756" y="878"/>
                  </a:lnTo>
                  <a:lnTo>
                    <a:pt x="756" y="878"/>
                  </a:lnTo>
                  <a:lnTo>
                    <a:pt x="755" y="911"/>
                  </a:lnTo>
                  <a:lnTo>
                    <a:pt x="752" y="943"/>
                  </a:lnTo>
                  <a:lnTo>
                    <a:pt x="748" y="974"/>
                  </a:lnTo>
                  <a:lnTo>
                    <a:pt x="742" y="1002"/>
                  </a:lnTo>
                  <a:lnTo>
                    <a:pt x="737" y="1015"/>
                  </a:lnTo>
                  <a:lnTo>
                    <a:pt x="732" y="1029"/>
                  </a:lnTo>
                  <a:lnTo>
                    <a:pt x="727" y="1042"/>
                  </a:lnTo>
                  <a:lnTo>
                    <a:pt x="722" y="1054"/>
                  </a:lnTo>
                  <a:lnTo>
                    <a:pt x="716" y="1066"/>
                  </a:lnTo>
                  <a:lnTo>
                    <a:pt x="709" y="1077"/>
                  </a:lnTo>
                  <a:lnTo>
                    <a:pt x="702" y="1088"/>
                  </a:lnTo>
                  <a:lnTo>
                    <a:pt x="694" y="1099"/>
                  </a:lnTo>
                  <a:lnTo>
                    <a:pt x="685" y="1108"/>
                  </a:lnTo>
                  <a:lnTo>
                    <a:pt x="675" y="1117"/>
                  </a:lnTo>
                  <a:lnTo>
                    <a:pt x="666" y="1126"/>
                  </a:lnTo>
                  <a:lnTo>
                    <a:pt x="655" y="1134"/>
                  </a:lnTo>
                  <a:lnTo>
                    <a:pt x="644" y="1142"/>
                  </a:lnTo>
                  <a:lnTo>
                    <a:pt x="631" y="1149"/>
                  </a:lnTo>
                  <a:lnTo>
                    <a:pt x="618" y="1155"/>
                  </a:lnTo>
                  <a:lnTo>
                    <a:pt x="605" y="1161"/>
                  </a:lnTo>
                  <a:lnTo>
                    <a:pt x="591" y="1166"/>
                  </a:lnTo>
                  <a:lnTo>
                    <a:pt x="575" y="1170"/>
                  </a:lnTo>
                  <a:lnTo>
                    <a:pt x="559" y="1174"/>
                  </a:lnTo>
                  <a:lnTo>
                    <a:pt x="543" y="1177"/>
                  </a:lnTo>
                  <a:lnTo>
                    <a:pt x="525" y="1180"/>
                  </a:lnTo>
                  <a:lnTo>
                    <a:pt x="506" y="1182"/>
                  </a:lnTo>
                  <a:lnTo>
                    <a:pt x="487" y="1183"/>
                  </a:lnTo>
                  <a:lnTo>
                    <a:pt x="467" y="1183"/>
                  </a:lnTo>
                  <a:lnTo>
                    <a:pt x="467" y="1183"/>
                  </a:lnTo>
                  <a:lnTo>
                    <a:pt x="443" y="1182"/>
                  </a:lnTo>
                  <a:lnTo>
                    <a:pt x="421" y="1181"/>
                  </a:lnTo>
                  <a:lnTo>
                    <a:pt x="398" y="1178"/>
                  </a:lnTo>
                  <a:lnTo>
                    <a:pt x="377" y="1174"/>
                  </a:lnTo>
                  <a:lnTo>
                    <a:pt x="356" y="1170"/>
                  </a:lnTo>
                  <a:lnTo>
                    <a:pt x="336" y="1164"/>
                  </a:lnTo>
                  <a:lnTo>
                    <a:pt x="316" y="1157"/>
                  </a:lnTo>
                  <a:lnTo>
                    <a:pt x="296" y="1149"/>
                  </a:lnTo>
                  <a:lnTo>
                    <a:pt x="278" y="1141"/>
                  </a:lnTo>
                  <a:lnTo>
                    <a:pt x="260" y="1130"/>
                  </a:lnTo>
                  <a:lnTo>
                    <a:pt x="241" y="1120"/>
                  </a:lnTo>
                  <a:lnTo>
                    <a:pt x="223" y="1108"/>
                  </a:lnTo>
                  <a:lnTo>
                    <a:pt x="206" y="1096"/>
                  </a:lnTo>
                  <a:lnTo>
                    <a:pt x="188" y="1082"/>
                  </a:lnTo>
                  <a:lnTo>
                    <a:pt x="171" y="1067"/>
                  </a:lnTo>
                  <a:lnTo>
                    <a:pt x="154" y="1052"/>
                  </a:lnTo>
                  <a:lnTo>
                    <a:pt x="17" y="1238"/>
                  </a:lnTo>
                  <a:lnTo>
                    <a:pt x="17" y="1238"/>
                  </a:lnTo>
                  <a:lnTo>
                    <a:pt x="42" y="1259"/>
                  </a:lnTo>
                  <a:lnTo>
                    <a:pt x="67" y="1277"/>
                  </a:lnTo>
                  <a:lnTo>
                    <a:pt x="93" y="1294"/>
                  </a:lnTo>
                  <a:lnTo>
                    <a:pt x="118" y="1310"/>
                  </a:lnTo>
                  <a:lnTo>
                    <a:pt x="144" y="1324"/>
                  </a:lnTo>
                  <a:lnTo>
                    <a:pt x="172" y="1336"/>
                  </a:lnTo>
                  <a:lnTo>
                    <a:pt x="200" y="1346"/>
                  </a:lnTo>
                  <a:lnTo>
                    <a:pt x="228" y="1356"/>
                  </a:lnTo>
                  <a:lnTo>
                    <a:pt x="257" y="1364"/>
                  </a:lnTo>
                  <a:lnTo>
                    <a:pt x="286" y="1371"/>
                  </a:lnTo>
                  <a:lnTo>
                    <a:pt x="316" y="1377"/>
                  </a:lnTo>
                  <a:lnTo>
                    <a:pt x="345" y="1381"/>
                  </a:lnTo>
                  <a:lnTo>
                    <a:pt x="376" y="1384"/>
                  </a:lnTo>
                  <a:lnTo>
                    <a:pt x="406" y="1387"/>
                  </a:lnTo>
                  <a:lnTo>
                    <a:pt x="437" y="1388"/>
                  </a:lnTo>
                  <a:lnTo>
                    <a:pt x="468" y="1388"/>
                  </a:lnTo>
                  <a:lnTo>
                    <a:pt x="468" y="1388"/>
                  </a:lnTo>
                  <a:lnTo>
                    <a:pt x="501" y="1388"/>
                  </a:lnTo>
                  <a:lnTo>
                    <a:pt x="533" y="1386"/>
                  </a:lnTo>
                  <a:lnTo>
                    <a:pt x="563" y="1383"/>
                  </a:lnTo>
                  <a:lnTo>
                    <a:pt x="593" y="1379"/>
                  </a:lnTo>
                  <a:lnTo>
                    <a:pt x="621" y="1374"/>
                  </a:lnTo>
                  <a:lnTo>
                    <a:pt x="648" y="1367"/>
                  </a:lnTo>
                  <a:lnTo>
                    <a:pt x="674" y="1359"/>
                  </a:lnTo>
                  <a:lnTo>
                    <a:pt x="699" y="1350"/>
                  </a:lnTo>
                  <a:lnTo>
                    <a:pt x="722" y="1341"/>
                  </a:lnTo>
                  <a:lnTo>
                    <a:pt x="746" y="1330"/>
                  </a:lnTo>
                  <a:lnTo>
                    <a:pt x="767" y="1318"/>
                  </a:lnTo>
                  <a:lnTo>
                    <a:pt x="787" y="1304"/>
                  </a:lnTo>
                  <a:lnTo>
                    <a:pt x="807" y="1291"/>
                  </a:lnTo>
                  <a:lnTo>
                    <a:pt x="825" y="1276"/>
                  </a:lnTo>
                  <a:lnTo>
                    <a:pt x="842" y="1260"/>
                  </a:lnTo>
                  <a:lnTo>
                    <a:pt x="859" y="1242"/>
                  </a:lnTo>
                  <a:lnTo>
                    <a:pt x="874" y="1225"/>
                  </a:lnTo>
                  <a:lnTo>
                    <a:pt x="888" y="1206"/>
                  </a:lnTo>
                  <a:lnTo>
                    <a:pt x="901" y="1186"/>
                  </a:lnTo>
                  <a:lnTo>
                    <a:pt x="914" y="1165"/>
                  </a:lnTo>
                  <a:lnTo>
                    <a:pt x="925" y="1144"/>
                  </a:lnTo>
                  <a:lnTo>
                    <a:pt x="935" y="1121"/>
                  </a:lnTo>
                  <a:lnTo>
                    <a:pt x="944" y="1098"/>
                  </a:lnTo>
                  <a:lnTo>
                    <a:pt x="952" y="1073"/>
                  </a:lnTo>
                  <a:lnTo>
                    <a:pt x="960" y="1049"/>
                  </a:lnTo>
                  <a:lnTo>
                    <a:pt x="966" y="1022"/>
                  </a:lnTo>
                  <a:lnTo>
                    <a:pt x="971" y="996"/>
                  </a:lnTo>
                  <a:lnTo>
                    <a:pt x="976" y="968"/>
                  </a:lnTo>
                  <a:lnTo>
                    <a:pt x="979" y="941"/>
                  </a:lnTo>
                  <a:lnTo>
                    <a:pt x="981" y="911"/>
                  </a:lnTo>
                  <a:lnTo>
                    <a:pt x="983" y="882"/>
                  </a:lnTo>
                  <a:lnTo>
                    <a:pt x="983" y="851"/>
                  </a:lnTo>
                  <a:lnTo>
                    <a:pt x="983" y="22"/>
                  </a:lnTo>
                  <a:lnTo>
                    <a:pt x="767" y="22"/>
                  </a:lnTo>
                  <a:close/>
                  <a:moveTo>
                    <a:pt x="495" y="739"/>
                  </a:moveTo>
                  <a:lnTo>
                    <a:pt x="495" y="739"/>
                  </a:lnTo>
                  <a:lnTo>
                    <a:pt x="481" y="739"/>
                  </a:lnTo>
                  <a:lnTo>
                    <a:pt x="467" y="738"/>
                  </a:lnTo>
                  <a:lnTo>
                    <a:pt x="453" y="736"/>
                  </a:lnTo>
                  <a:lnTo>
                    <a:pt x="440" y="734"/>
                  </a:lnTo>
                  <a:lnTo>
                    <a:pt x="427" y="731"/>
                  </a:lnTo>
                  <a:lnTo>
                    <a:pt x="413" y="727"/>
                  </a:lnTo>
                  <a:lnTo>
                    <a:pt x="401" y="723"/>
                  </a:lnTo>
                  <a:lnTo>
                    <a:pt x="389" y="719"/>
                  </a:lnTo>
                  <a:lnTo>
                    <a:pt x="377" y="713"/>
                  </a:lnTo>
                  <a:lnTo>
                    <a:pt x="366" y="708"/>
                  </a:lnTo>
                  <a:lnTo>
                    <a:pt x="354" y="701"/>
                  </a:lnTo>
                  <a:lnTo>
                    <a:pt x="343" y="694"/>
                  </a:lnTo>
                  <a:lnTo>
                    <a:pt x="333" y="686"/>
                  </a:lnTo>
                  <a:lnTo>
                    <a:pt x="323" y="679"/>
                  </a:lnTo>
                  <a:lnTo>
                    <a:pt x="313" y="670"/>
                  </a:lnTo>
                  <a:lnTo>
                    <a:pt x="303" y="662"/>
                  </a:lnTo>
                  <a:lnTo>
                    <a:pt x="295" y="653"/>
                  </a:lnTo>
                  <a:lnTo>
                    <a:pt x="287" y="643"/>
                  </a:lnTo>
                  <a:lnTo>
                    <a:pt x="279" y="633"/>
                  </a:lnTo>
                  <a:lnTo>
                    <a:pt x="272" y="622"/>
                  </a:lnTo>
                  <a:lnTo>
                    <a:pt x="265" y="612"/>
                  </a:lnTo>
                  <a:lnTo>
                    <a:pt x="259" y="601"/>
                  </a:lnTo>
                  <a:lnTo>
                    <a:pt x="254" y="590"/>
                  </a:lnTo>
                  <a:lnTo>
                    <a:pt x="248" y="577"/>
                  </a:lnTo>
                  <a:lnTo>
                    <a:pt x="243" y="566"/>
                  </a:lnTo>
                  <a:lnTo>
                    <a:pt x="239" y="554"/>
                  </a:lnTo>
                  <a:lnTo>
                    <a:pt x="236" y="542"/>
                  </a:lnTo>
                  <a:lnTo>
                    <a:pt x="233" y="529"/>
                  </a:lnTo>
                  <a:lnTo>
                    <a:pt x="231" y="515"/>
                  </a:lnTo>
                  <a:lnTo>
                    <a:pt x="229" y="503"/>
                  </a:lnTo>
                  <a:lnTo>
                    <a:pt x="228" y="490"/>
                  </a:lnTo>
                  <a:lnTo>
                    <a:pt x="228" y="476"/>
                  </a:lnTo>
                  <a:lnTo>
                    <a:pt x="228" y="476"/>
                  </a:lnTo>
                  <a:lnTo>
                    <a:pt x="228" y="461"/>
                  </a:lnTo>
                  <a:lnTo>
                    <a:pt x="229" y="446"/>
                  </a:lnTo>
                  <a:lnTo>
                    <a:pt x="231" y="432"/>
                  </a:lnTo>
                  <a:lnTo>
                    <a:pt x="233" y="417"/>
                  </a:lnTo>
                  <a:lnTo>
                    <a:pt x="235" y="404"/>
                  </a:lnTo>
                  <a:lnTo>
                    <a:pt x="239" y="391"/>
                  </a:lnTo>
                  <a:lnTo>
                    <a:pt x="243" y="378"/>
                  </a:lnTo>
                  <a:lnTo>
                    <a:pt x="247" y="366"/>
                  </a:lnTo>
                  <a:lnTo>
                    <a:pt x="252" y="353"/>
                  </a:lnTo>
                  <a:lnTo>
                    <a:pt x="259" y="341"/>
                  </a:lnTo>
                  <a:lnTo>
                    <a:pt x="265" y="330"/>
                  </a:lnTo>
                  <a:lnTo>
                    <a:pt x="271" y="319"/>
                  </a:lnTo>
                  <a:lnTo>
                    <a:pt x="278" y="309"/>
                  </a:lnTo>
                  <a:lnTo>
                    <a:pt x="286" y="298"/>
                  </a:lnTo>
                  <a:lnTo>
                    <a:pt x="294" y="289"/>
                  </a:lnTo>
                  <a:lnTo>
                    <a:pt x="302" y="280"/>
                  </a:lnTo>
                  <a:lnTo>
                    <a:pt x="312" y="271"/>
                  </a:lnTo>
                  <a:lnTo>
                    <a:pt x="322" y="263"/>
                  </a:lnTo>
                  <a:lnTo>
                    <a:pt x="332" y="256"/>
                  </a:lnTo>
                  <a:lnTo>
                    <a:pt x="342" y="247"/>
                  </a:lnTo>
                  <a:lnTo>
                    <a:pt x="353" y="241"/>
                  </a:lnTo>
                  <a:lnTo>
                    <a:pt x="365" y="235"/>
                  </a:lnTo>
                  <a:lnTo>
                    <a:pt x="376" y="229"/>
                  </a:lnTo>
                  <a:lnTo>
                    <a:pt x="388" y="224"/>
                  </a:lnTo>
                  <a:lnTo>
                    <a:pt x="400" y="220"/>
                  </a:lnTo>
                  <a:lnTo>
                    <a:pt x="413" y="216"/>
                  </a:lnTo>
                  <a:lnTo>
                    <a:pt x="427" y="213"/>
                  </a:lnTo>
                  <a:lnTo>
                    <a:pt x="440" y="210"/>
                  </a:lnTo>
                  <a:lnTo>
                    <a:pt x="454" y="208"/>
                  </a:lnTo>
                  <a:lnTo>
                    <a:pt x="468" y="206"/>
                  </a:lnTo>
                  <a:lnTo>
                    <a:pt x="483" y="205"/>
                  </a:lnTo>
                  <a:lnTo>
                    <a:pt x="497" y="205"/>
                  </a:lnTo>
                  <a:lnTo>
                    <a:pt x="497" y="205"/>
                  </a:lnTo>
                  <a:lnTo>
                    <a:pt x="512" y="205"/>
                  </a:lnTo>
                  <a:lnTo>
                    <a:pt x="528" y="206"/>
                  </a:lnTo>
                  <a:lnTo>
                    <a:pt x="542" y="208"/>
                  </a:lnTo>
                  <a:lnTo>
                    <a:pt x="556" y="210"/>
                  </a:lnTo>
                  <a:lnTo>
                    <a:pt x="570" y="213"/>
                  </a:lnTo>
                  <a:lnTo>
                    <a:pt x="584" y="216"/>
                  </a:lnTo>
                  <a:lnTo>
                    <a:pt x="597" y="220"/>
                  </a:lnTo>
                  <a:lnTo>
                    <a:pt x="609" y="224"/>
                  </a:lnTo>
                  <a:lnTo>
                    <a:pt x="621" y="229"/>
                  </a:lnTo>
                  <a:lnTo>
                    <a:pt x="633" y="235"/>
                  </a:lnTo>
                  <a:lnTo>
                    <a:pt x="644" y="241"/>
                  </a:lnTo>
                  <a:lnTo>
                    <a:pt x="655" y="247"/>
                  </a:lnTo>
                  <a:lnTo>
                    <a:pt x="665" y="255"/>
                  </a:lnTo>
                  <a:lnTo>
                    <a:pt x="675" y="263"/>
                  </a:lnTo>
                  <a:lnTo>
                    <a:pt x="684" y="271"/>
                  </a:lnTo>
                  <a:lnTo>
                    <a:pt x="694" y="279"/>
                  </a:lnTo>
                  <a:lnTo>
                    <a:pt x="703" y="288"/>
                  </a:lnTo>
                  <a:lnTo>
                    <a:pt x="710" y="298"/>
                  </a:lnTo>
                  <a:lnTo>
                    <a:pt x="718" y="308"/>
                  </a:lnTo>
                  <a:lnTo>
                    <a:pt x="725" y="318"/>
                  </a:lnTo>
                  <a:lnTo>
                    <a:pt x="731" y="329"/>
                  </a:lnTo>
                  <a:lnTo>
                    <a:pt x="737" y="340"/>
                  </a:lnTo>
                  <a:lnTo>
                    <a:pt x="743" y="351"/>
                  </a:lnTo>
                  <a:lnTo>
                    <a:pt x="748" y="364"/>
                  </a:lnTo>
                  <a:lnTo>
                    <a:pt x="752" y="376"/>
                  </a:lnTo>
                  <a:lnTo>
                    <a:pt x="756" y="389"/>
                  </a:lnTo>
                  <a:lnTo>
                    <a:pt x="759" y="402"/>
                  </a:lnTo>
                  <a:lnTo>
                    <a:pt x="762" y="415"/>
                  </a:lnTo>
                  <a:lnTo>
                    <a:pt x="764" y="429"/>
                  </a:lnTo>
                  <a:lnTo>
                    <a:pt x="765" y="443"/>
                  </a:lnTo>
                  <a:lnTo>
                    <a:pt x="766" y="457"/>
                  </a:lnTo>
                  <a:lnTo>
                    <a:pt x="767" y="471"/>
                  </a:lnTo>
                  <a:lnTo>
                    <a:pt x="767" y="471"/>
                  </a:lnTo>
                  <a:lnTo>
                    <a:pt x="765" y="500"/>
                  </a:lnTo>
                  <a:lnTo>
                    <a:pt x="762" y="527"/>
                  </a:lnTo>
                  <a:lnTo>
                    <a:pt x="759" y="540"/>
                  </a:lnTo>
                  <a:lnTo>
                    <a:pt x="756" y="553"/>
                  </a:lnTo>
                  <a:lnTo>
                    <a:pt x="753" y="565"/>
                  </a:lnTo>
                  <a:lnTo>
                    <a:pt x="748" y="577"/>
                  </a:lnTo>
                  <a:lnTo>
                    <a:pt x="744" y="590"/>
                  </a:lnTo>
                  <a:lnTo>
                    <a:pt x="737" y="601"/>
                  </a:lnTo>
                  <a:lnTo>
                    <a:pt x="731" y="612"/>
                  </a:lnTo>
                  <a:lnTo>
                    <a:pt x="725" y="623"/>
                  </a:lnTo>
                  <a:lnTo>
                    <a:pt x="718" y="633"/>
                  </a:lnTo>
                  <a:lnTo>
                    <a:pt x="711" y="644"/>
                  </a:lnTo>
                  <a:lnTo>
                    <a:pt x="703" y="654"/>
                  </a:lnTo>
                  <a:lnTo>
                    <a:pt x="695" y="663"/>
                  </a:lnTo>
                  <a:lnTo>
                    <a:pt x="685" y="671"/>
                  </a:lnTo>
                  <a:lnTo>
                    <a:pt x="675" y="680"/>
                  </a:lnTo>
                  <a:lnTo>
                    <a:pt x="666" y="687"/>
                  </a:lnTo>
                  <a:lnTo>
                    <a:pt x="655" y="694"/>
                  </a:lnTo>
                  <a:lnTo>
                    <a:pt x="645" y="702"/>
                  </a:lnTo>
                  <a:lnTo>
                    <a:pt x="634" y="708"/>
                  </a:lnTo>
                  <a:lnTo>
                    <a:pt x="621" y="714"/>
                  </a:lnTo>
                  <a:lnTo>
                    <a:pt x="609" y="719"/>
                  </a:lnTo>
                  <a:lnTo>
                    <a:pt x="596" y="724"/>
                  </a:lnTo>
                  <a:lnTo>
                    <a:pt x="583" y="728"/>
                  </a:lnTo>
                  <a:lnTo>
                    <a:pt x="569" y="731"/>
                  </a:lnTo>
                  <a:lnTo>
                    <a:pt x="555" y="734"/>
                  </a:lnTo>
                  <a:lnTo>
                    <a:pt x="541" y="736"/>
                  </a:lnTo>
                  <a:lnTo>
                    <a:pt x="527" y="738"/>
                  </a:lnTo>
                  <a:lnTo>
                    <a:pt x="511" y="739"/>
                  </a:lnTo>
                  <a:lnTo>
                    <a:pt x="495" y="739"/>
                  </a:lnTo>
                  <a:lnTo>
                    <a:pt x="495" y="7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ctrTitle" hasCustomPrompt="1"/>
          </p:nvPr>
        </p:nvSpPr>
        <p:spPr>
          <a:xfrm>
            <a:off x="-182447" y="1200151"/>
            <a:ext cx="9203267" cy="3105149"/>
          </a:xfrm>
        </p:spPr>
        <p:txBody>
          <a:bodyPr anchor="t" anchorCtr="0">
            <a:normAutofit/>
          </a:bodyPr>
          <a:lstStyle>
            <a:lvl1pPr>
              <a:lnSpc>
                <a:spcPts val="7900"/>
              </a:lnSpc>
              <a:defRPr sz="9600">
                <a:solidFill>
                  <a:schemeClr val="accent5"/>
                </a:solidFill>
              </a:defRPr>
            </a:lvl1pPr>
          </a:lstStyle>
          <a:p>
            <a:r>
              <a:rPr lang="en-US" dirty="0" smtClean="0"/>
              <a:t>Presentation Title</a:t>
            </a:r>
            <a:endParaRPr lang="en-US" dirty="0"/>
          </a:p>
        </p:txBody>
      </p:sp>
    </p:spTree>
    <p:extLst>
      <p:ext uri="{BB962C8B-B14F-4D97-AF65-F5344CB8AC3E}">
        <p14:creationId xmlns:p14="http://schemas.microsoft.com/office/powerpoint/2010/main" val="1639974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_Blue">
    <p:spTree>
      <p:nvGrpSpPr>
        <p:cNvPr id="1" name=""/>
        <p:cNvGrpSpPr/>
        <p:nvPr/>
      </p:nvGrpSpPr>
      <p:grpSpPr>
        <a:xfrm>
          <a:off x="0" y="0"/>
          <a:ext cx="0" cy="0"/>
          <a:chOff x="0" y="0"/>
          <a:chExt cx="0" cy="0"/>
        </a:xfrm>
      </p:grpSpPr>
      <p:pic>
        <p:nvPicPr>
          <p:cNvPr id="8" name="Picture 7" descr="BBG_Gradients-15.jpg"/>
          <p:cNvPicPr>
            <a:picLocks noChangeAspect="1"/>
          </p:cNvPicPr>
          <p:nvPr userDrawn="1"/>
        </p:nvPicPr>
        <p:blipFill>
          <a:blip r:embed="rId2" cstate="print"/>
          <a:stretch>
            <a:fillRect/>
          </a:stretch>
        </p:blipFill>
        <p:spPr bwMode="gray">
          <a:xfrm>
            <a:off x="0" y="0"/>
            <a:ext cx="9144000" cy="6865951"/>
          </a:xfrm>
          <a:prstGeom prst="rect">
            <a:avLst/>
          </a:prstGeom>
        </p:spPr>
      </p:pic>
      <p:sp>
        <p:nvSpPr>
          <p:cNvPr id="2" name="Title 1"/>
          <p:cNvSpPr>
            <a:spLocks noGrp="1"/>
          </p:cNvSpPr>
          <p:nvPr>
            <p:ph type="title" hasCustomPrompt="1"/>
          </p:nvPr>
        </p:nvSpPr>
        <p:spPr>
          <a:xfrm>
            <a:off x="-183180" y="902279"/>
            <a:ext cx="9469967" cy="3560764"/>
          </a:xfrm>
        </p:spPr>
        <p:txBody>
          <a:bodyPr anchor="b" anchorCtr="0">
            <a:noAutofit/>
          </a:bodyPr>
          <a:lstStyle>
            <a:lvl1pPr algn="l">
              <a:lnSpc>
                <a:spcPct val="69000"/>
              </a:lnSpc>
              <a:defRPr sz="100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183180"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33708388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Blue_LongTitle">
    <p:spTree>
      <p:nvGrpSpPr>
        <p:cNvPr id="1" name=""/>
        <p:cNvGrpSpPr/>
        <p:nvPr/>
      </p:nvGrpSpPr>
      <p:grpSpPr>
        <a:xfrm>
          <a:off x="0" y="0"/>
          <a:ext cx="0" cy="0"/>
          <a:chOff x="0" y="0"/>
          <a:chExt cx="0" cy="0"/>
        </a:xfrm>
      </p:grpSpPr>
      <p:pic>
        <p:nvPicPr>
          <p:cNvPr id="8" name="Picture 7" descr="BBG_Gradients-15.jpg"/>
          <p:cNvPicPr>
            <a:picLocks noChangeAspect="1"/>
          </p:cNvPicPr>
          <p:nvPr userDrawn="1"/>
        </p:nvPicPr>
        <p:blipFill>
          <a:blip r:embed="rId2" cstate="print"/>
          <a:stretch>
            <a:fillRect/>
          </a:stretch>
        </p:blipFill>
        <p:spPr bwMode="gray">
          <a:xfrm>
            <a:off x="0" y="0"/>
            <a:ext cx="9144000" cy="6865951"/>
          </a:xfrm>
          <a:prstGeom prst="rect">
            <a:avLst/>
          </a:prstGeom>
        </p:spPr>
      </p:pic>
      <p:sp>
        <p:nvSpPr>
          <p:cNvPr id="2" name="Title 1"/>
          <p:cNvSpPr>
            <a:spLocks noGrp="1"/>
          </p:cNvSpPr>
          <p:nvPr>
            <p:ph type="title" hasCustomPrompt="1"/>
          </p:nvPr>
        </p:nvSpPr>
        <p:spPr>
          <a:xfrm>
            <a:off x="-165366" y="902279"/>
            <a:ext cx="9469967" cy="3560764"/>
          </a:xfrm>
        </p:spPr>
        <p:txBody>
          <a:bodyPr anchor="b" anchorCtr="0">
            <a:noAutofit/>
          </a:bodyPr>
          <a:lstStyle>
            <a:lvl1pPr algn="l">
              <a:lnSpc>
                <a:spcPct val="69000"/>
              </a:lnSpc>
              <a:defRPr sz="7500" b="1" cap="all" spc="-300">
                <a:solidFill>
                  <a:schemeClr val="bg1"/>
                </a:solidFill>
              </a:defRPr>
            </a:lvl1pPr>
          </a:lstStyle>
          <a:p>
            <a:r>
              <a:rPr lang="en-US" dirty="0" smtClean="0"/>
              <a:t>Section</a:t>
            </a:r>
            <a:br>
              <a:rPr lang="en-US" dirty="0" smtClean="0"/>
            </a:br>
            <a:r>
              <a:rPr lang="en-US" dirty="0" smtClean="0"/>
              <a:t>Title</a:t>
            </a:r>
            <a:endParaRPr lang="en-US" dirty="0"/>
          </a:p>
        </p:txBody>
      </p:sp>
      <p:sp>
        <p:nvSpPr>
          <p:cNvPr id="5" name="TextBox 4"/>
          <p:cNvSpPr txBox="1"/>
          <p:nvPr userDrawn="1"/>
        </p:nvSpPr>
        <p:spPr bwMode="black">
          <a:xfrm>
            <a:off x="-165366" y="4021823"/>
            <a:ext cx="9842458" cy="1477328"/>
          </a:xfrm>
          <a:prstGeom prst="rect">
            <a:avLst/>
          </a:prstGeom>
          <a:noFill/>
        </p:spPr>
        <p:txBody>
          <a:bodyPr wrap="square" rtlCol="0">
            <a:spAutoFit/>
          </a:bodyPr>
          <a:lstStyle/>
          <a:p>
            <a:pPr defTabSz="457200"/>
            <a:r>
              <a:rPr lang="en-US" sz="9000" b="1" dirty="0" smtClean="0">
                <a:solidFill>
                  <a:prstClr val="white"/>
                </a:solidFill>
                <a:cs typeface="Arial"/>
              </a:rPr>
              <a:t>&gt;&gt;&gt;&gt;&gt;&gt;&gt;&gt;&gt;&gt;&gt;&gt;&gt;&gt;</a:t>
            </a:r>
            <a:endParaRPr lang="en-US" sz="9000" b="1" dirty="0">
              <a:solidFill>
                <a:prstClr val="white"/>
              </a:solidFill>
              <a:cs typeface="Arial"/>
            </a:endParaRPr>
          </a:p>
        </p:txBody>
      </p:sp>
    </p:spTree>
    <p:extLst>
      <p:ext uri="{BB962C8B-B14F-4D97-AF65-F5344CB8AC3E}">
        <p14:creationId xmlns:p14="http://schemas.microsoft.com/office/powerpoint/2010/main" val="27945205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file://localhost/Users/Sharon/WORK/BLOOMBERG/Degrees_2.png"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Date Placeholder 3"/>
          <p:cNvSpPr txBox="1">
            <a:spLocks/>
          </p:cNvSpPr>
          <p:nvPr/>
        </p:nvSpPr>
        <p:spPr>
          <a:xfrm>
            <a:off x="8741834" y="1312337"/>
            <a:ext cx="254000" cy="3364442"/>
          </a:xfrm>
          <a:prstGeom prst="rect">
            <a:avLst/>
          </a:prstGeom>
        </p:spPr>
        <p:txBody>
          <a:bodyPr vert="vert270" lIns="91440" tIns="45720" rIns="91440" bIns="45720" rtlCol="0" anchor="ctr"/>
          <a:lstStyle>
            <a:lvl1pPr algn="l">
              <a:defRPr sz="1200">
                <a:solidFill>
                  <a:schemeClr val="tx1">
                    <a:tint val="75000"/>
                  </a:schemeClr>
                </a:solidFill>
              </a:defRPr>
            </a:lvl1pPr>
          </a:lstStyle>
          <a:p>
            <a:pPr>
              <a:defRPr/>
            </a:pPr>
            <a:r>
              <a:rPr lang="en-US" sz="1100" dirty="0" smtClean="0">
                <a:solidFill>
                  <a:srgbClr val="606060"/>
                </a:solidFill>
              </a:rPr>
              <a:t>R&amp;D Training: </a:t>
            </a:r>
            <a:r>
              <a:rPr lang="en-US" sz="1100" cap="all" dirty="0" err="1" smtClean="0">
                <a:solidFill>
                  <a:srgbClr val="606060"/>
                </a:solidFill>
              </a:rPr>
              <a:t>Offlines</a:t>
            </a:r>
            <a:r>
              <a:rPr lang="en-US" sz="1100" cap="all" baseline="0" dirty="0" smtClean="0">
                <a:solidFill>
                  <a:srgbClr val="606060"/>
                </a:solidFill>
              </a:rPr>
              <a:t> </a:t>
            </a:r>
            <a:r>
              <a:rPr lang="en-US" sz="1100" cap="all" dirty="0" smtClean="0">
                <a:solidFill>
                  <a:srgbClr val="606060"/>
                </a:solidFill>
              </a:rPr>
              <a:t>presentation</a:t>
            </a:r>
            <a:endParaRPr lang="en-US" cap="all" dirty="0">
              <a:solidFill>
                <a:prstClr val="black">
                  <a:tint val="75000"/>
                </a:prstClr>
              </a:solidFill>
            </a:endParaRPr>
          </a:p>
        </p:txBody>
      </p:sp>
      <p:sp>
        <p:nvSpPr>
          <p:cNvPr id="2" name="Title Placeholder 1"/>
          <p:cNvSpPr>
            <a:spLocks noGrp="1"/>
          </p:cNvSpPr>
          <p:nvPr>
            <p:ph type="title"/>
          </p:nvPr>
        </p:nvSpPr>
        <p:spPr>
          <a:xfrm>
            <a:off x="457200" y="317500"/>
            <a:ext cx="7677150" cy="965200"/>
          </a:xfrm>
          <a:prstGeom prst="rect">
            <a:avLst/>
          </a:prstGeom>
        </p:spPr>
        <p:txBody>
          <a:bodyPr vert="horz" lIns="91440" tIns="45720" rIns="91440" bIns="45720" rtlCol="0" anchor="ctr">
            <a:normAutofit/>
          </a:bodyPr>
          <a:lstStyle/>
          <a:p>
            <a:r>
              <a:rPr lang="en-US" dirty="0" smtClean="0"/>
              <a:t>Side Title</a:t>
            </a:r>
            <a:endParaRPr lang="en-US" dirty="0"/>
          </a:p>
        </p:txBody>
      </p:sp>
      <p:grpSp>
        <p:nvGrpSpPr>
          <p:cNvPr id="20" name="Group 278"/>
          <p:cNvGrpSpPr/>
          <p:nvPr/>
        </p:nvGrpSpPr>
        <p:grpSpPr>
          <a:xfrm rot="16200000">
            <a:off x="8042195" y="5656432"/>
            <a:ext cx="1622261" cy="326882"/>
            <a:chOff x="122238" y="4995863"/>
            <a:chExt cx="7208837" cy="1452562"/>
          </a:xfrm>
          <a:solidFill>
            <a:schemeClr val="tx1">
              <a:lumMod val="50000"/>
              <a:lumOff val="50000"/>
            </a:schemeClr>
          </a:solidFill>
        </p:grpSpPr>
        <p:sp>
          <p:nvSpPr>
            <p:cNvPr id="21" name="Freeform 25"/>
            <p:cNvSpPr>
              <a:spLocks noEditPoints="1"/>
            </p:cNvSpPr>
            <p:nvPr/>
          </p:nvSpPr>
          <p:spPr bwMode="auto">
            <a:xfrm>
              <a:off x="122238" y="5021263"/>
              <a:ext cx="787400" cy="1065212"/>
            </a:xfrm>
            <a:custGeom>
              <a:avLst/>
              <a:gdLst/>
              <a:ahLst/>
              <a:cxnLst>
                <a:cxn ang="0">
                  <a:pos x="469" y="204"/>
                </a:cxn>
                <a:cxn ang="0">
                  <a:pos x="577" y="221"/>
                </a:cxn>
                <a:cxn ang="0">
                  <a:pos x="648" y="258"/>
                </a:cxn>
                <a:cxn ang="0">
                  <a:pos x="681" y="301"/>
                </a:cxn>
                <a:cxn ang="0">
                  <a:pos x="696" y="376"/>
                </a:cxn>
                <a:cxn ang="0">
                  <a:pos x="688" y="429"/>
                </a:cxn>
                <a:cxn ang="0">
                  <a:pos x="650" y="486"/>
                </a:cxn>
                <a:cxn ang="0">
                  <a:pos x="583" y="526"/>
                </a:cxn>
                <a:cxn ang="0">
                  <a:pos x="486" y="544"/>
                </a:cxn>
                <a:cxn ang="0">
                  <a:pos x="0" y="1342"/>
                </a:cxn>
                <a:cxn ang="0">
                  <a:pos x="579" y="1338"/>
                </a:cxn>
                <a:cxn ang="0">
                  <a:pos x="670" y="1323"/>
                </a:cxn>
                <a:cxn ang="0">
                  <a:pos x="756" y="1298"/>
                </a:cxn>
                <a:cxn ang="0">
                  <a:pos x="833" y="1260"/>
                </a:cxn>
                <a:cxn ang="0">
                  <a:pos x="899" y="1208"/>
                </a:cxn>
                <a:cxn ang="0">
                  <a:pos x="949" y="1142"/>
                </a:cxn>
                <a:cxn ang="0">
                  <a:pos x="981" y="1059"/>
                </a:cxn>
                <a:cxn ang="0">
                  <a:pos x="992" y="959"/>
                </a:cxn>
                <a:cxn ang="0">
                  <a:pos x="989" y="911"/>
                </a:cxn>
                <a:cxn ang="0">
                  <a:pos x="975" y="852"/>
                </a:cxn>
                <a:cxn ang="0">
                  <a:pos x="953" y="798"/>
                </a:cxn>
                <a:cxn ang="0">
                  <a:pos x="920" y="750"/>
                </a:cxn>
                <a:cxn ang="0">
                  <a:pos x="879" y="709"/>
                </a:cxn>
                <a:cxn ang="0">
                  <a:pos x="831" y="676"/>
                </a:cxn>
                <a:cxn ang="0">
                  <a:pos x="777" y="651"/>
                </a:cxn>
                <a:cxn ang="0">
                  <a:pos x="717" y="636"/>
                </a:cxn>
                <a:cxn ang="0">
                  <a:pos x="727" y="622"/>
                </a:cxn>
                <a:cxn ang="0">
                  <a:pos x="817" y="575"/>
                </a:cxn>
                <a:cxn ang="0">
                  <a:pos x="885" y="506"/>
                </a:cxn>
                <a:cxn ang="0">
                  <a:pos x="925" y="416"/>
                </a:cxn>
                <a:cxn ang="0">
                  <a:pos x="935" y="337"/>
                </a:cxn>
                <a:cxn ang="0">
                  <a:pos x="926" y="252"/>
                </a:cxn>
                <a:cxn ang="0">
                  <a:pos x="900" y="181"/>
                </a:cxn>
                <a:cxn ang="0">
                  <a:pos x="859" y="122"/>
                </a:cxn>
                <a:cxn ang="0">
                  <a:pos x="805" y="76"/>
                </a:cxn>
                <a:cxn ang="0">
                  <a:pos x="743" y="41"/>
                </a:cxn>
                <a:cxn ang="0">
                  <a:pos x="673" y="18"/>
                </a:cxn>
                <a:cxn ang="0">
                  <a:pos x="599" y="4"/>
                </a:cxn>
                <a:cxn ang="0">
                  <a:pos x="0" y="1342"/>
                </a:cxn>
                <a:cxn ang="0">
                  <a:pos x="503" y="751"/>
                </a:cxn>
                <a:cxn ang="0">
                  <a:pos x="620" y="765"/>
                </a:cxn>
                <a:cxn ang="0">
                  <a:pos x="683" y="792"/>
                </a:cxn>
                <a:cxn ang="0">
                  <a:pos x="714" y="818"/>
                </a:cxn>
                <a:cxn ang="0">
                  <a:pos x="736" y="851"/>
                </a:cxn>
                <a:cxn ang="0">
                  <a:pos x="749" y="892"/>
                </a:cxn>
                <a:cxn ang="0">
                  <a:pos x="752" y="956"/>
                </a:cxn>
                <a:cxn ang="0">
                  <a:pos x="742" y="1012"/>
                </a:cxn>
                <a:cxn ang="0">
                  <a:pos x="717" y="1055"/>
                </a:cxn>
                <a:cxn ang="0">
                  <a:pos x="683" y="1087"/>
                </a:cxn>
                <a:cxn ang="0">
                  <a:pos x="630" y="1114"/>
                </a:cxn>
                <a:cxn ang="0">
                  <a:pos x="532" y="1134"/>
                </a:cxn>
                <a:cxn ang="0">
                  <a:pos x="238" y="1137"/>
                </a:cxn>
              </a:cxnLst>
              <a:rect l="0" t="0" r="r" b="b"/>
              <a:pathLst>
                <a:path w="992" h="1342">
                  <a:moveTo>
                    <a:pt x="238" y="204"/>
                  </a:moveTo>
                  <a:lnTo>
                    <a:pt x="436" y="204"/>
                  </a:lnTo>
                  <a:lnTo>
                    <a:pt x="436" y="204"/>
                  </a:lnTo>
                  <a:lnTo>
                    <a:pt x="469" y="204"/>
                  </a:lnTo>
                  <a:lnTo>
                    <a:pt x="499" y="206"/>
                  </a:lnTo>
                  <a:lnTo>
                    <a:pt x="527" y="210"/>
                  </a:lnTo>
                  <a:lnTo>
                    <a:pt x="553" y="214"/>
                  </a:lnTo>
                  <a:lnTo>
                    <a:pt x="577" y="221"/>
                  </a:lnTo>
                  <a:lnTo>
                    <a:pt x="597" y="228"/>
                  </a:lnTo>
                  <a:lnTo>
                    <a:pt x="616" y="237"/>
                  </a:lnTo>
                  <a:lnTo>
                    <a:pt x="634" y="247"/>
                  </a:lnTo>
                  <a:lnTo>
                    <a:pt x="648" y="258"/>
                  </a:lnTo>
                  <a:lnTo>
                    <a:pt x="661" y="271"/>
                  </a:lnTo>
                  <a:lnTo>
                    <a:pt x="667" y="278"/>
                  </a:lnTo>
                  <a:lnTo>
                    <a:pt x="672" y="285"/>
                  </a:lnTo>
                  <a:lnTo>
                    <a:pt x="681" y="301"/>
                  </a:lnTo>
                  <a:lnTo>
                    <a:pt x="688" y="317"/>
                  </a:lnTo>
                  <a:lnTo>
                    <a:pt x="692" y="336"/>
                  </a:lnTo>
                  <a:lnTo>
                    <a:pt x="695" y="355"/>
                  </a:lnTo>
                  <a:lnTo>
                    <a:pt x="696" y="376"/>
                  </a:lnTo>
                  <a:lnTo>
                    <a:pt x="696" y="376"/>
                  </a:lnTo>
                  <a:lnTo>
                    <a:pt x="695" y="395"/>
                  </a:lnTo>
                  <a:lnTo>
                    <a:pt x="692" y="413"/>
                  </a:lnTo>
                  <a:lnTo>
                    <a:pt x="688" y="429"/>
                  </a:lnTo>
                  <a:lnTo>
                    <a:pt x="681" y="446"/>
                  </a:lnTo>
                  <a:lnTo>
                    <a:pt x="672" y="460"/>
                  </a:lnTo>
                  <a:lnTo>
                    <a:pt x="662" y="474"/>
                  </a:lnTo>
                  <a:lnTo>
                    <a:pt x="650" y="486"/>
                  </a:lnTo>
                  <a:lnTo>
                    <a:pt x="636" y="499"/>
                  </a:lnTo>
                  <a:lnTo>
                    <a:pt x="620" y="509"/>
                  </a:lnTo>
                  <a:lnTo>
                    <a:pt x="602" y="518"/>
                  </a:lnTo>
                  <a:lnTo>
                    <a:pt x="583" y="526"/>
                  </a:lnTo>
                  <a:lnTo>
                    <a:pt x="561" y="533"/>
                  </a:lnTo>
                  <a:lnTo>
                    <a:pt x="538" y="538"/>
                  </a:lnTo>
                  <a:lnTo>
                    <a:pt x="513" y="542"/>
                  </a:lnTo>
                  <a:lnTo>
                    <a:pt x="486" y="544"/>
                  </a:lnTo>
                  <a:lnTo>
                    <a:pt x="457" y="545"/>
                  </a:lnTo>
                  <a:lnTo>
                    <a:pt x="238" y="545"/>
                  </a:lnTo>
                  <a:lnTo>
                    <a:pt x="238" y="204"/>
                  </a:lnTo>
                  <a:close/>
                  <a:moveTo>
                    <a:pt x="0" y="1342"/>
                  </a:moveTo>
                  <a:lnTo>
                    <a:pt x="484" y="1342"/>
                  </a:lnTo>
                  <a:lnTo>
                    <a:pt x="484" y="1342"/>
                  </a:lnTo>
                  <a:lnTo>
                    <a:pt x="531" y="1341"/>
                  </a:lnTo>
                  <a:lnTo>
                    <a:pt x="579" y="1338"/>
                  </a:lnTo>
                  <a:lnTo>
                    <a:pt x="602" y="1335"/>
                  </a:lnTo>
                  <a:lnTo>
                    <a:pt x="625" y="1332"/>
                  </a:lnTo>
                  <a:lnTo>
                    <a:pt x="648" y="1328"/>
                  </a:lnTo>
                  <a:lnTo>
                    <a:pt x="670" y="1323"/>
                  </a:lnTo>
                  <a:lnTo>
                    <a:pt x="693" y="1318"/>
                  </a:lnTo>
                  <a:lnTo>
                    <a:pt x="714" y="1312"/>
                  </a:lnTo>
                  <a:lnTo>
                    <a:pt x="736" y="1305"/>
                  </a:lnTo>
                  <a:lnTo>
                    <a:pt x="756" y="1298"/>
                  </a:lnTo>
                  <a:lnTo>
                    <a:pt x="776" y="1290"/>
                  </a:lnTo>
                  <a:lnTo>
                    <a:pt x="796" y="1281"/>
                  </a:lnTo>
                  <a:lnTo>
                    <a:pt x="815" y="1271"/>
                  </a:lnTo>
                  <a:lnTo>
                    <a:pt x="833" y="1260"/>
                  </a:lnTo>
                  <a:lnTo>
                    <a:pt x="851" y="1248"/>
                  </a:lnTo>
                  <a:lnTo>
                    <a:pt x="867" y="1236"/>
                  </a:lnTo>
                  <a:lnTo>
                    <a:pt x="883" y="1223"/>
                  </a:lnTo>
                  <a:lnTo>
                    <a:pt x="899" y="1208"/>
                  </a:lnTo>
                  <a:lnTo>
                    <a:pt x="912" y="1193"/>
                  </a:lnTo>
                  <a:lnTo>
                    <a:pt x="925" y="1177"/>
                  </a:lnTo>
                  <a:lnTo>
                    <a:pt x="937" y="1161"/>
                  </a:lnTo>
                  <a:lnTo>
                    <a:pt x="949" y="1142"/>
                  </a:lnTo>
                  <a:lnTo>
                    <a:pt x="959" y="1123"/>
                  </a:lnTo>
                  <a:lnTo>
                    <a:pt x="967" y="1102"/>
                  </a:lnTo>
                  <a:lnTo>
                    <a:pt x="975" y="1081"/>
                  </a:lnTo>
                  <a:lnTo>
                    <a:pt x="981" y="1059"/>
                  </a:lnTo>
                  <a:lnTo>
                    <a:pt x="985" y="1036"/>
                  </a:lnTo>
                  <a:lnTo>
                    <a:pt x="989" y="1011"/>
                  </a:lnTo>
                  <a:lnTo>
                    <a:pt x="991" y="985"/>
                  </a:lnTo>
                  <a:lnTo>
                    <a:pt x="992" y="959"/>
                  </a:lnTo>
                  <a:lnTo>
                    <a:pt x="992" y="959"/>
                  </a:lnTo>
                  <a:lnTo>
                    <a:pt x="992" y="943"/>
                  </a:lnTo>
                  <a:lnTo>
                    <a:pt x="990" y="927"/>
                  </a:lnTo>
                  <a:lnTo>
                    <a:pt x="989" y="911"/>
                  </a:lnTo>
                  <a:lnTo>
                    <a:pt x="986" y="896"/>
                  </a:lnTo>
                  <a:lnTo>
                    <a:pt x="983" y="881"/>
                  </a:lnTo>
                  <a:lnTo>
                    <a:pt x="980" y="866"/>
                  </a:lnTo>
                  <a:lnTo>
                    <a:pt x="975" y="852"/>
                  </a:lnTo>
                  <a:lnTo>
                    <a:pt x="971" y="838"/>
                  </a:lnTo>
                  <a:lnTo>
                    <a:pt x="965" y="824"/>
                  </a:lnTo>
                  <a:lnTo>
                    <a:pt x="959" y="811"/>
                  </a:lnTo>
                  <a:lnTo>
                    <a:pt x="953" y="798"/>
                  </a:lnTo>
                  <a:lnTo>
                    <a:pt x="944" y="786"/>
                  </a:lnTo>
                  <a:lnTo>
                    <a:pt x="937" y="774"/>
                  </a:lnTo>
                  <a:lnTo>
                    <a:pt x="928" y="761"/>
                  </a:lnTo>
                  <a:lnTo>
                    <a:pt x="920" y="750"/>
                  </a:lnTo>
                  <a:lnTo>
                    <a:pt x="910" y="739"/>
                  </a:lnTo>
                  <a:lnTo>
                    <a:pt x="901" y="729"/>
                  </a:lnTo>
                  <a:lnTo>
                    <a:pt x="890" y="719"/>
                  </a:lnTo>
                  <a:lnTo>
                    <a:pt x="879" y="709"/>
                  </a:lnTo>
                  <a:lnTo>
                    <a:pt x="868" y="700"/>
                  </a:lnTo>
                  <a:lnTo>
                    <a:pt x="856" y="691"/>
                  </a:lnTo>
                  <a:lnTo>
                    <a:pt x="844" y="683"/>
                  </a:lnTo>
                  <a:lnTo>
                    <a:pt x="831" y="676"/>
                  </a:lnTo>
                  <a:lnTo>
                    <a:pt x="818" y="669"/>
                  </a:lnTo>
                  <a:lnTo>
                    <a:pt x="805" y="663"/>
                  </a:lnTo>
                  <a:lnTo>
                    <a:pt x="792" y="656"/>
                  </a:lnTo>
                  <a:lnTo>
                    <a:pt x="777" y="651"/>
                  </a:lnTo>
                  <a:lnTo>
                    <a:pt x="762" y="646"/>
                  </a:lnTo>
                  <a:lnTo>
                    <a:pt x="748" y="642"/>
                  </a:lnTo>
                  <a:lnTo>
                    <a:pt x="733" y="639"/>
                  </a:lnTo>
                  <a:lnTo>
                    <a:pt x="717" y="636"/>
                  </a:lnTo>
                  <a:lnTo>
                    <a:pt x="702" y="634"/>
                  </a:lnTo>
                  <a:lnTo>
                    <a:pt x="702" y="631"/>
                  </a:lnTo>
                  <a:lnTo>
                    <a:pt x="702" y="631"/>
                  </a:lnTo>
                  <a:lnTo>
                    <a:pt x="727" y="622"/>
                  </a:lnTo>
                  <a:lnTo>
                    <a:pt x="752" y="613"/>
                  </a:lnTo>
                  <a:lnTo>
                    <a:pt x="774" y="601"/>
                  </a:lnTo>
                  <a:lnTo>
                    <a:pt x="797" y="588"/>
                  </a:lnTo>
                  <a:lnTo>
                    <a:pt x="817" y="575"/>
                  </a:lnTo>
                  <a:lnTo>
                    <a:pt x="836" y="560"/>
                  </a:lnTo>
                  <a:lnTo>
                    <a:pt x="854" y="542"/>
                  </a:lnTo>
                  <a:lnTo>
                    <a:pt x="870" y="525"/>
                  </a:lnTo>
                  <a:lnTo>
                    <a:pt x="885" y="506"/>
                  </a:lnTo>
                  <a:lnTo>
                    <a:pt x="898" y="485"/>
                  </a:lnTo>
                  <a:lnTo>
                    <a:pt x="909" y="464"/>
                  </a:lnTo>
                  <a:lnTo>
                    <a:pt x="918" y="441"/>
                  </a:lnTo>
                  <a:lnTo>
                    <a:pt x="925" y="416"/>
                  </a:lnTo>
                  <a:lnTo>
                    <a:pt x="931" y="391"/>
                  </a:lnTo>
                  <a:lnTo>
                    <a:pt x="934" y="364"/>
                  </a:lnTo>
                  <a:lnTo>
                    <a:pt x="935" y="337"/>
                  </a:lnTo>
                  <a:lnTo>
                    <a:pt x="935" y="337"/>
                  </a:lnTo>
                  <a:lnTo>
                    <a:pt x="934" y="314"/>
                  </a:lnTo>
                  <a:lnTo>
                    <a:pt x="932" y="293"/>
                  </a:lnTo>
                  <a:lnTo>
                    <a:pt x="930" y="271"/>
                  </a:lnTo>
                  <a:lnTo>
                    <a:pt x="926" y="252"/>
                  </a:lnTo>
                  <a:lnTo>
                    <a:pt x="921" y="233"/>
                  </a:lnTo>
                  <a:lnTo>
                    <a:pt x="915" y="214"/>
                  </a:lnTo>
                  <a:lnTo>
                    <a:pt x="908" y="197"/>
                  </a:lnTo>
                  <a:lnTo>
                    <a:pt x="900" y="181"/>
                  </a:lnTo>
                  <a:lnTo>
                    <a:pt x="890" y="165"/>
                  </a:lnTo>
                  <a:lnTo>
                    <a:pt x="880" y="150"/>
                  </a:lnTo>
                  <a:lnTo>
                    <a:pt x="870" y="136"/>
                  </a:lnTo>
                  <a:lnTo>
                    <a:pt x="859" y="122"/>
                  </a:lnTo>
                  <a:lnTo>
                    <a:pt x="847" y="110"/>
                  </a:lnTo>
                  <a:lnTo>
                    <a:pt x="833" y="97"/>
                  </a:lnTo>
                  <a:lnTo>
                    <a:pt x="819" y="86"/>
                  </a:lnTo>
                  <a:lnTo>
                    <a:pt x="805" y="76"/>
                  </a:lnTo>
                  <a:lnTo>
                    <a:pt x="791" y="67"/>
                  </a:lnTo>
                  <a:lnTo>
                    <a:pt x="775" y="58"/>
                  </a:lnTo>
                  <a:lnTo>
                    <a:pt x="759" y="49"/>
                  </a:lnTo>
                  <a:lnTo>
                    <a:pt x="743" y="41"/>
                  </a:lnTo>
                  <a:lnTo>
                    <a:pt x="726" y="34"/>
                  </a:lnTo>
                  <a:lnTo>
                    <a:pt x="709" y="28"/>
                  </a:lnTo>
                  <a:lnTo>
                    <a:pt x="691" y="22"/>
                  </a:lnTo>
                  <a:lnTo>
                    <a:pt x="673" y="18"/>
                  </a:lnTo>
                  <a:lnTo>
                    <a:pt x="655" y="13"/>
                  </a:lnTo>
                  <a:lnTo>
                    <a:pt x="637" y="10"/>
                  </a:lnTo>
                  <a:lnTo>
                    <a:pt x="618" y="6"/>
                  </a:lnTo>
                  <a:lnTo>
                    <a:pt x="599" y="4"/>
                  </a:lnTo>
                  <a:lnTo>
                    <a:pt x="561" y="1"/>
                  </a:lnTo>
                  <a:lnTo>
                    <a:pt x="524" y="0"/>
                  </a:lnTo>
                  <a:lnTo>
                    <a:pt x="0" y="0"/>
                  </a:lnTo>
                  <a:lnTo>
                    <a:pt x="0" y="1342"/>
                  </a:lnTo>
                  <a:close/>
                  <a:moveTo>
                    <a:pt x="238" y="750"/>
                  </a:moveTo>
                  <a:lnTo>
                    <a:pt x="468" y="750"/>
                  </a:lnTo>
                  <a:lnTo>
                    <a:pt x="468" y="750"/>
                  </a:lnTo>
                  <a:lnTo>
                    <a:pt x="503" y="751"/>
                  </a:lnTo>
                  <a:lnTo>
                    <a:pt x="536" y="752"/>
                  </a:lnTo>
                  <a:lnTo>
                    <a:pt x="566" y="755"/>
                  </a:lnTo>
                  <a:lnTo>
                    <a:pt x="594" y="760"/>
                  </a:lnTo>
                  <a:lnTo>
                    <a:pt x="620" y="765"/>
                  </a:lnTo>
                  <a:lnTo>
                    <a:pt x="643" y="774"/>
                  </a:lnTo>
                  <a:lnTo>
                    <a:pt x="664" y="782"/>
                  </a:lnTo>
                  <a:lnTo>
                    <a:pt x="674" y="787"/>
                  </a:lnTo>
                  <a:lnTo>
                    <a:pt x="683" y="792"/>
                  </a:lnTo>
                  <a:lnTo>
                    <a:pt x="692" y="798"/>
                  </a:lnTo>
                  <a:lnTo>
                    <a:pt x="700" y="804"/>
                  </a:lnTo>
                  <a:lnTo>
                    <a:pt x="707" y="811"/>
                  </a:lnTo>
                  <a:lnTo>
                    <a:pt x="714" y="818"/>
                  </a:lnTo>
                  <a:lnTo>
                    <a:pt x="720" y="825"/>
                  </a:lnTo>
                  <a:lnTo>
                    <a:pt x="725" y="834"/>
                  </a:lnTo>
                  <a:lnTo>
                    <a:pt x="731" y="842"/>
                  </a:lnTo>
                  <a:lnTo>
                    <a:pt x="736" y="851"/>
                  </a:lnTo>
                  <a:lnTo>
                    <a:pt x="740" y="860"/>
                  </a:lnTo>
                  <a:lnTo>
                    <a:pt x="743" y="870"/>
                  </a:lnTo>
                  <a:lnTo>
                    <a:pt x="746" y="880"/>
                  </a:lnTo>
                  <a:lnTo>
                    <a:pt x="749" y="892"/>
                  </a:lnTo>
                  <a:lnTo>
                    <a:pt x="752" y="915"/>
                  </a:lnTo>
                  <a:lnTo>
                    <a:pt x="753" y="940"/>
                  </a:lnTo>
                  <a:lnTo>
                    <a:pt x="753" y="940"/>
                  </a:lnTo>
                  <a:lnTo>
                    <a:pt x="752" y="956"/>
                  </a:lnTo>
                  <a:lnTo>
                    <a:pt x="751" y="971"/>
                  </a:lnTo>
                  <a:lnTo>
                    <a:pt x="749" y="985"/>
                  </a:lnTo>
                  <a:lnTo>
                    <a:pt x="746" y="999"/>
                  </a:lnTo>
                  <a:lnTo>
                    <a:pt x="742" y="1012"/>
                  </a:lnTo>
                  <a:lnTo>
                    <a:pt x="737" y="1024"/>
                  </a:lnTo>
                  <a:lnTo>
                    <a:pt x="731" y="1035"/>
                  </a:lnTo>
                  <a:lnTo>
                    <a:pt x="724" y="1045"/>
                  </a:lnTo>
                  <a:lnTo>
                    <a:pt x="717" y="1055"/>
                  </a:lnTo>
                  <a:lnTo>
                    <a:pt x="709" y="1064"/>
                  </a:lnTo>
                  <a:lnTo>
                    <a:pt x="701" y="1072"/>
                  </a:lnTo>
                  <a:lnTo>
                    <a:pt x="693" y="1080"/>
                  </a:lnTo>
                  <a:lnTo>
                    <a:pt x="683" y="1087"/>
                  </a:lnTo>
                  <a:lnTo>
                    <a:pt x="673" y="1093"/>
                  </a:lnTo>
                  <a:lnTo>
                    <a:pt x="663" y="1099"/>
                  </a:lnTo>
                  <a:lnTo>
                    <a:pt x="652" y="1105"/>
                  </a:lnTo>
                  <a:lnTo>
                    <a:pt x="630" y="1114"/>
                  </a:lnTo>
                  <a:lnTo>
                    <a:pt x="606" y="1121"/>
                  </a:lnTo>
                  <a:lnTo>
                    <a:pt x="582" y="1127"/>
                  </a:lnTo>
                  <a:lnTo>
                    <a:pt x="557" y="1131"/>
                  </a:lnTo>
                  <a:lnTo>
                    <a:pt x="532" y="1134"/>
                  </a:lnTo>
                  <a:lnTo>
                    <a:pt x="507" y="1136"/>
                  </a:lnTo>
                  <a:lnTo>
                    <a:pt x="483" y="1137"/>
                  </a:lnTo>
                  <a:lnTo>
                    <a:pt x="458" y="1137"/>
                  </a:lnTo>
                  <a:lnTo>
                    <a:pt x="238" y="1137"/>
                  </a:lnTo>
                  <a:lnTo>
                    <a:pt x="238" y="750"/>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2" name="Rectangle 26"/>
            <p:cNvSpPr>
              <a:spLocks noChangeArrowheads="1"/>
            </p:cNvSpPr>
            <p:nvPr/>
          </p:nvSpPr>
          <p:spPr bwMode="auto">
            <a:xfrm>
              <a:off x="1033463" y="4995863"/>
              <a:ext cx="180975" cy="1090612"/>
            </a:xfrm>
            <a:prstGeom prst="rect">
              <a:avLst/>
            </a:prstGeom>
            <a:solidFill>
              <a:srgbClr val="60606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3" name="Freeform 27"/>
            <p:cNvSpPr>
              <a:spLocks noEditPoints="1"/>
            </p:cNvSpPr>
            <p:nvPr/>
          </p:nvSpPr>
          <p:spPr bwMode="auto">
            <a:xfrm>
              <a:off x="1335088" y="5346700"/>
              <a:ext cx="785812" cy="758825"/>
            </a:xfrm>
            <a:custGeom>
              <a:avLst/>
              <a:gdLst/>
              <a:ahLst/>
              <a:cxnLst>
                <a:cxn ang="0">
                  <a:pos x="444" y="2"/>
                </a:cxn>
                <a:cxn ang="0">
                  <a:pos x="348" y="19"/>
                </a:cxn>
                <a:cxn ang="0">
                  <a:pos x="259" y="53"/>
                </a:cxn>
                <a:cxn ang="0">
                  <a:pos x="180" y="102"/>
                </a:cxn>
                <a:cxn ang="0">
                  <a:pos x="112" y="164"/>
                </a:cxn>
                <a:cxn ang="0">
                  <a:pos x="59" y="240"/>
                </a:cxn>
                <a:cxn ang="0">
                  <a:pos x="23" y="327"/>
                </a:cxn>
                <a:cxn ang="0">
                  <a:pos x="3" y="425"/>
                </a:cxn>
                <a:cxn ang="0">
                  <a:pos x="1" y="504"/>
                </a:cxn>
                <a:cxn ang="0">
                  <a:pos x="16" y="605"/>
                </a:cxn>
                <a:cxn ang="0">
                  <a:pos x="49" y="694"/>
                </a:cxn>
                <a:cxn ang="0">
                  <a:pos x="98" y="773"/>
                </a:cxn>
                <a:cxn ang="0">
                  <a:pos x="162" y="839"/>
                </a:cxn>
                <a:cxn ang="0">
                  <a:pos x="238" y="892"/>
                </a:cxn>
                <a:cxn ang="0">
                  <a:pos x="324" y="929"/>
                </a:cxn>
                <a:cxn ang="0">
                  <a:pos x="420" y="950"/>
                </a:cxn>
                <a:cxn ang="0">
                  <a:pos x="495" y="955"/>
                </a:cxn>
                <a:cxn ang="0">
                  <a:pos x="596" y="947"/>
                </a:cxn>
                <a:cxn ang="0">
                  <a:pos x="689" y="922"/>
                </a:cxn>
                <a:cxn ang="0">
                  <a:pos x="774" y="880"/>
                </a:cxn>
                <a:cxn ang="0">
                  <a:pos x="846" y="824"/>
                </a:cxn>
                <a:cxn ang="0">
                  <a:pos x="907" y="755"/>
                </a:cxn>
                <a:cxn ang="0">
                  <a:pos x="952" y="673"/>
                </a:cxn>
                <a:cxn ang="0">
                  <a:pos x="980" y="580"/>
                </a:cxn>
                <a:cxn ang="0">
                  <a:pos x="991" y="478"/>
                </a:cxn>
                <a:cxn ang="0">
                  <a:pos x="985" y="399"/>
                </a:cxn>
                <a:cxn ang="0">
                  <a:pos x="961" y="304"/>
                </a:cxn>
                <a:cxn ang="0">
                  <a:pos x="919" y="220"/>
                </a:cxn>
                <a:cxn ang="0">
                  <a:pos x="862" y="148"/>
                </a:cxn>
                <a:cxn ang="0">
                  <a:pos x="793" y="88"/>
                </a:cxn>
                <a:cxn ang="0">
                  <a:pos x="711" y="43"/>
                </a:cxn>
                <a:cxn ang="0">
                  <a:pos x="620" y="13"/>
                </a:cxn>
                <a:cxn ang="0">
                  <a:pos x="521" y="0"/>
                </a:cxn>
                <a:cxn ang="0">
                  <a:pos x="495" y="751"/>
                </a:cxn>
                <a:cxn ang="0">
                  <a:pos x="436" y="745"/>
                </a:cxn>
                <a:cxn ang="0">
                  <a:pos x="383" y="728"/>
                </a:cxn>
                <a:cxn ang="0">
                  <a:pos x="338" y="702"/>
                </a:cxn>
                <a:cxn ang="0">
                  <a:pos x="299" y="668"/>
                </a:cxn>
                <a:cxn ang="0">
                  <a:pos x="268" y="626"/>
                </a:cxn>
                <a:cxn ang="0">
                  <a:pos x="233" y="531"/>
                </a:cxn>
                <a:cxn ang="0">
                  <a:pos x="230" y="451"/>
                </a:cxn>
                <a:cxn ang="0">
                  <a:pos x="256" y="351"/>
                </a:cxn>
                <a:cxn ang="0">
                  <a:pos x="291" y="297"/>
                </a:cxn>
                <a:cxn ang="0">
                  <a:pos x="327" y="262"/>
                </a:cxn>
                <a:cxn ang="0">
                  <a:pos x="371" y="233"/>
                </a:cxn>
                <a:cxn ang="0">
                  <a:pos x="422" y="214"/>
                </a:cxn>
                <a:cxn ang="0">
                  <a:pos x="480" y="205"/>
                </a:cxn>
                <a:cxn ang="0">
                  <a:pos x="526" y="206"/>
                </a:cxn>
                <a:cxn ang="0">
                  <a:pos x="582" y="218"/>
                </a:cxn>
                <a:cxn ang="0">
                  <a:pos x="632" y="239"/>
                </a:cxn>
                <a:cxn ang="0">
                  <a:pos x="674" y="270"/>
                </a:cxn>
                <a:cxn ang="0">
                  <a:pos x="708" y="308"/>
                </a:cxn>
                <a:cxn ang="0">
                  <a:pos x="745" y="375"/>
                </a:cxn>
                <a:cxn ang="0">
                  <a:pos x="763" y="478"/>
                </a:cxn>
                <a:cxn ang="0">
                  <a:pos x="752" y="556"/>
                </a:cxn>
                <a:cxn ang="0">
                  <a:pos x="716" y="637"/>
                </a:cxn>
                <a:cxn ang="0">
                  <a:pos x="683" y="677"/>
                </a:cxn>
                <a:cxn ang="0">
                  <a:pos x="643" y="710"/>
                </a:cxn>
                <a:cxn ang="0">
                  <a:pos x="595" y="733"/>
                </a:cxn>
                <a:cxn ang="0">
                  <a:pos x="541" y="747"/>
                </a:cxn>
                <a:cxn ang="0">
                  <a:pos x="495" y="751"/>
                </a:cxn>
              </a:cxnLst>
              <a:rect l="0" t="0" r="r" b="b"/>
              <a:pathLst>
                <a:path w="991" h="955">
                  <a:moveTo>
                    <a:pt x="495" y="0"/>
                  </a:moveTo>
                  <a:lnTo>
                    <a:pt x="495" y="0"/>
                  </a:lnTo>
                  <a:lnTo>
                    <a:pt x="470" y="0"/>
                  </a:lnTo>
                  <a:lnTo>
                    <a:pt x="444" y="2"/>
                  </a:lnTo>
                  <a:lnTo>
                    <a:pt x="420" y="5"/>
                  </a:lnTo>
                  <a:lnTo>
                    <a:pt x="396" y="8"/>
                  </a:lnTo>
                  <a:lnTo>
                    <a:pt x="371" y="13"/>
                  </a:lnTo>
                  <a:lnTo>
                    <a:pt x="348" y="19"/>
                  </a:lnTo>
                  <a:lnTo>
                    <a:pt x="324" y="26"/>
                  </a:lnTo>
                  <a:lnTo>
                    <a:pt x="302" y="35"/>
                  </a:lnTo>
                  <a:lnTo>
                    <a:pt x="280" y="43"/>
                  </a:lnTo>
                  <a:lnTo>
                    <a:pt x="259" y="53"/>
                  </a:lnTo>
                  <a:lnTo>
                    <a:pt x="238" y="64"/>
                  </a:lnTo>
                  <a:lnTo>
                    <a:pt x="218" y="75"/>
                  </a:lnTo>
                  <a:lnTo>
                    <a:pt x="199" y="88"/>
                  </a:lnTo>
                  <a:lnTo>
                    <a:pt x="180" y="102"/>
                  </a:lnTo>
                  <a:lnTo>
                    <a:pt x="162" y="116"/>
                  </a:lnTo>
                  <a:lnTo>
                    <a:pt x="145" y="131"/>
                  </a:lnTo>
                  <a:lnTo>
                    <a:pt x="129" y="148"/>
                  </a:lnTo>
                  <a:lnTo>
                    <a:pt x="112" y="164"/>
                  </a:lnTo>
                  <a:lnTo>
                    <a:pt x="98" y="182"/>
                  </a:lnTo>
                  <a:lnTo>
                    <a:pt x="85" y="201"/>
                  </a:lnTo>
                  <a:lnTo>
                    <a:pt x="72" y="220"/>
                  </a:lnTo>
                  <a:lnTo>
                    <a:pt x="59" y="240"/>
                  </a:lnTo>
                  <a:lnTo>
                    <a:pt x="49" y="261"/>
                  </a:lnTo>
                  <a:lnTo>
                    <a:pt x="39" y="282"/>
                  </a:lnTo>
                  <a:lnTo>
                    <a:pt x="30" y="304"/>
                  </a:lnTo>
                  <a:lnTo>
                    <a:pt x="23" y="327"/>
                  </a:lnTo>
                  <a:lnTo>
                    <a:pt x="16" y="350"/>
                  </a:lnTo>
                  <a:lnTo>
                    <a:pt x="10" y="375"/>
                  </a:lnTo>
                  <a:lnTo>
                    <a:pt x="6" y="399"/>
                  </a:lnTo>
                  <a:lnTo>
                    <a:pt x="3" y="425"/>
                  </a:lnTo>
                  <a:lnTo>
                    <a:pt x="1" y="451"/>
                  </a:lnTo>
                  <a:lnTo>
                    <a:pt x="0" y="478"/>
                  </a:lnTo>
                  <a:lnTo>
                    <a:pt x="0" y="478"/>
                  </a:lnTo>
                  <a:lnTo>
                    <a:pt x="1" y="504"/>
                  </a:lnTo>
                  <a:lnTo>
                    <a:pt x="3" y="531"/>
                  </a:lnTo>
                  <a:lnTo>
                    <a:pt x="6" y="556"/>
                  </a:lnTo>
                  <a:lnTo>
                    <a:pt x="10" y="580"/>
                  </a:lnTo>
                  <a:lnTo>
                    <a:pt x="16" y="605"/>
                  </a:lnTo>
                  <a:lnTo>
                    <a:pt x="23" y="628"/>
                  </a:lnTo>
                  <a:lnTo>
                    <a:pt x="30" y="651"/>
                  </a:lnTo>
                  <a:lnTo>
                    <a:pt x="39" y="673"/>
                  </a:lnTo>
                  <a:lnTo>
                    <a:pt x="49" y="694"/>
                  </a:lnTo>
                  <a:lnTo>
                    <a:pt x="59" y="716"/>
                  </a:lnTo>
                  <a:lnTo>
                    <a:pt x="72" y="735"/>
                  </a:lnTo>
                  <a:lnTo>
                    <a:pt x="85" y="755"/>
                  </a:lnTo>
                  <a:lnTo>
                    <a:pt x="98" y="773"/>
                  </a:lnTo>
                  <a:lnTo>
                    <a:pt x="112" y="791"/>
                  </a:lnTo>
                  <a:lnTo>
                    <a:pt x="129" y="808"/>
                  </a:lnTo>
                  <a:lnTo>
                    <a:pt x="145" y="824"/>
                  </a:lnTo>
                  <a:lnTo>
                    <a:pt x="162" y="839"/>
                  </a:lnTo>
                  <a:lnTo>
                    <a:pt x="180" y="853"/>
                  </a:lnTo>
                  <a:lnTo>
                    <a:pt x="199" y="868"/>
                  </a:lnTo>
                  <a:lnTo>
                    <a:pt x="218" y="880"/>
                  </a:lnTo>
                  <a:lnTo>
                    <a:pt x="238" y="892"/>
                  </a:lnTo>
                  <a:lnTo>
                    <a:pt x="259" y="902"/>
                  </a:lnTo>
                  <a:lnTo>
                    <a:pt x="280" y="912"/>
                  </a:lnTo>
                  <a:lnTo>
                    <a:pt x="302" y="922"/>
                  </a:lnTo>
                  <a:lnTo>
                    <a:pt x="324" y="929"/>
                  </a:lnTo>
                  <a:lnTo>
                    <a:pt x="348" y="936"/>
                  </a:lnTo>
                  <a:lnTo>
                    <a:pt x="371" y="942"/>
                  </a:lnTo>
                  <a:lnTo>
                    <a:pt x="396" y="947"/>
                  </a:lnTo>
                  <a:lnTo>
                    <a:pt x="420" y="950"/>
                  </a:lnTo>
                  <a:lnTo>
                    <a:pt x="444" y="953"/>
                  </a:lnTo>
                  <a:lnTo>
                    <a:pt x="470" y="955"/>
                  </a:lnTo>
                  <a:lnTo>
                    <a:pt x="495" y="955"/>
                  </a:lnTo>
                  <a:lnTo>
                    <a:pt x="495" y="955"/>
                  </a:lnTo>
                  <a:lnTo>
                    <a:pt x="521" y="955"/>
                  </a:lnTo>
                  <a:lnTo>
                    <a:pt x="546" y="953"/>
                  </a:lnTo>
                  <a:lnTo>
                    <a:pt x="572" y="950"/>
                  </a:lnTo>
                  <a:lnTo>
                    <a:pt x="596" y="947"/>
                  </a:lnTo>
                  <a:lnTo>
                    <a:pt x="620" y="942"/>
                  </a:lnTo>
                  <a:lnTo>
                    <a:pt x="643" y="936"/>
                  </a:lnTo>
                  <a:lnTo>
                    <a:pt x="667" y="929"/>
                  </a:lnTo>
                  <a:lnTo>
                    <a:pt x="689" y="922"/>
                  </a:lnTo>
                  <a:lnTo>
                    <a:pt x="711" y="912"/>
                  </a:lnTo>
                  <a:lnTo>
                    <a:pt x="733" y="902"/>
                  </a:lnTo>
                  <a:lnTo>
                    <a:pt x="753" y="892"/>
                  </a:lnTo>
                  <a:lnTo>
                    <a:pt x="774" y="880"/>
                  </a:lnTo>
                  <a:lnTo>
                    <a:pt x="793" y="868"/>
                  </a:lnTo>
                  <a:lnTo>
                    <a:pt x="811" y="853"/>
                  </a:lnTo>
                  <a:lnTo>
                    <a:pt x="830" y="839"/>
                  </a:lnTo>
                  <a:lnTo>
                    <a:pt x="846" y="824"/>
                  </a:lnTo>
                  <a:lnTo>
                    <a:pt x="862" y="808"/>
                  </a:lnTo>
                  <a:lnTo>
                    <a:pt x="879" y="791"/>
                  </a:lnTo>
                  <a:lnTo>
                    <a:pt x="893" y="773"/>
                  </a:lnTo>
                  <a:lnTo>
                    <a:pt x="907" y="755"/>
                  </a:lnTo>
                  <a:lnTo>
                    <a:pt x="919" y="735"/>
                  </a:lnTo>
                  <a:lnTo>
                    <a:pt x="931" y="716"/>
                  </a:lnTo>
                  <a:lnTo>
                    <a:pt x="942" y="694"/>
                  </a:lnTo>
                  <a:lnTo>
                    <a:pt x="952" y="673"/>
                  </a:lnTo>
                  <a:lnTo>
                    <a:pt x="961" y="651"/>
                  </a:lnTo>
                  <a:lnTo>
                    <a:pt x="968" y="628"/>
                  </a:lnTo>
                  <a:lnTo>
                    <a:pt x="975" y="605"/>
                  </a:lnTo>
                  <a:lnTo>
                    <a:pt x="980" y="580"/>
                  </a:lnTo>
                  <a:lnTo>
                    <a:pt x="985" y="556"/>
                  </a:lnTo>
                  <a:lnTo>
                    <a:pt x="989" y="531"/>
                  </a:lnTo>
                  <a:lnTo>
                    <a:pt x="990" y="504"/>
                  </a:lnTo>
                  <a:lnTo>
                    <a:pt x="991" y="478"/>
                  </a:lnTo>
                  <a:lnTo>
                    <a:pt x="991" y="478"/>
                  </a:lnTo>
                  <a:lnTo>
                    <a:pt x="990" y="451"/>
                  </a:lnTo>
                  <a:lnTo>
                    <a:pt x="989" y="425"/>
                  </a:lnTo>
                  <a:lnTo>
                    <a:pt x="985" y="399"/>
                  </a:lnTo>
                  <a:lnTo>
                    <a:pt x="980" y="375"/>
                  </a:lnTo>
                  <a:lnTo>
                    <a:pt x="975" y="350"/>
                  </a:lnTo>
                  <a:lnTo>
                    <a:pt x="968" y="327"/>
                  </a:lnTo>
                  <a:lnTo>
                    <a:pt x="961" y="304"/>
                  </a:lnTo>
                  <a:lnTo>
                    <a:pt x="952" y="282"/>
                  </a:lnTo>
                  <a:lnTo>
                    <a:pt x="942" y="261"/>
                  </a:lnTo>
                  <a:lnTo>
                    <a:pt x="931" y="240"/>
                  </a:lnTo>
                  <a:lnTo>
                    <a:pt x="919" y="220"/>
                  </a:lnTo>
                  <a:lnTo>
                    <a:pt x="907" y="201"/>
                  </a:lnTo>
                  <a:lnTo>
                    <a:pt x="893" y="182"/>
                  </a:lnTo>
                  <a:lnTo>
                    <a:pt x="879" y="164"/>
                  </a:lnTo>
                  <a:lnTo>
                    <a:pt x="862" y="148"/>
                  </a:lnTo>
                  <a:lnTo>
                    <a:pt x="846" y="131"/>
                  </a:lnTo>
                  <a:lnTo>
                    <a:pt x="830" y="116"/>
                  </a:lnTo>
                  <a:lnTo>
                    <a:pt x="811" y="102"/>
                  </a:lnTo>
                  <a:lnTo>
                    <a:pt x="793" y="88"/>
                  </a:lnTo>
                  <a:lnTo>
                    <a:pt x="774" y="75"/>
                  </a:lnTo>
                  <a:lnTo>
                    <a:pt x="753" y="64"/>
                  </a:lnTo>
                  <a:lnTo>
                    <a:pt x="733" y="53"/>
                  </a:lnTo>
                  <a:lnTo>
                    <a:pt x="711" y="43"/>
                  </a:lnTo>
                  <a:lnTo>
                    <a:pt x="689" y="35"/>
                  </a:lnTo>
                  <a:lnTo>
                    <a:pt x="667" y="26"/>
                  </a:lnTo>
                  <a:lnTo>
                    <a:pt x="643" y="19"/>
                  </a:lnTo>
                  <a:lnTo>
                    <a:pt x="620" y="13"/>
                  </a:lnTo>
                  <a:lnTo>
                    <a:pt x="596" y="8"/>
                  </a:lnTo>
                  <a:lnTo>
                    <a:pt x="572" y="5"/>
                  </a:lnTo>
                  <a:lnTo>
                    <a:pt x="546" y="2"/>
                  </a:lnTo>
                  <a:lnTo>
                    <a:pt x="521" y="0"/>
                  </a:lnTo>
                  <a:lnTo>
                    <a:pt x="495" y="0"/>
                  </a:lnTo>
                  <a:lnTo>
                    <a:pt x="495" y="0"/>
                  </a:lnTo>
                  <a:close/>
                  <a:moveTo>
                    <a:pt x="495" y="751"/>
                  </a:moveTo>
                  <a:lnTo>
                    <a:pt x="495" y="751"/>
                  </a:lnTo>
                  <a:lnTo>
                    <a:pt x="480" y="751"/>
                  </a:lnTo>
                  <a:lnTo>
                    <a:pt x="465" y="749"/>
                  </a:lnTo>
                  <a:lnTo>
                    <a:pt x="451" y="747"/>
                  </a:lnTo>
                  <a:lnTo>
                    <a:pt x="436" y="745"/>
                  </a:lnTo>
                  <a:lnTo>
                    <a:pt x="422" y="741"/>
                  </a:lnTo>
                  <a:lnTo>
                    <a:pt x="409" y="738"/>
                  </a:lnTo>
                  <a:lnTo>
                    <a:pt x="396" y="733"/>
                  </a:lnTo>
                  <a:lnTo>
                    <a:pt x="383" y="728"/>
                  </a:lnTo>
                  <a:lnTo>
                    <a:pt x="371" y="723"/>
                  </a:lnTo>
                  <a:lnTo>
                    <a:pt x="360" y="716"/>
                  </a:lnTo>
                  <a:lnTo>
                    <a:pt x="348" y="710"/>
                  </a:lnTo>
                  <a:lnTo>
                    <a:pt x="338" y="702"/>
                  </a:lnTo>
                  <a:lnTo>
                    <a:pt x="327" y="694"/>
                  </a:lnTo>
                  <a:lnTo>
                    <a:pt x="317" y="685"/>
                  </a:lnTo>
                  <a:lnTo>
                    <a:pt x="308" y="677"/>
                  </a:lnTo>
                  <a:lnTo>
                    <a:pt x="299" y="668"/>
                  </a:lnTo>
                  <a:lnTo>
                    <a:pt x="291" y="658"/>
                  </a:lnTo>
                  <a:lnTo>
                    <a:pt x="282" y="648"/>
                  </a:lnTo>
                  <a:lnTo>
                    <a:pt x="275" y="637"/>
                  </a:lnTo>
                  <a:lnTo>
                    <a:pt x="268" y="626"/>
                  </a:lnTo>
                  <a:lnTo>
                    <a:pt x="256" y="604"/>
                  </a:lnTo>
                  <a:lnTo>
                    <a:pt x="246" y="580"/>
                  </a:lnTo>
                  <a:lnTo>
                    <a:pt x="239" y="556"/>
                  </a:lnTo>
                  <a:lnTo>
                    <a:pt x="233" y="531"/>
                  </a:lnTo>
                  <a:lnTo>
                    <a:pt x="230" y="504"/>
                  </a:lnTo>
                  <a:lnTo>
                    <a:pt x="227" y="478"/>
                  </a:lnTo>
                  <a:lnTo>
                    <a:pt x="227" y="478"/>
                  </a:lnTo>
                  <a:lnTo>
                    <a:pt x="230" y="451"/>
                  </a:lnTo>
                  <a:lnTo>
                    <a:pt x="233" y="425"/>
                  </a:lnTo>
                  <a:lnTo>
                    <a:pt x="239" y="399"/>
                  </a:lnTo>
                  <a:lnTo>
                    <a:pt x="246" y="375"/>
                  </a:lnTo>
                  <a:lnTo>
                    <a:pt x="256" y="351"/>
                  </a:lnTo>
                  <a:lnTo>
                    <a:pt x="268" y="329"/>
                  </a:lnTo>
                  <a:lnTo>
                    <a:pt x="275" y="318"/>
                  </a:lnTo>
                  <a:lnTo>
                    <a:pt x="282" y="308"/>
                  </a:lnTo>
                  <a:lnTo>
                    <a:pt x="291" y="297"/>
                  </a:lnTo>
                  <a:lnTo>
                    <a:pt x="299" y="288"/>
                  </a:lnTo>
                  <a:lnTo>
                    <a:pt x="308" y="279"/>
                  </a:lnTo>
                  <a:lnTo>
                    <a:pt x="317" y="270"/>
                  </a:lnTo>
                  <a:lnTo>
                    <a:pt x="327" y="262"/>
                  </a:lnTo>
                  <a:lnTo>
                    <a:pt x="338" y="254"/>
                  </a:lnTo>
                  <a:lnTo>
                    <a:pt x="348" y="246"/>
                  </a:lnTo>
                  <a:lnTo>
                    <a:pt x="360" y="239"/>
                  </a:lnTo>
                  <a:lnTo>
                    <a:pt x="371" y="233"/>
                  </a:lnTo>
                  <a:lnTo>
                    <a:pt x="383" y="227"/>
                  </a:lnTo>
                  <a:lnTo>
                    <a:pt x="396" y="222"/>
                  </a:lnTo>
                  <a:lnTo>
                    <a:pt x="409" y="218"/>
                  </a:lnTo>
                  <a:lnTo>
                    <a:pt x="422" y="214"/>
                  </a:lnTo>
                  <a:lnTo>
                    <a:pt x="436" y="211"/>
                  </a:lnTo>
                  <a:lnTo>
                    <a:pt x="451" y="208"/>
                  </a:lnTo>
                  <a:lnTo>
                    <a:pt x="465" y="206"/>
                  </a:lnTo>
                  <a:lnTo>
                    <a:pt x="480" y="205"/>
                  </a:lnTo>
                  <a:lnTo>
                    <a:pt x="495" y="205"/>
                  </a:lnTo>
                  <a:lnTo>
                    <a:pt x="495" y="205"/>
                  </a:lnTo>
                  <a:lnTo>
                    <a:pt x="511" y="205"/>
                  </a:lnTo>
                  <a:lnTo>
                    <a:pt x="526" y="206"/>
                  </a:lnTo>
                  <a:lnTo>
                    <a:pt x="541" y="208"/>
                  </a:lnTo>
                  <a:lnTo>
                    <a:pt x="555" y="211"/>
                  </a:lnTo>
                  <a:lnTo>
                    <a:pt x="569" y="214"/>
                  </a:lnTo>
                  <a:lnTo>
                    <a:pt x="582" y="218"/>
                  </a:lnTo>
                  <a:lnTo>
                    <a:pt x="595" y="222"/>
                  </a:lnTo>
                  <a:lnTo>
                    <a:pt x="608" y="227"/>
                  </a:lnTo>
                  <a:lnTo>
                    <a:pt x="620" y="233"/>
                  </a:lnTo>
                  <a:lnTo>
                    <a:pt x="632" y="239"/>
                  </a:lnTo>
                  <a:lnTo>
                    <a:pt x="643" y="246"/>
                  </a:lnTo>
                  <a:lnTo>
                    <a:pt x="653" y="254"/>
                  </a:lnTo>
                  <a:lnTo>
                    <a:pt x="664" y="262"/>
                  </a:lnTo>
                  <a:lnTo>
                    <a:pt x="674" y="270"/>
                  </a:lnTo>
                  <a:lnTo>
                    <a:pt x="683" y="279"/>
                  </a:lnTo>
                  <a:lnTo>
                    <a:pt x="692" y="288"/>
                  </a:lnTo>
                  <a:lnTo>
                    <a:pt x="700" y="297"/>
                  </a:lnTo>
                  <a:lnTo>
                    <a:pt x="708" y="308"/>
                  </a:lnTo>
                  <a:lnTo>
                    <a:pt x="716" y="318"/>
                  </a:lnTo>
                  <a:lnTo>
                    <a:pt x="723" y="329"/>
                  </a:lnTo>
                  <a:lnTo>
                    <a:pt x="735" y="351"/>
                  </a:lnTo>
                  <a:lnTo>
                    <a:pt x="745" y="375"/>
                  </a:lnTo>
                  <a:lnTo>
                    <a:pt x="752" y="399"/>
                  </a:lnTo>
                  <a:lnTo>
                    <a:pt x="758" y="425"/>
                  </a:lnTo>
                  <a:lnTo>
                    <a:pt x="761" y="451"/>
                  </a:lnTo>
                  <a:lnTo>
                    <a:pt x="763" y="478"/>
                  </a:lnTo>
                  <a:lnTo>
                    <a:pt x="763" y="478"/>
                  </a:lnTo>
                  <a:lnTo>
                    <a:pt x="761" y="504"/>
                  </a:lnTo>
                  <a:lnTo>
                    <a:pt x="758" y="531"/>
                  </a:lnTo>
                  <a:lnTo>
                    <a:pt x="752" y="556"/>
                  </a:lnTo>
                  <a:lnTo>
                    <a:pt x="745" y="580"/>
                  </a:lnTo>
                  <a:lnTo>
                    <a:pt x="735" y="604"/>
                  </a:lnTo>
                  <a:lnTo>
                    <a:pt x="723" y="626"/>
                  </a:lnTo>
                  <a:lnTo>
                    <a:pt x="716" y="637"/>
                  </a:lnTo>
                  <a:lnTo>
                    <a:pt x="708" y="648"/>
                  </a:lnTo>
                  <a:lnTo>
                    <a:pt x="700" y="658"/>
                  </a:lnTo>
                  <a:lnTo>
                    <a:pt x="692" y="668"/>
                  </a:lnTo>
                  <a:lnTo>
                    <a:pt x="683" y="677"/>
                  </a:lnTo>
                  <a:lnTo>
                    <a:pt x="674" y="685"/>
                  </a:lnTo>
                  <a:lnTo>
                    <a:pt x="664" y="694"/>
                  </a:lnTo>
                  <a:lnTo>
                    <a:pt x="653" y="702"/>
                  </a:lnTo>
                  <a:lnTo>
                    <a:pt x="643" y="710"/>
                  </a:lnTo>
                  <a:lnTo>
                    <a:pt x="632" y="716"/>
                  </a:lnTo>
                  <a:lnTo>
                    <a:pt x="620" y="723"/>
                  </a:lnTo>
                  <a:lnTo>
                    <a:pt x="608" y="728"/>
                  </a:lnTo>
                  <a:lnTo>
                    <a:pt x="595" y="733"/>
                  </a:lnTo>
                  <a:lnTo>
                    <a:pt x="582" y="738"/>
                  </a:lnTo>
                  <a:lnTo>
                    <a:pt x="569" y="741"/>
                  </a:lnTo>
                  <a:lnTo>
                    <a:pt x="555" y="745"/>
                  </a:lnTo>
                  <a:lnTo>
                    <a:pt x="541" y="747"/>
                  </a:lnTo>
                  <a:lnTo>
                    <a:pt x="526" y="749"/>
                  </a:lnTo>
                  <a:lnTo>
                    <a:pt x="511" y="751"/>
                  </a:lnTo>
                  <a:lnTo>
                    <a:pt x="495" y="751"/>
                  </a:lnTo>
                  <a:lnTo>
                    <a:pt x="495" y="751"/>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4" name="Freeform 28"/>
            <p:cNvSpPr>
              <a:spLocks noEditPoints="1"/>
            </p:cNvSpPr>
            <p:nvPr/>
          </p:nvSpPr>
          <p:spPr bwMode="auto">
            <a:xfrm>
              <a:off x="2203450" y="5346700"/>
              <a:ext cx="785812" cy="758825"/>
            </a:xfrm>
            <a:custGeom>
              <a:avLst/>
              <a:gdLst/>
              <a:ahLst/>
              <a:cxnLst>
                <a:cxn ang="0">
                  <a:pos x="445" y="2"/>
                </a:cxn>
                <a:cxn ang="0">
                  <a:pos x="348" y="19"/>
                </a:cxn>
                <a:cxn ang="0">
                  <a:pos x="259" y="53"/>
                </a:cxn>
                <a:cxn ang="0">
                  <a:pos x="180" y="102"/>
                </a:cxn>
                <a:cxn ang="0">
                  <a:pos x="114" y="164"/>
                </a:cxn>
                <a:cxn ang="0">
                  <a:pos x="60" y="240"/>
                </a:cxn>
                <a:cxn ang="0">
                  <a:pos x="23" y="327"/>
                </a:cxn>
                <a:cxn ang="0">
                  <a:pos x="4" y="425"/>
                </a:cxn>
                <a:cxn ang="0">
                  <a:pos x="2" y="504"/>
                </a:cxn>
                <a:cxn ang="0">
                  <a:pos x="16" y="605"/>
                </a:cxn>
                <a:cxn ang="0">
                  <a:pos x="49" y="694"/>
                </a:cxn>
                <a:cxn ang="0">
                  <a:pos x="98" y="773"/>
                </a:cxn>
                <a:cxn ang="0">
                  <a:pos x="162" y="839"/>
                </a:cxn>
                <a:cxn ang="0">
                  <a:pos x="239" y="892"/>
                </a:cxn>
                <a:cxn ang="0">
                  <a:pos x="326" y="929"/>
                </a:cxn>
                <a:cxn ang="0">
                  <a:pos x="420" y="950"/>
                </a:cxn>
                <a:cxn ang="0">
                  <a:pos x="496" y="955"/>
                </a:cxn>
                <a:cxn ang="0">
                  <a:pos x="597" y="947"/>
                </a:cxn>
                <a:cxn ang="0">
                  <a:pos x="689" y="922"/>
                </a:cxn>
                <a:cxn ang="0">
                  <a:pos x="774" y="880"/>
                </a:cxn>
                <a:cxn ang="0">
                  <a:pos x="847" y="824"/>
                </a:cxn>
                <a:cxn ang="0">
                  <a:pos x="907" y="755"/>
                </a:cxn>
                <a:cxn ang="0">
                  <a:pos x="952" y="673"/>
                </a:cxn>
                <a:cxn ang="0">
                  <a:pos x="981" y="580"/>
                </a:cxn>
                <a:cxn ang="0">
                  <a:pos x="991" y="478"/>
                </a:cxn>
                <a:cxn ang="0">
                  <a:pos x="986" y="399"/>
                </a:cxn>
                <a:cxn ang="0">
                  <a:pos x="961" y="304"/>
                </a:cxn>
                <a:cxn ang="0">
                  <a:pos x="919" y="220"/>
                </a:cxn>
                <a:cxn ang="0">
                  <a:pos x="863" y="148"/>
                </a:cxn>
                <a:cxn ang="0">
                  <a:pos x="793" y="88"/>
                </a:cxn>
                <a:cxn ang="0">
                  <a:pos x="712" y="43"/>
                </a:cxn>
                <a:cxn ang="0">
                  <a:pos x="620" y="13"/>
                </a:cxn>
                <a:cxn ang="0">
                  <a:pos x="522" y="0"/>
                </a:cxn>
                <a:cxn ang="0">
                  <a:pos x="496" y="751"/>
                </a:cxn>
                <a:cxn ang="0">
                  <a:pos x="437" y="745"/>
                </a:cxn>
                <a:cxn ang="0">
                  <a:pos x="384" y="728"/>
                </a:cxn>
                <a:cxn ang="0">
                  <a:pos x="338" y="702"/>
                </a:cxn>
                <a:cxn ang="0">
                  <a:pos x="300" y="668"/>
                </a:cxn>
                <a:cxn ang="0">
                  <a:pos x="269" y="626"/>
                </a:cxn>
                <a:cxn ang="0">
                  <a:pos x="233" y="531"/>
                </a:cxn>
                <a:cxn ang="0">
                  <a:pos x="230" y="451"/>
                </a:cxn>
                <a:cxn ang="0">
                  <a:pos x="257" y="351"/>
                </a:cxn>
                <a:cxn ang="0">
                  <a:pos x="291" y="297"/>
                </a:cxn>
                <a:cxn ang="0">
                  <a:pos x="328" y="262"/>
                </a:cxn>
                <a:cxn ang="0">
                  <a:pos x="371" y="233"/>
                </a:cxn>
                <a:cxn ang="0">
                  <a:pos x="422" y="214"/>
                </a:cxn>
                <a:cxn ang="0">
                  <a:pos x="480" y="205"/>
                </a:cxn>
                <a:cxn ang="0">
                  <a:pos x="526" y="206"/>
                </a:cxn>
                <a:cxn ang="0">
                  <a:pos x="582" y="218"/>
                </a:cxn>
                <a:cxn ang="0">
                  <a:pos x="632" y="239"/>
                </a:cxn>
                <a:cxn ang="0">
                  <a:pos x="674" y="270"/>
                </a:cxn>
                <a:cxn ang="0">
                  <a:pos x="709" y="308"/>
                </a:cxn>
                <a:cxn ang="0">
                  <a:pos x="745" y="375"/>
                </a:cxn>
                <a:cxn ang="0">
                  <a:pos x="764" y="478"/>
                </a:cxn>
                <a:cxn ang="0">
                  <a:pos x="753" y="556"/>
                </a:cxn>
                <a:cxn ang="0">
                  <a:pos x="716" y="637"/>
                </a:cxn>
                <a:cxn ang="0">
                  <a:pos x="683" y="677"/>
                </a:cxn>
                <a:cxn ang="0">
                  <a:pos x="643" y="710"/>
                </a:cxn>
                <a:cxn ang="0">
                  <a:pos x="595" y="733"/>
                </a:cxn>
                <a:cxn ang="0">
                  <a:pos x="542" y="747"/>
                </a:cxn>
                <a:cxn ang="0">
                  <a:pos x="496" y="751"/>
                </a:cxn>
              </a:cxnLst>
              <a:rect l="0" t="0" r="r" b="b"/>
              <a:pathLst>
                <a:path w="991" h="955">
                  <a:moveTo>
                    <a:pt x="496" y="0"/>
                  </a:moveTo>
                  <a:lnTo>
                    <a:pt x="496" y="0"/>
                  </a:lnTo>
                  <a:lnTo>
                    <a:pt x="470" y="0"/>
                  </a:lnTo>
                  <a:lnTo>
                    <a:pt x="445" y="2"/>
                  </a:lnTo>
                  <a:lnTo>
                    <a:pt x="420" y="5"/>
                  </a:lnTo>
                  <a:lnTo>
                    <a:pt x="396" y="8"/>
                  </a:lnTo>
                  <a:lnTo>
                    <a:pt x="371" y="13"/>
                  </a:lnTo>
                  <a:lnTo>
                    <a:pt x="348" y="19"/>
                  </a:lnTo>
                  <a:lnTo>
                    <a:pt x="326" y="26"/>
                  </a:lnTo>
                  <a:lnTo>
                    <a:pt x="302" y="35"/>
                  </a:lnTo>
                  <a:lnTo>
                    <a:pt x="281" y="43"/>
                  </a:lnTo>
                  <a:lnTo>
                    <a:pt x="259" y="53"/>
                  </a:lnTo>
                  <a:lnTo>
                    <a:pt x="239" y="64"/>
                  </a:lnTo>
                  <a:lnTo>
                    <a:pt x="219" y="75"/>
                  </a:lnTo>
                  <a:lnTo>
                    <a:pt x="199" y="88"/>
                  </a:lnTo>
                  <a:lnTo>
                    <a:pt x="180" y="102"/>
                  </a:lnTo>
                  <a:lnTo>
                    <a:pt x="162" y="116"/>
                  </a:lnTo>
                  <a:lnTo>
                    <a:pt x="145" y="131"/>
                  </a:lnTo>
                  <a:lnTo>
                    <a:pt x="129" y="148"/>
                  </a:lnTo>
                  <a:lnTo>
                    <a:pt x="114" y="164"/>
                  </a:lnTo>
                  <a:lnTo>
                    <a:pt x="98" y="182"/>
                  </a:lnTo>
                  <a:lnTo>
                    <a:pt x="85" y="201"/>
                  </a:lnTo>
                  <a:lnTo>
                    <a:pt x="72" y="220"/>
                  </a:lnTo>
                  <a:lnTo>
                    <a:pt x="60" y="240"/>
                  </a:lnTo>
                  <a:lnTo>
                    <a:pt x="49" y="261"/>
                  </a:lnTo>
                  <a:lnTo>
                    <a:pt x="39" y="282"/>
                  </a:lnTo>
                  <a:lnTo>
                    <a:pt x="30" y="304"/>
                  </a:lnTo>
                  <a:lnTo>
                    <a:pt x="23" y="327"/>
                  </a:lnTo>
                  <a:lnTo>
                    <a:pt x="16" y="350"/>
                  </a:lnTo>
                  <a:lnTo>
                    <a:pt x="11" y="375"/>
                  </a:lnTo>
                  <a:lnTo>
                    <a:pt x="7" y="399"/>
                  </a:lnTo>
                  <a:lnTo>
                    <a:pt x="4" y="425"/>
                  </a:lnTo>
                  <a:lnTo>
                    <a:pt x="2" y="451"/>
                  </a:lnTo>
                  <a:lnTo>
                    <a:pt x="0" y="478"/>
                  </a:lnTo>
                  <a:lnTo>
                    <a:pt x="0" y="478"/>
                  </a:lnTo>
                  <a:lnTo>
                    <a:pt x="2" y="504"/>
                  </a:lnTo>
                  <a:lnTo>
                    <a:pt x="4" y="531"/>
                  </a:lnTo>
                  <a:lnTo>
                    <a:pt x="7" y="556"/>
                  </a:lnTo>
                  <a:lnTo>
                    <a:pt x="11" y="580"/>
                  </a:lnTo>
                  <a:lnTo>
                    <a:pt x="16" y="605"/>
                  </a:lnTo>
                  <a:lnTo>
                    <a:pt x="23" y="628"/>
                  </a:lnTo>
                  <a:lnTo>
                    <a:pt x="30" y="651"/>
                  </a:lnTo>
                  <a:lnTo>
                    <a:pt x="39" y="673"/>
                  </a:lnTo>
                  <a:lnTo>
                    <a:pt x="49" y="694"/>
                  </a:lnTo>
                  <a:lnTo>
                    <a:pt x="60" y="716"/>
                  </a:lnTo>
                  <a:lnTo>
                    <a:pt x="72" y="735"/>
                  </a:lnTo>
                  <a:lnTo>
                    <a:pt x="85" y="755"/>
                  </a:lnTo>
                  <a:lnTo>
                    <a:pt x="98" y="773"/>
                  </a:lnTo>
                  <a:lnTo>
                    <a:pt x="114" y="791"/>
                  </a:lnTo>
                  <a:lnTo>
                    <a:pt x="129" y="808"/>
                  </a:lnTo>
                  <a:lnTo>
                    <a:pt x="145" y="824"/>
                  </a:lnTo>
                  <a:lnTo>
                    <a:pt x="162" y="839"/>
                  </a:lnTo>
                  <a:lnTo>
                    <a:pt x="180" y="853"/>
                  </a:lnTo>
                  <a:lnTo>
                    <a:pt x="199" y="868"/>
                  </a:lnTo>
                  <a:lnTo>
                    <a:pt x="219" y="880"/>
                  </a:lnTo>
                  <a:lnTo>
                    <a:pt x="239" y="892"/>
                  </a:lnTo>
                  <a:lnTo>
                    <a:pt x="259" y="902"/>
                  </a:lnTo>
                  <a:lnTo>
                    <a:pt x="281" y="912"/>
                  </a:lnTo>
                  <a:lnTo>
                    <a:pt x="302" y="922"/>
                  </a:lnTo>
                  <a:lnTo>
                    <a:pt x="326" y="929"/>
                  </a:lnTo>
                  <a:lnTo>
                    <a:pt x="348" y="936"/>
                  </a:lnTo>
                  <a:lnTo>
                    <a:pt x="371" y="942"/>
                  </a:lnTo>
                  <a:lnTo>
                    <a:pt x="396" y="947"/>
                  </a:lnTo>
                  <a:lnTo>
                    <a:pt x="420" y="950"/>
                  </a:lnTo>
                  <a:lnTo>
                    <a:pt x="445" y="953"/>
                  </a:lnTo>
                  <a:lnTo>
                    <a:pt x="470" y="955"/>
                  </a:lnTo>
                  <a:lnTo>
                    <a:pt x="496" y="955"/>
                  </a:lnTo>
                  <a:lnTo>
                    <a:pt x="496" y="955"/>
                  </a:lnTo>
                  <a:lnTo>
                    <a:pt x="522" y="955"/>
                  </a:lnTo>
                  <a:lnTo>
                    <a:pt x="547" y="953"/>
                  </a:lnTo>
                  <a:lnTo>
                    <a:pt x="572" y="950"/>
                  </a:lnTo>
                  <a:lnTo>
                    <a:pt x="597" y="947"/>
                  </a:lnTo>
                  <a:lnTo>
                    <a:pt x="620" y="942"/>
                  </a:lnTo>
                  <a:lnTo>
                    <a:pt x="643" y="936"/>
                  </a:lnTo>
                  <a:lnTo>
                    <a:pt x="667" y="929"/>
                  </a:lnTo>
                  <a:lnTo>
                    <a:pt x="689" y="922"/>
                  </a:lnTo>
                  <a:lnTo>
                    <a:pt x="712" y="912"/>
                  </a:lnTo>
                  <a:lnTo>
                    <a:pt x="733" y="902"/>
                  </a:lnTo>
                  <a:lnTo>
                    <a:pt x="753" y="892"/>
                  </a:lnTo>
                  <a:lnTo>
                    <a:pt x="774" y="880"/>
                  </a:lnTo>
                  <a:lnTo>
                    <a:pt x="793" y="868"/>
                  </a:lnTo>
                  <a:lnTo>
                    <a:pt x="811" y="853"/>
                  </a:lnTo>
                  <a:lnTo>
                    <a:pt x="830" y="839"/>
                  </a:lnTo>
                  <a:lnTo>
                    <a:pt x="847" y="824"/>
                  </a:lnTo>
                  <a:lnTo>
                    <a:pt x="863" y="808"/>
                  </a:lnTo>
                  <a:lnTo>
                    <a:pt x="879" y="791"/>
                  </a:lnTo>
                  <a:lnTo>
                    <a:pt x="893" y="773"/>
                  </a:lnTo>
                  <a:lnTo>
                    <a:pt x="907" y="755"/>
                  </a:lnTo>
                  <a:lnTo>
                    <a:pt x="919" y="735"/>
                  </a:lnTo>
                  <a:lnTo>
                    <a:pt x="932" y="716"/>
                  </a:lnTo>
                  <a:lnTo>
                    <a:pt x="943" y="694"/>
                  </a:lnTo>
                  <a:lnTo>
                    <a:pt x="952" y="673"/>
                  </a:lnTo>
                  <a:lnTo>
                    <a:pt x="961" y="651"/>
                  </a:lnTo>
                  <a:lnTo>
                    <a:pt x="969" y="628"/>
                  </a:lnTo>
                  <a:lnTo>
                    <a:pt x="976" y="605"/>
                  </a:lnTo>
                  <a:lnTo>
                    <a:pt x="981" y="580"/>
                  </a:lnTo>
                  <a:lnTo>
                    <a:pt x="986" y="556"/>
                  </a:lnTo>
                  <a:lnTo>
                    <a:pt x="989" y="531"/>
                  </a:lnTo>
                  <a:lnTo>
                    <a:pt x="991" y="504"/>
                  </a:lnTo>
                  <a:lnTo>
                    <a:pt x="991" y="478"/>
                  </a:lnTo>
                  <a:lnTo>
                    <a:pt x="991" y="478"/>
                  </a:lnTo>
                  <a:lnTo>
                    <a:pt x="991" y="451"/>
                  </a:lnTo>
                  <a:lnTo>
                    <a:pt x="989" y="425"/>
                  </a:lnTo>
                  <a:lnTo>
                    <a:pt x="986" y="399"/>
                  </a:lnTo>
                  <a:lnTo>
                    <a:pt x="981" y="375"/>
                  </a:lnTo>
                  <a:lnTo>
                    <a:pt x="976" y="350"/>
                  </a:lnTo>
                  <a:lnTo>
                    <a:pt x="969" y="327"/>
                  </a:lnTo>
                  <a:lnTo>
                    <a:pt x="961" y="304"/>
                  </a:lnTo>
                  <a:lnTo>
                    <a:pt x="952" y="282"/>
                  </a:lnTo>
                  <a:lnTo>
                    <a:pt x="943" y="261"/>
                  </a:lnTo>
                  <a:lnTo>
                    <a:pt x="932" y="240"/>
                  </a:lnTo>
                  <a:lnTo>
                    <a:pt x="919" y="220"/>
                  </a:lnTo>
                  <a:lnTo>
                    <a:pt x="907" y="201"/>
                  </a:lnTo>
                  <a:lnTo>
                    <a:pt x="893" y="182"/>
                  </a:lnTo>
                  <a:lnTo>
                    <a:pt x="879" y="164"/>
                  </a:lnTo>
                  <a:lnTo>
                    <a:pt x="863" y="148"/>
                  </a:lnTo>
                  <a:lnTo>
                    <a:pt x="847" y="131"/>
                  </a:lnTo>
                  <a:lnTo>
                    <a:pt x="830" y="116"/>
                  </a:lnTo>
                  <a:lnTo>
                    <a:pt x="811" y="102"/>
                  </a:lnTo>
                  <a:lnTo>
                    <a:pt x="793" y="88"/>
                  </a:lnTo>
                  <a:lnTo>
                    <a:pt x="774" y="75"/>
                  </a:lnTo>
                  <a:lnTo>
                    <a:pt x="753" y="64"/>
                  </a:lnTo>
                  <a:lnTo>
                    <a:pt x="733" y="53"/>
                  </a:lnTo>
                  <a:lnTo>
                    <a:pt x="712" y="43"/>
                  </a:lnTo>
                  <a:lnTo>
                    <a:pt x="689" y="35"/>
                  </a:lnTo>
                  <a:lnTo>
                    <a:pt x="667" y="26"/>
                  </a:lnTo>
                  <a:lnTo>
                    <a:pt x="643" y="19"/>
                  </a:lnTo>
                  <a:lnTo>
                    <a:pt x="620" y="13"/>
                  </a:lnTo>
                  <a:lnTo>
                    <a:pt x="597" y="8"/>
                  </a:lnTo>
                  <a:lnTo>
                    <a:pt x="572" y="5"/>
                  </a:lnTo>
                  <a:lnTo>
                    <a:pt x="547" y="2"/>
                  </a:lnTo>
                  <a:lnTo>
                    <a:pt x="522" y="0"/>
                  </a:lnTo>
                  <a:lnTo>
                    <a:pt x="496" y="0"/>
                  </a:lnTo>
                  <a:lnTo>
                    <a:pt x="496" y="0"/>
                  </a:lnTo>
                  <a:close/>
                  <a:moveTo>
                    <a:pt x="496" y="751"/>
                  </a:moveTo>
                  <a:lnTo>
                    <a:pt x="496" y="751"/>
                  </a:lnTo>
                  <a:lnTo>
                    <a:pt x="480" y="751"/>
                  </a:lnTo>
                  <a:lnTo>
                    <a:pt x="465" y="749"/>
                  </a:lnTo>
                  <a:lnTo>
                    <a:pt x="451" y="747"/>
                  </a:lnTo>
                  <a:lnTo>
                    <a:pt x="437" y="745"/>
                  </a:lnTo>
                  <a:lnTo>
                    <a:pt x="422" y="741"/>
                  </a:lnTo>
                  <a:lnTo>
                    <a:pt x="409" y="738"/>
                  </a:lnTo>
                  <a:lnTo>
                    <a:pt x="396" y="733"/>
                  </a:lnTo>
                  <a:lnTo>
                    <a:pt x="384" y="728"/>
                  </a:lnTo>
                  <a:lnTo>
                    <a:pt x="371" y="723"/>
                  </a:lnTo>
                  <a:lnTo>
                    <a:pt x="360" y="716"/>
                  </a:lnTo>
                  <a:lnTo>
                    <a:pt x="349" y="710"/>
                  </a:lnTo>
                  <a:lnTo>
                    <a:pt x="338" y="702"/>
                  </a:lnTo>
                  <a:lnTo>
                    <a:pt x="328" y="694"/>
                  </a:lnTo>
                  <a:lnTo>
                    <a:pt x="317" y="685"/>
                  </a:lnTo>
                  <a:lnTo>
                    <a:pt x="308" y="677"/>
                  </a:lnTo>
                  <a:lnTo>
                    <a:pt x="300" y="668"/>
                  </a:lnTo>
                  <a:lnTo>
                    <a:pt x="291" y="658"/>
                  </a:lnTo>
                  <a:lnTo>
                    <a:pt x="284" y="648"/>
                  </a:lnTo>
                  <a:lnTo>
                    <a:pt x="276" y="637"/>
                  </a:lnTo>
                  <a:lnTo>
                    <a:pt x="269" y="626"/>
                  </a:lnTo>
                  <a:lnTo>
                    <a:pt x="257" y="604"/>
                  </a:lnTo>
                  <a:lnTo>
                    <a:pt x="247" y="580"/>
                  </a:lnTo>
                  <a:lnTo>
                    <a:pt x="239" y="556"/>
                  </a:lnTo>
                  <a:lnTo>
                    <a:pt x="233" y="531"/>
                  </a:lnTo>
                  <a:lnTo>
                    <a:pt x="230" y="504"/>
                  </a:lnTo>
                  <a:lnTo>
                    <a:pt x="229" y="478"/>
                  </a:lnTo>
                  <a:lnTo>
                    <a:pt x="229" y="478"/>
                  </a:lnTo>
                  <a:lnTo>
                    <a:pt x="230" y="451"/>
                  </a:lnTo>
                  <a:lnTo>
                    <a:pt x="233" y="425"/>
                  </a:lnTo>
                  <a:lnTo>
                    <a:pt x="239" y="399"/>
                  </a:lnTo>
                  <a:lnTo>
                    <a:pt x="247" y="375"/>
                  </a:lnTo>
                  <a:lnTo>
                    <a:pt x="257" y="351"/>
                  </a:lnTo>
                  <a:lnTo>
                    <a:pt x="269" y="329"/>
                  </a:lnTo>
                  <a:lnTo>
                    <a:pt x="276" y="318"/>
                  </a:lnTo>
                  <a:lnTo>
                    <a:pt x="284" y="308"/>
                  </a:lnTo>
                  <a:lnTo>
                    <a:pt x="291" y="297"/>
                  </a:lnTo>
                  <a:lnTo>
                    <a:pt x="300" y="288"/>
                  </a:lnTo>
                  <a:lnTo>
                    <a:pt x="308" y="279"/>
                  </a:lnTo>
                  <a:lnTo>
                    <a:pt x="317" y="270"/>
                  </a:lnTo>
                  <a:lnTo>
                    <a:pt x="328" y="262"/>
                  </a:lnTo>
                  <a:lnTo>
                    <a:pt x="338" y="254"/>
                  </a:lnTo>
                  <a:lnTo>
                    <a:pt x="349" y="246"/>
                  </a:lnTo>
                  <a:lnTo>
                    <a:pt x="360" y="239"/>
                  </a:lnTo>
                  <a:lnTo>
                    <a:pt x="371" y="233"/>
                  </a:lnTo>
                  <a:lnTo>
                    <a:pt x="384" y="227"/>
                  </a:lnTo>
                  <a:lnTo>
                    <a:pt x="396" y="222"/>
                  </a:lnTo>
                  <a:lnTo>
                    <a:pt x="409" y="218"/>
                  </a:lnTo>
                  <a:lnTo>
                    <a:pt x="422" y="214"/>
                  </a:lnTo>
                  <a:lnTo>
                    <a:pt x="437" y="211"/>
                  </a:lnTo>
                  <a:lnTo>
                    <a:pt x="451" y="208"/>
                  </a:lnTo>
                  <a:lnTo>
                    <a:pt x="465" y="206"/>
                  </a:lnTo>
                  <a:lnTo>
                    <a:pt x="480" y="205"/>
                  </a:lnTo>
                  <a:lnTo>
                    <a:pt x="496" y="205"/>
                  </a:lnTo>
                  <a:lnTo>
                    <a:pt x="496" y="205"/>
                  </a:lnTo>
                  <a:lnTo>
                    <a:pt x="512" y="205"/>
                  </a:lnTo>
                  <a:lnTo>
                    <a:pt x="526" y="206"/>
                  </a:lnTo>
                  <a:lnTo>
                    <a:pt x="542" y="208"/>
                  </a:lnTo>
                  <a:lnTo>
                    <a:pt x="556" y="211"/>
                  </a:lnTo>
                  <a:lnTo>
                    <a:pt x="569" y="214"/>
                  </a:lnTo>
                  <a:lnTo>
                    <a:pt x="582" y="218"/>
                  </a:lnTo>
                  <a:lnTo>
                    <a:pt x="595" y="222"/>
                  </a:lnTo>
                  <a:lnTo>
                    <a:pt x="608" y="227"/>
                  </a:lnTo>
                  <a:lnTo>
                    <a:pt x="620" y="233"/>
                  </a:lnTo>
                  <a:lnTo>
                    <a:pt x="632" y="239"/>
                  </a:lnTo>
                  <a:lnTo>
                    <a:pt x="643" y="246"/>
                  </a:lnTo>
                  <a:lnTo>
                    <a:pt x="654" y="254"/>
                  </a:lnTo>
                  <a:lnTo>
                    <a:pt x="665" y="262"/>
                  </a:lnTo>
                  <a:lnTo>
                    <a:pt x="674" y="270"/>
                  </a:lnTo>
                  <a:lnTo>
                    <a:pt x="683" y="279"/>
                  </a:lnTo>
                  <a:lnTo>
                    <a:pt x="692" y="288"/>
                  </a:lnTo>
                  <a:lnTo>
                    <a:pt x="700" y="297"/>
                  </a:lnTo>
                  <a:lnTo>
                    <a:pt x="709" y="308"/>
                  </a:lnTo>
                  <a:lnTo>
                    <a:pt x="716" y="318"/>
                  </a:lnTo>
                  <a:lnTo>
                    <a:pt x="723" y="329"/>
                  </a:lnTo>
                  <a:lnTo>
                    <a:pt x="735" y="351"/>
                  </a:lnTo>
                  <a:lnTo>
                    <a:pt x="745" y="375"/>
                  </a:lnTo>
                  <a:lnTo>
                    <a:pt x="753" y="399"/>
                  </a:lnTo>
                  <a:lnTo>
                    <a:pt x="759" y="425"/>
                  </a:lnTo>
                  <a:lnTo>
                    <a:pt x="763" y="451"/>
                  </a:lnTo>
                  <a:lnTo>
                    <a:pt x="764" y="478"/>
                  </a:lnTo>
                  <a:lnTo>
                    <a:pt x="764" y="478"/>
                  </a:lnTo>
                  <a:lnTo>
                    <a:pt x="763" y="504"/>
                  </a:lnTo>
                  <a:lnTo>
                    <a:pt x="759" y="531"/>
                  </a:lnTo>
                  <a:lnTo>
                    <a:pt x="753" y="556"/>
                  </a:lnTo>
                  <a:lnTo>
                    <a:pt x="745" y="580"/>
                  </a:lnTo>
                  <a:lnTo>
                    <a:pt x="735" y="604"/>
                  </a:lnTo>
                  <a:lnTo>
                    <a:pt x="723" y="626"/>
                  </a:lnTo>
                  <a:lnTo>
                    <a:pt x="716" y="637"/>
                  </a:lnTo>
                  <a:lnTo>
                    <a:pt x="709" y="648"/>
                  </a:lnTo>
                  <a:lnTo>
                    <a:pt x="700" y="658"/>
                  </a:lnTo>
                  <a:lnTo>
                    <a:pt x="692" y="668"/>
                  </a:lnTo>
                  <a:lnTo>
                    <a:pt x="683" y="677"/>
                  </a:lnTo>
                  <a:lnTo>
                    <a:pt x="674" y="685"/>
                  </a:lnTo>
                  <a:lnTo>
                    <a:pt x="665" y="694"/>
                  </a:lnTo>
                  <a:lnTo>
                    <a:pt x="654" y="702"/>
                  </a:lnTo>
                  <a:lnTo>
                    <a:pt x="643" y="710"/>
                  </a:lnTo>
                  <a:lnTo>
                    <a:pt x="632" y="716"/>
                  </a:lnTo>
                  <a:lnTo>
                    <a:pt x="620" y="723"/>
                  </a:lnTo>
                  <a:lnTo>
                    <a:pt x="608" y="728"/>
                  </a:lnTo>
                  <a:lnTo>
                    <a:pt x="595" y="733"/>
                  </a:lnTo>
                  <a:lnTo>
                    <a:pt x="582" y="738"/>
                  </a:lnTo>
                  <a:lnTo>
                    <a:pt x="569" y="741"/>
                  </a:lnTo>
                  <a:lnTo>
                    <a:pt x="556" y="745"/>
                  </a:lnTo>
                  <a:lnTo>
                    <a:pt x="542" y="747"/>
                  </a:lnTo>
                  <a:lnTo>
                    <a:pt x="526" y="749"/>
                  </a:lnTo>
                  <a:lnTo>
                    <a:pt x="512" y="751"/>
                  </a:lnTo>
                  <a:lnTo>
                    <a:pt x="496" y="751"/>
                  </a:lnTo>
                  <a:lnTo>
                    <a:pt x="496" y="751"/>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5" name="Freeform 29"/>
            <p:cNvSpPr>
              <a:spLocks/>
            </p:cNvSpPr>
            <p:nvPr/>
          </p:nvSpPr>
          <p:spPr bwMode="auto">
            <a:xfrm>
              <a:off x="3100388" y="5346700"/>
              <a:ext cx="1120775" cy="739775"/>
            </a:xfrm>
            <a:custGeom>
              <a:avLst/>
              <a:gdLst/>
              <a:ahLst/>
              <a:cxnLst>
                <a:cxn ang="0">
                  <a:pos x="216" y="165"/>
                </a:cxn>
                <a:cxn ang="0">
                  <a:pos x="229" y="149"/>
                </a:cxn>
                <a:cxn ang="0">
                  <a:pos x="259" y="103"/>
                </a:cxn>
                <a:cxn ang="0">
                  <a:pos x="301" y="62"/>
                </a:cxn>
                <a:cxn ang="0">
                  <a:pos x="355" y="30"/>
                </a:cxn>
                <a:cxn ang="0">
                  <a:pos x="420" y="8"/>
                </a:cxn>
                <a:cxn ang="0">
                  <a:pos x="500" y="0"/>
                </a:cxn>
                <a:cxn ang="0">
                  <a:pos x="550" y="2"/>
                </a:cxn>
                <a:cxn ang="0">
                  <a:pos x="618" y="16"/>
                </a:cxn>
                <a:cxn ang="0">
                  <a:pos x="677" y="42"/>
                </a:cxn>
                <a:cxn ang="0">
                  <a:pos x="725" y="79"/>
                </a:cxn>
                <a:cxn ang="0">
                  <a:pos x="764" y="128"/>
                </a:cxn>
                <a:cxn ang="0">
                  <a:pos x="784" y="169"/>
                </a:cxn>
                <a:cxn ang="0">
                  <a:pos x="825" y="110"/>
                </a:cxn>
                <a:cxn ang="0">
                  <a:pos x="872" y="64"/>
                </a:cxn>
                <a:cxn ang="0">
                  <a:pos x="927" y="31"/>
                </a:cxn>
                <a:cxn ang="0">
                  <a:pos x="989" y="10"/>
                </a:cxn>
                <a:cxn ang="0">
                  <a:pos x="1059" y="0"/>
                </a:cxn>
                <a:cxn ang="0">
                  <a:pos x="1106" y="0"/>
                </a:cxn>
                <a:cxn ang="0">
                  <a:pos x="1168" y="7"/>
                </a:cxn>
                <a:cxn ang="0">
                  <a:pos x="1221" y="23"/>
                </a:cxn>
                <a:cxn ang="0">
                  <a:pos x="1268" y="47"/>
                </a:cxn>
                <a:cxn ang="0">
                  <a:pos x="1307" y="76"/>
                </a:cxn>
                <a:cxn ang="0">
                  <a:pos x="1339" y="113"/>
                </a:cxn>
                <a:cxn ang="0">
                  <a:pos x="1365" y="156"/>
                </a:cxn>
                <a:cxn ang="0">
                  <a:pos x="1385" y="203"/>
                </a:cxn>
                <a:cxn ang="0">
                  <a:pos x="1399" y="256"/>
                </a:cxn>
                <a:cxn ang="0">
                  <a:pos x="1408" y="311"/>
                </a:cxn>
                <a:cxn ang="0">
                  <a:pos x="1413" y="933"/>
                </a:cxn>
                <a:cxn ang="0">
                  <a:pos x="1184" y="417"/>
                </a:cxn>
                <a:cxn ang="0">
                  <a:pos x="1180" y="355"/>
                </a:cxn>
                <a:cxn ang="0">
                  <a:pos x="1167" y="299"/>
                </a:cxn>
                <a:cxn ang="0">
                  <a:pos x="1140" y="255"/>
                </a:cxn>
                <a:cxn ang="0">
                  <a:pos x="1107" y="226"/>
                </a:cxn>
                <a:cxn ang="0">
                  <a:pos x="1081" y="215"/>
                </a:cxn>
                <a:cxn ang="0">
                  <a:pos x="1051" y="207"/>
                </a:cxn>
                <a:cxn ang="0">
                  <a:pos x="1015" y="205"/>
                </a:cxn>
                <a:cxn ang="0">
                  <a:pos x="977" y="208"/>
                </a:cxn>
                <a:cxn ang="0">
                  <a:pos x="945" y="216"/>
                </a:cxn>
                <a:cxn ang="0">
                  <a:pos x="915" y="230"/>
                </a:cxn>
                <a:cxn ang="0">
                  <a:pos x="891" y="248"/>
                </a:cxn>
                <a:cxn ang="0">
                  <a:pos x="853" y="295"/>
                </a:cxn>
                <a:cxn ang="0">
                  <a:pos x="831" y="353"/>
                </a:cxn>
                <a:cxn ang="0">
                  <a:pos x="821" y="417"/>
                </a:cxn>
                <a:cxn ang="0">
                  <a:pos x="592" y="933"/>
                </a:cxn>
                <a:cxn ang="0">
                  <a:pos x="591" y="370"/>
                </a:cxn>
                <a:cxn ang="0">
                  <a:pos x="583" y="315"/>
                </a:cxn>
                <a:cxn ang="0">
                  <a:pos x="565" y="269"/>
                </a:cxn>
                <a:cxn ang="0">
                  <a:pos x="534" y="234"/>
                </a:cxn>
                <a:cxn ang="0">
                  <a:pos x="491" y="212"/>
                </a:cxn>
                <a:cxn ang="0">
                  <a:pos x="436" y="205"/>
                </a:cxn>
                <a:cxn ang="0">
                  <a:pos x="410" y="206"/>
                </a:cxn>
                <a:cxn ang="0">
                  <a:pos x="373" y="212"/>
                </a:cxn>
                <a:cxn ang="0">
                  <a:pos x="341" y="224"/>
                </a:cxn>
                <a:cxn ang="0">
                  <a:pos x="313" y="239"/>
                </a:cxn>
                <a:cxn ang="0">
                  <a:pos x="290" y="260"/>
                </a:cxn>
                <a:cxn ang="0">
                  <a:pos x="254" y="310"/>
                </a:cxn>
                <a:cxn ang="0">
                  <a:pos x="235" y="370"/>
                </a:cxn>
                <a:cxn ang="0">
                  <a:pos x="228" y="436"/>
                </a:cxn>
                <a:cxn ang="0">
                  <a:pos x="0" y="22"/>
                </a:cxn>
              </a:cxnLst>
              <a:rect l="0" t="0" r="r" b="b"/>
              <a:pathLst>
                <a:path w="1413" h="933">
                  <a:moveTo>
                    <a:pt x="0" y="22"/>
                  </a:moveTo>
                  <a:lnTo>
                    <a:pt x="216" y="22"/>
                  </a:lnTo>
                  <a:lnTo>
                    <a:pt x="216" y="165"/>
                  </a:lnTo>
                  <a:lnTo>
                    <a:pt x="220" y="165"/>
                  </a:lnTo>
                  <a:lnTo>
                    <a:pt x="220" y="165"/>
                  </a:lnTo>
                  <a:lnTo>
                    <a:pt x="229" y="149"/>
                  </a:lnTo>
                  <a:lnTo>
                    <a:pt x="238" y="133"/>
                  </a:lnTo>
                  <a:lnTo>
                    <a:pt x="248" y="118"/>
                  </a:lnTo>
                  <a:lnTo>
                    <a:pt x="259" y="103"/>
                  </a:lnTo>
                  <a:lnTo>
                    <a:pt x="272" y="89"/>
                  </a:lnTo>
                  <a:lnTo>
                    <a:pt x="286" y="75"/>
                  </a:lnTo>
                  <a:lnTo>
                    <a:pt x="301" y="62"/>
                  </a:lnTo>
                  <a:lnTo>
                    <a:pt x="318" y="50"/>
                  </a:lnTo>
                  <a:lnTo>
                    <a:pt x="336" y="40"/>
                  </a:lnTo>
                  <a:lnTo>
                    <a:pt x="355" y="30"/>
                  </a:lnTo>
                  <a:lnTo>
                    <a:pt x="375" y="20"/>
                  </a:lnTo>
                  <a:lnTo>
                    <a:pt x="398" y="13"/>
                  </a:lnTo>
                  <a:lnTo>
                    <a:pt x="420" y="8"/>
                  </a:lnTo>
                  <a:lnTo>
                    <a:pt x="446" y="3"/>
                  </a:lnTo>
                  <a:lnTo>
                    <a:pt x="472" y="1"/>
                  </a:lnTo>
                  <a:lnTo>
                    <a:pt x="500" y="0"/>
                  </a:lnTo>
                  <a:lnTo>
                    <a:pt x="500" y="0"/>
                  </a:lnTo>
                  <a:lnTo>
                    <a:pt x="525" y="0"/>
                  </a:lnTo>
                  <a:lnTo>
                    <a:pt x="550" y="2"/>
                  </a:lnTo>
                  <a:lnTo>
                    <a:pt x="574" y="5"/>
                  </a:lnTo>
                  <a:lnTo>
                    <a:pt x="596" y="10"/>
                  </a:lnTo>
                  <a:lnTo>
                    <a:pt x="618" y="16"/>
                  </a:lnTo>
                  <a:lnTo>
                    <a:pt x="638" y="23"/>
                  </a:lnTo>
                  <a:lnTo>
                    <a:pt x="659" y="32"/>
                  </a:lnTo>
                  <a:lnTo>
                    <a:pt x="677" y="42"/>
                  </a:lnTo>
                  <a:lnTo>
                    <a:pt x="694" y="53"/>
                  </a:lnTo>
                  <a:lnTo>
                    <a:pt x="711" y="65"/>
                  </a:lnTo>
                  <a:lnTo>
                    <a:pt x="725" y="79"/>
                  </a:lnTo>
                  <a:lnTo>
                    <a:pt x="739" y="95"/>
                  </a:lnTo>
                  <a:lnTo>
                    <a:pt x="752" y="111"/>
                  </a:lnTo>
                  <a:lnTo>
                    <a:pt x="764" y="128"/>
                  </a:lnTo>
                  <a:lnTo>
                    <a:pt x="775" y="148"/>
                  </a:lnTo>
                  <a:lnTo>
                    <a:pt x="784" y="169"/>
                  </a:lnTo>
                  <a:lnTo>
                    <a:pt x="784" y="169"/>
                  </a:lnTo>
                  <a:lnTo>
                    <a:pt x="797" y="148"/>
                  </a:lnTo>
                  <a:lnTo>
                    <a:pt x="810" y="128"/>
                  </a:lnTo>
                  <a:lnTo>
                    <a:pt x="825" y="110"/>
                  </a:lnTo>
                  <a:lnTo>
                    <a:pt x="840" y="94"/>
                  </a:lnTo>
                  <a:lnTo>
                    <a:pt x="855" y="78"/>
                  </a:lnTo>
                  <a:lnTo>
                    <a:pt x="872" y="64"/>
                  </a:lnTo>
                  <a:lnTo>
                    <a:pt x="890" y="52"/>
                  </a:lnTo>
                  <a:lnTo>
                    <a:pt x="907" y="41"/>
                  </a:lnTo>
                  <a:lnTo>
                    <a:pt x="927" y="31"/>
                  </a:lnTo>
                  <a:lnTo>
                    <a:pt x="946" y="22"/>
                  </a:lnTo>
                  <a:lnTo>
                    <a:pt x="967" y="15"/>
                  </a:lnTo>
                  <a:lnTo>
                    <a:pt x="989" y="10"/>
                  </a:lnTo>
                  <a:lnTo>
                    <a:pt x="1011" y="5"/>
                  </a:lnTo>
                  <a:lnTo>
                    <a:pt x="1035" y="2"/>
                  </a:lnTo>
                  <a:lnTo>
                    <a:pt x="1059" y="0"/>
                  </a:lnTo>
                  <a:lnTo>
                    <a:pt x="1083" y="0"/>
                  </a:lnTo>
                  <a:lnTo>
                    <a:pt x="1083" y="0"/>
                  </a:lnTo>
                  <a:lnTo>
                    <a:pt x="1106" y="0"/>
                  </a:lnTo>
                  <a:lnTo>
                    <a:pt x="1127" y="2"/>
                  </a:lnTo>
                  <a:lnTo>
                    <a:pt x="1148" y="4"/>
                  </a:lnTo>
                  <a:lnTo>
                    <a:pt x="1168" y="7"/>
                  </a:lnTo>
                  <a:lnTo>
                    <a:pt x="1186" y="12"/>
                  </a:lnTo>
                  <a:lnTo>
                    <a:pt x="1205" y="17"/>
                  </a:lnTo>
                  <a:lnTo>
                    <a:pt x="1221" y="23"/>
                  </a:lnTo>
                  <a:lnTo>
                    <a:pt x="1237" y="31"/>
                  </a:lnTo>
                  <a:lnTo>
                    <a:pt x="1253" y="38"/>
                  </a:lnTo>
                  <a:lnTo>
                    <a:pt x="1268" y="47"/>
                  </a:lnTo>
                  <a:lnTo>
                    <a:pt x="1281" y="56"/>
                  </a:lnTo>
                  <a:lnTo>
                    <a:pt x="1294" y="66"/>
                  </a:lnTo>
                  <a:lnTo>
                    <a:pt x="1307" y="76"/>
                  </a:lnTo>
                  <a:lnTo>
                    <a:pt x="1318" y="89"/>
                  </a:lnTo>
                  <a:lnTo>
                    <a:pt x="1329" y="101"/>
                  </a:lnTo>
                  <a:lnTo>
                    <a:pt x="1339" y="113"/>
                  </a:lnTo>
                  <a:lnTo>
                    <a:pt x="1348" y="127"/>
                  </a:lnTo>
                  <a:lnTo>
                    <a:pt x="1357" y="141"/>
                  </a:lnTo>
                  <a:lnTo>
                    <a:pt x="1365" y="156"/>
                  </a:lnTo>
                  <a:lnTo>
                    <a:pt x="1373" y="171"/>
                  </a:lnTo>
                  <a:lnTo>
                    <a:pt x="1379" y="186"/>
                  </a:lnTo>
                  <a:lnTo>
                    <a:pt x="1385" y="203"/>
                  </a:lnTo>
                  <a:lnTo>
                    <a:pt x="1390" y="220"/>
                  </a:lnTo>
                  <a:lnTo>
                    <a:pt x="1395" y="237"/>
                  </a:lnTo>
                  <a:lnTo>
                    <a:pt x="1399" y="256"/>
                  </a:lnTo>
                  <a:lnTo>
                    <a:pt x="1402" y="273"/>
                  </a:lnTo>
                  <a:lnTo>
                    <a:pt x="1405" y="292"/>
                  </a:lnTo>
                  <a:lnTo>
                    <a:pt x="1408" y="311"/>
                  </a:lnTo>
                  <a:lnTo>
                    <a:pt x="1411" y="350"/>
                  </a:lnTo>
                  <a:lnTo>
                    <a:pt x="1413" y="390"/>
                  </a:lnTo>
                  <a:lnTo>
                    <a:pt x="1413" y="933"/>
                  </a:lnTo>
                  <a:lnTo>
                    <a:pt x="1184" y="933"/>
                  </a:lnTo>
                  <a:lnTo>
                    <a:pt x="1184" y="417"/>
                  </a:lnTo>
                  <a:lnTo>
                    <a:pt x="1184" y="417"/>
                  </a:lnTo>
                  <a:lnTo>
                    <a:pt x="1184" y="396"/>
                  </a:lnTo>
                  <a:lnTo>
                    <a:pt x="1182" y="376"/>
                  </a:lnTo>
                  <a:lnTo>
                    <a:pt x="1180" y="355"/>
                  </a:lnTo>
                  <a:lnTo>
                    <a:pt x="1177" y="336"/>
                  </a:lnTo>
                  <a:lnTo>
                    <a:pt x="1172" y="318"/>
                  </a:lnTo>
                  <a:lnTo>
                    <a:pt x="1167" y="299"/>
                  </a:lnTo>
                  <a:lnTo>
                    <a:pt x="1159" y="283"/>
                  </a:lnTo>
                  <a:lnTo>
                    <a:pt x="1151" y="268"/>
                  </a:lnTo>
                  <a:lnTo>
                    <a:pt x="1140" y="255"/>
                  </a:lnTo>
                  <a:lnTo>
                    <a:pt x="1128" y="241"/>
                  </a:lnTo>
                  <a:lnTo>
                    <a:pt x="1114" y="231"/>
                  </a:lnTo>
                  <a:lnTo>
                    <a:pt x="1107" y="226"/>
                  </a:lnTo>
                  <a:lnTo>
                    <a:pt x="1099" y="222"/>
                  </a:lnTo>
                  <a:lnTo>
                    <a:pt x="1091" y="218"/>
                  </a:lnTo>
                  <a:lnTo>
                    <a:pt x="1081" y="215"/>
                  </a:lnTo>
                  <a:lnTo>
                    <a:pt x="1071" y="212"/>
                  </a:lnTo>
                  <a:lnTo>
                    <a:pt x="1061" y="209"/>
                  </a:lnTo>
                  <a:lnTo>
                    <a:pt x="1051" y="207"/>
                  </a:lnTo>
                  <a:lnTo>
                    <a:pt x="1040" y="206"/>
                  </a:lnTo>
                  <a:lnTo>
                    <a:pt x="1015" y="205"/>
                  </a:lnTo>
                  <a:lnTo>
                    <a:pt x="1015" y="205"/>
                  </a:lnTo>
                  <a:lnTo>
                    <a:pt x="1003" y="205"/>
                  </a:lnTo>
                  <a:lnTo>
                    <a:pt x="990" y="206"/>
                  </a:lnTo>
                  <a:lnTo>
                    <a:pt x="977" y="208"/>
                  </a:lnTo>
                  <a:lnTo>
                    <a:pt x="966" y="210"/>
                  </a:lnTo>
                  <a:lnTo>
                    <a:pt x="955" y="213"/>
                  </a:lnTo>
                  <a:lnTo>
                    <a:pt x="945" y="216"/>
                  </a:lnTo>
                  <a:lnTo>
                    <a:pt x="935" y="220"/>
                  </a:lnTo>
                  <a:lnTo>
                    <a:pt x="924" y="225"/>
                  </a:lnTo>
                  <a:lnTo>
                    <a:pt x="915" y="230"/>
                  </a:lnTo>
                  <a:lnTo>
                    <a:pt x="907" y="235"/>
                  </a:lnTo>
                  <a:lnTo>
                    <a:pt x="899" y="241"/>
                  </a:lnTo>
                  <a:lnTo>
                    <a:pt x="891" y="248"/>
                  </a:lnTo>
                  <a:lnTo>
                    <a:pt x="877" y="263"/>
                  </a:lnTo>
                  <a:lnTo>
                    <a:pt x="864" y="278"/>
                  </a:lnTo>
                  <a:lnTo>
                    <a:pt x="853" y="295"/>
                  </a:lnTo>
                  <a:lnTo>
                    <a:pt x="844" y="314"/>
                  </a:lnTo>
                  <a:lnTo>
                    <a:pt x="837" y="333"/>
                  </a:lnTo>
                  <a:lnTo>
                    <a:pt x="831" y="353"/>
                  </a:lnTo>
                  <a:lnTo>
                    <a:pt x="826" y="375"/>
                  </a:lnTo>
                  <a:lnTo>
                    <a:pt x="823" y="396"/>
                  </a:lnTo>
                  <a:lnTo>
                    <a:pt x="821" y="417"/>
                  </a:lnTo>
                  <a:lnTo>
                    <a:pt x="820" y="440"/>
                  </a:lnTo>
                  <a:lnTo>
                    <a:pt x="820" y="933"/>
                  </a:lnTo>
                  <a:lnTo>
                    <a:pt x="592" y="933"/>
                  </a:lnTo>
                  <a:lnTo>
                    <a:pt x="592" y="390"/>
                  </a:lnTo>
                  <a:lnTo>
                    <a:pt x="592" y="390"/>
                  </a:lnTo>
                  <a:lnTo>
                    <a:pt x="591" y="370"/>
                  </a:lnTo>
                  <a:lnTo>
                    <a:pt x="590" y="350"/>
                  </a:lnTo>
                  <a:lnTo>
                    <a:pt x="587" y="332"/>
                  </a:lnTo>
                  <a:lnTo>
                    <a:pt x="583" y="315"/>
                  </a:lnTo>
                  <a:lnTo>
                    <a:pt x="578" y="297"/>
                  </a:lnTo>
                  <a:lnTo>
                    <a:pt x="572" y="282"/>
                  </a:lnTo>
                  <a:lnTo>
                    <a:pt x="565" y="269"/>
                  </a:lnTo>
                  <a:lnTo>
                    <a:pt x="556" y="256"/>
                  </a:lnTo>
                  <a:lnTo>
                    <a:pt x="545" y="244"/>
                  </a:lnTo>
                  <a:lnTo>
                    <a:pt x="534" y="234"/>
                  </a:lnTo>
                  <a:lnTo>
                    <a:pt x="522" y="225"/>
                  </a:lnTo>
                  <a:lnTo>
                    <a:pt x="508" y="218"/>
                  </a:lnTo>
                  <a:lnTo>
                    <a:pt x="491" y="212"/>
                  </a:lnTo>
                  <a:lnTo>
                    <a:pt x="475" y="208"/>
                  </a:lnTo>
                  <a:lnTo>
                    <a:pt x="457" y="206"/>
                  </a:lnTo>
                  <a:lnTo>
                    <a:pt x="436" y="205"/>
                  </a:lnTo>
                  <a:lnTo>
                    <a:pt x="436" y="205"/>
                  </a:lnTo>
                  <a:lnTo>
                    <a:pt x="423" y="205"/>
                  </a:lnTo>
                  <a:lnTo>
                    <a:pt x="410" y="206"/>
                  </a:lnTo>
                  <a:lnTo>
                    <a:pt x="397" y="208"/>
                  </a:lnTo>
                  <a:lnTo>
                    <a:pt x="384" y="210"/>
                  </a:lnTo>
                  <a:lnTo>
                    <a:pt x="373" y="212"/>
                  </a:lnTo>
                  <a:lnTo>
                    <a:pt x="362" y="216"/>
                  </a:lnTo>
                  <a:lnTo>
                    <a:pt x="351" y="219"/>
                  </a:lnTo>
                  <a:lnTo>
                    <a:pt x="341" y="224"/>
                  </a:lnTo>
                  <a:lnTo>
                    <a:pt x="332" y="228"/>
                  </a:lnTo>
                  <a:lnTo>
                    <a:pt x="322" y="234"/>
                  </a:lnTo>
                  <a:lnTo>
                    <a:pt x="313" y="239"/>
                  </a:lnTo>
                  <a:lnTo>
                    <a:pt x="305" y="245"/>
                  </a:lnTo>
                  <a:lnTo>
                    <a:pt x="297" y="253"/>
                  </a:lnTo>
                  <a:lnTo>
                    <a:pt x="290" y="260"/>
                  </a:lnTo>
                  <a:lnTo>
                    <a:pt x="277" y="275"/>
                  </a:lnTo>
                  <a:lnTo>
                    <a:pt x="264" y="291"/>
                  </a:lnTo>
                  <a:lnTo>
                    <a:pt x="254" y="310"/>
                  </a:lnTo>
                  <a:lnTo>
                    <a:pt x="246" y="329"/>
                  </a:lnTo>
                  <a:lnTo>
                    <a:pt x="240" y="348"/>
                  </a:lnTo>
                  <a:lnTo>
                    <a:pt x="235" y="370"/>
                  </a:lnTo>
                  <a:lnTo>
                    <a:pt x="231" y="391"/>
                  </a:lnTo>
                  <a:lnTo>
                    <a:pt x="229" y="413"/>
                  </a:lnTo>
                  <a:lnTo>
                    <a:pt x="228" y="436"/>
                  </a:lnTo>
                  <a:lnTo>
                    <a:pt x="228" y="933"/>
                  </a:lnTo>
                  <a:lnTo>
                    <a:pt x="0" y="933"/>
                  </a:lnTo>
                  <a:lnTo>
                    <a:pt x="0" y="22"/>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6" name="Freeform 30"/>
            <p:cNvSpPr>
              <a:spLocks noEditPoints="1"/>
            </p:cNvSpPr>
            <p:nvPr/>
          </p:nvSpPr>
          <p:spPr bwMode="auto">
            <a:xfrm>
              <a:off x="4367213" y="4995863"/>
              <a:ext cx="779462" cy="1109662"/>
            </a:xfrm>
            <a:custGeom>
              <a:avLst/>
              <a:gdLst/>
              <a:ahLst/>
              <a:cxnLst>
                <a:cxn ang="0">
                  <a:pos x="482" y="445"/>
                </a:cxn>
                <a:cxn ang="0">
                  <a:pos x="382" y="470"/>
                </a:cxn>
                <a:cxn ang="0">
                  <a:pos x="307" y="510"/>
                </a:cxn>
                <a:cxn ang="0">
                  <a:pos x="253" y="557"/>
                </a:cxn>
                <a:cxn ang="0">
                  <a:pos x="227" y="0"/>
                </a:cxn>
                <a:cxn ang="0">
                  <a:pos x="216" y="1238"/>
                </a:cxn>
                <a:cxn ang="0">
                  <a:pos x="248" y="1277"/>
                </a:cxn>
                <a:cxn ang="0">
                  <a:pos x="315" y="1337"/>
                </a:cxn>
                <a:cxn ang="0">
                  <a:pos x="395" y="1377"/>
                </a:cxn>
                <a:cxn ang="0">
                  <a:pos x="486" y="1395"/>
                </a:cxn>
                <a:cxn ang="0">
                  <a:pos x="559" y="1397"/>
                </a:cxn>
                <a:cxn ang="0">
                  <a:pos x="656" y="1383"/>
                </a:cxn>
                <a:cxn ang="0">
                  <a:pos x="742" y="1351"/>
                </a:cxn>
                <a:cxn ang="0">
                  <a:pos x="816" y="1305"/>
                </a:cxn>
                <a:cxn ang="0">
                  <a:pos x="877" y="1243"/>
                </a:cxn>
                <a:cxn ang="0">
                  <a:pos x="925" y="1170"/>
                </a:cxn>
                <a:cxn ang="0">
                  <a:pos x="959" y="1087"/>
                </a:cxn>
                <a:cxn ang="0">
                  <a:pos x="978" y="994"/>
                </a:cxn>
                <a:cxn ang="0">
                  <a:pos x="982" y="920"/>
                </a:cxn>
                <a:cxn ang="0">
                  <a:pos x="974" y="822"/>
                </a:cxn>
                <a:cxn ang="0">
                  <a:pos x="951" y="731"/>
                </a:cxn>
                <a:cxn ang="0">
                  <a:pos x="912" y="650"/>
                </a:cxn>
                <a:cxn ang="0">
                  <a:pos x="860" y="579"/>
                </a:cxn>
                <a:cxn ang="0">
                  <a:pos x="796" y="522"/>
                </a:cxn>
                <a:cxn ang="0">
                  <a:pos x="720" y="479"/>
                </a:cxn>
                <a:cxn ang="0">
                  <a:pos x="636" y="451"/>
                </a:cxn>
                <a:cxn ang="0">
                  <a:pos x="542" y="442"/>
                </a:cxn>
                <a:cxn ang="0">
                  <a:pos x="472" y="1193"/>
                </a:cxn>
                <a:cxn ang="0">
                  <a:pos x="414" y="1183"/>
                </a:cxn>
                <a:cxn ang="0">
                  <a:pos x="363" y="1165"/>
                </a:cxn>
                <a:cxn ang="0">
                  <a:pos x="319" y="1136"/>
                </a:cxn>
                <a:cxn ang="0">
                  <a:pos x="282" y="1100"/>
                </a:cxn>
                <a:cxn ang="0">
                  <a:pos x="249" y="1046"/>
                </a:cxn>
                <a:cxn ang="0">
                  <a:pos x="221" y="946"/>
                </a:cxn>
                <a:cxn ang="0">
                  <a:pos x="224" y="867"/>
                </a:cxn>
                <a:cxn ang="0">
                  <a:pos x="261" y="771"/>
                </a:cxn>
                <a:cxn ang="0">
                  <a:pos x="291" y="730"/>
                </a:cxn>
                <a:cxn ang="0">
                  <a:pos x="329" y="696"/>
                </a:cxn>
                <a:cxn ang="0">
                  <a:pos x="375" y="669"/>
                </a:cxn>
                <a:cxn ang="0">
                  <a:pos x="428" y="653"/>
                </a:cxn>
                <a:cxn ang="0">
                  <a:pos x="487" y="647"/>
                </a:cxn>
                <a:cxn ang="0">
                  <a:pos x="533" y="650"/>
                </a:cxn>
                <a:cxn ang="0">
                  <a:pos x="587" y="664"/>
                </a:cxn>
                <a:cxn ang="0">
                  <a:pos x="635" y="688"/>
                </a:cxn>
                <a:cxn ang="0">
                  <a:pos x="674" y="721"/>
                </a:cxn>
                <a:cxn ang="0">
                  <a:pos x="707" y="760"/>
                </a:cxn>
                <a:cxn ang="0">
                  <a:pos x="745" y="841"/>
                </a:cxn>
                <a:cxn ang="0">
                  <a:pos x="755" y="920"/>
                </a:cxn>
                <a:cxn ang="0">
                  <a:pos x="737" y="1022"/>
                </a:cxn>
                <a:cxn ang="0">
                  <a:pos x="700" y="1090"/>
                </a:cxn>
                <a:cxn ang="0">
                  <a:pos x="665" y="1127"/>
                </a:cxn>
                <a:cxn ang="0">
                  <a:pos x="623" y="1158"/>
                </a:cxn>
                <a:cxn ang="0">
                  <a:pos x="574" y="1180"/>
                </a:cxn>
                <a:cxn ang="0">
                  <a:pos x="518" y="1191"/>
                </a:cxn>
              </a:cxnLst>
              <a:rect l="0" t="0" r="r" b="b"/>
              <a:pathLst>
                <a:path w="982" h="1398">
                  <a:moveTo>
                    <a:pt x="542" y="442"/>
                  </a:moveTo>
                  <a:lnTo>
                    <a:pt x="542" y="442"/>
                  </a:lnTo>
                  <a:lnTo>
                    <a:pt x="511" y="443"/>
                  </a:lnTo>
                  <a:lnTo>
                    <a:pt x="482" y="445"/>
                  </a:lnTo>
                  <a:lnTo>
                    <a:pt x="454" y="449"/>
                  </a:lnTo>
                  <a:lnTo>
                    <a:pt x="429" y="455"/>
                  </a:lnTo>
                  <a:lnTo>
                    <a:pt x="404" y="462"/>
                  </a:lnTo>
                  <a:lnTo>
                    <a:pt x="382" y="470"/>
                  </a:lnTo>
                  <a:lnTo>
                    <a:pt x="361" y="479"/>
                  </a:lnTo>
                  <a:lnTo>
                    <a:pt x="341" y="489"/>
                  </a:lnTo>
                  <a:lnTo>
                    <a:pt x="324" y="499"/>
                  </a:lnTo>
                  <a:lnTo>
                    <a:pt x="307" y="510"/>
                  </a:lnTo>
                  <a:lnTo>
                    <a:pt x="291" y="522"/>
                  </a:lnTo>
                  <a:lnTo>
                    <a:pt x="277" y="534"/>
                  </a:lnTo>
                  <a:lnTo>
                    <a:pt x="265" y="546"/>
                  </a:lnTo>
                  <a:lnTo>
                    <a:pt x="253" y="557"/>
                  </a:lnTo>
                  <a:lnTo>
                    <a:pt x="242" y="569"/>
                  </a:lnTo>
                  <a:lnTo>
                    <a:pt x="233" y="580"/>
                  </a:lnTo>
                  <a:lnTo>
                    <a:pt x="227" y="580"/>
                  </a:lnTo>
                  <a:lnTo>
                    <a:pt x="227" y="0"/>
                  </a:lnTo>
                  <a:lnTo>
                    <a:pt x="0" y="0"/>
                  </a:lnTo>
                  <a:lnTo>
                    <a:pt x="0" y="1375"/>
                  </a:lnTo>
                  <a:lnTo>
                    <a:pt x="216" y="1375"/>
                  </a:lnTo>
                  <a:lnTo>
                    <a:pt x="216" y="1238"/>
                  </a:lnTo>
                  <a:lnTo>
                    <a:pt x="220" y="1238"/>
                  </a:lnTo>
                  <a:lnTo>
                    <a:pt x="220" y="1238"/>
                  </a:lnTo>
                  <a:lnTo>
                    <a:pt x="233" y="1258"/>
                  </a:lnTo>
                  <a:lnTo>
                    <a:pt x="248" y="1277"/>
                  </a:lnTo>
                  <a:lnTo>
                    <a:pt x="263" y="1294"/>
                  </a:lnTo>
                  <a:lnTo>
                    <a:pt x="279" y="1310"/>
                  </a:lnTo>
                  <a:lnTo>
                    <a:pt x="296" y="1324"/>
                  </a:lnTo>
                  <a:lnTo>
                    <a:pt x="315" y="1337"/>
                  </a:lnTo>
                  <a:lnTo>
                    <a:pt x="334" y="1349"/>
                  </a:lnTo>
                  <a:lnTo>
                    <a:pt x="353" y="1360"/>
                  </a:lnTo>
                  <a:lnTo>
                    <a:pt x="374" y="1369"/>
                  </a:lnTo>
                  <a:lnTo>
                    <a:pt x="395" y="1377"/>
                  </a:lnTo>
                  <a:lnTo>
                    <a:pt x="418" y="1383"/>
                  </a:lnTo>
                  <a:lnTo>
                    <a:pt x="440" y="1388"/>
                  </a:lnTo>
                  <a:lnTo>
                    <a:pt x="462" y="1392"/>
                  </a:lnTo>
                  <a:lnTo>
                    <a:pt x="486" y="1395"/>
                  </a:lnTo>
                  <a:lnTo>
                    <a:pt x="509" y="1397"/>
                  </a:lnTo>
                  <a:lnTo>
                    <a:pt x="533" y="1398"/>
                  </a:lnTo>
                  <a:lnTo>
                    <a:pt x="533" y="1398"/>
                  </a:lnTo>
                  <a:lnTo>
                    <a:pt x="559" y="1397"/>
                  </a:lnTo>
                  <a:lnTo>
                    <a:pt x="585" y="1395"/>
                  </a:lnTo>
                  <a:lnTo>
                    <a:pt x="609" y="1392"/>
                  </a:lnTo>
                  <a:lnTo>
                    <a:pt x="633" y="1388"/>
                  </a:lnTo>
                  <a:lnTo>
                    <a:pt x="656" y="1383"/>
                  </a:lnTo>
                  <a:lnTo>
                    <a:pt x="678" y="1377"/>
                  </a:lnTo>
                  <a:lnTo>
                    <a:pt x="701" y="1370"/>
                  </a:lnTo>
                  <a:lnTo>
                    <a:pt x="721" y="1361"/>
                  </a:lnTo>
                  <a:lnTo>
                    <a:pt x="742" y="1351"/>
                  </a:lnTo>
                  <a:lnTo>
                    <a:pt x="762" y="1341"/>
                  </a:lnTo>
                  <a:lnTo>
                    <a:pt x="780" y="1330"/>
                  </a:lnTo>
                  <a:lnTo>
                    <a:pt x="799" y="1318"/>
                  </a:lnTo>
                  <a:lnTo>
                    <a:pt x="816" y="1305"/>
                  </a:lnTo>
                  <a:lnTo>
                    <a:pt x="832" y="1290"/>
                  </a:lnTo>
                  <a:lnTo>
                    <a:pt x="849" y="1275"/>
                  </a:lnTo>
                  <a:lnTo>
                    <a:pt x="863" y="1260"/>
                  </a:lnTo>
                  <a:lnTo>
                    <a:pt x="877" y="1243"/>
                  </a:lnTo>
                  <a:lnTo>
                    <a:pt x="890" y="1226"/>
                  </a:lnTo>
                  <a:lnTo>
                    <a:pt x="903" y="1208"/>
                  </a:lnTo>
                  <a:lnTo>
                    <a:pt x="914" y="1189"/>
                  </a:lnTo>
                  <a:lnTo>
                    <a:pt x="925" y="1170"/>
                  </a:lnTo>
                  <a:lnTo>
                    <a:pt x="935" y="1150"/>
                  </a:lnTo>
                  <a:lnTo>
                    <a:pt x="943" y="1129"/>
                  </a:lnTo>
                  <a:lnTo>
                    <a:pt x="952" y="1108"/>
                  </a:lnTo>
                  <a:lnTo>
                    <a:pt x="959" y="1087"/>
                  </a:lnTo>
                  <a:lnTo>
                    <a:pt x="965" y="1064"/>
                  </a:lnTo>
                  <a:lnTo>
                    <a:pt x="970" y="1041"/>
                  </a:lnTo>
                  <a:lnTo>
                    <a:pt x="975" y="1017"/>
                  </a:lnTo>
                  <a:lnTo>
                    <a:pt x="978" y="994"/>
                  </a:lnTo>
                  <a:lnTo>
                    <a:pt x="980" y="969"/>
                  </a:lnTo>
                  <a:lnTo>
                    <a:pt x="982" y="945"/>
                  </a:lnTo>
                  <a:lnTo>
                    <a:pt x="982" y="920"/>
                  </a:lnTo>
                  <a:lnTo>
                    <a:pt x="982" y="920"/>
                  </a:lnTo>
                  <a:lnTo>
                    <a:pt x="982" y="894"/>
                  </a:lnTo>
                  <a:lnTo>
                    <a:pt x="980" y="870"/>
                  </a:lnTo>
                  <a:lnTo>
                    <a:pt x="978" y="845"/>
                  </a:lnTo>
                  <a:lnTo>
                    <a:pt x="974" y="822"/>
                  </a:lnTo>
                  <a:lnTo>
                    <a:pt x="970" y="798"/>
                  </a:lnTo>
                  <a:lnTo>
                    <a:pt x="964" y="776"/>
                  </a:lnTo>
                  <a:lnTo>
                    <a:pt x="958" y="754"/>
                  </a:lnTo>
                  <a:lnTo>
                    <a:pt x="951" y="731"/>
                  </a:lnTo>
                  <a:lnTo>
                    <a:pt x="942" y="710"/>
                  </a:lnTo>
                  <a:lnTo>
                    <a:pt x="933" y="689"/>
                  </a:lnTo>
                  <a:lnTo>
                    <a:pt x="923" y="669"/>
                  </a:lnTo>
                  <a:lnTo>
                    <a:pt x="912" y="650"/>
                  </a:lnTo>
                  <a:lnTo>
                    <a:pt x="900" y="631"/>
                  </a:lnTo>
                  <a:lnTo>
                    <a:pt x="887" y="613"/>
                  </a:lnTo>
                  <a:lnTo>
                    <a:pt x="874" y="596"/>
                  </a:lnTo>
                  <a:lnTo>
                    <a:pt x="860" y="579"/>
                  </a:lnTo>
                  <a:lnTo>
                    <a:pt x="845" y="564"/>
                  </a:lnTo>
                  <a:lnTo>
                    <a:pt x="829" y="549"/>
                  </a:lnTo>
                  <a:lnTo>
                    <a:pt x="813" y="535"/>
                  </a:lnTo>
                  <a:lnTo>
                    <a:pt x="796" y="522"/>
                  </a:lnTo>
                  <a:lnTo>
                    <a:pt x="778" y="509"/>
                  </a:lnTo>
                  <a:lnTo>
                    <a:pt x="760" y="498"/>
                  </a:lnTo>
                  <a:lnTo>
                    <a:pt x="741" y="488"/>
                  </a:lnTo>
                  <a:lnTo>
                    <a:pt x="720" y="479"/>
                  </a:lnTo>
                  <a:lnTo>
                    <a:pt x="701" y="470"/>
                  </a:lnTo>
                  <a:lnTo>
                    <a:pt x="679" y="462"/>
                  </a:lnTo>
                  <a:lnTo>
                    <a:pt x="658" y="456"/>
                  </a:lnTo>
                  <a:lnTo>
                    <a:pt x="636" y="451"/>
                  </a:lnTo>
                  <a:lnTo>
                    <a:pt x="613" y="447"/>
                  </a:lnTo>
                  <a:lnTo>
                    <a:pt x="590" y="444"/>
                  </a:lnTo>
                  <a:lnTo>
                    <a:pt x="566" y="442"/>
                  </a:lnTo>
                  <a:lnTo>
                    <a:pt x="542" y="442"/>
                  </a:lnTo>
                  <a:lnTo>
                    <a:pt x="542" y="442"/>
                  </a:lnTo>
                  <a:close/>
                  <a:moveTo>
                    <a:pt x="487" y="1193"/>
                  </a:moveTo>
                  <a:lnTo>
                    <a:pt x="487" y="1193"/>
                  </a:lnTo>
                  <a:lnTo>
                    <a:pt x="472" y="1193"/>
                  </a:lnTo>
                  <a:lnTo>
                    <a:pt x="456" y="1191"/>
                  </a:lnTo>
                  <a:lnTo>
                    <a:pt x="442" y="1189"/>
                  </a:lnTo>
                  <a:lnTo>
                    <a:pt x="428" y="1187"/>
                  </a:lnTo>
                  <a:lnTo>
                    <a:pt x="414" y="1183"/>
                  </a:lnTo>
                  <a:lnTo>
                    <a:pt x="400" y="1180"/>
                  </a:lnTo>
                  <a:lnTo>
                    <a:pt x="387" y="1175"/>
                  </a:lnTo>
                  <a:lnTo>
                    <a:pt x="375" y="1170"/>
                  </a:lnTo>
                  <a:lnTo>
                    <a:pt x="363" y="1165"/>
                  </a:lnTo>
                  <a:lnTo>
                    <a:pt x="351" y="1158"/>
                  </a:lnTo>
                  <a:lnTo>
                    <a:pt x="340" y="1152"/>
                  </a:lnTo>
                  <a:lnTo>
                    <a:pt x="329" y="1144"/>
                  </a:lnTo>
                  <a:lnTo>
                    <a:pt x="319" y="1136"/>
                  </a:lnTo>
                  <a:lnTo>
                    <a:pt x="309" y="1127"/>
                  </a:lnTo>
                  <a:lnTo>
                    <a:pt x="299" y="1119"/>
                  </a:lnTo>
                  <a:lnTo>
                    <a:pt x="291" y="1110"/>
                  </a:lnTo>
                  <a:lnTo>
                    <a:pt x="282" y="1100"/>
                  </a:lnTo>
                  <a:lnTo>
                    <a:pt x="275" y="1090"/>
                  </a:lnTo>
                  <a:lnTo>
                    <a:pt x="267" y="1079"/>
                  </a:lnTo>
                  <a:lnTo>
                    <a:pt x="261" y="1068"/>
                  </a:lnTo>
                  <a:lnTo>
                    <a:pt x="249" y="1046"/>
                  </a:lnTo>
                  <a:lnTo>
                    <a:pt x="238" y="1022"/>
                  </a:lnTo>
                  <a:lnTo>
                    <a:pt x="230" y="998"/>
                  </a:lnTo>
                  <a:lnTo>
                    <a:pt x="224" y="973"/>
                  </a:lnTo>
                  <a:lnTo>
                    <a:pt x="221" y="946"/>
                  </a:lnTo>
                  <a:lnTo>
                    <a:pt x="220" y="920"/>
                  </a:lnTo>
                  <a:lnTo>
                    <a:pt x="220" y="920"/>
                  </a:lnTo>
                  <a:lnTo>
                    <a:pt x="221" y="893"/>
                  </a:lnTo>
                  <a:lnTo>
                    <a:pt x="224" y="867"/>
                  </a:lnTo>
                  <a:lnTo>
                    <a:pt x="230" y="841"/>
                  </a:lnTo>
                  <a:lnTo>
                    <a:pt x="238" y="817"/>
                  </a:lnTo>
                  <a:lnTo>
                    <a:pt x="249" y="793"/>
                  </a:lnTo>
                  <a:lnTo>
                    <a:pt x="261" y="771"/>
                  </a:lnTo>
                  <a:lnTo>
                    <a:pt x="267" y="760"/>
                  </a:lnTo>
                  <a:lnTo>
                    <a:pt x="275" y="750"/>
                  </a:lnTo>
                  <a:lnTo>
                    <a:pt x="282" y="739"/>
                  </a:lnTo>
                  <a:lnTo>
                    <a:pt x="291" y="730"/>
                  </a:lnTo>
                  <a:lnTo>
                    <a:pt x="299" y="721"/>
                  </a:lnTo>
                  <a:lnTo>
                    <a:pt x="309" y="712"/>
                  </a:lnTo>
                  <a:lnTo>
                    <a:pt x="319" y="704"/>
                  </a:lnTo>
                  <a:lnTo>
                    <a:pt x="329" y="696"/>
                  </a:lnTo>
                  <a:lnTo>
                    <a:pt x="340" y="688"/>
                  </a:lnTo>
                  <a:lnTo>
                    <a:pt x="351" y="681"/>
                  </a:lnTo>
                  <a:lnTo>
                    <a:pt x="363" y="675"/>
                  </a:lnTo>
                  <a:lnTo>
                    <a:pt x="375" y="669"/>
                  </a:lnTo>
                  <a:lnTo>
                    <a:pt x="387" y="664"/>
                  </a:lnTo>
                  <a:lnTo>
                    <a:pt x="400" y="660"/>
                  </a:lnTo>
                  <a:lnTo>
                    <a:pt x="414" y="656"/>
                  </a:lnTo>
                  <a:lnTo>
                    <a:pt x="428" y="653"/>
                  </a:lnTo>
                  <a:lnTo>
                    <a:pt x="442" y="650"/>
                  </a:lnTo>
                  <a:lnTo>
                    <a:pt x="456" y="648"/>
                  </a:lnTo>
                  <a:lnTo>
                    <a:pt x="472" y="647"/>
                  </a:lnTo>
                  <a:lnTo>
                    <a:pt x="487" y="647"/>
                  </a:lnTo>
                  <a:lnTo>
                    <a:pt x="487" y="647"/>
                  </a:lnTo>
                  <a:lnTo>
                    <a:pt x="502" y="647"/>
                  </a:lnTo>
                  <a:lnTo>
                    <a:pt x="518" y="648"/>
                  </a:lnTo>
                  <a:lnTo>
                    <a:pt x="533" y="650"/>
                  </a:lnTo>
                  <a:lnTo>
                    <a:pt x="547" y="653"/>
                  </a:lnTo>
                  <a:lnTo>
                    <a:pt x="560" y="656"/>
                  </a:lnTo>
                  <a:lnTo>
                    <a:pt x="574" y="660"/>
                  </a:lnTo>
                  <a:lnTo>
                    <a:pt x="587" y="664"/>
                  </a:lnTo>
                  <a:lnTo>
                    <a:pt x="600" y="669"/>
                  </a:lnTo>
                  <a:lnTo>
                    <a:pt x="611" y="675"/>
                  </a:lnTo>
                  <a:lnTo>
                    <a:pt x="623" y="681"/>
                  </a:lnTo>
                  <a:lnTo>
                    <a:pt x="635" y="688"/>
                  </a:lnTo>
                  <a:lnTo>
                    <a:pt x="645" y="696"/>
                  </a:lnTo>
                  <a:lnTo>
                    <a:pt x="656" y="704"/>
                  </a:lnTo>
                  <a:lnTo>
                    <a:pt x="665" y="712"/>
                  </a:lnTo>
                  <a:lnTo>
                    <a:pt x="674" y="721"/>
                  </a:lnTo>
                  <a:lnTo>
                    <a:pt x="684" y="730"/>
                  </a:lnTo>
                  <a:lnTo>
                    <a:pt x="692" y="739"/>
                  </a:lnTo>
                  <a:lnTo>
                    <a:pt x="700" y="750"/>
                  </a:lnTo>
                  <a:lnTo>
                    <a:pt x="707" y="760"/>
                  </a:lnTo>
                  <a:lnTo>
                    <a:pt x="714" y="771"/>
                  </a:lnTo>
                  <a:lnTo>
                    <a:pt x="726" y="793"/>
                  </a:lnTo>
                  <a:lnTo>
                    <a:pt x="737" y="817"/>
                  </a:lnTo>
                  <a:lnTo>
                    <a:pt x="745" y="841"/>
                  </a:lnTo>
                  <a:lnTo>
                    <a:pt x="750" y="867"/>
                  </a:lnTo>
                  <a:lnTo>
                    <a:pt x="754" y="893"/>
                  </a:lnTo>
                  <a:lnTo>
                    <a:pt x="755" y="920"/>
                  </a:lnTo>
                  <a:lnTo>
                    <a:pt x="755" y="920"/>
                  </a:lnTo>
                  <a:lnTo>
                    <a:pt x="754" y="946"/>
                  </a:lnTo>
                  <a:lnTo>
                    <a:pt x="750" y="973"/>
                  </a:lnTo>
                  <a:lnTo>
                    <a:pt x="745" y="998"/>
                  </a:lnTo>
                  <a:lnTo>
                    <a:pt x="737" y="1022"/>
                  </a:lnTo>
                  <a:lnTo>
                    <a:pt x="726" y="1046"/>
                  </a:lnTo>
                  <a:lnTo>
                    <a:pt x="714" y="1068"/>
                  </a:lnTo>
                  <a:lnTo>
                    <a:pt x="707" y="1079"/>
                  </a:lnTo>
                  <a:lnTo>
                    <a:pt x="700" y="1090"/>
                  </a:lnTo>
                  <a:lnTo>
                    <a:pt x="692" y="1100"/>
                  </a:lnTo>
                  <a:lnTo>
                    <a:pt x="684" y="1110"/>
                  </a:lnTo>
                  <a:lnTo>
                    <a:pt x="674" y="1119"/>
                  </a:lnTo>
                  <a:lnTo>
                    <a:pt x="665" y="1127"/>
                  </a:lnTo>
                  <a:lnTo>
                    <a:pt x="656" y="1136"/>
                  </a:lnTo>
                  <a:lnTo>
                    <a:pt x="645" y="1144"/>
                  </a:lnTo>
                  <a:lnTo>
                    <a:pt x="635" y="1152"/>
                  </a:lnTo>
                  <a:lnTo>
                    <a:pt x="623" y="1158"/>
                  </a:lnTo>
                  <a:lnTo>
                    <a:pt x="611" y="1165"/>
                  </a:lnTo>
                  <a:lnTo>
                    <a:pt x="600" y="1170"/>
                  </a:lnTo>
                  <a:lnTo>
                    <a:pt x="587" y="1175"/>
                  </a:lnTo>
                  <a:lnTo>
                    <a:pt x="574" y="1180"/>
                  </a:lnTo>
                  <a:lnTo>
                    <a:pt x="560" y="1183"/>
                  </a:lnTo>
                  <a:lnTo>
                    <a:pt x="547" y="1187"/>
                  </a:lnTo>
                  <a:lnTo>
                    <a:pt x="533" y="1189"/>
                  </a:lnTo>
                  <a:lnTo>
                    <a:pt x="518" y="1191"/>
                  </a:lnTo>
                  <a:lnTo>
                    <a:pt x="502" y="1193"/>
                  </a:lnTo>
                  <a:lnTo>
                    <a:pt x="487" y="1193"/>
                  </a:lnTo>
                  <a:lnTo>
                    <a:pt x="487" y="1193"/>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7" name="Freeform 31"/>
            <p:cNvSpPr>
              <a:spLocks noEditPoints="1"/>
            </p:cNvSpPr>
            <p:nvPr/>
          </p:nvSpPr>
          <p:spPr bwMode="auto">
            <a:xfrm>
              <a:off x="5229225" y="5346700"/>
              <a:ext cx="731837" cy="758825"/>
            </a:xfrm>
            <a:custGeom>
              <a:avLst/>
              <a:gdLst/>
              <a:ahLst/>
              <a:cxnLst>
                <a:cxn ang="0">
                  <a:pos x="231" y="363"/>
                </a:cxn>
                <a:cxn ang="0">
                  <a:pos x="253" y="297"/>
                </a:cxn>
                <a:cxn ang="0">
                  <a:pos x="286" y="244"/>
                </a:cxn>
                <a:cxn ang="0">
                  <a:pos x="333" y="205"/>
                </a:cxn>
                <a:cxn ang="0">
                  <a:pos x="392" y="179"/>
                </a:cxn>
                <a:cxn ang="0">
                  <a:pos x="463" y="170"/>
                </a:cxn>
                <a:cxn ang="0">
                  <a:pos x="514" y="174"/>
                </a:cxn>
                <a:cxn ang="0">
                  <a:pos x="579" y="193"/>
                </a:cxn>
                <a:cxn ang="0">
                  <a:pos x="631" y="229"/>
                </a:cxn>
                <a:cxn ang="0">
                  <a:pos x="668" y="278"/>
                </a:cxn>
                <a:cxn ang="0">
                  <a:pos x="690" y="339"/>
                </a:cxn>
                <a:cxn ang="0">
                  <a:pos x="227" y="387"/>
                </a:cxn>
                <a:cxn ang="0">
                  <a:pos x="922" y="495"/>
                </a:cxn>
                <a:cxn ang="0">
                  <a:pos x="917" y="409"/>
                </a:cxn>
                <a:cxn ang="0">
                  <a:pos x="904" y="332"/>
                </a:cxn>
                <a:cxn ang="0">
                  <a:pos x="882" y="262"/>
                </a:cxn>
                <a:cxn ang="0">
                  <a:pos x="854" y="200"/>
                </a:cxn>
                <a:cxn ang="0">
                  <a:pos x="817" y="145"/>
                </a:cxn>
                <a:cxn ang="0">
                  <a:pos x="774" y="99"/>
                </a:cxn>
                <a:cxn ang="0">
                  <a:pos x="724" y="61"/>
                </a:cxn>
                <a:cxn ang="0">
                  <a:pos x="668" y="33"/>
                </a:cxn>
                <a:cxn ang="0">
                  <a:pos x="607" y="12"/>
                </a:cxn>
                <a:cxn ang="0">
                  <a:pos x="541" y="2"/>
                </a:cxn>
                <a:cxn ang="0">
                  <a:pos x="495" y="0"/>
                </a:cxn>
                <a:cxn ang="0">
                  <a:pos x="419" y="5"/>
                </a:cxn>
                <a:cxn ang="0">
                  <a:pos x="346" y="19"/>
                </a:cxn>
                <a:cxn ang="0">
                  <a:pos x="279" y="43"/>
                </a:cxn>
                <a:cxn ang="0">
                  <a:pos x="217" y="75"/>
                </a:cxn>
                <a:cxn ang="0">
                  <a:pos x="161" y="116"/>
                </a:cxn>
                <a:cxn ang="0">
                  <a:pos x="112" y="164"/>
                </a:cxn>
                <a:cxn ang="0">
                  <a:pos x="71" y="220"/>
                </a:cxn>
                <a:cxn ang="0">
                  <a:pos x="39" y="282"/>
                </a:cxn>
                <a:cxn ang="0">
                  <a:pos x="15" y="350"/>
                </a:cxn>
                <a:cxn ang="0">
                  <a:pos x="2" y="425"/>
                </a:cxn>
                <a:cxn ang="0">
                  <a:pos x="0" y="478"/>
                </a:cxn>
                <a:cxn ang="0">
                  <a:pos x="5" y="556"/>
                </a:cxn>
                <a:cxn ang="0">
                  <a:pos x="21" y="628"/>
                </a:cxn>
                <a:cxn ang="0">
                  <a:pos x="48" y="694"/>
                </a:cxn>
                <a:cxn ang="0">
                  <a:pos x="84" y="755"/>
                </a:cxn>
                <a:cxn ang="0">
                  <a:pos x="127" y="809"/>
                </a:cxn>
                <a:cxn ang="0">
                  <a:pos x="179" y="853"/>
                </a:cxn>
                <a:cxn ang="0">
                  <a:pos x="237" y="892"/>
                </a:cxn>
                <a:cxn ang="0">
                  <a:pos x="302" y="922"/>
                </a:cxn>
                <a:cxn ang="0">
                  <a:pos x="371" y="942"/>
                </a:cxn>
                <a:cxn ang="0">
                  <a:pos x="444" y="953"/>
                </a:cxn>
                <a:cxn ang="0">
                  <a:pos x="495" y="956"/>
                </a:cxn>
                <a:cxn ang="0">
                  <a:pos x="575" y="950"/>
                </a:cxn>
                <a:cxn ang="0">
                  <a:pos x="652" y="933"/>
                </a:cxn>
                <a:cxn ang="0">
                  <a:pos x="725" y="902"/>
                </a:cxn>
                <a:cxn ang="0">
                  <a:pos x="796" y="857"/>
                </a:cxn>
                <a:cxn ang="0">
                  <a:pos x="860" y="797"/>
                </a:cxn>
                <a:cxn ang="0">
                  <a:pos x="717" y="651"/>
                </a:cxn>
                <a:cxn ang="0">
                  <a:pos x="683" y="687"/>
                </a:cxn>
                <a:cxn ang="0">
                  <a:pos x="645" y="720"/>
                </a:cxn>
                <a:cxn ang="0">
                  <a:pos x="600" y="746"/>
                </a:cxn>
                <a:cxn ang="0">
                  <a:pos x="550" y="765"/>
                </a:cxn>
                <a:cxn ang="0">
                  <a:pos x="493" y="773"/>
                </a:cxn>
                <a:cxn ang="0">
                  <a:pos x="448" y="773"/>
                </a:cxn>
                <a:cxn ang="0">
                  <a:pos x="382" y="759"/>
                </a:cxn>
                <a:cxn ang="0">
                  <a:pos x="325" y="729"/>
                </a:cxn>
                <a:cxn ang="0">
                  <a:pos x="278" y="685"/>
                </a:cxn>
                <a:cxn ang="0">
                  <a:pos x="245" y="627"/>
                </a:cxn>
                <a:cxn ang="0">
                  <a:pos x="227" y="557"/>
                </a:cxn>
              </a:cxnLst>
              <a:rect l="0" t="0" r="r" b="b"/>
              <a:pathLst>
                <a:path w="922" h="956">
                  <a:moveTo>
                    <a:pt x="227" y="387"/>
                  </a:moveTo>
                  <a:lnTo>
                    <a:pt x="227" y="387"/>
                  </a:lnTo>
                  <a:lnTo>
                    <a:pt x="231" y="363"/>
                  </a:lnTo>
                  <a:lnTo>
                    <a:pt x="236" y="340"/>
                  </a:lnTo>
                  <a:lnTo>
                    <a:pt x="244" y="318"/>
                  </a:lnTo>
                  <a:lnTo>
                    <a:pt x="253" y="297"/>
                  </a:lnTo>
                  <a:lnTo>
                    <a:pt x="262" y="278"/>
                  </a:lnTo>
                  <a:lnTo>
                    <a:pt x="274" y="261"/>
                  </a:lnTo>
                  <a:lnTo>
                    <a:pt x="286" y="244"/>
                  </a:lnTo>
                  <a:lnTo>
                    <a:pt x="301" y="229"/>
                  </a:lnTo>
                  <a:lnTo>
                    <a:pt x="317" y="216"/>
                  </a:lnTo>
                  <a:lnTo>
                    <a:pt x="333" y="205"/>
                  </a:lnTo>
                  <a:lnTo>
                    <a:pt x="352" y="194"/>
                  </a:lnTo>
                  <a:lnTo>
                    <a:pt x="372" y="185"/>
                  </a:lnTo>
                  <a:lnTo>
                    <a:pt x="392" y="179"/>
                  </a:lnTo>
                  <a:lnTo>
                    <a:pt x="415" y="174"/>
                  </a:lnTo>
                  <a:lnTo>
                    <a:pt x="438" y="171"/>
                  </a:lnTo>
                  <a:lnTo>
                    <a:pt x="463" y="170"/>
                  </a:lnTo>
                  <a:lnTo>
                    <a:pt x="463" y="170"/>
                  </a:lnTo>
                  <a:lnTo>
                    <a:pt x="489" y="171"/>
                  </a:lnTo>
                  <a:lnTo>
                    <a:pt x="514" y="174"/>
                  </a:lnTo>
                  <a:lnTo>
                    <a:pt x="537" y="179"/>
                  </a:lnTo>
                  <a:lnTo>
                    <a:pt x="558" y="185"/>
                  </a:lnTo>
                  <a:lnTo>
                    <a:pt x="579" y="193"/>
                  </a:lnTo>
                  <a:lnTo>
                    <a:pt x="598" y="204"/>
                  </a:lnTo>
                  <a:lnTo>
                    <a:pt x="615" y="216"/>
                  </a:lnTo>
                  <a:lnTo>
                    <a:pt x="631" y="229"/>
                  </a:lnTo>
                  <a:lnTo>
                    <a:pt x="645" y="243"/>
                  </a:lnTo>
                  <a:lnTo>
                    <a:pt x="657" y="260"/>
                  </a:lnTo>
                  <a:lnTo>
                    <a:pt x="668" y="278"/>
                  </a:lnTo>
                  <a:lnTo>
                    <a:pt x="678" y="297"/>
                  </a:lnTo>
                  <a:lnTo>
                    <a:pt x="685" y="318"/>
                  </a:lnTo>
                  <a:lnTo>
                    <a:pt x="690" y="339"/>
                  </a:lnTo>
                  <a:lnTo>
                    <a:pt x="693" y="363"/>
                  </a:lnTo>
                  <a:lnTo>
                    <a:pt x="694" y="387"/>
                  </a:lnTo>
                  <a:lnTo>
                    <a:pt x="227" y="387"/>
                  </a:lnTo>
                  <a:close/>
                  <a:moveTo>
                    <a:pt x="922" y="557"/>
                  </a:moveTo>
                  <a:lnTo>
                    <a:pt x="922" y="495"/>
                  </a:lnTo>
                  <a:lnTo>
                    <a:pt x="922" y="495"/>
                  </a:lnTo>
                  <a:lnTo>
                    <a:pt x="921" y="465"/>
                  </a:lnTo>
                  <a:lnTo>
                    <a:pt x="920" y="437"/>
                  </a:lnTo>
                  <a:lnTo>
                    <a:pt x="917" y="409"/>
                  </a:lnTo>
                  <a:lnTo>
                    <a:pt x="914" y="383"/>
                  </a:lnTo>
                  <a:lnTo>
                    <a:pt x="910" y="356"/>
                  </a:lnTo>
                  <a:lnTo>
                    <a:pt x="904" y="332"/>
                  </a:lnTo>
                  <a:lnTo>
                    <a:pt x="898" y="308"/>
                  </a:lnTo>
                  <a:lnTo>
                    <a:pt x="890" y="284"/>
                  </a:lnTo>
                  <a:lnTo>
                    <a:pt x="882" y="262"/>
                  </a:lnTo>
                  <a:lnTo>
                    <a:pt x="874" y="239"/>
                  </a:lnTo>
                  <a:lnTo>
                    <a:pt x="864" y="219"/>
                  </a:lnTo>
                  <a:lnTo>
                    <a:pt x="854" y="200"/>
                  </a:lnTo>
                  <a:lnTo>
                    <a:pt x="843" y="180"/>
                  </a:lnTo>
                  <a:lnTo>
                    <a:pt x="830" y="162"/>
                  </a:lnTo>
                  <a:lnTo>
                    <a:pt x="817" y="145"/>
                  </a:lnTo>
                  <a:lnTo>
                    <a:pt x="804" y="128"/>
                  </a:lnTo>
                  <a:lnTo>
                    <a:pt x="790" y="113"/>
                  </a:lnTo>
                  <a:lnTo>
                    <a:pt x="774" y="99"/>
                  </a:lnTo>
                  <a:lnTo>
                    <a:pt x="758" y="86"/>
                  </a:lnTo>
                  <a:lnTo>
                    <a:pt x="742" y="73"/>
                  </a:lnTo>
                  <a:lnTo>
                    <a:pt x="724" y="61"/>
                  </a:lnTo>
                  <a:lnTo>
                    <a:pt x="706" y="51"/>
                  </a:lnTo>
                  <a:lnTo>
                    <a:pt x="688" y="41"/>
                  </a:lnTo>
                  <a:lnTo>
                    <a:pt x="668" y="33"/>
                  </a:lnTo>
                  <a:lnTo>
                    <a:pt x="649" y="25"/>
                  </a:lnTo>
                  <a:lnTo>
                    <a:pt x="629" y="18"/>
                  </a:lnTo>
                  <a:lnTo>
                    <a:pt x="607" y="12"/>
                  </a:lnTo>
                  <a:lnTo>
                    <a:pt x="586" y="8"/>
                  </a:lnTo>
                  <a:lnTo>
                    <a:pt x="564" y="4"/>
                  </a:lnTo>
                  <a:lnTo>
                    <a:pt x="541" y="2"/>
                  </a:lnTo>
                  <a:lnTo>
                    <a:pt x="519" y="0"/>
                  </a:lnTo>
                  <a:lnTo>
                    <a:pt x="495" y="0"/>
                  </a:lnTo>
                  <a:lnTo>
                    <a:pt x="495" y="0"/>
                  </a:lnTo>
                  <a:lnTo>
                    <a:pt x="469" y="0"/>
                  </a:lnTo>
                  <a:lnTo>
                    <a:pt x="444" y="2"/>
                  </a:lnTo>
                  <a:lnTo>
                    <a:pt x="419" y="5"/>
                  </a:lnTo>
                  <a:lnTo>
                    <a:pt x="394" y="8"/>
                  </a:lnTo>
                  <a:lnTo>
                    <a:pt x="371" y="13"/>
                  </a:lnTo>
                  <a:lnTo>
                    <a:pt x="346" y="19"/>
                  </a:lnTo>
                  <a:lnTo>
                    <a:pt x="324" y="26"/>
                  </a:lnTo>
                  <a:lnTo>
                    <a:pt x="302" y="35"/>
                  </a:lnTo>
                  <a:lnTo>
                    <a:pt x="279" y="43"/>
                  </a:lnTo>
                  <a:lnTo>
                    <a:pt x="258" y="53"/>
                  </a:lnTo>
                  <a:lnTo>
                    <a:pt x="237" y="64"/>
                  </a:lnTo>
                  <a:lnTo>
                    <a:pt x="217" y="75"/>
                  </a:lnTo>
                  <a:lnTo>
                    <a:pt x="198" y="88"/>
                  </a:lnTo>
                  <a:lnTo>
                    <a:pt x="179" y="102"/>
                  </a:lnTo>
                  <a:lnTo>
                    <a:pt x="161" y="116"/>
                  </a:lnTo>
                  <a:lnTo>
                    <a:pt x="144" y="131"/>
                  </a:lnTo>
                  <a:lnTo>
                    <a:pt x="127" y="148"/>
                  </a:lnTo>
                  <a:lnTo>
                    <a:pt x="112" y="164"/>
                  </a:lnTo>
                  <a:lnTo>
                    <a:pt x="98" y="182"/>
                  </a:lnTo>
                  <a:lnTo>
                    <a:pt x="84" y="201"/>
                  </a:lnTo>
                  <a:lnTo>
                    <a:pt x="71" y="220"/>
                  </a:lnTo>
                  <a:lnTo>
                    <a:pt x="59" y="240"/>
                  </a:lnTo>
                  <a:lnTo>
                    <a:pt x="48" y="261"/>
                  </a:lnTo>
                  <a:lnTo>
                    <a:pt x="39" y="282"/>
                  </a:lnTo>
                  <a:lnTo>
                    <a:pt x="30" y="304"/>
                  </a:lnTo>
                  <a:lnTo>
                    <a:pt x="21" y="327"/>
                  </a:lnTo>
                  <a:lnTo>
                    <a:pt x="15" y="350"/>
                  </a:lnTo>
                  <a:lnTo>
                    <a:pt x="9" y="375"/>
                  </a:lnTo>
                  <a:lnTo>
                    <a:pt x="5" y="399"/>
                  </a:lnTo>
                  <a:lnTo>
                    <a:pt x="2" y="425"/>
                  </a:lnTo>
                  <a:lnTo>
                    <a:pt x="0" y="451"/>
                  </a:lnTo>
                  <a:lnTo>
                    <a:pt x="0" y="478"/>
                  </a:lnTo>
                  <a:lnTo>
                    <a:pt x="0" y="478"/>
                  </a:lnTo>
                  <a:lnTo>
                    <a:pt x="0" y="504"/>
                  </a:lnTo>
                  <a:lnTo>
                    <a:pt x="2" y="531"/>
                  </a:lnTo>
                  <a:lnTo>
                    <a:pt x="5" y="556"/>
                  </a:lnTo>
                  <a:lnTo>
                    <a:pt x="9" y="580"/>
                  </a:lnTo>
                  <a:lnTo>
                    <a:pt x="15" y="605"/>
                  </a:lnTo>
                  <a:lnTo>
                    <a:pt x="21" y="628"/>
                  </a:lnTo>
                  <a:lnTo>
                    <a:pt x="30" y="651"/>
                  </a:lnTo>
                  <a:lnTo>
                    <a:pt x="39" y="673"/>
                  </a:lnTo>
                  <a:lnTo>
                    <a:pt x="48" y="694"/>
                  </a:lnTo>
                  <a:lnTo>
                    <a:pt x="59" y="716"/>
                  </a:lnTo>
                  <a:lnTo>
                    <a:pt x="71" y="735"/>
                  </a:lnTo>
                  <a:lnTo>
                    <a:pt x="84" y="755"/>
                  </a:lnTo>
                  <a:lnTo>
                    <a:pt x="98" y="773"/>
                  </a:lnTo>
                  <a:lnTo>
                    <a:pt x="112" y="791"/>
                  </a:lnTo>
                  <a:lnTo>
                    <a:pt x="127" y="809"/>
                  </a:lnTo>
                  <a:lnTo>
                    <a:pt x="144" y="824"/>
                  </a:lnTo>
                  <a:lnTo>
                    <a:pt x="161" y="839"/>
                  </a:lnTo>
                  <a:lnTo>
                    <a:pt x="179" y="853"/>
                  </a:lnTo>
                  <a:lnTo>
                    <a:pt x="198" y="868"/>
                  </a:lnTo>
                  <a:lnTo>
                    <a:pt x="217" y="880"/>
                  </a:lnTo>
                  <a:lnTo>
                    <a:pt x="237" y="892"/>
                  </a:lnTo>
                  <a:lnTo>
                    <a:pt x="258" y="902"/>
                  </a:lnTo>
                  <a:lnTo>
                    <a:pt x="279" y="912"/>
                  </a:lnTo>
                  <a:lnTo>
                    <a:pt x="302" y="922"/>
                  </a:lnTo>
                  <a:lnTo>
                    <a:pt x="324" y="930"/>
                  </a:lnTo>
                  <a:lnTo>
                    <a:pt x="346" y="936"/>
                  </a:lnTo>
                  <a:lnTo>
                    <a:pt x="371" y="942"/>
                  </a:lnTo>
                  <a:lnTo>
                    <a:pt x="394" y="947"/>
                  </a:lnTo>
                  <a:lnTo>
                    <a:pt x="419" y="951"/>
                  </a:lnTo>
                  <a:lnTo>
                    <a:pt x="444" y="953"/>
                  </a:lnTo>
                  <a:lnTo>
                    <a:pt x="469" y="955"/>
                  </a:lnTo>
                  <a:lnTo>
                    <a:pt x="495" y="956"/>
                  </a:lnTo>
                  <a:lnTo>
                    <a:pt x="495" y="956"/>
                  </a:lnTo>
                  <a:lnTo>
                    <a:pt x="522" y="955"/>
                  </a:lnTo>
                  <a:lnTo>
                    <a:pt x="548" y="953"/>
                  </a:lnTo>
                  <a:lnTo>
                    <a:pt x="575" y="950"/>
                  </a:lnTo>
                  <a:lnTo>
                    <a:pt x="601" y="946"/>
                  </a:lnTo>
                  <a:lnTo>
                    <a:pt x="627" y="940"/>
                  </a:lnTo>
                  <a:lnTo>
                    <a:pt x="652" y="933"/>
                  </a:lnTo>
                  <a:lnTo>
                    <a:pt x="677" y="924"/>
                  </a:lnTo>
                  <a:lnTo>
                    <a:pt x="702" y="913"/>
                  </a:lnTo>
                  <a:lnTo>
                    <a:pt x="725" y="902"/>
                  </a:lnTo>
                  <a:lnTo>
                    <a:pt x="750" y="889"/>
                  </a:lnTo>
                  <a:lnTo>
                    <a:pt x="772" y="874"/>
                  </a:lnTo>
                  <a:lnTo>
                    <a:pt x="796" y="857"/>
                  </a:lnTo>
                  <a:lnTo>
                    <a:pt x="817" y="839"/>
                  </a:lnTo>
                  <a:lnTo>
                    <a:pt x="839" y="819"/>
                  </a:lnTo>
                  <a:lnTo>
                    <a:pt x="860" y="797"/>
                  </a:lnTo>
                  <a:lnTo>
                    <a:pt x="880" y="774"/>
                  </a:lnTo>
                  <a:lnTo>
                    <a:pt x="717" y="651"/>
                  </a:lnTo>
                  <a:lnTo>
                    <a:pt x="717" y="651"/>
                  </a:lnTo>
                  <a:lnTo>
                    <a:pt x="706" y="663"/>
                  </a:lnTo>
                  <a:lnTo>
                    <a:pt x="695" y="676"/>
                  </a:lnTo>
                  <a:lnTo>
                    <a:pt x="683" y="687"/>
                  </a:lnTo>
                  <a:lnTo>
                    <a:pt x="670" y="700"/>
                  </a:lnTo>
                  <a:lnTo>
                    <a:pt x="658" y="710"/>
                  </a:lnTo>
                  <a:lnTo>
                    <a:pt x="645" y="720"/>
                  </a:lnTo>
                  <a:lnTo>
                    <a:pt x="631" y="730"/>
                  </a:lnTo>
                  <a:lnTo>
                    <a:pt x="615" y="738"/>
                  </a:lnTo>
                  <a:lnTo>
                    <a:pt x="600" y="746"/>
                  </a:lnTo>
                  <a:lnTo>
                    <a:pt x="585" y="754"/>
                  </a:lnTo>
                  <a:lnTo>
                    <a:pt x="568" y="760"/>
                  </a:lnTo>
                  <a:lnTo>
                    <a:pt x="550" y="765"/>
                  </a:lnTo>
                  <a:lnTo>
                    <a:pt x="532" y="768"/>
                  </a:lnTo>
                  <a:lnTo>
                    <a:pt x="514" y="771"/>
                  </a:lnTo>
                  <a:lnTo>
                    <a:pt x="493" y="773"/>
                  </a:lnTo>
                  <a:lnTo>
                    <a:pt x="473" y="774"/>
                  </a:lnTo>
                  <a:lnTo>
                    <a:pt x="473" y="774"/>
                  </a:lnTo>
                  <a:lnTo>
                    <a:pt x="448" y="773"/>
                  </a:lnTo>
                  <a:lnTo>
                    <a:pt x="426" y="770"/>
                  </a:lnTo>
                  <a:lnTo>
                    <a:pt x="403" y="766"/>
                  </a:lnTo>
                  <a:lnTo>
                    <a:pt x="382" y="759"/>
                  </a:lnTo>
                  <a:lnTo>
                    <a:pt x="362" y="751"/>
                  </a:lnTo>
                  <a:lnTo>
                    <a:pt x="342" y="740"/>
                  </a:lnTo>
                  <a:lnTo>
                    <a:pt x="325" y="729"/>
                  </a:lnTo>
                  <a:lnTo>
                    <a:pt x="308" y="716"/>
                  </a:lnTo>
                  <a:lnTo>
                    <a:pt x="292" y="702"/>
                  </a:lnTo>
                  <a:lnTo>
                    <a:pt x="278" y="685"/>
                  </a:lnTo>
                  <a:lnTo>
                    <a:pt x="265" y="667"/>
                  </a:lnTo>
                  <a:lnTo>
                    <a:pt x="254" y="648"/>
                  </a:lnTo>
                  <a:lnTo>
                    <a:pt x="245" y="627"/>
                  </a:lnTo>
                  <a:lnTo>
                    <a:pt x="237" y="605"/>
                  </a:lnTo>
                  <a:lnTo>
                    <a:pt x="231" y="581"/>
                  </a:lnTo>
                  <a:lnTo>
                    <a:pt x="227" y="557"/>
                  </a:lnTo>
                  <a:lnTo>
                    <a:pt x="922" y="557"/>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8" name="Freeform 32"/>
            <p:cNvSpPr>
              <a:spLocks/>
            </p:cNvSpPr>
            <p:nvPr/>
          </p:nvSpPr>
          <p:spPr bwMode="auto">
            <a:xfrm>
              <a:off x="6078538" y="5346700"/>
              <a:ext cx="461962" cy="739775"/>
            </a:xfrm>
            <a:custGeom>
              <a:avLst/>
              <a:gdLst/>
              <a:ahLst/>
              <a:cxnLst>
                <a:cxn ang="0">
                  <a:pos x="0" y="22"/>
                </a:cxn>
                <a:cxn ang="0">
                  <a:pos x="228" y="22"/>
                </a:cxn>
                <a:cxn ang="0">
                  <a:pos x="228" y="167"/>
                </a:cxn>
                <a:cxn ang="0">
                  <a:pos x="232" y="167"/>
                </a:cxn>
                <a:cxn ang="0">
                  <a:pos x="232" y="167"/>
                </a:cxn>
                <a:cxn ang="0">
                  <a:pos x="241" y="148"/>
                </a:cxn>
                <a:cxn ang="0">
                  <a:pos x="252" y="129"/>
                </a:cxn>
                <a:cxn ang="0">
                  <a:pos x="265" y="112"/>
                </a:cxn>
                <a:cxn ang="0">
                  <a:pos x="278" y="97"/>
                </a:cxn>
                <a:cxn ang="0">
                  <a:pos x="292" y="81"/>
                </a:cxn>
                <a:cxn ang="0">
                  <a:pos x="307" y="68"/>
                </a:cxn>
                <a:cxn ang="0">
                  <a:pos x="324" y="55"/>
                </a:cxn>
                <a:cxn ang="0">
                  <a:pos x="340" y="44"/>
                </a:cxn>
                <a:cxn ang="0">
                  <a:pos x="358" y="34"/>
                </a:cxn>
                <a:cxn ang="0">
                  <a:pos x="377" y="25"/>
                </a:cxn>
                <a:cxn ang="0">
                  <a:pos x="396" y="17"/>
                </a:cxn>
                <a:cxn ang="0">
                  <a:pos x="415" y="11"/>
                </a:cxn>
                <a:cxn ang="0">
                  <a:pos x="436" y="6"/>
                </a:cxn>
                <a:cxn ang="0">
                  <a:pos x="457" y="3"/>
                </a:cxn>
                <a:cxn ang="0">
                  <a:pos x="480" y="0"/>
                </a:cxn>
                <a:cxn ang="0">
                  <a:pos x="501" y="0"/>
                </a:cxn>
                <a:cxn ang="0">
                  <a:pos x="501" y="0"/>
                </a:cxn>
                <a:cxn ang="0">
                  <a:pos x="522" y="1"/>
                </a:cxn>
                <a:cxn ang="0">
                  <a:pos x="543" y="3"/>
                </a:cxn>
                <a:cxn ang="0">
                  <a:pos x="563" y="8"/>
                </a:cxn>
                <a:cxn ang="0">
                  <a:pos x="583" y="13"/>
                </a:cxn>
                <a:cxn ang="0">
                  <a:pos x="583" y="233"/>
                </a:cxn>
                <a:cxn ang="0">
                  <a:pos x="583" y="233"/>
                </a:cxn>
                <a:cxn ang="0">
                  <a:pos x="555" y="226"/>
                </a:cxn>
                <a:cxn ang="0">
                  <a:pos x="528" y="221"/>
                </a:cxn>
                <a:cxn ang="0">
                  <a:pos x="500" y="218"/>
                </a:cxn>
                <a:cxn ang="0">
                  <a:pos x="486" y="217"/>
                </a:cxn>
                <a:cxn ang="0">
                  <a:pos x="473" y="216"/>
                </a:cxn>
                <a:cxn ang="0">
                  <a:pos x="473" y="216"/>
                </a:cxn>
                <a:cxn ang="0">
                  <a:pos x="453" y="217"/>
                </a:cxn>
                <a:cxn ang="0">
                  <a:pos x="435" y="218"/>
                </a:cxn>
                <a:cxn ang="0">
                  <a:pos x="418" y="221"/>
                </a:cxn>
                <a:cxn ang="0">
                  <a:pos x="400" y="224"/>
                </a:cxn>
                <a:cxn ang="0">
                  <a:pos x="385" y="228"/>
                </a:cxn>
                <a:cxn ang="0">
                  <a:pos x="371" y="233"/>
                </a:cxn>
                <a:cxn ang="0">
                  <a:pos x="356" y="238"/>
                </a:cxn>
                <a:cxn ang="0">
                  <a:pos x="344" y="245"/>
                </a:cxn>
                <a:cxn ang="0">
                  <a:pos x="332" y="252"/>
                </a:cxn>
                <a:cxn ang="0">
                  <a:pos x="321" y="260"/>
                </a:cxn>
                <a:cxn ang="0">
                  <a:pos x="311" y="268"/>
                </a:cxn>
                <a:cxn ang="0">
                  <a:pos x="301" y="276"/>
                </a:cxn>
                <a:cxn ang="0">
                  <a:pos x="292" y="284"/>
                </a:cxn>
                <a:cxn ang="0">
                  <a:pos x="284" y="293"/>
                </a:cxn>
                <a:cxn ang="0">
                  <a:pos x="277" y="302"/>
                </a:cxn>
                <a:cxn ang="0">
                  <a:pos x="270" y="313"/>
                </a:cxn>
                <a:cxn ang="0">
                  <a:pos x="259" y="332"/>
                </a:cxn>
                <a:cxn ang="0">
                  <a:pos x="248" y="351"/>
                </a:cxn>
                <a:cxn ang="0">
                  <a:pos x="241" y="371"/>
                </a:cxn>
                <a:cxn ang="0">
                  <a:pos x="236" y="389"/>
                </a:cxn>
                <a:cxn ang="0">
                  <a:pos x="232" y="406"/>
                </a:cxn>
                <a:cxn ang="0">
                  <a:pos x="230" y="422"/>
                </a:cxn>
                <a:cxn ang="0">
                  <a:pos x="228" y="435"/>
                </a:cxn>
                <a:cxn ang="0">
                  <a:pos x="228" y="446"/>
                </a:cxn>
                <a:cxn ang="0">
                  <a:pos x="228" y="933"/>
                </a:cxn>
                <a:cxn ang="0">
                  <a:pos x="0" y="933"/>
                </a:cxn>
                <a:cxn ang="0">
                  <a:pos x="0" y="22"/>
                </a:cxn>
              </a:cxnLst>
              <a:rect l="0" t="0" r="r" b="b"/>
              <a:pathLst>
                <a:path w="583" h="933">
                  <a:moveTo>
                    <a:pt x="0" y="22"/>
                  </a:moveTo>
                  <a:lnTo>
                    <a:pt x="228" y="22"/>
                  </a:lnTo>
                  <a:lnTo>
                    <a:pt x="228" y="167"/>
                  </a:lnTo>
                  <a:lnTo>
                    <a:pt x="232" y="167"/>
                  </a:lnTo>
                  <a:lnTo>
                    <a:pt x="232" y="167"/>
                  </a:lnTo>
                  <a:lnTo>
                    <a:pt x="241" y="148"/>
                  </a:lnTo>
                  <a:lnTo>
                    <a:pt x="252" y="129"/>
                  </a:lnTo>
                  <a:lnTo>
                    <a:pt x="265" y="112"/>
                  </a:lnTo>
                  <a:lnTo>
                    <a:pt x="278" y="97"/>
                  </a:lnTo>
                  <a:lnTo>
                    <a:pt x="292" y="81"/>
                  </a:lnTo>
                  <a:lnTo>
                    <a:pt x="307" y="68"/>
                  </a:lnTo>
                  <a:lnTo>
                    <a:pt x="324" y="55"/>
                  </a:lnTo>
                  <a:lnTo>
                    <a:pt x="340" y="44"/>
                  </a:lnTo>
                  <a:lnTo>
                    <a:pt x="358" y="34"/>
                  </a:lnTo>
                  <a:lnTo>
                    <a:pt x="377" y="25"/>
                  </a:lnTo>
                  <a:lnTo>
                    <a:pt x="396" y="17"/>
                  </a:lnTo>
                  <a:lnTo>
                    <a:pt x="415" y="11"/>
                  </a:lnTo>
                  <a:lnTo>
                    <a:pt x="436" y="6"/>
                  </a:lnTo>
                  <a:lnTo>
                    <a:pt x="457" y="3"/>
                  </a:lnTo>
                  <a:lnTo>
                    <a:pt x="480" y="0"/>
                  </a:lnTo>
                  <a:lnTo>
                    <a:pt x="501" y="0"/>
                  </a:lnTo>
                  <a:lnTo>
                    <a:pt x="501" y="0"/>
                  </a:lnTo>
                  <a:lnTo>
                    <a:pt x="522" y="1"/>
                  </a:lnTo>
                  <a:lnTo>
                    <a:pt x="543" y="3"/>
                  </a:lnTo>
                  <a:lnTo>
                    <a:pt x="563" y="8"/>
                  </a:lnTo>
                  <a:lnTo>
                    <a:pt x="583" y="13"/>
                  </a:lnTo>
                  <a:lnTo>
                    <a:pt x="583" y="233"/>
                  </a:lnTo>
                  <a:lnTo>
                    <a:pt x="583" y="233"/>
                  </a:lnTo>
                  <a:lnTo>
                    <a:pt x="555" y="226"/>
                  </a:lnTo>
                  <a:lnTo>
                    <a:pt x="528" y="221"/>
                  </a:lnTo>
                  <a:lnTo>
                    <a:pt x="500" y="218"/>
                  </a:lnTo>
                  <a:lnTo>
                    <a:pt x="486" y="217"/>
                  </a:lnTo>
                  <a:lnTo>
                    <a:pt x="473" y="216"/>
                  </a:lnTo>
                  <a:lnTo>
                    <a:pt x="473" y="216"/>
                  </a:lnTo>
                  <a:lnTo>
                    <a:pt x="453" y="217"/>
                  </a:lnTo>
                  <a:lnTo>
                    <a:pt x="435" y="218"/>
                  </a:lnTo>
                  <a:lnTo>
                    <a:pt x="418" y="221"/>
                  </a:lnTo>
                  <a:lnTo>
                    <a:pt x="400" y="224"/>
                  </a:lnTo>
                  <a:lnTo>
                    <a:pt x="385" y="228"/>
                  </a:lnTo>
                  <a:lnTo>
                    <a:pt x="371" y="233"/>
                  </a:lnTo>
                  <a:lnTo>
                    <a:pt x="356" y="238"/>
                  </a:lnTo>
                  <a:lnTo>
                    <a:pt x="344" y="245"/>
                  </a:lnTo>
                  <a:lnTo>
                    <a:pt x="332" y="252"/>
                  </a:lnTo>
                  <a:lnTo>
                    <a:pt x="321" y="260"/>
                  </a:lnTo>
                  <a:lnTo>
                    <a:pt x="311" y="268"/>
                  </a:lnTo>
                  <a:lnTo>
                    <a:pt x="301" y="276"/>
                  </a:lnTo>
                  <a:lnTo>
                    <a:pt x="292" y="284"/>
                  </a:lnTo>
                  <a:lnTo>
                    <a:pt x="284" y="293"/>
                  </a:lnTo>
                  <a:lnTo>
                    <a:pt x="277" y="302"/>
                  </a:lnTo>
                  <a:lnTo>
                    <a:pt x="270" y="313"/>
                  </a:lnTo>
                  <a:lnTo>
                    <a:pt x="259" y="332"/>
                  </a:lnTo>
                  <a:lnTo>
                    <a:pt x="248" y="351"/>
                  </a:lnTo>
                  <a:lnTo>
                    <a:pt x="241" y="371"/>
                  </a:lnTo>
                  <a:lnTo>
                    <a:pt x="236" y="389"/>
                  </a:lnTo>
                  <a:lnTo>
                    <a:pt x="232" y="406"/>
                  </a:lnTo>
                  <a:lnTo>
                    <a:pt x="230" y="422"/>
                  </a:lnTo>
                  <a:lnTo>
                    <a:pt x="228" y="435"/>
                  </a:lnTo>
                  <a:lnTo>
                    <a:pt x="228" y="446"/>
                  </a:lnTo>
                  <a:lnTo>
                    <a:pt x="228" y="933"/>
                  </a:lnTo>
                  <a:lnTo>
                    <a:pt x="0" y="933"/>
                  </a:lnTo>
                  <a:lnTo>
                    <a:pt x="0" y="22"/>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sp>
          <p:nvSpPr>
            <p:cNvPr id="29" name="Freeform 33"/>
            <p:cNvSpPr>
              <a:spLocks noEditPoints="1"/>
            </p:cNvSpPr>
            <p:nvPr/>
          </p:nvSpPr>
          <p:spPr bwMode="auto">
            <a:xfrm>
              <a:off x="6550025" y="5346700"/>
              <a:ext cx="781050" cy="1101725"/>
            </a:xfrm>
            <a:custGeom>
              <a:avLst/>
              <a:gdLst/>
              <a:ahLst/>
              <a:cxnLst>
                <a:cxn ang="0">
                  <a:pos x="735" y="120"/>
                </a:cxn>
                <a:cxn ang="0">
                  <a:pos x="629" y="38"/>
                </a:cxn>
                <a:cxn ang="0">
                  <a:pos x="497" y="2"/>
                </a:cxn>
                <a:cxn ang="0">
                  <a:pos x="374" y="5"/>
                </a:cxn>
                <a:cxn ang="0">
                  <a:pos x="240" y="46"/>
                </a:cxn>
                <a:cxn ang="0">
                  <a:pos x="134" y="122"/>
                </a:cxn>
                <a:cxn ang="0">
                  <a:pos x="58" y="227"/>
                </a:cxn>
                <a:cxn ang="0">
                  <a:pos x="12" y="356"/>
                </a:cxn>
                <a:cxn ang="0">
                  <a:pos x="0" y="478"/>
                </a:cxn>
                <a:cxn ang="0">
                  <a:pos x="18" y="616"/>
                </a:cxn>
                <a:cxn ang="0">
                  <a:pos x="71" y="738"/>
                </a:cxn>
                <a:cxn ang="0">
                  <a:pos x="156" y="838"/>
                </a:cxn>
                <a:cxn ang="0">
                  <a:pos x="268" y="907"/>
                </a:cxn>
                <a:cxn ang="0">
                  <a:pos x="403" y="942"/>
                </a:cxn>
                <a:cxn ang="0">
                  <a:pos x="517" y="940"/>
                </a:cxn>
                <a:cxn ang="0">
                  <a:pos x="640" y="902"/>
                </a:cxn>
                <a:cxn ang="0">
                  <a:pos x="738" y="828"/>
                </a:cxn>
                <a:cxn ang="0">
                  <a:pos x="752" y="943"/>
                </a:cxn>
                <a:cxn ang="0">
                  <a:pos x="722" y="1054"/>
                </a:cxn>
                <a:cxn ang="0">
                  <a:pos x="675" y="1117"/>
                </a:cxn>
                <a:cxn ang="0">
                  <a:pos x="605" y="1161"/>
                </a:cxn>
                <a:cxn ang="0">
                  <a:pos x="506" y="1182"/>
                </a:cxn>
                <a:cxn ang="0">
                  <a:pos x="398" y="1178"/>
                </a:cxn>
                <a:cxn ang="0">
                  <a:pos x="278" y="1141"/>
                </a:cxn>
                <a:cxn ang="0">
                  <a:pos x="171" y="1067"/>
                </a:cxn>
                <a:cxn ang="0">
                  <a:pos x="93" y="1294"/>
                </a:cxn>
                <a:cxn ang="0">
                  <a:pos x="257" y="1364"/>
                </a:cxn>
                <a:cxn ang="0">
                  <a:pos x="437" y="1388"/>
                </a:cxn>
                <a:cxn ang="0">
                  <a:pos x="593" y="1379"/>
                </a:cxn>
                <a:cxn ang="0">
                  <a:pos x="746" y="1330"/>
                </a:cxn>
                <a:cxn ang="0">
                  <a:pos x="859" y="1242"/>
                </a:cxn>
                <a:cxn ang="0">
                  <a:pos x="935" y="1121"/>
                </a:cxn>
                <a:cxn ang="0">
                  <a:pos x="976" y="968"/>
                </a:cxn>
                <a:cxn ang="0">
                  <a:pos x="767" y="22"/>
                </a:cxn>
                <a:cxn ang="0">
                  <a:pos x="440" y="734"/>
                </a:cxn>
                <a:cxn ang="0">
                  <a:pos x="366" y="708"/>
                </a:cxn>
                <a:cxn ang="0">
                  <a:pos x="303" y="662"/>
                </a:cxn>
                <a:cxn ang="0">
                  <a:pos x="259" y="601"/>
                </a:cxn>
                <a:cxn ang="0">
                  <a:pos x="233" y="529"/>
                </a:cxn>
                <a:cxn ang="0">
                  <a:pos x="228" y="461"/>
                </a:cxn>
                <a:cxn ang="0">
                  <a:pos x="243" y="378"/>
                </a:cxn>
                <a:cxn ang="0">
                  <a:pos x="278" y="309"/>
                </a:cxn>
                <a:cxn ang="0">
                  <a:pos x="332" y="256"/>
                </a:cxn>
                <a:cxn ang="0">
                  <a:pos x="400" y="220"/>
                </a:cxn>
                <a:cxn ang="0">
                  <a:pos x="483" y="205"/>
                </a:cxn>
                <a:cxn ang="0">
                  <a:pos x="556" y="210"/>
                </a:cxn>
                <a:cxn ang="0">
                  <a:pos x="633" y="235"/>
                </a:cxn>
                <a:cxn ang="0">
                  <a:pos x="694" y="279"/>
                </a:cxn>
                <a:cxn ang="0">
                  <a:pos x="737" y="340"/>
                </a:cxn>
                <a:cxn ang="0">
                  <a:pos x="762" y="415"/>
                </a:cxn>
                <a:cxn ang="0">
                  <a:pos x="765" y="500"/>
                </a:cxn>
                <a:cxn ang="0">
                  <a:pos x="744" y="590"/>
                </a:cxn>
                <a:cxn ang="0">
                  <a:pos x="703" y="654"/>
                </a:cxn>
                <a:cxn ang="0">
                  <a:pos x="645" y="702"/>
                </a:cxn>
                <a:cxn ang="0">
                  <a:pos x="569" y="731"/>
                </a:cxn>
                <a:cxn ang="0">
                  <a:pos x="495" y="739"/>
                </a:cxn>
              </a:cxnLst>
              <a:rect l="0" t="0" r="r" b="b"/>
              <a:pathLst>
                <a:path w="983" h="1388">
                  <a:moveTo>
                    <a:pt x="767" y="22"/>
                  </a:moveTo>
                  <a:lnTo>
                    <a:pt x="767" y="159"/>
                  </a:lnTo>
                  <a:lnTo>
                    <a:pt x="763" y="159"/>
                  </a:lnTo>
                  <a:lnTo>
                    <a:pt x="763" y="159"/>
                  </a:lnTo>
                  <a:lnTo>
                    <a:pt x="750" y="139"/>
                  </a:lnTo>
                  <a:lnTo>
                    <a:pt x="735" y="120"/>
                  </a:lnTo>
                  <a:lnTo>
                    <a:pt x="720" y="104"/>
                  </a:lnTo>
                  <a:lnTo>
                    <a:pt x="704" y="88"/>
                  </a:lnTo>
                  <a:lnTo>
                    <a:pt x="687" y="73"/>
                  </a:lnTo>
                  <a:lnTo>
                    <a:pt x="668" y="60"/>
                  </a:lnTo>
                  <a:lnTo>
                    <a:pt x="649" y="49"/>
                  </a:lnTo>
                  <a:lnTo>
                    <a:pt x="629" y="38"/>
                  </a:lnTo>
                  <a:lnTo>
                    <a:pt x="609" y="28"/>
                  </a:lnTo>
                  <a:lnTo>
                    <a:pt x="588" y="21"/>
                  </a:lnTo>
                  <a:lnTo>
                    <a:pt x="565" y="14"/>
                  </a:lnTo>
                  <a:lnTo>
                    <a:pt x="543" y="9"/>
                  </a:lnTo>
                  <a:lnTo>
                    <a:pt x="520" y="5"/>
                  </a:lnTo>
                  <a:lnTo>
                    <a:pt x="497" y="2"/>
                  </a:lnTo>
                  <a:lnTo>
                    <a:pt x="474" y="0"/>
                  </a:lnTo>
                  <a:lnTo>
                    <a:pt x="450" y="0"/>
                  </a:lnTo>
                  <a:lnTo>
                    <a:pt x="450" y="0"/>
                  </a:lnTo>
                  <a:lnTo>
                    <a:pt x="424" y="0"/>
                  </a:lnTo>
                  <a:lnTo>
                    <a:pt x="398" y="2"/>
                  </a:lnTo>
                  <a:lnTo>
                    <a:pt x="374" y="5"/>
                  </a:lnTo>
                  <a:lnTo>
                    <a:pt x="350" y="9"/>
                  </a:lnTo>
                  <a:lnTo>
                    <a:pt x="327" y="14"/>
                  </a:lnTo>
                  <a:lnTo>
                    <a:pt x="304" y="20"/>
                  </a:lnTo>
                  <a:lnTo>
                    <a:pt x="282" y="28"/>
                  </a:lnTo>
                  <a:lnTo>
                    <a:pt x="261" y="37"/>
                  </a:lnTo>
                  <a:lnTo>
                    <a:pt x="240" y="46"/>
                  </a:lnTo>
                  <a:lnTo>
                    <a:pt x="221" y="56"/>
                  </a:lnTo>
                  <a:lnTo>
                    <a:pt x="203" y="68"/>
                  </a:lnTo>
                  <a:lnTo>
                    <a:pt x="184" y="80"/>
                  </a:lnTo>
                  <a:lnTo>
                    <a:pt x="167" y="93"/>
                  </a:lnTo>
                  <a:lnTo>
                    <a:pt x="151" y="107"/>
                  </a:lnTo>
                  <a:lnTo>
                    <a:pt x="134" y="122"/>
                  </a:lnTo>
                  <a:lnTo>
                    <a:pt x="120" y="137"/>
                  </a:lnTo>
                  <a:lnTo>
                    <a:pt x="106" y="154"/>
                  </a:lnTo>
                  <a:lnTo>
                    <a:pt x="93" y="171"/>
                  </a:lnTo>
                  <a:lnTo>
                    <a:pt x="80" y="189"/>
                  </a:lnTo>
                  <a:lnTo>
                    <a:pt x="68" y="208"/>
                  </a:lnTo>
                  <a:lnTo>
                    <a:pt x="58" y="227"/>
                  </a:lnTo>
                  <a:lnTo>
                    <a:pt x="48" y="247"/>
                  </a:lnTo>
                  <a:lnTo>
                    <a:pt x="39" y="268"/>
                  </a:lnTo>
                  <a:lnTo>
                    <a:pt x="30" y="289"/>
                  </a:lnTo>
                  <a:lnTo>
                    <a:pt x="23" y="312"/>
                  </a:lnTo>
                  <a:lnTo>
                    <a:pt x="17" y="334"/>
                  </a:lnTo>
                  <a:lnTo>
                    <a:pt x="12" y="356"/>
                  </a:lnTo>
                  <a:lnTo>
                    <a:pt x="8" y="380"/>
                  </a:lnTo>
                  <a:lnTo>
                    <a:pt x="5" y="403"/>
                  </a:lnTo>
                  <a:lnTo>
                    <a:pt x="2" y="428"/>
                  </a:lnTo>
                  <a:lnTo>
                    <a:pt x="1" y="452"/>
                  </a:lnTo>
                  <a:lnTo>
                    <a:pt x="0" y="478"/>
                  </a:lnTo>
                  <a:lnTo>
                    <a:pt x="0" y="478"/>
                  </a:lnTo>
                  <a:lnTo>
                    <a:pt x="1" y="502"/>
                  </a:lnTo>
                  <a:lnTo>
                    <a:pt x="2" y="525"/>
                  </a:lnTo>
                  <a:lnTo>
                    <a:pt x="5" y="549"/>
                  </a:lnTo>
                  <a:lnTo>
                    <a:pt x="8" y="571"/>
                  </a:lnTo>
                  <a:lnTo>
                    <a:pt x="13" y="595"/>
                  </a:lnTo>
                  <a:lnTo>
                    <a:pt x="18" y="616"/>
                  </a:lnTo>
                  <a:lnTo>
                    <a:pt x="25" y="638"/>
                  </a:lnTo>
                  <a:lnTo>
                    <a:pt x="32" y="659"/>
                  </a:lnTo>
                  <a:lnTo>
                    <a:pt x="41" y="680"/>
                  </a:lnTo>
                  <a:lnTo>
                    <a:pt x="50" y="701"/>
                  </a:lnTo>
                  <a:lnTo>
                    <a:pt x="60" y="720"/>
                  </a:lnTo>
                  <a:lnTo>
                    <a:pt x="71" y="738"/>
                  </a:lnTo>
                  <a:lnTo>
                    <a:pt x="83" y="757"/>
                  </a:lnTo>
                  <a:lnTo>
                    <a:pt x="97" y="775"/>
                  </a:lnTo>
                  <a:lnTo>
                    <a:pt x="110" y="791"/>
                  </a:lnTo>
                  <a:lnTo>
                    <a:pt x="124" y="808"/>
                  </a:lnTo>
                  <a:lnTo>
                    <a:pt x="139" y="823"/>
                  </a:lnTo>
                  <a:lnTo>
                    <a:pt x="156" y="838"/>
                  </a:lnTo>
                  <a:lnTo>
                    <a:pt x="172" y="851"/>
                  </a:lnTo>
                  <a:lnTo>
                    <a:pt x="190" y="865"/>
                  </a:lnTo>
                  <a:lnTo>
                    <a:pt x="209" y="877"/>
                  </a:lnTo>
                  <a:lnTo>
                    <a:pt x="227" y="888"/>
                  </a:lnTo>
                  <a:lnTo>
                    <a:pt x="247" y="898"/>
                  </a:lnTo>
                  <a:lnTo>
                    <a:pt x="268" y="907"/>
                  </a:lnTo>
                  <a:lnTo>
                    <a:pt x="288" y="916"/>
                  </a:lnTo>
                  <a:lnTo>
                    <a:pt x="311" y="924"/>
                  </a:lnTo>
                  <a:lnTo>
                    <a:pt x="333" y="930"/>
                  </a:lnTo>
                  <a:lnTo>
                    <a:pt x="355" y="935"/>
                  </a:lnTo>
                  <a:lnTo>
                    <a:pt x="379" y="939"/>
                  </a:lnTo>
                  <a:lnTo>
                    <a:pt x="403" y="942"/>
                  </a:lnTo>
                  <a:lnTo>
                    <a:pt x="429" y="944"/>
                  </a:lnTo>
                  <a:lnTo>
                    <a:pt x="453" y="944"/>
                  </a:lnTo>
                  <a:lnTo>
                    <a:pt x="453" y="944"/>
                  </a:lnTo>
                  <a:lnTo>
                    <a:pt x="475" y="944"/>
                  </a:lnTo>
                  <a:lnTo>
                    <a:pt x="496" y="942"/>
                  </a:lnTo>
                  <a:lnTo>
                    <a:pt x="517" y="940"/>
                  </a:lnTo>
                  <a:lnTo>
                    <a:pt x="539" y="936"/>
                  </a:lnTo>
                  <a:lnTo>
                    <a:pt x="560" y="932"/>
                  </a:lnTo>
                  <a:lnTo>
                    <a:pt x="581" y="926"/>
                  </a:lnTo>
                  <a:lnTo>
                    <a:pt x="601" y="920"/>
                  </a:lnTo>
                  <a:lnTo>
                    <a:pt x="620" y="911"/>
                  </a:lnTo>
                  <a:lnTo>
                    <a:pt x="640" y="902"/>
                  </a:lnTo>
                  <a:lnTo>
                    <a:pt x="658" y="893"/>
                  </a:lnTo>
                  <a:lnTo>
                    <a:pt x="676" y="882"/>
                  </a:lnTo>
                  <a:lnTo>
                    <a:pt x="693" y="870"/>
                  </a:lnTo>
                  <a:lnTo>
                    <a:pt x="709" y="857"/>
                  </a:lnTo>
                  <a:lnTo>
                    <a:pt x="724" y="843"/>
                  </a:lnTo>
                  <a:lnTo>
                    <a:pt x="738" y="828"/>
                  </a:lnTo>
                  <a:lnTo>
                    <a:pt x="752" y="812"/>
                  </a:lnTo>
                  <a:lnTo>
                    <a:pt x="756" y="812"/>
                  </a:lnTo>
                  <a:lnTo>
                    <a:pt x="756" y="878"/>
                  </a:lnTo>
                  <a:lnTo>
                    <a:pt x="756" y="878"/>
                  </a:lnTo>
                  <a:lnTo>
                    <a:pt x="755" y="911"/>
                  </a:lnTo>
                  <a:lnTo>
                    <a:pt x="752" y="943"/>
                  </a:lnTo>
                  <a:lnTo>
                    <a:pt x="748" y="974"/>
                  </a:lnTo>
                  <a:lnTo>
                    <a:pt x="742" y="1002"/>
                  </a:lnTo>
                  <a:lnTo>
                    <a:pt x="737" y="1015"/>
                  </a:lnTo>
                  <a:lnTo>
                    <a:pt x="732" y="1029"/>
                  </a:lnTo>
                  <a:lnTo>
                    <a:pt x="727" y="1042"/>
                  </a:lnTo>
                  <a:lnTo>
                    <a:pt x="722" y="1054"/>
                  </a:lnTo>
                  <a:lnTo>
                    <a:pt x="716" y="1066"/>
                  </a:lnTo>
                  <a:lnTo>
                    <a:pt x="709" y="1077"/>
                  </a:lnTo>
                  <a:lnTo>
                    <a:pt x="702" y="1088"/>
                  </a:lnTo>
                  <a:lnTo>
                    <a:pt x="694" y="1099"/>
                  </a:lnTo>
                  <a:lnTo>
                    <a:pt x="685" y="1108"/>
                  </a:lnTo>
                  <a:lnTo>
                    <a:pt x="675" y="1117"/>
                  </a:lnTo>
                  <a:lnTo>
                    <a:pt x="666" y="1126"/>
                  </a:lnTo>
                  <a:lnTo>
                    <a:pt x="655" y="1134"/>
                  </a:lnTo>
                  <a:lnTo>
                    <a:pt x="644" y="1142"/>
                  </a:lnTo>
                  <a:lnTo>
                    <a:pt x="631" y="1149"/>
                  </a:lnTo>
                  <a:lnTo>
                    <a:pt x="618" y="1155"/>
                  </a:lnTo>
                  <a:lnTo>
                    <a:pt x="605" y="1161"/>
                  </a:lnTo>
                  <a:lnTo>
                    <a:pt x="591" y="1166"/>
                  </a:lnTo>
                  <a:lnTo>
                    <a:pt x="575" y="1170"/>
                  </a:lnTo>
                  <a:lnTo>
                    <a:pt x="559" y="1174"/>
                  </a:lnTo>
                  <a:lnTo>
                    <a:pt x="543" y="1177"/>
                  </a:lnTo>
                  <a:lnTo>
                    <a:pt x="525" y="1180"/>
                  </a:lnTo>
                  <a:lnTo>
                    <a:pt x="506" y="1182"/>
                  </a:lnTo>
                  <a:lnTo>
                    <a:pt x="487" y="1183"/>
                  </a:lnTo>
                  <a:lnTo>
                    <a:pt x="467" y="1183"/>
                  </a:lnTo>
                  <a:lnTo>
                    <a:pt x="467" y="1183"/>
                  </a:lnTo>
                  <a:lnTo>
                    <a:pt x="443" y="1182"/>
                  </a:lnTo>
                  <a:lnTo>
                    <a:pt x="421" y="1181"/>
                  </a:lnTo>
                  <a:lnTo>
                    <a:pt x="398" y="1178"/>
                  </a:lnTo>
                  <a:lnTo>
                    <a:pt x="377" y="1174"/>
                  </a:lnTo>
                  <a:lnTo>
                    <a:pt x="356" y="1170"/>
                  </a:lnTo>
                  <a:lnTo>
                    <a:pt x="336" y="1164"/>
                  </a:lnTo>
                  <a:lnTo>
                    <a:pt x="316" y="1157"/>
                  </a:lnTo>
                  <a:lnTo>
                    <a:pt x="296" y="1149"/>
                  </a:lnTo>
                  <a:lnTo>
                    <a:pt x="278" y="1141"/>
                  </a:lnTo>
                  <a:lnTo>
                    <a:pt x="260" y="1130"/>
                  </a:lnTo>
                  <a:lnTo>
                    <a:pt x="241" y="1120"/>
                  </a:lnTo>
                  <a:lnTo>
                    <a:pt x="223" y="1108"/>
                  </a:lnTo>
                  <a:lnTo>
                    <a:pt x="206" y="1096"/>
                  </a:lnTo>
                  <a:lnTo>
                    <a:pt x="188" y="1082"/>
                  </a:lnTo>
                  <a:lnTo>
                    <a:pt x="171" y="1067"/>
                  </a:lnTo>
                  <a:lnTo>
                    <a:pt x="154" y="1052"/>
                  </a:lnTo>
                  <a:lnTo>
                    <a:pt x="17" y="1238"/>
                  </a:lnTo>
                  <a:lnTo>
                    <a:pt x="17" y="1238"/>
                  </a:lnTo>
                  <a:lnTo>
                    <a:pt x="42" y="1259"/>
                  </a:lnTo>
                  <a:lnTo>
                    <a:pt x="67" y="1277"/>
                  </a:lnTo>
                  <a:lnTo>
                    <a:pt x="93" y="1294"/>
                  </a:lnTo>
                  <a:lnTo>
                    <a:pt x="118" y="1310"/>
                  </a:lnTo>
                  <a:lnTo>
                    <a:pt x="144" y="1324"/>
                  </a:lnTo>
                  <a:lnTo>
                    <a:pt x="172" y="1336"/>
                  </a:lnTo>
                  <a:lnTo>
                    <a:pt x="200" y="1346"/>
                  </a:lnTo>
                  <a:lnTo>
                    <a:pt x="228" y="1356"/>
                  </a:lnTo>
                  <a:lnTo>
                    <a:pt x="257" y="1364"/>
                  </a:lnTo>
                  <a:lnTo>
                    <a:pt x="286" y="1371"/>
                  </a:lnTo>
                  <a:lnTo>
                    <a:pt x="316" y="1377"/>
                  </a:lnTo>
                  <a:lnTo>
                    <a:pt x="345" y="1381"/>
                  </a:lnTo>
                  <a:lnTo>
                    <a:pt x="376" y="1384"/>
                  </a:lnTo>
                  <a:lnTo>
                    <a:pt x="406" y="1387"/>
                  </a:lnTo>
                  <a:lnTo>
                    <a:pt x="437" y="1388"/>
                  </a:lnTo>
                  <a:lnTo>
                    <a:pt x="468" y="1388"/>
                  </a:lnTo>
                  <a:lnTo>
                    <a:pt x="468" y="1388"/>
                  </a:lnTo>
                  <a:lnTo>
                    <a:pt x="501" y="1388"/>
                  </a:lnTo>
                  <a:lnTo>
                    <a:pt x="533" y="1386"/>
                  </a:lnTo>
                  <a:lnTo>
                    <a:pt x="563" y="1383"/>
                  </a:lnTo>
                  <a:lnTo>
                    <a:pt x="593" y="1379"/>
                  </a:lnTo>
                  <a:lnTo>
                    <a:pt x="621" y="1374"/>
                  </a:lnTo>
                  <a:lnTo>
                    <a:pt x="648" y="1367"/>
                  </a:lnTo>
                  <a:lnTo>
                    <a:pt x="674" y="1359"/>
                  </a:lnTo>
                  <a:lnTo>
                    <a:pt x="699" y="1350"/>
                  </a:lnTo>
                  <a:lnTo>
                    <a:pt x="722" y="1341"/>
                  </a:lnTo>
                  <a:lnTo>
                    <a:pt x="746" y="1330"/>
                  </a:lnTo>
                  <a:lnTo>
                    <a:pt x="767" y="1318"/>
                  </a:lnTo>
                  <a:lnTo>
                    <a:pt x="787" y="1304"/>
                  </a:lnTo>
                  <a:lnTo>
                    <a:pt x="807" y="1291"/>
                  </a:lnTo>
                  <a:lnTo>
                    <a:pt x="825" y="1276"/>
                  </a:lnTo>
                  <a:lnTo>
                    <a:pt x="842" y="1260"/>
                  </a:lnTo>
                  <a:lnTo>
                    <a:pt x="859" y="1242"/>
                  </a:lnTo>
                  <a:lnTo>
                    <a:pt x="874" y="1225"/>
                  </a:lnTo>
                  <a:lnTo>
                    <a:pt x="888" y="1206"/>
                  </a:lnTo>
                  <a:lnTo>
                    <a:pt x="901" y="1186"/>
                  </a:lnTo>
                  <a:lnTo>
                    <a:pt x="914" y="1165"/>
                  </a:lnTo>
                  <a:lnTo>
                    <a:pt x="925" y="1144"/>
                  </a:lnTo>
                  <a:lnTo>
                    <a:pt x="935" y="1121"/>
                  </a:lnTo>
                  <a:lnTo>
                    <a:pt x="944" y="1098"/>
                  </a:lnTo>
                  <a:lnTo>
                    <a:pt x="952" y="1073"/>
                  </a:lnTo>
                  <a:lnTo>
                    <a:pt x="960" y="1049"/>
                  </a:lnTo>
                  <a:lnTo>
                    <a:pt x="966" y="1022"/>
                  </a:lnTo>
                  <a:lnTo>
                    <a:pt x="971" y="996"/>
                  </a:lnTo>
                  <a:lnTo>
                    <a:pt x="976" y="968"/>
                  </a:lnTo>
                  <a:lnTo>
                    <a:pt x="979" y="941"/>
                  </a:lnTo>
                  <a:lnTo>
                    <a:pt x="981" y="911"/>
                  </a:lnTo>
                  <a:lnTo>
                    <a:pt x="983" y="882"/>
                  </a:lnTo>
                  <a:lnTo>
                    <a:pt x="983" y="851"/>
                  </a:lnTo>
                  <a:lnTo>
                    <a:pt x="983" y="22"/>
                  </a:lnTo>
                  <a:lnTo>
                    <a:pt x="767" y="22"/>
                  </a:lnTo>
                  <a:close/>
                  <a:moveTo>
                    <a:pt x="495" y="739"/>
                  </a:moveTo>
                  <a:lnTo>
                    <a:pt x="495" y="739"/>
                  </a:lnTo>
                  <a:lnTo>
                    <a:pt x="481" y="739"/>
                  </a:lnTo>
                  <a:lnTo>
                    <a:pt x="467" y="738"/>
                  </a:lnTo>
                  <a:lnTo>
                    <a:pt x="453" y="736"/>
                  </a:lnTo>
                  <a:lnTo>
                    <a:pt x="440" y="734"/>
                  </a:lnTo>
                  <a:lnTo>
                    <a:pt x="427" y="731"/>
                  </a:lnTo>
                  <a:lnTo>
                    <a:pt x="413" y="727"/>
                  </a:lnTo>
                  <a:lnTo>
                    <a:pt x="401" y="723"/>
                  </a:lnTo>
                  <a:lnTo>
                    <a:pt x="389" y="719"/>
                  </a:lnTo>
                  <a:lnTo>
                    <a:pt x="377" y="713"/>
                  </a:lnTo>
                  <a:lnTo>
                    <a:pt x="366" y="708"/>
                  </a:lnTo>
                  <a:lnTo>
                    <a:pt x="354" y="701"/>
                  </a:lnTo>
                  <a:lnTo>
                    <a:pt x="343" y="694"/>
                  </a:lnTo>
                  <a:lnTo>
                    <a:pt x="333" y="686"/>
                  </a:lnTo>
                  <a:lnTo>
                    <a:pt x="323" y="679"/>
                  </a:lnTo>
                  <a:lnTo>
                    <a:pt x="313" y="670"/>
                  </a:lnTo>
                  <a:lnTo>
                    <a:pt x="303" y="662"/>
                  </a:lnTo>
                  <a:lnTo>
                    <a:pt x="295" y="653"/>
                  </a:lnTo>
                  <a:lnTo>
                    <a:pt x="287" y="643"/>
                  </a:lnTo>
                  <a:lnTo>
                    <a:pt x="279" y="633"/>
                  </a:lnTo>
                  <a:lnTo>
                    <a:pt x="272" y="622"/>
                  </a:lnTo>
                  <a:lnTo>
                    <a:pt x="265" y="612"/>
                  </a:lnTo>
                  <a:lnTo>
                    <a:pt x="259" y="601"/>
                  </a:lnTo>
                  <a:lnTo>
                    <a:pt x="254" y="590"/>
                  </a:lnTo>
                  <a:lnTo>
                    <a:pt x="248" y="577"/>
                  </a:lnTo>
                  <a:lnTo>
                    <a:pt x="243" y="566"/>
                  </a:lnTo>
                  <a:lnTo>
                    <a:pt x="239" y="554"/>
                  </a:lnTo>
                  <a:lnTo>
                    <a:pt x="236" y="542"/>
                  </a:lnTo>
                  <a:lnTo>
                    <a:pt x="233" y="529"/>
                  </a:lnTo>
                  <a:lnTo>
                    <a:pt x="231" y="515"/>
                  </a:lnTo>
                  <a:lnTo>
                    <a:pt x="229" y="503"/>
                  </a:lnTo>
                  <a:lnTo>
                    <a:pt x="228" y="490"/>
                  </a:lnTo>
                  <a:lnTo>
                    <a:pt x="228" y="476"/>
                  </a:lnTo>
                  <a:lnTo>
                    <a:pt x="228" y="476"/>
                  </a:lnTo>
                  <a:lnTo>
                    <a:pt x="228" y="461"/>
                  </a:lnTo>
                  <a:lnTo>
                    <a:pt x="229" y="446"/>
                  </a:lnTo>
                  <a:lnTo>
                    <a:pt x="231" y="432"/>
                  </a:lnTo>
                  <a:lnTo>
                    <a:pt x="233" y="417"/>
                  </a:lnTo>
                  <a:lnTo>
                    <a:pt x="235" y="404"/>
                  </a:lnTo>
                  <a:lnTo>
                    <a:pt x="239" y="391"/>
                  </a:lnTo>
                  <a:lnTo>
                    <a:pt x="243" y="378"/>
                  </a:lnTo>
                  <a:lnTo>
                    <a:pt x="247" y="366"/>
                  </a:lnTo>
                  <a:lnTo>
                    <a:pt x="252" y="353"/>
                  </a:lnTo>
                  <a:lnTo>
                    <a:pt x="259" y="341"/>
                  </a:lnTo>
                  <a:lnTo>
                    <a:pt x="265" y="330"/>
                  </a:lnTo>
                  <a:lnTo>
                    <a:pt x="271" y="319"/>
                  </a:lnTo>
                  <a:lnTo>
                    <a:pt x="278" y="309"/>
                  </a:lnTo>
                  <a:lnTo>
                    <a:pt x="286" y="298"/>
                  </a:lnTo>
                  <a:lnTo>
                    <a:pt x="294" y="289"/>
                  </a:lnTo>
                  <a:lnTo>
                    <a:pt x="302" y="280"/>
                  </a:lnTo>
                  <a:lnTo>
                    <a:pt x="312" y="271"/>
                  </a:lnTo>
                  <a:lnTo>
                    <a:pt x="322" y="263"/>
                  </a:lnTo>
                  <a:lnTo>
                    <a:pt x="332" y="256"/>
                  </a:lnTo>
                  <a:lnTo>
                    <a:pt x="342" y="247"/>
                  </a:lnTo>
                  <a:lnTo>
                    <a:pt x="353" y="241"/>
                  </a:lnTo>
                  <a:lnTo>
                    <a:pt x="365" y="235"/>
                  </a:lnTo>
                  <a:lnTo>
                    <a:pt x="376" y="229"/>
                  </a:lnTo>
                  <a:lnTo>
                    <a:pt x="388" y="224"/>
                  </a:lnTo>
                  <a:lnTo>
                    <a:pt x="400" y="220"/>
                  </a:lnTo>
                  <a:lnTo>
                    <a:pt x="413" y="216"/>
                  </a:lnTo>
                  <a:lnTo>
                    <a:pt x="427" y="213"/>
                  </a:lnTo>
                  <a:lnTo>
                    <a:pt x="440" y="210"/>
                  </a:lnTo>
                  <a:lnTo>
                    <a:pt x="454" y="208"/>
                  </a:lnTo>
                  <a:lnTo>
                    <a:pt x="468" y="206"/>
                  </a:lnTo>
                  <a:lnTo>
                    <a:pt x="483" y="205"/>
                  </a:lnTo>
                  <a:lnTo>
                    <a:pt x="497" y="205"/>
                  </a:lnTo>
                  <a:lnTo>
                    <a:pt x="497" y="205"/>
                  </a:lnTo>
                  <a:lnTo>
                    <a:pt x="512" y="205"/>
                  </a:lnTo>
                  <a:lnTo>
                    <a:pt x="528" y="206"/>
                  </a:lnTo>
                  <a:lnTo>
                    <a:pt x="542" y="208"/>
                  </a:lnTo>
                  <a:lnTo>
                    <a:pt x="556" y="210"/>
                  </a:lnTo>
                  <a:lnTo>
                    <a:pt x="570" y="213"/>
                  </a:lnTo>
                  <a:lnTo>
                    <a:pt x="584" y="216"/>
                  </a:lnTo>
                  <a:lnTo>
                    <a:pt x="597" y="220"/>
                  </a:lnTo>
                  <a:lnTo>
                    <a:pt x="609" y="224"/>
                  </a:lnTo>
                  <a:lnTo>
                    <a:pt x="621" y="229"/>
                  </a:lnTo>
                  <a:lnTo>
                    <a:pt x="633" y="235"/>
                  </a:lnTo>
                  <a:lnTo>
                    <a:pt x="644" y="241"/>
                  </a:lnTo>
                  <a:lnTo>
                    <a:pt x="655" y="247"/>
                  </a:lnTo>
                  <a:lnTo>
                    <a:pt x="665" y="255"/>
                  </a:lnTo>
                  <a:lnTo>
                    <a:pt x="675" y="263"/>
                  </a:lnTo>
                  <a:lnTo>
                    <a:pt x="684" y="271"/>
                  </a:lnTo>
                  <a:lnTo>
                    <a:pt x="694" y="279"/>
                  </a:lnTo>
                  <a:lnTo>
                    <a:pt x="703" y="288"/>
                  </a:lnTo>
                  <a:lnTo>
                    <a:pt x="710" y="298"/>
                  </a:lnTo>
                  <a:lnTo>
                    <a:pt x="718" y="308"/>
                  </a:lnTo>
                  <a:lnTo>
                    <a:pt x="725" y="318"/>
                  </a:lnTo>
                  <a:lnTo>
                    <a:pt x="731" y="329"/>
                  </a:lnTo>
                  <a:lnTo>
                    <a:pt x="737" y="340"/>
                  </a:lnTo>
                  <a:lnTo>
                    <a:pt x="743" y="351"/>
                  </a:lnTo>
                  <a:lnTo>
                    <a:pt x="748" y="364"/>
                  </a:lnTo>
                  <a:lnTo>
                    <a:pt x="752" y="376"/>
                  </a:lnTo>
                  <a:lnTo>
                    <a:pt x="756" y="389"/>
                  </a:lnTo>
                  <a:lnTo>
                    <a:pt x="759" y="402"/>
                  </a:lnTo>
                  <a:lnTo>
                    <a:pt x="762" y="415"/>
                  </a:lnTo>
                  <a:lnTo>
                    <a:pt x="764" y="429"/>
                  </a:lnTo>
                  <a:lnTo>
                    <a:pt x="765" y="443"/>
                  </a:lnTo>
                  <a:lnTo>
                    <a:pt x="766" y="457"/>
                  </a:lnTo>
                  <a:lnTo>
                    <a:pt x="767" y="471"/>
                  </a:lnTo>
                  <a:lnTo>
                    <a:pt x="767" y="471"/>
                  </a:lnTo>
                  <a:lnTo>
                    <a:pt x="765" y="500"/>
                  </a:lnTo>
                  <a:lnTo>
                    <a:pt x="762" y="527"/>
                  </a:lnTo>
                  <a:lnTo>
                    <a:pt x="759" y="540"/>
                  </a:lnTo>
                  <a:lnTo>
                    <a:pt x="756" y="553"/>
                  </a:lnTo>
                  <a:lnTo>
                    <a:pt x="753" y="565"/>
                  </a:lnTo>
                  <a:lnTo>
                    <a:pt x="748" y="577"/>
                  </a:lnTo>
                  <a:lnTo>
                    <a:pt x="744" y="590"/>
                  </a:lnTo>
                  <a:lnTo>
                    <a:pt x="737" y="601"/>
                  </a:lnTo>
                  <a:lnTo>
                    <a:pt x="731" y="612"/>
                  </a:lnTo>
                  <a:lnTo>
                    <a:pt x="725" y="623"/>
                  </a:lnTo>
                  <a:lnTo>
                    <a:pt x="718" y="633"/>
                  </a:lnTo>
                  <a:lnTo>
                    <a:pt x="711" y="644"/>
                  </a:lnTo>
                  <a:lnTo>
                    <a:pt x="703" y="654"/>
                  </a:lnTo>
                  <a:lnTo>
                    <a:pt x="695" y="663"/>
                  </a:lnTo>
                  <a:lnTo>
                    <a:pt x="685" y="671"/>
                  </a:lnTo>
                  <a:lnTo>
                    <a:pt x="675" y="680"/>
                  </a:lnTo>
                  <a:lnTo>
                    <a:pt x="666" y="687"/>
                  </a:lnTo>
                  <a:lnTo>
                    <a:pt x="655" y="694"/>
                  </a:lnTo>
                  <a:lnTo>
                    <a:pt x="645" y="702"/>
                  </a:lnTo>
                  <a:lnTo>
                    <a:pt x="634" y="708"/>
                  </a:lnTo>
                  <a:lnTo>
                    <a:pt x="621" y="714"/>
                  </a:lnTo>
                  <a:lnTo>
                    <a:pt x="609" y="719"/>
                  </a:lnTo>
                  <a:lnTo>
                    <a:pt x="596" y="724"/>
                  </a:lnTo>
                  <a:lnTo>
                    <a:pt x="583" y="728"/>
                  </a:lnTo>
                  <a:lnTo>
                    <a:pt x="569" y="731"/>
                  </a:lnTo>
                  <a:lnTo>
                    <a:pt x="555" y="734"/>
                  </a:lnTo>
                  <a:lnTo>
                    <a:pt x="541" y="736"/>
                  </a:lnTo>
                  <a:lnTo>
                    <a:pt x="527" y="738"/>
                  </a:lnTo>
                  <a:lnTo>
                    <a:pt x="511" y="739"/>
                  </a:lnTo>
                  <a:lnTo>
                    <a:pt x="495" y="739"/>
                  </a:lnTo>
                  <a:lnTo>
                    <a:pt x="495" y="739"/>
                  </a:lnTo>
                  <a:close/>
                </a:path>
              </a:pathLst>
            </a:custGeom>
            <a:solidFill>
              <a:srgbClr val="60606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606060"/>
                </a:solidFill>
              </a:endParaRPr>
            </a:p>
          </p:txBody>
        </p:sp>
      </p:grpSp>
      <p:sp>
        <p:nvSpPr>
          <p:cNvPr id="30" name="TextBox 29"/>
          <p:cNvSpPr txBox="1"/>
          <p:nvPr/>
        </p:nvSpPr>
        <p:spPr>
          <a:xfrm rot="16200000">
            <a:off x="8671420" y="4560344"/>
            <a:ext cx="364202" cy="461665"/>
          </a:xfrm>
          <a:prstGeom prst="rect">
            <a:avLst/>
          </a:prstGeom>
          <a:noFill/>
        </p:spPr>
        <p:txBody>
          <a:bodyPr wrap="square" rtlCol="0" anchor="ctr">
            <a:spAutoFit/>
          </a:bodyPr>
          <a:lstStyle/>
          <a:p>
            <a:r>
              <a:rPr lang="en-US" sz="2400" b="1" dirty="0" smtClean="0">
                <a:solidFill>
                  <a:srgbClr val="BABABA"/>
                </a:solidFill>
              </a:rPr>
              <a:t>//</a:t>
            </a:r>
            <a:endParaRPr lang="en-US" sz="2400" b="1" dirty="0">
              <a:solidFill>
                <a:srgbClr val="BABABA"/>
              </a:solidFill>
            </a:endParaRPr>
          </a:p>
        </p:txBody>
      </p:sp>
      <p:pic>
        <p:nvPicPr>
          <p:cNvPr id="31" name="Degrees_2.png" descr="/Users/Sharon/WORK/BLOOMBERG/Degrees_2.png"/>
          <p:cNvPicPr>
            <a:picLocks noChangeAspect="1"/>
          </p:cNvPicPr>
          <p:nvPr/>
        </p:nvPicPr>
        <p:blipFill>
          <a:blip r:embed="rId43" r:link="rId44" cstate="print"/>
          <a:srcRect l="5524" t="50" r="17592" b="94679"/>
          <a:stretch>
            <a:fillRect/>
          </a:stretch>
        </p:blipFill>
        <p:spPr>
          <a:xfrm rot="16200000">
            <a:off x="5311776" y="3419476"/>
            <a:ext cx="6540500" cy="133347"/>
          </a:xfrm>
          <a:prstGeom prst="rect">
            <a:avLst/>
          </a:prstGeom>
        </p:spPr>
      </p:pic>
      <p:sp>
        <p:nvSpPr>
          <p:cNvPr id="19" name="Slide Number Placeholder 5"/>
          <p:cNvSpPr txBox="1">
            <a:spLocks/>
          </p:cNvSpPr>
          <p:nvPr/>
        </p:nvSpPr>
        <p:spPr>
          <a:xfrm>
            <a:off x="8583020" y="242884"/>
            <a:ext cx="560980" cy="307777"/>
          </a:xfrm>
          <a:prstGeom prst="rect">
            <a:avLst/>
          </a:prstGeom>
          <a:noFill/>
        </p:spPr>
        <p:txBody>
          <a:bodyPr vert="horz" wrap="square" lIns="0" tIns="0" rIns="0" bIns="0" rtlCol="0" anchor="ctr">
            <a:spAutoFit/>
          </a:bodyPr>
          <a:lstStyle>
            <a:defPPr>
              <a:defRPr lang="en-US"/>
            </a:defPPr>
            <a:lvl1pPr marL="0" algn="ctr" defTabSz="914400" rtl="0" eaLnBrk="1" latinLnBrk="0" hangingPunct="1">
              <a:defRPr lang="en-US" sz="2000" b="1" kern="1200" smtClean="0">
                <a:solidFill>
                  <a:srgbClr val="606060"/>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83C57C-80DA-45D5-BFE5-7583B8192761}" type="slidenum">
              <a:rPr/>
              <a:pPr/>
              <a:t>‹#›</a:t>
            </a:fld>
            <a:endParaRPr dirty="0"/>
          </a:p>
        </p:txBody>
      </p:sp>
      <p:sp>
        <p:nvSpPr>
          <p:cNvPr id="35" name="Footer Placeholder 35"/>
          <p:cNvSpPr txBox="1">
            <a:spLocks/>
          </p:cNvSpPr>
          <p:nvPr userDrawn="1"/>
        </p:nvSpPr>
        <p:spPr>
          <a:xfrm>
            <a:off x="-2764" y="6636963"/>
            <a:ext cx="8134350" cy="226997"/>
          </a:xfrm>
          <a:prstGeom prst="rect">
            <a:avLst/>
          </a:prstGeom>
        </p:spPr>
        <p:txBody>
          <a:bodyPr vert="horz" lIns="91440" tIns="45720" rIns="91440" bIns="45720" rtlCol="0" anchor="t"/>
          <a:lstStyle>
            <a:defPPr>
              <a:defRPr lang="en-US"/>
            </a:defPPr>
            <a:lvl1pPr marL="0" algn="l" defTabSz="914400" rtl="0" eaLnBrk="1" latinLnBrk="0" hangingPunct="1">
              <a:defRPr sz="800" kern="1200">
                <a:solidFill>
                  <a:srgbClr val="606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prstClr val="black"/>
                </a:solidFill>
                <a:latin typeface="Arial Narrow" panose="020B0606020202030204" pitchFamily="34" charset="0"/>
              </a:rPr>
              <a:t>© 2014 Bloomberg L.P.  All rights reserved.  Proprietary and confidential material.  For internal use only.</a:t>
            </a:r>
          </a:p>
          <a:p>
            <a:endParaRPr lang="en-US" dirty="0"/>
          </a:p>
        </p:txBody>
      </p:sp>
    </p:spTree>
    <p:extLst>
      <p:ext uri="{BB962C8B-B14F-4D97-AF65-F5344CB8AC3E}">
        <p14:creationId xmlns:p14="http://schemas.microsoft.com/office/powerpoint/2010/main" val="25515335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699" r:id="rId23"/>
    <p:sldLayoutId id="2147483650" r:id="rId24"/>
    <p:sldLayoutId id="2147483706" r:id="rId25"/>
    <p:sldLayoutId id="2147483664" r:id="rId26"/>
    <p:sldLayoutId id="2147483649" r:id="rId27"/>
    <p:sldLayoutId id="2147483708" r:id="rId28"/>
    <p:sldLayoutId id="2147483717" r:id="rId29"/>
    <p:sldLayoutId id="2147483710" r:id="rId30"/>
    <p:sldLayoutId id="2147483713" r:id="rId31"/>
    <p:sldLayoutId id="2147483712" r:id="rId32"/>
    <p:sldLayoutId id="2147483714" r:id="rId33"/>
    <p:sldLayoutId id="2147483707" r:id="rId34"/>
    <p:sldLayoutId id="2147483716" r:id="rId35"/>
    <p:sldLayoutId id="2147483651" r:id="rId36"/>
    <p:sldLayoutId id="2147483715" r:id="rId37"/>
    <p:sldLayoutId id="2147483709" r:id="rId38"/>
    <p:sldLayoutId id="2147483718" r:id="rId39"/>
    <p:sldLayoutId id="2147483711" r:id="rId40"/>
    <p:sldLayoutId id="2147483719" r:id="rId41"/>
  </p:sldLayoutIdLst>
  <p:timing>
    <p:tnLst>
      <p:par>
        <p:cTn id="1" dur="indefinite" restart="never" nodeType="tmRoot"/>
      </p:par>
    </p:tnLst>
  </p:timing>
  <p:hf hdr="0" dt="0"/>
  <p:txStyles>
    <p:titleStyle>
      <a:lvl1pPr algn="l" defTabSz="914400" rtl="0" eaLnBrk="1" latinLnBrk="0" hangingPunct="1">
        <a:lnSpc>
          <a:spcPts val="2700"/>
        </a:lnSpc>
        <a:spcBef>
          <a:spcPct val="0"/>
        </a:spcBef>
        <a:buNone/>
        <a:defRPr lang="en-US" sz="3000" b="1" i="0" kern="1200" cap="all" spc="0" dirty="0" smtClean="0">
          <a:solidFill>
            <a:schemeClr val="tx1"/>
          </a:solidFill>
          <a:latin typeface="Arial Bold"/>
          <a:ea typeface="+mj-ea"/>
          <a:cs typeface="Arial Bold"/>
        </a:defRPr>
      </a:lvl1pPr>
    </p:titleStyle>
    <p:bodyStyle>
      <a:lvl1pPr marL="114300" indent="-114300" algn="l" defTabSz="914400" rtl="0" eaLnBrk="1" latinLnBrk="0" hangingPunct="1">
        <a:spcBef>
          <a:spcPts val="1800"/>
        </a:spcBef>
        <a:spcAft>
          <a:spcPts val="0"/>
        </a:spcAft>
        <a:buClr>
          <a:schemeClr val="bg1"/>
        </a:buClr>
        <a:buSzPct val="80000"/>
        <a:buFont typeface="Arial" pitchFamily="34" charset="0"/>
        <a:buChar char="•"/>
        <a:defRPr lang="en-US" sz="2200" b="1" kern="1200" cap="all" dirty="0" smtClean="0">
          <a:solidFill>
            <a:schemeClr val="tx1"/>
          </a:solidFill>
          <a:latin typeface="Arial"/>
          <a:ea typeface="+mn-ea"/>
          <a:cs typeface="Arial"/>
        </a:defRPr>
      </a:lvl1pPr>
      <a:lvl2pPr marL="609600" indent="-304800" algn="l" defTabSz="914400" rtl="0" eaLnBrk="1" latinLnBrk="0" hangingPunct="1">
        <a:spcBef>
          <a:spcPts val="1200"/>
        </a:spcBef>
        <a:spcAft>
          <a:spcPts val="0"/>
        </a:spcAft>
        <a:buClr>
          <a:schemeClr val="accent3"/>
        </a:buClr>
        <a:buFont typeface="Lucida Grande"/>
        <a:buChar char="»"/>
        <a:defRPr lang="en-US" sz="2400" b="0" kern="1200" cap="none" spc="100" dirty="0" smtClean="0">
          <a:solidFill>
            <a:srgbClr val="000000"/>
          </a:solidFill>
          <a:latin typeface="Arial"/>
          <a:ea typeface="+mn-ea"/>
          <a:cs typeface="Arial"/>
        </a:defRPr>
      </a:lvl2pPr>
      <a:lvl3pPr marL="863600" indent="-254000" algn="l" defTabSz="914400" rtl="0" eaLnBrk="1" latinLnBrk="0" hangingPunct="1">
        <a:spcBef>
          <a:spcPts val="600"/>
        </a:spcBef>
        <a:spcAft>
          <a:spcPts val="0"/>
        </a:spcAft>
        <a:buClr>
          <a:schemeClr val="accent3"/>
        </a:buClr>
        <a:buFont typeface="Arial" pitchFamily="34" charset="0"/>
        <a:buChar char="•"/>
        <a:defRPr lang="en-US" sz="2000" b="0" kern="1200" cap="none" dirty="0" smtClean="0">
          <a:solidFill>
            <a:srgbClr val="000000"/>
          </a:solidFill>
          <a:latin typeface="Arial"/>
          <a:ea typeface="+mn-ea"/>
          <a:cs typeface="Arial"/>
        </a:defRPr>
      </a:lvl3pPr>
      <a:lvl4pPr marL="1092200" indent="-228600" algn="l" defTabSz="914400" rtl="0" eaLnBrk="1" latinLnBrk="0" hangingPunct="1">
        <a:spcBef>
          <a:spcPts val="400"/>
        </a:spcBef>
        <a:buClr>
          <a:srgbClr val="F78E1E"/>
        </a:buClr>
        <a:buFont typeface="Arial" pitchFamily="34" charset="0"/>
        <a:buChar char="–"/>
        <a:defRPr lang="en-US" sz="1800" b="0" kern="1200" cap="none" dirty="0" smtClean="0">
          <a:solidFill>
            <a:srgbClr val="000000"/>
          </a:solidFill>
          <a:latin typeface="Arial"/>
          <a:ea typeface="+mn-ea"/>
          <a:cs typeface="Arial"/>
        </a:defRPr>
      </a:lvl4pPr>
      <a:lvl5pPr marL="863600" indent="-228600" algn="l" defTabSz="914400" rtl="0" eaLnBrk="1" latinLnBrk="0" hangingPunct="1">
        <a:spcBef>
          <a:spcPts val="400"/>
        </a:spcBef>
        <a:spcAft>
          <a:spcPts val="400"/>
        </a:spcAft>
        <a:buClr>
          <a:schemeClr val="bg1"/>
        </a:buClr>
        <a:buFont typeface="Arial" pitchFamily="34" charset="0"/>
        <a:buChar char="–"/>
        <a:defRPr lang="en-US" sz="1800" b="1" kern="1200" cap="none" baseline="0" dirty="0" smtClean="0">
          <a:solidFill>
            <a:schemeClr val="accent6"/>
          </a:solidFill>
          <a:latin typeface="Courier New" pitchFamily="49" charset="0"/>
          <a:ea typeface="+mn-ea"/>
          <a:cs typeface="Courier New" pitchFamily="49" charset="0"/>
        </a:defRPr>
      </a:lvl5pPr>
      <a:lvl6pPr marL="1117600" indent="-228600" algn="l" defTabSz="914400" rtl="0" eaLnBrk="1" latinLnBrk="0" hangingPunct="1">
        <a:spcBef>
          <a:spcPts val="200"/>
        </a:spcBef>
        <a:spcAft>
          <a:spcPts val="200"/>
        </a:spcAft>
        <a:buClr>
          <a:schemeClr val="bg1"/>
        </a:buClr>
        <a:buFont typeface="Arial" pitchFamily="34" charset="0"/>
        <a:buChar char="•"/>
        <a:defRPr sz="1600" b="1" kern="1200" baseline="0">
          <a:solidFill>
            <a:schemeClr val="accent6"/>
          </a:solidFill>
          <a:latin typeface="Courier New" pitchFamily="49" charset="0"/>
          <a:ea typeface="+mn-ea"/>
          <a:cs typeface="Courier New" pitchFamily="49"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200" dirty="0" smtClean="0">
                <a:solidFill>
                  <a:schemeClr val="accent5"/>
                </a:solidFill>
              </a:rPr>
              <a:t>Offlines</a:t>
            </a:r>
            <a:br>
              <a:rPr lang="en-US" sz="9200" dirty="0" smtClean="0">
                <a:solidFill>
                  <a:schemeClr val="accent5"/>
                </a:solidFill>
              </a:rPr>
            </a:br>
            <a:r>
              <a:rPr lang="en-US" sz="9200" dirty="0" smtClean="0"/>
              <a:t>presentation</a:t>
            </a:r>
            <a:endParaRPr lang="en-US" sz="9200" dirty="0">
              <a:solidFill>
                <a:schemeClr val="accent5"/>
              </a:solidFill>
            </a:endParaRPr>
          </a:p>
        </p:txBody>
      </p:sp>
      <p:sp>
        <p:nvSpPr>
          <p:cNvPr id="4" name="Subtitle 7"/>
          <p:cNvSpPr txBox="1">
            <a:spLocks/>
          </p:cNvSpPr>
          <p:nvPr/>
        </p:nvSpPr>
        <p:spPr>
          <a:xfrm>
            <a:off x="142053" y="5648324"/>
            <a:ext cx="3572697" cy="825501"/>
          </a:xfrm>
          <a:prstGeom prst="rect">
            <a:avLst/>
          </a:prstGeom>
        </p:spPr>
        <p:txBody>
          <a:bodyPr vert="horz" lIns="91440" tIns="45720" rIns="91440" bIns="45720" rtlCol="0" anchor="b">
            <a:normAutofit fontScale="92500" lnSpcReduction="10000"/>
          </a:bodyPr>
          <a:lstStyle>
            <a:lvl1pPr marL="114300" indent="-114300" algn="l" defTabSz="914400" rtl="0" eaLnBrk="1" latinLnBrk="0" hangingPunct="1">
              <a:spcBef>
                <a:spcPts val="600"/>
              </a:spcBef>
              <a:spcAft>
                <a:spcPts val="300"/>
              </a:spcAft>
              <a:buClr>
                <a:schemeClr val="bg1"/>
              </a:buClr>
              <a:buSzPct val="80000"/>
              <a:buFont typeface="Arial" pitchFamily="34" charset="0"/>
              <a:buChar char="•"/>
              <a:defRPr lang="en-US" sz="2400" b="1" kern="1200" cap="all" dirty="0" smtClean="0">
                <a:solidFill>
                  <a:schemeClr val="accent2"/>
                </a:solidFill>
                <a:latin typeface="Arial"/>
                <a:ea typeface="+mn-ea"/>
                <a:cs typeface="Arial"/>
              </a:defRPr>
            </a:lvl1pPr>
            <a:lvl2pPr marL="609600" indent="-304800" algn="l" defTabSz="914400" rtl="0" eaLnBrk="1" latinLnBrk="0" hangingPunct="1">
              <a:spcBef>
                <a:spcPts val="1200"/>
              </a:spcBef>
              <a:spcAft>
                <a:spcPts val="300"/>
              </a:spcAft>
              <a:buClr>
                <a:schemeClr val="accent2"/>
              </a:buClr>
              <a:buFont typeface="Lucida Grande"/>
              <a:buChar char="»"/>
              <a:defRPr lang="en-US" sz="2400" b="0" kern="1200" cap="none" dirty="0" smtClean="0">
                <a:solidFill>
                  <a:srgbClr val="000000"/>
                </a:solidFill>
                <a:latin typeface="Arial"/>
                <a:ea typeface="+mn-ea"/>
                <a:cs typeface="Arial"/>
              </a:defRPr>
            </a:lvl2pPr>
            <a:lvl3pPr marL="863600" indent="-254000" algn="l" defTabSz="914400" rtl="0" eaLnBrk="1" latinLnBrk="0" hangingPunct="1">
              <a:spcBef>
                <a:spcPts val="600"/>
              </a:spcBef>
              <a:spcAft>
                <a:spcPts val="200"/>
              </a:spcAft>
              <a:buClr>
                <a:schemeClr val="accent2"/>
              </a:buClr>
              <a:buFont typeface="Arial" pitchFamily="34" charset="0"/>
              <a:buChar char="•"/>
              <a:defRPr lang="en-US" sz="2000" b="0" kern="1200" cap="none" dirty="0" smtClean="0">
                <a:solidFill>
                  <a:srgbClr val="000000"/>
                </a:solidFill>
                <a:latin typeface="Arial"/>
                <a:ea typeface="+mn-ea"/>
                <a:cs typeface="Arial"/>
              </a:defRPr>
            </a:lvl3pPr>
            <a:lvl4pPr marL="1092200" indent="-228600" algn="l" defTabSz="914400" rtl="0" eaLnBrk="1" latinLnBrk="0" hangingPunct="1">
              <a:spcBef>
                <a:spcPts val="400"/>
              </a:spcBef>
              <a:buClr>
                <a:srgbClr val="F78E1E"/>
              </a:buClr>
              <a:buFont typeface="Arial" pitchFamily="34" charset="0"/>
              <a:buChar char="–"/>
              <a:defRPr lang="en-US" sz="1800" b="0" kern="1200" cap="none" dirty="0" smtClean="0">
                <a:solidFill>
                  <a:srgbClr val="000000"/>
                </a:solidFill>
                <a:latin typeface="Arial"/>
                <a:ea typeface="+mn-ea"/>
                <a:cs typeface="Arial"/>
              </a:defRPr>
            </a:lvl4pPr>
            <a:lvl5pPr marL="863600" indent="-228600" algn="l" defTabSz="914400" rtl="0" eaLnBrk="1" latinLnBrk="0" hangingPunct="1">
              <a:spcBef>
                <a:spcPts val="400"/>
              </a:spcBef>
              <a:spcAft>
                <a:spcPts val="400"/>
              </a:spcAft>
              <a:buClr>
                <a:schemeClr val="bg1"/>
              </a:buClr>
              <a:buFont typeface="Arial" pitchFamily="34" charset="0"/>
              <a:buChar char="–"/>
              <a:defRPr lang="en-US" sz="1800" b="1" kern="1200" cap="none" baseline="0" dirty="0" smtClean="0">
                <a:solidFill>
                  <a:schemeClr val="accent6"/>
                </a:solidFill>
                <a:latin typeface="Courier New" pitchFamily="49" charset="0"/>
                <a:ea typeface="+mn-ea"/>
                <a:cs typeface="Courier New" pitchFamily="49" charset="0"/>
              </a:defRPr>
            </a:lvl5pPr>
            <a:lvl6pPr marL="1117600" indent="-228600" algn="l" defTabSz="914400" rtl="0" eaLnBrk="1" latinLnBrk="0" hangingPunct="1">
              <a:spcBef>
                <a:spcPts val="200"/>
              </a:spcBef>
              <a:spcAft>
                <a:spcPts val="200"/>
              </a:spcAft>
              <a:buClr>
                <a:schemeClr val="bg1"/>
              </a:buClr>
              <a:buFont typeface="Arial" pitchFamily="34" charset="0"/>
              <a:buChar char="•"/>
              <a:defRPr sz="1600" b="1" kern="1200">
                <a:solidFill>
                  <a:schemeClr val="tx1"/>
                </a:solidFill>
                <a:latin typeface="Courier New" pitchFamily="49" charset="0"/>
                <a:ea typeface="+mn-ea"/>
                <a:cs typeface="Courier New" pitchFamily="49"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dirty="0" smtClean="0">
                <a:solidFill>
                  <a:schemeClr val="tx1"/>
                </a:solidFill>
              </a:rPr>
              <a:t>Version 9.0</a:t>
            </a:r>
            <a:endParaRPr lang="en-US" b="0" dirty="0">
              <a:solidFill>
                <a:schemeClr val="tx1"/>
              </a:solidFill>
            </a:endParaRPr>
          </a:p>
          <a:p>
            <a:r>
              <a:rPr lang="en-US" b="0" dirty="0" smtClean="0">
                <a:solidFill>
                  <a:schemeClr val="tx1"/>
                </a:solidFill>
              </a:rPr>
              <a:t>July </a:t>
            </a:r>
            <a:r>
              <a:rPr lang="en-US" b="0" dirty="0" smtClean="0">
                <a:solidFill>
                  <a:schemeClr val="accent5"/>
                </a:solidFill>
              </a:rPr>
              <a:t>//</a:t>
            </a:r>
            <a:r>
              <a:rPr lang="en-US" b="0" dirty="0" smtClean="0">
                <a:solidFill>
                  <a:schemeClr val="accent3"/>
                </a:solidFill>
              </a:rPr>
              <a:t> </a:t>
            </a:r>
            <a:r>
              <a:rPr lang="en-US" b="0" dirty="0" smtClean="0">
                <a:solidFill>
                  <a:schemeClr val="tx1"/>
                </a:solidFill>
              </a:rPr>
              <a:t>29</a:t>
            </a:r>
            <a:r>
              <a:rPr lang="en-US" b="0" dirty="0" smtClean="0">
                <a:solidFill>
                  <a:schemeClr val="accent3"/>
                </a:solidFill>
              </a:rPr>
              <a:t> </a:t>
            </a:r>
            <a:r>
              <a:rPr lang="en-US" b="0" dirty="0">
                <a:solidFill>
                  <a:schemeClr val="accent5"/>
                </a:solidFill>
              </a:rPr>
              <a:t>//</a:t>
            </a:r>
            <a:r>
              <a:rPr lang="en-US" b="0" dirty="0">
                <a:solidFill>
                  <a:schemeClr val="accent3"/>
                </a:solidFill>
              </a:rPr>
              <a:t> </a:t>
            </a:r>
            <a:r>
              <a:rPr lang="en-US" b="0" dirty="0" smtClean="0">
                <a:solidFill>
                  <a:schemeClr val="tx1"/>
                </a:solidFill>
              </a:rPr>
              <a:t>2014</a:t>
            </a:r>
            <a:endParaRPr lang="en-US" b="0" dirty="0">
              <a:solidFill>
                <a:schemeClr val="tx1"/>
              </a:solidFill>
            </a:endParaRPr>
          </a:p>
        </p:txBody>
      </p:sp>
    </p:spTree>
    <p:extLst>
      <p:ext uri="{BB962C8B-B14F-4D97-AF65-F5344CB8AC3E}">
        <p14:creationId xmlns:p14="http://schemas.microsoft.com/office/powerpoint/2010/main" val="371378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en-US" dirty="0" smtClean="0"/>
              <a:t>The Database Array</a:t>
            </a:r>
          </a:p>
        </p:txBody>
      </p:sp>
      <p:sp>
        <p:nvSpPr>
          <p:cNvPr id="12292" name="Rectangle 3"/>
          <p:cNvSpPr>
            <a:spLocks noGrp="1" noChangeArrowheads="1"/>
          </p:cNvSpPr>
          <p:nvPr>
            <p:ph idx="1"/>
          </p:nvPr>
        </p:nvSpPr>
        <p:spPr/>
        <p:txBody>
          <a:bodyPr/>
          <a:lstStyle/>
          <a:p>
            <a:pPr lvl="1"/>
            <a:r>
              <a:rPr lang="en-US" altLang="en-US" dirty="0" smtClean="0"/>
              <a:t>Another unsorted array in the shared memory indexed by the DB number (aka task number) of a task.</a:t>
            </a:r>
          </a:p>
          <a:p>
            <a:pPr lvl="1"/>
            <a:r>
              <a:rPr lang="en-US" altLang="en-US" dirty="0" smtClean="0"/>
              <a:t>Stored in this array for each task are its task name, message queue ID, comdb related statistics, and routing related information.</a:t>
            </a:r>
          </a:p>
          <a:p>
            <a:pPr lvl="1"/>
            <a:r>
              <a:rPr lang="en-US" altLang="en-US" dirty="0" smtClean="0"/>
              <a:t>It’s mostly used to find the DB number for a given task name.</a:t>
            </a:r>
          </a:p>
          <a:p>
            <a:pPr eaLnBrk="1" hangingPunct="1">
              <a:lnSpc>
                <a:spcPct val="90000"/>
              </a:lnSpc>
            </a:pPr>
            <a:endParaRPr lang="en-US" altLang="en-US" dirty="0" smtClean="0"/>
          </a:p>
        </p:txBody>
      </p:sp>
    </p:spTree>
    <p:extLst>
      <p:ext uri="{BB962C8B-B14F-4D97-AF65-F5344CB8AC3E}">
        <p14:creationId xmlns:p14="http://schemas.microsoft.com/office/powerpoint/2010/main" val="1853048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en-US" dirty="0" smtClean="0"/>
              <a:t>Background</a:t>
            </a:r>
          </a:p>
        </p:txBody>
      </p:sp>
      <p:sp>
        <p:nvSpPr>
          <p:cNvPr id="13316" name="Rectangle 3"/>
          <p:cNvSpPr>
            <a:spLocks noGrp="1" noChangeArrowheads="1"/>
          </p:cNvSpPr>
          <p:nvPr>
            <p:ph idx="1"/>
          </p:nvPr>
        </p:nvSpPr>
        <p:spPr/>
        <p:txBody>
          <a:bodyPr/>
          <a:lstStyle/>
          <a:p>
            <a:pPr lvl="1">
              <a:lnSpc>
                <a:spcPct val="90000"/>
              </a:lnSpc>
            </a:pPr>
            <a:r>
              <a:rPr lang="en-US" altLang="en-US" dirty="0" smtClean="0"/>
              <a:t>When implementing an offline, you need to call </a:t>
            </a:r>
            <a:r>
              <a:rPr lang="en-US" altLang="en-US" b="1" spc="0" dirty="0" smtClean="0">
                <a:solidFill>
                  <a:schemeClr val="accent6"/>
                </a:solidFill>
                <a:latin typeface="Courier New"/>
                <a:cs typeface="Courier New" pitchFamily="49" charset="0"/>
              </a:rPr>
              <a:t>pekludge()</a:t>
            </a:r>
            <a:r>
              <a:rPr lang="en-US" altLang="en-US" dirty="0" smtClean="0"/>
              <a:t> or one of its variants to:</a:t>
            </a:r>
          </a:p>
          <a:p>
            <a:pPr lvl="2">
              <a:lnSpc>
                <a:spcPct val="90000"/>
              </a:lnSpc>
            </a:pPr>
            <a:r>
              <a:rPr lang="en-US" altLang="en-US" dirty="0" smtClean="0">
                <a:cs typeface="Courier New" pitchFamily="49" charset="0"/>
              </a:rPr>
              <a:t>Register your task by a unique name in the global slot array.</a:t>
            </a:r>
          </a:p>
          <a:p>
            <a:pPr lvl="2">
              <a:lnSpc>
                <a:spcPct val="90000"/>
              </a:lnSpc>
            </a:pPr>
            <a:r>
              <a:rPr lang="en-US" altLang="en-US" dirty="0" smtClean="0"/>
              <a:t>Register your DB number in the global database array.</a:t>
            </a:r>
          </a:p>
          <a:p>
            <a:pPr lvl="2">
              <a:lnSpc>
                <a:spcPct val="90000"/>
              </a:lnSpc>
            </a:pPr>
            <a:r>
              <a:rPr lang="en-US" altLang="en-US" dirty="0" smtClean="0"/>
              <a:t>Attach various shared memory segments to your process space to make them accessible to you.</a:t>
            </a:r>
          </a:p>
          <a:p>
            <a:pPr lvl="1"/>
            <a:r>
              <a:rPr lang="en-US" altLang="en-US" dirty="0" smtClean="0"/>
              <a:t>There are two different ways to implement an offline task</a:t>
            </a:r>
          </a:p>
          <a:p>
            <a:pPr lvl="2"/>
            <a:r>
              <a:rPr lang="en-US" altLang="en-US" dirty="0" smtClean="0"/>
              <a:t>Legacy Offline APIs, </a:t>
            </a:r>
            <a:r>
              <a:rPr kumimoji="1" lang="en-US" altLang="en-US" dirty="0" smtClean="0"/>
              <a:t>use standard Unix IPC to emulate the IPC mechanism of antiquated Perkin Elmer computers.</a:t>
            </a:r>
            <a:endParaRPr lang="en-US" altLang="en-US" dirty="0" smtClean="0"/>
          </a:p>
          <a:p>
            <a:pPr lvl="2"/>
            <a:r>
              <a:rPr lang="en-US" altLang="en-US" dirty="0" smtClean="0"/>
              <a:t>BDE provides </a:t>
            </a:r>
            <a:r>
              <a:rPr lang="en-US" altLang="en-US" b="1" dirty="0" smtClean="0">
                <a:solidFill>
                  <a:schemeClr val="accent6"/>
                </a:solidFill>
                <a:latin typeface="Courier New"/>
              </a:rPr>
              <a:t>e_ipcfs_offline</a:t>
            </a:r>
            <a:r>
              <a:rPr lang="en-US" altLang="en-US" dirty="0" smtClean="0"/>
              <a:t>, a C++  package to simplify offline development</a:t>
            </a:r>
            <a:endParaRPr kumimoji="1" lang="en-US" altLang="en-US" dirty="0" smtClean="0"/>
          </a:p>
          <a:p>
            <a:pPr lvl="1">
              <a:lnSpc>
                <a:spcPct val="90000"/>
              </a:lnSpc>
            </a:pPr>
            <a:endParaRPr lang="en-US" altLang="en-US" dirty="0" smtClean="0"/>
          </a:p>
        </p:txBody>
      </p:sp>
    </p:spTree>
    <p:extLst>
      <p:ext uri="{BB962C8B-B14F-4D97-AF65-F5344CB8AC3E}">
        <p14:creationId xmlns:p14="http://schemas.microsoft.com/office/powerpoint/2010/main" val="2861901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5"/>
          <p:cNvSpPr>
            <a:spLocks noChangeArrowheads="1"/>
          </p:cNvSpPr>
          <p:nvPr/>
        </p:nvSpPr>
        <p:spPr bwMode="auto">
          <a:xfrm>
            <a:off x="2263049" y="3277210"/>
            <a:ext cx="5686774" cy="2818789"/>
          </a:xfrm>
          <a:prstGeom prst="rect">
            <a:avLst/>
          </a:prstGeom>
          <a:solidFill>
            <a:schemeClr val="bg2">
              <a:lumMod val="20000"/>
              <a:lumOff val="80000"/>
            </a:schemeClr>
          </a:solidFill>
          <a:ln w="9525" algn="ctr">
            <a:noFill/>
            <a:round/>
            <a:headEnd/>
            <a:tailEnd/>
          </a:ln>
        </p:spPr>
        <p:txBody>
          <a:bodyPr anchor="b" anchorCtr="0"/>
          <a:lstStyle/>
          <a:p>
            <a:endParaRPr lang="en-US" sz="2400" b="1" dirty="0">
              <a:latin typeface="Calibri" panose="020F0502020204030204" pitchFamily="34" charset="0"/>
            </a:endParaRPr>
          </a:p>
        </p:txBody>
      </p:sp>
      <p:sp>
        <p:nvSpPr>
          <p:cNvPr id="27" name="Rectangle 5"/>
          <p:cNvSpPr>
            <a:spLocks noChangeArrowheads="1"/>
          </p:cNvSpPr>
          <p:nvPr/>
        </p:nvSpPr>
        <p:spPr bwMode="auto">
          <a:xfrm>
            <a:off x="2893329" y="1753737"/>
            <a:ext cx="4435522" cy="1224989"/>
          </a:xfrm>
          <a:prstGeom prst="rect">
            <a:avLst/>
          </a:prstGeom>
          <a:solidFill>
            <a:schemeClr val="bg2">
              <a:lumMod val="20000"/>
              <a:lumOff val="80000"/>
            </a:schemeClr>
          </a:solidFill>
          <a:ln w="9525" algn="ctr">
            <a:noFill/>
            <a:round/>
            <a:headEnd/>
            <a:tailEnd/>
          </a:ln>
        </p:spPr>
        <p:txBody>
          <a:bodyPr anchor="b" anchorCtr="0"/>
          <a:lstStyle/>
          <a:p>
            <a:endParaRPr lang="en-US" sz="2400" b="1" dirty="0">
              <a:latin typeface="Calibri" panose="020F0502020204030204" pitchFamily="34" charset="0"/>
            </a:endParaRPr>
          </a:p>
        </p:txBody>
      </p:sp>
      <p:sp>
        <p:nvSpPr>
          <p:cNvPr id="31749" name="Rectangle 2"/>
          <p:cNvSpPr>
            <a:spLocks noGrp="1" noChangeArrowheads="1"/>
          </p:cNvSpPr>
          <p:nvPr>
            <p:ph type="title"/>
          </p:nvPr>
        </p:nvSpPr>
        <p:spPr/>
        <p:txBody>
          <a:bodyPr/>
          <a:lstStyle/>
          <a:p>
            <a:pPr eaLnBrk="1" hangingPunct="1"/>
            <a:r>
              <a:rPr lang="en-US" altLang="en-US" dirty="0" smtClean="0"/>
              <a:t>Communicate with an Offline</a:t>
            </a:r>
          </a:p>
        </p:txBody>
      </p:sp>
      <p:sp>
        <p:nvSpPr>
          <p:cNvPr id="31750" name="Line 4"/>
          <p:cNvSpPr>
            <a:spLocks noChangeShapeType="1"/>
          </p:cNvSpPr>
          <p:nvPr/>
        </p:nvSpPr>
        <p:spPr bwMode="auto">
          <a:xfrm flipV="1">
            <a:off x="7763304" y="5410200"/>
            <a:ext cx="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dirty="0">
              <a:latin typeface="Calibri" panose="020F0502020204030204" pitchFamily="34" charset="0"/>
            </a:endParaRPr>
          </a:p>
        </p:txBody>
      </p:sp>
      <p:sp>
        <p:nvSpPr>
          <p:cNvPr id="31751" name="Rounded Rectangle 6"/>
          <p:cNvSpPr>
            <a:spLocks noChangeArrowheads="1"/>
          </p:cNvSpPr>
          <p:nvPr/>
        </p:nvSpPr>
        <p:spPr bwMode="auto">
          <a:xfrm>
            <a:off x="4029504" y="3657600"/>
            <a:ext cx="1905000" cy="457200"/>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anchor="ctr"/>
          <a:lstStyle>
            <a:lvl1pPr algn="l" eaLnBrk="0" hangingPunct="0">
              <a:spcBef>
                <a:spcPct val="20000"/>
              </a:spcBef>
              <a:buClr>
                <a:srgbClr val="FF9900"/>
              </a:buClr>
              <a:buChar char="•"/>
              <a:defRPr sz="2400" b="1">
                <a:solidFill>
                  <a:schemeClr val="tx1"/>
                </a:solidFill>
                <a:latin typeface="Arial" charset="0"/>
                <a:cs typeface="Arial" charset="0"/>
              </a:defRPr>
            </a:lvl1pPr>
            <a:lvl2pPr marL="742950" indent="-285750" algn="l" eaLnBrk="0" hangingPunct="0">
              <a:spcBef>
                <a:spcPct val="20000"/>
              </a:spcBef>
              <a:buClr>
                <a:schemeClr val="tx1"/>
              </a:buClr>
              <a:buFont typeface="Arial" charset="0"/>
              <a:buChar char="–"/>
              <a:defRPr sz="2000" b="1">
                <a:solidFill>
                  <a:srgbClr val="006666"/>
                </a:solidFill>
                <a:latin typeface="Arial" charset="0"/>
                <a:cs typeface="Arial" charset="0"/>
              </a:defRPr>
            </a:lvl2pPr>
            <a:lvl3pPr marL="1143000" indent="-228600" algn="l" eaLnBrk="0" hangingPunct="0">
              <a:spcBef>
                <a:spcPct val="20000"/>
              </a:spcBef>
              <a:buChar char="•"/>
              <a:defRPr b="1">
                <a:solidFill>
                  <a:srgbClr val="4D4D4D"/>
                </a:solidFill>
                <a:latin typeface="Arial" charset="0"/>
                <a:cs typeface="Arial" charset="0"/>
              </a:defRPr>
            </a:lvl3pPr>
            <a:lvl4pPr marL="1600200" indent="-228600" algn="l" eaLnBrk="0" hangingPunct="0">
              <a:spcBef>
                <a:spcPct val="20000"/>
              </a:spcBef>
              <a:buChar char="–"/>
              <a:defRPr sz="1600" b="1">
                <a:solidFill>
                  <a:srgbClr val="CC3300"/>
                </a:solidFill>
                <a:latin typeface="Arial" charset="0"/>
                <a:cs typeface="Arial" charset="0"/>
              </a:defRPr>
            </a:lvl4pPr>
            <a:lvl5pPr marL="2057400" indent="-228600" algn="l" eaLnBrk="0" hangingPunct="0">
              <a:spcBef>
                <a:spcPct val="20000"/>
              </a:spcBef>
              <a:buChar char="»"/>
              <a:defRPr sz="1000">
                <a:solidFill>
                  <a:schemeClr val="tx1"/>
                </a:solidFill>
                <a:latin typeface="Arial" charset="0"/>
                <a:cs typeface="Arial" charset="0"/>
              </a:defRPr>
            </a:lvl5pPr>
            <a:lvl6pPr marL="2514600" indent="-228600" eaLnBrk="0" fontAlgn="base" hangingPunct="0">
              <a:spcBef>
                <a:spcPct val="20000"/>
              </a:spcBef>
              <a:spcAft>
                <a:spcPct val="0"/>
              </a:spcAft>
              <a:buChar char="»"/>
              <a:defRPr sz="1000">
                <a:solidFill>
                  <a:schemeClr val="tx1"/>
                </a:solidFill>
                <a:latin typeface="Arial" charset="0"/>
                <a:cs typeface="Arial" charset="0"/>
              </a:defRPr>
            </a:lvl6pPr>
            <a:lvl7pPr marL="2971800" indent="-228600" eaLnBrk="0" fontAlgn="base" hangingPunct="0">
              <a:spcBef>
                <a:spcPct val="20000"/>
              </a:spcBef>
              <a:spcAft>
                <a:spcPct val="0"/>
              </a:spcAft>
              <a:buChar char="»"/>
              <a:defRPr sz="1000">
                <a:solidFill>
                  <a:schemeClr val="tx1"/>
                </a:solidFill>
                <a:latin typeface="Arial" charset="0"/>
                <a:cs typeface="Arial" charset="0"/>
              </a:defRPr>
            </a:lvl7pPr>
            <a:lvl8pPr marL="3429000" indent="-228600" eaLnBrk="0" fontAlgn="base" hangingPunct="0">
              <a:spcBef>
                <a:spcPct val="20000"/>
              </a:spcBef>
              <a:spcAft>
                <a:spcPct val="0"/>
              </a:spcAft>
              <a:buChar char="»"/>
              <a:defRPr sz="1000">
                <a:solidFill>
                  <a:schemeClr val="tx1"/>
                </a:solidFill>
                <a:latin typeface="Arial" charset="0"/>
                <a:cs typeface="Arial" charset="0"/>
              </a:defRPr>
            </a:lvl8pPr>
            <a:lvl9pPr marL="3886200" indent="-228600" eaLnBrk="0" fontAlgn="base" hangingPunct="0">
              <a:spcBef>
                <a:spcPct val="20000"/>
              </a:spcBef>
              <a:spcAft>
                <a:spcPct val="0"/>
              </a:spcAft>
              <a:buChar char="»"/>
              <a:defRPr sz="1000">
                <a:solidFill>
                  <a:schemeClr val="tx1"/>
                </a:solidFill>
                <a:latin typeface="Arial" charset="0"/>
                <a:cs typeface="Arial" charset="0"/>
              </a:defRPr>
            </a:lvl9pPr>
          </a:lstStyle>
          <a:p>
            <a:pPr algn="ctr" eaLnBrk="1" hangingPunct="1">
              <a:spcBef>
                <a:spcPct val="0"/>
              </a:spcBef>
              <a:buClrTx/>
              <a:buFontTx/>
              <a:buNone/>
            </a:pPr>
            <a:r>
              <a:rPr lang="en-US" altLang="en-US" sz="1800" dirty="0">
                <a:solidFill>
                  <a:schemeClr val="bg1"/>
                </a:solidFill>
                <a:latin typeface="Calibri" panose="020F0502020204030204" pitchFamily="34" charset="0"/>
              </a:rPr>
              <a:t>Offline</a:t>
            </a:r>
          </a:p>
        </p:txBody>
      </p:sp>
      <p:sp>
        <p:nvSpPr>
          <p:cNvPr id="31752" name="Rounded Rectangle 7"/>
          <p:cNvSpPr>
            <a:spLocks noChangeArrowheads="1"/>
          </p:cNvSpPr>
          <p:nvPr/>
        </p:nvSpPr>
        <p:spPr bwMode="auto">
          <a:xfrm>
            <a:off x="4029504" y="2327667"/>
            <a:ext cx="1905000" cy="457200"/>
          </a:xfrm>
          <a:prstGeom prst="roundRect">
            <a:avLst>
              <a:gd name="adj" fmla="val 16667"/>
            </a:avLst>
          </a:prstGeom>
          <a:ln>
            <a:headEnd/>
            <a:tailEnd/>
          </a:ln>
          <a:extLst/>
        </p:spPr>
        <p:style>
          <a:lnRef idx="1">
            <a:schemeClr val="accent5"/>
          </a:lnRef>
          <a:fillRef idx="3">
            <a:schemeClr val="accent5"/>
          </a:fillRef>
          <a:effectRef idx="2">
            <a:schemeClr val="accent5"/>
          </a:effectRef>
          <a:fontRef idx="minor">
            <a:schemeClr val="lt1"/>
          </a:fontRef>
        </p:style>
        <p:txBody>
          <a:bodyPr anchor="ctr"/>
          <a:lstStyle>
            <a:lvl1pPr algn="l" eaLnBrk="0" hangingPunct="0">
              <a:spcBef>
                <a:spcPct val="20000"/>
              </a:spcBef>
              <a:buClr>
                <a:srgbClr val="FF9900"/>
              </a:buClr>
              <a:buChar char="•"/>
              <a:defRPr sz="2400" b="1">
                <a:solidFill>
                  <a:schemeClr val="tx1"/>
                </a:solidFill>
                <a:latin typeface="Arial" charset="0"/>
                <a:cs typeface="Arial" charset="0"/>
              </a:defRPr>
            </a:lvl1pPr>
            <a:lvl2pPr marL="742950" indent="-285750" algn="l" eaLnBrk="0" hangingPunct="0">
              <a:spcBef>
                <a:spcPct val="20000"/>
              </a:spcBef>
              <a:buClr>
                <a:schemeClr val="tx1"/>
              </a:buClr>
              <a:buFont typeface="Arial" charset="0"/>
              <a:buChar char="–"/>
              <a:defRPr sz="2000" b="1">
                <a:solidFill>
                  <a:srgbClr val="006666"/>
                </a:solidFill>
                <a:latin typeface="Arial" charset="0"/>
                <a:cs typeface="Arial" charset="0"/>
              </a:defRPr>
            </a:lvl2pPr>
            <a:lvl3pPr marL="1143000" indent="-228600" algn="l" eaLnBrk="0" hangingPunct="0">
              <a:spcBef>
                <a:spcPct val="20000"/>
              </a:spcBef>
              <a:buChar char="•"/>
              <a:defRPr b="1">
                <a:solidFill>
                  <a:srgbClr val="4D4D4D"/>
                </a:solidFill>
                <a:latin typeface="Arial" charset="0"/>
                <a:cs typeface="Arial" charset="0"/>
              </a:defRPr>
            </a:lvl3pPr>
            <a:lvl4pPr marL="1600200" indent="-228600" algn="l" eaLnBrk="0" hangingPunct="0">
              <a:spcBef>
                <a:spcPct val="20000"/>
              </a:spcBef>
              <a:buChar char="–"/>
              <a:defRPr sz="1600" b="1">
                <a:solidFill>
                  <a:srgbClr val="CC3300"/>
                </a:solidFill>
                <a:latin typeface="Arial" charset="0"/>
                <a:cs typeface="Arial" charset="0"/>
              </a:defRPr>
            </a:lvl4pPr>
            <a:lvl5pPr marL="2057400" indent="-228600" algn="l" eaLnBrk="0" hangingPunct="0">
              <a:spcBef>
                <a:spcPct val="20000"/>
              </a:spcBef>
              <a:buChar char="»"/>
              <a:defRPr sz="1000">
                <a:solidFill>
                  <a:schemeClr val="tx1"/>
                </a:solidFill>
                <a:latin typeface="Arial" charset="0"/>
                <a:cs typeface="Arial" charset="0"/>
              </a:defRPr>
            </a:lvl5pPr>
            <a:lvl6pPr marL="2514600" indent="-228600" eaLnBrk="0" fontAlgn="base" hangingPunct="0">
              <a:spcBef>
                <a:spcPct val="20000"/>
              </a:spcBef>
              <a:spcAft>
                <a:spcPct val="0"/>
              </a:spcAft>
              <a:buChar char="»"/>
              <a:defRPr sz="1000">
                <a:solidFill>
                  <a:schemeClr val="tx1"/>
                </a:solidFill>
                <a:latin typeface="Arial" charset="0"/>
                <a:cs typeface="Arial" charset="0"/>
              </a:defRPr>
            </a:lvl6pPr>
            <a:lvl7pPr marL="2971800" indent="-228600" eaLnBrk="0" fontAlgn="base" hangingPunct="0">
              <a:spcBef>
                <a:spcPct val="20000"/>
              </a:spcBef>
              <a:spcAft>
                <a:spcPct val="0"/>
              </a:spcAft>
              <a:buChar char="»"/>
              <a:defRPr sz="1000">
                <a:solidFill>
                  <a:schemeClr val="tx1"/>
                </a:solidFill>
                <a:latin typeface="Arial" charset="0"/>
                <a:cs typeface="Arial" charset="0"/>
              </a:defRPr>
            </a:lvl7pPr>
            <a:lvl8pPr marL="3429000" indent="-228600" eaLnBrk="0" fontAlgn="base" hangingPunct="0">
              <a:spcBef>
                <a:spcPct val="20000"/>
              </a:spcBef>
              <a:spcAft>
                <a:spcPct val="0"/>
              </a:spcAft>
              <a:buChar char="»"/>
              <a:defRPr sz="1000">
                <a:solidFill>
                  <a:schemeClr val="tx1"/>
                </a:solidFill>
                <a:latin typeface="Arial" charset="0"/>
                <a:cs typeface="Arial" charset="0"/>
              </a:defRPr>
            </a:lvl8pPr>
            <a:lvl9pPr marL="3886200" indent="-228600" eaLnBrk="0" fontAlgn="base" hangingPunct="0">
              <a:spcBef>
                <a:spcPct val="20000"/>
              </a:spcBef>
              <a:spcAft>
                <a:spcPct val="0"/>
              </a:spcAft>
              <a:buChar char="»"/>
              <a:defRPr sz="1000">
                <a:solidFill>
                  <a:schemeClr val="tx1"/>
                </a:solidFill>
                <a:latin typeface="Arial" charset="0"/>
                <a:cs typeface="Arial" charset="0"/>
              </a:defRPr>
            </a:lvl9pPr>
          </a:lstStyle>
          <a:p>
            <a:pPr algn="ctr" eaLnBrk="1" hangingPunct="1">
              <a:spcBef>
                <a:spcPct val="0"/>
              </a:spcBef>
              <a:buClrTx/>
              <a:buFontTx/>
              <a:buNone/>
            </a:pPr>
            <a:r>
              <a:rPr lang="en-US" altLang="en-US" sz="1800" dirty="0">
                <a:solidFill>
                  <a:schemeClr val="bg1"/>
                </a:solidFill>
                <a:latin typeface="Calibri" panose="020F0502020204030204" pitchFamily="34" charset="0"/>
              </a:rPr>
              <a:t>Offline</a:t>
            </a:r>
          </a:p>
        </p:txBody>
      </p:sp>
      <p:cxnSp>
        <p:nvCxnSpPr>
          <p:cNvPr id="31756" name="Straight Arrow Connector 13"/>
          <p:cNvCxnSpPr>
            <a:cxnSpLocks noChangeShapeType="1"/>
          </p:cNvCxnSpPr>
          <p:nvPr/>
        </p:nvCxnSpPr>
        <p:spPr bwMode="auto">
          <a:xfrm>
            <a:off x="1674231" y="5486400"/>
            <a:ext cx="907473" cy="0"/>
          </a:xfrm>
          <a:prstGeom prst="straightConnector1">
            <a:avLst/>
          </a:prstGeom>
          <a:noFill/>
          <a:ln w="25400" algn="ctr">
            <a:solidFill>
              <a:schemeClr val="tx1">
                <a:lumMod val="50000"/>
                <a:lumOff val="50000"/>
              </a:schemeClr>
            </a:solidFill>
            <a:round/>
            <a:headEnd type="none" w="med" len="med"/>
            <a:tailEnd type="triangle" w="med" len="med"/>
          </a:ln>
          <a:extLst>
            <a:ext uri="{909E8E84-426E-40DD-AFC4-6F175D3DCCD1}">
              <a14:hiddenFill xmlns:a14="http://schemas.microsoft.com/office/drawing/2010/main">
                <a:noFill/>
              </a14:hiddenFill>
            </a:ext>
          </a:extLst>
        </p:spPr>
      </p:cxnSp>
      <p:cxnSp>
        <p:nvCxnSpPr>
          <p:cNvPr id="31757" name="Straight Arrow Connector 16"/>
          <p:cNvCxnSpPr>
            <a:cxnSpLocks noChangeShapeType="1"/>
          </p:cNvCxnSpPr>
          <p:nvPr/>
        </p:nvCxnSpPr>
        <p:spPr bwMode="auto">
          <a:xfrm rot="5400000" flipH="1" flipV="1">
            <a:off x="3477054" y="4171950"/>
            <a:ext cx="1143000" cy="1028700"/>
          </a:xfrm>
          <a:prstGeom prst="straightConnector1">
            <a:avLst/>
          </a:prstGeom>
          <a:noFill/>
          <a:ln w="25400" algn="ctr">
            <a:solidFill>
              <a:schemeClr val="tx1">
                <a:lumMod val="50000"/>
                <a:lumOff val="50000"/>
              </a:schemeClr>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1758" name="Straight Arrow Connector 18"/>
          <p:cNvCxnSpPr>
            <a:cxnSpLocks noChangeShapeType="1"/>
            <a:stCxn id="31754" idx="0"/>
          </p:cNvCxnSpPr>
          <p:nvPr/>
        </p:nvCxnSpPr>
        <p:spPr bwMode="auto">
          <a:xfrm rot="16200000" flipV="1">
            <a:off x="5343954" y="4171950"/>
            <a:ext cx="1143000" cy="1028700"/>
          </a:xfrm>
          <a:prstGeom prst="straightConnector1">
            <a:avLst/>
          </a:prstGeom>
          <a:noFill/>
          <a:ln w="25400" algn="ctr">
            <a:solidFill>
              <a:schemeClr val="tx1">
                <a:lumMod val="50000"/>
                <a:lumOff val="50000"/>
              </a:schemeClr>
            </a:solidFill>
            <a:round/>
            <a:headEnd type="triangle" w="med" len="med"/>
            <a:tailEnd type="triangle" w="med" len="med"/>
          </a:ln>
          <a:extLst>
            <a:ext uri="{909E8E84-426E-40DD-AFC4-6F175D3DCCD1}">
              <a14:hiddenFill xmlns:a14="http://schemas.microsoft.com/office/drawing/2010/main">
                <a:noFill/>
              </a14:hiddenFill>
            </a:ext>
          </a:extLst>
        </p:spPr>
      </p:cxnSp>
      <p:sp>
        <p:nvSpPr>
          <p:cNvPr id="31763" name="TextBox 30"/>
          <p:cNvSpPr txBox="1">
            <a:spLocks noChangeArrowheads="1"/>
          </p:cNvSpPr>
          <p:nvPr/>
        </p:nvSpPr>
        <p:spPr bwMode="auto">
          <a:xfrm>
            <a:off x="4199421" y="4952337"/>
            <a:ext cx="6860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rgbClr val="FF9900"/>
              </a:buClr>
              <a:buChar char="•"/>
              <a:defRPr sz="2400" b="1">
                <a:solidFill>
                  <a:schemeClr val="tx1"/>
                </a:solidFill>
                <a:latin typeface="Arial" charset="0"/>
                <a:cs typeface="Arial" charset="0"/>
              </a:defRPr>
            </a:lvl1pPr>
            <a:lvl2pPr marL="742950" indent="-285750" algn="l" eaLnBrk="0" hangingPunct="0">
              <a:spcBef>
                <a:spcPct val="20000"/>
              </a:spcBef>
              <a:buClr>
                <a:schemeClr val="tx1"/>
              </a:buClr>
              <a:buFont typeface="Arial" charset="0"/>
              <a:buChar char="–"/>
              <a:defRPr sz="2000" b="1">
                <a:solidFill>
                  <a:srgbClr val="006666"/>
                </a:solidFill>
                <a:latin typeface="Arial" charset="0"/>
                <a:cs typeface="Arial" charset="0"/>
              </a:defRPr>
            </a:lvl2pPr>
            <a:lvl3pPr marL="1143000" indent="-228600" algn="l" eaLnBrk="0" hangingPunct="0">
              <a:spcBef>
                <a:spcPct val="20000"/>
              </a:spcBef>
              <a:buChar char="•"/>
              <a:defRPr b="1">
                <a:solidFill>
                  <a:srgbClr val="4D4D4D"/>
                </a:solidFill>
                <a:latin typeface="Arial" charset="0"/>
                <a:cs typeface="Arial" charset="0"/>
              </a:defRPr>
            </a:lvl3pPr>
            <a:lvl4pPr marL="1600200" indent="-228600" algn="l" eaLnBrk="0" hangingPunct="0">
              <a:spcBef>
                <a:spcPct val="20000"/>
              </a:spcBef>
              <a:buChar char="–"/>
              <a:defRPr sz="1600" b="1">
                <a:solidFill>
                  <a:srgbClr val="CC3300"/>
                </a:solidFill>
                <a:latin typeface="Arial" charset="0"/>
                <a:cs typeface="Arial" charset="0"/>
              </a:defRPr>
            </a:lvl4pPr>
            <a:lvl5pPr marL="2057400" indent="-228600" algn="l" eaLnBrk="0" hangingPunct="0">
              <a:spcBef>
                <a:spcPct val="20000"/>
              </a:spcBef>
              <a:buChar char="»"/>
              <a:defRPr sz="1000">
                <a:solidFill>
                  <a:schemeClr val="tx1"/>
                </a:solidFill>
                <a:latin typeface="Arial" charset="0"/>
                <a:cs typeface="Arial" charset="0"/>
              </a:defRPr>
            </a:lvl5pPr>
            <a:lvl6pPr marL="2514600" indent="-228600" eaLnBrk="0" fontAlgn="base" hangingPunct="0">
              <a:spcBef>
                <a:spcPct val="20000"/>
              </a:spcBef>
              <a:spcAft>
                <a:spcPct val="0"/>
              </a:spcAft>
              <a:buChar char="»"/>
              <a:defRPr sz="1000">
                <a:solidFill>
                  <a:schemeClr val="tx1"/>
                </a:solidFill>
                <a:latin typeface="Arial" charset="0"/>
                <a:cs typeface="Arial" charset="0"/>
              </a:defRPr>
            </a:lvl6pPr>
            <a:lvl7pPr marL="2971800" indent="-228600" eaLnBrk="0" fontAlgn="base" hangingPunct="0">
              <a:spcBef>
                <a:spcPct val="20000"/>
              </a:spcBef>
              <a:spcAft>
                <a:spcPct val="0"/>
              </a:spcAft>
              <a:buChar char="»"/>
              <a:defRPr sz="1000">
                <a:solidFill>
                  <a:schemeClr val="tx1"/>
                </a:solidFill>
                <a:latin typeface="Arial" charset="0"/>
                <a:cs typeface="Arial" charset="0"/>
              </a:defRPr>
            </a:lvl7pPr>
            <a:lvl8pPr marL="3429000" indent="-228600" eaLnBrk="0" fontAlgn="base" hangingPunct="0">
              <a:spcBef>
                <a:spcPct val="20000"/>
              </a:spcBef>
              <a:spcAft>
                <a:spcPct val="0"/>
              </a:spcAft>
              <a:buChar char="»"/>
              <a:defRPr sz="1000">
                <a:solidFill>
                  <a:schemeClr val="tx1"/>
                </a:solidFill>
                <a:latin typeface="Arial" charset="0"/>
                <a:cs typeface="Arial" charset="0"/>
              </a:defRPr>
            </a:lvl8pPr>
            <a:lvl9pPr marL="3886200" indent="-228600" eaLnBrk="0" fontAlgn="base" hangingPunct="0">
              <a:spcBef>
                <a:spcPct val="20000"/>
              </a:spcBef>
              <a:spcAft>
                <a:spcPct val="0"/>
              </a:spcAft>
              <a:buChar char="»"/>
              <a:defRPr sz="1000">
                <a:solidFill>
                  <a:schemeClr val="tx1"/>
                </a:solidFill>
                <a:latin typeface="Arial" charset="0"/>
                <a:cs typeface="Arial" charset="0"/>
              </a:defRPr>
            </a:lvl9pPr>
          </a:lstStyle>
          <a:p>
            <a:pPr algn="ctr" eaLnBrk="1" hangingPunct="1">
              <a:spcBef>
                <a:spcPct val="0"/>
              </a:spcBef>
              <a:buClrTx/>
              <a:buFontTx/>
              <a:buNone/>
            </a:pPr>
            <a:r>
              <a:rPr lang="en-US" altLang="en-US" sz="1400" dirty="0">
                <a:solidFill>
                  <a:srgbClr val="FF0000"/>
                </a:solidFill>
                <a:latin typeface="Calibri" panose="020F0502020204030204" pitchFamily="34" charset="0"/>
              </a:rPr>
              <a:t>Q-Trap</a:t>
            </a:r>
          </a:p>
        </p:txBody>
      </p:sp>
      <p:sp>
        <p:nvSpPr>
          <p:cNvPr id="31764" name="Freeform 34"/>
          <p:cNvSpPr>
            <a:spLocks/>
          </p:cNvSpPr>
          <p:nvPr/>
        </p:nvSpPr>
        <p:spPr bwMode="auto">
          <a:xfrm flipH="1">
            <a:off x="4133413" y="4114800"/>
            <a:ext cx="637304" cy="1295400"/>
          </a:xfrm>
          <a:custGeom>
            <a:avLst/>
            <a:gdLst>
              <a:gd name="T0" fmla="*/ 6251313 w 397934"/>
              <a:gd name="T1" fmla="*/ 2147483647 h 268817"/>
              <a:gd name="T2" fmla="*/ 6485738 w 397934"/>
              <a:gd name="T3" fmla="*/ 2147483647 h 268817"/>
              <a:gd name="T4" fmla="*/ 1093991 w 397934"/>
              <a:gd name="T5" fmla="*/ 2147483647 h 268817"/>
              <a:gd name="T6" fmla="*/ 156308 w 397934"/>
              <a:gd name="T7" fmla="*/ 2147483647 h 268817"/>
              <a:gd name="T8" fmla="*/ 156308 w 397934"/>
              <a:gd name="T9" fmla="*/ 2147483647 h 268817"/>
              <a:gd name="T10" fmla="*/ 0 60000 65536"/>
              <a:gd name="T11" fmla="*/ 0 60000 65536"/>
              <a:gd name="T12" fmla="*/ 0 60000 65536"/>
              <a:gd name="T13" fmla="*/ 0 60000 65536"/>
              <a:gd name="T14" fmla="*/ 0 60000 65536"/>
              <a:gd name="T15" fmla="*/ 0 w 397934"/>
              <a:gd name="T16" fmla="*/ 0 h 268817"/>
              <a:gd name="T17" fmla="*/ 397934 w 397934"/>
              <a:gd name="T18" fmla="*/ 268817 h 268817"/>
            </a:gdLst>
            <a:ahLst/>
            <a:cxnLst>
              <a:cxn ang="T10">
                <a:pos x="T0" y="T1"/>
              </a:cxn>
              <a:cxn ang="T11">
                <a:pos x="T2" y="T3"/>
              </a:cxn>
              <a:cxn ang="T12">
                <a:pos x="T4" y="T5"/>
              </a:cxn>
              <a:cxn ang="T13">
                <a:pos x="T6" y="T7"/>
              </a:cxn>
              <a:cxn ang="T14">
                <a:pos x="T8" y="T9"/>
              </a:cxn>
            </a:cxnLst>
            <a:rect l="T15" t="T16" r="T17" b="T18"/>
            <a:pathLst>
              <a:path w="397934" h="268817">
                <a:moveTo>
                  <a:pt x="338667" y="268817"/>
                </a:moveTo>
                <a:cubicBezTo>
                  <a:pt x="368300" y="207433"/>
                  <a:pt x="397934" y="146050"/>
                  <a:pt x="351367" y="129117"/>
                </a:cubicBezTo>
                <a:cubicBezTo>
                  <a:pt x="304800" y="112184"/>
                  <a:pt x="116417" y="186267"/>
                  <a:pt x="59267" y="167217"/>
                </a:cubicBezTo>
                <a:cubicBezTo>
                  <a:pt x="2117" y="148167"/>
                  <a:pt x="16934" y="29634"/>
                  <a:pt x="8467" y="14817"/>
                </a:cubicBezTo>
                <a:cubicBezTo>
                  <a:pt x="0" y="0"/>
                  <a:pt x="4233" y="39158"/>
                  <a:pt x="8467" y="78317"/>
                </a:cubicBezTo>
              </a:path>
            </a:pathLst>
          </a:custGeom>
          <a:noFill/>
          <a:ln w="19050" cap="flat" cmpd="sng" algn="ctr">
            <a:solidFill>
              <a:schemeClr val="tx1"/>
            </a:solidFill>
            <a:prstDash val="sys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dirty="0">
              <a:latin typeface="Calibri" panose="020F0502020204030204" pitchFamily="34" charset="0"/>
            </a:endParaRPr>
          </a:p>
        </p:txBody>
      </p:sp>
      <p:pic>
        <p:nvPicPr>
          <p:cNvPr id="31766" name="Picture 8" descr="http://t1.gstatic.com/images?q=tbn:ANd9GcQ2rMehoW97W2oeC2_7Qa6dNtbwhVSz6t3krTgLcHvI9fcoUmi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45980" y="3657600"/>
            <a:ext cx="12525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7" name="TextBox 41"/>
          <p:cNvSpPr txBox="1">
            <a:spLocks noChangeArrowheads="1"/>
          </p:cNvSpPr>
          <p:nvPr/>
        </p:nvSpPr>
        <p:spPr bwMode="auto">
          <a:xfrm>
            <a:off x="865545" y="3827297"/>
            <a:ext cx="9669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rgbClr val="FF9900"/>
              </a:buClr>
              <a:buChar char="•"/>
              <a:defRPr sz="2400" b="1">
                <a:solidFill>
                  <a:schemeClr val="tx1"/>
                </a:solidFill>
                <a:latin typeface="Arial" charset="0"/>
                <a:cs typeface="Arial" charset="0"/>
              </a:defRPr>
            </a:lvl1pPr>
            <a:lvl2pPr marL="742950" indent="-285750" algn="l" eaLnBrk="0" hangingPunct="0">
              <a:spcBef>
                <a:spcPct val="20000"/>
              </a:spcBef>
              <a:buClr>
                <a:schemeClr val="tx1"/>
              </a:buClr>
              <a:buFont typeface="Arial" charset="0"/>
              <a:buChar char="–"/>
              <a:defRPr sz="2000" b="1">
                <a:solidFill>
                  <a:srgbClr val="006666"/>
                </a:solidFill>
                <a:latin typeface="Arial" charset="0"/>
                <a:cs typeface="Arial" charset="0"/>
              </a:defRPr>
            </a:lvl2pPr>
            <a:lvl3pPr marL="1143000" indent="-228600" algn="l" eaLnBrk="0" hangingPunct="0">
              <a:spcBef>
                <a:spcPct val="20000"/>
              </a:spcBef>
              <a:buChar char="•"/>
              <a:defRPr b="1">
                <a:solidFill>
                  <a:srgbClr val="4D4D4D"/>
                </a:solidFill>
                <a:latin typeface="Arial" charset="0"/>
                <a:cs typeface="Arial" charset="0"/>
              </a:defRPr>
            </a:lvl3pPr>
            <a:lvl4pPr marL="1600200" indent="-228600" algn="l" eaLnBrk="0" hangingPunct="0">
              <a:spcBef>
                <a:spcPct val="20000"/>
              </a:spcBef>
              <a:buChar char="–"/>
              <a:defRPr sz="1600" b="1">
                <a:solidFill>
                  <a:srgbClr val="CC3300"/>
                </a:solidFill>
                <a:latin typeface="Arial" charset="0"/>
                <a:cs typeface="Arial" charset="0"/>
              </a:defRPr>
            </a:lvl4pPr>
            <a:lvl5pPr marL="2057400" indent="-228600" algn="l" eaLnBrk="0" hangingPunct="0">
              <a:spcBef>
                <a:spcPct val="20000"/>
              </a:spcBef>
              <a:buChar char="»"/>
              <a:defRPr sz="1000">
                <a:solidFill>
                  <a:schemeClr val="tx1"/>
                </a:solidFill>
                <a:latin typeface="Arial" charset="0"/>
                <a:cs typeface="Arial" charset="0"/>
              </a:defRPr>
            </a:lvl5pPr>
            <a:lvl6pPr marL="2514600" indent="-228600" eaLnBrk="0" fontAlgn="base" hangingPunct="0">
              <a:spcBef>
                <a:spcPct val="20000"/>
              </a:spcBef>
              <a:spcAft>
                <a:spcPct val="0"/>
              </a:spcAft>
              <a:buChar char="»"/>
              <a:defRPr sz="1000">
                <a:solidFill>
                  <a:schemeClr val="tx1"/>
                </a:solidFill>
                <a:latin typeface="Arial" charset="0"/>
                <a:cs typeface="Arial" charset="0"/>
              </a:defRPr>
            </a:lvl6pPr>
            <a:lvl7pPr marL="2971800" indent="-228600" eaLnBrk="0" fontAlgn="base" hangingPunct="0">
              <a:spcBef>
                <a:spcPct val="20000"/>
              </a:spcBef>
              <a:spcAft>
                <a:spcPct val="0"/>
              </a:spcAft>
              <a:buChar char="»"/>
              <a:defRPr sz="1000">
                <a:solidFill>
                  <a:schemeClr val="tx1"/>
                </a:solidFill>
                <a:latin typeface="Arial" charset="0"/>
                <a:cs typeface="Arial" charset="0"/>
              </a:defRPr>
            </a:lvl7pPr>
            <a:lvl8pPr marL="3429000" indent="-228600" eaLnBrk="0" fontAlgn="base" hangingPunct="0">
              <a:spcBef>
                <a:spcPct val="20000"/>
              </a:spcBef>
              <a:spcAft>
                <a:spcPct val="0"/>
              </a:spcAft>
              <a:buChar char="»"/>
              <a:defRPr sz="1000">
                <a:solidFill>
                  <a:schemeClr val="tx1"/>
                </a:solidFill>
                <a:latin typeface="Arial" charset="0"/>
                <a:cs typeface="Arial" charset="0"/>
              </a:defRPr>
            </a:lvl8pPr>
            <a:lvl9pPr marL="3886200" indent="-228600" eaLnBrk="0" fontAlgn="base" hangingPunct="0">
              <a:spcBef>
                <a:spcPct val="20000"/>
              </a:spcBef>
              <a:spcAft>
                <a:spcPct val="0"/>
              </a:spcAft>
              <a:buChar char="»"/>
              <a:defRPr sz="1000">
                <a:solidFill>
                  <a:schemeClr val="tx1"/>
                </a:solidFill>
                <a:latin typeface="Arial" charset="0"/>
                <a:cs typeface="Arial" charset="0"/>
              </a:defRPr>
            </a:lvl9pPr>
          </a:lstStyle>
          <a:p>
            <a:pPr algn="ctr" eaLnBrk="1" hangingPunct="1">
              <a:spcBef>
                <a:spcPct val="0"/>
              </a:spcBef>
              <a:buClrTx/>
              <a:buFontTx/>
              <a:buNone/>
            </a:pPr>
            <a:r>
              <a:rPr lang="en-US" altLang="en-US" sz="1400" dirty="0">
                <a:latin typeface="Calibri" panose="020F0502020204030204" pitchFamily="34" charset="0"/>
              </a:rPr>
              <a:t>$ send ……</a:t>
            </a:r>
          </a:p>
        </p:txBody>
      </p:sp>
      <p:sp>
        <p:nvSpPr>
          <p:cNvPr id="31768" name="Freeform 42"/>
          <p:cNvSpPr>
            <a:spLocks/>
          </p:cNvSpPr>
          <p:nvPr/>
        </p:nvSpPr>
        <p:spPr bwMode="auto">
          <a:xfrm flipV="1">
            <a:off x="3184374" y="3658221"/>
            <a:ext cx="762000" cy="228600"/>
          </a:xfrm>
          <a:custGeom>
            <a:avLst/>
            <a:gdLst>
              <a:gd name="T0" fmla="*/ 0 w 313267"/>
              <a:gd name="T1" fmla="*/ 0 h 486833"/>
              <a:gd name="T2" fmla="*/ 2147483647 w 313267"/>
              <a:gd name="T3" fmla="*/ 0 h 486833"/>
              <a:gd name="T4" fmla="*/ 2147483647 w 313267"/>
              <a:gd name="T5" fmla="*/ 0 h 486833"/>
              <a:gd name="T6" fmla="*/ 2147483647 w 313267"/>
              <a:gd name="T7" fmla="*/ 0 h 486833"/>
              <a:gd name="T8" fmla="*/ 2147483647 w 313267"/>
              <a:gd name="T9" fmla="*/ 0 h 486833"/>
              <a:gd name="T10" fmla="*/ 0 60000 65536"/>
              <a:gd name="T11" fmla="*/ 0 60000 65536"/>
              <a:gd name="T12" fmla="*/ 0 60000 65536"/>
              <a:gd name="T13" fmla="*/ 0 60000 65536"/>
              <a:gd name="T14" fmla="*/ 0 60000 65536"/>
              <a:gd name="T15" fmla="*/ 0 w 313267"/>
              <a:gd name="T16" fmla="*/ 0 h 486833"/>
              <a:gd name="T17" fmla="*/ 313267 w 313267"/>
              <a:gd name="T18" fmla="*/ 486833 h 486833"/>
            </a:gdLst>
            <a:ahLst/>
            <a:cxnLst>
              <a:cxn ang="T10">
                <a:pos x="T0" y="T1"/>
              </a:cxn>
              <a:cxn ang="T11">
                <a:pos x="T2" y="T3"/>
              </a:cxn>
              <a:cxn ang="T12">
                <a:pos x="T4" y="T5"/>
              </a:cxn>
              <a:cxn ang="T13">
                <a:pos x="T6" y="T7"/>
              </a:cxn>
              <a:cxn ang="T14">
                <a:pos x="T8" y="T9"/>
              </a:cxn>
            </a:cxnLst>
            <a:rect l="T15" t="T16" r="T17" b="T18"/>
            <a:pathLst>
              <a:path w="313267" h="486833">
                <a:moveTo>
                  <a:pt x="0" y="486833"/>
                </a:moveTo>
                <a:cubicBezTo>
                  <a:pt x="95250" y="464608"/>
                  <a:pt x="190500" y="442383"/>
                  <a:pt x="215900" y="397933"/>
                </a:cubicBezTo>
                <a:cubicBezTo>
                  <a:pt x="241300" y="353483"/>
                  <a:pt x="139700" y="281516"/>
                  <a:pt x="152400" y="220133"/>
                </a:cubicBezTo>
                <a:cubicBezTo>
                  <a:pt x="165100" y="158750"/>
                  <a:pt x="270933" y="59266"/>
                  <a:pt x="292100" y="29633"/>
                </a:cubicBezTo>
                <a:cubicBezTo>
                  <a:pt x="313267" y="0"/>
                  <a:pt x="296333" y="21166"/>
                  <a:pt x="279400" y="42333"/>
                </a:cubicBezTo>
              </a:path>
            </a:pathLst>
          </a:cu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dirty="0">
              <a:latin typeface="Calibri" panose="020F0502020204030204" pitchFamily="34" charset="0"/>
            </a:endParaRPr>
          </a:p>
        </p:txBody>
      </p:sp>
      <p:cxnSp>
        <p:nvCxnSpPr>
          <p:cNvPr id="31769" name="Straight Arrow Connector 48"/>
          <p:cNvCxnSpPr>
            <a:cxnSpLocks noChangeShapeType="1"/>
          </p:cNvCxnSpPr>
          <p:nvPr/>
        </p:nvCxnSpPr>
        <p:spPr bwMode="auto">
          <a:xfrm>
            <a:off x="1972104" y="3905392"/>
            <a:ext cx="2057400" cy="3176"/>
          </a:xfrm>
          <a:prstGeom prst="straightConnector1">
            <a:avLst/>
          </a:prstGeom>
          <a:noFill/>
          <a:ln w="25400" algn="ctr">
            <a:solidFill>
              <a:schemeClr val="tx1">
                <a:lumMod val="50000"/>
                <a:lumOff val="50000"/>
              </a:schemeClr>
            </a:solidFill>
            <a:round/>
            <a:headEnd type="none" w="med" len="med"/>
            <a:tailEnd type="triangle" w="med" len="med"/>
          </a:ln>
          <a:extLst>
            <a:ext uri="{909E8E84-426E-40DD-AFC4-6F175D3DCCD1}">
              <a14:hiddenFill xmlns:a14="http://schemas.microsoft.com/office/drawing/2010/main">
                <a:noFill/>
              </a14:hiddenFill>
            </a:ext>
          </a:extLst>
        </p:spPr>
      </p:cxnSp>
      <p:sp>
        <p:nvSpPr>
          <p:cNvPr id="31770" name="TextBox 50"/>
          <p:cNvSpPr txBox="1">
            <a:spLocks noChangeArrowheads="1"/>
          </p:cNvSpPr>
          <p:nvPr/>
        </p:nvSpPr>
        <p:spPr bwMode="auto">
          <a:xfrm>
            <a:off x="2492045" y="3476248"/>
            <a:ext cx="7196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rgbClr val="FF9900"/>
              </a:buClr>
              <a:buChar char="•"/>
              <a:defRPr sz="2400" b="1">
                <a:solidFill>
                  <a:schemeClr val="tx1"/>
                </a:solidFill>
                <a:latin typeface="Arial" charset="0"/>
                <a:cs typeface="Arial" charset="0"/>
              </a:defRPr>
            </a:lvl1pPr>
            <a:lvl2pPr marL="742950" indent="-285750" algn="l" eaLnBrk="0" hangingPunct="0">
              <a:spcBef>
                <a:spcPct val="20000"/>
              </a:spcBef>
              <a:buClr>
                <a:schemeClr val="tx1"/>
              </a:buClr>
              <a:buFont typeface="Arial" charset="0"/>
              <a:buChar char="–"/>
              <a:defRPr sz="2000" b="1">
                <a:solidFill>
                  <a:srgbClr val="006666"/>
                </a:solidFill>
                <a:latin typeface="Arial" charset="0"/>
                <a:cs typeface="Arial" charset="0"/>
              </a:defRPr>
            </a:lvl2pPr>
            <a:lvl3pPr marL="1143000" indent="-228600" algn="l" eaLnBrk="0" hangingPunct="0">
              <a:spcBef>
                <a:spcPct val="20000"/>
              </a:spcBef>
              <a:buChar char="•"/>
              <a:defRPr b="1">
                <a:solidFill>
                  <a:srgbClr val="4D4D4D"/>
                </a:solidFill>
                <a:latin typeface="Arial" charset="0"/>
                <a:cs typeface="Arial" charset="0"/>
              </a:defRPr>
            </a:lvl3pPr>
            <a:lvl4pPr marL="1600200" indent="-228600" algn="l" eaLnBrk="0" hangingPunct="0">
              <a:spcBef>
                <a:spcPct val="20000"/>
              </a:spcBef>
              <a:buChar char="–"/>
              <a:defRPr sz="1600" b="1">
                <a:solidFill>
                  <a:srgbClr val="CC3300"/>
                </a:solidFill>
                <a:latin typeface="Arial" charset="0"/>
                <a:cs typeface="Arial" charset="0"/>
              </a:defRPr>
            </a:lvl4pPr>
            <a:lvl5pPr marL="2057400" indent="-228600" algn="l" eaLnBrk="0" hangingPunct="0">
              <a:spcBef>
                <a:spcPct val="20000"/>
              </a:spcBef>
              <a:buChar char="»"/>
              <a:defRPr sz="1000">
                <a:solidFill>
                  <a:schemeClr val="tx1"/>
                </a:solidFill>
                <a:latin typeface="Arial" charset="0"/>
                <a:cs typeface="Arial" charset="0"/>
              </a:defRPr>
            </a:lvl5pPr>
            <a:lvl6pPr marL="2514600" indent="-228600" eaLnBrk="0" fontAlgn="base" hangingPunct="0">
              <a:spcBef>
                <a:spcPct val="20000"/>
              </a:spcBef>
              <a:spcAft>
                <a:spcPct val="0"/>
              </a:spcAft>
              <a:buChar char="»"/>
              <a:defRPr sz="1000">
                <a:solidFill>
                  <a:schemeClr val="tx1"/>
                </a:solidFill>
                <a:latin typeface="Arial" charset="0"/>
                <a:cs typeface="Arial" charset="0"/>
              </a:defRPr>
            </a:lvl6pPr>
            <a:lvl7pPr marL="2971800" indent="-228600" eaLnBrk="0" fontAlgn="base" hangingPunct="0">
              <a:spcBef>
                <a:spcPct val="20000"/>
              </a:spcBef>
              <a:spcAft>
                <a:spcPct val="0"/>
              </a:spcAft>
              <a:buChar char="»"/>
              <a:defRPr sz="1000">
                <a:solidFill>
                  <a:schemeClr val="tx1"/>
                </a:solidFill>
                <a:latin typeface="Arial" charset="0"/>
                <a:cs typeface="Arial" charset="0"/>
              </a:defRPr>
            </a:lvl7pPr>
            <a:lvl8pPr marL="3429000" indent="-228600" eaLnBrk="0" fontAlgn="base" hangingPunct="0">
              <a:spcBef>
                <a:spcPct val="20000"/>
              </a:spcBef>
              <a:spcAft>
                <a:spcPct val="0"/>
              </a:spcAft>
              <a:buChar char="»"/>
              <a:defRPr sz="1000">
                <a:solidFill>
                  <a:schemeClr val="tx1"/>
                </a:solidFill>
                <a:latin typeface="Arial" charset="0"/>
                <a:cs typeface="Arial" charset="0"/>
              </a:defRPr>
            </a:lvl8pPr>
            <a:lvl9pPr marL="3886200" indent="-228600" eaLnBrk="0" fontAlgn="base" hangingPunct="0">
              <a:spcBef>
                <a:spcPct val="20000"/>
              </a:spcBef>
              <a:spcAft>
                <a:spcPct val="0"/>
              </a:spcAft>
              <a:buChar char="»"/>
              <a:defRPr sz="1000">
                <a:solidFill>
                  <a:schemeClr val="tx1"/>
                </a:solidFill>
                <a:latin typeface="Arial" charset="0"/>
                <a:cs typeface="Arial" charset="0"/>
              </a:defRPr>
            </a:lvl9pPr>
          </a:lstStyle>
          <a:p>
            <a:pPr algn="ctr" eaLnBrk="1" hangingPunct="1">
              <a:spcBef>
                <a:spcPct val="0"/>
              </a:spcBef>
              <a:buClrTx/>
              <a:buFontTx/>
              <a:buNone/>
            </a:pPr>
            <a:r>
              <a:rPr lang="en-US" altLang="en-US" sz="1400" dirty="0">
                <a:solidFill>
                  <a:srgbClr val="FF0000"/>
                </a:solidFill>
                <a:latin typeface="Calibri" panose="020F0502020204030204" pitchFamily="34" charset="0"/>
              </a:rPr>
              <a:t>M-Trap</a:t>
            </a:r>
          </a:p>
        </p:txBody>
      </p:sp>
      <p:sp>
        <p:nvSpPr>
          <p:cNvPr id="31771" name="TextBox 55"/>
          <p:cNvSpPr txBox="1">
            <a:spLocks noChangeArrowheads="1"/>
          </p:cNvSpPr>
          <p:nvPr/>
        </p:nvSpPr>
        <p:spPr bwMode="auto">
          <a:xfrm>
            <a:off x="5177156" y="4776028"/>
            <a:ext cx="6860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rgbClr val="FF9900"/>
              </a:buClr>
              <a:buChar char="•"/>
              <a:defRPr sz="2400" b="1">
                <a:solidFill>
                  <a:schemeClr val="tx1"/>
                </a:solidFill>
                <a:latin typeface="Arial" charset="0"/>
                <a:cs typeface="Arial" charset="0"/>
              </a:defRPr>
            </a:lvl1pPr>
            <a:lvl2pPr marL="742950" indent="-285750" algn="l" eaLnBrk="0" hangingPunct="0">
              <a:spcBef>
                <a:spcPct val="20000"/>
              </a:spcBef>
              <a:buClr>
                <a:schemeClr val="tx1"/>
              </a:buClr>
              <a:buFont typeface="Arial" charset="0"/>
              <a:buChar char="–"/>
              <a:defRPr sz="2000" b="1">
                <a:solidFill>
                  <a:srgbClr val="006666"/>
                </a:solidFill>
                <a:latin typeface="Arial" charset="0"/>
                <a:cs typeface="Arial" charset="0"/>
              </a:defRPr>
            </a:lvl2pPr>
            <a:lvl3pPr marL="1143000" indent="-228600" algn="l" eaLnBrk="0" hangingPunct="0">
              <a:spcBef>
                <a:spcPct val="20000"/>
              </a:spcBef>
              <a:buChar char="•"/>
              <a:defRPr b="1">
                <a:solidFill>
                  <a:srgbClr val="4D4D4D"/>
                </a:solidFill>
                <a:latin typeface="Arial" charset="0"/>
                <a:cs typeface="Arial" charset="0"/>
              </a:defRPr>
            </a:lvl3pPr>
            <a:lvl4pPr marL="1600200" indent="-228600" algn="l" eaLnBrk="0" hangingPunct="0">
              <a:spcBef>
                <a:spcPct val="20000"/>
              </a:spcBef>
              <a:buChar char="–"/>
              <a:defRPr sz="1600" b="1">
                <a:solidFill>
                  <a:srgbClr val="CC3300"/>
                </a:solidFill>
                <a:latin typeface="Arial" charset="0"/>
                <a:cs typeface="Arial" charset="0"/>
              </a:defRPr>
            </a:lvl4pPr>
            <a:lvl5pPr marL="2057400" indent="-228600" algn="l" eaLnBrk="0" hangingPunct="0">
              <a:spcBef>
                <a:spcPct val="20000"/>
              </a:spcBef>
              <a:buChar char="»"/>
              <a:defRPr sz="1000">
                <a:solidFill>
                  <a:schemeClr val="tx1"/>
                </a:solidFill>
                <a:latin typeface="Arial" charset="0"/>
                <a:cs typeface="Arial" charset="0"/>
              </a:defRPr>
            </a:lvl5pPr>
            <a:lvl6pPr marL="2514600" indent="-228600" eaLnBrk="0" fontAlgn="base" hangingPunct="0">
              <a:spcBef>
                <a:spcPct val="20000"/>
              </a:spcBef>
              <a:spcAft>
                <a:spcPct val="0"/>
              </a:spcAft>
              <a:buChar char="»"/>
              <a:defRPr sz="1000">
                <a:solidFill>
                  <a:schemeClr val="tx1"/>
                </a:solidFill>
                <a:latin typeface="Arial" charset="0"/>
                <a:cs typeface="Arial" charset="0"/>
              </a:defRPr>
            </a:lvl6pPr>
            <a:lvl7pPr marL="2971800" indent="-228600" eaLnBrk="0" fontAlgn="base" hangingPunct="0">
              <a:spcBef>
                <a:spcPct val="20000"/>
              </a:spcBef>
              <a:spcAft>
                <a:spcPct val="0"/>
              </a:spcAft>
              <a:buChar char="»"/>
              <a:defRPr sz="1000">
                <a:solidFill>
                  <a:schemeClr val="tx1"/>
                </a:solidFill>
                <a:latin typeface="Arial" charset="0"/>
                <a:cs typeface="Arial" charset="0"/>
              </a:defRPr>
            </a:lvl7pPr>
            <a:lvl8pPr marL="3429000" indent="-228600" eaLnBrk="0" fontAlgn="base" hangingPunct="0">
              <a:spcBef>
                <a:spcPct val="20000"/>
              </a:spcBef>
              <a:spcAft>
                <a:spcPct val="0"/>
              </a:spcAft>
              <a:buChar char="»"/>
              <a:defRPr sz="1000">
                <a:solidFill>
                  <a:schemeClr val="tx1"/>
                </a:solidFill>
                <a:latin typeface="Arial" charset="0"/>
                <a:cs typeface="Arial" charset="0"/>
              </a:defRPr>
            </a:lvl8pPr>
            <a:lvl9pPr marL="3886200" indent="-228600" eaLnBrk="0" fontAlgn="base" hangingPunct="0">
              <a:spcBef>
                <a:spcPct val="20000"/>
              </a:spcBef>
              <a:spcAft>
                <a:spcPct val="0"/>
              </a:spcAft>
              <a:buChar char="»"/>
              <a:defRPr sz="1000">
                <a:solidFill>
                  <a:schemeClr val="tx1"/>
                </a:solidFill>
                <a:latin typeface="Arial" charset="0"/>
                <a:cs typeface="Arial" charset="0"/>
              </a:defRPr>
            </a:lvl9pPr>
          </a:lstStyle>
          <a:p>
            <a:pPr algn="ctr" eaLnBrk="1" hangingPunct="1">
              <a:spcBef>
                <a:spcPct val="0"/>
              </a:spcBef>
              <a:buClrTx/>
              <a:buFontTx/>
              <a:buNone/>
            </a:pPr>
            <a:r>
              <a:rPr lang="en-US" altLang="en-US" sz="1400" dirty="0">
                <a:solidFill>
                  <a:srgbClr val="FF0000"/>
                </a:solidFill>
                <a:latin typeface="Calibri" panose="020F0502020204030204" pitchFamily="34" charset="0"/>
              </a:rPr>
              <a:t>Q-Trap</a:t>
            </a:r>
          </a:p>
        </p:txBody>
      </p:sp>
      <p:sp>
        <p:nvSpPr>
          <p:cNvPr id="31772" name="Freeform 57"/>
          <p:cNvSpPr>
            <a:spLocks/>
          </p:cNvSpPr>
          <p:nvPr/>
        </p:nvSpPr>
        <p:spPr bwMode="auto">
          <a:xfrm>
            <a:off x="5012032" y="4127500"/>
            <a:ext cx="1054100" cy="1282700"/>
          </a:xfrm>
          <a:custGeom>
            <a:avLst/>
            <a:gdLst>
              <a:gd name="T0" fmla="*/ 783 w 1511300"/>
              <a:gd name="T1" fmla="*/ 5395036 h 1193800"/>
              <a:gd name="T2" fmla="*/ 605 w 1511300"/>
              <a:gd name="T3" fmla="*/ 2927094 h 1193800"/>
              <a:gd name="T4" fmla="*/ 125 w 1511300"/>
              <a:gd name="T5" fmla="*/ 2238371 h 1193800"/>
              <a:gd name="T6" fmla="*/ 0 w 1511300"/>
              <a:gd name="T7" fmla="*/ 0 h 1193800"/>
              <a:gd name="T8" fmla="*/ 0 w 1511300"/>
              <a:gd name="T9" fmla="*/ 0 h 1193800"/>
              <a:gd name="T10" fmla="*/ 0 60000 65536"/>
              <a:gd name="T11" fmla="*/ 0 60000 65536"/>
              <a:gd name="T12" fmla="*/ 0 60000 65536"/>
              <a:gd name="T13" fmla="*/ 0 60000 65536"/>
              <a:gd name="T14" fmla="*/ 0 60000 65536"/>
              <a:gd name="T15" fmla="*/ 0 w 1511300"/>
              <a:gd name="T16" fmla="*/ 0 h 1193800"/>
              <a:gd name="T17" fmla="*/ 1511300 w 1511300"/>
              <a:gd name="T18" fmla="*/ 1193800 h 1193800"/>
            </a:gdLst>
            <a:ahLst/>
            <a:cxnLst>
              <a:cxn ang="T10">
                <a:pos x="T0" y="T1"/>
              </a:cxn>
              <a:cxn ang="T11">
                <a:pos x="T2" y="T3"/>
              </a:cxn>
              <a:cxn ang="T12">
                <a:pos x="T4" y="T5"/>
              </a:cxn>
              <a:cxn ang="T13">
                <a:pos x="T6" y="T7"/>
              </a:cxn>
              <a:cxn ang="T14">
                <a:pos x="T8" y="T9"/>
              </a:cxn>
            </a:cxnLst>
            <a:rect l="T15" t="T16" r="T17" b="T18"/>
            <a:pathLst>
              <a:path w="1511300" h="1193800">
                <a:moveTo>
                  <a:pt x="1511300" y="1193800"/>
                </a:moveTo>
                <a:cubicBezTo>
                  <a:pt x="1445683" y="978958"/>
                  <a:pt x="1380067" y="764117"/>
                  <a:pt x="1168400" y="647700"/>
                </a:cubicBezTo>
                <a:cubicBezTo>
                  <a:pt x="956733" y="531283"/>
                  <a:pt x="436033" y="603250"/>
                  <a:pt x="241300" y="495300"/>
                </a:cubicBezTo>
                <a:cubicBezTo>
                  <a:pt x="46567" y="387350"/>
                  <a:pt x="0" y="0"/>
                  <a:pt x="0" y="0"/>
                </a:cubicBezTo>
              </a:path>
            </a:pathLst>
          </a:custGeom>
          <a:noFill/>
          <a:ln w="19050" cap="flat" cmpd="sng" algn="ctr">
            <a:solidFill>
              <a:schemeClr val="tx1"/>
            </a:solidFill>
            <a:prstDash val="sys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dirty="0">
              <a:latin typeface="Calibri" panose="020F0502020204030204" pitchFamily="34" charset="0"/>
            </a:endParaRPr>
          </a:p>
        </p:txBody>
      </p:sp>
      <p:sp>
        <p:nvSpPr>
          <p:cNvPr id="28" name="Rectangle 27"/>
          <p:cNvSpPr/>
          <p:nvPr/>
        </p:nvSpPr>
        <p:spPr>
          <a:xfrm>
            <a:off x="2893329" y="1753737"/>
            <a:ext cx="4435522" cy="368270"/>
          </a:xfrm>
          <a:prstGeom prst="rect">
            <a:avLst/>
          </a:prstGeom>
          <a:solidFill>
            <a:schemeClr val="bg2"/>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r">
              <a:lnSpc>
                <a:spcPct val="90000"/>
              </a:lnSpc>
            </a:pPr>
            <a:r>
              <a:rPr lang="en-US" sz="1400" b="1" dirty="0" smtClean="0">
                <a:latin typeface="Calibri" panose="020F0502020204030204" pitchFamily="34" charset="0"/>
              </a:rPr>
              <a:t>Remote Machine</a:t>
            </a:r>
            <a:endParaRPr lang="en-US" sz="1400" i="1" dirty="0">
              <a:solidFill>
                <a:schemeClr val="bg1"/>
              </a:solidFill>
              <a:latin typeface="Calibri" panose="020F0502020204030204" pitchFamily="34" charset="0"/>
            </a:endParaRPr>
          </a:p>
        </p:txBody>
      </p:sp>
      <p:sp>
        <p:nvSpPr>
          <p:cNvPr id="31754" name="Rounded Rectangle 9"/>
          <p:cNvSpPr>
            <a:spLocks noChangeArrowheads="1"/>
          </p:cNvSpPr>
          <p:nvPr/>
        </p:nvSpPr>
        <p:spPr bwMode="auto">
          <a:xfrm>
            <a:off x="5248704" y="5257800"/>
            <a:ext cx="2362200" cy="457200"/>
          </a:xfrm>
          <a:prstGeom prst="roundRect">
            <a:avLst>
              <a:gd name="adj" fmla="val 16667"/>
            </a:avLst>
          </a:prstGeom>
          <a:solidFill>
            <a:schemeClr val="accent6">
              <a:lumMod val="40000"/>
              <a:lumOff val="60000"/>
            </a:schemeClr>
          </a:solidFill>
          <a:ln w="9525" algn="ctr">
            <a:solidFill>
              <a:schemeClr val="tx1"/>
            </a:solidFill>
            <a:round/>
            <a:headEnd/>
            <a:tailEnd/>
          </a:ln>
          <a:extLst/>
        </p:spPr>
        <p:txBody>
          <a:bodyPr anchor="ctr"/>
          <a:lstStyle>
            <a:lvl1pPr algn="l" eaLnBrk="0" hangingPunct="0">
              <a:spcBef>
                <a:spcPct val="20000"/>
              </a:spcBef>
              <a:buClr>
                <a:srgbClr val="FF9900"/>
              </a:buClr>
              <a:buChar char="•"/>
              <a:defRPr sz="2400" b="1">
                <a:solidFill>
                  <a:schemeClr val="tx1"/>
                </a:solidFill>
                <a:latin typeface="Arial" charset="0"/>
                <a:cs typeface="Arial" charset="0"/>
              </a:defRPr>
            </a:lvl1pPr>
            <a:lvl2pPr marL="742950" indent="-285750" algn="l" eaLnBrk="0" hangingPunct="0">
              <a:spcBef>
                <a:spcPct val="20000"/>
              </a:spcBef>
              <a:buClr>
                <a:schemeClr val="tx1"/>
              </a:buClr>
              <a:buFont typeface="Arial" charset="0"/>
              <a:buChar char="–"/>
              <a:defRPr sz="2000" b="1">
                <a:solidFill>
                  <a:srgbClr val="006666"/>
                </a:solidFill>
                <a:latin typeface="Arial" charset="0"/>
                <a:cs typeface="Arial" charset="0"/>
              </a:defRPr>
            </a:lvl2pPr>
            <a:lvl3pPr marL="1143000" indent="-228600" algn="l" eaLnBrk="0" hangingPunct="0">
              <a:spcBef>
                <a:spcPct val="20000"/>
              </a:spcBef>
              <a:buChar char="•"/>
              <a:defRPr b="1">
                <a:solidFill>
                  <a:srgbClr val="4D4D4D"/>
                </a:solidFill>
                <a:latin typeface="Arial" charset="0"/>
                <a:cs typeface="Arial" charset="0"/>
              </a:defRPr>
            </a:lvl3pPr>
            <a:lvl4pPr marL="1600200" indent="-228600" algn="l" eaLnBrk="0" hangingPunct="0">
              <a:spcBef>
                <a:spcPct val="20000"/>
              </a:spcBef>
              <a:buChar char="–"/>
              <a:defRPr sz="1600" b="1">
                <a:solidFill>
                  <a:srgbClr val="CC3300"/>
                </a:solidFill>
                <a:latin typeface="Arial" charset="0"/>
                <a:cs typeface="Arial" charset="0"/>
              </a:defRPr>
            </a:lvl4pPr>
            <a:lvl5pPr marL="2057400" indent="-228600" algn="l" eaLnBrk="0" hangingPunct="0">
              <a:spcBef>
                <a:spcPct val="20000"/>
              </a:spcBef>
              <a:buChar char="»"/>
              <a:defRPr sz="1000">
                <a:solidFill>
                  <a:schemeClr val="tx1"/>
                </a:solidFill>
                <a:latin typeface="Arial" charset="0"/>
                <a:cs typeface="Arial" charset="0"/>
              </a:defRPr>
            </a:lvl5pPr>
            <a:lvl6pPr marL="2514600" indent="-228600" eaLnBrk="0" fontAlgn="base" hangingPunct="0">
              <a:spcBef>
                <a:spcPct val="20000"/>
              </a:spcBef>
              <a:spcAft>
                <a:spcPct val="0"/>
              </a:spcAft>
              <a:buChar char="»"/>
              <a:defRPr sz="1000">
                <a:solidFill>
                  <a:schemeClr val="tx1"/>
                </a:solidFill>
                <a:latin typeface="Arial" charset="0"/>
                <a:cs typeface="Arial" charset="0"/>
              </a:defRPr>
            </a:lvl6pPr>
            <a:lvl7pPr marL="2971800" indent="-228600" eaLnBrk="0" fontAlgn="base" hangingPunct="0">
              <a:spcBef>
                <a:spcPct val="20000"/>
              </a:spcBef>
              <a:spcAft>
                <a:spcPct val="0"/>
              </a:spcAft>
              <a:buChar char="»"/>
              <a:defRPr sz="1000">
                <a:solidFill>
                  <a:schemeClr val="tx1"/>
                </a:solidFill>
                <a:latin typeface="Arial" charset="0"/>
                <a:cs typeface="Arial" charset="0"/>
              </a:defRPr>
            </a:lvl7pPr>
            <a:lvl8pPr marL="3429000" indent="-228600" eaLnBrk="0" fontAlgn="base" hangingPunct="0">
              <a:spcBef>
                <a:spcPct val="20000"/>
              </a:spcBef>
              <a:spcAft>
                <a:spcPct val="0"/>
              </a:spcAft>
              <a:buChar char="»"/>
              <a:defRPr sz="1000">
                <a:solidFill>
                  <a:schemeClr val="tx1"/>
                </a:solidFill>
                <a:latin typeface="Arial" charset="0"/>
                <a:cs typeface="Arial" charset="0"/>
              </a:defRPr>
            </a:lvl8pPr>
            <a:lvl9pPr marL="3886200" indent="-228600" eaLnBrk="0" fontAlgn="base" hangingPunct="0">
              <a:spcBef>
                <a:spcPct val="20000"/>
              </a:spcBef>
              <a:spcAft>
                <a:spcPct val="0"/>
              </a:spcAft>
              <a:buChar char="»"/>
              <a:defRPr sz="1000">
                <a:solidFill>
                  <a:schemeClr val="tx1"/>
                </a:solidFill>
                <a:latin typeface="Arial" charset="0"/>
                <a:cs typeface="Arial" charset="0"/>
              </a:defRPr>
            </a:lvl9pPr>
          </a:lstStyle>
          <a:p>
            <a:pPr algn="ctr" eaLnBrk="1" hangingPunct="1">
              <a:spcBef>
                <a:spcPct val="0"/>
              </a:spcBef>
              <a:buClrTx/>
              <a:buFontTx/>
              <a:buNone/>
            </a:pPr>
            <a:r>
              <a:rPr lang="en-US" altLang="en-US" sz="1800" dirty="0">
                <a:latin typeface="Calibri" panose="020F0502020204030204" pitchFamily="34" charset="0"/>
              </a:rPr>
              <a:t>Offline: </a:t>
            </a:r>
            <a:r>
              <a:rPr lang="en-US" altLang="en-US" sz="1800" dirty="0" smtClean="0">
                <a:latin typeface="Calibri" panose="020F0502020204030204" pitchFamily="34" charset="0"/>
              </a:rPr>
              <a:t>Fastsend</a:t>
            </a:r>
            <a:endParaRPr lang="en-US" altLang="en-US" sz="1800" dirty="0">
              <a:latin typeface="Calibri" panose="020F0502020204030204" pitchFamily="34" charset="0"/>
            </a:endParaRPr>
          </a:p>
        </p:txBody>
      </p:sp>
      <p:pic>
        <p:nvPicPr>
          <p:cNvPr id="29" name="Picture 46"/>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658591" y="4930015"/>
            <a:ext cx="973059" cy="90464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 name="TextBox 1"/>
          <p:cNvSpPr txBox="1"/>
          <p:nvPr/>
        </p:nvSpPr>
        <p:spPr>
          <a:xfrm>
            <a:off x="651767" y="5869394"/>
            <a:ext cx="973059" cy="246221"/>
          </a:xfrm>
          <a:prstGeom prst="rect">
            <a:avLst/>
          </a:prstGeom>
          <a:noFill/>
        </p:spPr>
        <p:txBody>
          <a:bodyPr wrap="square" lIns="0" tIns="0" rIns="0" bIns="0" rtlCol="0" anchor="ctr">
            <a:spAutoFit/>
          </a:bodyPr>
          <a:lstStyle/>
          <a:p>
            <a:pPr algn="ctr"/>
            <a:r>
              <a:rPr lang="en-US" sz="1600" b="1" dirty="0" smtClean="0">
                <a:latin typeface="Calibri" panose="020F0502020204030204" pitchFamily="34" charset="0"/>
              </a:rPr>
              <a:t>Client</a:t>
            </a:r>
            <a:endParaRPr lang="en-US" b="1" dirty="0" smtClean="0">
              <a:latin typeface="Calibri" panose="020F0502020204030204" pitchFamily="34" charset="0"/>
            </a:endParaRPr>
          </a:p>
        </p:txBody>
      </p:sp>
      <p:cxnSp>
        <p:nvCxnSpPr>
          <p:cNvPr id="31765" name="Straight Arrow Connector 37"/>
          <p:cNvCxnSpPr>
            <a:cxnSpLocks noChangeShapeType="1"/>
            <a:stCxn id="31751" idx="0"/>
          </p:cNvCxnSpPr>
          <p:nvPr/>
        </p:nvCxnSpPr>
        <p:spPr bwMode="auto">
          <a:xfrm flipH="1" flipV="1">
            <a:off x="4981507" y="2791691"/>
            <a:ext cx="497" cy="865909"/>
          </a:xfrm>
          <a:prstGeom prst="straightConnector1">
            <a:avLst/>
          </a:prstGeom>
          <a:noFill/>
          <a:ln w="25400" algn="ctr">
            <a:solidFill>
              <a:schemeClr val="tx1">
                <a:lumMod val="50000"/>
                <a:lumOff val="50000"/>
              </a:schemeClr>
            </a:solidFill>
            <a:round/>
            <a:headEnd type="triangle" w="med" len="med"/>
            <a:tailEnd type="triangle" w="med" len="med"/>
          </a:ln>
          <a:extLst>
            <a:ext uri="{909E8E84-426E-40DD-AFC4-6F175D3DCCD1}">
              <a14:hiddenFill xmlns:a14="http://schemas.microsoft.com/office/drawing/2010/main">
                <a:noFill/>
              </a14:hiddenFill>
            </a:ext>
          </a:extLst>
        </p:spPr>
      </p:cxnSp>
      <p:sp>
        <p:nvSpPr>
          <p:cNvPr id="32" name="Rounded Rectangle 8"/>
          <p:cNvSpPr>
            <a:spLocks noChangeArrowheads="1"/>
          </p:cNvSpPr>
          <p:nvPr/>
        </p:nvSpPr>
        <p:spPr bwMode="auto">
          <a:xfrm>
            <a:off x="2581704" y="5260114"/>
            <a:ext cx="2362200" cy="457200"/>
          </a:xfrm>
          <a:prstGeom prst="roundRect">
            <a:avLst>
              <a:gd name="adj" fmla="val 16667"/>
            </a:avLst>
          </a:prstGeom>
          <a:solidFill>
            <a:schemeClr val="accent6">
              <a:lumMod val="40000"/>
              <a:lumOff val="60000"/>
            </a:schemeClr>
          </a:solidFill>
          <a:ln w="9525" algn="ctr">
            <a:solidFill>
              <a:schemeClr val="tx1"/>
            </a:solidFill>
            <a:round/>
            <a:headEnd/>
            <a:tailEnd/>
          </a:ln>
          <a:extLst/>
        </p:spPr>
        <p:txBody>
          <a:bodyPr anchor="ctr"/>
          <a:lstStyle>
            <a:lvl1pPr algn="l" eaLnBrk="0" hangingPunct="0">
              <a:spcBef>
                <a:spcPct val="20000"/>
              </a:spcBef>
              <a:buClr>
                <a:srgbClr val="FF9900"/>
              </a:buClr>
              <a:buChar char="•"/>
              <a:defRPr sz="2400" b="1">
                <a:solidFill>
                  <a:schemeClr val="tx1"/>
                </a:solidFill>
                <a:latin typeface="Arial" charset="0"/>
                <a:cs typeface="Arial" charset="0"/>
              </a:defRPr>
            </a:lvl1pPr>
            <a:lvl2pPr marL="742950" indent="-285750" algn="l" eaLnBrk="0" hangingPunct="0">
              <a:spcBef>
                <a:spcPct val="20000"/>
              </a:spcBef>
              <a:buClr>
                <a:schemeClr val="tx1"/>
              </a:buClr>
              <a:buFont typeface="Arial" charset="0"/>
              <a:buChar char="–"/>
              <a:defRPr sz="2000" b="1">
                <a:solidFill>
                  <a:srgbClr val="006666"/>
                </a:solidFill>
                <a:latin typeface="Arial" charset="0"/>
                <a:cs typeface="Arial" charset="0"/>
              </a:defRPr>
            </a:lvl2pPr>
            <a:lvl3pPr marL="1143000" indent="-228600" algn="l" eaLnBrk="0" hangingPunct="0">
              <a:spcBef>
                <a:spcPct val="20000"/>
              </a:spcBef>
              <a:buChar char="•"/>
              <a:defRPr b="1">
                <a:solidFill>
                  <a:srgbClr val="4D4D4D"/>
                </a:solidFill>
                <a:latin typeface="Arial" charset="0"/>
                <a:cs typeface="Arial" charset="0"/>
              </a:defRPr>
            </a:lvl3pPr>
            <a:lvl4pPr marL="1600200" indent="-228600" algn="l" eaLnBrk="0" hangingPunct="0">
              <a:spcBef>
                <a:spcPct val="20000"/>
              </a:spcBef>
              <a:buChar char="–"/>
              <a:defRPr sz="1600" b="1">
                <a:solidFill>
                  <a:srgbClr val="CC3300"/>
                </a:solidFill>
                <a:latin typeface="Arial" charset="0"/>
                <a:cs typeface="Arial" charset="0"/>
              </a:defRPr>
            </a:lvl4pPr>
            <a:lvl5pPr marL="2057400" indent="-228600" algn="l" eaLnBrk="0" hangingPunct="0">
              <a:spcBef>
                <a:spcPct val="20000"/>
              </a:spcBef>
              <a:buChar char="»"/>
              <a:defRPr sz="1000">
                <a:solidFill>
                  <a:schemeClr val="tx1"/>
                </a:solidFill>
                <a:latin typeface="Arial" charset="0"/>
                <a:cs typeface="Arial" charset="0"/>
              </a:defRPr>
            </a:lvl5pPr>
            <a:lvl6pPr marL="2514600" indent="-228600" eaLnBrk="0" fontAlgn="base" hangingPunct="0">
              <a:spcBef>
                <a:spcPct val="20000"/>
              </a:spcBef>
              <a:spcAft>
                <a:spcPct val="0"/>
              </a:spcAft>
              <a:buChar char="»"/>
              <a:defRPr sz="1000">
                <a:solidFill>
                  <a:schemeClr val="tx1"/>
                </a:solidFill>
                <a:latin typeface="Arial" charset="0"/>
                <a:cs typeface="Arial" charset="0"/>
              </a:defRPr>
            </a:lvl6pPr>
            <a:lvl7pPr marL="2971800" indent="-228600" eaLnBrk="0" fontAlgn="base" hangingPunct="0">
              <a:spcBef>
                <a:spcPct val="20000"/>
              </a:spcBef>
              <a:spcAft>
                <a:spcPct val="0"/>
              </a:spcAft>
              <a:buChar char="»"/>
              <a:defRPr sz="1000">
                <a:solidFill>
                  <a:schemeClr val="tx1"/>
                </a:solidFill>
                <a:latin typeface="Arial" charset="0"/>
                <a:cs typeface="Arial" charset="0"/>
              </a:defRPr>
            </a:lvl7pPr>
            <a:lvl8pPr marL="3429000" indent="-228600" eaLnBrk="0" fontAlgn="base" hangingPunct="0">
              <a:spcBef>
                <a:spcPct val="20000"/>
              </a:spcBef>
              <a:spcAft>
                <a:spcPct val="0"/>
              </a:spcAft>
              <a:buChar char="»"/>
              <a:defRPr sz="1000">
                <a:solidFill>
                  <a:schemeClr val="tx1"/>
                </a:solidFill>
                <a:latin typeface="Arial" charset="0"/>
                <a:cs typeface="Arial" charset="0"/>
              </a:defRPr>
            </a:lvl8pPr>
            <a:lvl9pPr marL="3886200" indent="-228600" eaLnBrk="0" fontAlgn="base" hangingPunct="0">
              <a:spcBef>
                <a:spcPct val="20000"/>
              </a:spcBef>
              <a:spcAft>
                <a:spcPct val="0"/>
              </a:spcAft>
              <a:buChar char="»"/>
              <a:defRPr sz="1000">
                <a:solidFill>
                  <a:schemeClr val="tx1"/>
                </a:solidFill>
                <a:latin typeface="Arial" charset="0"/>
                <a:cs typeface="Arial" charset="0"/>
              </a:defRPr>
            </a:lvl9pPr>
          </a:lstStyle>
          <a:p>
            <a:pPr algn="ctr" eaLnBrk="1" hangingPunct="1">
              <a:spcBef>
                <a:spcPct val="0"/>
              </a:spcBef>
              <a:buClrTx/>
              <a:buFontTx/>
              <a:buNone/>
            </a:pPr>
            <a:r>
              <a:rPr lang="en-US" altLang="en-US" sz="1800" dirty="0">
                <a:latin typeface="Calibri" panose="020F0502020204030204" pitchFamily="34" charset="0"/>
              </a:rPr>
              <a:t>BIG: </a:t>
            </a:r>
            <a:r>
              <a:rPr lang="en-US" altLang="en-US" sz="1800" dirty="0" smtClean="0">
                <a:latin typeface="Calibri" panose="020F0502020204030204" pitchFamily="34" charset="0"/>
              </a:rPr>
              <a:t>Fastsend</a:t>
            </a:r>
            <a:endParaRPr lang="en-US" altLang="en-US" sz="1800" dirty="0">
              <a:latin typeface="Calibri" panose="020F0502020204030204" pitchFamily="34" charset="0"/>
            </a:endParaRPr>
          </a:p>
        </p:txBody>
      </p:sp>
      <p:sp>
        <p:nvSpPr>
          <p:cNvPr id="30" name="Rectangle 29"/>
          <p:cNvSpPr/>
          <p:nvPr/>
        </p:nvSpPr>
        <p:spPr>
          <a:xfrm>
            <a:off x="2263049" y="6095999"/>
            <a:ext cx="5686774" cy="368270"/>
          </a:xfrm>
          <a:prstGeom prst="rect">
            <a:avLst/>
          </a:prstGeom>
          <a:solidFill>
            <a:schemeClr val="bg2"/>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r">
              <a:lnSpc>
                <a:spcPct val="90000"/>
              </a:lnSpc>
            </a:pPr>
            <a:r>
              <a:rPr lang="en-US" sz="1400" b="1" dirty="0" smtClean="0">
                <a:latin typeface="Calibri" panose="020F0502020204030204" pitchFamily="34" charset="0"/>
              </a:rPr>
              <a:t>Local Machine</a:t>
            </a:r>
            <a:endParaRPr lang="en-US" sz="1400" i="1" dirty="0">
              <a:solidFill>
                <a:schemeClr val="bg1"/>
              </a:solidFill>
              <a:latin typeface="Calibri" panose="020F0502020204030204" pitchFamily="34" charset="0"/>
            </a:endParaRPr>
          </a:p>
        </p:txBody>
      </p:sp>
    </p:spTree>
    <p:extLst>
      <p:ext uri="{BB962C8B-B14F-4D97-AF65-F5344CB8AC3E}">
        <p14:creationId xmlns:p14="http://schemas.microsoft.com/office/powerpoint/2010/main" val="3137137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rmAutofit/>
          </a:bodyPr>
          <a:lstStyle/>
          <a:p>
            <a:pPr eaLnBrk="1" hangingPunct="1"/>
            <a:r>
              <a:rPr lang="en-US" altLang="en-US" dirty="0" smtClean="0"/>
              <a:t>Communicate with an Offline</a:t>
            </a:r>
          </a:p>
        </p:txBody>
      </p:sp>
      <p:sp>
        <p:nvSpPr>
          <p:cNvPr id="15364" name="Rectangle 3"/>
          <p:cNvSpPr>
            <a:spLocks noGrp="1" noChangeArrowheads="1"/>
          </p:cNvSpPr>
          <p:nvPr>
            <p:ph idx="1"/>
          </p:nvPr>
        </p:nvSpPr>
        <p:spPr/>
        <p:txBody>
          <a:bodyPr/>
          <a:lstStyle/>
          <a:p>
            <a:pPr lvl="1"/>
            <a:r>
              <a:rPr lang="en-US" altLang="en-US" dirty="0" smtClean="0"/>
              <a:t>An operator or a developer can send a control command to an offline by using the </a:t>
            </a:r>
            <a:r>
              <a:rPr lang="en-US" altLang="en-US" b="1" spc="0" dirty="0" smtClean="0">
                <a:solidFill>
                  <a:schemeClr val="accent6"/>
                </a:solidFill>
                <a:latin typeface="Courier New"/>
                <a:cs typeface="Courier New" pitchFamily="49" charset="0"/>
              </a:rPr>
              <a:t>send</a:t>
            </a:r>
            <a:r>
              <a:rPr lang="en-US" altLang="en-US" dirty="0" smtClean="0"/>
              <a:t> command on Unix:</a:t>
            </a:r>
          </a:p>
          <a:p>
            <a:pPr lvl="2">
              <a:buFont typeface="Arial" charset="0"/>
              <a:buNone/>
            </a:pPr>
            <a:r>
              <a:rPr lang="en-US" altLang="en-US" b="1" dirty="0" smtClean="0">
                <a:solidFill>
                  <a:schemeClr val="accent6"/>
                </a:solidFill>
                <a:latin typeface="Courier New"/>
              </a:rPr>
              <a:t>send &lt;task name&gt; &lt;command&gt; [&lt;parm&gt; …]</a:t>
            </a:r>
            <a:r>
              <a:rPr lang="en-US" altLang="en-US" dirty="0" smtClean="0"/>
              <a:t> </a:t>
            </a:r>
          </a:p>
          <a:p>
            <a:pPr lvl="1"/>
            <a:r>
              <a:rPr lang="en-US" altLang="en-US" dirty="0" smtClean="0"/>
              <a:t>A M-trap will be generated and delivered to the offline</a:t>
            </a:r>
          </a:p>
          <a:p>
            <a:pPr lvl="2"/>
            <a:r>
              <a:rPr lang="en-US" altLang="en-US" dirty="0" smtClean="0"/>
              <a:t>The command name and its parameters (if any) will be passed to the offline.</a:t>
            </a:r>
          </a:p>
          <a:p>
            <a:pPr lvl="1"/>
            <a:r>
              <a:rPr lang="en-US" altLang="en-US" dirty="0" smtClean="0"/>
              <a:t>By convention, an offline responds to a </a:t>
            </a:r>
            <a:r>
              <a:rPr lang="en-US" altLang="en-US" dirty="0" smtClean="0">
                <a:latin typeface="Courier New" pitchFamily="49" charset="0"/>
                <a:cs typeface="Courier New" pitchFamily="49" charset="0"/>
              </a:rPr>
              <a:t>HELP</a:t>
            </a:r>
            <a:r>
              <a:rPr lang="en-US" altLang="en-US" dirty="0" smtClean="0"/>
              <a:t> command by displaying the set of valid commands to the console.</a:t>
            </a:r>
          </a:p>
        </p:txBody>
      </p:sp>
      <p:sp>
        <p:nvSpPr>
          <p:cNvPr id="15365" name="Line 4"/>
          <p:cNvSpPr>
            <a:spLocks noChangeShapeType="1"/>
          </p:cNvSpPr>
          <p:nvPr/>
        </p:nvSpPr>
        <p:spPr bwMode="auto">
          <a:xfrm flipV="1">
            <a:off x="7620000" y="5410200"/>
            <a:ext cx="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dirty="0"/>
          </a:p>
        </p:txBody>
      </p:sp>
    </p:spTree>
    <p:extLst>
      <p:ext uri="{BB962C8B-B14F-4D97-AF65-F5344CB8AC3E}">
        <p14:creationId xmlns:p14="http://schemas.microsoft.com/office/powerpoint/2010/main" val="925781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en-US" dirty="0" smtClean="0"/>
              <a:t>Client-Server Communication</a:t>
            </a:r>
          </a:p>
        </p:txBody>
      </p:sp>
      <p:sp>
        <p:nvSpPr>
          <p:cNvPr id="3" name="Content Placeholder 2"/>
          <p:cNvSpPr>
            <a:spLocks noGrp="1"/>
          </p:cNvSpPr>
          <p:nvPr>
            <p:ph idx="1"/>
          </p:nvPr>
        </p:nvSpPr>
        <p:spPr>
          <a:xfrm>
            <a:off x="457200" y="1452564"/>
            <a:ext cx="7857460" cy="2509836"/>
          </a:xfrm>
        </p:spPr>
        <p:txBody>
          <a:bodyPr/>
          <a:lstStyle/>
          <a:p>
            <a:pPr marL="368300" lvl="2" indent="-114300">
              <a:spcBef>
                <a:spcPts val="1800"/>
              </a:spcBef>
              <a:buClr>
                <a:schemeClr val="bg1"/>
              </a:buClr>
              <a:buSzPct val="80000"/>
            </a:pPr>
            <a:r>
              <a:rPr lang="en-US" altLang="en-US" dirty="0">
                <a:solidFill>
                  <a:schemeClr val="tx1"/>
                </a:solidFill>
                <a:latin typeface="Arial" charset="0"/>
              </a:rPr>
              <a:t>BIG or Offline tasks can communicate with each other via </a:t>
            </a:r>
            <a:r>
              <a:rPr lang="en-US" altLang="en-US" b="1" dirty="0">
                <a:solidFill>
                  <a:schemeClr val="accent3"/>
                </a:solidFill>
              </a:rPr>
              <a:t>FastSend</a:t>
            </a:r>
            <a:r>
              <a:rPr lang="en-US" altLang="en-US" dirty="0">
                <a:solidFill>
                  <a:schemeClr val="tx1"/>
                </a:solidFill>
                <a:latin typeface="Arial" charset="0"/>
              </a:rPr>
              <a:t> (fstsnd), a Bloomberg proprietary mechanism</a:t>
            </a:r>
            <a:r>
              <a:rPr lang="en-US" altLang="en-US" dirty="0" smtClean="0">
                <a:solidFill>
                  <a:schemeClr val="tx1"/>
                </a:solidFill>
                <a:latin typeface="Arial" charset="0"/>
              </a:rPr>
              <a:t>.</a:t>
            </a:r>
            <a:endParaRPr lang="en-US" altLang="en-US" dirty="0">
              <a:solidFill>
                <a:schemeClr val="tx1"/>
              </a:solidFill>
              <a:latin typeface="Arial" charset="0"/>
            </a:endParaRPr>
          </a:p>
        </p:txBody>
      </p:sp>
      <p:sp>
        <p:nvSpPr>
          <p:cNvPr id="16388" name="Text Box 3"/>
          <p:cNvSpPr txBox="1">
            <a:spLocks noChangeArrowheads="1"/>
          </p:cNvSpPr>
          <p:nvPr/>
        </p:nvSpPr>
        <p:spPr bwMode="auto">
          <a:xfrm>
            <a:off x="1905000" y="990600"/>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sz="1600" b="1" dirty="0">
              <a:solidFill>
                <a:schemeClr val="tx1"/>
              </a:solidFill>
              <a:latin typeface="Arial" charset="0"/>
            </a:endParaRPr>
          </a:p>
        </p:txBody>
      </p:sp>
      <p:grpSp>
        <p:nvGrpSpPr>
          <p:cNvPr id="16390" name="Group 5"/>
          <p:cNvGrpSpPr>
            <a:grpSpLocks/>
          </p:cNvGrpSpPr>
          <p:nvPr/>
        </p:nvGrpSpPr>
        <p:grpSpPr bwMode="auto">
          <a:xfrm>
            <a:off x="3531754" y="3388256"/>
            <a:ext cx="1004888" cy="1828800"/>
            <a:chOff x="2391" y="2784"/>
            <a:chExt cx="2649" cy="336"/>
          </a:xfrm>
        </p:grpSpPr>
        <p:sp>
          <p:nvSpPr>
            <p:cNvPr id="16416" name="Rectangle 6"/>
            <p:cNvSpPr>
              <a:spLocks noChangeArrowheads="1"/>
            </p:cNvSpPr>
            <p:nvPr/>
          </p:nvSpPr>
          <p:spPr bwMode="auto">
            <a:xfrm>
              <a:off x="2391" y="2784"/>
              <a:ext cx="2649" cy="336"/>
            </a:xfrm>
            <a:prstGeom prst="rect">
              <a:avLst/>
            </a:prstGeom>
            <a:solidFill>
              <a:srgbClr val="CCFFCC"/>
            </a:solidFill>
            <a:ln w="12700" cap="sq">
              <a:solidFill>
                <a:schemeClr val="bg2"/>
              </a:solidFill>
              <a:miter lim="800000"/>
              <a:headEnd type="none" w="sm" len="sm"/>
              <a:tailEnd type="none" w="sm" len="sm"/>
            </a:ln>
            <a:effectLst>
              <a:outerShdw dist="107763" dir="2700000" algn="ctr" rotWithShape="0">
                <a:schemeClr val="tx2"/>
              </a:outerShdw>
            </a:effectLst>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000" b="1" dirty="0">
                  <a:solidFill>
                    <a:srgbClr val="0066FF"/>
                  </a:solidFill>
                </a:rPr>
                <a:t>Buffer</a:t>
              </a:r>
            </a:p>
            <a:p>
              <a:pPr algn="ctr" eaLnBrk="1" hangingPunct="1"/>
              <a:r>
                <a:rPr lang="en-US" altLang="en-US" sz="1000" b="1" dirty="0">
                  <a:solidFill>
                    <a:srgbClr val="0066FF"/>
                  </a:solidFill>
                </a:rPr>
                <a:t>(Shared </a:t>
              </a:r>
            </a:p>
            <a:p>
              <a:pPr algn="ctr" eaLnBrk="1" hangingPunct="1"/>
              <a:r>
                <a:rPr lang="en-US" altLang="en-US" sz="1000" b="1" dirty="0">
                  <a:solidFill>
                    <a:srgbClr val="0066FF"/>
                  </a:solidFill>
                </a:rPr>
                <a:t>memory)</a:t>
              </a:r>
            </a:p>
          </p:txBody>
        </p:sp>
        <p:sp>
          <p:nvSpPr>
            <p:cNvPr id="16417" name="Rectangle 7"/>
            <p:cNvSpPr>
              <a:spLocks noChangeArrowheads="1"/>
            </p:cNvSpPr>
            <p:nvPr/>
          </p:nvSpPr>
          <p:spPr bwMode="auto">
            <a:xfrm>
              <a:off x="4719"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16418" name="Rectangle 8"/>
            <p:cNvSpPr>
              <a:spLocks noChangeArrowheads="1"/>
            </p:cNvSpPr>
            <p:nvPr/>
          </p:nvSpPr>
          <p:spPr bwMode="auto">
            <a:xfrm>
              <a:off x="4759"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16419" name="Rectangle 9"/>
            <p:cNvSpPr>
              <a:spLocks noChangeArrowheads="1"/>
            </p:cNvSpPr>
            <p:nvPr/>
          </p:nvSpPr>
          <p:spPr bwMode="auto">
            <a:xfrm>
              <a:off x="4799" y="2784"/>
              <a:ext cx="40"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16420" name="Rectangle 10"/>
            <p:cNvSpPr>
              <a:spLocks noChangeArrowheads="1"/>
            </p:cNvSpPr>
            <p:nvPr/>
          </p:nvSpPr>
          <p:spPr bwMode="auto">
            <a:xfrm>
              <a:off x="4879" y="2784"/>
              <a:ext cx="41"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16421" name="Rectangle 11"/>
            <p:cNvSpPr>
              <a:spLocks noChangeArrowheads="1"/>
            </p:cNvSpPr>
            <p:nvPr/>
          </p:nvSpPr>
          <p:spPr bwMode="auto">
            <a:xfrm>
              <a:off x="4960"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16422" name="Rectangle 12"/>
            <p:cNvSpPr>
              <a:spLocks noChangeArrowheads="1"/>
            </p:cNvSpPr>
            <p:nvPr/>
          </p:nvSpPr>
          <p:spPr bwMode="auto">
            <a:xfrm>
              <a:off x="2672"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16423" name="Rectangle 13"/>
            <p:cNvSpPr>
              <a:spLocks noChangeArrowheads="1"/>
            </p:cNvSpPr>
            <p:nvPr/>
          </p:nvSpPr>
          <p:spPr bwMode="auto">
            <a:xfrm>
              <a:off x="2632"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16424" name="Rectangle 14"/>
            <p:cNvSpPr>
              <a:spLocks noChangeArrowheads="1"/>
            </p:cNvSpPr>
            <p:nvPr/>
          </p:nvSpPr>
          <p:spPr bwMode="auto">
            <a:xfrm>
              <a:off x="2591" y="2784"/>
              <a:ext cx="41"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16425" name="Rectangle 15"/>
            <p:cNvSpPr>
              <a:spLocks noChangeArrowheads="1"/>
            </p:cNvSpPr>
            <p:nvPr/>
          </p:nvSpPr>
          <p:spPr bwMode="auto">
            <a:xfrm>
              <a:off x="2551"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16426" name="Rectangle 16"/>
            <p:cNvSpPr>
              <a:spLocks noChangeArrowheads="1"/>
            </p:cNvSpPr>
            <p:nvPr/>
          </p:nvSpPr>
          <p:spPr bwMode="auto">
            <a:xfrm>
              <a:off x="2511" y="2784"/>
              <a:ext cx="40"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16427" name="Rectangle 17"/>
            <p:cNvSpPr>
              <a:spLocks noChangeArrowheads="1"/>
            </p:cNvSpPr>
            <p:nvPr/>
          </p:nvSpPr>
          <p:spPr bwMode="auto">
            <a:xfrm>
              <a:off x="2471"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16428" name="Rectangle 18"/>
            <p:cNvSpPr>
              <a:spLocks noChangeArrowheads="1"/>
            </p:cNvSpPr>
            <p:nvPr/>
          </p:nvSpPr>
          <p:spPr bwMode="auto">
            <a:xfrm>
              <a:off x="2431" y="2784"/>
              <a:ext cx="40"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16429" name="Rectangle 19"/>
            <p:cNvSpPr>
              <a:spLocks noChangeArrowheads="1"/>
            </p:cNvSpPr>
            <p:nvPr/>
          </p:nvSpPr>
          <p:spPr bwMode="auto">
            <a:xfrm>
              <a:off x="2391" y="2784"/>
              <a:ext cx="40" cy="336"/>
            </a:xfrm>
            <a:prstGeom prst="rect">
              <a:avLst/>
            </a:prstGeom>
            <a:solidFill>
              <a:srgbClr val="808080"/>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grpSp>
      <p:sp>
        <p:nvSpPr>
          <p:cNvPr id="16391" name="Line 30"/>
          <p:cNvSpPr>
            <a:spLocks noChangeShapeType="1"/>
          </p:cNvSpPr>
          <p:nvPr/>
        </p:nvSpPr>
        <p:spPr bwMode="auto">
          <a:xfrm>
            <a:off x="4598554" y="4074056"/>
            <a:ext cx="990600" cy="0"/>
          </a:xfrm>
          <a:prstGeom prst="line">
            <a:avLst/>
          </a:prstGeom>
          <a:noFill/>
          <a:ln w="19050">
            <a:solidFill>
              <a:srgbClr val="0000FF"/>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US" dirty="0"/>
          </a:p>
        </p:txBody>
      </p:sp>
      <p:sp>
        <p:nvSpPr>
          <p:cNvPr id="16392" name="Text Box 36"/>
          <p:cNvSpPr txBox="1">
            <a:spLocks noChangeArrowheads="1"/>
          </p:cNvSpPr>
          <p:nvPr/>
        </p:nvSpPr>
        <p:spPr bwMode="auto">
          <a:xfrm>
            <a:off x="4141354" y="3693056"/>
            <a:ext cx="7334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latin typeface="Arial" charset="0"/>
            </a:endParaRPr>
          </a:p>
        </p:txBody>
      </p:sp>
      <p:sp>
        <p:nvSpPr>
          <p:cNvPr id="42" name="Rounded Rectangle 41"/>
          <p:cNvSpPr/>
          <p:nvPr/>
        </p:nvSpPr>
        <p:spPr bwMode="auto">
          <a:xfrm>
            <a:off x="5893954" y="2473856"/>
            <a:ext cx="914400" cy="381000"/>
          </a:xfrm>
          <a:prstGeom prst="roundRect">
            <a:avLst/>
          </a:prstGeom>
          <a:solidFill>
            <a:schemeClr val="accent5">
              <a:lumMod val="90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en-US" sz="1200" b="1" dirty="0">
                <a:solidFill>
                  <a:schemeClr val="tx1"/>
                </a:solidFill>
                <a:cs typeface="Arial" pitchFamily="34" charset="0"/>
              </a:rPr>
              <a:t>Client</a:t>
            </a:r>
          </a:p>
        </p:txBody>
      </p:sp>
      <p:sp>
        <p:nvSpPr>
          <p:cNvPr id="16394" name="Rounded Rectangle 42"/>
          <p:cNvSpPr>
            <a:spLocks noChangeArrowheads="1"/>
          </p:cNvSpPr>
          <p:nvPr/>
        </p:nvSpPr>
        <p:spPr bwMode="auto">
          <a:xfrm>
            <a:off x="1398154" y="2550056"/>
            <a:ext cx="838200" cy="381000"/>
          </a:xfrm>
          <a:prstGeom prst="roundRect">
            <a:avLst>
              <a:gd name="adj" fmla="val 16667"/>
            </a:avLst>
          </a:prstGeom>
          <a:solidFill>
            <a:srgbClr val="FFFFCC"/>
          </a:solidFill>
          <a:ln w="9525" algn="ctr">
            <a:solidFill>
              <a:schemeClr val="tx1"/>
            </a:solidFill>
            <a:round/>
            <a:headEnd/>
            <a:tailEnd/>
          </a:ln>
        </p:spPr>
        <p:txBody>
          <a:bodyPr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200" b="1" dirty="0">
                <a:solidFill>
                  <a:schemeClr val="tx1"/>
                </a:solidFill>
              </a:rPr>
              <a:t>Server</a:t>
            </a:r>
          </a:p>
        </p:txBody>
      </p:sp>
      <p:sp>
        <p:nvSpPr>
          <p:cNvPr id="16395" name="TextBox 37"/>
          <p:cNvSpPr txBox="1">
            <a:spLocks noChangeArrowheads="1"/>
          </p:cNvSpPr>
          <p:nvPr/>
        </p:nvSpPr>
        <p:spPr bwMode="auto">
          <a:xfrm>
            <a:off x="1169554" y="3340631"/>
            <a:ext cx="1395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200" b="1" dirty="0">
                <a:solidFill>
                  <a:srgbClr val="333333"/>
                </a:solidFill>
              </a:rPr>
              <a:t>Initialization</a:t>
            </a:r>
          </a:p>
        </p:txBody>
      </p:sp>
      <p:sp>
        <p:nvSpPr>
          <p:cNvPr id="16396" name="TextBox 38"/>
          <p:cNvSpPr txBox="1">
            <a:spLocks noChangeArrowheads="1"/>
          </p:cNvSpPr>
          <p:nvPr/>
        </p:nvSpPr>
        <p:spPr bwMode="auto">
          <a:xfrm>
            <a:off x="1169554" y="3840694"/>
            <a:ext cx="1309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200" b="1" dirty="0">
                <a:solidFill>
                  <a:srgbClr val="333333"/>
                </a:solidFill>
              </a:rPr>
              <a:t>Wait in an</a:t>
            </a:r>
          </a:p>
          <a:p>
            <a:pPr algn="ctr" eaLnBrk="1" hangingPunct="1"/>
            <a:r>
              <a:rPr lang="en-US" altLang="en-US" sz="1200" b="1" dirty="0">
                <a:solidFill>
                  <a:srgbClr val="333333"/>
                </a:solidFill>
              </a:rPr>
              <a:t>infinite loop</a:t>
            </a:r>
          </a:p>
        </p:txBody>
      </p:sp>
      <p:sp>
        <p:nvSpPr>
          <p:cNvPr id="16397" name="TextBox 39"/>
          <p:cNvSpPr txBox="1">
            <a:spLocks noChangeArrowheads="1"/>
          </p:cNvSpPr>
          <p:nvPr/>
        </p:nvSpPr>
        <p:spPr bwMode="auto">
          <a:xfrm>
            <a:off x="5665354" y="3312056"/>
            <a:ext cx="1397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200" b="1" dirty="0">
                <a:solidFill>
                  <a:srgbClr val="333333"/>
                </a:solidFill>
              </a:rPr>
              <a:t>Initialization</a:t>
            </a:r>
          </a:p>
        </p:txBody>
      </p:sp>
      <p:sp>
        <p:nvSpPr>
          <p:cNvPr id="16398" name="TextBox 40"/>
          <p:cNvSpPr txBox="1">
            <a:spLocks noChangeArrowheads="1"/>
          </p:cNvSpPr>
          <p:nvPr/>
        </p:nvSpPr>
        <p:spPr bwMode="auto">
          <a:xfrm>
            <a:off x="5512954" y="3929594"/>
            <a:ext cx="17430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200" b="1" dirty="0">
                <a:solidFill>
                  <a:srgbClr val="333333"/>
                </a:solidFill>
              </a:rPr>
              <a:t>Obtain a buffer</a:t>
            </a:r>
          </a:p>
          <a:p>
            <a:pPr algn="ctr" eaLnBrk="1" hangingPunct="1"/>
            <a:r>
              <a:rPr lang="en-US" altLang="en-US" sz="1200" b="1" dirty="0">
                <a:solidFill>
                  <a:srgbClr val="333333"/>
                </a:solidFill>
              </a:rPr>
              <a:t>and load a request</a:t>
            </a:r>
          </a:p>
          <a:p>
            <a:pPr algn="ctr" eaLnBrk="1" hangingPunct="1"/>
            <a:r>
              <a:rPr lang="en-US" altLang="en-US" sz="1200" b="1" dirty="0">
                <a:solidFill>
                  <a:srgbClr val="333333"/>
                </a:solidFill>
              </a:rPr>
              <a:t>into it (waiting</a:t>
            </a:r>
          </a:p>
          <a:p>
            <a:pPr algn="ctr" eaLnBrk="1" hangingPunct="1"/>
            <a:r>
              <a:rPr lang="en-US" altLang="en-US" sz="1200" b="1" dirty="0">
                <a:solidFill>
                  <a:srgbClr val="333333"/>
                </a:solidFill>
              </a:rPr>
              <a:t>for a response)</a:t>
            </a:r>
          </a:p>
        </p:txBody>
      </p:sp>
      <p:sp>
        <p:nvSpPr>
          <p:cNvPr id="16399" name="TextBox 43"/>
          <p:cNvSpPr txBox="1">
            <a:spLocks noChangeArrowheads="1"/>
          </p:cNvSpPr>
          <p:nvPr/>
        </p:nvSpPr>
        <p:spPr bwMode="auto">
          <a:xfrm>
            <a:off x="864754" y="4799544"/>
            <a:ext cx="1828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200" b="1" dirty="0">
                <a:solidFill>
                  <a:srgbClr val="333333"/>
                </a:solidFill>
              </a:rPr>
              <a:t>process the request</a:t>
            </a:r>
          </a:p>
          <a:p>
            <a:pPr algn="ctr" eaLnBrk="1" hangingPunct="1"/>
            <a:r>
              <a:rPr lang="en-US" altLang="en-US" sz="1200" b="1" dirty="0">
                <a:solidFill>
                  <a:srgbClr val="333333"/>
                </a:solidFill>
              </a:rPr>
              <a:t>and put a response</a:t>
            </a:r>
          </a:p>
          <a:p>
            <a:pPr algn="ctr" eaLnBrk="1" hangingPunct="1"/>
            <a:r>
              <a:rPr lang="en-US" altLang="en-US" sz="1200" b="1" dirty="0">
                <a:solidFill>
                  <a:srgbClr val="333333"/>
                </a:solidFill>
              </a:rPr>
              <a:t>into the buffer</a:t>
            </a:r>
          </a:p>
        </p:txBody>
      </p:sp>
      <p:sp>
        <p:nvSpPr>
          <p:cNvPr id="16400" name="TextBox 46"/>
          <p:cNvSpPr txBox="1">
            <a:spLocks noChangeArrowheads="1"/>
          </p:cNvSpPr>
          <p:nvPr/>
        </p:nvSpPr>
        <p:spPr bwMode="auto">
          <a:xfrm>
            <a:off x="5893954" y="5217056"/>
            <a:ext cx="963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200" b="1" dirty="0">
                <a:solidFill>
                  <a:srgbClr val="333333"/>
                </a:solidFill>
              </a:rPr>
              <a:t>Continue </a:t>
            </a:r>
          </a:p>
          <a:p>
            <a:pPr algn="ctr" eaLnBrk="1" hangingPunct="1"/>
            <a:r>
              <a:rPr lang="en-US" altLang="en-US" sz="1200" b="1" dirty="0">
                <a:solidFill>
                  <a:srgbClr val="333333"/>
                </a:solidFill>
              </a:rPr>
              <a:t>execution</a:t>
            </a:r>
          </a:p>
        </p:txBody>
      </p:sp>
      <p:sp>
        <p:nvSpPr>
          <p:cNvPr id="16401" name="Line 29"/>
          <p:cNvSpPr>
            <a:spLocks noChangeShapeType="1"/>
          </p:cNvSpPr>
          <p:nvPr/>
        </p:nvSpPr>
        <p:spPr bwMode="auto">
          <a:xfrm>
            <a:off x="6351154" y="285485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dirty="0"/>
          </a:p>
        </p:txBody>
      </p:sp>
      <p:sp>
        <p:nvSpPr>
          <p:cNvPr id="16402" name="Line 29"/>
          <p:cNvSpPr>
            <a:spLocks noChangeShapeType="1"/>
          </p:cNvSpPr>
          <p:nvPr/>
        </p:nvSpPr>
        <p:spPr bwMode="auto">
          <a:xfrm>
            <a:off x="6351154" y="3616856"/>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dirty="0"/>
          </a:p>
        </p:txBody>
      </p:sp>
      <p:sp>
        <p:nvSpPr>
          <p:cNvPr id="16403" name="Line 29"/>
          <p:cNvSpPr>
            <a:spLocks noChangeShapeType="1"/>
          </p:cNvSpPr>
          <p:nvPr/>
        </p:nvSpPr>
        <p:spPr bwMode="auto">
          <a:xfrm>
            <a:off x="6351154" y="475985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dirty="0"/>
          </a:p>
        </p:txBody>
      </p:sp>
      <p:sp>
        <p:nvSpPr>
          <p:cNvPr id="16404" name="Line 29"/>
          <p:cNvSpPr>
            <a:spLocks noChangeShapeType="1"/>
          </p:cNvSpPr>
          <p:nvPr/>
        </p:nvSpPr>
        <p:spPr bwMode="auto">
          <a:xfrm>
            <a:off x="1779154" y="293105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dirty="0"/>
          </a:p>
        </p:txBody>
      </p:sp>
      <p:sp>
        <p:nvSpPr>
          <p:cNvPr id="16405" name="Line 29"/>
          <p:cNvSpPr>
            <a:spLocks noChangeShapeType="1"/>
          </p:cNvSpPr>
          <p:nvPr/>
        </p:nvSpPr>
        <p:spPr bwMode="auto">
          <a:xfrm>
            <a:off x="1779154" y="3616856"/>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dirty="0"/>
          </a:p>
        </p:txBody>
      </p:sp>
      <p:sp>
        <p:nvSpPr>
          <p:cNvPr id="16406" name="Line 29"/>
          <p:cNvSpPr>
            <a:spLocks noChangeShapeType="1"/>
          </p:cNvSpPr>
          <p:nvPr/>
        </p:nvSpPr>
        <p:spPr bwMode="auto">
          <a:xfrm>
            <a:off x="1779154" y="430265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dirty="0"/>
          </a:p>
        </p:txBody>
      </p:sp>
      <p:cxnSp>
        <p:nvCxnSpPr>
          <p:cNvPr id="16407" name="Elbow Connector 55"/>
          <p:cNvCxnSpPr>
            <a:cxnSpLocks noChangeShapeType="1"/>
          </p:cNvCxnSpPr>
          <p:nvPr/>
        </p:nvCxnSpPr>
        <p:spPr bwMode="auto">
          <a:xfrm rot="10800000" flipV="1">
            <a:off x="2007754" y="3997856"/>
            <a:ext cx="1524000" cy="533400"/>
          </a:xfrm>
          <a:prstGeom prst="bentConnector3">
            <a:avLst>
              <a:gd name="adj1" fmla="val 50000"/>
            </a:avLst>
          </a:prstGeom>
          <a:noFill/>
          <a:ln w="19050" algn="ctr">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16408" name="Elbow Connector 59"/>
          <p:cNvCxnSpPr>
            <a:cxnSpLocks noChangeShapeType="1"/>
          </p:cNvCxnSpPr>
          <p:nvPr/>
        </p:nvCxnSpPr>
        <p:spPr bwMode="auto">
          <a:xfrm>
            <a:off x="4598554" y="4607456"/>
            <a:ext cx="1676400" cy="381000"/>
          </a:xfrm>
          <a:prstGeom prst="bentConnector3">
            <a:avLst>
              <a:gd name="adj1" fmla="val 50000"/>
            </a:avLst>
          </a:prstGeom>
          <a:noFill/>
          <a:ln w="1905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409" name="TextBox 62"/>
          <p:cNvSpPr txBox="1">
            <a:spLocks noChangeArrowheads="1"/>
          </p:cNvSpPr>
          <p:nvPr/>
        </p:nvSpPr>
        <p:spPr bwMode="auto">
          <a:xfrm>
            <a:off x="4674754" y="3616856"/>
            <a:ext cx="790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200" b="1" dirty="0">
                <a:solidFill>
                  <a:srgbClr val="333333"/>
                </a:solidFill>
              </a:rPr>
              <a:t>Wake up</a:t>
            </a:r>
          </a:p>
          <a:p>
            <a:pPr algn="ctr" eaLnBrk="1" hangingPunct="1"/>
            <a:r>
              <a:rPr lang="en-US" altLang="en-US" sz="1200" b="1" dirty="0">
                <a:solidFill>
                  <a:srgbClr val="333333"/>
                </a:solidFill>
              </a:rPr>
              <a:t>server</a:t>
            </a:r>
          </a:p>
        </p:txBody>
      </p:sp>
      <p:sp>
        <p:nvSpPr>
          <p:cNvPr id="16410" name="TextBox 63"/>
          <p:cNvSpPr txBox="1">
            <a:spLocks noChangeArrowheads="1"/>
          </p:cNvSpPr>
          <p:nvPr/>
        </p:nvSpPr>
        <p:spPr bwMode="auto">
          <a:xfrm>
            <a:off x="2709429" y="4912256"/>
            <a:ext cx="7461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100" b="1" dirty="0">
                <a:solidFill>
                  <a:srgbClr val="333333"/>
                </a:solidFill>
              </a:rPr>
              <a:t>Unblock</a:t>
            </a:r>
          </a:p>
          <a:p>
            <a:pPr algn="ctr" eaLnBrk="1" hangingPunct="1"/>
            <a:r>
              <a:rPr lang="en-US" altLang="en-US" sz="1100" b="1" dirty="0">
                <a:solidFill>
                  <a:srgbClr val="333333"/>
                </a:solidFill>
              </a:rPr>
              <a:t>the</a:t>
            </a:r>
          </a:p>
          <a:p>
            <a:pPr algn="ctr" eaLnBrk="1" hangingPunct="1"/>
            <a:r>
              <a:rPr lang="en-US" altLang="en-US" sz="1100" b="1" dirty="0">
                <a:solidFill>
                  <a:srgbClr val="333333"/>
                </a:solidFill>
              </a:rPr>
              <a:t> client</a:t>
            </a:r>
          </a:p>
        </p:txBody>
      </p:sp>
      <p:cxnSp>
        <p:nvCxnSpPr>
          <p:cNvPr id="16411" name="Straight Arrow Connector 70"/>
          <p:cNvCxnSpPr>
            <a:cxnSpLocks noChangeShapeType="1"/>
          </p:cNvCxnSpPr>
          <p:nvPr/>
        </p:nvCxnSpPr>
        <p:spPr bwMode="auto">
          <a:xfrm>
            <a:off x="2693554" y="4912256"/>
            <a:ext cx="838200" cy="0"/>
          </a:xfrm>
          <a:prstGeom prst="straightConnector1">
            <a:avLst/>
          </a:prstGeom>
          <a:noFill/>
          <a:ln w="1905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6412" name="Straight Connector 74"/>
          <p:cNvCxnSpPr>
            <a:cxnSpLocks noChangeShapeType="1"/>
            <a:stCxn id="16399" idx="2"/>
          </p:cNvCxnSpPr>
          <p:nvPr/>
        </p:nvCxnSpPr>
        <p:spPr bwMode="auto">
          <a:xfrm>
            <a:off x="1779154" y="5445656"/>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13" name="Straight Connector 77"/>
          <p:cNvCxnSpPr>
            <a:cxnSpLocks noChangeShapeType="1"/>
          </p:cNvCxnSpPr>
          <p:nvPr/>
        </p:nvCxnSpPr>
        <p:spPr bwMode="auto">
          <a:xfrm flipH="1">
            <a:off x="788554" y="5826656"/>
            <a:ext cx="990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14" name="Straight Connector 80"/>
          <p:cNvCxnSpPr>
            <a:cxnSpLocks noChangeShapeType="1"/>
          </p:cNvCxnSpPr>
          <p:nvPr/>
        </p:nvCxnSpPr>
        <p:spPr bwMode="auto">
          <a:xfrm flipV="1">
            <a:off x="788554" y="4074056"/>
            <a:ext cx="0" cy="1752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15" name="Straight Arrow Connector 84"/>
          <p:cNvCxnSpPr>
            <a:cxnSpLocks noChangeShapeType="1"/>
            <a:endCxn id="16396" idx="1"/>
          </p:cNvCxnSpPr>
          <p:nvPr/>
        </p:nvCxnSpPr>
        <p:spPr bwMode="auto">
          <a:xfrm flipV="1">
            <a:off x="788554" y="4072469"/>
            <a:ext cx="381000" cy="15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55087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en-US" dirty="0" smtClean="0"/>
              <a:t>Traps and Trap Handlers</a:t>
            </a:r>
          </a:p>
        </p:txBody>
      </p:sp>
      <p:graphicFrame>
        <p:nvGraphicFramePr>
          <p:cNvPr id="182343" name="Group 71"/>
          <p:cNvGraphicFramePr>
            <a:graphicFrameLocks noGrp="1"/>
          </p:cNvGraphicFramePr>
          <p:nvPr>
            <p:ph idx="1"/>
            <p:extLst>
              <p:ext uri="{D42A27DB-BD31-4B8C-83A1-F6EECF244321}">
                <p14:modId xmlns:p14="http://schemas.microsoft.com/office/powerpoint/2010/main" val="1668521208"/>
              </p:ext>
            </p:extLst>
          </p:nvPr>
        </p:nvGraphicFramePr>
        <p:xfrm>
          <a:off x="1169581" y="4355255"/>
          <a:ext cx="5847907" cy="2214435"/>
        </p:xfrm>
        <a:graphic>
          <a:graphicData uri="http://schemas.openxmlformats.org/drawingml/2006/table">
            <a:tbl>
              <a:tblPr>
                <a:tableStyleId>{BDBED569-4797-4DF1-A0F4-6AAB3CD982D8}</a:tableStyleId>
              </a:tblPr>
              <a:tblGrid>
                <a:gridCol w="1169582"/>
                <a:gridCol w="1967023"/>
                <a:gridCol w="2711302"/>
              </a:tblGrid>
              <a:tr h="376237">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rgbClr val="FF0000"/>
                          </a:solidFill>
                          <a:effectLst/>
                        </a:rPr>
                        <a:t>Trap</a:t>
                      </a:r>
                      <a:endParaRPr kumimoji="0" lang="en-US" sz="1600" b="1" i="0" u="none" strike="noStrike" cap="none" normalizeH="0" baseline="0" dirty="0" smtClean="0">
                        <a:ln>
                          <a:noFill/>
                        </a:ln>
                        <a:solidFill>
                          <a:srgbClr val="FF0000"/>
                        </a:solidFill>
                        <a:effectLst/>
                        <a:latin typeface="Arial" charset="0"/>
                        <a:cs typeface="Arial" charset="0"/>
                      </a:endParaRPr>
                    </a:p>
                  </a:txBody>
                  <a:tcPr marL="103512" marR="103512" marT="45733" marB="45733"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rgbClr val="FF0000"/>
                          </a:solidFill>
                          <a:effectLst/>
                        </a:rPr>
                        <a:t>Type</a:t>
                      </a:r>
                      <a:endParaRPr kumimoji="0" lang="en-US" sz="1600" b="1" i="0" u="none" strike="noStrike" cap="none" normalizeH="0" baseline="0" dirty="0" smtClean="0">
                        <a:ln>
                          <a:noFill/>
                        </a:ln>
                        <a:solidFill>
                          <a:srgbClr val="FF0000"/>
                        </a:solidFill>
                        <a:effectLst/>
                        <a:latin typeface="Arial" charset="0"/>
                        <a:cs typeface="Arial" charset="0"/>
                      </a:endParaRPr>
                    </a:p>
                  </a:txBody>
                  <a:tcPr marL="103512" marR="103512" marT="45733" marB="45733"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rgbClr val="FF0000"/>
                          </a:solidFill>
                          <a:effectLst/>
                        </a:rPr>
                        <a:t>Source</a:t>
                      </a:r>
                      <a:endParaRPr kumimoji="0" lang="en-US" sz="1600" b="1" i="0" u="none" strike="noStrike" cap="none" normalizeH="0" baseline="0" dirty="0" smtClean="0">
                        <a:ln>
                          <a:noFill/>
                        </a:ln>
                        <a:solidFill>
                          <a:srgbClr val="FF0000"/>
                        </a:solidFill>
                        <a:effectLst/>
                        <a:latin typeface="Arial" charset="0"/>
                        <a:cs typeface="Arial" charset="0"/>
                      </a:endParaRPr>
                    </a:p>
                  </a:txBody>
                  <a:tcPr marL="103512" marR="103512" marT="45733" marB="45733" horzOverflow="overflow"/>
                </a:tc>
              </a:tr>
              <a:tr h="365861">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chemeClr val="tx1"/>
                          </a:solidFill>
                          <a:effectLst/>
                        </a:rPr>
                        <a:t>M-Trap</a:t>
                      </a:r>
                      <a:endParaRPr kumimoji="0" lang="en-US" sz="1600" b="1" i="0" u="none" strike="noStrike" cap="none" normalizeH="0" baseline="0" dirty="0" smtClean="0">
                        <a:ln>
                          <a:noFill/>
                        </a:ln>
                        <a:solidFill>
                          <a:schemeClr val="tx1"/>
                        </a:solidFill>
                        <a:effectLst/>
                        <a:latin typeface="Arial" charset="0"/>
                        <a:cs typeface="Arial" charset="0"/>
                      </a:endParaRPr>
                    </a:p>
                  </a:txBody>
                  <a:tcPr marL="103512" marR="103512" marT="45733" marB="45733"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chemeClr val="tx1"/>
                          </a:solidFill>
                          <a:effectLst/>
                        </a:rPr>
                        <a:t>RTN_MSG</a:t>
                      </a:r>
                      <a:endParaRPr kumimoji="0" lang="en-US" sz="1600" b="1" i="0" u="none" strike="noStrike" cap="none" normalizeH="0" baseline="0" dirty="0" smtClean="0">
                        <a:ln>
                          <a:noFill/>
                        </a:ln>
                        <a:solidFill>
                          <a:schemeClr val="tx1"/>
                        </a:solidFill>
                        <a:effectLst/>
                        <a:latin typeface="Courier New" pitchFamily="49" charset="0"/>
                        <a:cs typeface="Arial" charset="0"/>
                      </a:endParaRPr>
                    </a:p>
                  </a:txBody>
                  <a:tcPr marL="103512" marR="103512" marT="45733" marB="45733"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chemeClr val="tx1"/>
                          </a:solidFill>
                          <a:effectLst/>
                        </a:rPr>
                        <a:t>The send command</a:t>
                      </a:r>
                      <a:endParaRPr kumimoji="0" lang="en-US" sz="1600" b="1" i="0" u="none" strike="noStrike" cap="none" normalizeH="0" baseline="0" dirty="0" smtClean="0">
                        <a:ln>
                          <a:noFill/>
                        </a:ln>
                        <a:solidFill>
                          <a:schemeClr val="tx1"/>
                        </a:solidFill>
                        <a:effectLst/>
                        <a:latin typeface="Arial" charset="0"/>
                        <a:cs typeface="Arial" charset="0"/>
                      </a:endParaRPr>
                    </a:p>
                  </a:txBody>
                  <a:tcPr marL="103512" marR="103512" marT="45733" marB="45733" horzOverflow="overflow"/>
                </a:tc>
              </a:tr>
              <a:tr h="365861">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chemeClr val="tx1"/>
                          </a:solidFill>
                          <a:effectLst/>
                        </a:rPr>
                        <a:t>Q-Trap</a:t>
                      </a:r>
                      <a:endParaRPr kumimoji="0" lang="en-US" sz="1600" b="1" i="0" u="none" strike="noStrike" cap="none" normalizeH="0" baseline="0" dirty="0" smtClean="0">
                        <a:ln>
                          <a:noFill/>
                        </a:ln>
                        <a:solidFill>
                          <a:schemeClr val="tx1"/>
                        </a:solidFill>
                        <a:effectLst/>
                        <a:latin typeface="Arial" charset="0"/>
                        <a:cs typeface="Arial" charset="0"/>
                      </a:endParaRPr>
                    </a:p>
                  </a:txBody>
                  <a:tcPr marL="103512" marR="103512" marT="45733" marB="45733"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chemeClr val="tx1"/>
                          </a:solidFill>
                          <a:effectLst/>
                        </a:rPr>
                        <a:t>RTN_QUEUE</a:t>
                      </a:r>
                      <a:endParaRPr kumimoji="0" lang="en-US" sz="1600" b="1" i="0" u="none" strike="noStrike" cap="none" normalizeH="0" baseline="0" dirty="0" smtClean="0">
                        <a:ln>
                          <a:noFill/>
                        </a:ln>
                        <a:solidFill>
                          <a:schemeClr val="tx1"/>
                        </a:solidFill>
                        <a:effectLst/>
                        <a:latin typeface="Courier New" pitchFamily="49" charset="0"/>
                        <a:cs typeface="Arial" charset="0"/>
                      </a:endParaRPr>
                    </a:p>
                  </a:txBody>
                  <a:tcPr marL="103512" marR="103512" marT="45733" marB="45733"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chemeClr val="tx1"/>
                          </a:solidFill>
                          <a:effectLst/>
                        </a:rPr>
                        <a:t>Fastsend API</a:t>
                      </a:r>
                      <a:endParaRPr kumimoji="0" lang="en-US" sz="1600" b="1" i="0" u="none" strike="noStrike" cap="none" normalizeH="0" baseline="0" dirty="0" smtClean="0">
                        <a:ln>
                          <a:noFill/>
                        </a:ln>
                        <a:solidFill>
                          <a:schemeClr val="tx1"/>
                        </a:solidFill>
                        <a:effectLst/>
                        <a:latin typeface="Arial" charset="0"/>
                        <a:cs typeface="Arial" charset="0"/>
                      </a:endParaRPr>
                    </a:p>
                  </a:txBody>
                  <a:tcPr marL="103512" marR="103512" marT="45733" marB="45733" horzOverflow="overflow"/>
                </a:tc>
              </a:tr>
              <a:tr h="365861">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chemeClr val="tx1"/>
                          </a:solidFill>
                          <a:effectLst/>
                        </a:rPr>
                        <a:t>T-Trap</a:t>
                      </a:r>
                      <a:endParaRPr kumimoji="0" lang="en-US" sz="1600" b="1" i="0" u="none" strike="noStrike" cap="none" normalizeH="0" baseline="0" dirty="0" smtClean="0">
                        <a:ln>
                          <a:noFill/>
                        </a:ln>
                        <a:solidFill>
                          <a:schemeClr val="tx1"/>
                        </a:solidFill>
                        <a:effectLst/>
                        <a:latin typeface="Arial" charset="0"/>
                        <a:cs typeface="Arial" charset="0"/>
                      </a:endParaRPr>
                    </a:p>
                  </a:txBody>
                  <a:tcPr marL="103512" marR="103512" marT="45733" marB="45733"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chemeClr val="tx1"/>
                          </a:solidFill>
                          <a:effectLst/>
                        </a:rPr>
                        <a:t>RTN_TIMER</a:t>
                      </a:r>
                      <a:endParaRPr kumimoji="0" lang="en-US" sz="1600" b="1" i="0" u="none" strike="noStrike" cap="none" normalizeH="0" baseline="0" dirty="0" smtClean="0">
                        <a:ln>
                          <a:noFill/>
                        </a:ln>
                        <a:solidFill>
                          <a:schemeClr val="tx1"/>
                        </a:solidFill>
                        <a:effectLst/>
                        <a:latin typeface="Courier New" pitchFamily="49" charset="0"/>
                        <a:cs typeface="Arial" charset="0"/>
                      </a:endParaRPr>
                    </a:p>
                  </a:txBody>
                  <a:tcPr marL="103512" marR="103512" marT="45733" marB="45733"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chemeClr val="tx1"/>
                          </a:solidFill>
                          <a:effectLst/>
                        </a:rPr>
                        <a:t>Interval timer</a:t>
                      </a:r>
                      <a:endParaRPr kumimoji="0" lang="en-US" sz="1600" b="1" i="0" u="none" strike="noStrike" cap="none" normalizeH="0" baseline="0" dirty="0" smtClean="0">
                        <a:ln>
                          <a:noFill/>
                        </a:ln>
                        <a:solidFill>
                          <a:schemeClr val="tx1"/>
                        </a:solidFill>
                        <a:effectLst/>
                        <a:latin typeface="Arial" charset="0"/>
                        <a:cs typeface="Arial" charset="0"/>
                      </a:endParaRPr>
                    </a:p>
                  </a:txBody>
                  <a:tcPr marL="103512" marR="103512" marT="45733" marB="45733" horzOverflow="overflow"/>
                </a:tc>
              </a:tr>
              <a:tr h="365861">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chemeClr val="tx1"/>
                          </a:solidFill>
                          <a:effectLst/>
                        </a:rPr>
                        <a:t>R-Trap</a:t>
                      </a:r>
                      <a:endParaRPr kumimoji="0" lang="en-US" sz="1600" b="1" i="0" u="none" strike="noStrike" cap="none" normalizeH="0" baseline="0" dirty="0" smtClean="0">
                        <a:ln>
                          <a:noFill/>
                        </a:ln>
                        <a:solidFill>
                          <a:schemeClr val="tx1"/>
                        </a:solidFill>
                        <a:effectLst/>
                        <a:latin typeface="Arial" charset="0"/>
                        <a:cs typeface="Arial" charset="0"/>
                      </a:endParaRPr>
                    </a:p>
                  </a:txBody>
                  <a:tcPr marL="103512" marR="103512" marT="45733" marB="45733"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chemeClr val="tx1"/>
                          </a:solidFill>
                          <a:effectLst/>
                        </a:rPr>
                        <a:t>RTN_DBREPLY</a:t>
                      </a:r>
                      <a:endParaRPr kumimoji="0" lang="en-US" sz="1600" b="1" i="0" u="none" strike="noStrike" cap="none" normalizeH="0" baseline="0" dirty="0" smtClean="0">
                        <a:ln>
                          <a:noFill/>
                        </a:ln>
                        <a:solidFill>
                          <a:schemeClr val="tx1"/>
                        </a:solidFill>
                        <a:effectLst/>
                        <a:latin typeface="Courier New" pitchFamily="49" charset="0"/>
                        <a:cs typeface="Arial" charset="0"/>
                      </a:endParaRPr>
                    </a:p>
                  </a:txBody>
                  <a:tcPr marL="103512" marR="103512" marT="45733" marB="45733"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chemeClr val="tx1"/>
                          </a:solidFill>
                          <a:effectLst/>
                        </a:rPr>
                        <a:t>Acknowledgement</a:t>
                      </a:r>
                      <a:endParaRPr kumimoji="0" lang="en-US" sz="1600" b="1" i="0" u="none" strike="noStrike" cap="none" normalizeH="0" baseline="0" dirty="0" smtClean="0">
                        <a:ln>
                          <a:noFill/>
                        </a:ln>
                        <a:solidFill>
                          <a:schemeClr val="tx1"/>
                        </a:solidFill>
                        <a:effectLst/>
                        <a:latin typeface="Arial" charset="0"/>
                        <a:cs typeface="Arial" charset="0"/>
                      </a:endParaRPr>
                    </a:p>
                  </a:txBody>
                  <a:tcPr marL="103512" marR="103512" marT="45733" marB="45733" horzOverflow="overflow"/>
                </a:tc>
              </a:tr>
              <a:tr h="37475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chemeClr val="tx1"/>
                          </a:solidFill>
                          <a:effectLst/>
                        </a:rPr>
                        <a:t>……</a:t>
                      </a:r>
                      <a:endParaRPr kumimoji="0" lang="en-US" sz="1600" b="1" i="0" u="none" strike="noStrike" cap="none" normalizeH="0" baseline="0" dirty="0" smtClean="0">
                        <a:ln>
                          <a:noFill/>
                        </a:ln>
                        <a:solidFill>
                          <a:schemeClr val="tx1"/>
                        </a:solidFill>
                        <a:effectLst/>
                        <a:latin typeface="Courier New" pitchFamily="49" charset="0"/>
                        <a:cs typeface="Arial" charset="0"/>
                      </a:endParaRPr>
                    </a:p>
                  </a:txBody>
                  <a:tcPr marL="103512" marR="103512" marT="45733" marB="45733"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u="none" strike="noStrike" cap="none" normalizeH="0" baseline="0" dirty="0" smtClean="0">
                          <a:ln>
                            <a:noFill/>
                          </a:ln>
                          <a:solidFill>
                            <a:schemeClr val="tx1"/>
                          </a:solidFill>
                          <a:effectLst/>
                        </a:rPr>
                        <a:t>……</a:t>
                      </a:r>
                      <a:endParaRPr kumimoji="0" lang="en-US" sz="1600" b="1" i="0" u="none" strike="noStrike" cap="none" normalizeH="0" baseline="0" dirty="0" smtClean="0">
                        <a:ln>
                          <a:noFill/>
                        </a:ln>
                        <a:solidFill>
                          <a:schemeClr val="tx1"/>
                        </a:solidFill>
                        <a:effectLst/>
                        <a:latin typeface="Courier New" pitchFamily="49" charset="0"/>
                        <a:cs typeface="Arial" charset="0"/>
                      </a:endParaRPr>
                    </a:p>
                  </a:txBody>
                  <a:tcPr marL="103512" marR="103512" marT="45733" marB="45733" horzOverflow="overflow"/>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endParaRPr kumimoji="0" lang="en-US" sz="1600" b="1" i="0" u="none" strike="noStrike" cap="none" normalizeH="0" baseline="0" dirty="0" smtClean="0">
                        <a:ln>
                          <a:noFill/>
                        </a:ln>
                        <a:solidFill>
                          <a:schemeClr val="tx1"/>
                        </a:solidFill>
                        <a:effectLst/>
                        <a:latin typeface="Courier New" pitchFamily="49" charset="0"/>
                        <a:cs typeface="Arial" charset="0"/>
                      </a:endParaRPr>
                    </a:p>
                  </a:txBody>
                  <a:tcPr marL="103512" marR="103512" marT="45733" marB="45733" horzOverflow="overflow"/>
                </a:tc>
              </a:tr>
            </a:tbl>
          </a:graphicData>
        </a:graphic>
      </p:graphicFrame>
      <p:sp>
        <p:nvSpPr>
          <p:cNvPr id="17412" name="Rectangle 3"/>
          <p:cNvSpPr>
            <a:spLocks noGrp="1" noChangeArrowheads="1"/>
          </p:cNvSpPr>
          <p:nvPr>
            <p:ph type="body" sz="half" idx="4294967295"/>
          </p:nvPr>
        </p:nvSpPr>
        <p:spPr>
          <a:xfrm>
            <a:off x="838200" y="1282700"/>
            <a:ext cx="8305800" cy="3171825"/>
          </a:xfrm>
          <a:prstGeom prst="rect">
            <a:avLst/>
          </a:prstGeom>
        </p:spPr>
        <p:txBody>
          <a:bodyPr/>
          <a:lstStyle/>
          <a:p>
            <a:pPr lvl="1"/>
            <a:r>
              <a:rPr lang="en-US" altLang="en-US" dirty="0" smtClean="0"/>
              <a:t>When a message is sent to a task, a trap is generated.</a:t>
            </a:r>
          </a:p>
          <a:p>
            <a:pPr lvl="1"/>
            <a:r>
              <a:rPr lang="en-US" altLang="en-US" dirty="0" smtClean="0"/>
              <a:t>To process a trap, you need to create a trap handler (a callback function) and associate it with the corresponding trap type.</a:t>
            </a:r>
            <a:endParaRPr lang="en-US" altLang="en-US" sz="3000" dirty="0" smtClean="0"/>
          </a:p>
          <a:p>
            <a:pPr lvl="1"/>
            <a:r>
              <a:rPr lang="en-US" altLang="en-US" dirty="0" smtClean="0"/>
              <a:t>Traps have different types (defined in </a:t>
            </a:r>
            <a:r>
              <a:rPr lang="en-US" altLang="en-US" b="1" spc="0" dirty="0" smtClean="0">
                <a:solidFill>
                  <a:schemeClr val="accent6"/>
                </a:solidFill>
                <a:latin typeface="Courier New"/>
                <a:cs typeface="Courier New" pitchFamily="49" charset="0"/>
              </a:rPr>
              <a:t>enablex_types.h</a:t>
            </a:r>
            <a:r>
              <a:rPr lang="en-US" altLang="en-US" dirty="0" smtClean="0"/>
              <a:t>): </a:t>
            </a:r>
          </a:p>
        </p:txBody>
      </p:sp>
    </p:spTree>
    <p:extLst>
      <p:ext uri="{BB962C8B-B14F-4D97-AF65-F5344CB8AC3E}">
        <p14:creationId xmlns:p14="http://schemas.microsoft.com/office/powerpoint/2010/main" val="1824592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59505" y="1952347"/>
            <a:ext cx="7339615" cy="517374"/>
            <a:chOff x="465772" y="960300"/>
            <a:chExt cx="6460808" cy="652076"/>
          </a:xfrm>
        </p:grpSpPr>
        <p:sp>
          <p:nvSpPr>
            <p:cNvPr id="5" name="Rectangle 4"/>
            <p:cNvSpPr/>
            <p:nvPr/>
          </p:nvSpPr>
          <p:spPr>
            <a:xfrm>
              <a:off x="465772" y="960300"/>
              <a:ext cx="6460808" cy="652076"/>
            </a:xfrm>
            <a:prstGeom prst="rect">
              <a:avLst/>
            </a:prstGeom>
            <a:no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lnSpc>
                  <a:spcPct val="90000"/>
                </a:lnSpc>
              </a:pPr>
              <a:endParaRPr lang="en-US" sz="2000" i="1" dirty="0" smtClean="0">
                <a:solidFill>
                  <a:schemeClr val="dk1"/>
                </a:solidFill>
              </a:endParaRPr>
            </a:p>
          </p:txBody>
        </p:sp>
        <p:sp>
          <p:nvSpPr>
            <p:cNvPr id="7" name="Pentagon 6"/>
            <p:cNvSpPr/>
            <p:nvPr/>
          </p:nvSpPr>
          <p:spPr>
            <a:xfrm>
              <a:off x="465772" y="960300"/>
              <a:ext cx="347575" cy="650358"/>
            </a:xfrm>
            <a:prstGeom prst="homePlate">
              <a:avLst>
                <a:gd name="adj" fmla="val 100000"/>
              </a:avLst>
            </a:prstGeom>
            <a:solidFill>
              <a:schemeClr val="accent3"/>
            </a:solid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2000" i="1" dirty="0">
                <a:solidFill>
                  <a:schemeClr val="dk1"/>
                </a:solidFill>
              </a:endParaRPr>
            </a:p>
          </p:txBody>
        </p:sp>
      </p:grpSp>
      <p:sp>
        <p:nvSpPr>
          <p:cNvPr id="6" name="Title 5"/>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p:txBody>
          <a:bodyPr/>
          <a:lstStyle/>
          <a:p>
            <a:pPr lvl="1"/>
            <a:r>
              <a:rPr lang="en-US" altLang="en-US" dirty="0"/>
              <a:t>Introduction</a:t>
            </a:r>
          </a:p>
          <a:p>
            <a:pPr lvl="1"/>
            <a:r>
              <a:rPr lang="en-US" altLang="en-US" dirty="0" smtClean="0"/>
              <a:t>Legacy </a:t>
            </a:r>
            <a:r>
              <a:rPr lang="en-US" altLang="en-US" dirty="0"/>
              <a:t>Offlines</a:t>
            </a:r>
          </a:p>
          <a:p>
            <a:pPr lvl="1"/>
            <a:r>
              <a:rPr lang="en-US" altLang="en-US" dirty="0"/>
              <a:t>BDE Offlines</a:t>
            </a:r>
          </a:p>
          <a:p>
            <a:pPr lvl="1"/>
            <a:r>
              <a:rPr lang="en-US" altLang="en-US" dirty="0"/>
              <a:t>M-Trap for </a:t>
            </a:r>
            <a:r>
              <a:rPr lang="en-US" altLang="en-US" dirty="0" smtClean="0"/>
              <a:t>BAS</a:t>
            </a:r>
          </a:p>
          <a:p>
            <a:pPr lvl="1"/>
            <a:r>
              <a:rPr lang="en-US" altLang="en-US" dirty="0"/>
              <a:t>Summary</a:t>
            </a:r>
          </a:p>
          <a:p>
            <a:pPr lvl="1"/>
            <a:endParaRPr lang="en-US" altLang="en-US" dirty="0"/>
          </a:p>
        </p:txBody>
      </p:sp>
    </p:spTree>
    <p:extLst>
      <p:ext uri="{BB962C8B-B14F-4D97-AF65-F5344CB8AC3E}">
        <p14:creationId xmlns:p14="http://schemas.microsoft.com/office/powerpoint/2010/main" val="1226354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Legacy</a:t>
            </a:r>
            <a:r>
              <a:rPr lang="en-US" dirty="0"/>
              <a:t/>
            </a:r>
            <a:br>
              <a:rPr lang="en-US" dirty="0"/>
            </a:br>
            <a:r>
              <a:rPr lang="en-US" dirty="0" smtClean="0"/>
              <a:t>offlines</a:t>
            </a:r>
            <a:endParaRPr lang="en-US" dirty="0"/>
          </a:p>
        </p:txBody>
      </p:sp>
    </p:spTree>
    <p:extLst>
      <p:ext uri="{BB962C8B-B14F-4D97-AF65-F5344CB8AC3E}">
        <p14:creationId xmlns:p14="http://schemas.microsoft.com/office/powerpoint/2010/main" val="140538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en-US" dirty="0" smtClean="0"/>
              <a:t>Sending Data Via </a:t>
            </a:r>
            <a:r>
              <a:rPr lang="en-US" altLang="en-US" dirty="0" smtClean="0">
                <a:latin typeface="Courier New" pitchFamily="49" charset="0"/>
                <a:cs typeface="Courier New" pitchFamily="49" charset="0"/>
              </a:rPr>
              <a:t>fstsnd</a:t>
            </a:r>
            <a:r>
              <a:rPr lang="en-US" altLang="en-US" dirty="0" smtClean="0"/>
              <a:t> (FastSend)</a:t>
            </a:r>
          </a:p>
        </p:txBody>
      </p:sp>
      <p:graphicFrame>
        <p:nvGraphicFramePr>
          <p:cNvPr id="200754" name="Group 50"/>
          <p:cNvGraphicFramePr>
            <a:graphicFrameLocks noGrp="1"/>
          </p:cNvGraphicFramePr>
          <p:nvPr>
            <p:ph idx="1"/>
            <p:extLst>
              <p:ext uri="{D42A27DB-BD31-4B8C-83A1-F6EECF244321}">
                <p14:modId xmlns:p14="http://schemas.microsoft.com/office/powerpoint/2010/main" val="453628623"/>
              </p:ext>
            </p:extLst>
          </p:nvPr>
        </p:nvGraphicFramePr>
        <p:xfrm>
          <a:off x="681815" y="4170978"/>
          <a:ext cx="7677150" cy="2208559"/>
        </p:xfrm>
        <a:graphic>
          <a:graphicData uri="http://schemas.openxmlformats.org/drawingml/2006/table">
            <a:tbl>
              <a:tblPr/>
              <a:tblGrid>
                <a:gridCol w="3567161"/>
                <a:gridCol w="4109989"/>
              </a:tblGrid>
              <a:tr h="457200">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bg1"/>
                          </a:solidFill>
                          <a:effectLst/>
                          <a:latin typeface="Arial" pitchFamily="34" charset="0"/>
                          <a:cs typeface="Arial" pitchFamily="34" charset="0"/>
                        </a:rPr>
                        <a:t>Function</a:t>
                      </a:r>
                    </a:p>
                  </a:txBody>
                  <a:tcPr marL="93056" marR="9305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FF"/>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bg1"/>
                          </a:solidFill>
                          <a:effectLst/>
                          <a:latin typeface="Arial" pitchFamily="34" charset="0"/>
                          <a:cs typeface="Arial" pitchFamily="34" charset="0"/>
                        </a:rPr>
                        <a:t>Description</a:t>
                      </a:r>
                    </a:p>
                  </a:txBody>
                  <a:tcPr marL="93056" marR="930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FF"/>
                    </a:solidFill>
                  </a:tcPr>
                </a:tc>
              </a:tr>
              <a:tr h="477982">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Courier New" pitchFamily="49" charset="0"/>
                          <a:cs typeface="Arial" pitchFamily="34" charset="0"/>
                        </a:rPr>
                        <a:t>fstsnd(buf,db)</a:t>
                      </a:r>
                    </a:p>
                  </a:txBody>
                  <a:tcPr marL="93056" marR="9305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A blocking IPC on a local machine</a:t>
                      </a:r>
                    </a:p>
                  </a:txBody>
                  <a:tcPr marL="93056" marR="930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081">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Courier New" pitchFamily="49" charset="0"/>
                          <a:cs typeface="Arial" pitchFamily="34" charset="0"/>
                        </a:rPr>
                        <a:t>fstsnd_rmt(buf,db,len,host)</a:t>
                      </a:r>
                    </a:p>
                  </a:txBody>
                  <a:tcPr marL="93056" marR="9305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A blocking IPC on a remote machine</a:t>
                      </a:r>
                    </a:p>
                  </a:txBody>
                  <a:tcPr marL="93056" marR="930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6296">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Courier New" pitchFamily="49" charset="0"/>
                          <a:cs typeface="Arial" pitchFamily="34" charset="0"/>
                        </a:rPr>
                        <a:t>fstsndaa(buf,db)</a:t>
                      </a:r>
                    </a:p>
                  </a:txBody>
                  <a:tcPr marL="93056" marR="9305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A non-blocking IPC on a local machine. Can be used only by offlines.</a:t>
                      </a:r>
                    </a:p>
                  </a:txBody>
                  <a:tcPr marL="93056" marR="930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77" name="Rectangle 4"/>
          <p:cNvSpPr>
            <a:spLocks noChangeArrowheads="1"/>
          </p:cNvSpPr>
          <p:nvPr/>
        </p:nvSpPr>
        <p:spPr bwMode="auto">
          <a:xfrm>
            <a:off x="628650" y="1371599"/>
            <a:ext cx="7444563" cy="422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spcBef>
                <a:spcPct val="20000"/>
              </a:spcBef>
              <a:buClr>
                <a:srgbClr val="FF9900"/>
              </a:buClr>
              <a:buFontTx/>
              <a:buChar char="•"/>
            </a:pPr>
            <a:r>
              <a:rPr lang="en-US" altLang="en-US" sz="2400" b="1" dirty="0">
                <a:solidFill>
                  <a:schemeClr val="tx1"/>
                </a:solidFill>
                <a:latin typeface="Arial" charset="0"/>
              </a:rPr>
              <a:t>To request data from a server, a BIG or offline task need to:</a:t>
            </a:r>
          </a:p>
          <a:p>
            <a:pPr lvl="1" eaLnBrk="1" hangingPunct="1">
              <a:spcBef>
                <a:spcPct val="20000"/>
              </a:spcBef>
              <a:buClr>
                <a:schemeClr val="tx1"/>
              </a:buClr>
              <a:buFont typeface="Arial" charset="0"/>
              <a:buChar char="–"/>
            </a:pPr>
            <a:r>
              <a:rPr lang="en-US" altLang="en-US" sz="2000" b="1" dirty="0">
                <a:solidFill>
                  <a:srgbClr val="006666"/>
                </a:solidFill>
                <a:latin typeface="Arial" charset="0"/>
              </a:rPr>
              <a:t>Obtain a data buffer from shared memory</a:t>
            </a:r>
          </a:p>
          <a:p>
            <a:pPr lvl="1" eaLnBrk="1" hangingPunct="1">
              <a:spcBef>
                <a:spcPct val="20000"/>
              </a:spcBef>
              <a:buClr>
                <a:schemeClr val="tx1"/>
              </a:buClr>
              <a:buFont typeface="Arial" charset="0"/>
              <a:buChar char="–"/>
            </a:pPr>
            <a:r>
              <a:rPr lang="en-US" altLang="en-US" sz="2000" b="1" dirty="0">
                <a:solidFill>
                  <a:srgbClr val="006666"/>
                </a:solidFill>
                <a:latin typeface="Arial" charset="0"/>
              </a:rPr>
              <a:t>Populate the buffer with a request to be sent</a:t>
            </a:r>
          </a:p>
          <a:p>
            <a:pPr lvl="1" eaLnBrk="1" hangingPunct="1">
              <a:spcBef>
                <a:spcPct val="20000"/>
              </a:spcBef>
              <a:buClr>
                <a:schemeClr val="tx1"/>
              </a:buClr>
              <a:buFont typeface="Arial" charset="0"/>
              <a:buChar char="–"/>
            </a:pPr>
            <a:r>
              <a:rPr lang="en-US" altLang="en-US" sz="2000" b="1" dirty="0">
                <a:solidFill>
                  <a:srgbClr val="006666"/>
                </a:solidFill>
                <a:latin typeface="Arial" charset="0"/>
              </a:rPr>
              <a:t>Call </a:t>
            </a:r>
            <a:r>
              <a:rPr lang="en-US" altLang="en-US" sz="2000" b="1" dirty="0">
                <a:solidFill>
                  <a:schemeClr val="accent6"/>
                </a:solidFill>
                <a:latin typeface="Courier New"/>
                <a:cs typeface="Courier New" pitchFamily="49" charset="0"/>
              </a:rPr>
              <a:t>fstsnd()</a:t>
            </a:r>
            <a:r>
              <a:rPr lang="en-US" altLang="en-US" sz="2000" b="1" dirty="0">
                <a:solidFill>
                  <a:srgbClr val="006666"/>
                </a:solidFill>
                <a:latin typeface="Arial" charset="0"/>
              </a:rPr>
              <a:t> or its variance to the server task</a:t>
            </a:r>
          </a:p>
          <a:p>
            <a:pPr lvl="1" eaLnBrk="1" hangingPunct="1">
              <a:spcBef>
                <a:spcPct val="20000"/>
              </a:spcBef>
              <a:buClr>
                <a:schemeClr val="tx1"/>
              </a:buClr>
              <a:buFont typeface="Arial" charset="0"/>
              <a:buChar char="–"/>
            </a:pPr>
            <a:r>
              <a:rPr lang="en-US" altLang="en-US" sz="2000" b="1" dirty="0">
                <a:solidFill>
                  <a:srgbClr val="006666"/>
                </a:solidFill>
                <a:latin typeface="Arial" charset="0"/>
              </a:rPr>
              <a:t>Read the reply data from the same data buffer</a:t>
            </a:r>
          </a:p>
          <a:p>
            <a:pPr eaLnBrk="1" hangingPunct="1">
              <a:spcBef>
                <a:spcPct val="20000"/>
              </a:spcBef>
              <a:buClr>
                <a:srgbClr val="FF9900"/>
              </a:buClr>
              <a:buFontTx/>
              <a:buChar char="•"/>
            </a:pPr>
            <a:r>
              <a:rPr lang="en-US" altLang="en-US" sz="2400" b="1" dirty="0">
                <a:solidFill>
                  <a:schemeClr val="tx1"/>
                </a:solidFill>
                <a:latin typeface="Arial" charset="0"/>
              </a:rPr>
              <a:t>The following </a:t>
            </a:r>
            <a:r>
              <a:rPr lang="en-US" altLang="en-US" sz="2400" b="1" dirty="0">
                <a:solidFill>
                  <a:schemeClr val="accent6"/>
                </a:solidFill>
                <a:latin typeface="Courier New"/>
                <a:cs typeface="Courier New" pitchFamily="49" charset="0"/>
              </a:rPr>
              <a:t>fstsnd()</a:t>
            </a:r>
            <a:r>
              <a:rPr lang="en-US" altLang="en-US" sz="2400" b="1" dirty="0">
                <a:solidFill>
                  <a:schemeClr val="tx1"/>
                </a:solidFill>
                <a:latin typeface="Arial" charset="0"/>
              </a:rPr>
              <a:t> APIs are available</a:t>
            </a:r>
          </a:p>
        </p:txBody>
      </p:sp>
    </p:spTree>
    <p:extLst>
      <p:ext uri="{BB962C8B-B14F-4D97-AF65-F5344CB8AC3E}">
        <p14:creationId xmlns:p14="http://schemas.microsoft.com/office/powerpoint/2010/main" val="1791220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dirty="0" smtClean="0"/>
              <a:t>How does A SERVER Work?</a:t>
            </a:r>
          </a:p>
        </p:txBody>
      </p:sp>
      <p:sp>
        <p:nvSpPr>
          <p:cNvPr id="2" name="Content Placeholder 1"/>
          <p:cNvSpPr>
            <a:spLocks noGrp="1"/>
          </p:cNvSpPr>
          <p:nvPr>
            <p:ph idx="1"/>
          </p:nvPr>
        </p:nvSpPr>
        <p:spPr/>
        <p:txBody>
          <a:bodyPr/>
          <a:lstStyle/>
          <a:p>
            <a:pPr lvl="1">
              <a:spcBef>
                <a:spcPct val="20000"/>
              </a:spcBef>
              <a:buClr>
                <a:srgbClr val="FF9900"/>
              </a:buClr>
              <a:buFontTx/>
              <a:buChar char="•"/>
            </a:pPr>
            <a:r>
              <a:rPr lang="en-US" altLang="en-US" sz="2400" dirty="0" smtClean="0">
                <a:latin typeface="Arial" charset="0"/>
              </a:rPr>
              <a:t>Obtains the primary message queue via </a:t>
            </a:r>
            <a:r>
              <a:rPr lang="en-US" altLang="en-US" sz="2400" b="1" spc="0" dirty="0" smtClean="0">
                <a:solidFill>
                  <a:schemeClr val="accent6"/>
                </a:solidFill>
                <a:latin typeface="Courier New"/>
              </a:rPr>
              <a:t>initque()</a:t>
            </a:r>
          </a:p>
          <a:p>
            <a:pPr lvl="1">
              <a:spcBef>
                <a:spcPct val="20000"/>
              </a:spcBef>
              <a:buClr>
                <a:srgbClr val="FF9900"/>
              </a:buClr>
              <a:buFontTx/>
              <a:buChar char="•"/>
            </a:pPr>
            <a:r>
              <a:rPr lang="en-US" altLang="en-US" sz="2400" dirty="0" smtClean="0">
                <a:latin typeface="Arial" charset="0"/>
              </a:rPr>
              <a:t>Loads the message queue ID into a global array in the shared memory via </a:t>
            </a:r>
            <a:r>
              <a:rPr lang="en-US" altLang="en-US" sz="2400" b="1" spc="0" dirty="0" smtClean="0">
                <a:solidFill>
                  <a:schemeClr val="accent6"/>
                </a:solidFill>
                <a:latin typeface="Courier New"/>
              </a:rPr>
              <a:t>ldgbl()</a:t>
            </a:r>
          </a:p>
          <a:p>
            <a:pPr lvl="2">
              <a:spcBef>
                <a:spcPct val="20000"/>
              </a:spcBef>
              <a:buClr>
                <a:srgbClr val="FF9900"/>
              </a:buClr>
              <a:buFontTx/>
              <a:buChar char="•"/>
            </a:pPr>
            <a:r>
              <a:rPr lang="en-US" altLang="en-US" sz="1600" b="1" dirty="0" smtClean="0">
                <a:solidFill>
                  <a:srgbClr val="006666"/>
                </a:solidFill>
                <a:latin typeface="Arial" charset="0"/>
              </a:rPr>
              <a:t>The message queue ID is indexed into this array by the DB number of a task</a:t>
            </a:r>
          </a:p>
          <a:p>
            <a:pPr lvl="2">
              <a:spcBef>
                <a:spcPct val="20000"/>
              </a:spcBef>
              <a:buClr>
                <a:srgbClr val="FF9900"/>
              </a:buClr>
              <a:buFontTx/>
              <a:buChar char="•"/>
            </a:pPr>
            <a:r>
              <a:rPr lang="en-US" altLang="en-US" sz="1600" b="1" dirty="0" smtClean="0">
                <a:solidFill>
                  <a:srgbClr val="006666"/>
                </a:solidFill>
                <a:latin typeface="Arial" charset="0"/>
              </a:rPr>
              <a:t>You can use the </a:t>
            </a:r>
            <a:r>
              <a:rPr lang="en-US" altLang="en-US" sz="1600" b="1" dirty="0" smtClean="0">
                <a:solidFill>
                  <a:schemeClr val="accent6"/>
                </a:solidFill>
                <a:latin typeface="Courier New"/>
              </a:rPr>
              <a:t>where</a:t>
            </a:r>
            <a:r>
              <a:rPr lang="en-US" altLang="en-US" sz="1600" b="1" dirty="0" smtClean="0">
                <a:solidFill>
                  <a:srgbClr val="006666"/>
                </a:solidFill>
                <a:latin typeface="Arial" charset="0"/>
              </a:rPr>
              <a:t> command on UNIX to view the content of this array with regards to this task</a:t>
            </a:r>
            <a:endParaRPr lang="en-US" altLang="en-US" sz="1600" b="1" dirty="0">
              <a:solidFill>
                <a:srgbClr val="404040"/>
              </a:solidFill>
              <a:latin typeface="Arial" charset="0"/>
            </a:endParaRPr>
          </a:p>
          <a:p>
            <a:pPr marL="304800" lvl="1" indent="0">
              <a:spcBef>
                <a:spcPct val="20000"/>
              </a:spcBef>
              <a:buClr>
                <a:srgbClr val="FF9900"/>
              </a:buClr>
              <a:buNone/>
            </a:pPr>
            <a:endParaRPr lang="en-US" altLang="en-US" sz="1800" b="1" dirty="0">
              <a:solidFill>
                <a:srgbClr val="006666"/>
              </a:solidFill>
              <a:latin typeface="Arial" charset="0"/>
            </a:endParaRPr>
          </a:p>
        </p:txBody>
      </p:sp>
      <p:sp>
        <p:nvSpPr>
          <p:cNvPr id="20484" name="Text Box 3"/>
          <p:cNvSpPr txBox="1">
            <a:spLocks noChangeArrowheads="1"/>
          </p:cNvSpPr>
          <p:nvPr/>
        </p:nvSpPr>
        <p:spPr bwMode="auto">
          <a:xfrm>
            <a:off x="1905000" y="990600"/>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sz="1600" b="1" dirty="0">
              <a:solidFill>
                <a:schemeClr val="tx1"/>
              </a:solidFill>
              <a:latin typeface="Arial" charset="0"/>
            </a:endParaRPr>
          </a:p>
        </p:txBody>
      </p:sp>
      <p:sp>
        <p:nvSpPr>
          <p:cNvPr id="20486" name="Rounded Rectangle 42"/>
          <p:cNvSpPr>
            <a:spLocks noChangeArrowheads="1"/>
          </p:cNvSpPr>
          <p:nvPr/>
        </p:nvSpPr>
        <p:spPr bwMode="auto">
          <a:xfrm>
            <a:off x="1524000" y="4393921"/>
            <a:ext cx="1219200" cy="1143000"/>
          </a:xfrm>
          <a:prstGeom prst="roundRect">
            <a:avLst>
              <a:gd name="adj" fmla="val 16667"/>
            </a:avLst>
          </a:prstGeom>
          <a:solidFill>
            <a:srgbClr val="FFFFCC"/>
          </a:solidFill>
          <a:ln w="9525" algn="ctr">
            <a:solidFill>
              <a:schemeClr val="tx1"/>
            </a:solidFill>
            <a:round/>
            <a:headEnd/>
            <a:tailEnd/>
          </a:ln>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200" b="1" dirty="0">
                <a:solidFill>
                  <a:schemeClr val="tx1"/>
                </a:solidFill>
              </a:rPr>
              <a:t>Server</a:t>
            </a:r>
          </a:p>
          <a:p>
            <a:pPr algn="ctr" eaLnBrk="1" hangingPunct="1"/>
            <a:r>
              <a:rPr lang="en-US" altLang="en-US" sz="1200" b="1" dirty="0">
                <a:solidFill>
                  <a:schemeClr val="tx1"/>
                </a:solidFill>
              </a:rPr>
              <a:t>(receiver)</a:t>
            </a:r>
          </a:p>
        </p:txBody>
      </p:sp>
      <p:sp>
        <p:nvSpPr>
          <p:cNvPr id="46" name="Rounded Rectangle 42"/>
          <p:cNvSpPr>
            <a:spLocks noChangeArrowheads="1"/>
          </p:cNvSpPr>
          <p:nvPr/>
        </p:nvSpPr>
        <p:spPr bwMode="auto">
          <a:xfrm>
            <a:off x="3429000" y="4317721"/>
            <a:ext cx="1143000" cy="838200"/>
          </a:xfrm>
          <a:prstGeom prst="roundRect">
            <a:avLst>
              <a:gd name="adj" fmla="val 16667"/>
            </a:avLst>
          </a:prstGeom>
          <a:solidFill>
            <a:schemeClr val="accent5"/>
          </a:solidFill>
          <a:ln w="9525" algn="ctr">
            <a:solidFill>
              <a:schemeClr val="tx1"/>
            </a:solidFill>
            <a:round/>
            <a:headEnd/>
            <a:tailEnd/>
          </a:ln>
        </p:spPr>
        <p:txBody>
          <a:bodyPr anchor="ctr"/>
          <a:lstStyle/>
          <a:p>
            <a:pPr algn="ctr">
              <a:defRPr/>
            </a:pPr>
            <a:r>
              <a:rPr lang="en-US" sz="1200" b="1" dirty="0">
                <a:solidFill>
                  <a:schemeClr val="tx1"/>
                </a:solidFill>
              </a:rPr>
              <a:t>Shared</a:t>
            </a:r>
          </a:p>
          <a:p>
            <a:pPr algn="ctr">
              <a:defRPr/>
            </a:pPr>
            <a:r>
              <a:rPr lang="en-US" sz="1200" b="1" dirty="0">
                <a:solidFill>
                  <a:schemeClr val="tx1"/>
                </a:solidFill>
              </a:rPr>
              <a:t>Memory</a:t>
            </a:r>
          </a:p>
        </p:txBody>
      </p:sp>
      <p:sp>
        <p:nvSpPr>
          <p:cNvPr id="20488" name="Rounded Rectangle 42"/>
          <p:cNvSpPr>
            <a:spLocks noChangeArrowheads="1"/>
          </p:cNvSpPr>
          <p:nvPr/>
        </p:nvSpPr>
        <p:spPr bwMode="auto">
          <a:xfrm>
            <a:off x="1905000" y="5155921"/>
            <a:ext cx="457200" cy="1143000"/>
          </a:xfrm>
          <a:prstGeom prst="roundRect">
            <a:avLst>
              <a:gd name="adj" fmla="val 16667"/>
            </a:avLst>
          </a:prstGeom>
          <a:solidFill>
            <a:srgbClr val="FFCCCC"/>
          </a:solidFill>
          <a:ln w="9525" algn="ctr">
            <a:solidFill>
              <a:schemeClr val="tx1"/>
            </a:solidFill>
            <a:prstDash val="sysDash"/>
            <a:round/>
            <a:headEnd/>
            <a:tailEnd/>
          </a:ln>
        </p:spPr>
        <p:txBody>
          <a:bodyPr vert="eaVert"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000" b="1" dirty="0">
                <a:solidFill>
                  <a:schemeClr val="tx1"/>
                </a:solidFill>
              </a:rPr>
              <a:t>Message Queue</a:t>
            </a:r>
          </a:p>
        </p:txBody>
      </p:sp>
    </p:spTree>
    <p:extLst>
      <p:ext uri="{BB962C8B-B14F-4D97-AF65-F5344CB8AC3E}">
        <p14:creationId xmlns:p14="http://schemas.microsoft.com/office/powerpoint/2010/main" val="2376138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59505" y="1436336"/>
            <a:ext cx="7339615" cy="517374"/>
            <a:chOff x="465772" y="960300"/>
            <a:chExt cx="6460808" cy="652076"/>
          </a:xfrm>
        </p:grpSpPr>
        <p:sp>
          <p:nvSpPr>
            <p:cNvPr id="5" name="Rectangle 4"/>
            <p:cNvSpPr/>
            <p:nvPr/>
          </p:nvSpPr>
          <p:spPr>
            <a:xfrm>
              <a:off x="465772" y="960300"/>
              <a:ext cx="6460808" cy="652076"/>
            </a:xfrm>
            <a:prstGeom prst="rect">
              <a:avLst/>
            </a:prstGeom>
            <a:no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lnSpc>
                  <a:spcPct val="90000"/>
                </a:lnSpc>
              </a:pPr>
              <a:endParaRPr lang="en-US" sz="2000" i="1" dirty="0" smtClean="0">
                <a:solidFill>
                  <a:schemeClr val="dk1"/>
                </a:solidFill>
              </a:endParaRPr>
            </a:p>
          </p:txBody>
        </p:sp>
        <p:sp>
          <p:nvSpPr>
            <p:cNvPr id="7" name="Pentagon 6"/>
            <p:cNvSpPr/>
            <p:nvPr/>
          </p:nvSpPr>
          <p:spPr>
            <a:xfrm>
              <a:off x="465772" y="960300"/>
              <a:ext cx="347575" cy="650358"/>
            </a:xfrm>
            <a:prstGeom prst="homePlate">
              <a:avLst>
                <a:gd name="adj" fmla="val 100000"/>
              </a:avLst>
            </a:prstGeom>
            <a:solidFill>
              <a:schemeClr val="accent3"/>
            </a:solid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2000" i="1" dirty="0">
                <a:solidFill>
                  <a:schemeClr val="dk1"/>
                </a:solidFill>
              </a:endParaRPr>
            </a:p>
          </p:txBody>
        </p:sp>
      </p:grpSp>
      <p:sp>
        <p:nvSpPr>
          <p:cNvPr id="6" name="Title 5"/>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p:txBody>
          <a:bodyPr/>
          <a:lstStyle/>
          <a:p>
            <a:pPr lvl="1"/>
            <a:r>
              <a:rPr lang="en-US" altLang="en-US" dirty="0"/>
              <a:t>Introduction</a:t>
            </a:r>
          </a:p>
          <a:p>
            <a:pPr lvl="1"/>
            <a:r>
              <a:rPr lang="en-US" altLang="en-US" dirty="0" smtClean="0"/>
              <a:t>Legacy </a:t>
            </a:r>
            <a:r>
              <a:rPr lang="en-US" altLang="en-US" dirty="0"/>
              <a:t>Offlines</a:t>
            </a:r>
          </a:p>
          <a:p>
            <a:pPr lvl="1"/>
            <a:r>
              <a:rPr lang="en-US" altLang="en-US" dirty="0"/>
              <a:t>BDE Offlines</a:t>
            </a:r>
          </a:p>
          <a:p>
            <a:pPr lvl="1"/>
            <a:r>
              <a:rPr lang="en-US" altLang="en-US" dirty="0"/>
              <a:t>M-Trap for </a:t>
            </a:r>
            <a:r>
              <a:rPr lang="en-US" altLang="en-US" dirty="0" smtClean="0"/>
              <a:t>BAS</a:t>
            </a:r>
          </a:p>
          <a:p>
            <a:pPr lvl="1"/>
            <a:r>
              <a:rPr lang="en-US" altLang="en-US" dirty="0"/>
              <a:t>Summary</a:t>
            </a:r>
          </a:p>
          <a:p>
            <a:pPr lvl="1"/>
            <a:endParaRPr lang="en-US" altLang="en-US" dirty="0"/>
          </a:p>
        </p:txBody>
      </p:sp>
    </p:spTree>
    <p:extLst>
      <p:ext uri="{BB962C8B-B14F-4D97-AF65-F5344CB8AC3E}">
        <p14:creationId xmlns:p14="http://schemas.microsoft.com/office/powerpoint/2010/main" val="3573523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en-US" dirty="0" smtClean="0"/>
              <a:t>How does a client Work?</a:t>
            </a:r>
          </a:p>
        </p:txBody>
      </p:sp>
      <p:sp>
        <p:nvSpPr>
          <p:cNvPr id="2" name="Content Placeholder 1"/>
          <p:cNvSpPr>
            <a:spLocks noGrp="1"/>
          </p:cNvSpPr>
          <p:nvPr>
            <p:ph idx="1"/>
          </p:nvPr>
        </p:nvSpPr>
        <p:spPr/>
        <p:txBody>
          <a:bodyPr/>
          <a:lstStyle/>
          <a:p>
            <a:pPr lvl="1">
              <a:spcBef>
                <a:spcPct val="20000"/>
              </a:spcBef>
              <a:buClr>
                <a:srgbClr val="FF9900"/>
              </a:buClr>
              <a:buFontTx/>
              <a:buChar char="•"/>
            </a:pPr>
            <a:r>
              <a:rPr lang="en-US" altLang="en-US" sz="2400" dirty="0" smtClean="0">
                <a:latin typeface="Arial" charset="0"/>
              </a:rPr>
              <a:t>Obtains a buffer from the shared memory</a:t>
            </a:r>
          </a:p>
          <a:p>
            <a:pPr lvl="2">
              <a:spcBef>
                <a:spcPct val="20000"/>
              </a:spcBef>
              <a:buClr>
                <a:srgbClr val="FF9900"/>
              </a:buClr>
              <a:buFontTx/>
              <a:buChar char="•"/>
            </a:pPr>
            <a:r>
              <a:rPr lang="en-US" altLang="en-US" dirty="0" smtClean="0">
                <a:latin typeface="Arial" charset="0"/>
              </a:rPr>
              <a:t>The buffer requiring function will grab and lock a buffer in an array (</a:t>
            </a:r>
            <a:r>
              <a:rPr lang="en-US" altLang="en-US" b="1" dirty="0" smtClean="0">
                <a:solidFill>
                  <a:schemeClr val="accent3"/>
                </a:solidFill>
              </a:rPr>
              <a:t>BUF</a:t>
            </a:r>
            <a:r>
              <a:rPr lang="en-US" altLang="en-US" dirty="0" smtClean="0">
                <a:latin typeface="Arial" charset="0"/>
              </a:rPr>
              <a:t>), and returns its index. This index is commonly known as </a:t>
            </a:r>
            <a:r>
              <a:rPr lang="en-US" altLang="en-US" b="1" dirty="0" smtClean="0">
                <a:solidFill>
                  <a:schemeClr val="accent3"/>
                </a:solidFill>
              </a:rPr>
              <a:t>dbptr</a:t>
            </a:r>
            <a:r>
              <a:rPr lang="en-US" altLang="en-US" dirty="0" smtClean="0">
                <a:latin typeface="Arial" charset="0"/>
              </a:rPr>
              <a:t>.</a:t>
            </a:r>
          </a:p>
          <a:p>
            <a:pPr lvl="2">
              <a:spcBef>
                <a:spcPct val="20000"/>
              </a:spcBef>
              <a:buClr>
                <a:srgbClr val="FF9900"/>
              </a:buClr>
              <a:buFontTx/>
              <a:buChar char="•"/>
            </a:pPr>
            <a:r>
              <a:rPr lang="en-US" altLang="en-US" dirty="0" smtClean="0">
                <a:latin typeface="Arial" charset="0"/>
              </a:rPr>
              <a:t>To access the data buffer, an offline task has to call </a:t>
            </a:r>
            <a:r>
              <a:rPr lang="en-US" altLang="en-US" b="1" dirty="0" smtClean="0">
                <a:solidFill>
                  <a:schemeClr val="accent6"/>
                </a:solidFill>
                <a:latin typeface="Courier New"/>
              </a:rPr>
              <a:t>pekludge()</a:t>
            </a:r>
            <a:endParaRPr lang="en-US" altLang="en-US" b="1" dirty="0">
              <a:solidFill>
                <a:schemeClr val="accent6"/>
              </a:solidFill>
              <a:latin typeface="Courier New"/>
            </a:endParaRPr>
          </a:p>
          <a:p>
            <a:pPr lvl="1">
              <a:spcBef>
                <a:spcPct val="20000"/>
              </a:spcBef>
              <a:buClr>
                <a:srgbClr val="FF9900"/>
              </a:buClr>
              <a:buFontTx/>
              <a:buChar char="•"/>
            </a:pPr>
            <a:r>
              <a:rPr lang="en-US" altLang="en-US" sz="2000" dirty="0" smtClean="0">
                <a:solidFill>
                  <a:schemeClr val="tx1"/>
                </a:solidFill>
                <a:latin typeface="Arial" charset="0"/>
              </a:rPr>
              <a:t>Populates </a:t>
            </a:r>
            <a:r>
              <a:rPr lang="en-US" altLang="en-US" sz="2000" dirty="0">
                <a:solidFill>
                  <a:schemeClr val="tx1"/>
                </a:solidFill>
                <a:latin typeface="Arial" charset="0"/>
              </a:rPr>
              <a:t>the buffer with a request to be sent to the server</a:t>
            </a:r>
          </a:p>
          <a:p>
            <a:pPr>
              <a:spcBef>
                <a:spcPct val="20000"/>
              </a:spcBef>
              <a:buClr>
                <a:srgbClr val="FF9900"/>
              </a:buClr>
              <a:buFontTx/>
              <a:buChar char="•"/>
            </a:pPr>
            <a:endParaRPr lang="en-US" altLang="en-US" sz="2000" dirty="0">
              <a:latin typeface="Courier New" pitchFamily="49" charset="0"/>
              <a:cs typeface="Courier New" pitchFamily="49" charset="0"/>
            </a:endParaRPr>
          </a:p>
          <a:p>
            <a:endParaRPr lang="en-US" dirty="0"/>
          </a:p>
        </p:txBody>
      </p:sp>
      <p:sp>
        <p:nvSpPr>
          <p:cNvPr id="21509" name="Rectangle 4"/>
          <p:cNvSpPr>
            <a:spLocks noChangeArrowheads="1"/>
          </p:cNvSpPr>
          <p:nvPr/>
        </p:nvSpPr>
        <p:spPr bwMode="auto">
          <a:xfrm>
            <a:off x="304800" y="838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600">
                <a:solidFill>
                  <a:srgbClr val="FF9900"/>
                </a:solidFill>
                <a:latin typeface="Bloomberg Fixed Unicode B" pitchFamily="2" charset="0"/>
                <a:cs typeface="Arial" charset="0"/>
              </a:defRPr>
            </a:lvl1pPr>
            <a:lvl2pPr marL="800100" indent="-342900" eaLnBrk="0" hangingPunct="0">
              <a:defRPr sz="3600">
                <a:solidFill>
                  <a:srgbClr val="FF9900"/>
                </a:solidFill>
                <a:latin typeface="Bloomberg Fixed Unicode B" pitchFamily="2" charset="0"/>
                <a:cs typeface="Arial" charset="0"/>
              </a:defRPr>
            </a:lvl2pPr>
            <a:lvl3pPr marL="1257300" indent="-3429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spcBef>
                <a:spcPct val="20000"/>
              </a:spcBef>
              <a:buClr>
                <a:srgbClr val="FF9900"/>
              </a:buClr>
              <a:buFontTx/>
              <a:buChar char="•"/>
            </a:pPr>
            <a:endParaRPr lang="en-US" altLang="en-US" sz="2000" b="1" dirty="0">
              <a:solidFill>
                <a:schemeClr val="tx1"/>
              </a:solidFill>
              <a:latin typeface="Courier New" pitchFamily="49" charset="0"/>
              <a:cs typeface="Courier New" pitchFamily="49" charset="0"/>
            </a:endParaRPr>
          </a:p>
        </p:txBody>
      </p:sp>
      <p:sp>
        <p:nvSpPr>
          <p:cNvPr id="21510" name="Rounded Rectangle 42"/>
          <p:cNvSpPr>
            <a:spLocks noChangeArrowheads="1"/>
          </p:cNvSpPr>
          <p:nvPr/>
        </p:nvSpPr>
        <p:spPr bwMode="auto">
          <a:xfrm>
            <a:off x="1295400" y="4520609"/>
            <a:ext cx="1219200" cy="1143000"/>
          </a:xfrm>
          <a:prstGeom prst="roundRect">
            <a:avLst>
              <a:gd name="adj" fmla="val 16667"/>
            </a:avLst>
          </a:prstGeom>
          <a:solidFill>
            <a:srgbClr val="FFFFCC"/>
          </a:solidFill>
          <a:ln w="9525" algn="ctr">
            <a:solidFill>
              <a:schemeClr val="tx1"/>
            </a:solidFill>
            <a:round/>
            <a:headEnd/>
            <a:tailEnd/>
          </a:ln>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200" b="1" dirty="0">
                <a:solidFill>
                  <a:schemeClr val="tx1"/>
                </a:solidFill>
              </a:rPr>
              <a:t>Server</a:t>
            </a:r>
          </a:p>
          <a:p>
            <a:pPr algn="ctr" eaLnBrk="1" hangingPunct="1"/>
            <a:r>
              <a:rPr lang="en-US" altLang="en-US" sz="1200" b="1" dirty="0">
                <a:solidFill>
                  <a:schemeClr val="tx1"/>
                </a:solidFill>
              </a:rPr>
              <a:t>(Receiver)</a:t>
            </a:r>
          </a:p>
        </p:txBody>
      </p:sp>
      <p:sp>
        <p:nvSpPr>
          <p:cNvPr id="46" name="Rounded Rectangle 42"/>
          <p:cNvSpPr>
            <a:spLocks noChangeArrowheads="1"/>
          </p:cNvSpPr>
          <p:nvPr/>
        </p:nvSpPr>
        <p:spPr bwMode="auto">
          <a:xfrm>
            <a:off x="3505200" y="4444409"/>
            <a:ext cx="685800" cy="381000"/>
          </a:xfrm>
          <a:prstGeom prst="roundRect">
            <a:avLst>
              <a:gd name="adj" fmla="val 16667"/>
            </a:avLst>
          </a:prstGeom>
          <a:solidFill>
            <a:schemeClr val="accent5"/>
          </a:solidFill>
          <a:ln w="9525" algn="ctr">
            <a:solidFill>
              <a:schemeClr val="tx1"/>
            </a:solidFill>
            <a:round/>
            <a:headEnd/>
            <a:tailEnd/>
          </a:ln>
        </p:spPr>
        <p:txBody>
          <a:bodyPr anchor="ctr"/>
          <a:lstStyle/>
          <a:p>
            <a:pPr algn="ctr">
              <a:defRPr/>
            </a:pPr>
            <a:endParaRPr lang="en-US" sz="1200" b="1" dirty="0">
              <a:solidFill>
                <a:schemeClr val="tx1"/>
              </a:solidFill>
            </a:endParaRPr>
          </a:p>
        </p:txBody>
      </p:sp>
      <p:sp>
        <p:nvSpPr>
          <p:cNvPr id="21512" name="Rounded Rectangle 42"/>
          <p:cNvSpPr>
            <a:spLocks noChangeArrowheads="1"/>
          </p:cNvSpPr>
          <p:nvPr/>
        </p:nvSpPr>
        <p:spPr bwMode="auto">
          <a:xfrm>
            <a:off x="1600200" y="5282609"/>
            <a:ext cx="457200" cy="1143000"/>
          </a:xfrm>
          <a:prstGeom prst="roundRect">
            <a:avLst>
              <a:gd name="adj" fmla="val 16667"/>
            </a:avLst>
          </a:prstGeom>
          <a:solidFill>
            <a:srgbClr val="FFCCCC"/>
          </a:solidFill>
          <a:ln w="9525" algn="ctr">
            <a:solidFill>
              <a:schemeClr val="tx1"/>
            </a:solidFill>
            <a:prstDash val="sysDash"/>
            <a:round/>
            <a:headEnd/>
            <a:tailEnd/>
          </a:ln>
        </p:spPr>
        <p:txBody>
          <a:bodyPr vert="eaVert"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000" b="1" dirty="0">
                <a:solidFill>
                  <a:schemeClr val="tx1"/>
                </a:solidFill>
              </a:rPr>
              <a:t>Message Queue</a:t>
            </a:r>
          </a:p>
        </p:txBody>
      </p:sp>
      <p:sp>
        <p:nvSpPr>
          <p:cNvPr id="21513" name="Rounded Rectangle 42"/>
          <p:cNvSpPr>
            <a:spLocks noChangeArrowheads="1"/>
          </p:cNvSpPr>
          <p:nvPr/>
        </p:nvSpPr>
        <p:spPr bwMode="auto">
          <a:xfrm>
            <a:off x="5181600" y="4444409"/>
            <a:ext cx="990600" cy="1143000"/>
          </a:xfrm>
          <a:prstGeom prst="roundRect">
            <a:avLst>
              <a:gd name="adj" fmla="val 16667"/>
            </a:avLst>
          </a:prstGeom>
          <a:solidFill>
            <a:srgbClr val="FFFFCC"/>
          </a:solidFill>
          <a:ln w="9525" algn="ctr">
            <a:solidFill>
              <a:schemeClr val="tx1"/>
            </a:solidFill>
            <a:round/>
            <a:headEnd/>
            <a:tailEnd/>
          </a:ln>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200" b="1" dirty="0">
                <a:solidFill>
                  <a:schemeClr val="tx1"/>
                </a:solidFill>
              </a:rPr>
              <a:t>Client</a:t>
            </a:r>
          </a:p>
          <a:p>
            <a:pPr algn="ctr" eaLnBrk="1" hangingPunct="1"/>
            <a:r>
              <a:rPr lang="en-US" altLang="en-US" sz="1200" b="1" dirty="0">
                <a:solidFill>
                  <a:schemeClr val="tx1"/>
                </a:solidFill>
              </a:rPr>
              <a:t>(sender)</a:t>
            </a:r>
          </a:p>
        </p:txBody>
      </p:sp>
      <p:grpSp>
        <p:nvGrpSpPr>
          <p:cNvPr id="21514" name="Group 5"/>
          <p:cNvGrpSpPr>
            <a:grpSpLocks/>
          </p:cNvGrpSpPr>
          <p:nvPr/>
        </p:nvGrpSpPr>
        <p:grpSpPr bwMode="auto">
          <a:xfrm>
            <a:off x="3352800" y="5130209"/>
            <a:ext cx="914400" cy="1057275"/>
            <a:chOff x="2391" y="2784"/>
            <a:chExt cx="2649" cy="336"/>
          </a:xfrm>
        </p:grpSpPr>
        <p:sp>
          <p:nvSpPr>
            <p:cNvPr id="21517" name="Rectangle 6"/>
            <p:cNvSpPr>
              <a:spLocks noChangeArrowheads="1"/>
            </p:cNvSpPr>
            <p:nvPr/>
          </p:nvSpPr>
          <p:spPr bwMode="auto">
            <a:xfrm>
              <a:off x="2391" y="2784"/>
              <a:ext cx="2649" cy="336"/>
            </a:xfrm>
            <a:prstGeom prst="rect">
              <a:avLst/>
            </a:prstGeom>
            <a:solidFill>
              <a:srgbClr val="CCFFCC"/>
            </a:solidFill>
            <a:ln w="12700" cap="sq">
              <a:solidFill>
                <a:schemeClr val="bg2"/>
              </a:solidFill>
              <a:miter lim="800000"/>
              <a:headEnd type="none" w="sm" len="sm"/>
              <a:tailEnd type="none" w="sm" len="sm"/>
            </a:ln>
            <a:effectLst>
              <a:outerShdw dist="107763" dir="2700000" algn="ctr" rotWithShape="0">
                <a:schemeClr val="tx2"/>
              </a:outerShdw>
            </a:effectLst>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400" b="1" dirty="0">
                  <a:solidFill>
                    <a:srgbClr val="0066FF"/>
                  </a:solidFill>
                  <a:latin typeface="Courier New" pitchFamily="49" charset="0"/>
                  <a:cs typeface="Courier New" pitchFamily="49" charset="0"/>
                </a:rPr>
                <a:t>BUF</a:t>
              </a:r>
            </a:p>
          </p:txBody>
        </p:sp>
        <p:sp>
          <p:nvSpPr>
            <p:cNvPr id="21518" name="Rectangle 7"/>
            <p:cNvSpPr>
              <a:spLocks noChangeArrowheads="1"/>
            </p:cNvSpPr>
            <p:nvPr/>
          </p:nvSpPr>
          <p:spPr bwMode="auto">
            <a:xfrm>
              <a:off x="4719"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1519" name="Rectangle 8"/>
            <p:cNvSpPr>
              <a:spLocks noChangeArrowheads="1"/>
            </p:cNvSpPr>
            <p:nvPr/>
          </p:nvSpPr>
          <p:spPr bwMode="auto">
            <a:xfrm>
              <a:off x="4759"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1520" name="Rectangle 9"/>
            <p:cNvSpPr>
              <a:spLocks noChangeArrowheads="1"/>
            </p:cNvSpPr>
            <p:nvPr/>
          </p:nvSpPr>
          <p:spPr bwMode="auto">
            <a:xfrm>
              <a:off x="4799" y="2784"/>
              <a:ext cx="40"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1521" name="Rectangle 10"/>
            <p:cNvSpPr>
              <a:spLocks noChangeArrowheads="1"/>
            </p:cNvSpPr>
            <p:nvPr/>
          </p:nvSpPr>
          <p:spPr bwMode="auto">
            <a:xfrm>
              <a:off x="4879" y="2784"/>
              <a:ext cx="41"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1522" name="Rectangle 11"/>
            <p:cNvSpPr>
              <a:spLocks noChangeArrowheads="1"/>
            </p:cNvSpPr>
            <p:nvPr/>
          </p:nvSpPr>
          <p:spPr bwMode="auto">
            <a:xfrm>
              <a:off x="4960"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1523" name="Rectangle 12"/>
            <p:cNvSpPr>
              <a:spLocks noChangeArrowheads="1"/>
            </p:cNvSpPr>
            <p:nvPr/>
          </p:nvSpPr>
          <p:spPr bwMode="auto">
            <a:xfrm>
              <a:off x="2672"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1524" name="Rectangle 13"/>
            <p:cNvSpPr>
              <a:spLocks noChangeArrowheads="1"/>
            </p:cNvSpPr>
            <p:nvPr/>
          </p:nvSpPr>
          <p:spPr bwMode="auto">
            <a:xfrm>
              <a:off x="2632"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1525" name="Rectangle 14"/>
            <p:cNvSpPr>
              <a:spLocks noChangeArrowheads="1"/>
            </p:cNvSpPr>
            <p:nvPr/>
          </p:nvSpPr>
          <p:spPr bwMode="auto">
            <a:xfrm>
              <a:off x="2591" y="2784"/>
              <a:ext cx="41"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1526" name="Rectangle 15"/>
            <p:cNvSpPr>
              <a:spLocks noChangeArrowheads="1"/>
            </p:cNvSpPr>
            <p:nvPr/>
          </p:nvSpPr>
          <p:spPr bwMode="auto">
            <a:xfrm>
              <a:off x="2551"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1527" name="Rectangle 16"/>
            <p:cNvSpPr>
              <a:spLocks noChangeArrowheads="1"/>
            </p:cNvSpPr>
            <p:nvPr/>
          </p:nvSpPr>
          <p:spPr bwMode="auto">
            <a:xfrm>
              <a:off x="2511" y="2784"/>
              <a:ext cx="40"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1528" name="Rectangle 17"/>
            <p:cNvSpPr>
              <a:spLocks noChangeArrowheads="1"/>
            </p:cNvSpPr>
            <p:nvPr/>
          </p:nvSpPr>
          <p:spPr bwMode="auto">
            <a:xfrm>
              <a:off x="2471"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1529" name="Rectangle 18"/>
            <p:cNvSpPr>
              <a:spLocks noChangeArrowheads="1"/>
            </p:cNvSpPr>
            <p:nvPr/>
          </p:nvSpPr>
          <p:spPr bwMode="auto">
            <a:xfrm>
              <a:off x="2431" y="2784"/>
              <a:ext cx="40"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1530" name="Rectangle 19"/>
            <p:cNvSpPr>
              <a:spLocks noChangeArrowheads="1"/>
            </p:cNvSpPr>
            <p:nvPr/>
          </p:nvSpPr>
          <p:spPr bwMode="auto">
            <a:xfrm>
              <a:off x="2391" y="2784"/>
              <a:ext cx="40" cy="336"/>
            </a:xfrm>
            <a:prstGeom prst="rect">
              <a:avLst/>
            </a:prstGeom>
            <a:solidFill>
              <a:srgbClr val="808080"/>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grpSp>
      <p:cxnSp>
        <p:nvCxnSpPr>
          <p:cNvPr id="21515" name="Straight Arrow Connector 29"/>
          <p:cNvCxnSpPr>
            <a:cxnSpLocks noChangeShapeType="1"/>
            <a:stCxn id="21513" idx="1"/>
          </p:cNvCxnSpPr>
          <p:nvPr/>
        </p:nvCxnSpPr>
        <p:spPr bwMode="auto">
          <a:xfrm flipH="1">
            <a:off x="4343400" y="5015909"/>
            <a:ext cx="838200" cy="4953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TextBox 32"/>
          <p:cNvSpPr txBox="1"/>
          <p:nvPr/>
        </p:nvSpPr>
        <p:spPr>
          <a:xfrm>
            <a:off x="4343400" y="5054009"/>
            <a:ext cx="790575" cy="276225"/>
          </a:xfrm>
          <a:prstGeom prst="rect">
            <a:avLst/>
          </a:prstGeom>
          <a:noFill/>
        </p:spPr>
        <p:txBody>
          <a:bodyPr wrap="none">
            <a:spAutoFit/>
          </a:bodyPr>
          <a:lstStyle/>
          <a:p>
            <a:pPr>
              <a:defRPr/>
            </a:pPr>
            <a:r>
              <a:rPr lang="en-US" sz="1200" b="1" dirty="0">
                <a:solidFill>
                  <a:schemeClr val="bg2">
                    <a:lumMod val="50000"/>
                  </a:schemeClr>
                </a:solidFill>
              </a:rPr>
              <a:t>request</a:t>
            </a:r>
          </a:p>
        </p:txBody>
      </p:sp>
    </p:spTree>
    <p:extLst>
      <p:ext uri="{BB962C8B-B14F-4D97-AF65-F5344CB8AC3E}">
        <p14:creationId xmlns:p14="http://schemas.microsoft.com/office/powerpoint/2010/main" val="3559797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en-US" dirty="0" smtClean="0"/>
              <a:t>How does a client Work?</a:t>
            </a:r>
          </a:p>
        </p:txBody>
      </p:sp>
      <p:sp>
        <p:nvSpPr>
          <p:cNvPr id="2" name="Content Placeholder 1"/>
          <p:cNvSpPr>
            <a:spLocks noGrp="1"/>
          </p:cNvSpPr>
          <p:nvPr>
            <p:ph idx="1"/>
          </p:nvPr>
        </p:nvSpPr>
        <p:spPr/>
        <p:txBody>
          <a:bodyPr/>
          <a:lstStyle/>
          <a:p>
            <a:pPr lvl="1">
              <a:spcBef>
                <a:spcPct val="20000"/>
              </a:spcBef>
              <a:buClr>
                <a:srgbClr val="FF9900"/>
              </a:buClr>
              <a:buFontTx/>
              <a:buChar char="•"/>
            </a:pPr>
            <a:r>
              <a:rPr lang="en-US" altLang="en-US" sz="2400" dirty="0" smtClean="0">
                <a:latin typeface="Arial" charset="0"/>
              </a:rPr>
              <a:t>Sends the buffer to the server by calling </a:t>
            </a:r>
            <a:r>
              <a:rPr lang="en-US" altLang="en-US" sz="2400" b="1" spc="0" dirty="0" smtClean="0">
                <a:solidFill>
                  <a:schemeClr val="accent6"/>
                </a:solidFill>
                <a:latin typeface="Courier New"/>
              </a:rPr>
              <a:t>fstsnd()</a:t>
            </a:r>
          </a:p>
          <a:p>
            <a:pPr lvl="2">
              <a:spcBef>
                <a:spcPct val="20000"/>
              </a:spcBef>
              <a:buClr>
                <a:srgbClr val="FF9900"/>
              </a:buClr>
              <a:buFontTx/>
              <a:buChar char="•"/>
            </a:pPr>
            <a:r>
              <a:rPr lang="en-US" altLang="en-US" dirty="0" smtClean="0">
                <a:latin typeface="Arial" charset="0"/>
              </a:rPr>
              <a:t>A message queue will be allocated for the client to receive a reply from the server</a:t>
            </a:r>
          </a:p>
          <a:p>
            <a:pPr lvl="2">
              <a:spcBef>
                <a:spcPct val="20000"/>
              </a:spcBef>
              <a:buClr>
                <a:srgbClr val="FF9900"/>
              </a:buClr>
              <a:buFontTx/>
              <a:buChar char="•"/>
            </a:pPr>
            <a:r>
              <a:rPr lang="en-US" altLang="en-US" dirty="0" smtClean="0">
                <a:latin typeface="Arial" charset="0"/>
              </a:rPr>
              <a:t>A message containing </a:t>
            </a:r>
            <a:r>
              <a:rPr lang="en-US" altLang="en-US" b="1" dirty="0" smtClean="0">
                <a:solidFill>
                  <a:schemeClr val="accent3"/>
                </a:solidFill>
              </a:rPr>
              <a:t>dbptr</a:t>
            </a:r>
            <a:r>
              <a:rPr lang="en-US" altLang="en-US" dirty="0" smtClean="0">
                <a:latin typeface="Arial" charset="0"/>
              </a:rPr>
              <a:t> (buffer index) and queue ID of the client’s reply queue will be sent to the server’s message queue</a:t>
            </a:r>
          </a:p>
          <a:p>
            <a:pPr lvl="2">
              <a:spcBef>
                <a:spcPct val="20000"/>
              </a:spcBef>
              <a:buClr>
                <a:srgbClr val="FF9900"/>
              </a:buClr>
              <a:buFontTx/>
              <a:buChar char="•"/>
            </a:pPr>
            <a:r>
              <a:rPr lang="en-US" altLang="en-US" dirty="0" smtClean="0">
                <a:latin typeface="Arial" charset="0"/>
              </a:rPr>
              <a:t>Client will be blocked on the reply queue until the server sends back a response via </a:t>
            </a:r>
            <a:r>
              <a:rPr lang="en-US" altLang="en-US" b="1" dirty="0" smtClean="0">
                <a:solidFill>
                  <a:schemeClr val="accent6"/>
                </a:solidFill>
                <a:latin typeface="Courier New"/>
              </a:rPr>
              <a:t>sandbank()</a:t>
            </a:r>
          </a:p>
          <a:p>
            <a:pPr lvl="2">
              <a:spcBef>
                <a:spcPct val="20000"/>
              </a:spcBef>
              <a:buClr>
                <a:srgbClr val="FF9900"/>
              </a:buClr>
              <a:buFontTx/>
              <a:buChar char="•"/>
            </a:pPr>
            <a:r>
              <a:rPr lang="en-US" altLang="en-US" dirty="0" smtClean="0">
                <a:latin typeface="Arial" charset="0"/>
              </a:rPr>
              <a:t>The client may need to release the data buffer if it is a shared resource</a:t>
            </a:r>
            <a:endParaRPr lang="en-US" altLang="en-US" dirty="0">
              <a:latin typeface="Arial" charset="0"/>
            </a:endParaRPr>
          </a:p>
          <a:p>
            <a:pPr lvl="3">
              <a:spcBef>
                <a:spcPct val="20000"/>
              </a:spcBef>
              <a:buClr>
                <a:srgbClr val="FF9900"/>
              </a:buClr>
              <a:buFont typeface="Arial" charset="0"/>
              <a:buChar char="•"/>
            </a:pPr>
            <a:endParaRPr lang="en-US" altLang="en-US" sz="1600" b="1" dirty="0">
              <a:solidFill>
                <a:srgbClr val="006666"/>
              </a:solidFill>
              <a:latin typeface="Arial" charset="0"/>
            </a:endParaRPr>
          </a:p>
          <a:p>
            <a:pPr lvl="1">
              <a:spcBef>
                <a:spcPct val="20000"/>
              </a:spcBef>
              <a:buClr>
                <a:srgbClr val="FF9900"/>
              </a:buClr>
              <a:buFontTx/>
              <a:buChar char="•"/>
            </a:pPr>
            <a:endParaRPr lang="en-US" altLang="en-US" sz="2000" dirty="0">
              <a:latin typeface="Courier New" pitchFamily="49" charset="0"/>
              <a:cs typeface="Courier New" pitchFamily="49" charset="0"/>
            </a:endParaRPr>
          </a:p>
        </p:txBody>
      </p:sp>
      <p:sp>
        <p:nvSpPr>
          <p:cNvPr id="22532" name="Text Box 3"/>
          <p:cNvSpPr txBox="1">
            <a:spLocks noChangeArrowheads="1"/>
          </p:cNvSpPr>
          <p:nvPr/>
        </p:nvSpPr>
        <p:spPr bwMode="auto">
          <a:xfrm>
            <a:off x="1905000" y="990600"/>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sz="1600" b="1" dirty="0">
              <a:solidFill>
                <a:schemeClr val="tx1"/>
              </a:solidFill>
              <a:latin typeface="Arial" charset="0"/>
            </a:endParaRPr>
          </a:p>
        </p:txBody>
      </p:sp>
      <p:sp>
        <p:nvSpPr>
          <p:cNvPr id="22534" name="Rounded Rectangle 42"/>
          <p:cNvSpPr>
            <a:spLocks noChangeArrowheads="1"/>
          </p:cNvSpPr>
          <p:nvPr/>
        </p:nvSpPr>
        <p:spPr bwMode="auto">
          <a:xfrm>
            <a:off x="3519376" y="5018586"/>
            <a:ext cx="1219200" cy="1143000"/>
          </a:xfrm>
          <a:prstGeom prst="roundRect">
            <a:avLst>
              <a:gd name="adj" fmla="val 16667"/>
            </a:avLst>
          </a:prstGeom>
          <a:solidFill>
            <a:srgbClr val="FFFFCC"/>
          </a:solidFill>
          <a:ln w="9525" algn="ctr">
            <a:solidFill>
              <a:schemeClr val="tx1"/>
            </a:solidFill>
            <a:round/>
            <a:headEnd/>
            <a:tailEnd/>
          </a:ln>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200" b="1" dirty="0">
                <a:solidFill>
                  <a:schemeClr val="tx1"/>
                </a:solidFill>
              </a:rPr>
              <a:t>Server</a:t>
            </a:r>
          </a:p>
          <a:p>
            <a:pPr algn="ctr" eaLnBrk="1" hangingPunct="1"/>
            <a:r>
              <a:rPr lang="en-US" altLang="en-US" sz="1200" b="1" dirty="0">
                <a:solidFill>
                  <a:schemeClr val="tx1"/>
                </a:solidFill>
              </a:rPr>
              <a:t>(Receiver)</a:t>
            </a:r>
          </a:p>
        </p:txBody>
      </p:sp>
      <p:sp>
        <p:nvSpPr>
          <p:cNvPr id="30" name="Rounded Rectangle 42"/>
          <p:cNvSpPr>
            <a:spLocks noChangeArrowheads="1"/>
          </p:cNvSpPr>
          <p:nvPr/>
        </p:nvSpPr>
        <p:spPr bwMode="auto">
          <a:xfrm>
            <a:off x="5652976" y="5018586"/>
            <a:ext cx="685800" cy="381000"/>
          </a:xfrm>
          <a:prstGeom prst="roundRect">
            <a:avLst>
              <a:gd name="adj" fmla="val 16667"/>
            </a:avLst>
          </a:prstGeom>
          <a:solidFill>
            <a:schemeClr val="accent5"/>
          </a:solidFill>
          <a:ln w="9525" algn="ctr">
            <a:solidFill>
              <a:schemeClr val="tx1"/>
            </a:solidFill>
            <a:round/>
            <a:headEnd/>
            <a:tailEnd/>
          </a:ln>
        </p:spPr>
        <p:txBody>
          <a:bodyPr anchor="ctr"/>
          <a:lstStyle/>
          <a:p>
            <a:pPr algn="ctr">
              <a:defRPr/>
            </a:pPr>
            <a:endParaRPr lang="en-US" sz="1200" b="1" dirty="0">
              <a:solidFill>
                <a:schemeClr val="tx1"/>
              </a:solidFill>
            </a:endParaRPr>
          </a:p>
        </p:txBody>
      </p:sp>
      <p:sp>
        <p:nvSpPr>
          <p:cNvPr id="22536" name="Rounded Rectangle 42"/>
          <p:cNvSpPr>
            <a:spLocks noChangeArrowheads="1"/>
          </p:cNvSpPr>
          <p:nvPr/>
        </p:nvSpPr>
        <p:spPr bwMode="auto">
          <a:xfrm>
            <a:off x="3868477" y="5525394"/>
            <a:ext cx="457200" cy="1143000"/>
          </a:xfrm>
          <a:prstGeom prst="roundRect">
            <a:avLst>
              <a:gd name="adj" fmla="val 16667"/>
            </a:avLst>
          </a:prstGeom>
          <a:solidFill>
            <a:srgbClr val="FFCCCC"/>
          </a:solidFill>
          <a:ln w="9525" algn="ctr">
            <a:solidFill>
              <a:schemeClr val="tx1"/>
            </a:solidFill>
            <a:prstDash val="sysDash"/>
            <a:round/>
            <a:headEnd/>
            <a:tailEnd/>
          </a:ln>
        </p:spPr>
        <p:txBody>
          <a:bodyPr vert="eaVert"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000" b="1" dirty="0">
                <a:solidFill>
                  <a:schemeClr val="tx1"/>
                </a:solidFill>
              </a:rPr>
              <a:t>Message Queue</a:t>
            </a:r>
          </a:p>
        </p:txBody>
      </p:sp>
      <p:sp>
        <p:nvSpPr>
          <p:cNvPr id="22537" name="Rounded Rectangle 42"/>
          <p:cNvSpPr>
            <a:spLocks noChangeArrowheads="1"/>
          </p:cNvSpPr>
          <p:nvPr/>
        </p:nvSpPr>
        <p:spPr bwMode="auto">
          <a:xfrm>
            <a:off x="7143750" y="4953019"/>
            <a:ext cx="990600" cy="1143000"/>
          </a:xfrm>
          <a:prstGeom prst="roundRect">
            <a:avLst>
              <a:gd name="adj" fmla="val 16667"/>
            </a:avLst>
          </a:prstGeom>
          <a:solidFill>
            <a:srgbClr val="FFFFCC"/>
          </a:solidFill>
          <a:ln w="9525" algn="ctr">
            <a:solidFill>
              <a:schemeClr val="tx1"/>
            </a:solidFill>
            <a:round/>
            <a:headEnd/>
            <a:tailEnd/>
          </a:ln>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200" b="1" dirty="0">
                <a:solidFill>
                  <a:schemeClr val="tx1"/>
                </a:solidFill>
              </a:rPr>
              <a:t>Client</a:t>
            </a:r>
          </a:p>
          <a:p>
            <a:pPr algn="ctr" eaLnBrk="1" hangingPunct="1"/>
            <a:r>
              <a:rPr lang="en-US" altLang="en-US" sz="1200" b="1" dirty="0">
                <a:solidFill>
                  <a:schemeClr val="tx1"/>
                </a:solidFill>
              </a:rPr>
              <a:t>(sender)</a:t>
            </a:r>
          </a:p>
        </p:txBody>
      </p:sp>
      <p:grpSp>
        <p:nvGrpSpPr>
          <p:cNvPr id="22538" name="Group 5"/>
          <p:cNvGrpSpPr>
            <a:grpSpLocks/>
          </p:cNvGrpSpPr>
          <p:nvPr/>
        </p:nvGrpSpPr>
        <p:grpSpPr bwMode="auto">
          <a:xfrm>
            <a:off x="5576776" y="5628186"/>
            <a:ext cx="914400" cy="1057275"/>
            <a:chOff x="2391" y="2784"/>
            <a:chExt cx="2649" cy="336"/>
          </a:xfrm>
        </p:grpSpPr>
        <p:sp>
          <p:nvSpPr>
            <p:cNvPr id="22542" name="Rectangle 6"/>
            <p:cNvSpPr>
              <a:spLocks noChangeArrowheads="1"/>
            </p:cNvSpPr>
            <p:nvPr/>
          </p:nvSpPr>
          <p:spPr bwMode="auto">
            <a:xfrm>
              <a:off x="2391" y="2784"/>
              <a:ext cx="2649" cy="336"/>
            </a:xfrm>
            <a:prstGeom prst="rect">
              <a:avLst/>
            </a:prstGeom>
            <a:solidFill>
              <a:srgbClr val="CCFFCC"/>
            </a:solidFill>
            <a:ln w="12700" cap="sq">
              <a:solidFill>
                <a:schemeClr val="bg2"/>
              </a:solidFill>
              <a:miter lim="800000"/>
              <a:headEnd type="none" w="sm" len="sm"/>
              <a:tailEnd type="none" w="sm" len="sm"/>
            </a:ln>
            <a:effectLst>
              <a:outerShdw dist="107763" dir="2700000" algn="ctr" rotWithShape="0">
                <a:schemeClr val="tx2"/>
              </a:outerShdw>
            </a:effectLst>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400" b="1" dirty="0">
                  <a:solidFill>
                    <a:srgbClr val="0066FF"/>
                  </a:solidFill>
                  <a:latin typeface="Courier New" pitchFamily="49" charset="0"/>
                  <a:cs typeface="Courier New" pitchFamily="49" charset="0"/>
                </a:rPr>
                <a:t>BUF</a:t>
              </a:r>
            </a:p>
          </p:txBody>
        </p:sp>
        <p:sp>
          <p:nvSpPr>
            <p:cNvPr id="22543" name="Rectangle 7"/>
            <p:cNvSpPr>
              <a:spLocks noChangeArrowheads="1"/>
            </p:cNvSpPr>
            <p:nvPr/>
          </p:nvSpPr>
          <p:spPr bwMode="auto">
            <a:xfrm>
              <a:off x="4719"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2544" name="Rectangle 8"/>
            <p:cNvSpPr>
              <a:spLocks noChangeArrowheads="1"/>
            </p:cNvSpPr>
            <p:nvPr/>
          </p:nvSpPr>
          <p:spPr bwMode="auto">
            <a:xfrm>
              <a:off x="4759"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2545" name="Rectangle 9"/>
            <p:cNvSpPr>
              <a:spLocks noChangeArrowheads="1"/>
            </p:cNvSpPr>
            <p:nvPr/>
          </p:nvSpPr>
          <p:spPr bwMode="auto">
            <a:xfrm>
              <a:off x="4799" y="2784"/>
              <a:ext cx="40"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2546" name="Rectangle 10"/>
            <p:cNvSpPr>
              <a:spLocks noChangeArrowheads="1"/>
            </p:cNvSpPr>
            <p:nvPr/>
          </p:nvSpPr>
          <p:spPr bwMode="auto">
            <a:xfrm>
              <a:off x="4879" y="2784"/>
              <a:ext cx="41"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2547" name="Rectangle 11"/>
            <p:cNvSpPr>
              <a:spLocks noChangeArrowheads="1"/>
            </p:cNvSpPr>
            <p:nvPr/>
          </p:nvSpPr>
          <p:spPr bwMode="auto">
            <a:xfrm>
              <a:off x="4960"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2548" name="Rectangle 12"/>
            <p:cNvSpPr>
              <a:spLocks noChangeArrowheads="1"/>
            </p:cNvSpPr>
            <p:nvPr/>
          </p:nvSpPr>
          <p:spPr bwMode="auto">
            <a:xfrm>
              <a:off x="2672"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2549" name="Rectangle 13"/>
            <p:cNvSpPr>
              <a:spLocks noChangeArrowheads="1"/>
            </p:cNvSpPr>
            <p:nvPr/>
          </p:nvSpPr>
          <p:spPr bwMode="auto">
            <a:xfrm>
              <a:off x="2632"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2550" name="Rectangle 14"/>
            <p:cNvSpPr>
              <a:spLocks noChangeArrowheads="1"/>
            </p:cNvSpPr>
            <p:nvPr/>
          </p:nvSpPr>
          <p:spPr bwMode="auto">
            <a:xfrm>
              <a:off x="2591" y="2784"/>
              <a:ext cx="41"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2551" name="Rectangle 15"/>
            <p:cNvSpPr>
              <a:spLocks noChangeArrowheads="1"/>
            </p:cNvSpPr>
            <p:nvPr/>
          </p:nvSpPr>
          <p:spPr bwMode="auto">
            <a:xfrm>
              <a:off x="2551"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2552" name="Rectangle 16"/>
            <p:cNvSpPr>
              <a:spLocks noChangeArrowheads="1"/>
            </p:cNvSpPr>
            <p:nvPr/>
          </p:nvSpPr>
          <p:spPr bwMode="auto">
            <a:xfrm>
              <a:off x="2511" y="2784"/>
              <a:ext cx="40"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2553" name="Rectangle 17"/>
            <p:cNvSpPr>
              <a:spLocks noChangeArrowheads="1"/>
            </p:cNvSpPr>
            <p:nvPr/>
          </p:nvSpPr>
          <p:spPr bwMode="auto">
            <a:xfrm>
              <a:off x="2471"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2554" name="Rectangle 18"/>
            <p:cNvSpPr>
              <a:spLocks noChangeArrowheads="1"/>
            </p:cNvSpPr>
            <p:nvPr/>
          </p:nvSpPr>
          <p:spPr bwMode="auto">
            <a:xfrm>
              <a:off x="2431" y="2784"/>
              <a:ext cx="40"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2555" name="Rectangle 19"/>
            <p:cNvSpPr>
              <a:spLocks noChangeArrowheads="1"/>
            </p:cNvSpPr>
            <p:nvPr/>
          </p:nvSpPr>
          <p:spPr bwMode="auto">
            <a:xfrm>
              <a:off x="2391" y="2784"/>
              <a:ext cx="40" cy="336"/>
            </a:xfrm>
            <a:prstGeom prst="rect">
              <a:avLst/>
            </a:prstGeom>
            <a:solidFill>
              <a:srgbClr val="808080"/>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grpSp>
      <p:cxnSp>
        <p:nvCxnSpPr>
          <p:cNvPr id="22539" name="Straight Arrow Connector 49"/>
          <p:cNvCxnSpPr>
            <a:cxnSpLocks noChangeShapeType="1"/>
            <a:stCxn id="22534" idx="3"/>
          </p:cNvCxnSpPr>
          <p:nvPr/>
        </p:nvCxnSpPr>
        <p:spPr bwMode="auto">
          <a:xfrm>
            <a:off x="4738576" y="5590086"/>
            <a:ext cx="838200" cy="609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 name="TextBox 52"/>
          <p:cNvSpPr txBox="1"/>
          <p:nvPr/>
        </p:nvSpPr>
        <p:spPr>
          <a:xfrm>
            <a:off x="4738576" y="5628186"/>
            <a:ext cx="877888" cy="276225"/>
          </a:xfrm>
          <a:prstGeom prst="rect">
            <a:avLst/>
          </a:prstGeom>
          <a:noFill/>
        </p:spPr>
        <p:txBody>
          <a:bodyPr wrap="none">
            <a:spAutoFit/>
          </a:bodyPr>
          <a:lstStyle/>
          <a:p>
            <a:pPr>
              <a:defRPr/>
            </a:pPr>
            <a:r>
              <a:rPr lang="en-US" sz="1200" b="1" dirty="0">
                <a:solidFill>
                  <a:schemeClr val="bg2">
                    <a:lumMod val="50000"/>
                  </a:schemeClr>
                </a:solidFill>
              </a:rPr>
              <a:t>response</a:t>
            </a:r>
          </a:p>
        </p:txBody>
      </p:sp>
      <p:sp>
        <p:nvSpPr>
          <p:cNvPr id="22541" name="Rounded Rectangle 42"/>
          <p:cNvSpPr>
            <a:spLocks noChangeArrowheads="1"/>
          </p:cNvSpPr>
          <p:nvPr/>
        </p:nvSpPr>
        <p:spPr bwMode="auto">
          <a:xfrm>
            <a:off x="7448550" y="5502359"/>
            <a:ext cx="457200" cy="1143000"/>
          </a:xfrm>
          <a:prstGeom prst="roundRect">
            <a:avLst>
              <a:gd name="adj" fmla="val 16667"/>
            </a:avLst>
          </a:prstGeom>
          <a:solidFill>
            <a:srgbClr val="FFCCCC"/>
          </a:solidFill>
          <a:ln w="9525" algn="ctr">
            <a:solidFill>
              <a:schemeClr val="tx1"/>
            </a:solidFill>
            <a:prstDash val="sysDash"/>
            <a:round/>
            <a:headEnd/>
            <a:tailEnd/>
          </a:ln>
        </p:spPr>
        <p:txBody>
          <a:bodyPr vert="eaVert"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000" b="1" dirty="0">
                <a:solidFill>
                  <a:schemeClr val="tx1"/>
                </a:solidFill>
              </a:rPr>
              <a:t>Message Queue</a:t>
            </a:r>
          </a:p>
        </p:txBody>
      </p:sp>
    </p:spTree>
    <p:extLst>
      <p:ext uri="{BB962C8B-B14F-4D97-AF65-F5344CB8AC3E}">
        <p14:creationId xmlns:p14="http://schemas.microsoft.com/office/powerpoint/2010/main" val="2841408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en-US" dirty="0" smtClean="0"/>
              <a:t>Buffers</a:t>
            </a:r>
          </a:p>
        </p:txBody>
      </p:sp>
      <p:graphicFrame>
        <p:nvGraphicFramePr>
          <p:cNvPr id="204804" name="Group 4"/>
          <p:cNvGraphicFramePr>
            <a:graphicFrameLocks noGrp="1"/>
          </p:cNvGraphicFramePr>
          <p:nvPr>
            <p:ph idx="1"/>
            <p:extLst>
              <p:ext uri="{D42A27DB-BD31-4B8C-83A1-F6EECF244321}">
                <p14:modId xmlns:p14="http://schemas.microsoft.com/office/powerpoint/2010/main" val="59706668"/>
              </p:ext>
            </p:extLst>
          </p:nvPr>
        </p:nvGraphicFramePr>
        <p:xfrm>
          <a:off x="712382" y="2196842"/>
          <a:ext cx="7677150" cy="2640014"/>
        </p:xfrm>
        <a:graphic>
          <a:graphicData uri="http://schemas.openxmlformats.org/drawingml/2006/table">
            <a:tbl>
              <a:tblPr/>
              <a:tblGrid>
                <a:gridCol w="1656415"/>
                <a:gridCol w="2524211"/>
                <a:gridCol w="3496524"/>
              </a:tblGrid>
              <a:tr h="335361">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endParaRPr kumimoji="0" lang="en-US" sz="1600" b="1" i="0" u="none" strike="noStrike" cap="none" normalizeH="0" baseline="0" dirty="0" smtClean="0">
                        <a:ln>
                          <a:noFill/>
                        </a:ln>
                        <a:solidFill>
                          <a:schemeClr val="bg1"/>
                        </a:solidFill>
                        <a:effectLst/>
                        <a:latin typeface="Arial" charset="0"/>
                        <a:cs typeface="Arial" charset="0"/>
                      </a:endParaRPr>
                    </a:p>
                  </a:txBody>
                  <a:tcPr marL="91214" marR="91214"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FF"/>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bg1"/>
                          </a:solidFill>
                          <a:effectLst/>
                          <a:latin typeface="Arial" charset="0"/>
                          <a:cs typeface="Arial" charset="0"/>
                        </a:rPr>
                        <a:t>Local Buffer</a:t>
                      </a:r>
                    </a:p>
                  </a:txBody>
                  <a:tcPr marL="91214" marR="9121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FF"/>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bg1"/>
                          </a:solidFill>
                          <a:effectLst/>
                          <a:latin typeface="Arial" charset="0"/>
                          <a:cs typeface="Arial" charset="0"/>
                        </a:rPr>
                        <a:t>Local Pooled Buffer</a:t>
                      </a:r>
                    </a:p>
                  </a:txBody>
                  <a:tcPr marL="91214" marR="91214"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FF"/>
                    </a:solidFill>
                  </a:tcPr>
                </a:tc>
              </a:tr>
              <a:tr h="381092">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Arial" charset="0"/>
                          <a:cs typeface="Arial" charset="0"/>
                        </a:rPr>
                        <a:t>Size</a:t>
                      </a:r>
                    </a:p>
                  </a:txBody>
                  <a:tcPr marL="91214" marR="91214"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Arial" charset="0"/>
                          <a:cs typeface="Arial" charset="0"/>
                        </a:rPr>
                        <a:t>16K bytes</a:t>
                      </a:r>
                    </a:p>
                  </a:txBody>
                  <a:tcPr marL="91214" marR="9121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Arial" charset="0"/>
                          <a:cs typeface="Arial" charset="0"/>
                        </a:rPr>
                        <a:t>64K bytes</a:t>
                      </a:r>
                    </a:p>
                  </a:txBody>
                  <a:tcPr marL="91214" marR="91214"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158">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Arial" charset="0"/>
                          <a:cs typeface="Arial" charset="0"/>
                        </a:rPr>
                        <a:t>Availability</a:t>
                      </a:r>
                    </a:p>
                  </a:txBody>
                  <a:tcPr marL="91214" marR="91214"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Arial" charset="0"/>
                          <a:cs typeface="Arial" charset="0"/>
                        </a:rPr>
                        <a:t>1 per process; always available.</a:t>
                      </a:r>
                    </a:p>
                  </a:txBody>
                  <a:tcPr marL="91214" marR="9121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Arial" charset="0"/>
                          <a:cs typeface="Arial" charset="0"/>
                        </a:rPr>
                        <a:t>16 per process by default (Can extend to 256. May run out on a machine. </a:t>
                      </a:r>
                    </a:p>
                  </a:txBody>
                  <a:tcPr marL="91214" marR="91214"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801">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Arial" charset="0"/>
                          <a:cs typeface="Arial" charset="0"/>
                        </a:rPr>
                        <a:t>Thread-safe</a:t>
                      </a:r>
                    </a:p>
                  </a:txBody>
                  <a:tcPr marL="91214" marR="91214"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Arial" charset="0"/>
                          <a:cs typeface="Arial" charset="0"/>
                        </a:rPr>
                        <a:t>No</a:t>
                      </a:r>
                    </a:p>
                  </a:txBody>
                  <a:tcPr marL="91214" marR="9121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Arial" charset="0"/>
                          <a:cs typeface="Arial" charset="0"/>
                        </a:rPr>
                        <a:t>Yes</a:t>
                      </a:r>
                    </a:p>
                  </a:txBody>
                  <a:tcPr marL="91214" marR="91214"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801">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Arial" charset="0"/>
                          <a:cs typeface="Arial" charset="0"/>
                        </a:rPr>
                        <a:t>How to get</a:t>
                      </a:r>
                    </a:p>
                  </a:txBody>
                  <a:tcPr marL="91214" marR="91214"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800" b="1" i="0" u="none" strike="noStrike" cap="none" normalizeH="0" baseline="0" dirty="0" smtClean="0">
                          <a:ln>
                            <a:noFill/>
                          </a:ln>
                          <a:solidFill>
                            <a:schemeClr val="tx1"/>
                          </a:solidFill>
                          <a:effectLst/>
                          <a:latin typeface="Courier New" pitchFamily="49" charset="0"/>
                          <a:cs typeface="Arial" charset="0"/>
                        </a:rPr>
                        <a:t>gtlcldb()</a:t>
                      </a:r>
                    </a:p>
                  </a:txBody>
                  <a:tcPr marL="91214" marR="9121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800" b="1" i="0" u="none" strike="noStrike" cap="none" normalizeH="0" baseline="0" dirty="0" smtClean="0">
                          <a:ln>
                            <a:noFill/>
                          </a:ln>
                          <a:solidFill>
                            <a:schemeClr val="tx1"/>
                          </a:solidFill>
                          <a:effectLst/>
                          <a:latin typeface="Courier New" pitchFamily="49" charset="0"/>
                          <a:cs typeface="Arial" charset="0"/>
                        </a:rPr>
                        <a:t>gtlcldbpooled()</a:t>
                      </a:r>
                    </a:p>
                  </a:txBody>
                  <a:tcPr marL="91214" marR="91214"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801">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Arial" charset="0"/>
                          <a:cs typeface="Arial" charset="0"/>
                        </a:rPr>
                        <a:t>How to return</a:t>
                      </a:r>
                    </a:p>
                  </a:txBody>
                  <a:tcPr marL="91214" marR="91214"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tx1"/>
                          </a:solidFill>
                          <a:effectLst/>
                          <a:latin typeface="Arial" charset="0"/>
                          <a:cs typeface="Arial" charset="0"/>
                        </a:rPr>
                        <a:t>No need</a:t>
                      </a:r>
                    </a:p>
                  </a:txBody>
                  <a:tcPr marL="91214" marR="9121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800" b="1" i="0" u="none" strike="noStrike" cap="none" normalizeH="0" baseline="0" dirty="0" smtClean="0">
                          <a:ln>
                            <a:noFill/>
                          </a:ln>
                          <a:solidFill>
                            <a:schemeClr val="tx1"/>
                          </a:solidFill>
                          <a:effectLst/>
                          <a:latin typeface="Courier New" pitchFamily="49" charset="0"/>
                          <a:cs typeface="Arial" charset="0"/>
                        </a:rPr>
                        <a:t>rtnlcldbpooled()</a:t>
                      </a:r>
                    </a:p>
                  </a:txBody>
                  <a:tcPr marL="91214" marR="91214"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3587" name="Group 34"/>
          <p:cNvGrpSpPr>
            <a:grpSpLocks/>
          </p:cNvGrpSpPr>
          <p:nvPr/>
        </p:nvGrpSpPr>
        <p:grpSpPr bwMode="auto">
          <a:xfrm>
            <a:off x="3429000" y="228600"/>
            <a:ext cx="2895600" cy="457200"/>
            <a:chOff x="2391" y="2784"/>
            <a:chExt cx="2649" cy="336"/>
          </a:xfrm>
        </p:grpSpPr>
        <p:sp>
          <p:nvSpPr>
            <p:cNvPr id="23588" name="Rectangle 35"/>
            <p:cNvSpPr>
              <a:spLocks noChangeArrowheads="1"/>
            </p:cNvSpPr>
            <p:nvPr/>
          </p:nvSpPr>
          <p:spPr bwMode="auto">
            <a:xfrm>
              <a:off x="2391" y="2784"/>
              <a:ext cx="2649" cy="336"/>
            </a:xfrm>
            <a:prstGeom prst="rect">
              <a:avLst/>
            </a:prstGeom>
            <a:solidFill>
              <a:srgbClr val="CCFFCC"/>
            </a:solidFill>
            <a:ln w="12700" cap="sq">
              <a:solidFill>
                <a:schemeClr val="bg2"/>
              </a:solidFill>
              <a:miter lim="800000"/>
              <a:headEnd type="none" w="sm" len="sm"/>
              <a:tailEnd type="none" w="sm" len="sm"/>
            </a:ln>
            <a:effectLst>
              <a:outerShdw dist="107763" dir="2700000" algn="ctr" rotWithShape="0">
                <a:schemeClr val="tx2"/>
              </a:outerShdw>
            </a:effectLst>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2000" b="1" dirty="0">
                  <a:solidFill>
                    <a:srgbClr val="0066FF"/>
                  </a:solidFill>
                  <a:latin typeface="Arial" charset="0"/>
                </a:rPr>
                <a:t>Shared memory</a:t>
              </a:r>
            </a:p>
          </p:txBody>
        </p:sp>
        <p:sp>
          <p:nvSpPr>
            <p:cNvPr id="23589" name="Rectangle 36"/>
            <p:cNvSpPr>
              <a:spLocks noChangeArrowheads="1"/>
            </p:cNvSpPr>
            <p:nvPr/>
          </p:nvSpPr>
          <p:spPr bwMode="auto">
            <a:xfrm>
              <a:off x="4719"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0" name="Rectangle 37"/>
            <p:cNvSpPr>
              <a:spLocks noChangeArrowheads="1"/>
            </p:cNvSpPr>
            <p:nvPr/>
          </p:nvSpPr>
          <p:spPr bwMode="auto">
            <a:xfrm>
              <a:off x="4759"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1" name="Rectangle 38"/>
            <p:cNvSpPr>
              <a:spLocks noChangeArrowheads="1"/>
            </p:cNvSpPr>
            <p:nvPr/>
          </p:nvSpPr>
          <p:spPr bwMode="auto">
            <a:xfrm>
              <a:off x="4799" y="2784"/>
              <a:ext cx="40"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2" name="Rectangle 39"/>
            <p:cNvSpPr>
              <a:spLocks noChangeArrowheads="1"/>
            </p:cNvSpPr>
            <p:nvPr/>
          </p:nvSpPr>
          <p:spPr bwMode="auto">
            <a:xfrm>
              <a:off x="4879" y="2784"/>
              <a:ext cx="41"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3" name="Rectangle 40"/>
            <p:cNvSpPr>
              <a:spLocks noChangeArrowheads="1"/>
            </p:cNvSpPr>
            <p:nvPr/>
          </p:nvSpPr>
          <p:spPr bwMode="auto">
            <a:xfrm>
              <a:off x="4960"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4" name="Rectangle 41"/>
            <p:cNvSpPr>
              <a:spLocks noChangeArrowheads="1"/>
            </p:cNvSpPr>
            <p:nvPr/>
          </p:nvSpPr>
          <p:spPr bwMode="auto">
            <a:xfrm>
              <a:off x="2672"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5" name="Rectangle 42"/>
            <p:cNvSpPr>
              <a:spLocks noChangeArrowheads="1"/>
            </p:cNvSpPr>
            <p:nvPr/>
          </p:nvSpPr>
          <p:spPr bwMode="auto">
            <a:xfrm>
              <a:off x="2632"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6" name="Rectangle 43"/>
            <p:cNvSpPr>
              <a:spLocks noChangeArrowheads="1"/>
            </p:cNvSpPr>
            <p:nvPr/>
          </p:nvSpPr>
          <p:spPr bwMode="auto">
            <a:xfrm>
              <a:off x="2591" y="2784"/>
              <a:ext cx="41"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7" name="Rectangle 44"/>
            <p:cNvSpPr>
              <a:spLocks noChangeArrowheads="1"/>
            </p:cNvSpPr>
            <p:nvPr/>
          </p:nvSpPr>
          <p:spPr bwMode="auto">
            <a:xfrm>
              <a:off x="2551"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8" name="Rectangle 45"/>
            <p:cNvSpPr>
              <a:spLocks noChangeArrowheads="1"/>
            </p:cNvSpPr>
            <p:nvPr/>
          </p:nvSpPr>
          <p:spPr bwMode="auto">
            <a:xfrm>
              <a:off x="2511" y="2784"/>
              <a:ext cx="40"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9" name="Rectangle 46"/>
            <p:cNvSpPr>
              <a:spLocks noChangeArrowheads="1"/>
            </p:cNvSpPr>
            <p:nvPr/>
          </p:nvSpPr>
          <p:spPr bwMode="auto">
            <a:xfrm>
              <a:off x="2471"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600" name="Rectangle 47"/>
            <p:cNvSpPr>
              <a:spLocks noChangeArrowheads="1"/>
            </p:cNvSpPr>
            <p:nvPr/>
          </p:nvSpPr>
          <p:spPr bwMode="auto">
            <a:xfrm>
              <a:off x="2431" y="2784"/>
              <a:ext cx="40"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601" name="Rectangle 48"/>
            <p:cNvSpPr>
              <a:spLocks noChangeArrowheads="1"/>
            </p:cNvSpPr>
            <p:nvPr/>
          </p:nvSpPr>
          <p:spPr bwMode="auto">
            <a:xfrm>
              <a:off x="2391" y="2784"/>
              <a:ext cx="40" cy="336"/>
            </a:xfrm>
            <a:prstGeom prst="rect">
              <a:avLst/>
            </a:prstGeom>
            <a:solidFill>
              <a:srgbClr val="808080"/>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grpSp>
    </p:spTree>
    <p:extLst>
      <p:ext uri="{BB962C8B-B14F-4D97-AF65-F5344CB8AC3E}">
        <p14:creationId xmlns:p14="http://schemas.microsoft.com/office/powerpoint/2010/main" val="2476130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en-US" dirty="0" smtClean="0"/>
              <a:t>Buffers</a:t>
            </a:r>
          </a:p>
        </p:txBody>
      </p:sp>
      <p:graphicFrame>
        <p:nvGraphicFramePr>
          <p:cNvPr id="204804" name="Group 4"/>
          <p:cNvGraphicFramePr>
            <a:graphicFrameLocks noGrp="1"/>
          </p:cNvGraphicFramePr>
          <p:nvPr>
            <p:ph idx="1"/>
            <p:extLst>
              <p:ext uri="{D42A27DB-BD31-4B8C-83A1-F6EECF244321}">
                <p14:modId xmlns:p14="http://schemas.microsoft.com/office/powerpoint/2010/main" val="1588577092"/>
              </p:ext>
            </p:extLst>
          </p:nvPr>
        </p:nvGraphicFramePr>
        <p:xfrm>
          <a:off x="1169589" y="2037340"/>
          <a:ext cx="7060019" cy="2369785"/>
        </p:xfrm>
        <a:graphic>
          <a:graphicData uri="http://schemas.openxmlformats.org/drawingml/2006/table">
            <a:tbl>
              <a:tblPr/>
              <a:tblGrid>
                <a:gridCol w="1414131"/>
                <a:gridCol w="2222205"/>
                <a:gridCol w="3423683"/>
              </a:tblGrid>
              <a:tr h="335361">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endParaRPr kumimoji="0" lang="en-US" sz="1600" b="1" i="0" u="none" strike="noStrike" cap="none" normalizeH="0" baseline="0" dirty="0" smtClean="0">
                        <a:ln>
                          <a:noFill/>
                        </a:ln>
                        <a:solidFill>
                          <a:schemeClr val="bg1"/>
                        </a:solidFill>
                        <a:effectLst/>
                        <a:latin typeface="Arial" charset="0"/>
                        <a:cs typeface="Arial" charset="0"/>
                      </a:endParaRPr>
                    </a:p>
                  </a:txBody>
                  <a:tcPr marL="91214" marR="91214"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FF"/>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bg1"/>
                          </a:solidFill>
                          <a:effectLst/>
                          <a:latin typeface="Arial" charset="0"/>
                          <a:cs typeface="Arial" charset="0"/>
                        </a:rPr>
                        <a:t>Local Buffer</a:t>
                      </a:r>
                    </a:p>
                  </a:txBody>
                  <a:tcPr marL="91214" marR="9121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FF"/>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bg1"/>
                          </a:solidFill>
                          <a:effectLst/>
                          <a:latin typeface="Arial" charset="0"/>
                          <a:cs typeface="Arial" charset="0"/>
                        </a:rPr>
                        <a:t>Local Pooled Buffer</a:t>
                      </a:r>
                    </a:p>
                  </a:txBody>
                  <a:tcPr marL="91214" marR="91214"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FF"/>
                    </a:solidFill>
                  </a:tcPr>
                </a:tc>
              </a:tr>
              <a:tr h="381092">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Size</a:t>
                      </a:r>
                    </a:p>
                  </a:txBody>
                  <a:tcPr marL="91214" marR="91214"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16K bytes</a:t>
                      </a:r>
                    </a:p>
                  </a:txBody>
                  <a:tcPr marL="91214" marR="9121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64K bytes</a:t>
                      </a:r>
                    </a:p>
                  </a:txBody>
                  <a:tcPr marL="91214" marR="91214"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929">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Availability</a:t>
                      </a:r>
                    </a:p>
                  </a:txBody>
                  <a:tcPr marL="91214" marR="91214"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1 per process; always available.</a:t>
                      </a:r>
                    </a:p>
                  </a:txBody>
                  <a:tcPr marL="91214" marR="9121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16 per process by default (Can extend to 256. May run out on a machine. </a:t>
                      </a:r>
                    </a:p>
                  </a:txBody>
                  <a:tcPr marL="91214" marR="91214"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801">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Thread-safe</a:t>
                      </a:r>
                    </a:p>
                  </a:txBody>
                  <a:tcPr marL="91214" marR="91214"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No</a:t>
                      </a:r>
                    </a:p>
                  </a:txBody>
                  <a:tcPr marL="91214" marR="9121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Yes</a:t>
                      </a:r>
                    </a:p>
                  </a:txBody>
                  <a:tcPr marL="91214" marR="91214"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801">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How to get</a:t>
                      </a:r>
                    </a:p>
                  </a:txBody>
                  <a:tcPr marL="91214" marR="91214"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Courier New" pitchFamily="49" charset="0"/>
                          <a:cs typeface="Arial" charset="0"/>
                        </a:rPr>
                        <a:t>gtlcldb()</a:t>
                      </a:r>
                    </a:p>
                  </a:txBody>
                  <a:tcPr marL="91214" marR="9121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Courier New" pitchFamily="49" charset="0"/>
                          <a:cs typeface="Arial" charset="0"/>
                        </a:rPr>
                        <a:t>gtlcldbpooled()</a:t>
                      </a:r>
                    </a:p>
                  </a:txBody>
                  <a:tcPr marL="91214" marR="91214"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801">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How to return</a:t>
                      </a:r>
                    </a:p>
                  </a:txBody>
                  <a:tcPr marL="91214" marR="91214"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No need</a:t>
                      </a:r>
                    </a:p>
                  </a:txBody>
                  <a:tcPr marL="91214" marR="9121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Courier New" pitchFamily="49" charset="0"/>
                          <a:cs typeface="Arial" charset="0"/>
                        </a:rPr>
                        <a:t>rtnlcldbpooled()</a:t>
                      </a:r>
                    </a:p>
                  </a:txBody>
                  <a:tcPr marL="91214" marR="91214"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56" name="Rectangle 3"/>
          <p:cNvSpPr>
            <a:spLocks noGrp="1" noChangeArrowheads="1"/>
          </p:cNvSpPr>
          <p:nvPr>
            <p:ph type="body" sz="half" idx="4294967295"/>
          </p:nvPr>
        </p:nvSpPr>
        <p:spPr>
          <a:xfrm>
            <a:off x="0" y="1282700"/>
            <a:ext cx="7688263" cy="5267325"/>
          </a:xfrm>
          <a:prstGeom prst="rect">
            <a:avLst/>
          </a:prstGeom>
        </p:spPr>
        <p:txBody>
          <a:bodyPr/>
          <a:lstStyle/>
          <a:p>
            <a:pPr lvl="1">
              <a:lnSpc>
                <a:spcPct val="90000"/>
              </a:lnSpc>
            </a:pPr>
            <a:r>
              <a:rPr lang="en-US" altLang="en-US" dirty="0" smtClean="0"/>
              <a:t>Two types of buffers available from shared memory</a:t>
            </a:r>
          </a:p>
          <a:p>
            <a:pPr lvl="1">
              <a:lnSpc>
                <a:spcPct val="90000"/>
              </a:lnSpc>
            </a:pPr>
            <a:endParaRPr lang="en-US" altLang="en-US" dirty="0" smtClean="0"/>
          </a:p>
          <a:p>
            <a:pPr lvl="1">
              <a:lnSpc>
                <a:spcPct val="90000"/>
              </a:lnSpc>
            </a:pPr>
            <a:endParaRPr lang="en-US" altLang="en-US" dirty="0"/>
          </a:p>
          <a:p>
            <a:pPr lvl="1">
              <a:lnSpc>
                <a:spcPct val="90000"/>
              </a:lnSpc>
            </a:pPr>
            <a:endParaRPr lang="en-US" altLang="en-US" dirty="0" smtClean="0"/>
          </a:p>
          <a:p>
            <a:pPr marL="304800" lvl="1" indent="0">
              <a:lnSpc>
                <a:spcPct val="90000"/>
              </a:lnSpc>
              <a:buNone/>
            </a:pPr>
            <a:endParaRPr lang="en-US" altLang="en-US" dirty="0" smtClean="0"/>
          </a:p>
          <a:p>
            <a:pPr marL="495300" lvl="1" indent="0">
              <a:lnSpc>
                <a:spcPct val="90000"/>
              </a:lnSpc>
              <a:buNone/>
            </a:pPr>
            <a:endParaRPr lang="en-US" altLang="en-US" dirty="0" smtClean="0"/>
          </a:p>
          <a:p>
            <a:pPr lvl="2">
              <a:lnSpc>
                <a:spcPct val="90000"/>
              </a:lnSpc>
            </a:pPr>
            <a:r>
              <a:rPr lang="en-US" altLang="en-US" sz="1800" dirty="0" smtClean="0"/>
              <a:t>If you request the local buffer multiple times, the same address will be returned. </a:t>
            </a:r>
          </a:p>
          <a:p>
            <a:pPr lvl="2">
              <a:lnSpc>
                <a:spcPct val="90000"/>
              </a:lnSpc>
            </a:pPr>
            <a:r>
              <a:rPr lang="en-US" altLang="en-US" sz="1800" dirty="0" smtClean="0"/>
              <a:t>Do not forget to return a local pooled buffer, a resource shared by all processes running on the same machine.</a:t>
            </a:r>
          </a:p>
          <a:p>
            <a:pPr lvl="2">
              <a:lnSpc>
                <a:spcPct val="90000"/>
              </a:lnSpc>
            </a:pPr>
            <a:r>
              <a:rPr lang="en-US" altLang="en-US" sz="1800" dirty="0" smtClean="0"/>
              <a:t>Some older code makes use of global buffers, which have been deprecated. </a:t>
            </a:r>
          </a:p>
          <a:p>
            <a:pPr lvl="3">
              <a:lnSpc>
                <a:spcPct val="90000"/>
              </a:lnSpc>
            </a:pPr>
            <a:r>
              <a:rPr lang="en-US" altLang="en-US" dirty="0" smtClean="0"/>
              <a:t>{BP Types of Communication Buffers}</a:t>
            </a:r>
          </a:p>
          <a:p>
            <a:pPr marL="609600" lvl="2" indent="0" eaLnBrk="1" hangingPunct="1">
              <a:lnSpc>
                <a:spcPct val="90000"/>
              </a:lnSpc>
              <a:buNone/>
            </a:pPr>
            <a:endParaRPr lang="en-US" altLang="en-US" dirty="0" smtClean="0"/>
          </a:p>
        </p:txBody>
      </p:sp>
      <p:grpSp>
        <p:nvGrpSpPr>
          <p:cNvPr id="23587" name="Group 34"/>
          <p:cNvGrpSpPr>
            <a:grpSpLocks/>
          </p:cNvGrpSpPr>
          <p:nvPr/>
        </p:nvGrpSpPr>
        <p:grpSpPr bwMode="auto">
          <a:xfrm>
            <a:off x="3429000" y="228600"/>
            <a:ext cx="2895600" cy="457200"/>
            <a:chOff x="2391" y="2784"/>
            <a:chExt cx="2649" cy="336"/>
          </a:xfrm>
        </p:grpSpPr>
        <p:sp>
          <p:nvSpPr>
            <p:cNvPr id="23588" name="Rectangle 35"/>
            <p:cNvSpPr>
              <a:spLocks noChangeArrowheads="1"/>
            </p:cNvSpPr>
            <p:nvPr/>
          </p:nvSpPr>
          <p:spPr bwMode="auto">
            <a:xfrm>
              <a:off x="2391" y="2784"/>
              <a:ext cx="2649" cy="336"/>
            </a:xfrm>
            <a:prstGeom prst="rect">
              <a:avLst/>
            </a:prstGeom>
            <a:solidFill>
              <a:srgbClr val="CCFFCC"/>
            </a:solidFill>
            <a:ln w="12700" cap="sq">
              <a:solidFill>
                <a:schemeClr val="bg2"/>
              </a:solidFill>
              <a:miter lim="800000"/>
              <a:headEnd type="none" w="sm" len="sm"/>
              <a:tailEnd type="none" w="sm" len="sm"/>
            </a:ln>
            <a:effectLst>
              <a:outerShdw dist="107763" dir="2700000" algn="ctr" rotWithShape="0">
                <a:schemeClr val="tx2"/>
              </a:outerShdw>
            </a:effectLst>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2000" b="1" dirty="0">
                  <a:solidFill>
                    <a:srgbClr val="0066FF"/>
                  </a:solidFill>
                  <a:latin typeface="Arial" charset="0"/>
                </a:rPr>
                <a:t>Shared memory</a:t>
              </a:r>
            </a:p>
          </p:txBody>
        </p:sp>
        <p:sp>
          <p:nvSpPr>
            <p:cNvPr id="23589" name="Rectangle 36"/>
            <p:cNvSpPr>
              <a:spLocks noChangeArrowheads="1"/>
            </p:cNvSpPr>
            <p:nvPr/>
          </p:nvSpPr>
          <p:spPr bwMode="auto">
            <a:xfrm>
              <a:off x="4719"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0" name="Rectangle 37"/>
            <p:cNvSpPr>
              <a:spLocks noChangeArrowheads="1"/>
            </p:cNvSpPr>
            <p:nvPr/>
          </p:nvSpPr>
          <p:spPr bwMode="auto">
            <a:xfrm>
              <a:off x="4759"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1" name="Rectangle 38"/>
            <p:cNvSpPr>
              <a:spLocks noChangeArrowheads="1"/>
            </p:cNvSpPr>
            <p:nvPr/>
          </p:nvSpPr>
          <p:spPr bwMode="auto">
            <a:xfrm>
              <a:off x="4799" y="2784"/>
              <a:ext cx="40"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2" name="Rectangle 39"/>
            <p:cNvSpPr>
              <a:spLocks noChangeArrowheads="1"/>
            </p:cNvSpPr>
            <p:nvPr/>
          </p:nvSpPr>
          <p:spPr bwMode="auto">
            <a:xfrm>
              <a:off x="4879" y="2784"/>
              <a:ext cx="41"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3" name="Rectangle 40"/>
            <p:cNvSpPr>
              <a:spLocks noChangeArrowheads="1"/>
            </p:cNvSpPr>
            <p:nvPr/>
          </p:nvSpPr>
          <p:spPr bwMode="auto">
            <a:xfrm>
              <a:off x="4960"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4" name="Rectangle 41"/>
            <p:cNvSpPr>
              <a:spLocks noChangeArrowheads="1"/>
            </p:cNvSpPr>
            <p:nvPr/>
          </p:nvSpPr>
          <p:spPr bwMode="auto">
            <a:xfrm>
              <a:off x="2672"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5" name="Rectangle 42"/>
            <p:cNvSpPr>
              <a:spLocks noChangeArrowheads="1"/>
            </p:cNvSpPr>
            <p:nvPr/>
          </p:nvSpPr>
          <p:spPr bwMode="auto">
            <a:xfrm>
              <a:off x="2632"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6" name="Rectangle 43"/>
            <p:cNvSpPr>
              <a:spLocks noChangeArrowheads="1"/>
            </p:cNvSpPr>
            <p:nvPr/>
          </p:nvSpPr>
          <p:spPr bwMode="auto">
            <a:xfrm>
              <a:off x="2591" y="2784"/>
              <a:ext cx="41"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7" name="Rectangle 44"/>
            <p:cNvSpPr>
              <a:spLocks noChangeArrowheads="1"/>
            </p:cNvSpPr>
            <p:nvPr/>
          </p:nvSpPr>
          <p:spPr bwMode="auto">
            <a:xfrm>
              <a:off x="2551"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8" name="Rectangle 45"/>
            <p:cNvSpPr>
              <a:spLocks noChangeArrowheads="1"/>
            </p:cNvSpPr>
            <p:nvPr/>
          </p:nvSpPr>
          <p:spPr bwMode="auto">
            <a:xfrm>
              <a:off x="2511" y="2784"/>
              <a:ext cx="40"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599" name="Rectangle 46"/>
            <p:cNvSpPr>
              <a:spLocks noChangeArrowheads="1"/>
            </p:cNvSpPr>
            <p:nvPr/>
          </p:nvSpPr>
          <p:spPr bwMode="auto">
            <a:xfrm>
              <a:off x="2471" y="2784"/>
              <a:ext cx="40" cy="336"/>
            </a:xfrm>
            <a:prstGeom prst="rect">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600" name="Rectangle 47"/>
            <p:cNvSpPr>
              <a:spLocks noChangeArrowheads="1"/>
            </p:cNvSpPr>
            <p:nvPr/>
          </p:nvSpPr>
          <p:spPr bwMode="auto">
            <a:xfrm>
              <a:off x="2431" y="2784"/>
              <a:ext cx="40" cy="336"/>
            </a:xfrm>
            <a:prstGeom prst="rect">
              <a:avLst/>
            </a:prstGeom>
            <a:solidFill>
              <a:srgbClr val="CCFFCC"/>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sp>
          <p:nvSpPr>
            <p:cNvPr id="23601" name="Rectangle 48"/>
            <p:cNvSpPr>
              <a:spLocks noChangeArrowheads="1"/>
            </p:cNvSpPr>
            <p:nvPr/>
          </p:nvSpPr>
          <p:spPr bwMode="auto">
            <a:xfrm>
              <a:off x="2391" y="2784"/>
              <a:ext cx="40" cy="336"/>
            </a:xfrm>
            <a:prstGeom prst="rect">
              <a:avLst/>
            </a:prstGeom>
            <a:solidFill>
              <a:srgbClr val="808080"/>
            </a:solidFill>
            <a:ln w="12700" cap="sq">
              <a:solidFill>
                <a:schemeClr val="bg2"/>
              </a:solidFill>
              <a:miter lim="800000"/>
              <a:headEnd type="none" w="sm" len="sm"/>
              <a:tailEnd type="none" w="sm" len="sm"/>
            </a:ln>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endParaRPr lang="en-US" altLang="en-US" dirty="0"/>
            </a:p>
          </p:txBody>
        </p:sp>
      </p:grpSp>
    </p:spTree>
    <p:extLst>
      <p:ext uri="{BB962C8B-B14F-4D97-AF65-F5344CB8AC3E}">
        <p14:creationId xmlns:p14="http://schemas.microsoft.com/office/powerpoint/2010/main" val="13149672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smtClean="0"/>
              <a:t>Legacy Offline Server: main()</a:t>
            </a:r>
          </a:p>
        </p:txBody>
      </p:sp>
      <p:sp>
        <p:nvSpPr>
          <p:cNvPr id="24579" name="Rectangle 31"/>
          <p:cNvSpPr>
            <a:spLocks noGrp="1" noChangeArrowheads="1"/>
          </p:cNvSpPr>
          <p:nvPr>
            <p:ph idx="1"/>
          </p:nvPr>
        </p:nvSpPr>
        <p:spPr/>
        <p:txBody>
          <a:bodyPr/>
          <a:lstStyle/>
          <a:p>
            <a:pPr lvl="1" eaLnBrk="1" hangingPunct="1"/>
            <a:r>
              <a:rPr lang="en-US" altLang="en-US" dirty="0" smtClean="0"/>
              <a:t>If </a:t>
            </a:r>
            <a:r>
              <a:rPr lang="en-US" altLang="en-US" dirty="0" smtClean="0">
                <a:latin typeface="Courier New" pitchFamily="49" charset="0"/>
              </a:rPr>
              <a:t>DB</a:t>
            </a:r>
            <a:r>
              <a:rPr lang="en-US" altLang="en-US" dirty="0" smtClean="0"/>
              <a:t> is </a:t>
            </a:r>
            <a:r>
              <a:rPr lang="en-US" altLang="en-US" dirty="0" smtClean="0">
                <a:latin typeface="Courier New" pitchFamily="49" charset="0"/>
              </a:rPr>
              <a:t>0</a:t>
            </a:r>
            <a:r>
              <a:rPr lang="en-US" altLang="en-US" dirty="0" smtClean="0"/>
              <a:t> in a </a:t>
            </a:r>
            <a:r>
              <a:rPr lang="en-US" altLang="en-US" dirty="0" smtClean="0">
                <a:latin typeface="Courier New" pitchFamily="49" charset="0"/>
              </a:rPr>
              <a:t>pekludge</a:t>
            </a:r>
            <a:r>
              <a:rPr lang="en-US" altLang="en-US" dirty="0" smtClean="0"/>
              <a:t> call, the offline only accepts control messages from the </a:t>
            </a:r>
            <a:r>
              <a:rPr lang="en-US" altLang="en-US" dirty="0" smtClean="0">
                <a:latin typeface="Courier New" pitchFamily="49" charset="0"/>
                <a:cs typeface="Courier New" pitchFamily="49" charset="0"/>
              </a:rPr>
              <a:t>send</a:t>
            </a:r>
            <a:r>
              <a:rPr lang="en-US" altLang="en-US" dirty="0" smtClean="0"/>
              <a:t> command.</a:t>
            </a:r>
          </a:p>
        </p:txBody>
      </p:sp>
      <p:sp>
        <p:nvSpPr>
          <p:cNvPr id="24580" name="Text Box 11"/>
          <p:cNvSpPr txBox="1">
            <a:spLocks noChangeArrowheads="1"/>
          </p:cNvSpPr>
          <p:nvPr/>
        </p:nvSpPr>
        <p:spPr bwMode="auto">
          <a:xfrm>
            <a:off x="529388" y="1517363"/>
            <a:ext cx="7604961" cy="3970318"/>
          </a:xfrm>
          <a:prstGeom prst="rect">
            <a:avLst/>
          </a:prstGeom>
          <a:solidFill>
            <a:srgbClr val="FFFFCC"/>
          </a:solidFill>
          <a:ln w="9525" algn="ctr">
            <a:solidFill>
              <a:schemeClr val="tx1"/>
            </a:solidFill>
            <a:miter lim="800000"/>
            <a:headEnd/>
            <a:tailEnd/>
          </a:ln>
        </p:spPr>
        <p:txBody>
          <a:bodyPr wrap="squar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200" b="1" dirty="0">
                <a:solidFill>
                  <a:schemeClr val="tx1"/>
                </a:solidFill>
                <a:latin typeface="Courier New" pitchFamily="49" charset="0"/>
              </a:rPr>
              <a:t>int main(int argc, char *argv[]){</a:t>
            </a:r>
          </a:p>
          <a:p>
            <a:pPr eaLnBrk="1" hangingPunct="1"/>
            <a:r>
              <a:rPr lang="en-US" altLang="en-US" sz="1200" b="1" dirty="0">
                <a:solidFill>
                  <a:schemeClr val="tx1"/>
                </a:solidFill>
                <a:latin typeface="Courier New" pitchFamily="49" charset="0"/>
              </a:rPr>
              <a:t>  f77override(argc, argv); </a:t>
            </a:r>
            <a:r>
              <a:rPr lang="en-US" altLang="en-US" sz="1200" b="1" dirty="0">
                <a:solidFill>
                  <a:srgbClr val="0000FF"/>
                </a:solidFill>
                <a:latin typeface="Courier New" pitchFamily="49" charset="0"/>
              </a:rPr>
              <a:t>/* Allow Fortran code to access command line args */</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rgbClr val="0000FF"/>
                </a:solidFill>
                <a:latin typeface="Courier New" pitchFamily="49" charset="0"/>
              </a:rPr>
              <a:t>  /* To access data in the global buffer array */</a:t>
            </a:r>
          </a:p>
          <a:p>
            <a:pPr eaLnBrk="1" hangingPunct="1"/>
            <a:r>
              <a:rPr lang="en-US" altLang="en-US" sz="1200" b="1" dirty="0">
                <a:solidFill>
                  <a:schemeClr val="tx1"/>
                </a:solidFill>
                <a:latin typeface="Courier New" pitchFamily="49" charset="0"/>
              </a:rPr>
              <a:t>  pekludge(DB);</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rgbClr val="0000FF"/>
                </a:solidFill>
                <a:latin typeface="Courier New" pitchFamily="49" charset="0"/>
              </a:rPr>
              <a:t>  /* create the primary message queue for the task. */</a:t>
            </a:r>
          </a:p>
          <a:p>
            <a:pPr eaLnBrk="1" hangingPunct="1"/>
            <a:r>
              <a:rPr lang="en-US" altLang="en-US" sz="1200" b="1" dirty="0">
                <a:solidFill>
                  <a:schemeClr val="tx1"/>
                </a:solidFill>
                <a:latin typeface="Courier New" pitchFamily="49" charset="0"/>
              </a:rPr>
              <a:t>  initque();</a:t>
            </a:r>
          </a:p>
          <a:p>
            <a:pPr eaLnBrk="1" hangingPunct="1"/>
            <a:r>
              <a:rPr lang="en-US" altLang="en-US" sz="1200" b="1" dirty="0">
                <a:solidFill>
                  <a:schemeClr val="tx1"/>
                </a:solidFill>
                <a:latin typeface="Courier New" pitchFamily="49" charset="0"/>
              </a:rPr>
              <a:t>  </a:t>
            </a:r>
          </a:p>
          <a:p>
            <a:pPr eaLnBrk="1" hangingPunct="1"/>
            <a:r>
              <a:rPr lang="en-US" altLang="en-US" sz="1200" b="1" dirty="0">
                <a:solidFill>
                  <a:srgbClr val="0000FF"/>
                </a:solidFill>
                <a:latin typeface="Courier New" pitchFamily="49" charset="0"/>
              </a:rPr>
              <a:t>  /* load task specific information (name, DB number, and queue ID) */</a:t>
            </a:r>
          </a:p>
          <a:p>
            <a:pPr eaLnBrk="1" hangingPunct="1"/>
            <a:r>
              <a:rPr lang="en-US" altLang="en-US" sz="1200" b="1" dirty="0">
                <a:solidFill>
                  <a:srgbClr val="0000FF"/>
                </a:solidFill>
                <a:latin typeface="Courier New" pitchFamily="49" charset="0"/>
              </a:rPr>
              <a:t>  /* to the global shared area */</a:t>
            </a:r>
          </a:p>
          <a:p>
            <a:pPr eaLnBrk="1" hangingPunct="1"/>
            <a:r>
              <a:rPr lang="en-US" altLang="en-US" sz="1200" b="1" dirty="0">
                <a:solidFill>
                  <a:schemeClr val="tx1"/>
                </a:solidFill>
                <a:latin typeface="Courier New" pitchFamily="49" charset="0"/>
              </a:rPr>
              <a:t>  ldgbl(DB);</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rgbClr val="0000FF"/>
                </a:solidFill>
                <a:latin typeface="Courier New" pitchFamily="49" charset="0"/>
              </a:rPr>
              <a:t>  /* associate the trap handlers with trap types */</a:t>
            </a:r>
          </a:p>
          <a:p>
            <a:pPr eaLnBrk="1" hangingPunct="1"/>
            <a:r>
              <a:rPr lang="en-US" altLang="en-US" sz="1200" b="1" dirty="0">
                <a:solidFill>
                  <a:schemeClr val="tx1"/>
                </a:solidFill>
                <a:latin typeface="Courier New" pitchFamily="49" charset="0"/>
              </a:rPr>
              <a:t>  enablex(RTN_QUEUE, q_handler);</a:t>
            </a:r>
          </a:p>
          <a:p>
            <a:pPr eaLnBrk="1" hangingPunct="1"/>
            <a:r>
              <a:rPr lang="en-US" altLang="en-US" sz="1200" b="1" dirty="0">
                <a:solidFill>
                  <a:schemeClr val="tx1"/>
                </a:solidFill>
                <a:latin typeface="Courier New" pitchFamily="49" charset="0"/>
              </a:rPr>
              <a:t>  enablex(RTN_MSG, msg_handler);</a:t>
            </a:r>
          </a:p>
          <a:p>
            <a:pPr eaLnBrk="1" hangingPunct="1"/>
            <a:r>
              <a:rPr lang="en-US" altLang="en-US" sz="1200" b="1" dirty="0">
                <a:solidFill>
                  <a:schemeClr val="tx1"/>
                </a:solidFill>
                <a:latin typeface="Courier New" pitchFamily="49" charset="0"/>
              </a:rPr>
              <a:t>  </a:t>
            </a:r>
          </a:p>
          <a:p>
            <a:pPr eaLnBrk="1" hangingPunct="1"/>
            <a:r>
              <a:rPr lang="en-US" altLang="en-US" sz="1200" b="1" dirty="0">
                <a:solidFill>
                  <a:srgbClr val="0000FF"/>
                </a:solidFill>
                <a:latin typeface="Courier New" pitchFamily="49" charset="0"/>
              </a:rPr>
              <a:t>  /* enter an infinite loop and wait forever until an exit is received */</a:t>
            </a:r>
          </a:p>
          <a:p>
            <a:pPr eaLnBrk="1" hangingPunct="1"/>
            <a:r>
              <a:rPr lang="en-US" altLang="en-US" sz="1200" b="1" dirty="0">
                <a:solidFill>
                  <a:schemeClr val="tx1"/>
                </a:solidFill>
                <a:latin typeface="Courier New" pitchFamily="49" charset="0"/>
              </a:rPr>
              <a:t>  waitft();</a:t>
            </a:r>
          </a:p>
          <a:p>
            <a:pPr eaLnBrk="1" hangingPunct="1"/>
            <a:r>
              <a:rPr lang="en-US" altLang="en-US" sz="1200" b="1" dirty="0">
                <a:solidFill>
                  <a:schemeClr val="tx1"/>
                </a:solidFill>
                <a:latin typeface="Courier New" pitchFamily="49" charset="0"/>
              </a:rPr>
              <a:t>  return 0;</a:t>
            </a:r>
          </a:p>
          <a:p>
            <a:pPr eaLnBrk="1" hangingPunct="1"/>
            <a:r>
              <a:rPr lang="en-US" altLang="en-US" sz="1200" b="1" dirty="0">
                <a:solidFill>
                  <a:schemeClr val="tx1"/>
                </a:solidFill>
                <a:latin typeface="Courier New" pitchFamily="49" charset="0"/>
              </a:rPr>
              <a:t>}</a:t>
            </a:r>
          </a:p>
        </p:txBody>
      </p:sp>
    </p:spTree>
    <p:extLst>
      <p:ext uri="{BB962C8B-B14F-4D97-AF65-F5344CB8AC3E}">
        <p14:creationId xmlns:p14="http://schemas.microsoft.com/office/powerpoint/2010/main" val="3745077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pPr eaLnBrk="1" hangingPunct="1"/>
            <a:r>
              <a:rPr lang="en-US" altLang="en-US" dirty="0" smtClean="0"/>
              <a:t>Legacy Offline Server: M-Trap Handler</a:t>
            </a:r>
          </a:p>
        </p:txBody>
      </p:sp>
      <p:sp>
        <p:nvSpPr>
          <p:cNvPr id="25604" name="Rectangle 31"/>
          <p:cNvSpPr>
            <a:spLocks noGrp="1" noChangeArrowheads="1"/>
          </p:cNvSpPr>
          <p:nvPr>
            <p:ph idx="1"/>
          </p:nvPr>
        </p:nvSpPr>
        <p:spPr>
          <a:xfrm>
            <a:off x="457200" y="5039512"/>
            <a:ext cx="7677150" cy="1583537"/>
          </a:xfrm>
        </p:spPr>
        <p:txBody>
          <a:bodyPr/>
          <a:lstStyle/>
          <a:p>
            <a:pPr lvl="2"/>
            <a:endParaRPr lang="en-US" altLang="en-US" dirty="0" smtClean="0">
              <a:latin typeface="Courier New" pitchFamily="49" charset="0"/>
            </a:endParaRPr>
          </a:p>
          <a:p>
            <a:pPr lvl="2"/>
            <a:r>
              <a:rPr lang="en-US" altLang="en-US" b="1" dirty="0" smtClean="0">
                <a:solidFill>
                  <a:schemeClr val="accent6"/>
                </a:solidFill>
                <a:latin typeface="Courier New"/>
              </a:rPr>
              <a:t>MSG_LEN</a:t>
            </a:r>
            <a:r>
              <a:rPr lang="en-US" altLang="en-US" dirty="0" smtClean="0"/>
              <a:t>: size of the message buffer (64 bytes)</a:t>
            </a:r>
          </a:p>
          <a:p>
            <a:pPr lvl="2"/>
            <a:r>
              <a:rPr lang="en-US" altLang="en-US" b="1" dirty="0" smtClean="0">
                <a:solidFill>
                  <a:schemeClr val="accent6"/>
                </a:solidFill>
                <a:latin typeface="Courier New"/>
              </a:rPr>
              <a:t>HEADER_LEN</a:t>
            </a:r>
            <a:r>
              <a:rPr lang="en-US" altLang="en-US" dirty="0" smtClean="0"/>
              <a:t>: size of the message header (8 bytes)</a:t>
            </a:r>
          </a:p>
        </p:txBody>
      </p:sp>
      <p:sp>
        <p:nvSpPr>
          <p:cNvPr id="25605" name="Text Box 11"/>
          <p:cNvSpPr txBox="1">
            <a:spLocks noChangeArrowheads="1"/>
          </p:cNvSpPr>
          <p:nvPr/>
        </p:nvSpPr>
        <p:spPr bwMode="auto">
          <a:xfrm>
            <a:off x="547579" y="1503612"/>
            <a:ext cx="7276385" cy="3785652"/>
          </a:xfrm>
          <a:prstGeom prst="rect">
            <a:avLst/>
          </a:prstGeom>
          <a:solidFill>
            <a:srgbClr val="FFFFCC"/>
          </a:solidFill>
          <a:ln w="9525" algn="ctr">
            <a:solidFill>
              <a:schemeClr val="tx1"/>
            </a:solidFill>
            <a:miter lim="800000"/>
            <a:headEnd/>
            <a:tailEnd/>
          </a:ln>
        </p:spPr>
        <p:txBody>
          <a:bodyPr wrap="squar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200" b="1" dirty="0">
                <a:solidFill>
                  <a:schemeClr val="tx1"/>
                </a:solidFill>
                <a:latin typeface="Courier New" pitchFamily="49" charset="0"/>
              </a:rPr>
              <a:t>static void msg_handler(char msg[MSG_LEN]) {</a:t>
            </a:r>
          </a:p>
          <a:p>
            <a:pPr eaLnBrk="1" hangingPunct="1"/>
            <a:r>
              <a:rPr lang="en-US" altLang="en-US" sz="1200" b="1" dirty="0">
                <a:solidFill>
                  <a:schemeClr val="tx1"/>
                </a:solidFill>
                <a:latin typeface="Courier New" pitchFamily="49" charset="0"/>
              </a:rPr>
              <a:t>  char message[MSG_LEN-HEADER_LEN+1];</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rgbClr val="0000FF"/>
                </a:solidFill>
                <a:latin typeface="Courier New" pitchFamily="49" charset="0"/>
              </a:rPr>
              <a:t>  /* copy the msg into a C string, ignore the first HEADER_LEN bytes */</a:t>
            </a:r>
          </a:p>
          <a:p>
            <a:pPr eaLnBrk="1" hangingPunct="1"/>
            <a:r>
              <a:rPr lang="en-US" altLang="en-US" sz="1200" b="1" dirty="0">
                <a:solidFill>
                  <a:schemeClr val="tx1"/>
                </a:solidFill>
                <a:latin typeface="Courier New" pitchFamily="49" charset="0"/>
              </a:rPr>
              <a:t>  cfrmf( message, sizeof(message), msg+HEADER_LEN, MSG_LEN-HEADER_LEN);</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rgbClr val="0000FF"/>
                </a:solidFill>
                <a:latin typeface="Courier New" pitchFamily="49" charset="0"/>
              </a:rPr>
              <a:t>  /* remove CR put at end of string if msg originates from command line */</a:t>
            </a:r>
          </a:p>
          <a:p>
            <a:pPr eaLnBrk="1" hangingPunct="1"/>
            <a:r>
              <a:rPr lang="en-US" altLang="en-US" sz="1200" b="1" dirty="0">
                <a:solidFill>
                  <a:schemeClr val="tx1"/>
                </a:solidFill>
                <a:latin typeface="Courier New" pitchFamily="49" charset="0"/>
              </a:rPr>
              <a:t>  int length = strlen(message);</a:t>
            </a:r>
          </a:p>
          <a:p>
            <a:pPr eaLnBrk="1" hangingPunct="1"/>
            <a:r>
              <a:rPr lang="en-US" altLang="en-US" sz="1200" b="1" dirty="0">
                <a:solidFill>
                  <a:schemeClr val="tx1"/>
                </a:solidFill>
                <a:latin typeface="Courier New" pitchFamily="49" charset="0"/>
              </a:rPr>
              <a:t>  if (message[length-1] == '\r‘)  message[length-1] = 0;</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rgbClr val="0000FF"/>
                </a:solidFill>
                <a:latin typeface="Courier New" pitchFamily="49" charset="0"/>
              </a:rPr>
              <a:t>  /* now we have a standard C string and can process it appropriately */</a:t>
            </a:r>
          </a:p>
          <a:p>
            <a:pPr eaLnBrk="1" hangingPunct="1"/>
            <a:r>
              <a:rPr lang="en-US" altLang="en-US" sz="1200" b="1" dirty="0">
                <a:solidFill>
                  <a:schemeClr val="tx1"/>
                </a:solidFill>
                <a:latin typeface="Courier New" pitchFamily="49" charset="0"/>
              </a:rPr>
              <a:t>  if (strncasecmp(message,"exit",strlen("exit")) == 0) {</a:t>
            </a:r>
          </a:p>
          <a:p>
            <a:pPr eaLnBrk="1" hangingPunct="1"/>
            <a:r>
              <a:rPr lang="en-US" altLang="en-US" sz="1200" b="1" dirty="0">
                <a:solidFill>
                  <a:schemeClr val="tx1"/>
                </a:solidFill>
                <a:latin typeface="Courier New" pitchFamily="49" charset="0"/>
              </a:rPr>
              <a:t>      printf("server: Terminating.\n" );        exit(0);</a:t>
            </a:r>
          </a:p>
          <a:p>
            <a:pPr eaLnBrk="1" hangingPunct="1"/>
            <a:r>
              <a:rPr lang="en-US" altLang="en-US" sz="1200" b="1" dirty="0">
                <a:solidFill>
                  <a:schemeClr val="tx1"/>
                </a:solidFill>
                <a:latin typeface="Courier New" pitchFamily="49" charset="0"/>
              </a:rPr>
              <a:t>  } else if (strncasecmp(message, "help",strlen("help")) == 0) {</a:t>
            </a:r>
          </a:p>
          <a:p>
            <a:pPr eaLnBrk="1" hangingPunct="1"/>
            <a:r>
              <a:rPr lang="en-US" altLang="en-US" sz="1200" b="1" dirty="0">
                <a:solidFill>
                  <a:schemeClr val="tx1"/>
                </a:solidFill>
                <a:latin typeface="Courier New" pitchFamily="49" charset="0"/>
              </a:rPr>
              <a:t>      printf("Commands:\nhelp\t\tDisplays list of commands.\n");</a:t>
            </a:r>
          </a:p>
          <a:p>
            <a:pPr eaLnBrk="1" hangingPunct="1"/>
            <a:r>
              <a:rPr lang="en-US" altLang="en-US" sz="1200" b="1" dirty="0">
                <a:solidFill>
                  <a:schemeClr val="tx1"/>
                </a:solidFill>
                <a:latin typeface="Courier New" pitchFamily="49" charset="0"/>
              </a:rPr>
              <a:t>      printf("exit\t\tTerminates offline.\n");</a:t>
            </a:r>
          </a:p>
          <a:p>
            <a:pPr eaLnBrk="1" hangingPunct="1"/>
            <a:r>
              <a:rPr lang="en-US" altLang="en-US" sz="1200" b="1" dirty="0">
                <a:solidFill>
                  <a:schemeClr val="tx1"/>
                </a:solidFill>
                <a:latin typeface="Courier New" pitchFamily="49" charset="0"/>
              </a:rPr>
              <a:t>  } else {</a:t>
            </a:r>
          </a:p>
          <a:p>
            <a:pPr eaLnBrk="1" hangingPunct="1"/>
            <a:r>
              <a:rPr lang="en-US" altLang="en-US" sz="1200" b="1" dirty="0">
                <a:solidFill>
                  <a:schemeClr val="tx1"/>
                </a:solidFill>
                <a:latin typeface="Courier New" pitchFamily="49" charset="0"/>
              </a:rPr>
              <a:t>      printf("server: Unrecognized command: %s (try 'help') \n", message);</a:t>
            </a:r>
          </a:p>
          <a:p>
            <a:pPr eaLnBrk="1" hangingPunct="1"/>
            <a:r>
              <a:rPr lang="en-US" altLang="en-US" sz="1200" b="1" dirty="0">
                <a:solidFill>
                  <a:schemeClr val="tx1"/>
                </a:solidFill>
                <a:latin typeface="Courier New" pitchFamily="49" charset="0"/>
              </a:rPr>
              <a:t>  }</a:t>
            </a:r>
          </a:p>
          <a:p>
            <a:pPr eaLnBrk="1" hangingPunct="1"/>
            <a:r>
              <a:rPr lang="en-US" altLang="en-US" sz="1200" b="1" dirty="0">
                <a:solidFill>
                  <a:schemeClr val="tx1"/>
                </a:solidFill>
                <a:latin typeface="Courier New" pitchFamily="49" charset="0"/>
              </a:rPr>
              <a:t>}</a:t>
            </a:r>
          </a:p>
        </p:txBody>
      </p:sp>
    </p:spTree>
    <p:extLst>
      <p:ext uri="{BB962C8B-B14F-4D97-AF65-F5344CB8AC3E}">
        <p14:creationId xmlns:p14="http://schemas.microsoft.com/office/powerpoint/2010/main" val="3127952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en-US" altLang="en-US" dirty="0" smtClean="0"/>
              <a:t>Legacy Offline Server: Q-Trap Handler</a:t>
            </a:r>
          </a:p>
        </p:txBody>
      </p:sp>
      <p:sp>
        <p:nvSpPr>
          <p:cNvPr id="26628" name="Rectangle 31"/>
          <p:cNvSpPr>
            <a:spLocks noGrp="1" noChangeArrowheads="1"/>
          </p:cNvSpPr>
          <p:nvPr>
            <p:ph idx="1"/>
          </p:nvPr>
        </p:nvSpPr>
        <p:spPr>
          <a:xfrm>
            <a:off x="457200" y="5534526"/>
            <a:ext cx="7518018" cy="1088523"/>
          </a:xfrm>
        </p:spPr>
        <p:txBody>
          <a:bodyPr/>
          <a:lstStyle/>
          <a:p>
            <a:pPr lvl="1" eaLnBrk="1" hangingPunct="1"/>
            <a:r>
              <a:rPr lang="en-US" altLang="en-US" b="1" spc="0" dirty="0" smtClean="0">
                <a:solidFill>
                  <a:schemeClr val="accent6"/>
                </a:solidFill>
                <a:latin typeface="Courier New"/>
              </a:rPr>
              <a:t>sandbank()</a:t>
            </a:r>
            <a:r>
              <a:rPr lang="en-US" altLang="en-US" dirty="0" smtClean="0"/>
              <a:t> delivers a return code to a client via its 2</a:t>
            </a:r>
            <a:r>
              <a:rPr lang="en-US" altLang="en-US" baseline="30000" dirty="0" smtClean="0"/>
              <a:t>nd</a:t>
            </a:r>
            <a:r>
              <a:rPr lang="en-US" altLang="en-US" dirty="0" smtClean="0"/>
              <a:t> argument.</a:t>
            </a:r>
          </a:p>
        </p:txBody>
      </p:sp>
      <p:sp>
        <p:nvSpPr>
          <p:cNvPr id="26629" name="Text Box 11"/>
          <p:cNvSpPr txBox="1">
            <a:spLocks noChangeArrowheads="1"/>
          </p:cNvSpPr>
          <p:nvPr/>
        </p:nvSpPr>
        <p:spPr bwMode="auto">
          <a:xfrm>
            <a:off x="673768" y="1649472"/>
            <a:ext cx="7184572" cy="3785652"/>
          </a:xfrm>
          <a:prstGeom prst="rect">
            <a:avLst/>
          </a:prstGeom>
          <a:solidFill>
            <a:srgbClr val="FFFFCC"/>
          </a:solidFill>
          <a:ln w="9525" algn="ctr">
            <a:solidFill>
              <a:schemeClr val="tx1"/>
            </a:solidFill>
            <a:miter lim="800000"/>
            <a:headEnd/>
            <a:tailEnd/>
          </a:ln>
        </p:spPr>
        <p:txBody>
          <a:bodyPr wrap="squar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200" b="1" dirty="0">
                <a:solidFill>
                  <a:schemeClr val="tx1"/>
                </a:solidFill>
                <a:latin typeface="Courier New" pitchFamily="49" charset="0"/>
              </a:rPr>
              <a:t>void q_handler(int *msg)</a:t>
            </a:r>
          </a:p>
          <a:p>
            <a:pPr eaLnBrk="1" hangingPunct="1"/>
            <a:r>
              <a:rPr lang="en-US" altLang="en-US" sz="1200" b="1" dirty="0">
                <a:solidFill>
                  <a:schemeClr val="tx1"/>
                </a:solidFill>
                <a:latin typeface="Courier New" pitchFamily="49" charset="0"/>
              </a:rPr>
              <a:t>{</a:t>
            </a:r>
          </a:p>
          <a:p>
            <a:pPr eaLnBrk="1" hangingPunct="1"/>
            <a:r>
              <a:rPr lang="en-US" altLang="en-US" sz="1200" b="1" dirty="0">
                <a:solidFill>
                  <a:schemeClr val="tx1"/>
                </a:solidFill>
                <a:latin typeface="Courier New" pitchFamily="49" charset="0"/>
              </a:rPr>
              <a:t>  swapin_(msg);   </a:t>
            </a:r>
            <a:r>
              <a:rPr lang="en-US" altLang="en-US" sz="1200" b="1" dirty="0">
                <a:solidFill>
                  <a:srgbClr val="0000FF"/>
                </a:solidFill>
                <a:latin typeface="Courier New" pitchFamily="49" charset="0"/>
              </a:rPr>
              <a:t>/* This routine sets up so that </a:t>
            </a:r>
            <a:r>
              <a:rPr lang="en-US" altLang="en-US" sz="1200" b="1" dirty="0" smtClean="0">
                <a:solidFill>
                  <a:srgbClr val="0000FF"/>
                </a:solidFill>
                <a:latin typeface="Courier New" pitchFamily="49" charset="0"/>
              </a:rPr>
              <a:t>sandbank </a:t>
            </a:r>
            <a:r>
              <a:rPr lang="en-US" altLang="en-US" sz="1200" b="1" dirty="0">
                <a:solidFill>
                  <a:srgbClr val="0000FF"/>
                </a:solidFill>
                <a:latin typeface="Courier New" pitchFamily="49" charset="0"/>
              </a:rPr>
              <a:t>can work */</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rgbClr val="0000FF"/>
                </a:solidFill>
                <a:latin typeface="Courier New" pitchFamily="49" charset="0"/>
              </a:rPr>
              <a:t>  /* msg isn't really a C pointer, but we can get one from it */</a:t>
            </a:r>
          </a:p>
          <a:p>
            <a:pPr eaLnBrk="1" hangingPunct="1"/>
            <a:r>
              <a:rPr lang="en-US" altLang="en-US" sz="1200" b="1" dirty="0">
                <a:solidFill>
                  <a:schemeClr val="tx1"/>
                </a:solidFill>
                <a:latin typeface="Courier New" pitchFamily="49" charset="0"/>
              </a:rPr>
              <a:t>  char* cptr=resolve_dbptr(*msg);</a:t>
            </a:r>
          </a:p>
          <a:p>
            <a:pPr eaLnBrk="1" hangingPunct="1"/>
            <a:r>
              <a:rPr lang="en-US" altLang="en-US" sz="1200" b="1" dirty="0">
                <a:solidFill>
                  <a:schemeClr val="tx1"/>
                </a:solidFill>
                <a:latin typeface="Courier New" pitchFamily="49" charset="0"/>
              </a:rPr>
              <a:t>  </a:t>
            </a:r>
          </a:p>
          <a:p>
            <a:pPr eaLnBrk="1" hangingPunct="1"/>
            <a:r>
              <a:rPr lang="en-US" altLang="en-US" sz="1200" b="1" dirty="0">
                <a:solidFill>
                  <a:srgbClr val="0000FF"/>
                </a:solidFill>
                <a:latin typeface="Courier New" pitchFamily="49" charset="0"/>
              </a:rPr>
              <a:t>  /* Copy data from the buffer to a local buffer via the C pointer.</a:t>
            </a:r>
          </a:p>
          <a:p>
            <a:pPr eaLnBrk="1" hangingPunct="1"/>
            <a:r>
              <a:rPr lang="en-US" altLang="en-US" sz="1200" b="1" dirty="0">
                <a:solidFill>
                  <a:srgbClr val="0000FF"/>
                </a:solidFill>
                <a:latin typeface="Courier New" pitchFamily="49" charset="0"/>
              </a:rPr>
              <a:t>     Remember to skip the message header part */</a:t>
            </a:r>
          </a:p>
          <a:p>
            <a:pPr eaLnBrk="1" hangingPunct="1"/>
            <a:r>
              <a:rPr lang="en-US" altLang="en-US" sz="1200" b="1" dirty="0">
                <a:solidFill>
                  <a:schemeClr val="tx1"/>
                </a:solidFill>
                <a:latin typeface="Courier New" pitchFamily="49" charset="0"/>
              </a:rPr>
              <a:t>  char request[DATA_LEN+1];  </a:t>
            </a:r>
          </a:p>
          <a:p>
            <a:pPr eaLnBrk="1" hangingPunct="1"/>
            <a:r>
              <a:rPr lang="en-US" altLang="en-US" sz="1200" b="1" dirty="0">
                <a:solidFill>
                  <a:schemeClr val="tx1"/>
                </a:solidFill>
                <a:latin typeface="Courier New" pitchFamily="49" charset="0"/>
              </a:rPr>
              <a:t>  snprintf(request, DATA_LEN+1, "%s", cptr+HEAD_LEN);</a:t>
            </a:r>
          </a:p>
          <a:p>
            <a:pPr eaLnBrk="1" hangingPunct="1"/>
            <a:r>
              <a:rPr lang="en-US" altLang="en-US" sz="1200" b="1" dirty="0">
                <a:solidFill>
                  <a:schemeClr val="tx1"/>
                </a:solidFill>
                <a:latin typeface="Courier New" pitchFamily="49" charset="0"/>
              </a:rPr>
              <a:t>  fprintf(stderr,"Received: %s \n", request);</a:t>
            </a:r>
          </a:p>
          <a:p>
            <a:pPr eaLnBrk="1" hangingPunct="1"/>
            <a:r>
              <a:rPr lang="en-US" altLang="en-US" sz="1200" b="1" dirty="0">
                <a:solidFill>
                  <a:schemeClr val="tx1"/>
                </a:solidFill>
                <a:latin typeface="Courier New" pitchFamily="49" charset="0"/>
              </a:rPr>
              <a:t>  </a:t>
            </a:r>
          </a:p>
          <a:p>
            <a:pPr eaLnBrk="1" hangingPunct="1"/>
            <a:r>
              <a:rPr lang="en-US" altLang="en-US" sz="1200" b="1" dirty="0">
                <a:solidFill>
                  <a:srgbClr val="0000FF"/>
                </a:solidFill>
                <a:latin typeface="Courier New" pitchFamily="49" charset="0"/>
              </a:rPr>
              <a:t>  /* put a response message in the same buffer from which we read</a:t>
            </a:r>
          </a:p>
          <a:p>
            <a:pPr eaLnBrk="1" hangingPunct="1"/>
            <a:r>
              <a:rPr lang="en-US" altLang="en-US" sz="1200" b="1" dirty="0">
                <a:solidFill>
                  <a:srgbClr val="0000FF"/>
                </a:solidFill>
                <a:latin typeface="Courier New" pitchFamily="49" charset="0"/>
              </a:rPr>
              <a:t>     the message, also remember to skip the message header part */</a:t>
            </a:r>
          </a:p>
          <a:p>
            <a:pPr eaLnBrk="1" hangingPunct="1"/>
            <a:r>
              <a:rPr lang="en-US" altLang="en-US" sz="1200" b="1" dirty="0">
                <a:solidFill>
                  <a:schemeClr val="tx1"/>
                </a:solidFill>
                <a:latin typeface="Courier New" pitchFamily="49" charset="0"/>
              </a:rPr>
              <a:t>  snprintf(cptr+HEAD_LEN, strlen(request), “I received %s ....", request); </a:t>
            </a:r>
          </a:p>
          <a:p>
            <a:pPr eaLnBrk="1" hangingPunct="1"/>
            <a:r>
              <a:rPr lang="en-US" altLang="en-US" sz="1200" b="1" dirty="0">
                <a:solidFill>
                  <a:schemeClr val="tx1"/>
                </a:solidFill>
                <a:latin typeface="Courier New" pitchFamily="49" charset="0"/>
              </a:rPr>
              <a:t>  </a:t>
            </a:r>
          </a:p>
          <a:p>
            <a:pPr eaLnBrk="1" hangingPunct="1"/>
            <a:r>
              <a:rPr lang="en-US" altLang="en-US" sz="1200" b="1" dirty="0">
                <a:solidFill>
                  <a:srgbClr val="0000FF"/>
                </a:solidFill>
                <a:latin typeface="Courier New" pitchFamily="49" charset="0"/>
              </a:rPr>
              <a:t>  </a:t>
            </a:r>
            <a:r>
              <a:rPr lang="en-US" altLang="en-US" sz="1200" b="1" dirty="0" smtClean="0">
                <a:solidFill>
                  <a:srgbClr val="0000FF"/>
                </a:solidFill>
                <a:latin typeface="Courier New" pitchFamily="49" charset="0"/>
              </a:rPr>
              <a:t>/* </a:t>
            </a:r>
            <a:r>
              <a:rPr lang="en-US" altLang="en-US" sz="1200" b="1" dirty="0">
                <a:solidFill>
                  <a:srgbClr val="0000FF"/>
                </a:solidFill>
                <a:latin typeface="Courier New" pitchFamily="49" charset="0"/>
              </a:rPr>
              <a:t>send the reply to the client and unblock it */</a:t>
            </a:r>
          </a:p>
          <a:p>
            <a:pPr eaLnBrk="1" hangingPunct="1"/>
            <a:r>
              <a:rPr lang="en-US" altLang="en-US" sz="1200" b="1" dirty="0">
                <a:solidFill>
                  <a:schemeClr val="tx1"/>
                </a:solidFill>
                <a:latin typeface="Courier New" pitchFamily="49" charset="0"/>
              </a:rPr>
              <a:t>  </a:t>
            </a:r>
            <a:r>
              <a:rPr lang="en-US" altLang="en-US" sz="1200" b="1" dirty="0" smtClean="0">
                <a:solidFill>
                  <a:schemeClr val="tx1"/>
                </a:solidFill>
                <a:latin typeface="Courier New" pitchFamily="49" charset="0"/>
              </a:rPr>
              <a:t>sandbank(*</a:t>
            </a:r>
            <a:r>
              <a:rPr lang="en-US" altLang="en-US" sz="1200" b="1" dirty="0">
                <a:solidFill>
                  <a:schemeClr val="tx1"/>
                </a:solidFill>
                <a:latin typeface="Courier New" pitchFamily="49" charset="0"/>
              </a:rPr>
              <a:t>msg, 0);</a:t>
            </a:r>
          </a:p>
          <a:p>
            <a:pPr eaLnBrk="1" hangingPunct="1"/>
            <a:r>
              <a:rPr lang="en-US" altLang="en-US" sz="1200" b="1" dirty="0">
                <a:solidFill>
                  <a:schemeClr val="tx1"/>
                </a:solidFill>
                <a:latin typeface="Courier New" pitchFamily="49" charset="0"/>
              </a:rPr>
              <a:t>}</a:t>
            </a:r>
          </a:p>
        </p:txBody>
      </p:sp>
    </p:spTree>
    <p:extLst>
      <p:ext uri="{BB962C8B-B14F-4D97-AF65-F5344CB8AC3E}">
        <p14:creationId xmlns:p14="http://schemas.microsoft.com/office/powerpoint/2010/main" val="3695989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en-US" dirty="0" smtClean="0"/>
              <a:t>Legacy Offline Client</a:t>
            </a:r>
          </a:p>
        </p:txBody>
      </p:sp>
      <p:sp>
        <p:nvSpPr>
          <p:cNvPr id="27653" name="Rectangle 3"/>
          <p:cNvSpPr>
            <a:spLocks noGrp="1" noChangeArrowheads="1"/>
          </p:cNvSpPr>
          <p:nvPr>
            <p:ph idx="1"/>
          </p:nvPr>
        </p:nvSpPr>
        <p:spPr/>
        <p:txBody>
          <a:bodyPr/>
          <a:lstStyle/>
          <a:p>
            <a:pPr lvl="1"/>
            <a:r>
              <a:rPr lang="en-US" altLang="en-US" dirty="0" smtClean="0"/>
              <a:t>An offline client needs to</a:t>
            </a:r>
          </a:p>
          <a:p>
            <a:pPr lvl="2"/>
            <a:r>
              <a:rPr lang="en-US" altLang="en-US" dirty="0" smtClean="0"/>
              <a:t>Obtain a buffer from shared memory and load the request into the buffer</a:t>
            </a:r>
          </a:p>
          <a:p>
            <a:pPr lvl="2"/>
            <a:r>
              <a:rPr lang="en-US" altLang="en-US" dirty="0" smtClean="0"/>
              <a:t>Send request to the offline using </a:t>
            </a:r>
            <a:r>
              <a:rPr lang="en-US" altLang="en-US" b="1" dirty="0" smtClean="0">
                <a:solidFill>
                  <a:schemeClr val="accent6"/>
                </a:solidFill>
                <a:latin typeface="Courier New"/>
              </a:rPr>
              <a:t>fstsnd</a:t>
            </a:r>
            <a:r>
              <a:rPr lang="en-US" altLang="en-US" dirty="0" smtClean="0"/>
              <a:t> (or its variant)</a:t>
            </a:r>
          </a:p>
          <a:p>
            <a:pPr lvl="2"/>
            <a:r>
              <a:rPr lang="en-US" altLang="en-US" dirty="0" smtClean="0"/>
              <a:t>Process the response</a:t>
            </a:r>
          </a:p>
        </p:txBody>
      </p:sp>
      <p:sp>
        <p:nvSpPr>
          <p:cNvPr id="27652" name="Text Box 11"/>
          <p:cNvSpPr txBox="1">
            <a:spLocks noChangeArrowheads="1"/>
          </p:cNvSpPr>
          <p:nvPr/>
        </p:nvSpPr>
        <p:spPr bwMode="auto">
          <a:xfrm>
            <a:off x="1082274" y="3556201"/>
            <a:ext cx="6198555" cy="2123658"/>
          </a:xfrm>
          <a:prstGeom prst="rect">
            <a:avLst/>
          </a:prstGeom>
          <a:solidFill>
            <a:srgbClr val="FFFFCC"/>
          </a:solidFill>
          <a:ln w="9525" algn="ctr">
            <a:solidFill>
              <a:schemeClr val="tx1"/>
            </a:solidFill>
            <a:miter lim="800000"/>
            <a:headEnd/>
            <a:tailEnd/>
          </a:ln>
        </p:spPr>
        <p:txBody>
          <a:bodyPr wrap="squar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200" b="1" dirty="0">
                <a:solidFill>
                  <a:schemeClr val="tx1"/>
                </a:solidFill>
                <a:latin typeface="Courier New" pitchFamily="49" charset="0"/>
              </a:rPr>
              <a:t>int main( int argc, char **argv ) {</a:t>
            </a:r>
          </a:p>
          <a:p>
            <a:pPr eaLnBrk="1" hangingPunct="1"/>
            <a:r>
              <a:rPr lang="en-US" altLang="en-US" sz="1200" b="1" dirty="0">
                <a:solidFill>
                  <a:schemeClr val="tx1"/>
                </a:solidFill>
                <a:latin typeface="Courier New" pitchFamily="49" charset="0"/>
              </a:rPr>
              <a:t>  ……</a:t>
            </a:r>
          </a:p>
          <a:p>
            <a:pPr eaLnBrk="1" hangingPunct="1"/>
            <a:r>
              <a:rPr lang="en-US" altLang="en-US" sz="1200" b="1" dirty="0">
                <a:solidFill>
                  <a:srgbClr val="0000FF"/>
                </a:solidFill>
                <a:latin typeface="Courier New" pitchFamily="49" charset="0"/>
              </a:rPr>
              <a:t>  /* prepare FORTRAN common area for pekludge */</a:t>
            </a:r>
          </a:p>
          <a:p>
            <a:pPr eaLnBrk="1" hangingPunct="1"/>
            <a:r>
              <a:rPr lang="en-US" altLang="en-US" sz="1200" b="1" dirty="0">
                <a:solidFill>
                  <a:schemeClr val="tx1"/>
                </a:solidFill>
                <a:latin typeface="Courier New" pitchFamily="49" charset="0"/>
              </a:rPr>
              <a:t>  f77override( argc, argv );</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rgbClr val="0000FF"/>
                </a:solidFill>
                <a:latin typeface="Courier New" pitchFamily="49" charset="0"/>
              </a:rPr>
              <a:t>  /* To access the data buffer in the shared memory */</a:t>
            </a:r>
          </a:p>
          <a:p>
            <a:pPr eaLnBrk="1" hangingPunct="1"/>
            <a:r>
              <a:rPr lang="en-US" altLang="en-US" sz="1200" b="1" dirty="0">
                <a:solidFill>
                  <a:schemeClr val="tx1"/>
                </a:solidFill>
                <a:latin typeface="Courier New" pitchFamily="49" charset="0"/>
              </a:rPr>
              <a:t>  pekludgl();</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chemeClr val="tx1"/>
                </a:solidFill>
                <a:latin typeface="Courier New" pitchFamily="49" charset="0"/>
              </a:rPr>
              <a:t>  send_request(dbnum, request);  </a:t>
            </a:r>
            <a:endParaRPr lang="en-US" altLang="en-US" sz="1200" b="1" dirty="0">
              <a:solidFill>
                <a:srgbClr val="0000FF"/>
              </a:solidFill>
              <a:latin typeface="Courier New" pitchFamily="49" charset="0"/>
            </a:endParaRPr>
          </a:p>
          <a:p>
            <a:pPr eaLnBrk="1" hangingPunct="1"/>
            <a:r>
              <a:rPr lang="en-US" altLang="en-US" sz="1200" b="1" dirty="0">
                <a:solidFill>
                  <a:schemeClr val="tx1"/>
                </a:solidFill>
                <a:latin typeface="Courier New" pitchFamily="49" charset="0"/>
              </a:rPr>
              <a:t>  return 0;</a:t>
            </a:r>
          </a:p>
          <a:p>
            <a:pPr eaLnBrk="1" hangingPunct="1"/>
            <a:r>
              <a:rPr lang="en-US" altLang="en-US" sz="1200" b="1" dirty="0">
                <a:solidFill>
                  <a:schemeClr val="tx1"/>
                </a:solidFill>
                <a:latin typeface="Courier New" pitchFamily="49" charset="0"/>
              </a:rPr>
              <a:t>}</a:t>
            </a:r>
          </a:p>
        </p:txBody>
      </p:sp>
    </p:spTree>
    <p:extLst>
      <p:ext uri="{BB962C8B-B14F-4D97-AF65-F5344CB8AC3E}">
        <p14:creationId xmlns:p14="http://schemas.microsoft.com/office/powerpoint/2010/main" val="26208916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en-US" dirty="0" smtClean="0"/>
              <a:t>Legacy Offline Client</a:t>
            </a:r>
          </a:p>
        </p:txBody>
      </p:sp>
      <p:sp>
        <p:nvSpPr>
          <p:cNvPr id="2" name="Content Placeholder 1"/>
          <p:cNvSpPr>
            <a:spLocks noGrp="1"/>
          </p:cNvSpPr>
          <p:nvPr>
            <p:ph idx="1"/>
          </p:nvPr>
        </p:nvSpPr>
        <p:spPr/>
        <p:txBody>
          <a:bodyPr/>
          <a:lstStyle/>
          <a:p>
            <a:endParaRPr lang="en-US" dirty="0"/>
          </a:p>
        </p:txBody>
      </p:sp>
      <p:sp>
        <p:nvSpPr>
          <p:cNvPr id="28676" name="Text Box 11"/>
          <p:cNvSpPr txBox="1">
            <a:spLocks noChangeArrowheads="1"/>
          </p:cNvSpPr>
          <p:nvPr/>
        </p:nvSpPr>
        <p:spPr bwMode="auto">
          <a:xfrm>
            <a:off x="457200" y="1445689"/>
            <a:ext cx="7212645" cy="4708981"/>
          </a:xfrm>
          <a:prstGeom prst="rect">
            <a:avLst/>
          </a:prstGeom>
          <a:solidFill>
            <a:srgbClr val="FFFFCC"/>
          </a:solidFill>
          <a:ln w="9525" algn="ctr">
            <a:solidFill>
              <a:schemeClr val="tx1"/>
            </a:solidFill>
            <a:miter lim="800000"/>
            <a:headEnd/>
            <a:tailEnd/>
          </a:ln>
        </p:spPr>
        <p:txBody>
          <a:bodyPr wrap="squar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200" b="1" dirty="0">
                <a:solidFill>
                  <a:schemeClr val="tx1"/>
                </a:solidFill>
                <a:latin typeface="Courier New" pitchFamily="49" charset="0"/>
              </a:rPr>
              <a:t>void send_request(int dbnum, char* request) {</a:t>
            </a:r>
          </a:p>
          <a:p>
            <a:pPr eaLnBrk="1" hangingPunct="1"/>
            <a:r>
              <a:rPr lang="en-US" altLang="en-US" sz="1200" b="1" dirty="0">
                <a:solidFill>
                  <a:srgbClr val="0000FF"/>
                </a:solidFill>
                <a:latin typeface="Courier New" pitchFamily="49" charset="0"/>
              </a:rPr>
              <a:t>  /* Obtain a data buffer. Details on next slide */</a:t>
            </a:r>
          </a:p>
          <a:p>
            <a:pPr eaLnBrk="1" hangingPunct="1"/>
            <a:r>
              <a:rPr lang="en-US" altLang="en-US" sz="1200" b="1" dirty="0">
                <a:solidFill>
                  <a:schemeClr val="tx1"/>
                </a:solidFill>
                <a:latin typeface="Courier New" pitchFamily="49" charset="0"/>
              </a:rPr>
              <a:t>  long buffer = </a:t>
            </a:r>
            <a:r>
              <a:rPr lang="en-US" altLang="en-US" sz="1200" b="1" dirty="0">
                <a:solidFill>
                  <a:srgbClr val="0000FF"/>
                </a:solidFill>
                <a:latin typeface="Courier New" pitchFamily="49" charset="0"/>
              </a:rPr>
              <a:t>gtlcldb</a:t>
            </a:r>
            <a:r>
              <a:rPr lang="en-US" altLang="en-US" sz="1200" b="1" dirty="0">
                <a:solidFill>
                  <a:schemeClr val="tx1"/>
                </a:solidFill>
                <a:latin typeface="Courier New" pitchFamily="49" charset="0"/>
              </a:rPr>
              <a:t>();</a:t>
            </a:r>
          </a:p>
          <a:p>
            <a:pPr eaLnBrk="1" hangingPunct="1"/>
            <a:r>
              <a:rPr lang="en-US" altLang="en-US" sz="1200" b="1" dirty="0">
                <a:solidFill>
                  <a:schemeClr val="tx1"/>
                </a:solidFill>
                <a:latin typeface="Courier New" pitchFamily="49" charset="0"/>
              </a:rPr>
              <a:t>  </a:t>
            </a:r>
          </a:p>
          <a:p>
            <a:pPr eaLnBrk="1" hangingPunct="1"/>
            <a:r>
              <a:rPr lang="en-US" altLang="en-US" sz="1200" b="1" dirty="0">
                <a:solidFill>
                  <a:srgbClr val="0000FF"/>
                </a:solidFill>
                <a:latin typeface="Courier New" pitchFamily="49" charset="0"/>
              </a:rPr>
              <a:t>  /* convert a long to a c pointer  */</a:t>
            </a:r>
          </a:p>
          <a:p>
            <a:pPr eaLnBrk="1" hangingPunct="1"/>
            <a:r>
              <a:rPr lang="en-US" altLang="en-US" sz="1200" b="1" dirty="0">
                <a:solidFill>
                  <a:schemeClr val="tx1"/>
                </a:solidFill>
                <a:latin typeface="Courier New" pitchFamily="49" charset="0"/>
              </a:rPr>
              <a:t>  char* cptr = (char *)resolve_dbptr_usr( buffer );</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rgbClr val="0000FF"/>
                </a:solidFill>
                <a:latin typeface="Courier New" pitchFamily="49" charset="0"/>
              </a:rPr>
              <a:t>  /* load request to the buffer */</a:t>
            </a:r>
          </a:p>
          <a:p>
            <a:pPr eaLnBrk="1" hangingPunct="1"/>
            <a:r>
              <a:rPr lang="en-US" altLang="en-US" sz="1200" b="1" dirty="0">
                <a:solidFill>
                  <a:schemeClr val="tx1"/>
                </a:solidFill>
                <a:latin typeface="Courier New" pitchFamily="49" charset="0"/>
              </a:rPr>
              <a:t>  snprintf(cptr, strlen(request), "%s", request);</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rgbClr val="0000FF"/>
                </a:solidFill>
                <a:latin typeface="Courier New" pitchFamily="49" charset="0"/>
              </a:rPr>
              <a:t>  /* send the request to the server using fstsnd */</a:t>
            </a:r>
          </a:p>
          <a:p>
            <a:pPr eaLnBrk="1" hangingPunct="1"/>
            <a:r>
              <a:rPr lang="en-US" altLang="en-US" sz="1200" b="1" dirty="0">
                <a:solidFill>
                  <a:schemeClr val="tx1"/>
                </a:solidFill>
                <a:latin typeface="Courier New" pitchFamily="49" charset="0"/>
              </a:rPr>
              <a:t>  int rcode = </a:t>
            </a:r>
            <a:r>
              <a:rPr lang="en-US" altLang="en-US" sz="1200" b="1" dirty="0">
                <a:solidFill>
                  <a:srgbClr val="0000FF"/>
                </a:solidFill>
                <a:latin typeface="Courier New" pitchFamily="49" charset="0"/>
              </a:rPr>
              <a:t>fstsnd</a:t>
            </a:r>
            <a:r>
              <a:rPr lang="en-US" altLang="en-US" sz="1200" b="1" dirty="0">
                <a:solidFill>
                  <a:schemeClr val="tx1"/>
                </a:solidFill>
                <a:latin typeface="Courier New" pitchFamily="49" charset="0"/>
              </a:rPr>
              <a:t>( buffer, dbnum );</a:t>
            </a:r>
          </a:p>
          <a:p>
            <a:pPr eaLnBrk="1" hangingPunct="1"/>
            <a:r>
              <a:rPr lang="en-US" altLang="en-US" sz="1200" b="1" dirty="0">
                <a:solidFill>
                  <a:schemeClr val="tx1"/>
                </a:solidFill>
                <a:latin typeface="Courier New" pitchFamily="49" charset="0"/>
              </a:rPr>
              <a:t> </a:t>
            </a:r>
          </a:p>
          <a:p>
            <a:pPr eaLnBrk="1" hangingPunct="1"/>
            <a:r>
              <a:rPr lang="en-US" altLang="en-US" sz="1200" b="1" dirty="0">
                <a:solidFill>
                  <a:schemeClr val="tx1"/>
                </a:solidFill>
                <a:latin typeface="Courier New" pitchFamily="49" charset="0"/>
              </a:rPr>
              <a:t>  if (rcode !=0 ) {  </a:t>
            </a:r>
            <a:r>
              <a:rPr lang="en-US" altLang="en-US" sz="1200" b="1" dirty="0">
                <a:solidFill>
                  <a:srgbClr val="0000FF"/>
                </a:solidFill>
                <a:latin typeface="Courier New" pitchFamily="49" charset="0"/>
              </a:rPr>
              <a:t>/* deal with communication error */</a:t>
            </a:r>
          </a:p>
          <a:p>
            <a:pPr eaLnBrk="1" hangingPunct="1"/>
            <a:r>
              <a:rPr lang="en-US" altLang="en-US" sz="1200" b="1" dirty="0">
                <a:solidFill>
                  <a:schemeClr val="tx1"/>
                </a:solidFill>
                <a:latin typeface="Courier New" pitchFamily="49" charset="0"/>
              </a:rPr>
              <a:t>    fprintf(stderr, "Error from fstsnd, rcode = %d\n", rcode );</a:t>
            </a:r>
          </a:p>
          <a:p>
            <a:pPr eaLnBrk="1" hangingPunct="1"/>
            <a:r>
              <a:rPr lang="en-US" altLang="en-US" sz="1200" b="1" dirty="0">
                <a:solidFill>
                  <a:schemeClr val="tx1"/>
                </a:solidFill>
                <a:latin typeface="Courier New" pitchFamily="49" charset="0"/>
              </a:rPr>
              <a:t>    return;</a:t>
            </a:r>
          </a:p>
          <a:p>
            <a:pPr eaLnBrk="1" hangingPunct="1"/>
            <a:r>
              <a:rPr lang="en-US" altLang="en-US" sz="1200" b="1" dirty="0">
                <a:solidFill>
                  <a:schemeClr val="tx1"/>
                </a:solidFill>
                <a:latin typeface="Courier New" pitchFamily="49" charset="0"/>
              </a:rPr>
              <a:t>  }</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chemeClr val="tx1"/>
                </a:solidFill>
                <a:latin typeface="Courier New" pitchFamily="49" charset="0"/>
              </a:rPr>
              <a:t>  rcode = get_sndbak_rc(buffer); </a:t>
            </a:r>
            <a:r>
              <a:rPr lang="en-US" altLang="en-US" sz="1200" b="1" dirty="0">
                <a:solidFill>
                  <a:srgbClr val="0000FF"/>
                </a:solidFill>
                <a:latin typeface="Courier New" pitchFamily="49" charset="0"/>
              </a:rPr>
              <a:t>/* retrieve response */</a:t>
            </a:r>
          </a:p>
          <a:p>
            <a:pPr eaLnBrk="1" hangingPunct="1"/>
            <a:r>
              <a:rPr lang="en-US" altLang="en-US" sz="1200" b="1" dirty="0">
                <a:solidFill>
                  <a:schemeClr val="tx1"/>
                </a:solidFill>
                <a:latin typeface="Courier New" pitchFamily="49" charset="0"/>
              </a:rPr>
              <a:t>  if (rc != 0)   </a:t>
            </a:r>
            <a:r>
              <a:rPr lang="en-US" altLang="en-US" sz="1200" b="1" dirty="0">
                <a:solidFill>
                  <a:srgbClr val="0000FF"/>
                </a:solidFill>
                <a:latin typeface="Courier New" pitchFamily="49" charset="0"/>
              </a:rPr>
              <a:t>/* server sends back an error code */</a:t>
            </a:r>
          </a:p>
          <a:p>
            <a:pPr eaLnBrk="1" hangingPunct="1"/>
            <a:r>
              <a:rPr lang="en-US" altLang="en-US" sz="1200" b="1" dirty="0">
                <a:solidFill>
                  <a:schemeClr val="tx1"/>
                </a:solidFill>
                <a:latin typeface="Courier New" pitchFamily="49" charset="0"/>
              </a:rPr>
              <a:t>    fprintf( stderr, "rcode from server = %d\n", rcode );</a:t>
            </a:r>
          </a:p>
          <a:p>
            <a:pPr eaLnBrk="1" hangingPunct="1"/>
            <a:r>
              <a:rPr lang="en-US" altLang="en-US" sz="1200" b="1" dirty="0">
                <a:solidFill>
                  <a:schemeClr val="tx1"/>
                </a:solidFill>
                <a:latin typeface="Courier New" pitchFamily="49" charset="0"/>
              </a:rPr>
              <a:t>  else</a:t>
            </a:r>
          </a:p>
          <a:p>
            <a:pPr eaLnBrk="1" hangingPunct="1"/>
            <a:r>
              <a:rPr lang="en-US" altLang="en-US" sz="1200" b="1" dirty="0">
                <a:solidFill>
                  <a:srgbClr val="0000FF"/>
                </a:solidFill>
                <a:latin typeface="Courier New" pitchFamily="49" charset="0"/>
              </a:rPr>
              <a:t>    /* server places C string in buffer, so lets print it */</a:t>
            </a:r>
          </a:p>
          <a:p>
            <a:pPr eaLnBrk="1" hangingPunct="1"/>
            <a:r>
              <a:rPr lang="en-US" altLang="en-US" sz="1200" b="1" dirty="0">
                <a:solidFill>
                  <a:schemeClr val="tx1"/>
                </a:solidFill>
                <a:latin typeface="Courier New" pitchFamily="49" charset="0"/>
              </a:rPr>
              <a:t>    printf( "Received from server:&gt;%s&lt;\n", cptr);</a:t>
            </a:r>
          </a:p>
          <a:p>
            <a:pPr eaLnBrk="1" hangingPunct="1"/>
            <a:r>
              <a:rPr lang="en-US" altLang="en-US" sz="1200" b="1" dirty="0">
                <a:solidFill>
                  <a:schemeClr val="tx1"/>
                </a:solidFill>
                <a:latin typeface="Courier New" pitchFamily="49" charset="0"/>
              </a:rPr>
              <a:t>}</a:t>
            </a:r>
          </a:p>
        </p:txBody>
      </p:sp>
    </p:spTree>
    <p:extLst>
      <p:ext uri="{BB962C8B-B14F-4D97-AF65-F5344CB8AC3E}">
        <p14:creationId xmlns:p14="http://schemas.microsoft.com/office/powerpoint/2010/main" val="466619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en-US" dirty="0" smtClean="0"/>
              <a:t>Client-Server Communication Illustrated</a:t>
            </a:r>
          </a:p>
        </p:txBody>
      </p:sp>
      <p:sp>
        <p:nvSpPr>
          <p:cNvPr id="197641" name="Text Box 9"/>
          <p:cNvSpPr txBox="1">
            <a:spLocks noChangeArrowheads="1"/>
          </p:cNvSpPr>
          <p:nvPr/>
        </p:nvSpPr>
        <p:spPr bwMode="auto">
          <a:xfrm>
            <a:off x="304800" y="1576700"/>
            <a:ext cx="383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600" dirty="0">
                <a:solidFill>
                  <a:schemeClr val="tx1"/>
                </a:solidFill>
                <a:latin typeface="Arial" charset="0"/>
              </a:rPr>
              <a:t>1. Offline server starts and enters a loop</a:t>
            </a:r>
          </a:p>
        </p:txBody>
      </p:sp>
      <p:sp>
        <p:nvSpPr>
          <p:cNvPr id="197644" name="Text Box 12"/>
          <p:cNvSpPr txBox="1">
            <a:spLocks noChangeArrowheads="1"/>
          </p:cNvSpPr>
          <p:nvPr/>
        </p:nvSpPr>
        <p:spPr bwMode="auto">
          <a:xfrm>
            <a:off x="4648200" y="1729100"/>
            <a:ext cx="3657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600" dirty="0">
                <a:solidFill>
                  <a:schemeClr val="tx1"/>
                </a:solidFill>
                <a:latin typeface="Arial" charset="0"/>
              </a:rPr>
              <a:t>2. The client creates a request in buffer, sends buffer to the server and blocks itself.</a:t>
            </a:r>
          </a:p>
        </p:txBody>
      </p:sp>
      <p:sp>
        <p:nvSpPr>
          <p:cNvPr id="197650" name="Text Box 18"/>
          <p:cNvSpPr txBox="1">
            <a:spLocks noChangeArrowheads="1"/>
          </p:cNvSpPr>
          <p:nvPr/>
        </p:nvSpPr>
        <p:spPr bwMode="auto">
          <a:xfrm>
            <a:off x="4703202" y="5183882"/>
            <a:ext cx="27574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600" dirty="0">
                <a:solidFill>
                  <a:schemeClr val="tx1"/>
                </a:solidFill>
                <a:latin typeface="Arial" charset="0"/>
              </a:rPr>
              <a:t>5. The client is unblocked …</a:t>
            </a:r>
          </a:p>
        </p:txBody>
      </p:sp>
      <p:sp>
        <p:nvSpPr>
          <p:cNvPr id="26633" name="Text Box 16"/>
          <p:cNvSpPr txBox="1">
            <a:spLocks noChangeArrowheads="1"/>
          </p:cNvSpPr>
          <p:nvPr/>
        </p:nvSpPr>
        <p:spPr bwMode="auto">
          <a:xfrm>
            <a:off x="4648200" y="4472300"/>
            <a:ext cx="3299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600" dirty="0">
                <a:solidFill>
                  <a:schemeClr val="tx1"/>
                </a:solidFill>
                <a:latin typeface="Arial" charset="0"/>
              </a:rPr>
              <a:t>3. A Q-trap is sent to the server and handled</a:t>
            </a:r>
          </a:p>
        </p:txBody>
      </p:sp>
      <p:sp>
        <p:nvSpPr>
          <p:cNvPr id="14" name="Text Box 18"/>
          <p:cNvSpPr txBox="1">
            <a:spLocks noChangeArrowheads="1"/>
          </p:cNvSpPr>
          <p:nvPr/>
        </p:nvSpPr>
        <p:spPr bwMode="auto">
          <a:xfrm>
            <a:off x="579807" y="4420736"/>
            <a:ext cx="35013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600" dirty="0">
                <a:solidFill>
                  <a:schemeClr val="tx1"/>
                </a:solidFill>
                <a:latin typeface="Arial" charset="0"/>
              </a:rPr>
              <a:t>4. Response sent back to the client </a:t>
            </a:r>
            <a:r>
              <a:rPr lang="en-US" altLang="en-US" sz="1600" dirty="0" smtClean="0">
                <a:solidFill>
                  <a:schemeClr val="tx1"/>
                </a:solidFill>
                <a:latin typeface="Arial" charset="0"/>
              </a:rPr>
              <a:t>using the </a:t>
            </a:r>
            <a:r>
              <a:rPr lang="en-US" altLang="en-US" sz="1600" dirty="0">
                <a:solidFill>
                  <a:schemeClr val="tx1"/>
                </a:solidFill>
                <a:latin typeface="Arial" charset="0"/>
              </a:rPr>
              <a:t>same data buffer</a:t>
            </a:r>
          </a:p>
        </p:txBody>
      </p:sp>
      <p:sp>
        <p:nvSpPr>
          <p:cNvPr id="29705" name="TextBox 11"/>
          <p:cNvSpPr txBox="1">
            <a:spLocks noChangeArrowheads="1"/>
          </p:cNvSpPr>
          <p:nvPr/>
        </p:nvSpPr>
        <p:spPr bwMode="auto">
          <a:xfrm>
            <a:off x="579807" y="1963256"/>
            <a:ext cx="3810000" cy="230832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200" b="1" dirty="0">
                <a:solidFill>
                  <a:schemeClr val="tx1"/>
                </a:solidFill>
                <a:latin typeface="Courier New" pitchFamily="49" charset="0"/>
                <a:cs typeface="Courier New" pitchFamily="49" charset="0"/>
              </a:rPr>
              <a:t>int main() {</a:t>
            </a:r>
          </a:p>
          <a:p>
            <a:pPr eaLnBrk="1" hangingPunct="1"/>
            <a:r>
              <a:rPr lang="en-US" altLang="en-US" sz="1200" b="1" dirty="0">
                <a:solidFill>
                  <a:schemeClr val="tx1"/>
                </a:solidFill>
                <a:latin typeface="Courier New" pitchFamily="49" charset="0"/>
                <a:cs typeface="Courier New" pitchFamily="49" charset="0"/>
              </a:rPr>
              <a:t>……</a:t>
            </a:r>
          </a:p>
          <a:p>
            <a:pPr eaLnBrk="1" hangingPunct="1"/>
            <a:r>
              <a:rPr lang="en-US" altLang="en-US" sz="1200" b="1" dirty="0">
                <a:solidFill>
                  <a:schemeClr val="tx1"/>
                </a:solidFill>
                <a:latin typeface="Courier New" pitchFamily="49" charset="0"/>
                <a:cs typeface="Courier New" pitchFamily="49" charset="0"/>
              </a:rPr>
              <a:t>  enablex(RTN_QUEUE, q_handler);</a:t>
            </a:r>
          </a:p>
          <a:p>
            <a:pPr eaLnBrk="1" hangingPunct="1"/>
            <a:r>
              <a:rPr lang="en-US" altLang="en-US" sz="1200" b="1" dirty="0">
                <a:solidFill>
                  <a:schemeClr val="tx1"/>
                </a:solidFill>
                <a:latin typeface="Courier New" pitchFamily="49" charset="0"/>
                <a:cs typeface="Courier New" pitchFamily="49" charset="0"/>
              </a:rPr>
              <a:t>  waitft();  </a:t>
            </a:r>
            <a:r>
              <a:rPr lang="en-US" altLang="en-US" sz="1200" b="1" dirty="0">
                <a:solidFill>
                  <a:srgbClr val="0000FF"/>
                </a:solidFill>
                <a:latin typeface="Courier New" pitchFamily="49" charset="0"/>
                <a:cs typeface="Courier New" pitchFamily="49" charset="0"/>
              </a:rPr>
              <a:t>//1</a:t>
            </a:r>
          </a:p>
          <a:p>
            <a:pPr eaLnBrk="1" hangingPunct="1"/>
            <a:r>
              <a:rPr lang="en-US" altLang="en-US" sz="1200" b="1" dirty="0">
                <a:solidFill>
                  <a:schemeClr val="tx1"/>
                </a:solidFill>
                <a:latin typeface="Courier New" pitchFamily="49" charset="0"/>
                <a:cs typeface="Courier New" pitchFamily="49" charset="0"/>
              </a:rPr>
              <a:t>}</a:t>
            </a:r>
          </a:p>
          <a:p>
            <a:pPr eaLnBrk="1" hangingPunct="1"/>
            <a:endParaRPr lang="en-US" altLang="en-US" sz="1200" b="1" dirty="0">
              <a:solidFill>
                <a:schemeClr val="tx1"/>
              </a:solidFill>
              <a:latin typeface="Courier New" pitchFamily="49" charset="0"/>
              <a:cs typeface="Courier New" pitchFamily="49" charset="0"/>
            </a:endParaRPr>
          </a:p>
          <a:p>
            <a:pPr eaLnBrk="1" hangingPunct="1"/>
            <a:r>
              <a:rPr lang="en-US" altLang="en-US" sz="1200" b="1" dirty="0">
                <a:solidFill>
                  <a:schemeClr val="tx1"/>
                </a:solidFill>
                <a:latin typeface="Courier New" pitchFamily="49" charset="0"/>
                <a:cs typeface="Courier New" pitchFamily="49" charset="0"/>
              </a:rPr>
              <a:t>void q_handler(…) { </a:t>
            </a:r>
            <a:r>
              <a:rPr lang="en-US" altLang="en-US" sz="1200" b="1" dirty="0">
                <a:solidFill>
                  <a:srgbClr val="0000FF"/>
                </a:solidFill>
                <a:latin typeface="Courier New" pitchFamily="49" charset="0"/>
                <a:cs typeface="Courier New" pitchFamily="49" charset="0"/>
              </a:rPr>
              <a:t>//3</a:t>
            </a:r>
          </a:p>
          <a:p>
            <a:pPr eaLnBrk="1" hangingPunct="1"/>
            <a:r>
              <a:rPr lang="en-US" altLang="en-US" sz="1200" b="1" dirty="0">
                <a:solidFill>
                  <a:schemeClr val="tx1"/>
                </a:solidFill>
                <a:latin typeface="Courier New" pitchFamily="49" charset="0"/>
                <a:cs typeface="Courier New" pitchFamily="49" charset="0"/>
              </a:rPr>
              <a:t>……</a:t>
            </a:r>
          </a:p>
          <a:p>
            <a:pPr eaLnBrk="1" hangingPunct="1"/>
            <a:r>
              <a:rPr lang="en-US" altLang="en-US" sz="1200" b="1" dirty="0">
                <a:solidFill>
                  <a:schemeClr val="tx1"/>
                </a:solidFill>
                <a:latin typeface="Courier New" pitchFamily="49" charset="0"/>
                <a:cs typeface="Courier New" pitchFamily="49" charset="0"/>
              </a:rPr>
              <a:t>  </a:t>
            </a:r>
            <a:r>
              <a:rPr lang="en-US" altLang="en-US" sz="1200" b="1" dirty="0" smtClean="0">
                <a:solidFill>
                  <a:schemeClr val="tx1"/>
                </a:solidFill>
                <a:latin typeface="Courier New" pitchFamily="49" charset="0"/>
                <a:cs typeface="Courier New" pitchFamily="49" charset="0"/>
              </a:rPr>
              <a:t>sandbank(*</a:t>
            </a:r>
            <a:r>
              <a:rPr lang="en-US" altLang="en-US" sz="1200" b="1" dirty="0">
                <a:solidFill>
                  <a:schemeClr val="tx1"/>
                </a:solidFill>
                <a:latin typeface="Courier New" pitchFamily="49" charset="0"/>
                <a:cs typeface="Courier New" pitchFamily="49" charset="0"/>
              </a:rPr>
              <a:t>req, rc);  </a:t>
            </a:r>
            <a:r>
              <a:rPr lang="en-US" altLang="en-US" sz="1200" b="1" dirty="0">
                <a:solidFill>
                  <a:srgbClr val="0000FF"/>
                </a:solidFill>
                <a:latin typeface="Courier New" pitchFamily="49" charset="0"/>
                <a:cs typeface="Courier New" pitchFamily="49" charset="0"/>
              </a:rPr>
              <a:t>//4</a:t>
            </a:r>
          </a:p>
          <a:p>
            <a:pPr eaLnBrk="1" hangingPunct="1"/>
            <a:endParaRPr lang="en-US" altLang="en-US" sz="1200" b="1" dirty="0">
              <a:solidFill>
                <a:schemeClr val="tx1"/>
              </a:solidFill>
              <a:latin typeface="Courier New" pitchFamily="49" charset="0"/>
              <a:cs typeface="Courier New" pitchFamily="49" charset="0"/>
            </a:endParaRPr>
          </a:p>
          <a:p>
            <a:pPr eaLnBrk="1" hangingPunct="1"/>
            <a:r>
              <a:rPr lang="en-US" altLang="en-US" sz="1200" b="1" dirty="0">
                <a:solidFill>
                  <a:schemeClr val="tx1"/>
                </a:solidFill>
                <a:latin typeface="Courier New" pitchFamily="49" charset="0"/>
                <a:cs typeface="Courier New" pitchFamily="49" charset="0"/>
              </a:rPr>
              <a:t>……</a:t>
            </a:r>
          </a:p>
          <a:p>
            <a:pPr eaLnBrk="1" hangingPunct="1"/>
            <a:r>
              <a:rPr lang="en-US" altLang="en-US" sz="1200" b="1" dirty="0">
                <a:solidFill>
                  <a:schemeClr val="tx1"/>
                </a:solidFill>
                <a:latin typeface="Courier New" pitchFamily="49" charset="0"/>
                <a:cs typeface="Courier New" pitchFamily="49" charset="0"/>
              </a:rPr>
              <a:t>}</a:t>
            </a:r>
          </a:p>
        </p:txBody>
      </p:sp>
      <p:sp>
        <p:nvSpPr>
          <p:cNvPr id="29706" name="TextBox 12"/>
          <p:cNvSpPr txBox="1">
            <a:spLocks noChangeArrowheads="1"/>
          </p:cNvSpPr>
          <p:nvPr/>
        </p:nvSpPr>
        <p:spPr bwMode="auto">
          <a:xfrm>
            <a:off x="4648200" y="2719700"/>
            <a:ext cx="3388895" cy="138499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200" b="1" dirty="0">
                <a:solidFill>
                  <a:schemeClr val="tx1"/>
                </a:solidFill>
                <a:latin typeface="Courier New" pitchFamily="49" charset="0"/>
                <a:cs typeface="Courier New" pitchFamily="49" charset="0"/>
              </a:rPr>
              <a:t>……</a:t>
            </a:r>
          </a:p>
          <a:p>
            <a:pPr eaLnBrk="1" hangingPunct="1"/>
            <a:r>
              <a:rPr lang="en-US" altLang="en-US" sz="1200" b="1" dirty="0">
                <a:solidFill>
                  <a:schemeClr val="tx1"/>
                </a:solidFill>
                <a:latin typeface="Courier New" pitchFamily="49" charset="0"/>
                <a:cs typeface="Courier New" pitchFamily="49" charset="0"/>
              </a:rPr>
              <a:t>long buffer = gtlcldb();</a:t>
            </a:r>
          </a:p>
          <a:p>
            <a:pPr eaLnBrk="1" hangingPunct="1"/>
            <a:r>
              <a:rPr lang="en-US" altLang="en-US" sz="1200" b="1" dirty="0">
                <a:solidFill>
                  <a:schemeClr val="tx1"/>
                </a:solidFill>
                <a:latin typeface="Courier New" pitchFamily="49" charset="0"/>
                <a:cs typeface="Courier New" pitchFamily="49" charset="0"/>
              </a:rPr>
              <a:t>……</a:t>
            </a:r>
          </a:p>
          <a:p>
            <a:pPr eaLnBrk="1" hangingPunct="1"/>
            <a:r>
              <a:rPr lang="en-US" altLang="en-US" sz="1200" b="1" dirty="0">
                <a:solidFill>
                  <a:schemeClr val="tx1"/>
                </a:solidFill>
                <a:latin typeface="Courier New" pitchFamily="49" charset="0"/>
                <a:cs typeface="Courier New" pitchFamily="49" charset="0"/>
              </a:rPr>
              <a:t>int rcode = fstsnd(buffer,…); </a:t>
            </a:r>
            <a:r>
              <a:rPr lang="en-US" altLang="en-US" sz="1200" b="1" dirty="0">
                <a:solidFill>
                  <a:srgbClr val="0000FF"/>
                </a:solidFill>
                <a:latin typeface="Courier New" pitchFamily="49" charset="0"/>
                <a:cs typeface="Courier New" pitchFamily="49" charset="0"/>
              </a:rPr>
              <a:t>//2</a:t>
            </a:r>
          </a:p>
          <a:p>
            <a:pPr eaLnBrk="1" hangingPunct="1"/>
            <a:r>
              <a:rPr lang="en-US" altLang="en-US" sz="1200" b="1" dirty="0">
                <a:solidFill>
                  <a:schemeClr val="tx1"/>
                </a:solidFill>
                <a:latin typeface="Courier New" pitchFamily="49" charset="0"/>
                <a:cs typeface="Courier New" pitchFamily="49" charset="0"/>
              </a:rPr>
              <a:t>if (rcode != 0) { ……};</a:t>
            </a:r>
          </a:p>
          <a:p>
            <a:pPr eaLnBrk="1" hangingPunct="1"/>
            <a:r>
              <a:rPr lang="en-US" altLang="en-US" sz="1200" b="1" dirty="0">
                <a:solidFill>
                  <a:schemeClr val="tx1"/>
                </a:solidFill>
                <a:latin typeface="Courier New" pitchFamily="49" charset="0"/>
                <a:cs typeface="Courier New" pitchFamily="49" charset="0"/>
              </a:rPr>
              <a:t>rcode = get_sndbak_rc(buffer); </a:t>
            </a:r>
            <a:r>
              <a:rPr lang="en-US" altLang="en-US" sz="1200" b="1" dirty="0">
                <a:solidFill>
                  <a:srgbClr val="0000FF"/>
                </a:solidFill>
                <a:latin typeface="Courier New" pitchFamily="49" charset="0"/>
                <a:cs typeface="Courier New" pitchFamily="49" charset="0"/>
              </a:rPr>
              <a:t>//5</a:t>
            </a:r>
          </a:p>
          <a:p>
            <a:pPr eaLnBrk="1" hangingPunct="1"/>
            <a:r>
              <a:rPr lang="en-US" altLang="en-US" sz="1200" b="1"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4072130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7641"/>
                                        </p:tgtEl>
                                        <p:attrNameLst>
                                          <p:attrName>style.visibility</p:attrName>
                                        </p:attrNameLst>
                                      </p:cBhvr>
                                      <p:to>
                                        <p:strVal val="visible"/>
                                      </p:to>
                                    </p:set>
                                    <p:anim calcmode="lin" valueType="num">
                                      <p:cBhvr additive="base">
                                        <p:cTn id="7" dur="500" fill="hold"/>
                                        <p:tgtEl>
                                          <p:spTgt spid="197641"/>
                                        </p:tgtEl>
                                        <p:attrNameLst>
                                          <p:attrName>ppt_x</p:attrName>
                                        </p:attrNameLst>
                                      </p:cBhvr>
                                      <p:tavLst>
                                        <p:tav tm="0">
                                          <p:val>
                                            <p:strVal val="0-#ppt_w/2"/>
                                          </p:val>
                                        </p:tav>
                                        <p:tav tm="100000">
                                          <p:val>
                                            <p:strVal val="#ppt_x"/>
                                          </p:val>
                                        </p:tav>
                                      </p:tavLst>
                                    </p:anim>
                                    <p:anim calcmode="lin" valueType="num">
                                      <p:cBhvr additive="base">
                                        <p:cTn id="8" dur="500" fill="hold"/>
                                        <p:tgtEl>
                                          <p:spTgt spid="1976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7644"/>
                                        </p:tgtEl>
                                        <p:attrNameLst>
                                          <p:attrName>style.visibility</p:attrName>
                                        </p:attrNameLst>
                                      </p:cBhvr>
                                      <p:to>
                                        <p:strVal val="visible"/>
                                      </p:to>
                                    </p:set>
                                    <p:anim calcmode="lin" valueType="num">
                                      <p:cBhvr additive="base">
                                        <p:cTn id="13" dur="500" fill="hold"/>
                                        <p:tgtEl>
                                          <p:spTgt spid="197644"/>
                                        </p:tgtEl>
                                        <p:attrNameLst>
                                          <p:attrName>ppt_x</p:attrName>
                                        </p:attrNameLst>
                                      </p:cBhvr>
                                      <p:tavLst>
                                        <p:tav tm="0">
                                          <p:val>
                                            <p:strVal val="0-#ppt_w/2"/>
                                          </p:val>
                                        </p:tav>
                                        <p:tav tm="100000">
                                          <p:val>
                                            <p:strVal val="#ppt_x"/>
                                          </p:val>
                                        </p:tav>
                                      </p:tavLst>
                                    </p:anim>
                                    <p:anim calcmode="lin" valueType="num">
                                      <p:cBhvr additive="base">
                                        <p:cTn id="14" dur="500" fill="hold"/>
                                        <p:tgtEl>
                                          <p:spTgt spid="1976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6633"/>
                                        </p:tgtEl>
                                        <p:attrNameLst>
                                          <p:attrName>style.visibility</p:attrName>
                                        </p:attrNameLst>
                                      </p:cBhvr>
                                      <p:to>
                                        <p:strVal val="visible"/>
                                      </p:to>
                                    </p:set>
                                    <p:animEffect transition="in" filter="blinds(horizontal)">
                                      <p:cBhvr>
                                        <p:cTn id="19" dur="500"/>
                                        <p:tgtEl>
                                          <p:spTgt spid="2663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7650">
                                            <p:txEl>
                                              <p:pRg st="0" end="0"/>
                                            </p:txEl>
                                          </p:spTgt>
                                        </p:tgtEl>
                                        <p:attrNameLst>
                                          <p:attrName>style.visibility</p:attrName>
                                        </p:attrNameLst>
                                      </p:cBhvr>
                                      <p:to>
                                        <p:strVal val="visible"/>
                                      </p:to>
                                    </p:set>
                                    <p:animEffect transition="in" filter="fade">
                                      <p:cBhvr>
                                        <p:cTn id="29" dur="2000"/>
                                        <p:tgtEl>
                                          <p:spTgt spid="1976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1" grpId="0"/>
      <p:bldP spid="197644" grpId="0"/>
      <p:bldP spid="197650" grpId="0" build="allAtOnce"/>
      <p:bldP spid="2663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575163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en-US" dirty="0" smtClean="0"/>
              <a:t>Marshalling Data</a:t>
            </a:r>
          </a:p>
        </p:txBody>
      </p:sp>
      <p:sp>
        <p:nvSpPr>
          <p:cNvPr id="30724" name="Rectangle 3"/>
          <p:cNvSpPr>
            <a:spLocks noGrp="1" noChangeArrowheads="1"/>
          </p:cNvSpPr>
          <p:nvPr>
            <p:ph idx="1"/>
          </p:nvPr>
        </p:nvSpPr>
        <p:spPr/>
        <p:txBody>
          <a:bodyPr/>
          <a:lstStyle/>
          <a:p>
            <a:pPr lvl="1"/>
            <a:r>
              <a:rPr lang="en-US" altLang="en-US" dirty="0" smtClean="0"/>
              <a:t>There are many legacy offlines at Bloomberg</a:t>
            </a:r>
          </a:p>
          <a:p>
            <a:pPr lvl="1"/>
            <a:r>
              <a:rPr lang="en-US" altLang="en-US" dirty="0" smtClean="0"/>
              <a:t>They marshal data in different ways.</a:t>
            </a:r>
          </a:p>
          <a:p>
            <a:pPr lvl="2"/>
            <a:r>
              <a:rPr lang="en-US" altLang="en-US" dirty="0" smtClean="0"/>
              <a:t>Use memory mapped structs</a:t>
            </a:r>
          </a:p>
          <a:p>
            <a:pPr lvl="2"/>
            <a:r>
              <a:rPr lang="en-US" altLang="en-US" dirty="0" smtClean="0"/>
              <a:t>Directly pack and unpack bits</a:t>
            </a:r>
          </a:p>
          <a:p>
            <a:pPr lvl="2"/>
            <a:r>
              <a:rPr lang="en-US" altLang="en-US" dirty="0" smtClean="0"/>
              <a:t>Use libraries that help make this more transparent</a:t>
            </a:r>
          </a:p>
          <a:p>
            <a:pPr lvl="1"/>
            <a:r>
              <a:rPr lang="en-US" altLang="en-US" dirty="0" smtClean="0"/>
              <a:t>One very simple and reasonable method is to pass data using strings.</a:t>
            </a:r>
          </a:p>
          <a:p>
            <a:pPr lvl="2"/>
            <a:r>
              <a:rPr lang="en-US" altLang="en-US" b="1" dirty="0" smtClean="0">
                <a:solidFill>
                  <a:schemeClr val="accent3"/>
                </a:solidFill>
              </a:rPr>
              <a:t>XML</a:t>
            </a:r>
            <a:r>
              <a:rPr lang="en-US" altLang="en-US" dirty="0" smtClean="0"/>
              <a:t> can be used for complex messages.</a:t>
            </a:r>
          </a:p>
          <a:p>
            <a:pPr lvl="1"/>
            <a:r>
              <a:rPr lang="en-US" altLang="en-US" b="1" dirty="0" smtClean="0">
                <a:solidFill>
                  <a:schemeClr val="accent3"/>
                </a:solidFill>
              </a:rPr>
              <a:t>BDE</a:t>
            </a:r>
            <a:r>
              <a:rPr lang="en-US" altLang="en-US" dirty="0" smtClean="0"/>
              <a:t> offline package takes care of data marshalling for you.</a:t>
            </a:r>
          </a:p>
        </p:txBody>
      </p:sp>
    </p:spTree>
    <p:extLst>
      <p:ext uri="{BB962C8B-B14F-4D97-AF65-F5344CB8AC3E}">
        <p14:creationId xmlns:p14="http://schemas.microsoft.com/office/powerpoint/2010/main" val="8012714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59504" y="2468358"/>
            <a:ext cx="7339615" cy="517374"/>
            <a:chOff x="465772" y="960300"/>
            <a:chExt cx="6460808" cy="652076"/>
          </a:xfrm>
        </p:grpSpPr>
        <p:sp>
          <p:nvSpPr>
            <p:cNvPr id="5" name="Rectangle 4"/>
            <p:cNvSpPr/>
            <p:nvPr/>
          </p:nvSpPr>
          <p:spPr>
            <a:xfrm>
              <a:off x="465772" y="960300"/>
              <a:ext cx="6460808" cy="652076"/>
            </a:xfrm>
            <a:prstGeom prst="rect">
              <a:avLst/>
            </a:prstGeom>
            <a:no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lnSpc>
                  <a:spcPct val="90000"/>
                </a:lnSpc>
              </a:pPr>
              <a:endParaRPr lang="en-US" sz="2000" i="1" dirty="0" smtClean="0">
                <a:solidFill>
                  <a:schemeClr val="dk1"/>
                </a:solidFill>
              </a:endParaRPr>
            </a:p>
          </p:txBody>
        </p:sp>
        <p:sp>
          <p:nvSpPr>
            <p:cNvPr id="7" name="Pentagon 6"/>
            <p:cNvSpPr/>
            <p:nvPr/>
          </p:nvSpPr>
          <p:spPr>
            <a:xfrm>
              <a:off x="465772" y="960300"/>
              <a:ext cx="347575" cy="650358"/>
            </a:xfrm>
            <a:prstGeom prst="homePlate">
              <a:avLst>
                <a:gd name="adj" fmla="val 100000"/>
              </a:avLst>
            </a:prstGeom>
            <a:solidFill>
              <a:schemeClr val="accent3"/>
            </a:solid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2000" i="1" dirty="0">
                <a:solidFill>
                  <a:schemeClr val="dk1"/>
                </a:solidFill>
              </a:endParaRPr>
            </a:p>
          </p:txBody>
        </p:sp>
      </p:grpSp>
      <p:sp>
        <p:nvSpPr>
          <p:cNvPr id="6" name="Title 5"/>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p:txBody>
          <a:bodyPr/>
          <a:lstStyle/>
          <a:p>
            <a:pPr lvl="1"/>
            <a:r>
              <a:rPr lang="en-US" altLang="en-US" dirty="0"/>
              <a:t>Introduction</a:t>
            </a:r>
          </a:p>
          <a:p>
            <a:pPr lvl="1"/>
            <a:r>
              <a:rPr lang="en-US" altLang="en-US" dirty="0" smtClean="0"/>
              <a:t>Legacy </a:t>
            </a:r>
            <a:r>
              <a:rPr lang="en-US" altLang="en-US" dirty="0"/>
              <a:t>Offlines</a:t>
            </a:r>
          </a:p>
          <a:p>
            <a:pPr lvl="1"/>
            <a:r>
              <a:rPr lang="en-US" altLang="en-US" dirty="0"/>
              <a:t>BDE Offlines</a:t>
            </a:r>
          </a:p>
          <a:p>
            <a:pPr lvl="1"/>
            <a:r>
              <a:rPr lang="en-US" altLang="en-US" dirty="0"/>
              <a:t>M-Trap for </a:t>
            </a:r>
            <a:r>
              <a:rPr lang="en-US" altLang="en-US" dirty="0" smtClean="0"/>
              <a:t>BAS</a:t>
            </a:r>
          </a:p>
          <a:p>
            <a:pPr lvl="1"/>
            <a:r>
              <a:rPr lang="en-US" altLang="en-US" dirty="0"/>
              <a:t>Summary</a:t>
            </a:r>
          </a:p>
          <a:p>
            <a:pPr lvl="1"/>
            <a:endParaRPr lang="en-US" altLang="en-US" dirty="0"/>
          </a:p>
        </p:txBody>
      </p:sp>
    </p:spTree>
    <p:extLst>
      <p:ext uri="{BB962C8B-B14F-4D97-AF65-F5344CB8AC3E}">
        <p14:creationId xmlns:p14="http://schemas.microsoft.com/office/powerpoint/2010/main" val="3018771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bde</a:t>
            </a:r>
            <a:r>
              <a:rPr lang="en-US" dirty="0"/>
              <a:t/>
            </a:r>
            <a:br>
              <a:rPr lang="en-US" dirty="0"/>
            </a:br>
            <a:r>
              <a:rPr lang="en-US" dirty="0" smtClean="0"/>
              <a:t>offlines</a:t>
            </a:r>
            <a:endParaRPr lang="en-US" dirty="0"/>
          </a:p>
        </p:txBody>
      </p:sp>
    </p:spTree>
    <p:extLst>
      <p:ext uri="{BB962C8B-B14F-4D97-AF65-F5344CB8AC3E}">
        <p14:creationId xmlns:p14="http://schemas.microsoft.com/office/powerpoint/2010/main" val="3450462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en-US" dirty="0" smtClean="0"/>
              <a:t>BDE Offlines: Basic Steps</a:t>
            </a:r>
          </a:p>
        </p:txBody>
      </p:sp>
      <p:sp>
        <p:nvSpPr>
          <p:cNvPr id="32772" name="Rectangle 3"/>
          <p:cNvSpPr>
            <a:spLocks noGrp="1" noChangeArrowheads="1"/>
          </p:cNvSpPr>
          <p:nvPr>
            <p:ph idx="1"/>
          </p:nvPr>
        </p:nvSpPr>
        <p:spPr/>
        <p:txBody>
          <a:bodyPr/>
          <a:lstStyle/>
          <a:p>
            <a:pPr lvl="1"/>
            <a:r>
              <a:rPr lang="en-US" altLang="en-US" dirty="0" smtClean="0"/>
              <a:t>Step 1: create an offline object</a:t>
            </a:r>
          </a:p>
          <a:p>
            <a:pPr lvl="2">
              <a:buFont typeface="Arial" charset="0"/>
              <a:buNone/>
            </a:pPr>
            <a:r>
              <a:rPr lang="en-US" altLang="en-US" b="1" dirty="0" smtClean="0">
                <a:solidFill>
                  <a:schemeClr val="accent6"/>
                </a:solidFill>
                <a:latin typeface="Courier New"/>
                <a:cs typeface="Courier New" pitchFamily="49" charset="0"/>
              </a:rPr>
              <a:t>#include &lt;e_ipcfs_offline.h&gt;</a:t>
            </a:r>
          </a:p>
          <a:p>
            <a:pPr lvl="2">
              <a:buFont typeface="Arial" charset="0"/>
              <a:buNone/>
            </a:pPr>
            <a:r>
              <a:rPr lang="en-US" altLang="en-US" b="1" dirty="0" smtClean="0">
                <a:solidFill>
                  <a:schemeClr val="accent6"/>
                </a:solidFill>
                <a:latin typeface="Courier New"/>
                <a:cs typeface="Courier New" pitchFamily="49" charset="0"/>
              </a:rPr>
              <a:t>e_ipcfs_Offline my_offline;</a:t>
            </a:r>
          </a:p>
          <a:p>
            <a:pPr marL="971550" lvl="3" indent="-342900">
              <a:buClr>
                <a:srgbClr val="FF9900"/>
              </a:buClr>
            </a:pPr>
            <a:r>
              <a:rPr lang="en-US" altLang="en-US" dirty="0" smtClean="0"/>
              <a:t>When an offline instance is created, the number of threads to be created to dispatch messages can also be specified.</a:t>
            </a:r>
          </a:p>
          <a:p>
            <a:pPr lvl="1"/>
            <a:r>
              <a:rPr lang="en-US" altLang="en-US" dirty="0" smtClean="0"/>
              <a:t>Step 2: register an offline</a:t>
            </a:r>
          </a:p>
          <a:p>
            <a:pPr lvl="2">
              <a:buFont typeface="Arial" charset="0"/>
              <a:buNone/>
            </a:pPr>
            <a:r>
              <a:rPr lang="en-US" altLang="en-US" sz="1600" b="1" dirty="0" smtClean="0">
                <a:solidFill>
                  <a:schemeClr val="accent6"/>
                </a:solidFill>
                <a:latin typeface="Courier New"/>
                <a:cs typeface="Courier New" pitchFamily="49" charset="0"/>
              </a:rPr>
              <a:t>my_offline.registerOffline(TASK_NAME, TASK_NUM);</a:t>
            </a:r>
          </a:p>
          <a:p>
            <a:pPr marL="971550" lvl="3" indent="-342900">
              <a:buClr>
                <a:srgbClr val="FF9900"/>
              </a:buClr>
            </a:pPr>
            <a:r>
              <a:rPr lang="en-US" altLang="en-US" dirty="0" smtClean="0"/>
              <a:t>Different sets of parameters can be passed.</a:t>
            </a:r>
          </a:p>
          <a:p>
            <a:pPr lvl="1"/>
            <a:r>
              <a:rPr lang="en-US" altLang="en-US" dirty="0" smtClean="0"/>
              <a:t>Step 3: start an offline</a:t>
            </a:r>
          </a:p>
          <a:p>
            <a:pPr lvl="2">
              <a:buFont typeface="Arial" charset="0"/>
              <a:buNone/>
            </a:pPr>
            <a:r>
              <a:rPr lang="en-US" altLang="en-US" b="1" dirty="0" smtClean="0">
                <a:solidFill>
                  <a:schemeClr val="accent6"/>
                </a:solidFill>
                <a:latin typeface="Courier New"/>
                <a:cs typeface="Courier New" pitchFamily="49" charset="0"/>
              </a:rPr>
              <a:t>my_offline.run();</a:t>
            </a:r>
          </a:p>
          <a:p>
            <a:pPr lvl="1" eaLnBrk="1" hangingPunct="1">
              <a:buFont typeface="Arial" charset="0"/>
              <a:buNone/>
            </a:pPr>
            <a:endParaRPr lang="en-US" altLang="en-US" sz="1800" dirty="0" smtClean="0"/>
          </a:p>
        </p:txBody>
      </p:sp>
      <p:sp>
        <p:nvSpPr>
          <p:cNvPr id="32773" name="Rectangle 6"/>
          <p:cNvSpPr>
            <a:spLocks noChangeArrowheads="1"/>
          </p:cNvSpPr>
          <p:nvPr/>
        </p:nvSpPr>
        <p:spPr bwMode="auto">
          <a:xfrm>
            <a:off x="838200" y="4419600"/>
            <a:ext cx="7924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lvl="1" eaLnBrk="1" hangingPunct="1">
              <a:spcBef>
                <a:spcPct val="20000"/>
              </a:spcBef>
              <a:buClr>
                <a:schemeClr val="tx1"/>
              </a:buClr>
              <a:buFont typeface="Arial" charset="0"/>
              <a:buChar char="–"/>
            </a:pPr>
            <a:endParaRPr lang="en-US" altLang="en-US" sz="1800" b="1" dirty="0">
              <a:solidFill>
                <a:srgbClr val="006666"/>
              </a:solidFill>
              <a:latin typeface="Arial" charset="0"/>
            </a:endParaRPr>
          </a:p>
        </p:txBody>
      </p:sp>
    </p:spTree>
    <p:extLst>
      <p:ext uri="{BB962C8B-B14F-4D97-AF65-F5344CB8AC3E}">
        <p14:creationId xmlns:p14="http://schemas.microsoft.com/office/powerpoint/2010/main" val="20196505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en-US" dirty="0" smtClean="0"/>
              <a:t>“Hello, World” Example</a:t>
            </a:r>
          </a:p>
        </p:txBody>
      </p:sp>
      <p:sp>
        <p:nvSpPr>
          <p:cNvPr id="3" name="Content Placeholder 2"/>
          <p:cNvSpPr>
            <a:spLocks noGrp="1"/>
          </p:cNvSpPr>
          <p:nvPr>
            <p:ph idx="1"/>
          </p:nvPr>
        </p:nvSpPr>
        <p:spPr>
          <a:xfrm>
            <a:off x="457200" y="5534526"/>
            <a:ext cx="7677150" cy="1088524"/>
          </a:xfrm>
        </p:spPr>
        <p:txBody>
          <a:bodyPr/>
          <a:lstStyle/>
          <a:p>
            <a:pPr lvl="1"/>
            <a:r>
              <a:rPr lang="en-US" dirty="0" smtClean="0"/>
              <a:t>This is a stand-alone task which does not response to any request</a:t>
            </a:r>
            <a:endParaRPr lang="en-US" dirty="0"/>
          </a:p>
        </p:txBody>
      </p:sp>
      <p:sp>
        <p:nvSpPr>
          <p:cNvPr id="33796" name="TextBox 6"/>
          <p:cNvSpPr txBox="1">
            <a:spLocks noChangeArrowheads="1"/>
          </p:cNvSpPr>
          <p:nvPr/>
        </p:nvSpPr>
        <p:spPr bwMode="auto">
          <a:xfrm>
            <a:off x="609597" y="1322512"/>
            <a:ext cx="6361842" cy="4031873"/>
          </a:xfrm>
          <a:prstGeom prst="rect">
            <a:avLst/>
          </a:prstGeom>
          <a:solidFill>
            <a:srgbClr val="FFFFCC"/>
          </a:solidFill>
          <a:ln w="9525">
            <a:solidFill>
              <a:schemeClr val="tx1"/>
            </a:solidFill>
            <a:miter lim="800000"/>
            <a:headEnd/>
            <a:tailEnd/>
          </a:ln>
        </p:spPr>
        <p:txBody>
          <a:bodyPr wrap="squar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200" b="1" dirty="0">
                <a:solidFill>
                  <a:srgbClr val="333333"/>
                </a:solidFill>
                <a:latin typeface="Courier New" pitchFamily="49" charset="0"/>
                <a:cs typeface="Courier New" pitchFamily="49" charset="0"/>
              </a:rPr>
              <a:t>#include &lt;e_ipcfs_offline.h&gt;</a:t>
            </a:r>
          </a:p>
          <a:p>
            <a:pPr eaLnBrk="1" hangingPunct="1"/>
            <a:endParaRPr lang="en-US" altLang="en-US" sz="1200" b="1" dirty="0">
              <a:solidFill>
                <a:srgbClr val="333333"/>
              </a:solidFill>
              <a:latin typeface="Courier New" pitchFamily="49" charset="0"/>
              <a:cs typeface="Courier New" pitchFamily="49" charset="0"/>
            </a:endParaRPr>
          </a:p>
          <a:p>
            <a:pPr eaLnBrk="1" hangingPunct="1"/>
            <a:r>
              <a:rPr lang="en-US" altLang="en-US" sz="1200" b="1" dirty="0">
                <a:solidFill>
                  <a:srgbClr val="333333"/>
                </a:solidFill>
                <a:latin typeface="Courier New" pitchFamily="49" charset="0"/>
                <a:cs typeface="Courier New" pitchFamily="49" charset="0"/>
              </a:rPr>
              <a:t>using namespace BloombergLP;</a:t>
            </a:r>
          </a:p>
          <a:p>
            <a:pPr eaLnBrk="1" hangingPunct="1"/>
            <a:endParaRPr lang="en-US" altLang="en-US" sz="1200" b="1" dirty="0">
              <a:solidFill>
                <a:srgbClr val="333333"/>
              </a:solidFill>
              <a:latin typeface="Courier New" pitchFamily="49" charset="0"/>
              <a:cs typeface="Courier New" pitchFamily="49" charset="0"/>
            </a:endParaRPr>
          </a:p>
          <a:p>
            <a:pPr eaLnBrk="1" hangingPunct="1"/>
            <a:r>
              <a:rPr lang="en-US" altLang="en-US" sz="1200" b="1" dirty="0">
                <a:solidFill>
                  <a:srgbClr val="333333"/>
                </a:solidFill>
                <a:latin typeface="Courier New" pitchFamily="49" charset="0"/>
                <a:cs typeface="Courier New" pitchFamily="49" charset="0"/>
              </a:rPr>
              <a:t>int main(int argc, char* argv[]) {</a:t>
            </a:r>
          </a:p>
          <a:p>
            <a:pPr eaLnBrk="1" hangingPunct="1"/>
            <a:r>
              <a:rPr lang="en-US" altLang="en-US" sz="1200" b="1" dirty="0">
                <a:solidFill>
                  <a:srgbClr val="333333"/>
                </a:solidFill>
                <a:latin typeface="Courier New" pitchFamily="49" charset="0"/>
                <a:cs typeface="Courier New" pitchFamily="49" charset="0"/>
              </a:rPr>
              <a:t>……</a:t>
            </a:r>
          </a:p>
          <a:p>
            <a:pPr eaLnBrk="1" hangingPunct="1"/>
            <a:r>
              <a:rPr lang="en-US" altLang="en-US" sz="1200" b="1" dirty="0">
                <a:solidFill>
                  <a:srgbClr val="333333"/>
                </a:solidFill>
                <a:latin typeface="Courier New" pitchFamily="49" charset="0"/>
                <a:cs typeface="Courier New" pitchFamily="49" charset="0"/>
              </a:rPr>
              <a:t>    </a:t>
            </a:r>
            <a:r>
              <a:rPr lang="en-US" altLang="en-US" sz="1200" b="1" dirty="0">
                <a:solidFill>
                  <a:srgbClr val="0000FF"/>
                </a:solidFill>
                <a:latin typeface="Courier New" pitchFamily="49" charset="0"/>
                <a:cs typeface="Courier New" pitchFamily="49" charset="0"/>
              </a:rPr>
              <a:t>e_ipcfs_Offline my_offline;</a:t>
            </a:r>
          </a:p>
          <a:p>
            <a:pPr eaLnBrk="1" hangingPunct="1"/>
            <a:r>
              <a:rPr lang="en-US" altLang="en-US" sz="1200" b="1" dirty="0">
                <a:solidFill>
                  <a:srgbClr val="333333"/>
                </a:solidFill>
                <a:latin typeface="Courier New" pitchFamily="49" charset="0"/>
                <a:cs typeface="Courier New" pitchFamily="49" charset="0"/>
              </a:rPr>
              <a:t>    </a:t>
            </a:r>
            <a:r>
              <a:rPr lang="en-US" altLang="en-US" sz="1200" b="1" dirty="0">
                <a:solidFill>
                  <a:srgbClr val="0000FF"/>
                </a:solidFill>
                <a:latin typeface="Courier New" pitchFamily="49" charset="0"/>
                <a:cs typeface="Courier New" pitchFamily="49" charset="0"/>
              </a:rPr>
              <a:t>my_offline.registerOffline(TASK_NAME, TASK_NUM);</a:t>
            </a:r>
          </a:p>
          <a:p>
            <a:pPr eaLnBrk="1" hangingPunct="1"/>
            <a:r>
              <a:rPr lang="en-US" altLang="en-US" sz="1200" b="1" dirty="0">
                <a:solidFill>
                  <a:srgbClr val="333333"/>
                </a:solidFill>
                <a:latin typeface="Courier New" pitchFamily="49" charset="0"/>
                <a:cs typeface="Courier New" pitchFamily="49" charset="0"/>
              </a:rPr>
              <a:t>    if (!my_offline.isRegistered()) {</a:t>
            </a:r>
          </a:p>
          <a:p>
            <a:pPr eaLnBrk="1" hangingPunct="1"/>
            <a:r>
              <a:rPr lang="en-US" altLang="en-US" sz="1200" b="1" dirty="0">
                <a:solidFill>
                  <a:srgbClr val="333333"/>
                </a:solidFill>
                <a:latin typeface="Courier New" pitchFamily="49" charset="0"/>
                <a:cs typeface="Courier New" pitchFamily="49" charset="0"/>
              </a:rPr>
              <a:t>        std::cout &lt;&lt; "Cannot register offline: "</a:t>
            </a:r>
          </a:p>
          <a:p>
            <a:pPr eaLnBrk="1" hangingPunct="1"/>
            <a:r>
              <a:rPr lang="en-US" altLang="en-US" sz="1200" b="1" dirty="0">
                <a:solidFill>
                  <a:srgbClr val="333333"/>
                </a:solidFill>
                <a:latin typeface="Courier New" pitchFamily="49" charset="0"/>
                <a:cs typeface="Courier New" pitchFamily="49" charset="0"/>
              </a:rPr>
              <a:t>                  &lt;&lt; "taskName = "   &lt;&lt; TASK_NAME   &lt;&lt; ", "</a:t>
            </a:r>
          </a:p>
          <a:p>
            <a:pPr eaLnBrk="1" hangingPunct="1"/>
            <a:r>
              <a:rPr lang="en-US" altLang="en-US" sz="1200" b="1" dirty="0">
                <a:solidFill>
                  <a:srgbClr val="333333"/>
                </a:solidFill>
                <a:latin typeface="Courier New" pitchFamily="49" charset="0"/>
                <a:cs typeface="Courier New" pitchFamily="49" charset="0"/>
              </a:rPr>
              <a:t>                  &lt;&lt; "taskNumber = " &lt;&lt; TASK_NUM &lt;&lt; ". Exiting."</a:t>
            </a:r>
          </a:p>
          <a:p>
            <a:pPr eaLnBrk="1" hangingPunct="1"/>
            <a:r>
              <a:rPr lang="en-US" altLang="en-US" sz="1200" b="1" dirty="0">
                <a:solidFill>
                  <a:srgbClr val="333333"/>
                </a:solidFill>
                <a:latin typeface="Courier New" pitchFamily="49" charset="0"/>
                <a:cs typeface="Courier New" pitchFamily="49" charset="0"/>
              </a:rPr>
              <a:t>                  &lt;&lt; std::endl;</a:t>
            </a:r>
          </a:p>
          <a:p>
            <a:pPr eaLnBrk="1" hangingPunct="1"/>
            <a:r>
              <a:rPr lang="en-US" altLang="en-US" sz="1200" b="1" dirty="0">
                <a:solidFill>
                  <a:srgbClr val="333333"/>
                </a:solidFill>
                <a:latin typeface="Courier New" pitchFamily="49" charset="0"/>
                <a:cs typeface="Courier New" pitchFamily="49" charset="0"/>
              </a:rPr>
              <a:t>        std::exit(-1);</a:t>
            </a:r>
          </a:p>
          <a:p>
            <a:pPr eaLnBrk="1" hangingPunct="1"/>
            <a:r>
              <a:rPr lang="en-US" altLang="en-US" sz="1200" b="1" dirty="0">
                <a:solidFill>
                  <a:srgbClr val="333333"/>
                </a:solidFill>
                <a:latin typeface="Courier New" pitchFamily="49" charset="0"/>
                <a:cs typeface="Courier New" pitchFamily="49" charset="0"/>
              </a:rPr>
              <a:t>    }</a:t>
            </a:r>
          </a:p>
          <a:p>
            <a:pPr eaLnBrk="1" hangingPunct="1"/>
            <a:endParaRPr lang="en-US" altLang="en-US" sz="1200" b="1" dirty="0">
              <a:solidFill>
                <a:srgbClr val="333333"/>
              </a:solidFill>
              <a:latin typeface="Courier New" pitchFamily="49" charset="0"/>
              <a:cs typeface="Courier New" pitchFamily="49" charset="0"/>
            </a:endParaRPr>
          </a:p>
          <a:p>
            <a:pPr eaLnBrk="1" hangingPunct="1"/>
            <a:r>
              <a:rPr lang="en-US" altLang="en-US" sz="1200" b="1" dirty="0">
                <a:solidFill>
                  <a:srgbClr val="333333"/>
                </a:solidFill>
                <a:latin typeface="Courier New" pitchFamily="49" charset="0"/>
                <a:cs typeface="Courier New" pitchFamily="49" charset="0"/>
              </a:rPr>
              <a:t>    std::cout &lt;&lt; "Hello, world." &lt;&lt; std::endl;</a:t>
            </a:r>
          </a:p>
          <a:p>
            <a:pPr eaLnBrk="1" hangingPunct="1"/>
            <a:r>
              <a:rPr lang="en-US" altLang="en-US" sz="1200" b="1" dirty="0">
                <a:solidFill>
                  <a:srgbClr val="333333"/>
                </a:solidFill>
                <a:latin typeface="Courier New" pitchFamily="49" charset="0"/>
                <a:cs typeface="Courier New" pitchFamily="49" charset="0"/>
              </a:rPr>
              <a:t>    </a:t>
            </a:r>
            <a:r>
              <a:rPr lang="en-US" altLang="en-US" sz="1200" b="1" dirty="0">
                <a:solidFill>
                  <a:srgbClr val="0000FF"/>
                </a:solidFill>
                <a:latin typeface="Courier New" pitchFamily="49" charset="0"/>
                <a:cs typeface="Courier New" pitchFamily="49" charset="0"/>
              </a:rPr>
              <a:t>my_offline.run();  </a:t>
            </a:r>
            <a:r>
              <a:rPr lang="en-US" altLang="en-US" sz="1200" b="1" dirty="0">
                <a:solidFill>
                  <a:srgbClr val="333333"/>
                </a:solidFill>
                <a:latin typeface="Courier New" pitchFamily="49" charset="0"/>
                <a:cs typeface="Courier New" pitchFamily="49" charset="0"/>
              </a:rPr>
              <a:t>//Execute offline event loop</a:t>
            </a:r>
          </a:p>
          <a:p>
            <a:pPr eaLnBrk="1" hangingPunct="1"/>
            <a:r>
              <a:rPr lang="en-US" altLang="en-US" sz="1200" b="1" dirty="0">
                <a:solidFill>
                  <a:srgbClr val="333333"/>
                </a:solidFill>
                <a:latin typeface="Courier New" pitchFamily="49" charset="0"/>
                <a:cs typeface="Courier New" pitchFamily="49" charset="0"/>
              </a:rPr>
              <a:t>    return 0;</a:t>
            </a:r>
          </a:p>
          <a:p>
            <a:pPr eaLnBrk="1" hangingPunct="1"/>
            <a:r>
              <a:rPr lang="en-US" altLang="en-US" sz="1200" b="1" dirty="0">
                <a:solidFill>
                  <a:srgbClr val="333333"/>
                </a:solidFill>
                <a:latin typeface="Courier New" pitchFamily="49" charset="0"/>
                <a:cs typeface="Courier New" pitchFamily="49" charset="0"/>
              </a:rPr>
              <a:t>}</a:t>
            </a:r>
          </a:p>
          <a:p>
            <a:pPr eaLnBrk="1" hangingPunct="1"/>
            <a:endParaRPr lang="en-US" altLang="en-US" sz="1600" b="1" dirty="0">
              <a:solidFill>
                <a:srgbClr val="333333"/>
              </a:solidFill>
              <a:latin typeface="Courier New" pitchFamily="49" charset="0"/>
              <a:cs typeface="Courier New" pitchFamily="49" charset="0"/>
            </a:endParaRPr>
          </a:p>
        </p:txBody>
      </p:sp>
    </p:spTree>
    <p:extLst>
      <p:ext uri="{BB962C8B-B14F-4D97-AF65-F5344CB8AC3E}">
        <p14:creationId xmlns:p14="http://schemas.microsoft.com/office/powerpoint/2010/main" val="24080350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en-US" dirty="0" smtClean="0"/>
              <a:t>Offline Server: Handling Traps</a:t>
            </a:r>
          </a:p>
        </p:txBody>
      </p:sp>
      <p:sp>
        <p:nvSpPr>
          <p:cNvPr id="34820" name="Rectangle 3"/>
          <p:cNvSpPr>
            <a:spLocks noGrp="1" noChangeArrowheads="1"/>
          </p:cNvSpPr>
          <p:nvPr>
            <p:ph idx="1"/>
          </p:nvPr>
        </p:nvSpPr>
        <p:spPr/>
        <p:txBody>
          <a:bodyPr/>
          <a:lstStyle/>
          <a:p>
            <a:pPr lvl="1"/>
            <a:r>
              <a:rPr lang="en-US" altLang="en-US" dirty="0" smtClean="0"/>
              <a:t>To handle requests sent via traps, define a (driver) class containing:</a:t>
            </a:r>
          </a:p>
          <a:p>
            <a:pPr lvl="2"/>
            <a:r>
              <a:rPr lang="en-US" altLang="en-US" dirty="0" smtClean="0"/>
              <a:t>A private data member which can point to an offline</a:t>
            </a:r>
          </a:p>
          <a:p>
            <a:pPr lvl="2"/>
            <a:r>
              <a:rPr lang="en-US" altLang="en-US" dirty="0" smtClean="0"/>
              <a:t>Q-trap handler: Messages passed via </a:t>
            </a:r>
            <a:r>
              <a:rPr lang="en-US" altLang="en-US" b="1" dirty="0" smtClean="0">
                <a:solidFill>
                  <a:schemeClr val="accent6"/>
                </a:solidFill>
                <a:latin typeface="Courier New"/>
                <a:cs typeface="Courier New" pitchFamily="49" charset="0"/>
              </a:rPr>
              <a:t>fstsnd</a:t>
            </a:r>
            <a:r>
              <a:rPr lang="en-US" altLang="en-US" dirty="0" smtClean="0"/>
              <a:t> are encapsulated in a stream buffer which is a copy of the original message.</a:t>
            </a:r>
          </a:p>
          <a:p>
            <a:pPr lvl="2"/>
            <a:r>
              <a:rPr lang="en-US" altLang="en-US" dirty="0" smtClean="0"/>
              <a:t>M-trap handler(s): M-trap passed via the </a:t>
            </a:r>
            <a:r>
              <a:rPr lang="en-US" altLang="en-US" b="1" dirty="0" smtClean="0">
                <a:solidFill>
                  <a:schemeClr val="accent6"/>
                </a:solidFill>
                <a:latin typeface="Courier New"/>
                <a:cs typeface="Courier New" pitchFamily="49" charset="0"/>
              </a:rPr>
              <a:t>send</a:t>
            </a:r>
            <a:r>
              <a:rPr lang="en-US" altLang="en-US" dirty="0" smtClean="0"/>
              <a:t> command is captured in a string (containing the command name) and an </a:t>
            </a:r>
            <a:r>
              <a:rPr lang="en-US" altLang="en-US" b="1" dirty="0" smtClean="0">
                <a:solidFill>
                  <a:schemeClr val="accent6"/>
                </a:solidFill>
                <a:latin typeface="Courier New"/>
                <a:cs typeface="Courier New" pitchFamily="49" charset="0"/>
              </a:rPr>
              <a:t>istream</a:t>
            </a:r>
            <a:r>
              <a:rPr lang="en-US" altLang="en-US" dirty="0" smtClean="0"/>
              <a:t> (containing the remaining arguments).</a:t>
            </a:r>
          </a:p>
          <a:p>
            <a:pPr lvl="1"/>
            <a:endParaRPr lang="en-US" altLang="en-US" dirty="0" smtClean="0"/>
          </a:p>
          <a:p>
            <a:pPr eaLnBrk="1" hangingPunct="1"/>
            <a:endParaRPr lang="en-US" altLang="en-US" dirty="0" smtClean="0"/>
          </a:p>
        </p:txBody>
      </p:sp>
      <p:sp>
        <p:nvSpPr>
          <p:cNvPr id="34821" name="Rounded Rectangle 4"/>
          <p:cNvSpPr>
            <a:spLocks noChangeArrowheads="1"/>
          </p:cNvSpPr>
          <p:nvPr/>
        </p:nvSpPr>
        <p:spPr bwMode="auto">
          <a:xfrm>
            <a:off x="2514600" y="4876800"/>
            <a:ext cx="3276600" cy="16764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600" b="1" dirty="0">
                <a:solidFill>
                  <a:schemeClr val="tx1"/>
                </a:solidFill>
              </a:rPr>
              <a:t>Class DriverDemo {</a:t>
            </a:r>
          </a:p>
          <a:p>
            <a:pPr eaLnBrk="1" hangingPunct="1"/>
            <a:endParaRPr lang="en-US" altLang="en-US" sz="1600" b="1" dirty="0">
              <a:solidFill>
                <a:schemeClr val="tx1"/>
              </a:solidFill>
            </a:endParaRPr>
          </a:p>
          <a:p>
            <a:pPr eaLnBrk="1" hangingPunct="1"/>
            <a:r>
              <a:rPr lang="en-US" altLang="en-US" sz="1600" b="1" dirty="0">
                <a:solidFill>
                  <a:schemeClr val="tx1"/>
                </a:solidFill>
              </a:rPr>
              <a:t>e_ipcfs_Offline* ……</a:t>
            </a:r>
          </a:p>
          <a:p>
            <a:pPr eaLnBrk="1" hangingPunct="1"/>
            <a:r>
              <a:rPr lang="en-US" altLang="en-US" sz="1600" b="1" dirty="0">
                <a:solidFill>
                  <a:schemeClr val="tx1"/>
                </a:solidFill>
              </a:rPr>
              <a:t>//Q-Trap handler</a:t>
            </a:r>
          </a:p>
          <a:p>
            <a:pPr eaLnBrk="1" hangingPunct="1"/>
            <a:r>
              <a:rPr lang="en-US" altLang="en-US" sz="1600" b="1" dirty="0">
                <a:solidFill>
                  <a:schemeClr val="tx1"/>
                </a:solidFill>
              </a:rPr>
              <a:t>//M-Trap handler(s)</a:t>
            </a:r>
          </a:p>
        </p:txBody>
      </p:sp>
    </p:spTree>
    <p:extLst>
      <p:ext uri="{BB962C8B-B14F-4D97-AF65-F5344CB8AC3E}">
        <p14:creationId xmlns:p14="http://schemas.microsoft.com/office/powerpoint/2010/main" val="33779781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dirty="0" smtClean="0"/>
              <a:t>BDE Offline Example: Driver Class</a:t>
            </a:r>
          </a:p>
        </p:txBody>
      </p:sp>
      <p:sp>
        <p:nvSpPr>
          <p:cNvPr id="35845" name="Rectangle 3"/>
          <p:cNvSpPr>
            <a:spLocks noGrp="1" noChangeArrowheads="1"/>
          </p:cNvSpPr>
          <p:nvPr>
            <p:ph idx="1"/>
          </p:nvPr>
        </p:nvSpPr>
        <p:spPr/>
        <p:txBody>
          <a:bodyPr/>
          <a:lstStyle/>
          <a:p>
            <a:pPr lvl="1"/>
            <a:r>
              <a:rPr lang="en-US" altLang="en-US" dirty="0" smtClean="0"/>
              <a:t>A simple driver class with a constructor and two trap handlers (</a:t>
            </a:r>
            <a:r>
              <a:rPr lang="en-US" altLang="en-US" b="1" spc="0" dirty="0" smtClean="0">
                <a:solidFill>
                  <a:schemeClr val="accent6"/>
                </a:solidFill>
                <a:latin typeface="Courier New"/>
                <a:cs typeface="Courier New" pitchFamily="49" charset="0"/>
              </a:rPr>
              <a:t>onData</a:t>
            </a:r>
            <a:r>
              <a:rPr lang="en-US" altLang="en-US" dirty="0" smtClean="0"/>
              <a:t> and </a:t>
            </a:r>
            <a:r>
              <a:rPr lang="en-US" altLang="en-US" b="1" spc="0" dirty="0" smtClean="0">
                <a:solidFill>
                  <a:schemeClr val="accent6"/>
                </a:solidFill>
                <a:latin typeface="Courier New"/>
                <a:cs typeface="Courier New" pitchFamily="49" charset="0"/>
              </a:rPr>
              <a:t>onExit</a:t>
            </a:r>
            <a:r>
              <a:rPr lang="en-US" altLang="en-US" dirty="0" smtClean="0"/>
              <a:t>)</a:t>
            </a:r>
          </a:p>
          <a:p>
            <a:pPr lvl="1"/>
            <a:endParaRPr lang="en-US" altLang="en-US" dirty="0" smtClean="0"/>
          </a:p>
        </p:txBody>
      </p:sp>
      <p:sp>
        <p:nvSpPr>
          <p:cNvPr id="35843" name="Text Box 11"/>
          <p:cNvSpPr txBox="1">
            <a:spLocks noChangeArrowheads="1"/>
          </p:cNvSpPr>
          <p:nvPr/>
        </p:nvSpPr>
        <p:spPr bwMode="auto">
          <a:xfrm>
            <a:off x="897212" y="2500969"/>
            <a:ext cx="6899251" cy="2677656"/>
          </a:xfrm>
          <a:prstGeom prst="rect">
            <a:avLst/>
          </a:prstGeom>
          <a:solidFill>
            <a:srgbClr val="FFFFCC"/>
          </a:solidFill>
          <a:ln w="9525" algn="ctr">
            <a:solidFill>
              <a:schemeClr val="tx1"/>
            </a:solidFill>
            <a:miter lim="800000"/>
            <a:headEnd/>
            <a:tailEnd/>
          </a:ln>
        </p:spPr>
        <p:txBody>
          <a:bodyPr wrap="squar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200" b="1" dirty="0">
                <a:solidFill>
                  <a:schemeClr val="tx1"/>
                </a:solidFill>
                <a:latin typeface="Courier New" pitchFamily="49" charset="0"/>
              </a:rPr>
              <a:t>class TrainingDriverDemo</a:t>
            </a:r>
          </a:p>
          <a:p>
            <a:pPr eaLnBrk="1" hangingPunct="1"/>
            <a:r>
              <a:rPr lang="en-US" altLang="en-US" sz="1200" b="1" dirty="0">
                <a:solidFill>
                  <a:schemeClr val="tx1"/>
                </a:solidFill>
                <a:latin typeface="Courier New" pitchFamily="49" charset="0"/>
              </a:rPr>
              <a:t>{</a:t>
            </a:r>
          </a:p>
          <a:p>
            <a:pPr eaLnBrk="1" hangingPunct="1"/>
            <a:r>
              <a:rPr lang="en-US" altLang="en-US" sz="1200" b="1" dirty="0">
                <a:solidFill>
                  <a:schemeClr val="tx1"/>
                </a:solidFill>
                <a:latin typeface="Courier New" pitchFamily="49" charset="0"/>
              </a:rPr>
              <a:t>    e_ipcfs_Offline *d_offline;</a:t>
            </a:r>
          </a:p>
          <a:p>
            <a:pPr eaLnBrk="1" hangingPunct="1"/>
            <a:r>
              <a:rPr lang="en-US" altLang="en-US" sz="1200" b="1" dirty="0">
                <a:solidFill>
                  <a:schemeClr val="tx1"/>
                </a:solidFill>
                <a:latin typeface="Courier New" pitchFamily="49" charset="0"/>
              </a:rPr>
              <a:t>    TrainingDriverDemo();</a:t>
            </a:r>
          </a:p>
          <a:p>
            <a:pPr eaLnBrk="1" hangingPunct="1"/>
            <a:r>
              <a:rPr lang="en-US" altLang="en-US" sz="1200" b="1" dirty="0">
                <a:solidFill>
                  <a:schemeClr val="tx1"/>
                </a:solidFill>
                <a:latin typeface="Courier New" pitchFamily="49" charset="0"/>
              </a:rPr>
              <a:t>public:</a:t>
            </a:r>
          </a:p>
          <a:p>
            <a:pPr eaLnBrk="1" hangingPunct="1"/>
            <a:r>
              <a:rPr lang="en-US" altLang="en-US" sz="1200" b="1" dirty="0">
                <a:solidFill>
                  <a:schemeClr val="tx1"/>
                </a:solidFill>
                <a:latin typeface="Courier New" pitchFamily="49" charset="0"/>
              </a:rPr>
              <a:t>    //constructor</a:t>
            </a:r>
          </a:p>
          <a:p>
            <a:pPr eaLnBrk="1" hangingPunct="1"/>
            <a:r>
              <a:rPr lang="en-US" altLang="en-US" sz="1200" b="1" dirty="0">
                <a:solidFill>
                  <a:schemeClr val="tx1"/>
                </a:solidFill>
                <a:latin typeface="Courier New" pitchFamily="49" charset="0"/>
              </a:rPr>
              <a:t>    </a:t>
            </a:r>
            <a:r>
              <a:rPr lang="en-US" altLang="en-US" sz="1200" b="1" dirty="0">
                <a:solidFill>
                  <a:srgbClr val="0000FF"/>
                </a:solidFill>
                <a:latin typeface="Courier New" pitchFamily="49" charset="0"/>
              </a:rPr>
              <a:t>TrainingDriverDemo</a:t>
            </a:r>
            <a:r>
              <a:rPr lang="en-US" altLang="en-US" sz="1200" b="1" dirty="0">
                <a:solidFill>
                  <a:schemeClr val="tx1"/>
                </a:solidFill>
                <a:latin typeface="Courier New" pitchFamily="49" charset="0"/>
              </a:rPr>
              <a:t>(e_ipcfs_Offline* offline): </a:t>
            </a:r>
          </a:p>
          <a:p>
            <a:pPr eaLnBrk="1" hangingPunct="1"/>
            <a:r>
              <a:rPr lang="en-US" altLang="en-US" sz="1200" b="1" dirty="0">
                <a:solidFill>
                  <a:schemeClr val="tx1"/>
                </a:solidFill>
                <a:latin typeface="Courier New" pitchFamily="49" charset="0"/>
              </a:rPr>
              <a:t>	d_offline(offline) {}</a:t>
            </a:r>
          </a:p>
          <a:p>
            <a:pPr eaLnBrk="1" hangingPunct="1"/>
            <a:r>
              <a:rPr lang="en-US" altLang="en-US" sz="1200" b="1" dirty="0">
                <a:solidFill>
                  <a:schemeClr val="tx1"/>
                </a:solidFill>
                <a:latin typeface="Courier New" pitchFamily="49" charset="0"/>
              </a:rPr>
              <a:t>    // Q-Trap handler</a:t>
            </a:r>
          </a:p>
          <a:p>
            <a:pPr eaLnBrk="1" hangingPunct="1"/>
            <a:r>
              <a:rPr lang="en-US" altLang="en-US" sz="1200" b="1" dirty="0">
                <a:solidFill>
                  <a:schemeClr val="tx1"/>
                </a:solidFill>
                <a:latin typeface="Courier New" pitchFamily="49" charset="0"/>
              </a:rPr>
              <a:t>    void </a:t>
            </a:r>
            <a:r>
              <a:rPr lang="en-US" altLang="en-US" sz="1200" b="1" dirty="0">
                <a:solidFill>
                  <a:srgbClr val="0000FF"/>
                </a:solidFill>
                <a:latin typeface="Courier New" pitchFamily="49" charset="0"/>
              </a:rPr>
              <a:t>onData</a:t>
            </a:r>
            <a:r>
              <a:rPr lang="en-US" altLang="en-US" sz="1200" b="1" dirty="0">
                <a:solidFill>
                  <a:schemeClr val="tx1"/>
                </a:solidFill>
                <a:latin typeface="Courier New" pitchFamily="49" charset="0"/>
              </a:rPr>
              <a:t>(bdema_ManagedPtr&lt;e_ipcfs_ServerStreamBuf&gt;&amp; buffer);</a:t>
            </a:r>
          </a:p>
          <a:p>
            <a:pPr eaLnBrk="1" hangingPunct="1"/>
            <a:r>
              <a:rPr lang="en-US" altLang="en-US" sz="1200" b="1" dirty="0">
                <a:solidFill>
                  <a:schemeClr val="tx1"/>
                </a:solidFill>
                <a:latin typeface="Courier New" pitchFamily="49" charset="0"/>
              </a:rPr>
              <a:t>    // M-Trap handler</a:t>
            </a:r>
          </a:p>
          <a:p>
            <a:pPr eaLnBrk="1" hangingPunct="1"/>
            <a:r>
              <a:rPr lang="en-US" altLang="en-US" sz="1200" b="1" dirty="0">
                <a:solidFill>
                  <a:schemeClr val="tx1"/>
                </a:solidFill>
                <a:latin typeface="Courier New" pitchFamily="49" charset="0"/>
              </a:rPr>
              <a:t>    void </a:t>
            </a:r>
            <a:r>
              <a:rPr lang="en-US" altLang="en-US" sz="1200" b="1" dirty="0">
                <a:solidFill>
                  <a:srgbClr val="0000FF"/>
                </a:solidFill>
                <a:latin typeface="Courier New" pitchFamily="49" charset="0"/>
              </a:rPr>
              <a:t>onExit</a:t>
            </a:r>
            <a:r>
              <a:rPr lang="en-US" altLang="en-US" sz="1200" b="1" dirty="0">
                <a:solidFill>
                  <a:schemeClr val="tx1"/>
                </a:solidFill>
                <a:latin typeface="Courier New" pitchFamily="49" charset="0"/>
              </a:rPr>
              <a:t>(const std::string&amp; prefix,</a:t>
            </a:r>
          </a:p>
          <a:p>
            <a:pPr eaLnBrk="1" hangingPunct="1"/>
            <a:r>
              <a:rPr lang="en-US" altLang="en-US" sz="1200" b="1" dirty="0">
                <a:solidFill>
                  <a:schemeClr val="tx1"/>
                </a:solidFill>
                <a:latin typeface="Courier New" pitchFamily="49" charset="0"/>
              </a:rPr>
              <a:t>                std::istream&amp;      stream);</a:t>
            </a:r>
          </a:p>
          <a:p>
            <a:pPr eaLnBrk="1" hangingPunct="1"/>
            <a:r>
              <a:rPr lang="en-US" altLang="en-US" sz="1200" b="1" dirty="0">
                <a:solidFill>
                  <a:schemeClr val="tx1"/>
                </a:solidFill>
                <a:latin typeface="Courier New" pitchFamily="49" charset="0"/>
              </a:rPr>
              <a:t>};</a:t>
            </a:r>
          </a:p>
        </p:txBody>
      </p:sp>
    </p:spTree>
    <p:extLst>
      <p:ext uri="{BB962C8B-B14F-4D97-AF65-F5344CB8AC3E}">
        <p14:creationId xmlns:p14="http://schemas.microsoft.com/office/powerpoint/2010/main" val="22219992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en-US" dirty="0" smtClean="0"/>
              <a:t>Trap Handlers Implemented</a:t>
            </a:r>
          </a:p>
        </p:txBody>
      </p:sp>
      <p:sp>
        <p:nvSpPr>
          <p:cNvPr id="2" name="Content Placeholder 1"/>
          <p:cNvSpPr>
            <a:spLocks noGrp="1"/>
          </p:cNvSpPr>
          <p:nvPr>
            <p:ph idx="1"/>
          </p:nvPr>
        </p:nvSpPr>
        <p:spPr/>
        <p:txBody>
          <a:bodyPr/>
          <a:lstStyle/>
          <a:p>
            <a:endParaRPr lang="en-US" dirty="0"/>
          </a:p>
        </p:txBody>
      </p:sp>
      <p:sp>
        <p:nvSpPr>
          <p:cNvPr id="36868" name="Text Box 11"/>
          <p:cNvSpPr txBox="1">
            <a:spLocks noChangeArrowheads="1"/>
          </p:cNvSpPr>
          <p:nvPr/>
        </p:nvSpPr>
        <p:spPr bwMode="auto">
          <a:xfrm>
            <a:off x="457200" y="1282700"/>
            <a:ext cx="7332388" cy="4893647"/>
          </a:xfrm>
          <a:prstGeom prst="rect">
            <a:avLst/>
          </a:prstGeom>
          <a:solidFill>
            <a:srgbClr val="FFFFCC"/>
          </a:solidFill>
          <a:ln w="9525" algn="ctr">
            <a:solidFill>
              <a:schemeClr val="tx1"/>
            </a:solidFill>
            <a:miter lim="800000"/>
            <a:headEnd/>
            <a:tailEnd/>
          </a:ln>
        </p:spPr>
        <p:txBody>
          <a:bodyPr wrap="squar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200" b="1" dirty="0">
                <a:solidFill>
                  <a:srgbClr val="0000FF"/>
                </a:solidFill>
                <a:latin typeface="Courier New" pitchFamily="49" charset="0"/>
              </a:rPr>
              <a:t>#include &lt;bdex_byteinstreamformatter.h&gt;</a:t>
            </a:r>
          </a:p>
          <a:p>
            <a:pPr eaLnBrk="1" hangingPunct="1"/>
            <a:r>
              <a:rPr lang="en-US" altLang="en-US" sz="1200" b="1" dirty="0">
                <a:solidFill>
                  <a:srgbClr val="0000FF"/>
                </a:solidFill>
                <a:latin typeface="Courier New" pitchFamily="49" charset="0"/>
              </a:rPr>
              <a:t>#include &lt;bdex_byteoutstreamformatter.h&gt;</a:t>
            </a:r>
          </a:p>
          <a:p>
            <a:pPr eaLnBrk="1" hangingPunct="1"/>
            <a:r>
              <a:rPr lang="en-US" altLang="en-US" sz="1200" b="1" dirty="0">
                <a:solidFill>
                  <a:schemeClr val="tx1"/>
                </a:solidFill>
                <a:latin typeface="Courier New" pitchFamily="49" charset="0"/>
              </a:rPr>
              <a:t>……</a:t>
            </a:r>
          </a:p>
          <a:p>
            <a:pPr eaLnBrk="1" hangingPunct="1"/>
            <a:r>
              <a:rPr lang="en-US" altLang="en-US" sz="1200" b="1" dirty="0">
                <a:solidFill>
                  <a:schemeClr val="tx1"/>
                </a:solidFill>
                <a:latin typeface="Courier New" pitchFamily="49" charset="0"/>
              </a:rPr>
              <a:t>void </a:t>
            </a:r>
            <a:r>
              <a:rPr lang="en-US" altLang="en-US" sz="1200" b="1" dirty="0">
                <a:solidFill>
                  <a:srgbClr val="0000FF"/>
                </a:solidFill>
                <a:latin typeface="Courier New" pitchFamily="49" charset="0"/>
              </a:rPr>
              <a:t>TrainingDriverDemo::onData</a:t>
            </a:r>
            <a:r>
              <a:rPr lang="en-US" altLang="en-US" sz="1200" b="1" dirty="0">
                <a:solidFill>
                  <a:schemeClr val="tx1"/>
                </a:solidFill>
                <a:latin typeface="Courier New" pitchFamily="49" charset="0"/>
              </a:rPr>
              <a:t>(</a:t>
            </a:r>
          </a:p>
          <a:p>
            <a:pPr eaLnBrk="1" hangingPunct="1"/>
            <a:r>
              <a:rPr lang="en-US" altLang="en-US" sz="1200" b="1" dirty="0">
                <a:solidFill>
                  <a:schemeClr val="tx1"/>
                </a:solidFill>
                <a:latin typeface="Courier New" pitchFamily="49" charset="0"/>
              </a:rPr>
              <a:t>  bdema_ManagedPtr&lt;e_ipcfs_ServerStreamBuf&gt;&amp; buffer)</a:t>
            </a:r>
          </a:p>
          <a:p>
            <a:pPr eaLnBrk="1" hangingPunct="1"/>
            <a:r>
              <a:rPr lang="en-US" altLang="en-US" sz="1200" b="1" dirty="0">
                <a:solidFill>
                  <a:schemeClr val="tx1"/>
                </a:solidFill>
                <a:latin typeface="Courier New" pitchFamily="49" charset="0"/>
              </a:rPr>
              <a:t>{</a:t>
            </a:r>
          </a:p>
          <a:p>
            <a:pPr eaLnBrk="1" hangingPunct="1"/>
            <a:r>
              <a:rPr lang="en-US" altLang="en-US" sz="1200" b="1" dirty="0">
                <a:solidFill>
                  <a:schemeClr val="tx1"/>
                </a:solidFill>
                <a:latin typeface="Courier New" pitchFamily="49" charset="0"/>
              </a:rPr>
              <a:t>  bdex_ByteInStreamFormatter bis(buffer.ptr());</a:t>
            </a:r>
          </a:p>
          <a:p>
            <a:pPr eaLnBrk="1" hangingPunct="1"/>
            <a:r>
              <a:rPr lang="en-US" altLang="en-US" sz="1200" b="1" dirty="0">
                <a:solidFill>
                  <a:schemeClr val="tx1"/>
                </a:solidFill>
                <a:latin typeface="Courier New" pitchFamily="49" charset="0"/>
              </a:rPr>
              <a:t>  std::string request;  </a:t>
            </a:r>
            <a:r>
              <a:rPr lang="en-US" altLang="en-US" sz="1200" b="1" dirty="0">
                <a:solidFill>
                  <a:srgbClr val="0000FF"/>
                </a:solidFill>
                <a:latin typeface="Courier New" pitchFamily="49" charset="0"/>
              </a:rPr>
              <a:t>//assume a request is a string</a:t>
            </a:r>
          </a:p>
          <a:p>
            <a:pPr eaLnBrk="1" hangingPunct="1"/>
            <a:r>
              <a:rPr lang="en-US" altLang="en-US" sz="1200" b="1" dirty="0">
                <a:solidFill>
                  <a:schemeClr val="tx1"/>
                </a:solidFill>
                <a:latin typeface="Courier New" pitchFamily="49" charset="0"/>
              </a:rPr>
              <a:t>  bis &gt;&gt; request;</a:t>
            </a:r>
          </a:p>
          <a:p>
            <a:pPr eaLnBrk="1" hangingPunct="1"/>
            <a:r>
              <a:rPr lang="en-US" altLang="en-US" sz="1200" b="1" dirty="0">
                <a:solidFill>
                  <a:schemeClr val="tx1"/>
                </a:solidFill>
                <a:latin typeface="Courier New" pitchFamily="49" charset="0"/>
              </a:rPr>
              <a:t>  if (!bis) {</a:t>
            </a:r>
          </a:p>
          <a:p>
            <a:pPr eaLnBrk="1" hangingPunct="1"/>
            <a:r>
              <a:rPr lang="en-US" altLang="en-US" sz="1200" b="1" dirty="0">
                <a:solidFill>
                  <a:schemeClr val="tx1"/>
                </a:solidFill>
                <a:latin typeface="Courier New" pitchFamily="49" charset="0"/>
              </a:rPr>
              <a:t>    std::cout &lt;&lt; “Error: Input data parsing" &lt;&lt; std::endl;</a:t>
            </a:r>
          </a:p>
          <a:p>
            <a:pPr eaLnBrk="1" hangingPunct="1"/>
            <a:r>
              <a:rPr lang="en-US" altLang="en-US" sz="1200" b="1" dirty="0">
                <a:solidFill>
                  <a:schemeClr val="tx1"/>
                </a:solidFill>
                <a:latin typeface="Courier New" pitchFamily="49" charset="0"/>
              </a:rPr>
              <a:t>  } else {</a:t>
            </a:r>
          </a:p>
          <a:p>
            <a:pPr eaLnBrk="1" hangingPunct="1"/>
            <a:r>
              <a:rPr lang="en-US" altLang="en-US" sz="1200" b="1" dirty="0">
                <a:solidFill>
                  <a:schemeClr val="tx1"/>
                </a:solidFill>
                <a:latin typeface="Courier New" pitchFamily="49" charset="0"/>
              </a:rPr>
              <a:t>    bdex_ByteOutStreamFormatter bos(buffer.ptr());</a:t>
            </a:r>
          </a:p>
          <a:p>
            <a:pPr eaLnBrk="1" hangingPunct="1"/>
            <a:r>
              <a:rPr lang="en-US" altLang="en-US" sz="1200" b="1" dirty="0">
                <a:solidFill>
                  <a:schemeClr val="tx1"/>
                </a:solidFill>
                <a:latin typeface="Courier New" pitchFamily="49" charset="0"/>
              </a:rPr>
              <a:t>    bos &lt;&lt; std::string("I received ")+request &lt;&lt; bdexFlush;</a:t>
            </a:r>
          </a:p>
          <a:p>
            <a:pPr eaLnBrk="1" hangingPunct="1"/>
            <a:r>
              <a:rPr lang="en-US" altLang="en-US" sz="1200" b="1" dirty="0">
                <a:solidFill>
                  <a:schemeClr val="tx1"/>
                </a:solidFill>
                <a:latin typeface="Courier New" pitchFamily="49" charset="0"/>
              </a:rPr>
              <a:t>    if (!bos) {</a:t>
            </a:r>
          </a:p>
          <a:p>
            <a:pPr eaLnBrk="1" hangingPunct="1"/>
            <a:r>
              <a:rPr lang="en-US" altLang="en-US" sz="1200" b="1" dirty="0">
                <a:solidFill>
                  <a:schemeClr val="tx1"/>
                </a:solidFill>
                <a:latin typeface="Courier New" pitchFamily="49" charset="0"/>
              </a:rPr>
              <a:t>      std::cout &lt;&lt; “Error: send back response" &lt;&lt; std::endl;</a:t>
            </a:r>
          </a:p>
          <a:p>
            <a:pPr eaLnBrk="1" hangingPunct="1"/>
            <a:r>
              <a:rPr lang="en-US" altLang="en-US" sz="1200" b="1" dirty="0">
                <a:solidFill>
                  <a:schemeClr val="tx1"/>
                </a:solidFill>
                <a:latin typeface="Courier New" pitchFamily="49" charset="0"/>
              </a:rPr>
              <a:t>    }</a:t>
            </a:r>
          </a:p>
          <a:p>
            <a:pPr eaLnBrk="1" hangingPunct="1"/>
            <a:r>
              <a:rPr lang="en-US" altLang="en-US" sz="1200" b="1" dirty="0">
                <a:solidFill>
                  <a:schemeClr val="tx1"/>
                </a:solidFill>
                <a:latin typeface="Courier New" pitchFamily="49" charset="0"/>
              </a:rPr>
              <a:t>  }</a:t>
            </a:r>
          </a:p>
          <a:p>
            <a:pPr eaLnBrk="1" hangingPunct="1"/>
            <a:r>
              <a:rPr lang="en-US" altLang="en-US" sz="1200" b="1" dirty="0">
                <a:solidFill>
                  <a:schemeClr val="tx1"/>
                </a:solidFill>
                <a:latin typeface="Courier New" pitchFamily="49" charset="0"/>
              </a:rPr>
              <a:t>}</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chemeClr val="tx1"/>
                </a:solidFill>
                <a:latin typeface="Courier New" pitchFamily="49" charset="0"/>
              </a:rPr>
              <a:t>void </a:t>
            </a:r>
            <a:r>
              <a:rPr lang="en-US" altLang="en-US" sz="1200" b="1" dirty="0">
                <a:solidFill>
                  <a:srgbClr val="0000FF"/>
                </a:solidFill>
                <a:latin typeface="Courier New" pitchFamily="49" charset="0"/>
              </a:rPr>
              <a:t>TrainingDriverDemo::onExit</a:t>
            </a:r>
            <a:r>
              <a:rPr lang="en-US" altLang="en-US" sz="1200" b="1" dirty="0">
                <a:solidFill>
                  <a:schemeClr val="tx1"/>
                </a:solidFill>
                <a:latin typeface="Courier New" pitchFamily="49" charset="0"/>
              </a:rPr>
              <a:t>(const std::string&amp; prefix,</a:t>
            </a:r>
          </a:p>
          <a:p>
            <a:pPr eaLnBrk="1" hangingPunct="1"/>
            <a:r>
              <a:rPr lang="en-US" altLang="en-US" sz="1200" b="1" dirty="0">
                <a:solidFill>
                  <a:schemeClr val="tx1"/>
                </a:solidFill>
                <a:latin typeface="Courier New" pitchFamily="49" charset="0"/>
              </a:rPr>
              <a:t>                                std::istream&amp;      stream)</a:t>
            </a:r>
          </a:p>
          <a:p>
            <a:pPr eaLnBrk="1" hangingPunct="1"/>
            <a:r>
              <a:rPr lang="en-US" altLang="en-US" sz="1200" b="1" dirty="0">
                <a:solidFill>
                  <a:schemeClr val="tx1"/>
                </a:solidFill>
                <a:latin typeface="Courier New" pitchFamily="49" charset="0"/>
              </a:rPr>
              <a:t>{</a:t>
            </a:r>
          </a:p>
          <a:p>
            <a:pPr eaLnBrk="1" hangingPunct="1"/>
            <a:r>
              <a:rPr lang="en-US" altLang="en-US" sz="1200" b="1" dirty="0">
                <a:solidFill>
                  <a:schemeClr val="tx1"/>
                </a:solidFill>
                <a:latin typeface="Courier New" pitchFamily="49" charset="0"/>
              </a:rPr>
              <a:t>  d_offline-&gt;halt();</a:t>
            </a:r>
          </a:p>
          <a:p>
            <a:pPr eaLnBrk="1" hangingPunct="1"/>
            <a:r>
              <a:rPr lang="en-US" altLang="en-US" sz="1200" b="1" dirty="0">
                <a:solidFill>
                  <a:schemeClr val="tx1"/>
                </a:solidFill>
                <a:latin typeface="Courier New" pitchFamily="49" charset="0"/>
              </a:rPr>
              <a:t>  d_offline-&gt;deregisterOffline();</a:t>
            </a:r>
          </a:p>
          <a:p>
            <a:pPr eaLnBrk="1" hangingPunct="1"/>
            <a:r>
              <a:rPr lang="en-US" altLang="en-US" sz="1200" b="1" dirty="0">
                <a:solidFill>
                  <a:schemeClr val="tx1"/>
                </a:solidFill>
                <a:latin typeface="Courier New" pitchFamily="49" charset="0"/>
              </a:rPr>
              <a:t>}</a:t>
            </a:r>
          </a:p>
        </p:txBody>
      </p:sp>
    </p:spTree>
    <p:extLst>
      <p:ext uri="{BB962C8B-B14F-4D97-AF65-F5344CB8AC3E}">
        <p14:creationId xmlns:p14="http://schemas.microsoft.com/office/powerpoint/2010/main" val="12941273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en-US" dirty="0" smtClean="0"/>
              <a:t>BDE Offline Example: Sample</a:t>
            </a:r>
          </a:p>
        </p:txBody>
      </p:sp>
      <p:sp>
        <p:nvSpPr>
          <p:cNvPr id="2" name="Content Placeholder 1"/>
          <p:cNvSpPr>
            <a:spLocks noGrp="1"/>
          </p:cNvSpPr>
          <p:nvPr>
            <p:ph idx="1"/>
          </p:nvPr>
        </p:nvSpPr>
        <p:spPr/>
        <p:txBody>
          <a:bodyPr/>
          <a:lstStyle/>
          <a:p>
            <a:endParaRPr lang="en-US" dirty="0"/>
          </a:p>
        </p:txBody>
      </p:sp>
      <p:sp>
        <p:nvSpPr>
          <p:cNvPr id="37892" name="Text Box 11"/>
          <p:cNvSpPr txBox="1">
            <a:spLocks noChangeArrowheads="1"/>
          </p:cNvSpPr>
          <p:nvPr/>
        </p:nvSpPr>
        <p:spPr bwMode="auto">
          <a:xfrm>
            <a:off x="457200" y="1282700"/>
            <a:ext cx="7677150" cy="4339650"/>
          </a:xfrm>
          <a:prstGeom prst="rect">
            <a:avLst/>
          </a:prstGeom>
          <a:solidFill>
            <a:srgbClr val="FFFFCC"/>
          </a:solidFill>
          <a:ln w="9525" algn="ctr">
            <a:solidFill>
              <a:schemeClr val="tx1"/>
            </a:solidFill>
            <a:miter lim="800000"/>
            <a:headEnd/>
            <a:tailEnd/>
          </a:ln>
        </p:spPr>
        <p:txBody>
          <a:bodyPr wrap="squar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200" b="1" dirty="0">
                <a:solidFill>
                  <a:srgbClr val="0000FF"/>
                </a:solidFill>
                <a:latin typeface="Courier New" pitchFamily="49" charset="0"/>
              </a:rPr>
              <a:t>#include &lt;training_driver_demo.h&gt;</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chemeClr val="tx1"/>
                </a:solidFill>
                <a:latin typeface="Courier New" pitchFamily="49" charset="0"/>
              </a:rPr>
              <a:t>int main() {</a:t>
            </a:r>
          </a:p>
          <a:p>
            <a:pPr eaLnBrk="1" hangingPunct="1"/>
            <a:r>
              <a:rPr lang="en-US" altLang="en-US" sz="1200" b="1" dirty="0">
                <a:solidFill>
                  <a:schemeClr val="tx1"/>
                </a:solidFill>
                <a:latin typeface="Courier New" pitchFamily="49" charset="0"/>
              </a:rPr>
              <a:t>  e_ipcfs_Offline offline;</a:t>
            </a:r>
          </a:p>
          <a:p>
            <a:pPr eaLnBrk="1" hangingPunct="1"/>
            <a:r>
              <a:rPr lang="en-US" altLang="en-US" sz="1200" b="1" dirty="0">
                <a:solidFill>
                  <a:schemeClr val="tx1"/>
                </a:solidFill>
                <a:latin typeface="Courier New" pitchFamily="49" charset="0"/>
              </a:rPr>
              <a:t>  …</a:t>
            </a:r>
          </a:p>
          <a:p>
            <a:pPr eaLnBrk="1" hangingPunct="1"/>
            <a:r>
              <a:rPr lang="en-US" altLang="en-US" sz="1200" b="1" dirty="0">
                <a:solidFill>
                  <a:schemeClr val="tx1"/>
                </a:solidFill>
                <a:latin typeface="Courier New" pitchFamily="49" charset="0"/>
              </a:rPr>
              <a:t>  </a:t>
            </a:r>
            <a:r>
              <a:rPr lang="en-US" altLang="en-US" sz="1200" b="1" dirty="0">
                <a:solidFill>
                  <a:srgbClr val="0000FF"/>
                </a:solidFill>
                <a:latin typeface="Courier New" pitchFamily="49" charset="0"/>
              </a:rPr>
              <a:t>TrainingDriverDemo driver(&amp;offline);</a:t>
            </a:r>
          </a:p>
          <a:p>
            <a:pPr eaLnBrk="1" hangingPunct="1"/>
            <a:r>
              <a:rPr lang="en-US" altLang="en-US" sz="1200" b="1" dirty="0">
                <a:solidFill>
                  <a:schemeClr val="tx1"/>
                </a:solidFill>
                <a:latin typeface="Courier New" pitchFamily="49" charset="0"/>
              </a:rPr>
              <a:t>  //Associate trap handlers with trap types</a:t>
            </a:r>
          </a:p>
          <a:p>
            <a:pPr eaLnBrk="1" hangingPunct="1"/>
            <a:r>
              <a:rPr lang="en-US" altLang="en-US" sz="1200" b="1" dirty="0">
                <a:solidFill>
                  <a:schemeClr val="tx1"/>
                </a:solidFill>
                <a:latin typeface="Courier New" pitchFamily="49" charset="0"/>
              </a:rPr>
              <a:t>  </a:t>
            </a:r>
            <a:r>
              <a:rPr lang="en-US" altLang="en-US" sz="1200" b="1" dirty="0">
                <a:solidFill>
                  <a:srgbClr val="0000FF"/>
                </a:solidFill>
                <a:latin typeface="Courier New" pitchFamily="49" charset="0"/>
              </a:rPr>
              <a:t>offline.setQTrapHandler(&amp;driver, &amp;TrainingDriverDemo::onData);</a:t>
            </a:r>
          </a:p>
          <a:p>
            <a:pPr eaLnBrk="1" hangingPunct="1"/>
            <a:r>
              <a:rPr lang="en-US" altLang="en-US" sz="1200" b="1" dirty="0">
                <a:solidFill>
                  <a:srgbClr val="0000FF"/>
                </a:solidFill>
                <a:latin typeface="Courier New" pitchFamily="49" charset="0"/>
              </a:rPr>
              <a:t>  offline.registerMTrapHandler("EXIT", &amp;driver, &amp;TrainingDriverDemo::onExit);</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chemeClr val="tx1"/>
                </a:solidFill>
                <a:latin typeface="Courier New" pitchFamily="49" charset="0"/>
              </a:rPr>
              <a:t>  //Register the offline</a:t>
            </a:r>
          </a:p>
          <a:p>
            <a:pPr eaLnBrk="1" hangingPunct="1"/>
            <a:r>
              <a:rPr lang="en-US" altLang="en-US" sz="1200" b="1" dirty="0">
                <a:solidFill>
                  <a:schemeClr val="tx1"/>
                </a:solidFill>
                <a:latin typeface="Courier New" pitchFamily="49" charset="0"/>
              </a:rPr>
              <a:t>  offline.registerOffline(TASK_NAME, TASK_NUM);</a:t>
            </a:r>
          </a:p>
          <a:p>
            <a:pPr eaLnBrk="1" hangingPunct="1"/>
            <a:r>
              <a:rPr lang="en-US" altLang="en-US" sz="1200" b="1" dirty="0">
                <a:solidFill>
                  <a:schemeClr val="tx1"/>
                </a:solidFill>
                <a:latin typeface="Courier New" pitchFamily="49" charset="0"/>
              </a:rPr>
              <a:t>  if (!offline.isRegistered()) {</a:t>
            </a:r>
          </a:p>
          <a:p>
            <a:pPr eaLnBrk="1" hangingPunct="1"/>
            <a:r>
              <a:rPr lang="en-US" altLang="en-US" sz="1200" b="1" dirty="0">
                <a:solidFill>
                  <a:schemeClr val="tx1"/>
                </a:solidFill>
                <a:latin typeface="Courier New" pitchFamily="49" charset="0"/>
              </a:rPr>
              <a:t>    std::cout &lt;&lt; "Cannot register offline: "</a:t>
            </a:r>
          </a:p>
          <a:p>
            <a:pPr eaLnBrk="1" hangingPunct="1"/>
            <a:r>
              <a:rPr lang="en-US" altLang="en-US" sz="1200" b="1" dirty="0">
                <a:solidFill>
                  <a:schemeClr val="tx1"/>
                </a:solidFill>
                <a:latin typeface="Courier New" pitchFamily="49" charset="0"/>
              </a:rPr>
              <a:t>              &lt;&lt; "taskName = "   &lt;&lt; TASK_NAME   &lt;&lt; ", "</a:t>
            </a:r>
          </a:p>
          <a:p>
            <a:pPr eaLnBrk="1" hangingPunct="1"/>
            <a:r>
              <a:rPr lang="en-US" altLang="en-US" sz="1200" b="1" dirty="0">
                <a:solidFill>
                  <a:schemeClr val="tx1"/>
                </a:solidFill>
                <a:latin typeface="Courier New" pitchFamily="49" charset="0"/>
              </a:rPr>
              <a:t>              &lt;&lt; "taskNumber = " &lt;&lt; TASK_NUM &lt;&lt; ". Exiting." &lt;&lt; std::endl;</a:t>
            </a:r>
          </a:p>
          <a:p>
            <a:pPr eaLnBrk="1" hangingPunct="1"/>
            <a:r>
              <a:rPr lang="en-US" altLang="en-US" sz="1200" b="1" dirty="0">
                <a:solidFill>
                  <a:schemeClr val="tx1"/>
                </a:solidFill>
                <a:latin typeface="Courier New" pitchFamily="49" charset="0"/>
              </a:rPr>
              <a:t>    std::exit(-1);</a:t>
            </a:r>
          </a:p>
          <a:p>
            <a:pPr eaLnBrk="1" hangingPunct="1"/>
            <a:r>
              <a:rPr lang="en-US" altLang="en-US" sz="1200" b="1" dirty="0">
                <a:solidFill>
                  <a:schemeClr val="tx1"/>
                </a:solidFill>
                <a:latin typeface="Courier New" pitchFamily="49" charset="0"/>
              </a:rPr>
              <a:t>  }</a:t>
            </a:r>
          </a:p>
          <a:p>
            <a:pPr eaLnBrk="1" hangingPunct="1"/>
            <a:endParaRPr lang="en-US" altLang="en-US" sz="1200" b="1" dirty="0">
              <a:solidFill>
                <a:schemeClr val="tx1"/>
              </a:solidFill>
              <a:latin typeface="Courier New" pitchFamily="49" charset="0"/>
            </a:endParaRPr>
          </a:p>
          <a:p>
            <a:pPr eaLnBrk="1" hangingPunct="1"/>
            <a:r>
              <a:rPr lang="en-US" altLang="en-US" sz="1200" b="1" dirty="0">
                <a:solidFill>
                  <a:schemeClr val="tx1"/>
                </a:solidFill>
                <a:latin typeface="Courier New" pitchFamily="49" charset="0"/>
              </a:rPr>
              <a:t>  //Run the offline</a:t>
            </a:r>
          </a:p>
          <a:p>
            <a:pPr eaLnBrk="1" hangingPunct="1"/>
            <a:r>
              <a:rPr lang="en-US" altLang="en-US" sz="1200" b="1" dirty="0">
                <a:solidFill>
                  <a:schemeClr val="tx1"/>
                </a:solidFill>
                <a:latin typeface="Courier New" pitchFamily="49" charset="0"/>
              </a:rPr>
              <a:t>  offline.run(); </a:t>
            </a:r>
          </a:p>
          <a:p>
            <a:pPr eaLnBrk="1" hangingPunct="1"/>
            <a:r>
              <a:rPr lang="en-US" altLang="en-US" sz="1200" b="1" dirty="0">
                <a:solidFill>
                  <a:schemeClr val="tx1"/>
                </a:solidFill>
                <a:latin typeface="Courier New" pitchFamily="49" charset="0"/>
              </a:rPr>
              <a:t>  return 0;</a:t>
            </a:r>
          </a:p>
          <a:p>
            <a:pPr eaLnBrk="1" hangingPunct="1"/>
            <a:r>
              <a:rPr lang="en-US" altLang="en-US" sz="1200" b="1" dirty="0">
                <a:solidFill>
                  <a:schemeClr val="tx1"/>
                </a:solidFill>
                <a:latin typeface="Courier New" pitchFamily="49" charset="0"/>
              </a:rPr>
              <a:t>}</a:t>
            </a:r>
          </a:p>
        </p:txBody>
      </p:sp>
    </p:spTree>
    <p:extLst>
      <p:ext uri="{BB962C8B-B14F-4D97-AF65-F5344CB8AC3E}">
        <p14:creationId xmlns:p14="http://schemas.microsoft.com/office/powerpoint/2010/main" val="2921900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a:bodyPr>
          <a:lstStyle/>
          <a:p>
            <a:pPr eaLnBrk="1" hangingPunct="1"/>
            <a:r>
              <a:rPr lang="en-US" altLang="en-US" sz="2800" dirty="0" smtClean="0"/>
              <a:t>BDE Offline: More on Construction</a:t>
            </a:r>
          </a:p>
        </p:txBody>
      </p:sp>
      <p:sp>
        <p:nvSpPr>
          <p:cNvPr id="2" name="Content Placeholder 1"/>
          <p:cNvSpPr>
            <a:spLocks noGrp="1"/>
          </p:cNvSpPr>
          <p:nvPr>
            <p:ph idx="1"/>
          </p:nvPr>
        </p:nvSpPr>
        <p:spPr/>
        <p:txBody>
          <a:bodyPr/>
          <a:lstStyle/>
          <a:p>
            <a:pPr marL="838200" lvl="1" indent="-342900">
              <a:spcBef>
                <a:spcPct val="20000"/>
              </a:spcBef>
              <a:buClr>
                <a:srgbClr val="FF9900"/>
              </a:buClr>
              <a:buFontTx/>
              <a:buChar char="•"/>
              <a:defRPr/>
            </a:pPr>
            <a:r>
              <a:rPr lang="en-US" sz="2400" kern="0" dirty="0"/>
              <a:t>There is another constructor available:</a:t>
            </a:r>
          </a:p>
          <a:p>
            <a:pPr marL="495300" lvl="1" indent="0">
              <a:spcBef>
                <a:spcPct val="20000"/>
              </a:spcBef>
              <a:buClr>
                <a:srgbClr val="FF9900"/>
              </a:buClr>
              <a:buNone/>
              <a:defRPr/>
            </a:pPr>
            <a:r>
              <a:rPr lang="en-US" sz="2000" b="1" spc="0" dirty="0">
                <a:solidFill>
                  <a:schemeClr val="accent6"/>
                </a:solidFill>
                <a:latin typeface="Courier New"/>
                <a:cs typeface="Courier New" pitchFamily="49" charset="0"/>
              </a:rPr>
              <a:t>	e_ipcfs_Offline::e_ipcfs_Offline(</a:t>
            </a:r>
          </a:p>
          <a:p>
            <a:pPr marL="495300" lvl="1" indent="0">
              <a:spcBef>
                <a:spcPct val="20000"/>
              </a:spcBef>
              <a:buClr>
                <a:srgbClr val="FF9900"/>
              </a:buClr>
              <a:buNone/>
              <a:defRPr/>
            </a:pPr>
            <a:r>
              <a:rPr lang="en-US" sz="2000" b="1" spc="0" dirty="0">
                <a:solidFill>
                  <a:schemeClr val="accent6"/>
                </a:solidFill>
                <a:latin typeface="Courier New"/>
                <a:cs typeface="Courier New" pitchFamily="49" charset="0"/>
              </a:rPr>
              <a:t>		int </a:t>
            </a:r>
            <a:r>
              <a:rPr lang="en-US" sz="2000" b="1" i="1" spc="0" dirty="0">
                <a:solidFill>
                  <a:schemeClr val="accent6"/>
                </a:solidFill>
                <a:latin typeface="Courier New"/>
                <a:cs typeface="Courier New" pitchFamily="49" charset="0"/>
              </a:rPr>
              <a:t>numThreads</a:t>
            </a:r>
            <a:r>
              <a:rPr lang="en-US" sz="2000" b="1" spc="0" dirty="0">
                <a:solidFill>
                  <a:schemeClr val="accent6"/>
                </a:solidFill>
                <a:latin typeface="Courier New"/>
                <a:cs typeface="Courier New" pitchFamily="49" charset="0"/>
              </a:rPr>
              <a:t>, </a:t>
            </a:r>
          </a:p>
          <a:p>
            <a:pPr marL="495300" lvl="1" indent="0">
              <a:spcBef>
                <a:spcPct val="20000"/>
              </a:spcBef>
              <a:buClr>
                <a:srgbClr val="FF9900"/>
              </a:buClr>
              <a:buNone/>
              <a:defRPr/>
            </a:pPr>
            <a:r>
              <a:rPr lang="en-US" sz="2000" b="1" spc="0" dirty="0">
                <a:solidFill>
                  <a:schemeClr val="accent6"/>
                </a:solidFill>
                <a:latin typeface="Courier New"/>
                <a:cs typeface="Courier New" pitchFamily="49" charset="0"/>
              </a:rPr>
              <a:t>		int </a:t>
            </a:r>
            <a:r>
              <a:rPr lang="en-US" sz="2000" b="1" i="1" spc="0" dirty="0">
                <a:solidFill>
                  <a:schemeClr val="accent6"/>
                </a:solidFill>
                <a:latin typeface="Courier New"/>
                <a:cs typeface="Courier New" pitchFamily="49" charset="0"/>
              </a:rPr>
              <a:t>maxQueueSize</a:t>
            </a:r>
            <a:r>
              <a:rPr lang="en-US" sz="2000" b="1" spc="0" dirty="0">
                <a:solidFill>
                  <a:schemeClr val="accent6"/>
                </a:solidFill>
                <a:latin typeface="Courier New"/>
                <a:cs typeface="Courier New" pitchFamily="49" charset="0"/>
              </a:rPr>
              <a:t>, </a:t>
            </a:r>
          </a:p>
          <a:p>
            <a:pPr marL="495300" lvl="1" indent="0">
              <a:spcBef>
                <a:spcPct val="20000"/>
              </a:spcBef>
              <a:buClr>
                <a:srgbClr val="FF9900"/>
              </a:buClr>
              <a:buNone/>
              <a:defRPr/>
            </a:pPr>
            <a:r>
              <a:rPr lang="en-US" sz="2000" b="1" spc="0" dirty="0">
                <a:solidFill>
                  <a:schemeClr val="accent6"/>
                </a:solidFill>
                <a:latin typeface="Courier New"/>
                <a:cs typeface="Courier New" pitchFamily="49" charset="0"/>
              </a:rPr>
              <a:t>		bslma_Allocator* </a:t>
            </a:r>
            <a:r>
              <a:rPr lang="en-US" sz="2000" b="1" i="1" spc="0" dirty="0">
                <a:solidFill>
                  <a:schemeClr val="accent6"/>
                </a:solidFill>
                <a:latin typeface="Courier New"/>
                <a:cs typeface="Courier New" pitchFamily="49" charset="0"/>
              </a:rPr>
              <a:t>basicAllocator</a:t>
            </a:r>
            <a:r>
              <a:rPr lang="en-US" sz="2000" b="1" spc="0" dirty="0">
                <a:solidFill>
                  <a:schemeClr val="accent6"/>
                </a:solidFill>
                <a:latin typeface="Courier New"/>
                <a:cs typeface="Courier New" pitchFamily="49" charset="0"/>
              </a:rPr>
              <a:t> = 0)</a:t>
            </a:r>
          </a:p>
          <a:p>
            <a:pPr marL="1054100" lvl="2" indent="-342900">
              <a:spcBef>
                <a:spcPct val="20000"/>
              </a:spcBef>
              <a:buClr>
                <a:srgbClr val="FF9900"/>
              </a:buClr>
              <a:buFontTx/>
              <a:buChar char="•"/>
              <a:defRPr/>
            </a:pPr>
            <a:r>
              <a:rPr lang="en-US" b="1" dirty="0">
                <a:solidFill>
                  <a:schemeClr val="tx1"/>
                </a:solidFill>
                <a:latin typeface="Courier New" pitchFamily="49" charset="0"/>
                <a:cs typeface="Courier New" pitchFamily="49" charset="0"/>
              </a:rPr>
              <a:t>numThreads:</a:t>
            </a:r>
            <a:r>
              <a:rPr lang="en-US" b="1" i="1" dirty="0">
                <a:solidFill>
                  <a:schemeClr val="tx1"/>
                </a:solidFill>
                <a:cs typeface="Courier New" pitchFamily="49" charset="0"/>
              </a:rPr>
              <a:t> </a:t>
            </a:r>
            <a:r>
              <a:rPr lang="en-US" b="1" kern="0" dirty="0">
                <a:solidFill>
                  <a:schemeClr val="tx1"/>
                </a:solidFill>
              </a:rPr>
              <a:t>number of threads to dispatch messageses</a:t>
            </a:r>
          </a:p>
          <a:p>
            <a:pPr marL="1054100" lvl="2" indent="-342900">
              <a:spcBef>
                <a:spcPct val="20000"/>
              </a:spcBef>
              <a:buClr>
                <a:srgbClr val="FF9900"/>
              </a:buClr>
              <a:buFontTx/>
              <a:buChar char="•"/>
              <a:defRPr/>
            </a:pPr>
            <a:r>
              <a:rPr lang="en-US" b="1" dirty="0">
                <a:solidFill>
                  <a:schemeClr val="tx1"/>
                </a:solidFill>
                <a:latin typeface="Courier New" pitchFamily="49" charset="0"/>
                <a:cs typeface="Courier New" pitchFamily="49" charset="0"/>
              </a:rPr>
              <a:t>maxQueueSize:</a:t>
            </a:r>
            <a:r>
              <a:rPr lang="en-US" b="1" i="1" dirty="0">
                <a:solidFill>
                  <a:schemeClr val="tx1"/>
                </a:solidFill>
                <a:cs typeface="Courier New" pitchFamily="49" charset="0"/>
              </a:rPr>
              <a:t> </a:t>
            </a:r>
            <a:r>
              <a:rPr lang="en-US" b="1" kern="0" dirty="0">
                <a:solidFill>
                  <a:schemeClr val="tx1"/>
                </a:solidFill>
              </a:rPr>
              <a:t>Size of the queue for queued messages</a:t>
            </a:r>
          </a:p>
          <a:p>
            <a:pPr marL="1054100" lvl="2" indent="-342900">
              <a:spcBef>
                <a:spcPct val="20000"/>
              </a:spcBef>
              <a:buClr>
                <a:srgbClr val="FF9900"/>
              </a:buClr>
              <a:buFontTx/>
              <a:buChar char="•"/>
              <a:defRPr/>
            </a:pPr>
            <a:r>
              <a:rPr lang="en-US" b="1" dirty="0">
                <a:solidFill>
                  <a:schemeClr val="tx1"/>
                </a:solidFill>
                <a:latin typeface="Courier New" pitchFamily="49" charset="0"/>
                <a:cs typeface="Courier New" pitchFamily="49" charset="0"/>
              </a:rPr>
              <a:t>basicAllocator:</a:t>
            </a:r>
            <a:r>
              <a:rPr lang="en-US" b="1" i="1" dirty="0">
                <a:solidFill>
                  <a:schemeClr val="tx1"/>
                </a:solidFill>
                <a:cs typeface="Courier New" pitchFamily="49" charset="0"/>
              </a:rPr>
              <a:t> </a:t>
            </a:r>
            <a:r>
              <a:rPr lang="en-US" b="1" kern="0" dirty="0">
                <a:solidFill>
                  <a:schemeClr val="tx1"/>
                </a:solidFill>
              </a:rPr>
              <a:t>Optional allocator for memory </a:t>
            </a:r>
            <a:r>
              <a:rPr lang="en-US" b="1" kern="0" dirty="0" smtClean="0">
                <a:solidFill>
                  <a:schemeClr val="tx1"/>
                </a:solidFill>
              </a:rPr>
              <a:t>allocation</a:t>
            </a:r>
            <a:endParaRPr lang="en-US" b="1" kern="0" dirty="0">
              <a:solidFill>
                <a:schemeClr val="tx1"/>
              </a:solidFill>
            </a:endParaRPr>
          </a:p>
        </p:txBody>
      </p:sp>
    </p:spTree>
    <p:extLst>
      <p:ext uri="{BB962C8B-B14F-4D97-AF65-F5344CB8AC3E}">
        <p14:creationId xmlns:p14="http://schemas.microsoft.com/office/powerpoint/2010/main" val="2171109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en-US" dirty="0" smtClean="0"/>
              <a:t>Bloomberg Environment</a:t>
            </a:r>
          </a:p>
        </p:txBody>
      </p:sp>
      <p:sp>
        <p:nvSpPr>
          <p:cNvPr id="5124" name="Rectangle 3"/>
          <p:cNvSpPr>
            <a:spLocks noGrp="1" noChangeArrowheads="1"/>
          </p:cNvSpPr>
          <p:nvPr>
            <p:ph idx="1"/>
          </p:nvPr>
        </p:nvSpPr>
        <p:spPr/>
        <p:txBody>
          <a:bodyPr/>
          <a:lstStyle/>
          <a:p>
            <a:pPr lvl="1"/>
            <a:r>
              <a:rPr lang="en-US" altLang="en-US" dirty="0" smtClean="0"/>
              <a:t>Bloomberg Professional Service is client-server based and server-centric with a thin client.</a:t>
            </a:r>
          </a:p>
          <a:p>
            <a:pPr lvl="1"/>
            <a:r>
              <a:rPr lang="en-US" altLang="en-US" dirty="0" smtClean="0"/>
              <a:t>The application server processes running on Unix machines are called </a:t>
            </a:r>
            <a:r>
              <a:rPr lang="en-US" altLang="en-US" b="1" dirty="0" smtClean="0">
                <a:solidFill>
                  <a:schemeClr val="accent3"/>
                </a:solidFill>
              </a:rPr>
              <a:t>BIGs</a:t>
            </a:r>
            <a:r>
              <a:rPr lang="en-US" altLang="en-US" dirty="0" smtClean="0"/>
              <a:t>.</a:t>
            </a:r>
          </a:p>
          <a:p>
            <a:pPr lvl="2"/>
            <a:r>
              <a:rPr lang="en-US" altLang="en-US" dirty="0" smtClean="0"/>
              <a:t>Event-driven.</a:t>
            </a:r>
          </a:p>
          <a:p>
            <a:pPr lvl="2"/>
            <a:r>
              <a:rPr lang="en-US" altLang="en-US" dirty="0" smtClean="0"/>
              <a:t>Provides a primary interface to the clients.</a:t>
            </a:r>
          </a:p>
          <a:p>
            <a:pPr lvl="1"/>
            <a:r>
              <a:rPr lang="en-US" altLang="en-US" dirty="0" smtClean="0"/>
              <a:t>The client process running under Microsoft Windows is called </a:t>
            </a:r>
            <a:r>
              <a:rPr lang="en-US" altLang="en-US" b="1" dirty="0" smtClean="0">
                <a:solidFill>
                  <a:schemeClr val="accent3"/>
                </a:solidFill>
              </a:rPr>
              <a:t>WINTRV</a:t>
            </a:r>
            <a:r>
              <a:rPr lang="en-US" altLang="en-US" dirty="0" smtClean="0"/>
              <a:t>.</a:t>
            </a:r>
          </a:p>
        </p:txBody>
      </p:sp>
      <p:grpSp>
        <p:nvGrpSpPr>
          <p:cNvPr id="5125" name="Group 12"/>
          <p:cNvGrpSpPr>
            <a:grpSpLocks/>
          </p:cNvGrpSpPr>
          <p:nvPr/>
        </p:nvGrpSpPr>
        <p:grpSpPr bwMode="auto">
          <a:xfrm>
            <a:off x="1300716" y="4729162"/>
            <a:ext cx="3962400" cy="1666875"/>
            <a:chOff x="1488" y="2880"/>
            <a:chExt cx="2496" cy="1050"/>
          </a:xfrm>
        </p:grpSpPr>
        <p:sp>
          <p:nvSpPr>
            <p:cNvPr id="5126" name="Rectangle 4"/>
            <p:cNvSpPr>
              <a:spLocks noChangeArrowheads="1"/>
            </p:cNvSpPr>
            <p:nvPr/>
          </p:nvSpPr>
          <p:spPr bwMode="auto">
            <a:xfrm>
              <a:off x="2784" y="2880"/>
              <a:ext cx="1200" cy="1008"/>
            </a:xfrm>
            <a:prstGeom prst="rect">
              <a:avLst/>
            </a:prstGeom>
            <a:solidFill>
              <a:schemeClr val="bg1"/>
            </a:solidFill>
            <a:ln w="12700" cap="rnd">
              <a:solidFill>
                <a:schemeClr val="accent2"/>
              </a:solidFill>
              <a:prstDash val="sysDot"/>
              <a:miter lim="800000"/>
              <a:headEnd type="none" w="sm" len="sm"/>
              <a:tailEnd type="none" w="sm" len="sm"/>
            </a:ln>
          </p:spPr>
          <p:txBody>
            <a:bodyPr wrap="none" anchor="b"/>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r" eaLnBrk="1" hangingPunct="1"/>
              <a:r>
                <a:rPr lang="en-US" altLang="en-US" sz="1600" b="1" dirty="0">
                  <a:solidFill>
                    <a:schemeClr val="accent2"/>
                  </a:solidFill>
                  <a:latin typeface="Arial" charset="0"/>
                </a:rPr>
                <a:t>User machine</a:t>
              </a:r>
            </a:p>
          </p:txBody>
        </p:sp>
        <p:graphicFrame>
          <p:nvGraphicFramePr>
            <p:cNvPr id="5127" name="Object 5"/>
            <p:cNvGraphicFramePr>
              <a:graphicFrameLocks noChangeAspect="1"/>
            </p:cNvGraphicFramePr>
            <p:nvPr/>
          </p:nvGraphicFramePr>
          <p:xfrm>
            <a:off x="1488" y="3024"/>
            <a:ext cx="530" cy="576"/>
          </p:xfrm>
          <a:graphic>
            <a:graphicData uri="http://schemas.openxmlformats.org/presentationml/2006/ole">
              <mc:AlternateContent xmlns:mc="http://schemas.openxmlformats.org/markup-compatibility/2006">
                <mc:Choice xmlns:v="urn:schemas-microsoft-com:vml" Requires="v">
                  <p:oleObj spid="_x0000_s1037" name="Visio" r:id="rId4" imgW="1364289" imgH="1483510" progId="">
                    <p:embed/>
                  </p:oleObj>
                </mc:Choice>
                <mc:Fallback>
                  <p:oleObj name="Visio" r:id="rId4" imgW="1364289" imgH="148351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 y="3024"/>
                          <a:ext cx="530" cy="576"/>
                        </a:xfrm>
                        <a:prstGeom prst="rect">
                          <a:avLst/>
                        </a:prstGeom>
                        <a:noFill/>
                        <a:ln>
                          <a:noFill/>
                        </a:ln>
                        <a:effectLst>
                          <a:outerShdw dist="80322" dir="1106097" algn="ctr" rotWithShape="0">
                            <a:schemeClr val="tx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oleObj>
                </mc:Fallback>
              </mc:AlternateContent>
            </a:graphicData>
          </a:graphic>
        </p:graphicFrame>
        <p:sp>
          <p:nvSpPr>
            <p:cNvPr id="5128" name="Text Box 6"/>
            <p:cNvSpPr txBox="1">
              <a:spLocks noChangeArrowheads="1"/>
            </p:cNvSpPr>
            <p:nvPr/>
          </p:nvSpPr>
          <p:spPr bwMode="auto">
            <a:xfrm>
              <a:off x="2160" y="3312"/>
              <a:ext cx="6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400" b="1" dirty="0">
                  <a:solidFill>
                    <a:schemeClr val="tx1"/>
                  </a:solidFill>
                  <a:latin typeface="Arial" charset="0"/>
                </a:rPr>
                <a:t>Response</a:t>
              </a:r>
            </a:p>
          </p:txBody>
        </p:sp>
        <p:sp>
          <p:nvSpPr>
            <p:cNvPr id="5129" name="Text Box 7"/>
            <p:cNvSpPr txBox="1">
              <a:spLocks noChangeArrowheads="1"/>
            </p:cNvSpPr>
            <p:nvPr/>
          </p:nvSpPr>
          <p:spPr bwMode="auto">
            <a:xfrm>
              <a:off x="2208" y="2976"/>
              <a:ext cx="5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400" b="1" dirty="0">
                  <a:solidFill>
                    <a:schemeClr val="tx1"/>
                  </a:solidFill>
                  <a:latin typeface="Arial" charset="0"/>
                </a:rPr>
                <a:t>Request</a:t>
              </a:r>
            </a:p>
          </p:txBody>
        </p:sp>
        <p:sp>
          <p:nvSpPr>
            <p:cNvPr id="5130" name="Line 8"/>
            <p:cNvSpPr>
              <a:spLocks noChangeShapeType="1"/>
            </p:cNvSpPr>
            <p:nvPr/>
          </p:nvSpPr>
          <p:spPr bwMode="auto">
            <a:xfrm>
              <a:off x="2064" y="3312"/>
              <a:ext cx="1056" cy="0"/>
            </a:xfrm>
            <a:prstGeom prst="line">
              <a:avLst/>
            </a:prstGeom>
            <a:noFill/>
            <a:ln w="19050"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dirty="0"/>
            </a:p>
          </p:txBody>
        </p:sp>
        <p:sp>
          <p:nvSpPr>
            <p:cNvPr id="5131" name="Text Box 9"/>
            <p:cNvSpPr txBox="1">
              <a:spLocks noChangeArrowheads="1"/>
            </p:cNvSpPr>
            <p:nvPr/>
          </p:nvSpPr>
          <p:spPr bwMode="auto">
            <a:xfrm>
              <a:off x="1564" y="3600"/>
              <a:ext cx="4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400" b="1" dirty="0">
                  <a:solidFill>
                    <a:schemeClr val="tx1"/>
                  </a:solidFill>
                  <a:latin typeface="Arial" charset="0"/>
                </a:rPr>
                <a:t>Client</a:t>
              </a:r>
            </a:p>
            <a:p>
              <a:pPr eaLnBrk="1" hangingPunct="1"/>
              <a:r>
                <a:rPr lang="en-US" altLang="en-US" sz="1400" b="1" dirty="0">
                  <a:solidFill>
                    <a:schemeClr val="tx1"/>
                  </a:solidFill>
                  <a:latin typeface="Arial" charset="0"/>
                </a:rPr>
                <a:t>Wintrv</a:t>
              </a:r>
            </a:p>
          </p:txBody>
        </p:sp>
        <p:sp>
          <p:nvSpPr>
            <p:cNvPr id="5132" name="Rectangle 10"/>
            <p:cNvSpPr>
              <a:spLocks noChangeArrowheads="1"/>
            </p:cNvSpPr>
            <p:nvPr/>
          </p:nvSpPr>
          <p:spPr bwMode="auto">
            <a:xfrm>
              <a:off x="3120" y="2976"/>
              <a:ext cx="518" cy="624"/>
            </a:xfrm>
            <a:prstGeom prst="rect">
              <a:avLst/>
            </a:prstGeom>
            <a:gradFill rotWithShape="0">
              <a:gsLst>
                <a:gs pos="0">
                  <a:srgbClr val="FF9900"/>
                </a:gs>
                <a:gs pos="100000">
                  <a:srgbClr val="FFFF99"/>
                </a:gs>
              </a:gsLst>
              <a:lin ang="2700000" scaled="1"/>
            </a:gradFill>
            <a:ln w="12700" cap="sq">
              <a:solidFill>
                <a:srgbClr val="CC3300"/>
              </a:solidFill>
              <a:miter lim="800000"/>
              <a:headEnd type="none" w="sm" len="sm"/>
              <a:tailEnd type="none" w="sm" len="sm"/>
            </a:ln>
            <a:effectLst>
              <a:outerShdw dist="89803" dir="2700000" algn="ctr" rotWithShape="0">
                <a:srgbClr val="BABABA"/>
              </a:outerShdw>
            </a:effectLst>
          </p:spPr>
          <p:txBody>
            <a:bodyPr wrap="none" anchor="ct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1600" b="1" dirty="0">
                  <a:solidFill>
                    <a:schemeClr val="accent2"/>
                  </a:solidFill>
                  <a:latin typeface="Arial" charset="0"/>
                </a:rPr>
                <a:t>BIG</a:t>
              </a:r>
            </a:p>
          </p:txBody>
        </p:sp>
        <p:sp>
          <p:nvSpPr>
            <p:cNvPr id="5133" name="Line 11"/>
            <p:cNvSpPr>
              <a:spLocks noChangeShapeType="1"/>
            </p:cNvSpPr>
            <p:nvPr/>
          </p:nvSpPr>
          <p:spPr bwMode="auto">
            <a:xfrm>
              <a:off x="2064" y="3168"/>
              <a:ext cx="1056" cy="0"/>
            </a:xfrm>
            <a:prstGeom prst="line">
              <a:avLst/>
            </a:prstGeom>
            <a:noFill/>
            <a:ln w="19050"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2214790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en-US" dirty="0" smtClean="0"/>
              <a:t>BDE Offline: More on Registration</a:t>
            </a:r>
          </a:p>
        </p:txBody>
      </p:sp>
      <p:sp>
        <p:nvSpPr>
          <p:cNvPr id="2" name="Content Placeholder 1"/>
          <p:cNvSpPr>
            <a:spLocks noGrp="1"/>
          </p:cNvSpPr>
          <p:nvPr>
            <p:ph idx="1"/>
          </p:nvPr>
        </p:nvSpPr>
        <p:spPr/>
        <p:txBody>
          <a:bodyPr/>
          <a:lstStyle/>
          <a:p>
            <a:pPr lvl="1">
              <a:spcBef>
                <a:spcPct val="20000"/>
              </a:spcBef>
              <a:buClr>
                <a:srgbClr val="FF9900"/>
              </a:buClr>
              <a:buFontTx/>
              <a:buChar char="•"/>
            </a:pPr>
            <a:r>
              <a:rPr lang="en-US" altLang="en-US" sz="2800" dirty="0">
                <a:latin typeface="Arial" charset="0"/>
              </a:rPr>
              <a:t>There are other ways to register an offline:</a:t>
            </a:r>
          </a:p>
          <a:p>
            <a:pPr marL="304800" lvl="1" indent="0">
              <a:spcBef>
                <a:spcPct val="20000"/>
              </a:spcBef>
              <a:buClr>
                <a:srgbClr val="FF9900"/>
              </a:buClr>
              <a:buNone/>
            </a:pPr>
            <a:r>
              <a:rPr lang="en-US" altLang="en-US" sz="1400" b="1" spc="0" dirty="0">
                <a:solidFill>
                  <a:schemeClr val="accent6"/>
                </a:solidFill>
                <a:latin typeface="Courier New"/>
                <a:cs typeface="Courier New" pitchFamily="49" charset="0"/>
              </a:rPr>
              <a:t>	int e_ipcfs_Offline::registerOffline(</a:t>
            </a:r>
          </a:p>
          <a:p>
            <a:pPr marL="304800" lvl="1" indent="0">
              <a:spcBef>
                <a:spcPct val="20000"/>
              </a:spcBef>
              <a:buClr>
                <a:srgbClr val="FF9900"/>
              </a:buClr>
              <a:buNone/>
            </a:pPr>
            <a:r>
              <a:rPr lang="en-US" altLang="en-US" sz="1400" b="1" spc="0" dirty="0">
                <a:solidFill>
                  <a:schemeClr val="accent6"/>
                </a:solidFill>
                <a:latin typeface="Courier New"/>
                <a:cs typeface="Courier New" pitchFamily="49" charset="0"/>
              </a:rPr>
              <a:t>		const char* </a:t>
            </a:r>
            <a:r>
              <a:rPr lang="en-US" altLang="en-US" sz="1400" b="1" i="1" spc="0" dirty="0">
                <a:solidFill>
                  <a:schemeClr val="accent6"/>
                </a:solidFill>
                <a:latin typeface="Courier New"/>
                <a:cs typeface="Courier New" pitchFamily="49" charset="0"/>
              </a:rPr>
              <a:t>taskName)</a:t>
            </a:r>
          </a:p>
          <a:p>
            <a:pPr marL="304800" lvl="1" indent="0">
              <a:spcBef>
                <a:spcPct val="20000"/>
              </a:spcBef>
              <a:buClr>
                <a:srgbClr val="FF9900"/>
              </a:buClr>
              <a:buNone/>
            </a:pPr>
            <a:r>
              <a:rPr lang="en-US" altLang="en-US" sz="1400" b="1" spc="0" dirty="0">
                <a:solidFill>
                  <a:schemeClr val="accent6"/>
                </a:solidFill>
                <a:latin typeface="Courier New"/>
                <a:cs typeface="Courier New" pitchFamily="49" charset="0"/>
              </a:rPr>
              <a:t>	int e_ipcfs_Offline::registerOffline(</a:t>
            </a:r>
          </a:p>
          <a:p>
            <a:pPr marL="304800" lvl="1" indent="0">
              <a:spcBef>
                <a:spcPct val="20000"/>
              </a:spcBef>
              <a:buClr>
                <a:srgbClr val="FF9900"/>
              </a:buClr>
              <a:buNone/>
            </a:pPr>
            <a:r>
              <a:rPr lang="en-US" altLang="en-US" sz="1400" b="1" i="1" spc="0" dirty="0">
                <a:solidFill>
                  <a:schemeClr val="accent6"/>
                </a:solidFill>
                <a:latin typeface="Courier New"/>
                <a:cs typeface="Courier New" pitchFamily="49" charset="0"/>
              </a:rPr>
              <a:t>		int taskNumber,</a:t>
            </a:r>
          </a:p>
          <a:p>
            <a:pPr marL="304800" lvl="1" indent="0">
              <a:spcBef>
                <a:spcPct val="20000"/>
              </a:spcBef>
              <a:buClr>
                <a:srgbClr val="FF9900"/>
              </a:buClr>
              <a:buNone/>
            </a:pPr>
            <a:r>
              <a:rPr lang="en-US" altLang="en-US" sz="1400" b="1" i="1" spc="0" dirty="0">
                <a:solidFill>
                  <a:schemeClr val="accent6"/>
                </a:solidFill>
                <a:latin typeface="Courier New"/>
                <a:cs typeface="Courier New" pitchFamily="49" charset="0"/>
              </a:rPr>
              <a:t>		bool useDefaultFlowControl = false)</a:t>
            </a:r>
          </a:p>
          <a:p>
            <a:pPr marL="304800" lvl="1" indent="0">
              <a:spcBef>
                <a:spcPct val="20000"/>
              </a:spcBef>
              <a:buClr>
                <a:srgbClr val="FF9900"/>
              </a:buClr>
              <a:buNone/>
            </a:pPr>
            <a:r>
              <a:rPr lang="en-US" altLang="en-US" sz="1400" b="1" spc="0" dirty="0">
                <a:solidFill>
                  <a:schemeClr val="accent6"/>
                </a:solidFill>
                <a:latin typeface="Courier New"/>
                <a:cs typeface="Courier New" pitchFamily="49" charset="0"/>
              </a:rPr>
              <a:t>	int e_ipcfs_Offline::registerOffline(</a:t>
            </a:r>
          </a:p>
          <a:p>
            <a:pPr marL="304800" lvl="1" indent="0">
              <a:spcBef>
                <a:spcPct val="20000"/>
              </a:spcBef>
              <a:buClr>
                <a:srgbClr val="FF9900"/>
              </a:buClr>
              <a:buNone/>
            </a:pPr>
            <a:r>
              <a:rPr lang="en-US" altLang="en-US" sz="1400" b="1" spc="0" dirty="0">
                <a:solidFill>
                  <a:schemeClr val="accent6"/>
                </a:solidFill>
                <a:latin typeface="Courier New"/>
                <a:cs typeface="Courier New" pitchFamily="49" charset="0"/>
              </a:rPr>
              <a:t>		int taskNumber,</a:t>
            </a:r>
          </a:p>
          <a:p>
            <a:pPr marL="304800" lvl="1" indent="0">
              <a:spcBef>
                <a:spcPct val="20000"/>
              </a:spcBef>
              <a:buClr>
                <a:srgbClr val="FF9900"/>
              </a:buClr>
              <a:buNone/>
            </a:pPr>
            <a:r>
              <a:rPr lang="en-US" altLang="en-US" sz="1400" b="1" i="1" spc="0" dirty="0">
                <a:solidFill>
                  <a:schemeClr val="accent6"/>
                </a:solidFill>
                <a:latin typeface="Courier New"/>
                <a:cs typeface="Courier New" pitchFamily="49" charset="0"/>
              </a:rPr>
              <a:t>		const e_ipcfs_FlowControl::ServerCallback&amp;</a:t>
            </a:r>
          </a:p>
          <a:p>
            <a:pPr marL="304800" lvl="1" indent="0">
              <a:spcBef>
                <a:spcPct val="20000"/>
              </a:spcBef>
              <a:buClr>
                <a:srgbClr val="FF9900"/>
              </a:buClr>
              <a:buNone/>
            </a:pPr>
            <a:r>
              <a:rPr lang="en-US" altLang="en-US" sz="1400" b="1" i="1" spc="0" dirty="0">
                <a:solidFill>
                  <a:schemeClr val="accent6"/>
                </a:solidFill>
                <a:latin typeface="Courier New"/>
                <a:cs typeface="Courier New" pitchFamily="49" charset="0"/>
              </a:rPr>
              <a:t> 						callback</a:t>
            </a:r>
            <a:r>
              <a:rPr lang="en-US" altLang="en-US" sz="1400" b="1" i="1" spc="0" dirty="0" smtClean="0">
                <a:solidFill>
                  <a:schemeClr val="accent6"/>
                </a:solidFill>
                <a:latin typeface="Courier New"/>
                <a:cs typeface="Courier New" pitchFamily="49" charset="0"/>
              </a:rPr>
              <a:t>)</a:t>
            </a:r>
          </a:p>
          <a:p>
            <a:pPr marL="304800" lvl="1" indent="0">
              <a:spcBef>
                <a:spcPct val="20000"/>
              </a:spcBef>
              <a:buClr>
                <a:srgbClr val="FF9900"/>
              </a:buClr>
              <a:buNone/>
            </a:pPr>
            <a:endParaRPr lang="en-US" altLang="en-US" sz="2400" i="1" dirty="0">
              <a:solidFill>
                <a:srgbClr val="0000FF"/>
              </a:solidFill>
              <a:latin typeface="Courier New" pitchFamily="49" charset="0"/>
              <a:cs typeface="Courier New" pitchFamily="49" charset="0"/>
            </a:endParaRPr>
          </a:p>
          <a:p>
            <a:pPr marL="304800" lvl="1" indent="0">
              <a:spcBef>
                <a:spcPct val="20000"/>
              </a:spcBef>
              <a:buClr>
                <a:srgbClr val="FF9900"/>
              </a:buClr>
              <a:buNone/>
            </a:pPr>
            <a:r>
              <a:rPr lang="en-US" altLang="en-US" sz="1800" b="1" spc="0" dirty="0" smtClean="0">
                <a:solidFill>
                  <a:schemeClr val="accent6"/>
                </a:solidFill>
                <a:latin typeface="Courier New"/>
                <a:cs typeface="Courier New" pitchFamily="49" charset="0"/>
              </a:rPr>
              <a:t>useDefaultFlowControl</a:t>
            </a:r>
            <a:r>
              <a:rPr lang="en-US" altLang="en-US" sz="1800" i="1" dirty="0" smtClean="0">
                <a:solidFill>
                  <a:srgbClr val="0000FF"/>
                </a:solidFill>
                <a:latin typeface="Courier New" pitchFamily="49" charset="0"/>
                <a:cs typeface="Courier New" pitchFamily="49" charset="0"/>
              </a:rPr>
              <a:t> </a:t>
            </a:r>
            <a:r>
              <a:rPr lang="en-US" altLang="en-US" sz="1800" dirty="0">
                <a:latin typeface="Arial" charset="0"/>
              </a:rPr>
              <a:t>is for backward compatibility with </a:t>
            </a:r>
            <a:r>
              <a:rPr lang="en-US" altLang="en-US" sz="1800" b="1" spc="0" dirty="0">
                <a:solidFill>
                  <a:schemeClr val="accent6"/>
                </a:solidFill>
                <a:latin typeface="Courier New"/>
                <a:cs typeface="Courier New" pitchFamily="49" charset="0"/>
              </a:rPr>
              <a:t>fstsnd</a:t>
            </a:r>
            <a:r>
              <a:rPr lang="en-US" altLang="en-US" sz="1800" dirty="0">
                <a:latin typeface="Arial" charset="0"/>
              </a:rPr>
              <a:t>. The 'true' implementation does what is necessary to support multiple threads, large messages, etc.</a:t>
            </a:r>
            <a:endParaRPr lang="en-US" altLang="en-US" sz="1800" i="1" dirty="0">
              <a:solidFill>
                <a:srgbClr val="0000FF"/>
              </a:solidFill>
              <a:latin typeface="Arial" charset="0"/>
              <a:cs typeface="Courier New" pitchFamily="49" charset="0"/>
            </a:endParaRPr>
          </a:p>
          <a:p>
            <a:pPr lvl="1"/>
            <a:endParaRPr lang="en-US" dirty="0"/>
          </a:p>
        </p:txBody>
      </p:sp>
    </p:spTree>
    <p:extLst>
      <p:ext uri="{BB962C8B-B14F-4D97-AF65-F5344CB8AC3E}">
        <p14:creationId xmlns:p14="http://schemas.microsoft.com/office/powerpoint/2010/main" val="35590276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59504" y="2984369"/>
            <a:ext cx="7339615" cy="517374"/>
            <a:chOff x="465772" y="960300"/>
            <a:chExt cx="6460808" cy="652076"/>
          </a:xfrm>
        </p:grpSpPr>
        <p:sp>
          <p:nvSpPr>
            <p:cNvPr id="5" name="Rectangle 4"/>
            <p:cNvSpPr/>
            <p:nvPr/>
          </p:nvSpPr>
          <p:spPr>
            <a:xfrm>
              <a:off x="465772" y="960300"/>
              <a:ext cx="6460808" cy="652076"/>
            </a:xfrm>
            <a:prstGeom prst="rect">
              <a:avLst/>
            </a:prstGeom>
            <a:no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lnSpc>
                  <a:spcPct val="90000"/>
                </a:lnSpc>
              </a:pPr>
              <a:endParaRPr lang="en-US" sz="2000" i="1" dirty="0" smtClean="0">
                <a:solidFill>
                  <a:schemeClr val="dk1"/>
                </a:solidFill>
              </a:endParaRPr>
            </a:p>
          </p:txBody>
        </p:sp>
        <p:sp>
          <p:nvSpPr>
            <p:cNvPr id="7" name="Pentagon 6"/>
            <p:cNvSpPr/>
            <p:nvPr/>
          </p:nvSpPr>
          <p:spPr>
            <a:xfrm>
              <a:off x="465772" y="960300"/>
              <a:ext cx="347575" cy="650358"/>
            </a:xfrm>
            <a:prstGeom prst="homePlate">
              <a:avLst>
                <a:gd name="adj" fmla="val 100000"/>
              </a:avLst>
            </a:prstGeom>
            <a:solidFill>
              <a:schemeClr val="accent3"/>
            </a:solid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2000" i="1" dirty="0">
                <a:solidFill>
                  <a:schemeClr val="dk1"/>
                </a:solidFill>
              </a:endParaRPr>
            </a:p>
          </p:txBody>
        </p:sp>
      </p:grpSp>
      <p:sp>
        <p:nvSpPr>
          <p:cNvPr id="6" name="Title 5"/>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p:txBody>
          <a:bodyPr/>
          <a:lstStyle/>
          <a:p>
            <a:pPr lvl="1"/>
            <a:r>
              <a:rPr lang="en-US" altLang="en-US" dirty="0"/>
              <a:t>Introduction</a:t>
            </a:r>
          </a:p>
          <a:p>
            <a:pPr lvl="1"/>
            <a:r>
              <a:rPr lang="en-US" altLang="en-US" dirty="0" smtClean="0"/>
              <a:t>Legacy </a:t>
            </a:r>
            <a:r>
              <a:rPr lang="en-US" altLang="en-US" dirty="0"/>
              <a:t>Offlines</a:t>
            </a:r>
          </a:p>
          <a:p>
            <a:pPr lvl="1"/>
            <a:r>
              <a:rPr lang="en-US" altLang="en-US" dirty="0"/>
              <a:t>BDE Offlines</a:t>
            </a:r>
          </a:p>
          <a:p>
            <a:pPr lvl="1"/>
            <a:r>
              <a:rPr lang="en-US" altLang="en-US" dirty="0"/>
              <a:t>M-Trap for </a:t>
            </a:r>
            <a:r>
              <a:rPr lang="en-US" altLang="en-US" dirty="0" smtClean="0"/>
              <a:t>BAS</a:t>
            </a:r>
          </a:p>
          <a:p>
            <a:pPr lvl="1"/>
            <a:r>
              <a:rPr lang="en-US" altLang="en-US" dirty="0"/>
              <a:t>Summary</a:t>
            </a:r>
          </a:p>
          <a:p>
            <a:pPr lvl="1"/>
            <a:endParaRPr lang="en-US" altLang="en-US" dirty="0"/>
          </a:p>
        </p:txBody>
      </p:sp>
    </p:spTree>
    <p:extLst>
      <p:ext uri="{BB962C8B-B14F-4D97-AF65-F5344CB8AC3E}">
        <p14:creationId xmlns:p14="http://schemas.microsoft.com/office/powerpoint/2010/main" val="25792564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M-trap</a:t>
            </a:r>
            <a:r>
              <a:rPr lang="en-US" dirty="0"/>
              <a:t/>
            </a:r>
            <a:br>
              <a:rPr lang="en-US" dirty="0"/>
            </a:br>
            <a:r>
              <a:rPr lang="en-US" dirty="0" smtClean="0"/>
              <a:t>for bas</a:t>
            </a:r>
            <a:endParaRPr lang="en-US" dirty="0"/>
          </a:p>
        </p:txBody>
      </p:sp>
    </p:spTree>
    <p:extLst>
      <p:ext uri="{BB962C8B-B14F-4D97-AF65-F5344CB8AC3E}">
        <p14:creationId xmlns:p14="http://schemas.microsoft.com/office/powerpoint/2010/main" val="801601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dirty="0" smtClean="0"/>
              <a:t>M-Traps for BAS: Overview</a:t>
            </a:r>
          </a:p>
        </p:txBody>
      </p:sp>
      <p:sp>
        <p:nvSpPr>
          <p:cNvPr id="41987" name="Content Placeholder 2"/>
          <p:cNvSpPr>
            <a:spLocks noGrp="1"/>
          </p:cNvSpPr>
          <p:nvPr>
            <p:ph idx="1"/>
          </p:nvPr>
        </p:nvSpPr>
        <p:spPr/>
        <p:txBody>
          <a:bodyPr/>
          <a:lstStyle/>
          <a:p>
            <a:pPr lvl="1"/>
            <a:r>
              <a:rPr lang="en-US" altLang="en-US" dirty="0" smtClean="0"/>
              <a:t>The </a:t>
            </a:r>
            <a:r>
              <a:rPr lang="en-US" altLang="en-US" b="1" dirty="0" smtClean="0">
                <a:solidFill>
                  <a:schemeClr val="accent3"/>
                </a:solidFill>
              </a:rPr>
              <a:t>BAS</a:t>
            </a:r>
            <a:r>
              <a:rPr lang="en-US" altLang="en-US" dirty="0" smtClean="0"/>
              <a:t> framework is an evolution of offlines and implements a set of default m_traps (e.g., </a:t>
            </a:r>
            <a:r>
              <a:rPr lang="en-US" altLang="en-US" b="1" spc="0" dirty="0" smtClean="0">
                <a:solidFill>
                  <a:schemeClr val="accent6"/>
                </a:solidFill>
                <a:latin typeface="Courier New"/>
                <a:cs typeface="Courier New" pitchFamily="49" charset="0"/>
              </a:rPr>
              <a:t>stat</a:t>
            </a:r>
            <a:r>
              <a:rPr lang="en-US" altLang="en-US" dirty="0" smtClean="0"/>
              <a:t>, </a:t>
            </a:r>
            <a:r>
              <a:rPr lang="en-US" altLang="en-US" b="1" spc="0" dirty="0" smtClean="0">
                <a:solidFill>
                  <a:schemeClr val="accent6"/>
                </a:solidFill>
                <a:latin typeface="Courier New"/>
                <a:cs typeface="Courier New" pitchFamily="49" charset="0"/>
              </a:rPr>
              <a:t>info</a:t>
            </a:r>
            <a:r>
              <a:rPr lang="en-US" altLang="en-US" dirty="0" smtClean="0"/>
              <a:t>, </a:t>
            </a:r>
            <a:r>
              <a:rPr lang="en-US" altLang="en-US" b="1" spc="0" dirty="0" smtClean="0">
                <a:solidFill>
                  <a:schemeClr val="accent6"/>
                </a:solidFill>
                <a:latin typeface="Courier New"/>
                <a:cs typeface="Courier New" pitchFamily="49" charset="0"/>
              </a:rPr>
              <a:t>help</a:t>
            </a:r>
            <a:r>
              <a:rPr lang="en-US" altLang="en-US" dirty="0" smtClean="0"/>
              <a:t>, and </a:t>
            </a:r>
            <a:r>
              <a:rPr lang="en-US" altLang="en-US" b="1" spc="0" dirty="0" smtClean="0">
                <a:solidFill>
                  <a:schemeClr val="accent6"/>
                </a:solidFill>
                <a:latin typeface="Courier New"/>
                <a:cs typeface="Courier New" pitchFamily="49" charset="0"/>
              </a:rPr>
              <a:t>exit</a:t>
            </a:r>
            <a:r>
              <a:rPr lang="en-US" altLang="en-US" dirty="0" smtClean="0"/>
              <a:t>)  </a:t>
            </a:r>
          </a:p>
          <a:p>
            <a:pPr lvl="1"/>
            <a:r>
              <a:rPr lang="en-US" altLang="en-US" dirty="0" smtClean="0"/>
              <a:t>Developers can add more application-specific traps to this set. For example,</a:t>
            </a:r>
          </a:p>
          <a:p>
            <a:pPr lvl="1">
              <a:buFontTx/>
              <a:buNone/>
            </a:pPr>
            <a:r>
              <a:rPr lang="en-US" altLang="en-US" dirty="0" smtClean="0">
                <a:latin typeface="Courier New" pitchFamily="49" charset="0"/>
                <a:cs typeface="Courier New" pitchFamily="49" charset="0"/>
              </a:rPr>
              <a:t>	</a:t>
            </a:r>
            <a:r>
              <a:rPr lang="en-US" altLang="en-US" b="1" spc="0" dirty="0" smtClean="0">
                <a:solidFill>
                  <a:schemeClr val="accent6"/>
                </a:solidFill>
                <a:latin typeface="Courier New"/>
                <a:cs typeface="Courier New" pitchFamily="49" charset="0"/>
              </a:rPr>
              <a:t>$ send foosrv repeat 3 hello</a:t>
            </a:r>
          </a:p>
          <a:p>
            <a:pPr lvl="1"/>
            <a:r>
              <a:rPr lang="en-US" altLang="en-US" dirty="0" smtClean="0">
                <a:cs typeface="Courier New" pitchFamily="49" charset="0"/>
              </a:rPr>
              <a:t>What are the necessary steps?</a:t>
            </a:r>
          </a:p>
          <a:p>
            <a:pPr lvl="2"/>
            <a:r>
              <a:rPr lang="en-US" altLang="en-US" dirty="0" smtClean="0">
                <a:cs typeface="Courier New" pitchFamily="49" charset="0"/>
              </a:rPr>
              <a:t>Declare and implement a new M-Trap handler in a pair of </a:t>
            </a:r>
            <a:r>
              <a:rPr lang="en-US" altLang="en-US" b="1" dirty="0" smtClean="0">
                <a:solidFill>
                  <a:schemeClr val="accent6"/>
                </a:solidFill>
                <a:latin typeface="Courier New"/>
                <a:cs typeface="Courier New" pitchFamily="49" charset="0"/>
              </a:rPr>
              <a:t>.h</a:t>
            </a:r>
            <a:r>
              <a:rPr lang="en-US" altLang="en-US" dirty="0" smtClean="0">
                <a:cs typeface="Courier New" pitchFamily="49" charset="0"/>
              </a:rPr>
              <a:t> and </a:t>
            </a:r>
            <a:r>
              <a:rPr lang="en-US" altLang="en-US" b="1" dirty="0" smtClean="0">
                <a:solidFill>
                  <a:schemeClr val="accent6"/>
                </a:solidFill>
                <a:latin typeface="Courier New"/>
                <a:cs typeface="Courier New" pitchFamily="49" charset="0"/>
              </a:rPr>
              <a:t>.cpp</a:t>
            </a:r>
            <a:r>
              <a:rPr lang="en-US" altLang="en-US" dirty="0" smtClean="0">
                <a:cs typeface="Courier New" pitchFamily="49" charset="0"/>
              </a:rPr>
              <a:t> files</a:t>
            </a:r>
          </a:p>
          <a:p>
            <a:pPr lvl="2"/>
            <a:r>
              <a:rPr lang="en-US" altLang="en-US" dirty="0" smtClean="0">
                <a:cs typeface="Courier New" pitchFamily="49" charset="0"/>
              </a:rPr>
              <a:t>Create a </a:t>
            </a:r>
            <a:r>
              <a:rPr lang="en-US" altLang="en-US" b="1" dirty="0" smtClean="0">
                <a:solidFill>
                  <a:schemeClr val="accent6"/>
                </a:solidFill>
                <a:latin typeface="Courier New"/>
                <a:cs typeface="Courier New" pitchFamily="49" charset="0"/>
              </a:rPr>
              <a:t>TaskManager</a:t>
            </a:r>
            <a:r>
              <a:rPr lang="en-US" altLang="en-US" dirty="0" smtClean="0">
                <a:cs typeface="Courier New" pitchFamily="49" charset="0"/>
              </a:rPr>
              <a:t> object and register the handler using this object in the </a:t>
            </a:r>
            <a:r>
              <a:rPr lang="en-US" altLang="en-US" b="1" dirty="0" smtClean="0">
                <a:solidFill>
                  <a:schemeClr val="accent6"/>
                </a:solidFill>
                <a:latin typeface="Courier New"/>
                <a:cs typeface="Courier New" pitchFamily="49" charset="0"/>
              </a:rPr>
              <a:t>main</a:t>
            </a:r>
            <a:r>
              <a:rPr lang="en-US" altLang="en-US" dirty="0" smtClean="0">
                <a:cs typeface="Courier New" pitchFamily="49" charset="0"/>
              </a:rPr>
              <a:t> function of the service </a:t>
            </a:r>
          </a:p>
          <a:p>
            <a:pPr eaLnBrk="1" hangingPunct="1">
              <a:buFontTx/>
              <a:buNone/>
            </a:pPr>
            <a:r>
              <a:rPr lang="en-US" altLang="en-US" dirty="0" smtClean="0">
                <a:latin typeface="Courier New" pitchFamily="49" charset="0"/>
                <a:cs typeface="Courier New" pitchFamily="49" charset="0"/>
              </a:rPr>
              <a:t>	</a:t>
            </a:r>
            <a:br>
              <a:rPr lang="en-US" altLang="en-US" dirty="0" smtClean="0">
                <a:latin typeface="Courier New" pitchFamily="49" charset="0"/>
                <a:cs typeface="Courier New" pitchFamily="49" charset="0"/>
              </a:rPr>
            </a:br>
            <a:r>
              <a:rPr lang="en-US" altLang="en-US" dirty="0" smtClean="0">
                <a:latin typeface="Courier New" pitchFamily="49" charset="0"/>
                <a:cs typeface="Courier New" pitchFamily="49" charset="0"/>
              </a:rPr>
              <a:t>                                         </a:t>
            </a:r>
          </a:p>
        </p:txBody>
      </p:sp>
    </p:spTree>
    <p:extLst>
      <p:ext uri="{BB962C8B-B14F-4D97-AF65-F5344CB8AC3E}">
        <p14:creationId xmlns:p14="http://schemas.microsoft.com/office/powerpoint/2010/main" val="22487750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dirty="0" smtClean="0"/>
              <a:t>BAS M-Trap handler declaration</a:t>
            </a:r>
          </a:p>
        </p:txBody>
      </p:sp>
      <p:sp>
        <p:nvSpPr>
          <p:cNvPr id="43011" name="Content Placeholder 2"/>
          <p:cNvSpPr>
            <a:spLocks noGrp="1"/>
          </p:cNvSpPr>
          <p:nvPr>
            <p:ph idx="1"/>
          </p:nvPr>
        </p:nvSpPr>
        <p:spPr/>
        <p:txBody>
          <a:bodyPr/>
          <a:lstStyle/>
          <a:p>
            <a:pPr lvl="1"/>
            <a:r>
              <a:rPr lang="en-US" altLang="en-US" b="1" spc="0" dirty="0" smtClean="0">
                <a:solidFill>
                  <a:schemeClr val="accent6"/>
                </a:solidFill>
                <a:latin typeface="Courier New"/>
                <a:cs typeface="Courier New" pitchFamily="49" charset="0"/>
              </a:rPr>
              <a:t>s_foosrv_mtraps.h</a:t>
            </a:r>
            <a:r>
              <a:rPr lang="en-US" altLang="en-US" dirty="0" smtClean="0">
                <a:cs typeface="Courier New" pitchFamily="49" charset="0"/>
              </a:rPr>
              <a:t> (new file): declare the M-Trap handler for </a:t>
            </a:r>
            <a:r>
              <a:rPr lang="en-US" altLang="en-US" b="1" spc="0" dirty="0" smtClean="0">
                <a:solidFill>
                  <a:schemeClr val="accent6"/>
                </a:solidFill>
                <a:latin typeface="Courier New"/>
                <a:cs typeface="Courier New" pitchFamily="49" charset="0"/>
              </a:rPr>
              <a:t>repeat</a:t>
            </a:r>
          </a:p>
          <a:p>
            <a:pPr lvl="1">
              <a:buFontTx/>
              <a:buNone/>
            </a:pPr>
            <a:r>
              <a:rPr lang="en-US" altLang="en-US" sz="1800" dirty="0" smtClean="0">
                <a:latin typeface="Courier New" pitchFamily="49" charset="0"/>
                <a:cs typeface="Courier New" pitchFamily="49" charset="0"/>
              </a:rPr>
              <a:t>	</a:t>
            </a:r>
            <a:endParaRPr lang="en-US" altLang="en-US" dirty="0" smtClean="0">
              <a:cs typeface="Courier New" pitchFamily="49" charset="0"/>
            </a:endParaRPr>
          </a:p>
        </p:txBody>
      </p:sp>
      <p:sp>
        <p:nvSpPr>
          <p:cNvPr id="43013" name="Text Box 14"/>
          <p:cNvSpPr txBox="1">
            <a:spLocks noChangeArrowheads="1"/>
          </p:cNvSpPr>
          <p:nvPr/>
        </p:nvSpPr>
        <p:spPr bwMode="auto">
          <a:xfrm>
            <a:off x="1055915" y="2371940"/>
            <a:ext cx="6096000" cy="3539430"/>
          </a:xfrm>
          <a:prstGeom prst="rect">
            <a:avLst/>
          </a:prstGeom>
          <a:solidFill>
            <a:srgbClr val="FFFFCC"/>
          </a:solidFill>
          <a:ln w="6350" algn="ctr">
            <a:solidFill>
              <a:schemeClr val="bg2"/>
            </a:solidFill>
            <a:miter lim="800000"/>
            <a:headEnd/>
            <a:tailEnd/>
          </a:ln>
        </p:spPr>
        <p:txBody>
          <a:bodyPr>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400" b="1" dirty="0">
                <a:solidFill>
                  <a:schemeClr val="tx1"/>
                </a:solidFill>
                <a:latin typeface="Courier New" pitchFamily="49" charset="0"/>
                <a:cs typeface="Courier New" pitchFamily="49" charset="0"/>
              </a:rPr>
              <a:t>#ifndef INCLUDED_S_TRNSRV_MTRAPS</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#define INCLUDED_S_TRNSRV_MTRAPS</a:t>
            </a:r>
            <a:br>
              <a:rPr lang="en-US" altLang="en-US" sz="1400" b="1" dirty="0">
                <a:solidFill>
                  <a:schemeClr val="tx1"/>
                </a:solidFill>
                <a:latin typeface="Courier New" pitchFamily="49" charset="0"/>
                <a:cs typeface="Courier New" pitchFamily="49" charset="0"/>
              </a:rPr>
            </a:br>
            <a:endParaRPr lang="en-US" altLang="en-US" sz="1400" b="1" dirty="0">
              <a:solidFill>
                <a:schemeClr val="tx1"/>
              </a:solidFill>
              <a:latin typeface="Courier New" pitchFamily="49" charset="0"/>
              <a:cs typeface="Courier New" pitchFamily="49" charset="0"/>
            </a:endParaRPr>
          </a:p>
          <a:p>
            <a:pPr eaLnBrk="1" hangingPunct="1"/>
            <a:r>
              <a:rPr lang="en-US" altLang="en-US" sz="1400" b="1" dirty="0">
                <a:solidFill>
                  <a:schemeClr val="tx1"/>
                </a:solidFill>
                <a:latin typeface="Courier New" pitchFamily="49" charset="0"/>
                <a:cs typeface="Courier New" pitchFamily="49" charset="0"/>
              </a:rPr>
              <a:t>#include &lt;string&gt;</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#include &lt;iosfwd&gt;</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namespace BloombergLP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namespace s_foosrv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void onRepeat (const std::string&amp; prefix,</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std::istream&amp;);</a:t>
            </a:r>
          </a:p>
          <a:p>
            <a:pPr eaLnBrk="1" hangingPunct="1"/>
            <a:endParaRPr lang="en-US" altLang="en-US" sz="1400" b="1" dirty="0">
              <a:solidFill>
                <a:schemeClr val="tx1"/>
              </a:solidFill>
              <a:latin typeface="Courier New" pitchFamily="49" charset="0"/>
              <a:cs typeface="Courier New" pitchFamily="49" charset="0"/>
            </a:endParaRPr>
          </a:p>
          <a:p>
            <a:pPr eaLnBrk="1" hangingPunct="1"/>
            <a:r>
              <a:rPr lang="en-US" altLang="en-US" sz="1400" b="1" dirty="0">
                <a:solidFill>
                  <a:schemeClr val="tx1"/>
                </a:solidFill>
                <a:latin typeface="Courier New" pitchFamily="49" charset="0"/>
                <a:cs typeface="Courier New" pitchFamily="49" charset="0"/>
              </a:rPr>
              <a:t>}  // close namespace s_trnsrv</a:t>
            </a:r>
          </a:p>
          <a:p>
            <a:pPr eaLnBrk="1" hangingPunct="1"/>
            <a:r>
              <a:rPr lang="en-US" altLang="en-US" sz="1400" b="1" dirty="0">
                <a:solidFill>
                  <a:schemeClr val="tx1"/>
                </a:solidFill>
                <a:latin typeface="Courier New" pitchFamily="49" charset="0"/>
                <a:cs typeface="Courier New" pitchFamily="49" charset="0"/>
              </a:rPr>
              <a:t>}  // close namespace BloombergLP</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#endif</a:t>
            </a:r>
            <a:endParaRPr lang="en-US" altLang="en-US" sz="1400" b="1" dirty="0">
              <a:solidFill>
                <a:schemeClr val="tx1"/>
              </a:solidFill>
              <a:latin typeface="Courier New" pitchFamily="49" charset="0"/>
            </a:endParaRPr>
          </a:p>
        </p:txBody>
      </p:sp>
    </p:spTree>
    <p:extLst>
      <p:ext uri="{BB962C8B-B14F-4D97-AF65-F5344CB8AC3E}">
        <p14:creationId xmlns:p14="http://schemas.microsoft.com/office/powerpoint/2010/main" val="9051110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pPr eaLnBrk="1" hangingPunct="1"/>
            <a:r>
              <a:rPr lang="en-US" altLang="en-US" sz="2800" dirty="0" smtClean="0"/>
              <a:t>BAS M-Trap handler implementation</a:t>
            </a:r>
          </a:p>
        </p:txBody>
      </p:sp>
      <p:sp>
        <p:nvSpPr>
          <p:cNvPr id="44035" name="Content Placeholder 2"/>
          <p:cNvSpPr>
            <a:spLocks noGrp="1"/>
          </p:cNvSpPr>
          <p:nvPr>
            <p:ph idx="1"/>
          </p:nvPr>
        </p:nvSpPr>
        <p:spPr/>
        <p:txBody>
          <a:bodyPr/>
          <a:lstStyle/>
          <a:p>
            <a:pPr lvl="1"/>
            <a:r>
              <a:rPr lang="en-US" altLang="en-US" dirty="0" smtClean="0">
                <a:cs typeface="Courier New" pitchFamily="49" charset="0"/>
              </a:rPr>
              <a:t>In </a:t>
            </a:r>
            <a:r>
              <a:rPr lang="en-US" altLang="en-US" b="1" spc="0" dirty="0" smtClean="0">
                <a:solidFill>
                  <a:schemeClr val="accent6"/>
                </a:solidFill>
                <a:latin typeface="Courier New"/>
                <a:cs typeface="Courier New" pitchFamily="49" charset="0"/>
              </a:rPr>
              <a:t>s_trnsrv_mtraps.cpp</a:t>
            </a:r>
            <a:r>
              <a:rPr lang="en-US" altLang="en-US" dirty="0" smtClean="0">
                <a:cs typeface="Courier New" pitchFamily="49" charset="0"/>
              </a:rPr>
              <a:t> (new file)</a:t>
            </a:r>
          </a:p>
          <a:p>
            <a:pPr lvl="1">
              <a:buFontTx/>
              <a:buNone/>
            </a:pPr>
            <a:r>
              <a:rPr lang="en-US" altLang="en-US" sz="1800" dirty="0" smtClean="0">
                <a:latin typeface="Courier New" pitchFamily="49" charset="0"/>
                <a:cs typeface="Courier New" pitchFamily="49" charset="0"/>
              </a:rPr>
              <a:t>	</a:t>
            </a:r>
            <a:endParaRPr lang="en-US" altLang="en-US" dirty="0" smtClean="0">
              <a:cs typeface="Courier New" pitchFamily="49" charset="0"/>
            </a:endParaRPr>
          </a:p>
        </p:txBody>
      </p:sp>
      <p:sp>
        <p:nvSpPr>
          <p:cNvPr id="44037" name="Text Box 14"/>
          <p:cNvSpPr txBox="1">
            <a:spLocks noChangeArrowheads="1"/>
          </p:cNvSpPr>
          <p:nvPr/>
        </p:nvSpPr>
        <p:spPr bwMode="auto">
          <a:xfrm>
            <a:off x="1062789" y="1970314"/>
            <a:ext cx="6858000" cy="4185761"/>
          </a:xfrm>
          <a:prstGeom prst="rect">
            <a:avLst/>
          </a:prstGeom>
          <a:solidFill>
            <a:srgbClr val="FFFFCC"/>
          </a:solidFill>
          <a:ln w="6350" algn="ctr">
            <a:solidFill>
              <a:schemeClr val="bg2"/>
            </a:solidFill>
            <a:miter lim="800000"/>
            <a:headEnd/>
            <a:tailEnd/>
          </a:ln>
        </p:spPr>
        <p:txBody>
          <a:bodyPr>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400" b="1" dirty="0">
                <a:solidFill>
                  <a:schemeClr val="tx1"/>
                </a:solidFill>
                <a:latin typeface="Courier New" pitchFamily="49" charset="0"/>
                <a:cs typeface="Courier New" pitchFamily="49" charset="0"/>
              </a:rPr>
              <a:t>void onRepeat (const std::string&amp; prefix,</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std::istream&amp; is)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unsigned int count;</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a:t>
            </a:r>
            <a:r>
              <a:rPr lang="en-US" altLang="en-US" sz="1400" b="1" dirty="0">
                <a:solidFill>
                  <a:srgbClr val="336600"/>
                </a:solidFill>
                <a:latin typeface="Courier New" pitchFamily="49" charset="0"/>
                <a:cs typeface="Courier New" pitchFamily="49" charset="0"/>
              </a:rPr>
              <a:t>// Get first argument (count) </a:t>
            </a:r>
            <a:r>
              <a:rPr lang="en-US" altLang="en-US" sz="1400" b="1" dirty="0">
                <a:solidFill>
                  <a:schemeClr val="tx1"/>
                </a:solidFill>
                <a:latin typeface="Courier New" pitchFamily="49" charset="0"/>
                <a:cs typeface="Courier New" pitchFamily="49" charset="0"/>
              </a:rPr>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if (! (is &gt;&gt; count))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std::cerr &lt;&lt; "bad repeat count” &lt;&lt; std::endl;</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return;</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a:t>
            </a:r>
            <a:r>
              <a:rPr lang="en-US" altLang="en-US" sz="1400" b="1" dirty="0">
                <a:solidFill>
                  <a:srgbClr val="336600"/>
                </a:solidFill>
                <a:latin typeface="Courier New" pitchFamily="49" charset="0"/>
                <a:cs typeface="Courier New" pitchFamily="49" charset="0"/>
              </a:rPr>
              <a:t>// Read rest of arguments into message</a:t>
            </a:r>
            <a:r>
              <a:rPr lang="en-US" altLang="en-US" sz="1400" b="1" dirty="0">
                <a:solidFill>
                  <a:schemeClr val="tx1"/>
                </a:solidFill>
                <a:latin typeface="Courier New" pitchFamily="49" charset="0"/>
                <a:cs typeface="Courier New" pitchFamily="49" charset="0"/>
              </a:rPr>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std::string message, word;</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if (is &gt;&gt; message)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while (is &gt;&gt; word)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message += ' ' + word;</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for (unsigned int i = 0; i &lt; count; ++i)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std::cout &lt;&lt; message &lt;&lt; std::endl;</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  }</a:t>
            </a:r>
            <a:br>
              <a:rPr lang="en-US" altLang="en-US" sz="1400" b="1" dirty="0">
                <a:solidFill>
                  <a:schemeClr val="tx1"/>
                </a:solidFill>
                <a:latin typeface="Courier New" pitchFamily="49" charset="0"/>
                <a:cs typeface="Courier New" pitchFamily="49" charset="0"/>
              </a:rPr>
            </a:br>
            <a:r>
              <a:rPr lang="en-US" altLang="en-US" sz="1400" b="1" dirty="0">
                <a:solidFill>
                  <a:schemeClr val="tx1"/>
                </a:solidFill>
                <a:latin typeface="Courier New" pitchFamily="49" charset="0"/>
                <a:cs typeface="Courier New" pitchFamily="49" charset="0"/>
              </a:rPr>
              <a:t>}</a:t>
            </a:r>
            <a:endParaRPr lang="en-US" altLang="en-US" sz="1400" b="1" dirty="0">
              <a:solidFill>
                <a:schemeClr val="tx1"/>
              </a:solidFill>
              <a:latin typeface="Courier New" pitchFamily="49" charset="0"/>
            </a:endParaRPr>
          </a:p>
        </p:txBody>
      </p:sp>
    </p:spTree>
    <p:extLst>
      <p:ext uri="{BB962C8B-B14F-4D97-AF65-F5344CB8AC3E}">
        <p14:creationId xmlns:p14="http://schemas.microsoft.com/office/powerpoint/2010/main" val="1453989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dirty="0" smtClean="0"/>
              <a:t>BAS M-Trap registration</a:t>
            </a:r>
          </a:p>
        </p:txBody>
      </p:sp>
      <p:sp>
        <p:nvSpPr>
          <p:cNvPr id="45059" name="Content Placeholder 2"/>
          <p:cNvSpPr>
            <a:spLocks noGrp="1"/>
          </p:cNvSpPr>
          <p:nvPr>
            <p:ph idx="1"/>
          </p:nvPr>
        </p:nvSpPr>
        <p:spPr/>
        <p:txBody>
          <a:bodyPr/>
          <a:lstStyle/>
          <a:p>
            <a:pPr lvl="1"/>
            <a:r>
              <a:rPr lang="en-US" altLang="en-US" dirty="0" smtClean="0"/>
              <a:t>In </a:t>
            </a:r>
            <a:r>
              <a:rPr lang="en-US" altLang="en-US" b="1" spc="0" dirty="0" smtClean="0">
                <a:solidFill>
                  <a:schemeClr val="accent6"/>
                </a:solidFill>
                <a:latin typeface="Courier New"/>
                <a:cs typeface="Courier New" pitchFamily="49" charset="0"/>
              </a:rPr>
              <a:t>foosrv.m.cpp</a:t>
            </a:r>
          </a:p>
          <a:p>
            <a:pPr eaLnBrk="1" hangingPunct="1">
              <a:buFontTx/>
              <a:buNone/>
            </a:pPr>
            <a:r>
              <a:rPr lang="en-US" altLang="en-US" dirty="0" smtClean="0">
                <a:latin typeface="Courier New" pitchFamily="49" charset="0"/>
                <a:cs typeface="Courier New" pitchFamily="49" charset="0"/>
              </a:rPr>
              <a:t>	</a:t>
            </a:r>
            <a:endParaRPr lang="en-US" altLang="en-US" sz="1800" dirty="0" smtClean="0">
              <a:latin typeface="Courier New" pitchFamily="49" charset="0"/>
              <a:cs typeface="Courier New" pitchFamily="49" charset="0"/>
            </a:endParaRPr>
          </a:p>
        </p:txBody>
      </p:sp>
      <p:sp>
        <p:nvSpPr>
          <p:cNvPr id="45061" name="TextBox 4"/>
          <p:cNvSpPr txBox="1">
            <a:spLocks noChangeArrowheads="1"/>
          </p:cNvSpPr>
          <p:nvPr/>
        </p:nvSpPr>
        <p:spPr bwMode="auto">
          <a:xfrm>
            <a:off x="154120" y="3039979"/>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2000" dirty="0">
                <a:solidFill>
                  <a:schemeClr val="tx1"/>
                </a:solidFill>
              </a:rPr>
              <a:t>new code</a:t>
            </a:r>
          </a:p>
        </p:txBody>
      </p:sp>
      <p:sp>
        <p:nvSpPr>
          <p:cNvPr id="45062" name="Text Box 14"/>
          <p:cNvSpPr txBox="1">
            <a:spLocks noChangeArrowheads="1"/>
          </p:cNvSpPr>
          <p:nvPr/>
        </p:nvSpPr>
        <p:spPr bwMode="auto">
          <a:xfrm>
            <a:off x="2057400" y="2177143"/>
            <a:ext cx="5258373" cy="3600986"/>
          </a:xfrm>
          <a:prstGeom prst="rect">
            <a:avLst/>
          </a:prstGeom>
          <a:solidFill>
            <a:srgbClr val="FFFFCC"/>
          </a:solidFill>
          <a:ln w="6350" algn="ctr">
            <a:solidFill>
              <a:schemeClr val="bg2"/>
            </a:solidFill>
            <a:miter lim="800000"/>
            <a:headEnd/>
            <a:tailEnd/>
          </a:ln>
        </p:spPr>
        <p:txBody>
          <a:bodyPr wrap="square">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1200" b="1" dirty="0">
                <a:solidFill>
                  <a:srgbClr val="0000FF"/>
                </a:solidFill>
                <a:latin typeface="Courier New" pitchFamily="49" charset="0"/>
                <a:cs typeface="Courier New" pitchFamily="49" charset="0"/>
              </a:rPr>
              <a:t>#include &lt;s_foosrv_mtraps.h&gt;</a:t>
            </a:r>
            <a:r>
              <a:rPr lang="en-US" altLang="en-US" sz="1200" b="1" dirty="0">
                <a:solidFill>
                  <a:schemeClr val="tx1"/>
                </a:solidFill>
                <a:latin typeface="Courier New" pitchFamily="49" charset="0"/>
                <a:cs typeface="Courier New" pitchFamily="49" charset="0"/>
              </a:rPr>
              <a:t/>
            </a:r>
            <a:br>
              <a:rPr lang="en-US" altLang="en-US" sz="1200" b="1" dirty="0">
                <a:solidFill>
                  <a:schemeClr val="tx1"/>
                </a:solidFill>
                <a:latin typeface="Courier New" pitchFamily="49" charset="0"/>
                <a:cs typeface="Courier New" pitchFamily="49" charset="0"/>
              </a:rPr>
            </a:br>
            <a:r>
              <a:rPr lang="en-US" altLang="en-US" sz="1200" b="1" dirty="0">
                <a:solidFill>
                  <a:schemeClr val="tx1"/>
                </a:solidFill>
                <a:latin typeface="Courier New" pitchFamily="49" charset="0"/>
                <a:cs typeface="Courier New" pitchFamily="49" charset="0"/>
              </a:rPr>
              <a:t>…</a:t>
            </a:r>
            <a:br>
              <a:rPr lang="en-US" altLang="en-US" sz="1200" b="1" dirty="0">
                <a:solidFill>
                  <a:schemeClr val="tx1"/>
                </a:solidFill>
                <a:latin typeface="Courier New" pitchFamily="49" charset="0"/>
                <a:cs typeface="Courier New" pitchFamily="49" charset="0"/>
              </a:rPr>
            </a:br>
            <a:r>
              <a:rPr lang="en-US" altLang="en-US" sz="1200" b="1" dirty="0">
                <a:solidFill>
                  <a:schemeClr val="tx1"/>
                </a:solidFill>
                <a:latin typeface="Courier New" pitchFamily="49" charset="0"/>
                <a:cs typeface="Courier New" pitchFamily="49" charset="0"/>
              </a:rPr>
              <a:t>int main(int argc, const char *argv[]) {</a:t>
            </a:r>
            <a:br>
              <a:rPr lang="en-US" altLang="en-US" sz="1200" b="1" dirty="0">
                <a:solidFill>
                  <a:schemeClr val="tx1"/>
                </a:solidFill>
                <a:latin typeface="Courier New" pitchFamily="49" charset="0"/>
                <a:cs typeface="Courier New" pitchFamily="49" charset="0"/>
              </a:rPr>
            </a:br>
            <a:r>
              <a:rPr lang="en-US" altLang="en-US" sz="1200" b="1" dirty="0">
                <a:solidFill>
                  <a:schemeClr val="tx1"/>
                </a:solidFill>
                <a:latin typeface="Courier New" pitchFamily="49" charset="0"/>
                <a:cs typeface="Courier New" pitchFamily="49" charset="0"/>
              </a:rPr>
              <a:t>   …</a:t>
            </a:r>
            <a:br>
              <a:rPr lang="en-US" altLang="en-US" sz="1200" b="1" dirty="0">
                <a:solidFill>
                  <a:schemeClr val="tx1"/>
                </a:solidFill>
                <a:latin typeface="Courier New" pitchFamily="49" charset="0"/>
                <a:cs typeface="Courier New" pitchFamily="49" charset="0"/>
              </a:rPr>
            </a:br>
            <a:r>
              <a:rPr lang="en-US" altLang="en-US" sz="1200" b="1" dirty="0">
                <a:solidFill>
                  <a:schemeClr val="tx1"/>
                </a:solidFill>
                <a:latin typeface="Courier New" pitchFamily="49" charset="0"/>
                <a:cs typeface="Courier New" pitchFamily="49" charset="0"/>
              </a:rPr>
              <a:t>   for (int i = 0; i &lt; services.length(); ++i) {</a:t>
            </a:r>
            <a:br>
              <a:rPr lang="en-US" altLang="en-US" sz="1200" b="1" dirty="0">
                <a:solidFill>
                  <a:schemeClr val="tx1"/>
                </a:solidFill>
                <a:latin typeface="Courier New" pitchFamily="49" charset="0"/>
                <a:cs typeface="Courier New" pitchFamily="49" charset="0"/>
              </a:rPr>
            </a:br>
            <a:r>
              <a:rPr lang="en-US" altLang="en-US" sz="1200" b="1" dirty="0">
                <a:solidFill>
                  <a:schemeClr val="tx1"/>
                </a:solidFill>
                <a:latin typeface="Courier New" pitchFamily="49" charset="0"/>
                <a:cs typeface="Courier New" pitchFamily="49" charset="0"/>
              </a:rPr>
              <a:t>      …</a:t>
            </a:r>
            <a:br>
              <a:rPr lang="en-US" altLang="en-US" sz="1200" b="1" dirty="0">
                <a:solidFill>
                  <a:schemeClr val="tx1"/>
                </a:solidFill>
                <a:latin typeface="Courier New" pitchFamily="49" charset="0"/>
                <a:cs typeface="Courier New" pitchFamily="49" charset="0"/>
              </a:rPr>
            </a:br>
            <a:r>
              <a:rPr lang="en-US" altLang="en-US" sz="1200" b="1" dirty="0">
                <a:solidFill>
                  <a:schemeClr val="tx1"/>
                </a:solidFill>
                <a:latin typeface="Courier New" pitchFamily="49" charset="0"/>
                <a:cs typeface="Courier New" pitchFamily="49" charset="0"/>
              </a:rPr>
              <a:t>   }</a:t>
            </a:r>
            <a:br>
              <a:rPr lang="en-US" altLang="en-US" sz="1200" b="1" dirty="0">
                <a:solidFill>
                  <a:schemeClr val="tx1"/>
                </a:solidFill>
                <a:latin typeface="Courier New" pitchFamily="49" charset="0"/>
                <a:cs typeface="Courier New" pitchFamily="49" charset="0"/>
              </a:rPr>
            </a:br>
            <a:r>
              <a:rPr lang="en-US" altLang="en-US" sz="1200" b="1" dirty="0">
                <a:solidFill>
                  <a:schemeClr val="tx1"/>
                </a:solidFill>
                <a:latin typeface="Courier New" pitchFamily="49" charset="0"/>
                <a:cs typeface="Courier New" pitchFamily="49" charset="0"/>
              </a:rPr>
              <a:t/>
            </a:r>
            <a:br>
              <a:rPr lang="en-US" altLang="en-US" sz="1200" b="1" dirty="0">
                <a:solidFill>
                  <a:schemeClr val="tx1"/>
                </a:solidFill>
                <a:latin typeface="Courier New" pitchFamily="49" charset="0"/>
                <a:cs typeface="Courier New" pitchFamily="49" charset="0"/>
              </a:rPr>
            </a:br>
            <a:r>
              <a:rPr lang="en-US" altLang="en-US" sz="1200" b="1" dirty="0">
                <a:solidFill>
                  <a:srgbClr val="0000FF"/>
                </a:solidFill>
                <a:latin typeface="Courier New" pitchFamily="49" charset="0"/>
                <a:cs typeface="Courier New" pitchFamily="49" charset="0"/>
              </a:rPr>
              <a:t>   bassvc::TaskManager *tm</a:t>
            </a:r>
            <a:br>
              <a:rPr lang="en-US" altLang="en-US" sz="1200" b="1" dirty="0">
                <a:solidFill>
                  <a:srgbClr val="0000FF"/>
                </a:solidFill>
                <a:latin typeface="Courier New" pitchFamily="49" charset="0"/>
                <a:cs typeface="Courier New" pitchFamily="49" charset="0"/>
              </a:rPr>
            </a:br>
            <a:r>
              <a:rPr lang="en-US" altLang="en-US" sz="1200" b="1" dirty="0">
                <a:solidFill>
                  <a:srgbClr val="0000FF"/>
                </a:solidFill>
                <a:latin typeface="Courier New" pitchFamily="49" charset="0"/>
                <a:cs typeface="Courier New" pitchFamily="49" charset="0"/>
              </a:rPr>
              <a:t>      = serviceOffline.offline().taskManager();</a:t>
            </a:r>
            <a:br>
              <a:rPr lang="en-US" altLang="en-US" sz="1200" b="1" dirty="0">
                <a:solidFill>
                  <a:srgbClr val="0000FF"/>
                </a:solidFill>
                <a:latin typeface="Courier New" pitchFamily="49" charset="0"/>
                <a:cs typeface="Courier New" pitchFamily="49" charset="0"/>
              </a:rPr>
            </a:br>
            <a:r>
              <a:rPr lang="en-US" altLang="en-US" sz="1200" b="1" dirty="0">
                <a:solidFill>
                  <a:srgbClr val="0000FF"/>
                </a:solidFill>
                <a:latin typeface="Courier New" pitchFamily="49" charset="0"/>
                <a:cs typeface="Courier New" pitchFamily="49" charset="0"/>
              </a:rPr>
              <a:t>   tm-&gt;registerMTrapHandler(</a:t>
            </a:r>
            <a:br>
              <a:rPr lang="en-US" altLang="en-US" sz="1200" b="1" dirty="0">
                <a:solidFill>
                  <a:srgbClr val="0000FF"/>
                </a:solidFill>
                <a:latin typeface="Courier New" pitchFamily="49" charset="0"/>
                <a:cs typeface="Courier New" pitchFamily="49" charset="0"/>
              </a:rPr>
            </a:br>
            <a:r>
              <a:rPr lang="en-US" altLang="en-US" sz="1200" b="1" dirty="0">
                <a:solidFill>
                  <a:srgbClr val="0000FF"/>
                </a:solidFill>
                <a:latin typeface="Courier New" pitchFamily="49" charset="0"/>
                <a:cs typeface="Courier New" pitchFamily="49" charset="0"/>
              </a:rPr>
              <a:t>                 "REPEAT",</a:t>
            </a:r>
            <a:br>
              <a:rPr lang="en-US" altLang="en-US" sz="1200" b="1" dirty="0">
                <a:solidFill>
                  <a:srgbClr val="0000FF"/>
                </a:solidFill>
                <a:latin typeface="Courier New" pitchFamily="49" charset="0"/>
                <a:cs typeface="Courier New" pitchFamily="49" charset="0"/>
              </a:rPr>
            </a:br>
            <a:r>
              <a:rPr lang="en-US" altLang="en-US" sz="1200" b="1" dirty="0">
                <a:solidFill>
                  <a:srgbClr val="0000FF"/>
                </a:solidFill>
                <a:latin typeface="Courier New" pitchFamily="49" charset="0"/>
                <a:cs typeface="Courier New" pitchFamily="49" charset="0"/>
              </a:rPr>
              <a:t>                 &amp;onRepeat,</a:t>
            </a:r>
            <a:br>
              <a:rPr lang="en-US" altLang="en-US" sz="1200" b="1" dirty="0">
                <a:solidFill>
                  <a:srgbClr val="0000FF"/>
                </a:solidFill>
                <a:latin typeface="Courier New" pitchFamily="49" charset="0"/>
                <a:cs typeface="Courier New" pitchFamily="49" charset="0"/>
              </a:rPr>
            </a:br>
            <a:r>
              <a:rPr lang="en-US" altLang="en-US" sz="1200" b="1" dirty="0">
                <a:solidFill>
                  <a:srgbClr val="0000FF"/>
                </a:solidFill>
                <a:latin typeface="Courier New" pitchFamily="49" charset="0"/>
                <a:cs typeface="Courier New" pitchFamily="49" charset="0"/>
              </a:rPr>
              <a:t>                 "&lt;count&gt; &lt;message&gt;...",</a:t>
            </a:r>
            <a:br>
              <a:rPr lang="en-US" altLang="en-US" sz="1200" b="1" dirty="0">
                <a:solidFill>
                  <a:srgbClr val="0000FF"/>
                </a:solidFill>
                <a:latin typeface="Courier New" pitchFamily="49" charset="0"/>
                <a:cs typeface="Courier New" pitchFamily="49" charset="0"/>
              </a:rPr>
            </a:br>
            <a:r>
              <a:rPr lang="en-US" altLang="en-US" sz="1200" b="1" dirty="0">
                <a:solidFill>
                  <a:srgbClr val="0000FF"/>
                </a:solidFill>
                <a:latin typeface="Courier New" pitchFamily="49" charset="0"/>
                <a:cs typeface="Courier New" pitchFamily="49" charset="0"/>
              </a:rPr>
              <a:t>                 "Print &lt;message&gt;... &lt;count&gt; times");</a:t>
            </a:r>
            <a:r>
              <a:rPr lang="en-US" altLang="en-US" sz="1200" b="1" dirty="0">
                <a:solidFill>
                  <a:srgbClr val="C00000"/>
                </a:solidFill>
                <a:latin typeface="Courier New" pitchFamily="49" charset="0"/>
                <a:cs typeface="Courier New" pitchFamily="49" charset="0"/>
              </a:rPr>
              <a:t/>
            </a:r>
            <a:br>
              <a:rPr lang="en-US" altLang="en-US" sz="1200" b="1" dirty="0">
                <a:solidFill>
                  <a:srgbClr val="C00000"/>
                </a:solidFill>
                <a:latin typeface="Courier New" pitchFamily="49" charset="0"/>
                <a:cs typeface="Courier New" pitchFamily="49" charset="0"/>
              </a:rPr>
            </a:br>
            <a:r>
              <a:rPr lang="en-US" altLang="en-US" sz="1200" b="1" dirty="0">
                <a:solidFill>
                  <a:schemeClr val="tx1"/>
                </a:solidFill>
                <a:latin typeface="Courier New" pitchFamily="49" charset="0"/>
                <a:cs typeface="Courier New" pitchFamily="49" charset="0"/>
              </a:rPr>
              <a:t/>
            </a:r>
            <a:br>
              <a:rPr lang="en-US" altLang="en-US" sz="1200" b="1" dirty="0">
                <a:solidFill>
                  <a:schemeClr val="tx1"/>
                </a:solidFill>
                <a:latin typeface="Courier New" pitchFamily="49" charset="0"/>
                <a:cs typeface="Courier New" pitchFamily="49" charset="0"/>
              </a:rPr>
            </a:br>
            <a:r>
              <a:rPr lang="en-US" altLang="en-US" sz="1200" b="1" dirty="0">
                <a:solidFill>
                  <a:schemeClr val="tx1"/>
                </a:solidFill>
                <a:latin typeface="Courier New" pitchFamily="49" charset="0"/>
                <a:cs typeface="Courier New" pitchFamily="49" charset="0"/>
              </a:rPr>
              <a:t>   int rc = serviceOffline.run();</a:t>
            </a:r>
            <a:br>
              <a:rPr lang="en-US" altLang="en-US" sz="1200" b="1" dirty="0">
                <a:solidFill>
                  <a:schemeClr val="tx1"/>
                </a:solidFill>
                <a:latin typeface="Courier New" pitchFamily="49" charset="0"/>
                <a:cs typeface="Courier New" pitchFamily="49" charset="0"/>
              </a:rPr>
            </a:br>
            <a:r>
              <a:rPr lang="en-US" altLang="en-US" sz="1200" b="1" dirty="0">
                <a:solidFill>
                  <a:schemeClr val="tx1"/>
                </a:solidFill>
                <a:latin typeface="Courier New" pitchFamily="49" charset="0"/>
                <a:cs typeface="Courier New" pitchFamily="49" charset="0"/>
              </a:rPr>
              <a:t>   …</a:t>
            </a:r>
            <a:br>
              <a:rPr lang="en-US" altLang="en-US" sz="1200" b="1" dirty="0">
                <a:solidFill>
                  <a:schemeClr val="tx1"/>
                </a:solidFill>
                <a:latin typeface="Courier New" pitchFamily="49" charset="0"/>
                <a:cs typeface="Courier New" pitchFamily="49" charset="0"/>
              </a:rPr>
            </a:br>
            <a:r>
              <a:rPr lang="en-US" altLang="en-US" sz="1200" b="1" dirty="0">
                <a:solidFill>
                  <a:schemeClr val="tx1"/>
                </a:solidFill>
                <a:latin typeface="Courier New" pitchFamily="49" charset="0"/>
                <a:cs typeface="Courier New" pitchFamily="49" charset="0"/>
              </a:rPr>
              <a:t>}</a:t>
            </a:r>
          </a:p>
        </p:txBody>
      </p:sp>
      <p:cxnSp>
        <p:nvCxnSpPr>
          <p:cNvPr id="45063" name="Straight Arrow Connector 11"/>
          <p:cNvCxnSpPr>
            <a:cxnSpLocks noChangeShapeType="1"/>
          </p:cNvCxnSpPr>
          <p:nvPr/>
        </p:nvCxnSpPr>
        <p:spPr bwMode="auto">
          <a:xfrm flipV="1">
            <a:off x="1524000" y="2399441"/>
            <a:ext cx="1006069" cy="8405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5064" name="Straight Arrow Connector 6"/>
          <p:cNvCxnSpPr>
            <a:cxnSpLocks noChangeShapeType="1"/>
          </p:cNvCxnSpPr>
          <p:nvPr/>
        </p:nvCxnSpPr>
        <p:spPr bwMode="auto">
          <a:xfrm>
            <a:off x="1524000" y="3240004"/>
            <a:ext cx="1066800" cy="49379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865736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dirty="0" smtClean="0"/>
              <a:t>M-Traps for BAS: closing words</a:t>
            </a:r>
          </a:p>
        </p:txBody>
      </p:sp>
      <p:sp>
        <p:nvSpPr>
          <p:cNvPr id="46083" name="Content Placeholder 2"/>
          <p:cNvSpPr>
            <a:spLocks noGrp="1"/>
          </p:cNvSpPr>
          <p:nvPr>
            <p:ph idx="1"/>
          </p:nvPr>
        </p:nvSpPr>
        <p:spPr/>
        <p:txBody>
          <a:bodyPr/>
          <a:lstStyle/>
          <a:p>
            <a:pPr lvl="1"/>
            <a:r>
              <a:rPr lang="en-US" altLang="en-US" dirty="0" smtClean="0"/>
              <a:t>Remember to add </a:t>
            </a:r>
            <a:r>
              <a:rPr lang="en-US" altLang="en-US" b="1" spc="0" dirty="0" smtClean="0">
                <a:solidFill>
                  <a:schemeClr val="accent6"/>
                </a:solidFill>
                <a:latin typeface="Courier New"/>
                <a:cs typeface="Courier New" pitchFamily="49" charset="0"/>
              </a:rPr>
              <a:t>s_foosrv_mtraps</a:t>
            </a:r>
            <a:r>
              <a:rPr lang="en-US" altLang="en-US" dirty="0" smtClean="0"/>
              <a:t> to </a:t>
            </a:r>
            <a:r>
              <a:rPr lang="en-US" altLang="en-US" b="1" spc="0" dirty="0" smtClean="0">
                <a:solidFill>
                  <a:schemeClr val="accent6"/>
                </a:solidFill>
                <a:latin typeface="Courier New"/>
                <a:cs typeface="Courier New" pitchFamily="49" charset="0"/>
              </a:rPr>
              <a:t>trnsrv.mk</a:t>
            </a:r>
            <a:r>
              <a:rPr lang="en-US" altLang="en-US" dirty="0" smtClean="0"/>
              <a:t> file:</a:t>
            </a:r>
          </a:p>
          <a:p>
            <a:pPr lvl="1"/>
            <a:endParaRPr lang="en-US" altLang="en-US" dirty="0" smtClean="0">
              <a:cs typeface="Courier New" pitchFamily="49" charset="0"/>
            </a:endParaRPr>
          </a:p>
          <a:p>
            <a:pPr lvl="1"/>
            <a:endParaRPr lang="en-US" altLang="en-US" dirty="0" smtClean="0">
              <a:cs typeface="Courier New" pitchFamily="49" charset="0"/>
            </a:endParaRPr>
          </a:p>
          <a:p>
            <a:pPr lvl="1"/>
            <a:endParaRPr lang="en-US" altLang="en-US" dirty="0" smtClean="0">
              <a:cs typeface="Courier New" pitchFamily="49" charset="0"/>
            </a:endParaRPr>
          </a:p>
          <a:p>
            <a:pPr lvl="1"/>
            <a:endParaRPr lang="en-US" altLang="en-US" dirty="0" smtClean="0">
              <a:cs typeface="Courier New" pitchFamily="49" charset="0"/>
            </a:endParaRPr>
          </a:p>
          <a:p>
            <a:pPr lvl="1"/>
            <a:r>
              <a:rPr lang="en-US" altLang="en-US" dirty="0" smtClean="0">
                <a:cs typeface="Courier New" pitchFamily="49" charset="0"/>
              </a:rPr>
              <a:t>Detailed documentation in </a:t>
            </a:r>
            <a:r>
              <a:rPr lang="en-US" altLang="en-US" b="1" dirty="0" smtClean="0">
                <a:solidFill>
                  <a:schemeClr val="accent3"/>
                </a:solidFill>
                <a:latin typeface="Bloomberg Prop Unicode C"/>
                <a:cs typeface="Courier New" pitchFamily="49" charset="0"/>
              </a:rPr>
              <a:t>{BP BAS MTRAPS}</a:t>
            </a:r>
          </a:p>
          <a:p>
            <a:pPr lvl="1"/>
            <a:endParaRPr lang="en-US" altLang="en-US" dirty="0" smtClean="0">
              <a:latin typeface="Courier New" pitchFamily="49" charset="0"/>
              <a:cs typeface="Courier New" pitchFamily="49" charset="0"/>
            </a:endParaRPr>
          </a:p>
        </p:txBody>
      </p:sp>
      <p:sp>
        <p:nvSpPr>
          <p:cNvPr id="46085" name="Text Box 14"/>
          <p:cNvSpPr txBox="1">
            <a:spLocks noChangeArrowheads="1"/>
          </p:cNvSpPr>
          <p:nvPr/>
        </p:nvSpPr>
        <p:spPr bwMode="auto">
          <a:xfrm>
            <a:off x="1196286" y="2316938"/>
            <a:ext cx="3962400" cy="1323975"/>
          </a:xfrm>
          <a:prstGeom prst="rect">
            <a:avLst/>
          </a:prstGeom>
          <a:solidFill>
            <a:srgbClr val="FFFFCC"/>
          </a:solidFill>
          <a:ln w="6350" algn="ctr">
            <a:solidFill>
              <a:schemeClr val="bg2"/>
            </a:solidFill>
            <a:miter lim="800000"/>
            <a:headEnd/>
            <a:tailEnd/>
          </a:ln>
        </p:spPr>
        <p:txBody>
          <a:bodyPr>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eaLnBrk="1" hangingPunct="1"/>
            <a:r>
              <a:rPr lang="en-US" altLang="en-US" sz="2000" b="1" dirty="0">
                <a:solidFill>
                  <a:schemeClr val="tx1"/>
                </a:solidFill>
                <a:latin typeface="Courier New" pitchFamily="49" charset="0"/>
                <a:cs typeface="Courier New" pitchFamily="49" charset="0"/>
              </a:rPr>
              <a:t>OBJS= \</a:t>
            </a:r>
            <a:br>
              <a:rPr lang="en-US" altLang="en-US" sz="2000" b="1" dirty="0">
                <a:solidFill>
                  <a:schemeClr val="tx1"/>
                </a:solidFill>
                <a:latin typeface="Courier New" pitchFamily="49" charset="0"/>
                <a:cs typeface="Courier New" pitchFamily="49" charset="0"/>
              </a:rPr>
            </a:br>
            <a:r>
              <a:rPr lang="en-US" altLang="en-US" sz="2000" b="1" dirty="0">
                <a:solidFill>
                  <a:schemeClr val="tx1"/>
                </a:solidFill>
                <a:latin typeface="Courier New" pitchFamily="49" charset="0"/>
                <a:cs typeface="Courier New" pitchFamily="49" charset="0"/>
              </a:rPr>
              <a:t>…</a:t>
            </a:r>
            <a:br>
              <a:rPr lang="en-US" altLang="en-US" sz="2000" b="1" dirty="0">
                <a:solidFill>
                  <a:schemeClr val="tx1"/>
                </a:solidFill>
                <a:latin typeface="Courier New" pitchFamily="49" charset="0"/>
                <a:cs typeface="Courier New" pitchFamily="49" charset="0"/>
              </a:rPr>
            </a:br>
            <a:r>
              <a:rPr lang="en-US" altLang="en-US" sz="2000" b="1" dirty="0">
                <a:solidFill>
                  <a:schemeClr val="tx1"/>
                </a:solidFill>
                <a:latin typeface="Courier New" pitchFamily="49" charset="0"/>
                <a:cs typeface="Courier New" pitchFamily="49" charset="0"/>
              </a:rPr>
              <a:t>s_foosrv_mtraps.o \</a:t>
            </a:r>
            <a:br>
              <a:rPr lang="en-US" altLang="en-US" sz="2000" b="1" dirty="0">
                <a:solidFill>
                  <a:schemeClr val="tx1"/>
                </a:solidFill>
                <a:latin typeface="Courier New" pitchFamily="49" charset="0"/>
                <a:cs typeface="Courier New" pitchFamily="49" charset="0"/>
              </a:rPr>
            </a:br>
            <a:r>
              <a:rPr lang="en-US" altLang="en-US" sz="2000" b="1"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9473951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94735" y="3529781"/>
            <a:ext cx="7339615" cy="517374"/>
            <a:chOff x="465772" y="960300"/>
            <a:chExt cx="6460808" cy="652076"/>
          </a:xfrm>
        </p:grpSpPr>
        <p:sp>
          <p:nvSpPr>
            <p:cNvPr id="5" name="Rectangle 4"/>
            <p:cNvSpPr/>
            <p:nvPr/>
          </p:nvSpPr>
          <p:spPr>
            <a:xfrm>
              <a:off x="465772" y="960300"/>
              <a:ext cx="6460808" cy="652076"/>
            </a:xfrm>
            <a:prstGeom prst="rect">
              <a:avLst/>
            </a:prstGeom>
            <a:no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lnSpc>
                  <a:spcPct val="90000"/>
                </a:lnSpc>
              </a:pPr>
              <a:endParaRPr lang="en-US" sz="2000" i="1" dirty="0" smtClean="0">
                <a:solidFill>
                  <a:schemeClr val="dk1"/>
                </a:solidFill>
              </a:endParaRPr>
            </a:p>
          </p:txBody>
        </p:sp>
        <p:sp>
          <p:nvSpPr>
            <p:cNvPr id="7" name="Pentagon 6"/>
            <p:cNvSpPr/>
            <p:nvPr/>
          </p:nvSpPr>
          <p:spPr>
            <a:xfrm>
              <a:off x="465772" y="960300"/>
              <a:ext cx="347575" cy="650358"/>
            </a:xfrm>
            <a:prstGeom prst="homePlate">
              <a:avLst>
                <a:gd name="adj" fmla="val 100000"/>
              </a:avLst>
            </a:prstGeom>
            <a:solidFill>
              <a:schemeClr val="accent3"/>
            </a:solidFill>
            <a:ln w="28575">
              <a:solidFill>
                <a:schemeClr val="accent3"/>
              </a:solidFill>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2000" i="1" dirty="0">
                <a:solidFill>
                  <a:schemeClr val="dk1"/>
                </a:solidFill>
              </a:endParaRPr>
            </a:p>
          </p:txBody>
        </p:sp>
      </p:grpSp>
      <p:sp>
        <p:nvSpPr>
          <p:cNvPr id="6" name="Title 5"/>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p:txBody>
          <a:bodyPr/>
          <a:lstStyle/>
          <a:p>
            <a:pPr lvl="1"/>
            <a:r>
              <a:rPr lang="en-US" altLang="en-US" dirty="0"/>
              <a:t>Introduction</a:t>
            </a:r>
          </a:p>
          <a:p>
            <a:pPr lvl="1"/>
            <a:r>
              <a:rPr lang="en-US" altLang="en-US" dirty="0" smtClean="0"/>
              <a:t>Legacy </a:t>
            </a:r>
            <a:r>
              <a:rPr lang="en-US" altLang="en-US" dirty="0"/>
              <a:t>Offlines</a:t>
            </a:r>
          </a:p>
          <a:p>
            <a:pPr lvl="1"/>
            <a:r>
              <a:rPr lang="en-US" altLang="en-US" dirty="0"/>
              <a:t>BDE Offlines</a:t>
            </a:r>
          </a:p>
          <a:p>
            <a:pPr lvl="1"/>
            <a:r>
              <a:rPr lang="en-US" altLang="en-US" dirty="0"/>
              <a:t>M-Trap for </a:t>
            </a:r>
            <a:r>
              <a:rPr lang="en-US" altLang="en-US" dirty="0" smtClean="0"/>
              <a:t>BAS</a:t>
            </a:r>
          </a:p>
          <a:p>
            <a:pPr lvl="1"/>
            <a:r>
              <a:rPr lang="en-US" altLang="en-US" dirty="0"/>
              <a:t>Summary</a:t>
            </a:r>
          </a:p>
          <a:p>
            <a:pPr lvl="1"/>
            <a:endParaRPr lang="en-US" altLang="en-US" dirty="0"/>
          </a:p>
        </p:txBody>
      </p:sp>
    </p:spTree>
    <p:extLst>
      <p:ext uri="{BB962C8B-B14F-4D97-AF65-F5344CB8AC3E}">
        <p14:creationId xmlns:p14="http://schemas.microsoft.com/office/powerpoint/2010/main" val="11711749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828181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en-US" dirty="0" smtClean="0"/>
              <a:t>Introduction</a:t>
            </a:r>
          </a:p>
        </p:txBody>
      </p:sp>
      <p:sp>
        <p:nvSpPr>
          <p:cNvPr id="6148" name="Rectangle 3"/>
          <p:cNvSpPr>
            <a:spLocks noGrp="1" noChangeArrowheads="1"/>
          </p:cNvSpPr>
          <p:nvPr>
            <p:ph idx="1"/>
          </p:nvPr>
        </p:nvSpPr>
        <p:spPr/>
        <p:txBody>
          <a:bodyPr/>
          <a:lstStyle/>
          <a:p>
            <a:pPr lvl="1">
              <a:lnSpc>
                <a:spcPct val="90000"/>
              </a:lnSpc>
            </a:pPr>
            <a:r>
              <a:rPr lang="en-US" altLang="en-US" dirty="0" smtClean="0"/>
              <a:t>An offline refers to a Unix process that is not a BIG</a:t>
            </a:r>
          </a:p>
          <a:p>
            <a:pPr lvl="2">
              <a:lnSpc>
                <a:spcPct val="90000"/>
              </a:lnSpc>
            </a:pPr>
            <a:r>
              <a:rPr lang="en-US" altLang="en-US" dirty="0" smtClean="0"/>
              <a:t>Does not directly process requests from a Bloomberg terminal</a:t>
            </a:r>
          </a:p>
          <a:p>
            <a:pPr lvl="2">
              <a:lnSpc>
                <a:spcPct val="90000"/>
              </a:lnSpc>
            </a:pPr>
            <a:r>
              <a:rPr lang="en-US" altLang="en-US" dirty="0" smtClean="0"/>
              <a:t>Has the ability to send and receive various types of traps</a:t>
            </a:r>
          </a:p>
          <a:p>
            <a:pPr lvl="1">
              <a:lnSpc>
                <a:spcPct val="90000"/>
              </a:lnSpc>
            </a:pPr>
            <a:r>
              <a:rPr lang="en-US" altLang="en-US" dirty="0" smtClean="0"/>
              <a:t>Can be used for: </a:t>
            </a:r>
          </a:p>
          <a:p>
            <a:pPr lvl="2">
              <a:lnSpc>
                <a:spcPct val="90000"/>
              </a:lnSpc>
            </a:pPr>
            <a:r>
              <a:rPr lang="en-US" altLang="en-US" dirty="0" smtClean="0"/>
              <a:t>Maintenance tasks</a:t>
            </a:r>
          </a:p>
          <a:p>
            <a:pPr lvl="2">
              <a:lnSpc>
                <a:spcPct val="90000"/>
              </a:lnSpc>
            </a:pPr>
            <a:r>
              <a:rPr lang="en-US" altLang="en-US" dirty="0" smtClean="0"/>
              <a:t>Monitoring</a:t>
            </a:r>
          </a:p>
          <a:p>
            <a:pPr lvl="2">
              <a:lnSpc>
                <a:spcPct val="90000"/>
              </a:lnSpc>
            </a:pPr>
            <a:r>
              <a:rPr lang="en-US" altLang="en-US" dirty="0" smtClean="0"/>
              <a:t>Alert messages</a:t>
            </a:r>
          </a:p>
          <a:p>
            <a:pPr lvl="2">
              <a:lnSpc>
                <a:spcPct val="90000"/>
              </a:lnSpc>
            </a:pPr>
            <a:r>
              <a:rPr lang="en-US" altLang="en-US" dirty="0" smtClean="0"/>
              <a:t>Reducing BIG’s processing time</a:t>
            </a:r>
          </a:p>
          <a:p>
            <a:pPr lvl="2">
              <a:lnSpc>
                <a:spcPct val="90000"/>
              </a:lnSpc>
            </a:pPr>
            <a:r>
              <a:rPr lang="en-US" altLang="en-US" dirty="0" smtClean="0"/>
              <a:t>……</a:t>
            </a:r>
          </a:p>
        </p:txBody>
      </p:sp>
    </p:spTree>
    <p:extLst>
      <p:ext uri="{BB962C8B-B14F-4D97-AF65-F5344CB8AC3E}">
        <p14:creationId xmlns:p14="http://schemas.microsoft.com/office/powerpoint/2010/main" val="38064187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altLang="en-US" dirty="0" smtClean="0"/>
              <a:t>Summary (1)</a:t>
            </a:r>
          </a:p>
        </p:txBody>
      </p:sp>
      <p:sp>
        <p:nvSpPr>
          <p:cNvPr id="48132" name="Rectangle 3"/>
          <p:cNvSpPr>
            <a:spLocks noGrp="1" noChangeArrowheads="1"/>
          </p:cNvSpPr>
          <p:nvPr>
            <p:ph idx="1"/>
          </p:nvPr>
        </p:nvSpPr>
        <p:spPr/>
        <p:txBody>
          <a:bodyPr/>
          <a:lstStyle/>
          <a:p>
            <a:pPr lvl="1"/>
            <a:r>
              <a:rPr lang="en-US" altLang="en-US" dirty="0" smtClean="0"/>
              <a:t>There are different types of BDE/legacy offlines with different capabilities.</a:t>
            </a:r>
          </a:p>
          <a:p>
            <a:pPr lvl="2"/>
            <a:r>
              <a:rPr lang="en-US" altLang="en-US" dirty="0" smtClean="0"/>
              <a:t>Pekludge, TMGR, Stand-alone</a:t>
            </a:r>
          </a:p>
          <a:p>
            <a:pPr lvl="1"/>
            <a:r>
              <a:rPr lang="en-US" altLang="en-US" dirty="0" smtClean="0"/>
              <a:t>Messages can be sent to an offline via Bloomberg IPC or Unix shell script (</a:t>
            </a:r>
            <a:r>
              <a:rPr lang="en-US" altLang="en-US" b="1" spc="0" dirty="0" smtClean="0">
                <a:solidFill>
                  <a:schemeClr val="accent6"/>
                </a:solidFill>
                <a:latin typeface="Courier New"/>
              </a:rPr>
              <a:t>send</a:t>
            </a:r>
            <a:r>
              <a:rPr lang="en-US" altLang="en-US" dirty="0" smtClean="0"/>
              <a:t>).</a:t>
            </a:r>
          </a:p>
          <a:p>
            <a:pPr lvl="1"/>
            <a:r>
              <a:rPr lang="en-US" altLang="en-US" dirty="0" smtClean="0"/>
              <a:t>Starting an offline requires registering it by a name and optionally including a DB number.</a:t>
            </a:r>
          </a:p>
          <a:p>
            <a:pPr lvl="2"/>
            <a:r>
              <a:rPr lang="en-US" altLang="en-US" dirty="0" smtClean="0"/>
              <a:t>Name is used by the send command and DB number by a process (BIG or offline).</a:t>
            </a:r>
          </a:p>
          <a:p>
            <a:pPr lvl="1"/>
            <a:r>
              <a:rPr lang="en-US" altLang="en-US" dirty="0" smtClean="0"/>
              <a:t>Buffers from shared memory are used to transfer data. </a:t>
            </a:r>
          </a:p>
          <a:p>
            <a:pPr lvl="1"/>
            <a:r>
              <a:rPr lang="en-US" altLang="en-US" dirty="0" smtClean="0"/>
              <a:t>BDE offlines are superior to legacy offlines</a:t>
            </a:r>
          </a:p>
        </p:txBody>
      </p:sp>
    </p:spTree>
    <p:extLst>
      <p:ext uri="{BB962C8B-B14F-4D97-AF65-F5344CB8AC3E}">
        <p14:creationId xmlns:p14="http://schemas.microsoft.com/office/powerpoint/2010/main" val="23333492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tLang="en-US" dirty="0" smtClean="0"/>
              <a:t>Summary (2)</a:t>
            </a:r>
          </a:p>
        </p:txBody>
      </p:sp>
      <p:graphicFrame>
        <p:nvGraphicFramePr>
          <p:cNvPr id="190594" name="Group 130"/>
          <p:cNvGraphicFramePr>
            <a:graphicFrameLocks noGrp="1"/>
          </p:cNvGraphicFramePr>
          <p:nvPr>
            <p:ph idx="1"/>
            <p:extLst>
              <p:ext uri="{D42A27DB-BD31-4B8C-83A1-F6EECF244321}">
                <p14:modId xmlns:p14="http://schemas.microsoft.com/office/powerpoint/2010/main" val="2749820802"/>
              </p:ext>
            </p:extLst>
          </p:nvPr>
        </p:nvGraphicFramePr>
        <p:xfrm>
          <a:off x="505326" y="1282700"/>
          <a:ext cx="7677150" cy="5035550"/>
        </p:xfrm>
        <a:graphic>
          <a:graphicData uri="http://schemas.openxmlformats.org/drawingml/2006/table">
            <a:tbl>
              <a:tblPr/>
              <a:tblGrid>
                <a:gridCol w="1520228"/>
                <a:gridCol w="2584387"/>
                <a:gridCol w="3572535"/>
              </a:tblGrid>
              <a:tr h="335297">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endParaRPr kumimoji="0" lang="en-US" sz="1600" b="1" i="0" u="none" strike="noStrike" cap="none" normalizeH="0" baseline="0" dirty="0" smtClean="0">
                        <a:ln>
                          <a:noFill/>
                        </a:ln>
                        <a:solidFill>
                          <a:schemeClr val="bg1"/>
                        </a:solidFill>
                        <a:effectLst/>
                        <a:latin typeface="Arial" charset="0"/>
                        <a:cs typeface="Arial" charset="0"/>
                      </a:endParaRPr>
                    </a:p>
                  </a:txBody>
                  <a:tcPr marL="91214" marR="91214"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FF"/>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bg1"/>
                          </a:solidFill>
                          <a:effectLst/>
                          <a:latin typeface="Arial" charset="0"/>
                          <a:cs typeface="Arial" charset="0"/>
                        </a:rPr>
                        <a:t>BDE offline</a:t>
                      </a:r>
                    </a:p>
                  </a:txBody>
                  <a:tcPr marL="91214" marR="91214"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FF"/>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smtClean="0">
                          <a:ln>
                            <a:noFill/>
                          </a:ln>
                          <a:solidFill>
                            <a:schemeClr val="bg1"/>
                          </a:solidFill>
                          <a:effectLst/>
                          <a:latin typeface="Arial" charset="0"/>
                          <a:cs typeface="Arial" charset="0"/>
                        </a:rPr>
                        <a:t>Legacy offline</a:t>
                      </a:r>
                    </a:p>
                  </a:txBody>
                  <a:tcPr marL="91214" marR="91214"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FF"/>
                    </a:solidFill>
                  </a:tcPr>
                </a:tc>
              </a:tr>
              <a:tr h="579149">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Setup</a:t>
                      </a:r>
                    </a:p>
                  </a:txBody>
                  <a:tcPr marL="91214" marR="91214"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Standardized</a:t>
                      </a:r>
                    </a:p>
                  </a:txBody>
                  <a:tcPr marL="91214" marR="91214"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A multi-step procedure carrying the influence of Perkin Elmer IPC.</a:t>
                      </a:r>
                    </a:p>
                  </a:txBody>
                  <a:tcPr marL="91214" marR="91214"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9477">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Multi-threading</a:t>
                      </a:r>
                    </a:p>
                  </a:txBody>
                  <a:tcPr marL="91214" marR="91214"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Server – Specify the number of threads in a constructor.</a:t>
                      </a:r>
                    </a:p>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Client – Managed by a thread pool.</a:t>
                      </a:r>
                    </a:p>
                  </a:txBody>
                  <a:tcPr marL="91214" marR="91214"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Managed manually.</a:t>
                      </a:r>
                    </a:p>
                  </a:txBody>
                  <a:tcPr marL="91214" marR="91214"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149">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Obtaining a buffer</a:t>
                      </a:r>
                    </a:p>
                  </a:txBody>
                  <a:tcPr marL="91214" marR="91214"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Declaring an instance of a stream buffer</a:t>
                      </a:r>
                    </a:p>
                  </a:txBody>
                  <a:tcPr marL="91214" marR="91214"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Invoking different APIs for local buffer or local pooled buffer.</a:t>
                      </a:r>
                    </a:p>
                  </a:txBody>
                  <a:tcPr marL="91214" marR="91214"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562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Received buffer</a:t>
                      </a:r>
                    </a:p>
                  </a:txBody>
                  <a:tcPr marL="91214" marR="91214"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A string and a stream (In M-Trap handler) or</a:t>
                      </a:r>
                    </a:p>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a stream (in Q-Trap handler)</a:t>
                      </a:r>
                    </a:p>
                  </a:txBody>
                  <a:tcPr marL="91214" marR="91214"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A 64-byte char array (In M-trap handler) or a 1k buffer of raw data (In Q-Trap handler)</a:t>
                      </a:r>
                    </a:p>
                  </a:txBody>
                  <a:tcPr marL="91214" marR="91214"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5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Manipulating a buffer</a:t>
                      </a:r>
                    </a:p>
                  </a:txBody>
                  <a:tcPr marL="91214" marR="91214"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Using overloaded operators on streams; zero-effort parsing; zero-copy.</a:t>
                      </a:r>
                    </a:p>
                  </a:txBody>
                  <a:tcPr marL="91214" marR="91214"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cap="none" normalizeH="0" baseline="0" dirty="0" smtClean="0">
                          <a:ln>
                            <a:noFill/>
                          </a:ln>
                          <a:solidFill>
                            <a:schemeClr val="tx1"/>
                          </a:solidFill>
                          <a:effectLst/>
                          <a:latin typeface="Arial" charset="0"/>
                          <a:cs typeface="Arial" charset="0"/>
                        </a:rPr>
                        <a:t>Very fast but have to marshal data manually.</a:t>
                      </a:r>
                    </a:p>
                  </a:txBody>
                  <a:tcPr marL="91214" marR="91214"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792437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en-US" dirty="0" smtClean="0"/>
              <a:t>Summary (3)</a:t>
            </a:r>
          </a:p>
        </p:txBody>
      </p:sp>
      <p:sp>
        <p:nvSpPr>
          <p:cNvPr id="50180" name="Rectangle 3"/>
          <p:cNvSpPr>
            <a:spLocks noGrp="1" noChangeArrowheads="1"/>
          </p:cNvSpPr>
          <p:nvPr>
            <p:ph idx="1"/>
          </p:nvPr>
        </p:nvSpPr>
        <p:spPr/>
        <p:txBody>
          <a:bodyPr/>
          <a:lstStyle/>
          <a:p>
            <a:pPr lvl="1">
              <a:lnSpc>
                <a:spcPct val="90000"/>
              </a:lnSpc>
            </a:pPr>
            <a:r>
              <a:rPr lang="en-US" altLang="en-US" dirty="0" smtClean="0"/>
              <a:t>Bloomberg Application Services (</a:t>
            </a:r>
            <a:r>
              <a:rPr lang="en-US" altLang="en-US" b="1" dirty="0" smtClean="0">
                <a:solidFill>
                  <a:schemeClr val="accent3"/>
                </a:solidFill>
              </a:rPr>
              <a:t>BAS</a:t>
            </a:r>
            <a:r>
              <a:rPr lang="en-US" altLang="en-US" dirty="0" smtClean="0"/>
              <a:t>) offlines have many advantages</a:t>
            </a:r>
          </a:p>
          <a:p>
            <a:pPr lvl="2">
              <a:lnSpc>
                <a:spcPct val="90000"/>
              </a:lnSpc>
            </a:pPr>
            <a:r>
              <a:rPr lang="en-US" altLang="en-US" dirty="0" smtClean="0"/>
              <a:t>Language independence, abstraction over transport protocol, routing, code generated automatically from schema</a:t>
            </a:r>
          </a:p>
          <a:p>
            <a:pPr lvl="2">
              <a:lnSpc>
                <a:spcPct val="90000"/>
              </a:lnSpc>
            </a:pPr>
            <a:r>
              <a:rPr lang="en-US" altLang="en-US" dirty="0" smtClean="0"/>
              <a:t>If you need to create an offline, think </a:t>
            </a:r>
            <a:r>
              <a:rPr lang="en-US" altLang="en-US" b="1" dirty="0" smtClean="0">
                <a:solidFill>
                  <a:schemeClr val="accent3"/>
                </a:solidFill>
              </a:rPr>
              <a:t>BAS</a:t>
            </a:r>
            <a:r>
              <a:rPr lang="en-US" altLang="en-US" dirty="0" smtClean="0"/>
              <a:t> first.</a:t>
            </a:r>
          </a:p>
          <a:p>
            <a:pPr lvl="1">
              <a:lnSpc>
                <a:spcPct val="90000"/>
              </a:lnSpc>
            </a:pPr>
            <a:r>
              <a:rPr lang="en-US" altLang="en-US" dirty="0" smtClean="0"/>
              <a:t>Servers based on direct use of </a:t>
            </a:r>
            <a:r>
              <a:rPr lang="en-US" altLang="en-US" b="1" dirty="0" smtClean="0">
                <a:solidFill>
                  <a:schemeClr val="accent3"/>
                </a:solidFill>
              </a:rPr>
              <a:t>FstSnd</a:t>
            </a:r>
            <a:r>
              <a:rPr lang="en-US" altLang="en-US" dirty="0" smtClean="0"/>
              <a:t> are typically smaller and less complex than those based on </a:t>
            </a:r>
            <a:r>
              <a:rPr lang="en-US" altLang="en-US" b="1" dirty="0" smtClean="0">
                <a:solidFill>
                  <a:schemeClr val="accent3"/>
                </a:solidFill>
              </a:rPr>
              <a:t>BAS</a:t>
            </a:r>
            <a:r>
              <a:rPr lang="en-US" altLang="en-US" dirty="0" smtClean="0"/>
              <a:t>.</a:t>
            </a:r>
          </a:p>
          <a:p>
            <a:pPr lvl="2">
              <a:lnSpc>
                <a:spcPct val="90000"/>
              </a:lnSpc>
            </a:pPr>
            <a:r>
              <a:rPr lang="en-US" altLang="en-US" dirty="0" smtClean="0"/>
              <a:t>Considerably lower level of abstraction than </a:t>
            </a:r>
            <a:r>
              <a:rPr lang="en-US" altLang="en-US" b="1" dirty="0" smtClean="0">
                <a:solidFill>
                  <a:schemeClr val="accent3"/>
                </a:solidFill>
              </a:rPr>
              <a:t>BAS</a:t>
            </a:r>
          </a:p>
          <a:p>
            <a:pPr lvl="2">
              <a:lnSpc>
                <a:spcPct val="90000"/>
              </a:lnSpc>
            </a:pPr>
            <a:r>
              <a:rPr lang="en-US" altLang="en-US" dirty="0" smtClean="0"/>
              <a:t>Very efficient and reliable</a:t>
            </a:r>
          </a:p>
          <a:p>
            <a:pPr lvl="3">
              <a:lnSpc>
                <a:spcPct val="90000"/>
              </a:lnSpc>
            </a:pPr>
            <a:r>
              <a:rPr lang="en-US" altLang="en-US" dirty="0" smtClean="0"/>
              <a:t>Important for applications involving high volume or real-time processing</a:t>
            </a:r>
          </a:p>
          <a:p>
            <a:pPr lvl="3">
              <a:lnSpc>
                <a:spcPct val="90000"/>
              </a:lnSpc>
            </a:pPr>
            <a:r>
              <a:rPr lang="en-US" altLang="en-US" dirty="0" smtClean="0"/>
              <a:t>Examples include ticker plant and mission-critical trading systems</a:t>
            </a:r>
          </a:p>
          <a:p>
            <a:pPr lvl="1">
              <a:lnSpc>
                <a:spcPct val="90000"/>
              </a:lnSpc>
            </a:pPr>
            <a:endParaRPr lang="en-US" altLang="en-US" dirty="0" smtClean="0"/>
          </a:p>
        </p:txBody>
      </p:sp>
    </p:spTree>
    <p:extLst>
      <p:ext uri="{BB962C8B-B14F-4D97-AF65-F5344CB8AC3E}">
        <p14:creationId xmlns:p14="http://schemas.microsoft.com/office/powerpoint/2010/main" val="26670533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Reference</a:t>
            </a:r>
            <a:endParaRPr lang="en-US" dirty="0"/>
          </a:p>
        </p:txBody>
      </p:sp>
      <p:sp>
        <p:nvSpPr>
          <p:cNvPr id="23" name="Rectangle 22"/>
          <p:cNvSpPr/>
          <p:nvPr/>
        </p:nvSpPr>
        <p:spPr bwMode="auto">
          <a:xfrm>
            <a:off x="460377" y="1454150"/>
            <a:ext cx="7677149" cy="438164"/>
          </a:xfrm>
          <a:prstGeom prst="rect">
            <a:avLst/>
          </a:prstGeom>
          <a:solidFill>
            <a:schemeClr val="tx2"/>
          </a:solidFill>
          <a:ln w="2857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marL="342900" indent="-342900" fontAlgn="base">
              <a:spcBef>
                <a:spcPct val="0"/>
              </a:spcBef>
              <a:spcAft>
                <a:spcPct val="0"/>
              </a:spcAft>
              <a:buClr>
                <a:schemeClr val="bg1"/>
              </a:buClr>
              <a:buSzPct val="100000"/>
              <a:buFont typeface="Wingdings" pitchFamily="2" charset="2"/>
              <a:buChar char=""/>
            </a:pPr>
            <a:r>
              <a:rPr lang="en-US" sz="2200" b="1" i="1" cap="small" dirty="0" smtClean="0">
                <a:solidFill>
                  <a:schemeClr val="bg1"/>
                </a:solidFill>
                <a:latin typeface="+mj-lt"/>
                <a:cs typeface="Arial" charset="0"/>
              </a:rPr>
              <a:t>Reference</a:t>
            </a:r>
            <a:endParaRPr lang="en-US" sz="2200" b="1" i="1" cap="small" dirty="0">
              <a:solidFill>
                <a:schemeClr val="bg1"/>
              </a:solidFill>
              <a:latin typeface="+mj-lt"/>
              <a:cs typeface="Arial" charset="0"/>
            </a:endParaRPr>
          </a:p>
        </p:txBody>
      </p:sp>
      <p:grpSp>
        <p:nvGrpSpPr>
          <p:cNvPr id="12" name="Group 11"/>
          <p:cNvGrpSpPr/>
          <p:nvPr/>
        </p:nvGrpSpPr>
        <p:grpSpPr>
          <a:xfrm>
            <a:off x="460379" y="1319288"/>
            <a:ext cx="7677149" cy="4408481"/>
            <a:chOff x="460377" y="1454150"/>
            <a:chExt cx="7677149" cy="4408481"/>
          </a:xfrm>
        </p:grpSpPr>
        <p:sp>
          <p:nvSpPr>
            <p:cNvPr id="13" name="Rectangle 12"/>
            <p:cNvSpPr/>
            <p:nvPr/>
          </p:nvSpPr>
          <p:spPr bwMode="auto">
            <a:xfrm>
              <a:off x="460377" y="1454150"/>
              <a:ext cx="7677149" cy="438164"/>
            </a:xfrm>
            <a:prstGeom prst="rect">
              <a:avLst/>
            </a:prstGeom>
            <a:solidFill>
              <a:schemeClr val="accent4"/>
            </a:solidFill>
            <a:ln w="28575">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marL="342900" indent="-342900" fontAlgn="base">
                <a:spcBef>
                  <a:spcPct val="0"/>
                </a:spcBef>
                <a:spcAft>
                  <a:spcPct val="0"/>
                </a:spcAft>
                <a:buClr>
                  <a:schemeClr val="bg1"/>
                </a:buClr>
                <a:buSzPct val="100000"/>
                <a:buFont typeface="Wingdings" pitchFamily="2" charset="2"/>
                <a:buChar char=""/>
              </a:pPr>
              <a:r>
                <a:rPr lang="en-US" sz="2200" b="1" i="1" cap="small" dirty="0" smtClean="0">
                  <a:solidFill>
                    <a:schemeClr val="bg1"/>
                  </a:solidFill>
                  <a:latin typeface="+mj-lt"/>
                  <a:cs typeface="Arial" charset="0"/>
                </a:rPr>
                <a:t>References</a:t>
              </a:r>
              <a:endParaRPr lang="en-US" sz="2200" b="1" i="1" cap="small" dirty="0">
                <a:solidFill>
                  <a:schemeClr val="bg1"/>
                </a:solidFill>
                <a:latin typeface="+mj-lt"/>
                <a:cs typeface="Arial" charset="0"/>
              </a:endParaRPr>
            </a:p>
          </p:txBody>
        </p:sp>
        <p:sp>
          <p:nvSpPr>
            <p:cNvPr id="14" name="Rectangle 13"/>
            <p:cNvSpPr>
              <a:spLocks noChangeArrowheads="1"/>
            </p:cNvSpPr>
            <p:nvPr/>
          </p:nvSpPr>
          <p:spPr bwMode="auto">
            <a:xfrm>
              <a:off x="460379" y="1892313"/>
              <a:ext cx="7677147" cy="3970318"/>
            </a:xfrm>
            <a:prstGeom prst="rect">
              <a:avLst/>
            </a:prstGeom>
            <a:solidFill>
              <a:schemeClr val="bg1"/>
            </a:solidFill>
            <a:ln w="28575">
              <a:solidFill>
                <a:schemeClr val="accent4"/>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182880" tIns="182880" rIns="182880" bIns="182880" anchor="t">
              <a:spAutoFit/>
            </a:bodyPr>
            <a:lstStyle/>
            <a:p>
              <a:pPr marL="342900" lvl="1" indent="-342900">
                <a:lnSpc>
                  <a:spcPct val="90000"/>
                </a:lnSpc>
                <a:buClr>
                  <a:srgbClr val="FF9900"/>
                </a:buClr>
                <a:buFontTx/>
                <a:buChar char="•"/>
              </a:pPr>
              <a:r>
                <a:rPr lang="en-US" altLang="en-US" sz="2000" b="1" dirty="0">
                  <a:solidFill>
                    <a:schemeClr val="accent3"/>
                  </a:solidFill>
                  <a:latin typeface="Bloomberg Prop Unicode C"/>
                  <a:cs typeface="Courier New" pitchFamily="49" charset="0"/>
                </a:rPr>
                <a:t>{TEAM SYSP:A BRIEF HISTORY OF </a:t>
              </a:r>
              <a:r>
                <a:rPr lang="en-US" altLang="en-US" sz="2000" b="1" dirty="0" smtClean="0">
                  <a:solidFill>
                    <a:schemeClr val="accent3"/>
                  </a:solidFill>
                  <a:latin typeface="Bloomberg Prop Unicode C"/>
                  <a:cs typeface="Courier New" pitchFamily="49" charset="0"/>
                </a:rPr>
                <a:t>FSTSND&lt;GO&gt;} </a:t>
              </a:r>
              <a:endParaRPr lang="en-US" altLang="en-US" sz="2000" b="1" dirty="0">
                <a:solidFill>
                  <a:schemeClr val="accent3"/>
                </a:solidFill>
                <a:latin typeface="Bloomberg Prop Unicode C"/>
                <a:cs typeface="Courier New" pitchFamily="49" charset="0"/>
              </a:endParaRPr>
            </a:p>
            <a:p>
              <a:pPr marL="342900" lvl="1" indent="-342900">
                <a:lnSpc>
                  <a:spcPct val="90000"/>
                </a:lnSpc>
                <a:buClr>
                  <a:srgbClr val="FF9900"/>
                </a:buClr>
                <a:buFontTx/>
                <a:buChar char="•"/>
              </a:pPr>
              <a:r>
                <a:rPr lang="en-US" altLang="en-US" sz="2000" b="1" dirty="0">
                  <a:solidFill>
                    <a:schemeClr val="accent3"/>
                  </a:solidFill>
                  <a:latin typeface="Bloomberg Prop Unicode C"/>
                  <a:cs typeface="Courier New" pitchFamily="49" charset="0"/>
                </a:rPr>
                <a:t>{BDE FastSend </a:t>
              </a:r>
              <a:r>
                <a:rPr lang="en-US" altLang="en-US" sz="2000" b="1" dirty="0" smtClean="0">
                  <a:solidFill>
                    <a:schemeClr val="accent3"/>
                  </a:solidFill>
                  <a:latin typeface="Bloomberg Prop Unicode C"/>
                  <a:cs typeface="Courier New" pitchFamily="49" charset="0"/>
                </a:rPr>
                <a:t>Framework&lt;GO&gt;}</a:t>
              </a:r>
            </a:p>
            <a:p>
              <a:pPr marL="342900" lvl="1" indent="-342900">
                <a:lnSpc>
                  <a:spcPct val="90000"/>
                </a:lnSpc>
                <a:buClr>
                  <a:srgbClr val="FF9900"/>
                </a:buClr>
                <a:buFontTx/>
                <a:buChar char="•"/>
              </a:pPr>
              <a:r>
                <a:rPr lang="en-US" altLang="en-US" sz="2000" b="1" dirty="0" smtClean="0">
                  <a:solidFill>
                    <a:schemeClr val="accent3"/>
                  </a:solidFill>
                  <a:latin typeface="Bloomberg Prop Unicode C"/>
                  <a:cs typeface="Courier New" pitchFamily="49" charset="0"/>
                </a:rPr>
                <a:t>{BDE&lt;GO&gt;} and search for</a:t>
              </a:r>
            </a:p>
            <a:p>
              <a:pPr marL="800100" lvl="2" indent="-342900">
                <a:lnSpc>
                  <a:spcPct val="90000"/>
                </a:lnSpc>
              </a:pPr>
              <a:r>
                <a:rPr lang="en-US" altLang="en-US" sz="2000" b="1" dirty="0">
                  <a:solidFill>
                    <a:schemeClr val="accent6"/>
                  </a:solidFill>
                  <a:latin typeface="Courier New"/>
                  <a:cs typeface="Courier New" pitchFamily="49" charset="0"/>
                </a:rPr>
                <a:t>e_ipcfs_offline</a:t>
              </a:r>
            </a:p>
            <a:p>
              <a:pPr marL="800100" lvl="2" indent="-342900">
                <a:lnSpc>
                  <a:spcPct val="90000"/>
                </a:lnSpc>
              </a:pPr>
              <a:r>
                <a:rPr lang="en-US" altLang="en-US" sz="2000" b="1" dirty="0">
                  <a:solidFill>
                    <a:schemeClr val="accent6"/>
                  </a:solidFill>
                  <a:latin typeface="Courier New"/>
                  <a:cs typeface="Courier New" pitchFamily="49" charset="0"/>
                </a:rPr>
                <a:t>e_ipcs_ClientStreamBuf</a:t>
              </a:r>
            </a:p>
            <a:p>
              <a:pPr marL="800100" lvl="2" indent="-342900">
                <a:lnSpc>
                  <a:spcPct val="90000"/>
                </a:lnSpc>
              </a:pPr>
              <a:r>
                <a:rPr lang="en-US" altLang="en-US" sz="2000" b="1" dirty="0">
                  <a:solidFill>
                    <a:schemeClr val="accent6"/>
                  </a:solidFill>
                  <a:latin typeface="Courier New"/>
                  <a:cs typeface="Courier New" pitchFamily="49" charset="0"/>
                </a:rPr>
                <a:t>e_ipcfs_ServerStreamBuf</a:t>
              </a:r>
            </a:p>
            <a:p>
              <a:pPr marL="800100" lvl="2" indent="-342900">
                <a:lnSpc>
                  <a:spcPct val="90000"/>
                </a:lnSpc>
              </a:pPr>
              <a:r>
                <a:rPr lang="en-US" altLang="en-US" sz="2000" b="1" dirty="0">
                  <a:solidFill>
                    <a:schemeClr val="accent6"/>
                  </a:solidFill>
                  <a:latin typeface="Courier New"/>
                  <a:cs typeface="Courier New" pitchFamily="49" charset="0"/>
                </a:rPr>
                <a:t>bdex_ByteInStreamFormatter</a:t>
              </a:r>
            </a:p>
            <a:p>
              <a:pPr marL="800100" lvl="2" indent="-342900">
                <a:lnSpc>
                  <a:spcPct val="90000"/>
                </a:lnSpc>
              </a:pPr>
              <a:r>
                <a:rPr lang="en-US" altLang="en-US" sz="2000" b="1" dirty="0">
                  <a:solidFill>
                    <a:schemeClr val="accent6"/>
                  </a:solidFill>
                  <a:latin typeface="Courier New"/>
                  <a:cs typeface="Courier New" pitchFamily="49" charset="0"/>
                </a:rPr>
                <a:t>bdex_ByteOutStreamFormatter</a:t>
              </a:r>
              <a:endParaRPr lang="en-US" altLang="en-US" sz="2000" b="1" dirty="0" smtClean="0">
                <a:solidFill>
                  <a:schemeClr val="accent3"/>
                </a:solidFill>
                <a:latin typeface="Bloomberg Prop Unicode C"/>
                <a:cs typeface="Courier New" pitchFamily="49" charset="0"/>
              </a:endParaRPr>
            </a:p>
            <a:p>
              <a:pPr marL="342900" lvl="1" indent="-342900">
                <a:lnSpc>
                  <a:spcPct val="90000"/>
                </a:lnSpc>
                <a:buClr>
                  <a:srgbClr val="FF9900"/>
                </a:buClr>
                <a:buFontTx/>
                <a:buChar char="•"/>
              </a:pPr>
              <a:r>
                <a:rPr lang="en-US" altLang="en-US" sz="2000" b="1" dirty="0" smtClean="0">
                  <a:solidFill>
                    <a:schemeClr val="accent3"/>
                  </a:solidFill>
                  <a:latin typeface="Bloomberg Prop Unicode C"/>
                  <a:cs typeface="Courier New" pitchFamily="49" charset="0"/>
                </a:rPr>
                <a:t>{WIKI Pekludge&lt;GO&gt;} </a:t>
              </a:r>
            </a:p>
            <a:p>
              <a:pPr marL="342900" lvl="1" indent="-342900">
                <a:lnSpc>
                  <a:spcPct val="90000"/>
                </a:lnSpc>
                <a:buClr>
                  <a:srgbClr val="FF9900"/>
                </a:buClr>
                <a:buFontTx/>
                <a:buChar char="•"/>
              </a:pPr>
              <a:r>
                <a:rPr lang="en-US" altLang="en-US" sz="2000" b="1" dirty="0" smtClean="0">
                  <a:solidFill>
                    <a:schemeClr val="accent3"/>
                  </a:solidFill>
                  <a:latin typeface="Bloomberg Prop Unicode C"/>
                  <a:cs typeface="Courier New" pitchFamily="49" charset="0"/>
                </a:rPr>
                <a:t>{BP Pekludge and Communications&lt;GO&gt;}</a:t>
              </a:r>
            </a:p>
            <a:p>
              <a:pPr marL="342900" lvl="1" indent="-342900">
                <a:lnSpc>
                  <a:spcPct val="90000"/>
                </a:lnSpc>
                <a:buClr>
                  <a:srgbClr val="FF9900"/>
                </a:buClr>
                <a:buFontTx/>
                <a:buChar char="•"/>
              </a:pPr>
              <a:r>
                <a:rPr lang="en-US" altLang="en-US" sz="2000" b="1" dirty="0" smtClean="0">
                  <a:solidFill>
                    <a:schemeClr val="accent3"/>
                  </a:solidFill>
                  <a:latin typeface="Bloomberg Prop Unicode C"/>
                  <a:cs typeface="Courier New" pitchFamily="49" charset="0"/>
                </a:rPr>
                <a:t>{BP F77Override&lt;GO&gt;}</a:t>
              </a:r>
            </a:p>
            <a:p>
              <a:pPr marL="342900" lvl="1" indent="-342900">
                <a:lnSpc>
                  <a:spcPct val="90000"/>
                </a:lnSpc>
                <a:buClr>
                  <a:srgbClr val="FF9900"/>
                </a:buClr>
                <a:buFontTx/>
                <a:buChar char="•"/>
              </a:pPr>
              <a:r>
                <a:rPr lang="en-US" altLang="en-US" sz="2000" b="1" dirty="0" smtClean="0">
                  <a:solidFill>
                    <a:schemeClr val="accent3"/>
                  </a:solidFill>
                  <a:latin typeface="Bloomberg Prop Unicode C"/>
                  <a:cs typeface="Courier New" pitchFamily="49" charset="0"/>
                </a:rPr>
                <a:t>{BP Enablex&lt;GO&gt;}</a:t>
              </a:r>
            </a:p>
            <a:p>
              <a:pPr marL="342900" lvl="1" indent="-342900">
                <a:lnSpc>
                  <a:spcPct val="90000"/>
                </a:lnSpc>
                <a:buClr>
                  <a:srgbClr val="FF9900"/>
                </a:buClr>
                <a:buFontTx/>
                <a:buChar char="•"/>
              </a:pPr>
              <a:r>
                <a:rPr lang="en-US" altLang="en-US" sz="2000" b="1" dirty="0" smtClean="0">
                  <a:solidFill>
                    <a:schemeClr val="accent3"/>
                  </a:solidFill>
                  <a:latin typeface="Bloomberg Prop Unicode C"/>
                  <a:cs typeface="Courier New" pitchFamily="49" charset="0"/>
                </a:rPr>
                <a:t>{BP Waitft&lt;GO&gt;}</a:t>
              </a:r>
            </a:p>
          </p:txBody>
        </p:sp>
      </p:grpSp>
    </p:spTree>
    <p:extLst>
      <p:ext uri="{BB962C8B-B14F-4D97-AF65-F5344CB8AC3E}">
        <p14:creationId xmlns:p14="http://schemas.microsoft.com/office/powerpoint/2010/main" val="36303693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en-US" dirty="0" smtClean="0"/>
              <a:t>Appendix: </a:t>
            </a:r>
            <a:r>
              <a:rPr lang="en-US" altLang="en-US" dirty="0" smtClean="0">
                <a:latin typeface="Courier New" pitchFamily="49" charset="0"/>
              </a:rPr>
              <a:t>bigsnd()</a:t>
            </a:r>
          </a:p>
        </p:txBody>
      </p:sp>
      <p:sp>
        <p:nvSpPr>
          <p:cNvPr id="52228" name="Rectangle 3"/>
          <p:cNvSpPr>
            <a:spLocks noGrp="1" noChangeArrowheads="1"/>
          </p:cNvSpPr>
          <p:nvPr>
            <p:ph idx="1"/>
          </p:nvPr>
        </p:nvSpPr>
        <p:spPr/>
        <p:txBody>
          <a:bodyPr/>
          <a:lstStyle/>
          <a:p>
            <a:pPr lvl="1"/>
            <a:r>
              <a:rPr lang="en-US" altLang="en-US" dirty="0" smtClean="0"/>
              <a:t>Send data buffer up to 16k to a local or remote host.</a:t>
            </a:r>
          </a:p>
          <a:p>
            <a:pPr lvl="2"/>
            <a:r>
              <a:rPr lang="en-US" altLang="en-US" dirty="0" smtClean="0"/>
              <a:t>Uses multiple buffers (local pooled buffer)</a:t>
            </a:r>
          </a:p>
          <a:p>
            <a:pPr lvl="2"/>
            <a:r>
              <a:rPr lang="en-US" altLang="en-US" dirty="0" smtClean="0"/>
              <a:t>The first 8 bytes are still used as the header. </a:t>
            </a:r>
          </a:p>
          <a:p>
            <a:pPr lvl="2"/>
            <a:r>
              <a:rPr lang="en-US" altLang="en-US" dirty="0" smtClean="0"/>
              <a:t>Buffer is transported using </a:t>
            </a:r>
            <a:r>
              <a:rPr lang="en-US" altLang="en-US" b="1" dirty="0" smtClean="0">
                <a:solidFill>
                  <a:schemeClr val="accent3"/>
                </a:solidFill>
              </a:rPr>
              <a:t>TCP/IP</a:t>
            </a:r>
            <a:r>
              <a:rPr lang="en-US" altLang="en-US" dirty="0" smtClean="0"/>
              <a:t>.</a:t>
            </a:r>
          </a:p>
          <a:p>
            <a:pPr lvl="2"/>
            <a:r>
              <a:rPr lang="en-US" altLang="en-US" dirty="0" smtClean="0"/>
              <a:t>Must Invoke </a:t>
            </a:r>
            <a:r>
              <a:rPr lang="en-US" altLang="en-US" b="1" dirty="0" smtClean="0">
                <a:solidFill>
                  <a:schemeClr val="accent6"/>
                </a:solidFill>
                <a:latin typeface="Courier New"/>
              </a:rPr>
              <a:t>setrmtlen()</a:t>
            </a:r>
            <a:r>
              <a:rPr lang="en-US" altLang="en-US" dirty="0" smtClean="0"/>
              <a:t> to specify the length of reply buffer.</a:t>
            </a:r>
          </a:p>
          <a:p>
            <a:pPr lvl="1"/>
            <a:r>
              <a:rPr lang="en-US" altLang="en-US" dirty="0" smtClean="0"/>
              <a:t>Use </a:t>
            </a:r>
            <a:r>
              <a:rPr lang="en-US" altLang="en-US" b="1" spc="0" dirty="0" smtClean="0">
                <a:solidFill>
                  <a:schemeClr val="accent6"/>
                </a:solidFill>
                <a:latin typeface="Courier New"/>
              </a:rPr>
              <a:t>bigrcv()</a:t>
            </a:r>
            <a:r>
              <a:rPr lang="en-US" altLang="en-US" dirty="0" smtClean="0"/>
              <a:t> to receive the buffer.</a:t>
            </a:r>
          </a:p>
        </p:txBody>
      </p:sp>
    </p:spTree>
    <p:extLst>
      <p:ext uri="{BB962C8B-B14F-4D97-AF65-F5344CB8AC3E}">
        <p14:creationId xmlns:p14="http://schemas.microsoft.com/office/powerpoint/2010/main" val="24108123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en-US" dirty="0" smtClean="0"/>
              <a:t>Appendix: Terminal Painting</a:t>
            </a:r>
          </a:p>
        </p:txBody>
      </p:sp>
      <p:sp>
        <p:nvSpPr>
          <p:cNvPr id="53252" name="Rectangle 3"/>
          <p:cNvSpPr>
            <a:spLocks noGrp="1" noChangeArrowheads="1"/>
          </p:cNvSpPr>
          <p:nvPr>
            <p:ph idx="1"/>
          </p:nvPr>
        </p:nvSpPr>
        <p:spPr/>
        <p:txBody>
          <a:bodyPr/>
          <a:lstStyle/>
          <a:p>
            <a:pPr lvl="1"/>
            <a:r>
              <a:rPr lang="en-US" altLang="en-US" b="1" dirty="0" smtClean="0">
                <a:solidFill>
                  <a:schemeClr val="accent3"/>
                </a:solidFill>
              </a:rPr>
              <a:t>TMGR</a:t>
            </a:r>
            <a:r>
              <a:rPr lang="en-US" altLang="en-US" dirty="0" smtClean="0"/>
              <a:t> Offlines can paint back to the client if:</a:t>
            </a:r>
          </a:p>
          <a:p>
            <a:pPr lvl="2"/>
            <a:r>
              <a:rPr lang="en-US" altLang="en-US" dirty="0" smtClean="0"/>
              <a:t>The </a:t>
            </a:r>
            <a:r>
              <a:rPr lang="en-US" altLang="en-US" b="1" dirty="0" smtClean="0">
                <a:solidFill>
                  <a:schemeClr val="accent3"/>
                </a:solidFill>
              </a:rPr>
              <a:t>BIG</a:t>
            </a:r>
            <a:r>
              <a:rPr lang="en-US" altLang="en-US" dirty="0" smtClean="0"/>
              <a:t> puts the client in a special Monitor wait state</a:t>
            </a:r>
          </a:p>
          <a:p>
            <a:pPr lvl="3"/>
            <a:r>
              <a:rPr lang="en-US" altLang="en-US" sz="1400" b="1" dirty="0" smtClean="0">
                <a:solidFill>
                  <a:schemeClr val="accent6"/>
                </a:solidFill>
                <a:latin typeface="Courier New"/>
              </a:rPr>
              <a:t>BigSwitchState(</a:t>
            </a:r>
            <a:r>
              <a:rPr lang="en-US" altLang="en-US" sz="1400" b="1" dirty="0" err="1" smtClean="0">
                <a:solidFill>
                  <a:schemeClr val="accent6"/>
                </a:solidFill>
                <a:latin typeface="Courier New"/>
              </a:rPr>
              <a:t>BigItermMonitorWait</a:t>
            </a:r>
            <a:r>
              <a:rPr lang="en-US" altLang="en-US" sz="1400" b="1" dirty="0" smtClean="0">
                <a:solidFill>
                  <a:schemeClr val="accent6"/>
                </a:solidFill>
                <a:latin typeface="Courier New"/>
              </a:rPr>
              <a:t>())</a:t>
            </a:r>
            <a:r>
              <a:rPr lang="en-US" altLang="en-US" sz="1400" dirty="0" smtClean="0">
                <a:solidFill>
                  <a:schemeClr val="tx1"/>
                </a:solidFill>
              </a:rPr>
              <a:t> – </a:t>
            </a:r>
            <a:r>
              <a:rPr lang="en-US" altLang="en-US" sz="1400" dirty="0" err="1" smtClean="0">
                <a:solidFill>
                  <a:schemeClr val="tx1"/>
                </a:solidFill>
              </a:rPr>
              <a:t>Iterm</a:t>
            </a:r>
            <a:r>
              <a:rPr lang="en-US" altLang="en-US" sz="1400" dirty="0" smtClean="0">
                <a:solidFill>
                  <a:schemeClr val="tx1"/>
                </a:solidFill>
              </a:rPr>
              <a:t> (offline)</a:t>
            </a:r>
          </a:p>
          <a:p>
            <a:pPr lvl="3"/>
            <a:r>
              <a:rPr lang="en-US" altLang="en-US" sz="1400" b="1" dirty="0" err="1" smtClean="0">
                <a:solidFill>
                  <a:schemeClr val="accent6"/>
                </a:solidFill>
                <a:latin typeface="Courier New"/>
              </a:rPr>
              <a:t>BigSwitchState</a:t>
            </a:r>
            <a:r>
              <a:rPr lang="en-US" altLang="en-US" sz="1400" b="1" dirty="0" smtClean="0">
                <a:solidFill>
                  <a:schemeClr val="accent6"/>
                </a:solidFill>
                <a:latin typeface="Courier New"/>
              </a:rPr>
              <a:t>(</a:t>
            </a:r>
            <a:r>
              <a:rPr lang="en-US" altLang="en-US" sz="1400" b="1" dirty="0" err="1" smtClean="0">
                <a:solidFill>
                  <a:schemeClr val="accent6"/>
                </a:solidFill>
                <a:latin typeface="Courier New"/>
              </a:rPr>
              <a:t>BigMonitorWait</a:t>
            </a:r>
            <a:r>
              <a:rPr lang="en-US" altLang="en-US" sz="1400" b="1" dirty="0" smtClean="0">
                <a:solidFill>
                  <a:schemeClr val="accent6"/>
                </a:solidFill>
                <a:latin typeface="Courier New"/>
              </a:rPr>
              <a:t>())</a:t>
            </a:r>
            <a:r>
              <a:rPr lang="en-US" altLang="en-US" sz="1400" dirty="0" smtClean="0">
                <a:solidFill>
                  <a:schemeClr val="tx1"/>
                </a:solidFill>
              </a:rPr>
              <a:t> – </a:t>
            </a:r>
            <a:r>
              <a:rPr lang="en-US" altLang="en-US" sz="1400" dirty="0" err="1" smtClean="0">
                <a:solidFill>
                  <a:schemeClr val="tx1"/>
                </a:solidFill>
              </a:rPr>
              <a:t>Varmon</a:t>
            </a:r>
            <a:endParaRPr lang="en-US" altLang="en-US" sz="1400" dirty="0" smtClean="0">
              <a:solidFill>
                <a:schemeClr val="tx1"/>
              </a:solidFill>
            </a:endParaRPr>
          </a:p>
          <a:p>
            <a:pPr lvl="3"/>
            <a:r>
              <a:rPr lang="en-US" altLang="en-US" sz="1400" b="1" dirty="0" err="1" smtClean="0">
                <a:solidFill>
                  <a:schemeClr val="accent6"/>
                </a:solidFill>
                <a:latin typeface="Courier New"/>
              </a:rPr>
              <a:t>BigSwitchState</a:t>
            </a:r>
            <a:r>
              <a:rPr lang="en-US" altLang="en-US" sz="1400" b="1" dirty="0" smtClean="0">
                <a:solidFill>
                  <a:schemeClr val="accent6"/>
                </a:solidFill>
                <a:latin typeface="Courier New"/>
              </a:rPr>
              <a:t>(</a:t>
            </a:r>
            <a:r>
              <a:rPr lang="en-US" altLang="en-US" sz="1400" b="1" dirty="0" err="1" smtClean="0">
                <a:solidFill>
                  <a:schemeClr val="accent6"/>
                </a:solidFill>
                <a:latin typeface="Courier New"/>
              </a:rPr>
              <a:t>BigMonComboWait</a:t>
            </a:r>
            <a:r>
              <a:rPr lang="en-US" altLang="en-US" sz="1400" b="1" dirty="0" smtClean="0">
                <a:solidFill>
                  <a:schemeClr val="accent6"/>
                </a:solidFill>
                <a:latin typeface="Courier New"/>
              </a:rPr>
              <a:t>()) </a:t>
            </a:r>
            <a:r>
              <a:rPr lang="en-US" altLang="en-US" sz="1400" dirty="0" smtClean="0">
                <a:solidFill>
                  <a:schemeClr val="tx1"/>
                </a:solidFill>
              </a:rPr>
              <a:t>– </a:t>
            </a:r>
            <a:r>
              <a:rPr lang="en-US" altLang="en-US" sz="1400" dirty="0" err="1" smtClean="0">
                <a:solidFill>
                  <a:schemeClr val="tx1"/>
                </a:solidFill>
              </a:rPr>
              <a:t>Iterm</a:t>
            </a:r>
            <a:r>
              <a:rPr lang="en-US" altLang="en-US" sz="1400" dirty="0" smtClean="0">
                <a:solidFill>
                  <a:schemeClr val="tx1"/>
                </a:solidFill>
              </a:rPr>
              <a:t> and </a:t>
            </a:r>
            <a:r>
              <a:rPr lang="en-US" altLang="en-US" sz="1400" dirty="0" err="1" smtClean="0">
                <a:solidFill>
                  <a:schemeClr val="tx1"/>
                </a:solidFill>
              </a:rPr>
              <a:t>Varmon</a:t>
            </a:r>
            <a:endParaRPr lang="en-US" altLang="en-US" dirty="0" smtClean="0">
              <a:solidFill>
                <a:schemeClr val="tx1"/>
              </a:solidFill>
            </a:endParaRPr>
          </a:p>
          <a:p>
            <a:pPr lvl="2"/>
            <a:r>
              <a:rPr lang="en-US" altLang="en-US" dirty="0" smtClean="0"/>
              <a:t>The offline identifies the client and its recent state</a:t>
            </a:r>
          </a:p>
          <a:p>
            <a:pPr lvl="3">
              <a:buFontTx/>
              <a:buNone/>
            </a:pPr>
            <a:r>
              <a:rPr lang="en-US" altLang="en-US" sz="1200" b="1" dirty="0" err="1" smtClean="0">
                <a:solidFill>
                  <a:schemeClr val="accent6"/>
                </a:solidFill>
                <a:latin typeface="Courier New"/>
              </a:rPr>
              <a:t>wrtoin.luw</a:t>
            </a:r>
            <a:r>
              <a:rPr lang="en-US" altLang="en-US" sz="1200" b="1" dirty="0" smtClean="0">
                <a:solidFill>
                  <a:schemeClr val="accent6"/>
                </a:solidFill>
                <a:latin typeface="Courier New"/>
              </a:rPr>
              <a:t> = user’s </a:t>
            </a:r>
            <a:r>
              <a:rPr lang="en-US" altLang="en-US" sz="1200" b="1" dirty="0" err="1" smtClean="0">
                <a:solidFill>
                  <a:schemeClr val="accent6"/>
                </a:solidFill>
                <a:latin typeface="Courier New"/>
              </a:rPr>
              <a:t>luw</a:t>
            </a:r>
            <a:r>
              <a:rPr lang="en-US" altLang="en-US" sz="1200" b="1" dirty="0" smtClean="0">
                <a:solidFill>
                  <a:schemeClr val="accent6"/>
                </a:solidFill>
                <a:latin typeface="Courier New"/>
              </a:rPr>
              <a:t>;		(</a:t>
            </a:r>
            <a:r>
              <a:rPr lang="en-US" altLang="en-US" sz="1200" b="1" dirty="0" err="1" smtClean="0">
                <a:solidFill>
                  <a:schemeClr val="accent6"/>
                </a:solidFill>
                <a:latin typeface="Courier New"/>
              </a:rPr>
              <a:t>wrtoin.h</a:t>
            </a:r>
            <a:r>
              <a:rPr lang="en-US" altLang="en-US" sz="1200" b="1" dirty="0" smtClean="0">
                <a:solidFill>
                  <a:schemeClr val="accent6"/>
                </a:solidFill>
                <a:latin typeface="Courier New"/>
              </a:rPr>
              <a:t>)</a:t>
            </a:r>
          </a:p>
          <a:p>
            <a:pPr lvl="3">
              <a:buFontTx/>
              <a:buNone/>
            </a:pPr>
            <a:r>
              <a:rPr lang="en-US" altLang="en-US" sz="1200" b="1" dirty="0" smtClean="0">
                <a:solidFill>
                  <a:schemeClr val="accent6"/>
                </a:solidFill>
                <a:latin typeface="Courier New"/>
              </a:rPr>
              <a:t>REFLECT_BYTE = user’s Reflect Byte 	(</a:t>
            </a:r>
            <a:r>
              <a:rPr lang="en-US" altLang="en-US" sz="1200" b="1" dirty="0" err="1" smtClean="0">
                <a:solidFill>
                  <a:schemeClr val="accent6"/>
                </a:solidFill>
                <a:latin typeface="Courier New"/>
              </a:rPr>
              <a:t>interbig.h</a:t>
            </a:r>
            <a:r>
              <a:rPr lang="en-US" altLang="en-US" sz="1200" b="1" dirty="0" smtClean="0">
                <a:solidFill>
                  <a:schemeClr val="accent6"/>
                </a:solidFill>
                <a:latin typeface="Courier New"/>
              </a:rPr>
              <a:t>)</a:t>
            </a:r>
          </a:p>
          <a:p>
            <a:pPr lvl="2"/>
            <a:r>
              <a:rPr lang="en-US" altLang="en-US" dirty="0" smtClean="0"/>
              <a:t>An appropriate session number is chosen (2 or 3)</a:t>
            </a:r>
          </a:p>
          <a:p>
            <a:pPr lvl="3">
              <a:buFontTx/>
              <a:buNone/>
            </a:pPr>
            <a:r>
              <a:rPr lang="en-US" altLang="en-US" sz="1200" b="1" dirty="0" err="1" smtClean="0">
                <a:solidFill>
                  <a:schemeClr val="accent6"/>
                </a:solidFill>
                <a:latin typeface="Courier New"/>
              </a:rPr>
              <a:t>wrtoin.sessionw</a:t>
            </a:r>
            <a:r>
              <a:rPr lang="en-US" altLang="en-US" sz="1200" b="1" dirty="0" smtClean="0">
                <a:solidFill>
                  <a:schemeClr val="accent6"/>
                </a:solidFill>
                <a:latin typeface="Courier New"/>
              </a:rPr>
              <a:t> = 3;		(</a:t>
            </a:r>
            <a:r>
              <a:rPr lang="en-US" altLang="en-US" sz="1200" b="1" dirty="0" err="1" smtClean="0">
                <a:solidFill>
                  <a:schemeClr val="accent6"/>
                </a:solidFill>
                <a:latin typeface="Courier New"/>
              </a:rPr>
              <a:t>wrtoin.h</a:t>
            </a:r>
            <a:r>
              <a:rPr lang="en-US" altLang="en-US" sz="1200" b="1" dirty="0" smtClean="0">
                <a:solidFill>
                  <a:schemeClr val="accent6"/>
                </a:solidFill>
                <a:latin typeface="Courier New"/>
              </a:rPr>
              <a:t>)</a:t>
            </a:r>
          </a:p>
          <a:p>
            <a:pPr lvl="2"/>
            <a:r>
              <a:rPr lang="en-US" altLang="en-US" dirty="0" smtClean="0"/>
              <a:t>The Offline attaches memory and sets TMGR parameters</a:t>
            </a:r>
          </a:p>
          <a:p>
            <a:pPr lvl="3">
              <a:buFontTx/>
              <a:buNone/>
            </a:pPr>
            <a:r>
              <a:rPr lang="en-US" altLang="en-US" sz="1200" b="1" dirty="0" err="1" smtClean="0">
                <a:solidFill>
                  <a:schemeClr val="accent6"/>
                </a:solidFill>
                <a:latin typeface="Courier New"/>
              </a:rPr>
              <a:t>attach_msgcom</a:t>
            </a:r>
            <a:r>
              <a:rPr lang="en-US" altLang="en-US" sz="1200" b="1" dirty="0" smtClean="0">
                <a:solidFill>
                  <a:schemeClr val="accent6"/>
                </a:solidFill>
                <a:latin typeface="Courier New"/>
              </a:rPr>
              <a:t>(); //attach to workstation related shared memory</a:t>
            </a:r>
          </a:p>
          <a:p>
            <a:pPr lvl="3">
              <a:buFontTx/>
              <a:buNone/>
            </a:pPr>
            <a:r>
              <a:rPr lang="en-US" altLang="en-US" sz="1200" b="1" dirty="0" err="1" smtClean="0">
                <a:solidFill>
                  <a:schemeClr val="accent6"/>
                </a:solidFill>
                <a:latin typeface="Courier New"/>
              </a:rPr>
              <a:t>wrtoin.varflgw</a:t>
            </a:r>
            <a:r>
              <a:rPr lang="en-US" altLang="en-US" sz="1200" b="1" dirty="0" smtClean="0">
                <a:solidFill>
                  <a:schemeClr val="accent6"/>
                </a:solidFill>
                <a:latin typeface="Courier New"/>
              </a:rPr>
              <a:t> = 104;			(</a:t>
            </a:r>
            <a:r>
              <a:rPr lang="en-US" altLang="en-US" sz="1200" b="1" dirty="0" err="1" smtClean="0">
                <a:solidFill>
                  <a:schemeClr val="accent6"/>
                </a:solidFill>
                <a:latin typeface="Courier New"/>
              </a:rPr>
              <a:t>wrtoin.h</a:t>
            </a:r>
            <a:r>
              <a:rPr lang="en-US" altLang="en-US" sz="1200" b="1" dirty="0" smtClean="0">
                <a:solidFill>
                  <a:schemeClr val="accent6"/>
                </a:solidFill>
                <a:latin typeface="Courier New"/>
              </a:rPr>
              <a:t>)</a:t>
            </a:r>
          </a:p>
        </p:txBody>
      </p:sp>
    </p:spTree>
    <p:extLst>
      <p:ext uri="{BB962C8B-B14F-4D97-AF65-F5344CB8AC3E}">
        <p14:creationId xmlns:p14="http://schemas.microsoft.com/office/powerpoint/2010/main" val="29163145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altLang="en-US" smtClean="0"/>
              <a:t>Appendix: TMGR session number</a:t>
            </a:r>
          </a:p>
        </p:txBody>
      </p:sp>
      <p:sp>
        <p:nvSpPr>
          <p:cNvPr id="54276" name="Rectangle 3"/>
          <p:cNvSpPr>
            <a:spLocks noGrp="1" noChangeArrowheads="1"/>
          </p:cNvSpPr>
          <p:nvPr>
            <p:ph idx="1"/>
          </p:nvPr>
        </p:nvSpPr>
        <p:spPr/>
        <p:txBody>
          <a:bodyPr/>
          <a:lstStyle/>
          <a:p>
            <a:pPr lvl="1">
              <a:lnSpc>
                <a:spcPct val="80000"/>
              </a:lnSpc>
            </a:pPr>
            <a:r>
              <a:rPr lang="en-US" altLang="en-US" dirty="0" smtClean="0"/>
              <a:t>Synchronous (Session 2):</a:t>
            </a:r>
          </a:p>
          <a:p>
            <a:pPr lvl="2">
              <a:lnSpc>
                <a:spcPct val="80000"/>
              </a:lnSpc>
            </a:pPr>
            <a:r>
              <a:rPr lang="en-US" altLang="en-US" b="1" dirty="0" smtClean="0">
                <a:solidFill>
                  <a:schemeClr val="accent3"/>
                </a:solidFill>
              </a:rPr>
              <a:t>BIG</a:t>
            </a:r>
            <a:r>
              <a:rPr lang="en-US" altLang="en-US" dirty="0" smtClean="0"/>
              <a:t> sends request to offline which paints back result while the </a:t>
            </a:r>
            <a:r>
              <a:rPr lang="en-US" altLang="en-US" b="1" dirty="0" smtClean="0">
                <a:solidFill>
                  <a:schemeClr val="accent3"/>
                </a:solidFill>
              </a:rPr>
              <a:t>BIG</a:t>
            </a:r>
            <a:r>
              <a:rPr lang="en-US" altLang="en-US" dirty="0" smtClean="0"/>
              <a:t> is still blocked on the </a:t>
            </a:r>
            <a:r>
              <a:rPr lang="en-US" altLang="en-US" b="1" dirty="0" smtClean="0">
                <a:solidFill>
                  <a:schemeClr val="accent6"/>
                </a:solidFill>
                <a:latin typeface="Courier New"/>
              </a:rPr>
              <a:t>fstsnd</a:t>
            </a:r>
          </a:p>
          <a:p>
            <a:pPr lvl="2">
              <a:lnSpc>
                <a:spcPct val="80000"/>
              </a:lnSpc>
            </a:pPr>
            <a:r>
              <a:rPr lang="en-US" altLang="en-US" dirty="0" smtClean="0"/>
              <a:t>Offline does not </a:t>
            </a:r>
            <a:r>
              <a:rPr lang="en-US" altLang="en-US" b="1" dirty="0" smtClean="0">
                <a:solidFill>
                  <a:schemeClr val="accent6"/>
                </a:solidFill>
                <a:latin typeface="Courier New"/>
              </a:rPr>
              <a:t>sandbank</a:t>
            </a:r>
            <a:r>
              <a:rPr lang="en-US" altLang="en-US" dirty="0" smtClean="0"/>
              <a:t> until finished painting.</a:t>
            </a:r>
          </a:p>
          <a:p>
            <a:pPr lvl="1">
              <a:lnSpc>
                <a:spcPct val="80000"/>
              </a:lnSpc>
            </a:pPr>
            <a:r>
              <a:rPr lang="en-US" altLang="en-US" dirty="0" smtClean="0"/>
              <a:t>Asynchronous (Session 3):</a:t>
            </a:r>
          </a:p>
          <a:p>
            <a:pPr lvl="2">
              <a:lnSpc>
                <a:spcPct val="80000"/>
              </a:lnSpc>
            </a:pPr>
            <a:r>
              <a:rPr lang="en-US" altLang="en-US" dirty="0" smtClean="0"/>
              <a:t>BIG sends request to offline which releases the </a:t>
            </a:r>
            <a:r>
              <a:rPr lang="en-US" altLang="en-US" b="1" dirty="0" smtClean="0">
                <a:solidFill>
                  <a:schemeClr val="accent3"/>
                </a:solidFill>
              </a:rPr>
              <a:t>BIG</a:t>
            </a:r>
            <a:r>
              <a:rPr lang="en-US" altLang="en-US" dirty="0" smtClean="0"/>
              <a:t> (immediate </a:t>
            </a:r>
            <a:r>
              <a:rPr lang="en-US" altLang="en-US" b="1" dirty="0" smtClean="0">
                <a:solidFill>
                  <a:schemeClr val="accent6"/>
                </a:solidFill>
                <a:latin typeface="Courier New"/>
              </a:rPr>
              <a:t>sandbank</a:t>
            </a:r>
            <a:r>
              <a:rPr lang="en-US" altLang="en-US" dirty="0" smtClean="0"/>
              <a:t>) and much later paints result.  </a:t>
            </a:r>
          </a:p>
          <a:p>
            <a:pPr lvl="2">
              <a:lnSpc>
                <a:spcPct val="80000"/>
              </a:lnSpc>
            </a:pPr>
            <a:r>
              <a:rPr lang="en-US" altLang="en-US" dirty="0" smtClean="0"/>
              <a:t>Typically used when </a:t>
            </a:r>
            <a:r>
              <a:rPr lang="en-US" altLang="en-US" dirty="0" err="1" smtClean="0"/>
              <a:t>offline’s</a:t>
            </a:r>
            <a:r>
              <a:rPr lang="en-US" altLang="en-US" dirty="0" smtClean="0"/>
              <a:t> paint is very slow and we want to give the client control of their screen in case they want to do something else.</a:t>
            </a:r>
          </a:p>
          <a:p>
            <a:pPr lvl="1">
              <a:lnSpc>
                <a:spcPct val="80000"/>
              </a:lnSpc>
            </a:pPr>
            <a:r>
              <a:rPr lang="en-US" altLang="en-US" dirty="0" smtClean="0"/>
              <a:t>Race Condition:</a:t>
            </a:r>
          </a:p>
          <a:p>
            <a:pPr lvl="2">
              <a:lnSpc>
                <a:spcPct val="80000"/>
              </a:lnSpc>
            </a:pPr>
            <a:r>
              <a:rPr lang="en-US" altLang="en-US" dirty="0" smtClean="0"/>
              <a:t>Some legacy code has the </a:t>
            </a:r>
            <a:r>
              <a:rPr lang="en-US" altLang="en-US" b="1" dirty="0" smtClean="0">
                <a:solidFill>
                  <a:schemeClr val="accent3"/>
                </a:solidFill>
              </a:rPr>
              <a:t>BIG</a:t>
            </a:r>
            <a:r>
              <a:rPr lang="en-US" altLang="en-US" dirty="0" smtClean="0"/>
              <a:t> sleep for 1 second to allow the client time to be primed and ready to accept session 3 paint buffers.  This is to avoid a possible race condition when the offline paints back quickly.  A better method is to insert a call to </a:t>
            </a:r>
            <a:r>
              <a:rPr lang="en-US" altLang="en-US" b="1" dirty="0" smtClean="0">
                <a:solidFill>
                  <a:schemeClr val="accent6"/>
                </a:solidFill>
                <a:latin typeface="Courier New"/>
              </a:rPr>
              <a:t>itmsoon3_</a:t>
            </a:r>
            <a:r>
              <a:rPr lang="en-US" altLang="en-US" dirty="0" smtClean="0"/>
              <a:t>  which will eliminate the race condition.</a:t>
            </a:r>
          </a:p>
        </p:txBody>
      </p:sp>
    </p:spTree>
    <p:extLst>
      <p:ext uri="{BB962C8B-B14F-4D97-AF65-F5344CB8AC3E}">
        <p14:creationId xmlns:p14="http://schemas.microsoft.com/office/powerpoint/2010/main" val="3991484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altLang="en-US" smtClean="0"/>
              <a:t>Document History</a:t>
            </a:r>
          </a:p>
        </p:txBody>
      </p:sp>
      <p:graphicFrame>
        <p:nvGraphicFramePr>
          <p:cNvPr id="175194" name="Group 90"/>
          <p:cNvGraphicFramePr>
            <a:graphicFrameLocks noGrp="1"/>
          </p:cNvGraphicFramePr>
          <p:nvPr>
            <p:extLst>
              <p:ext uri="{D42A27DB-BD31-4B8C-83A1-F6EECF244321}">
                <p14:modId xmlns:p14="http://schemas.microsoft.com/office/powerpoint/2010/main" val="574171223"/>
              </p:ext>
            </p:extLst>
          </p:nvPr>
        </p:nvGraphicFramePr>
        <p:xfrm>
          <a:off x="762000" y="1066800"/>
          <a:ext cx="7239000" cy="3997006"/>
        </p:xfrm>
        <a:graphic>
          <a:graphicData uri="http://schemas.openxmlformats.org/drawingml/2006/table">
            <a:tbl>
              <a:tblPr/>
              <a:tblGrid>
                <a:gridCol w="1724025"/>
                <a:gridCol w="2871788"/>
                <a:gridCol w="2643187"/>
              </a:tblGrid>
              <a:tr h="522286">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bg1"/>
                          </a:solidFill>
                          <a:effectLst/>
                          <a:latin typeface="Arial" charset="0"/>
                          <a:cs typeface="Arial" charset="0"/>
                        </a:rPr>
                        <a:t>Date</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bg1"/>
                          </a:solidFill>
                          <a:effectLst/>
                          <a:latin typeface="Arial" charset="0"/>
                          <a:cs typeface="Arial" charset="0"/>
                        </a:rPr>
                        <a:t>Comment</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bg1"/>
                          </a:solidFill>
                          <a:effectLst/>
                          <a:latin typeface="Arial" charset="0"/>
                          <a:cs typeface="Arial" charset="0"/>
                        </a:rPr>
                        <a:t>Written or Updated by/reviewed by</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2"/>
                    </a:solid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July 2014</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V9.0 (DRQS 51281625 and adapt the new </a:t>
                      </a:r>
                      <a:r>
                        <a:rPr kumimoji="0" lang="en-US" sz="1400" b="1" i="0" u="none" strike="noStrike" cap="none" normalizeH="0" baseline="0" dirty="0" err="1" smtClean="0">
                          <a:ln>
                            <a:noFill/>
                          </a:ln>
                          <a:solidFill>
                            <a:schemeClr val="tx1"/>
                          </a:solidFill>
                          <a:effectLst/>
                          <a:latin typeface="Arial" charset="0"/>
                          <a:cs typeface="Arial" charset="0"/>
                        </a:rPr>
                        <a:t>ppt</a:t>
                      </a:r>
                      <a:r>
                        <a:rPr kumimoji="0" lang="en-US" sz="1400" b="1" i="0" u="none" strike="noStrike" cap="none" normalizeH="0" baseline="0" dirty="0" smtClean="0">
                          <a:ln>
                            <a:noFill/>
                          </a:ln>
                          <a:solidFill>
                            <a:schemeClr val="tx1"/>
                          </a:solidFill>
                          <a:effectLst/>
                          <a:latin typeface="Arial" charset="0"/>
                          <a:cs typeface="Arial" charset="0"/>
                        </a:rPr>
                        <a:t> template)</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Tom Zhou</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June 2012</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v8.1 minor update</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Sean </a:t>
                      </a:r>
                      <a:r>
                        <a:rPr kumimoji="0" lang="en-US" sz="1400" b="1" i="0" u="none" strike="noStrike" cap="none" normalizeH="0" baseline="0" dirty="0" err="1" smtClean="0">
                          <a:ln>
                            <a:noFill/>
                          </a:ln>
                          <a:solidFill>
                            <a:schemeClr val="tx1"/>
                          </a:solidFill>
                          <a:effectLst/>
                          <a:latin typeface="Arial" charset="0"/>
                          <a:cs typeface="Arial" charset="0"/>
                        </a:rPr>
                        <a:t>Geoghegan</a:t>
                      </a:r>
                      <a:endParaRPr kumimoji="0" lang="en-US" sz="1400" b="1"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March 2012</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Version 8.0 (DRQS 28697886)</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Tom Zhou</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October 2011</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Version 7.0</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Tom Zhou</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April 2011</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Version 6.8</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Tom Arcidiacono</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March, 2011</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Version 6.7</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Tom Zhou</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May 2010</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Version 6.5 (added BAS M-Traps)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Ed Osinski</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Nov, 2008</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Version 6.4 (add BAS)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Tod Amon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July, 2008</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Version 6.3 (fix typos)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George Holober</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April, 2008</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Version 6.2 (update buffer size)</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Tom Zhou</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
        <p:nvSpPr>
          <p:cNvPr id="55378" name="Text Box 45">
            <a:hlinkClick r:id="" action="ppaction://hlinkshowjump?jump=firstslide"/>
          </p:cNvPr>
          <p:cNvSpPr txBox="1">
            <a:spLocks noChangeArrowheads="1"/>
          </p:cNvSpPr>
          <p:nvPr/>
        </p:nvSpPr>
        <p:spPr bwMode="auto">
          <a:xfrm>
            <a:off x="3352800" y="5943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2400">
                <a:solidFill>
                  <a:schemeClr val="bg1"/>
                </a:solidFill>
                <a:latin typeface="Arial" charset="0"/>
                <a:hlinkClick r:id="" action="ppaction://hlinkshowjump?jump=firstslide"/>
              </a:rPr>
              <a:t>Back to Top</a:t>
            </a:r>
            <a:r>
              <a:rPr lang="en-US" altLang="en-US" sz="2400">
                <a:solidFill>
                  <a:schemeClr val="bg1"/>
                </a:solidFill>
                <a:latin typeface="Times New Roman" pitchFamily="18" charset="0"/>
                <a:hlinkClick r:id="" action="ppaction://hlinkshowjump?jump=firstslide"/>
              </a:rPr>
              <a:t> </a:t>
            </a:r>
            <a:endParaRPr lang="en-US" altLang="en-US" sz="2400">
              <a:solidFill>
                <a:schemeClr val="tx1"/>
              </a:solidFill>
              <a:latin typeface="Times New Roman" pitchFamily="18" charset="0"/>
            </a:endParaRPr>
          </a:p>
        </p:txBody>
      </p:sp>
    </p:spTree>
    <p:extLst>
      <p:ext uri="{BB962C8B-B14F-4D97-AF65-F5344CB8AC3E}">
        <p14:creationId xmlns:p14="http://schemas.microsoft.com/office/powerpoint/2010/main" val="40442651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altLang="en-US" smtClean="0"/>
              <a:t>Document History</a:t>
            </a:r>
          </a:p>
        </p:txBody>
      </p:sp>
      <p:graphicFrame>
        <p:nvGraphicFramePr>
          <p:cNvPr id="175194" name="Group 90"/>
          <p:cNvGraphicFramePr>
            <a:graphicFrameLocks noGrp="1"/>
          </p:cNvGraphicFramePr>
          <p:nvPr>
            <p:extLst>
              <p:ext uri="{D42A27DB-BD31-4B8C-83A1-F6EECF244321}">
                <p14:modId xmlns:p14="http://schemas.microsoft.com/office/powerpoint/2010/main" val="711097466"/>
              </p:ext>
            </p:extLst>
          </p:nvPr>
        </p:nvGraphicFramePr>
        <p:xfrm>
          <a:off x="762000" y="1066800"/>
          <a:ext cx="7239000" cy="3643438"/>
        </p:xfrm>
        <a:graphic>
          <a:graphicData uri="http://schemas.openxmlformats.org/drawingml/2006/table">
            <a:tbl>
              <a:tblPr/>
              <a:tblGrid>
                <a:gridCol w="1724025"/>
                <a:gridCol w="2871788"/>
                <a:gridCol w="2643187"/>
              </a:tblGrid>
              <a:tr h="522286">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bg1"/>
                          </a:solidFill>
                          <a:effectLst/>
                          <a:latin typeface="Arial" charset="0"/>
                          <a:cs typeface="Arial" charset="0"/>
                        </a:rPr>
                        <a:t>Date</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bg1"/>
                          </a:solidFill>
                          <a:effectLst/>
                          <a:latin typeface="Arial" charset="0"/>
                          <a:cs typeface="Arial" charset="0"/>
                        </a:rPr>
                        <a:t>Comment</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bg1"/>
                          </a:solidFill>
                          <a:effectLst/>
                          <a:latin typeface="Arial" charset="0"/>
                          <a:cs typeface="Arial" charset="0"/>
                        </a:rPr>
                        <a:t>Written or Updated by/reviewed by</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2"/>
                    </a:solid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March, 2008</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Version 6.1 (fix typos)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Charles Lewis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January, 2008</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Version 6.0 (Revamp)</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Tom Zhou</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January, 2007</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Version 5.0</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Tod Amon and Tom Zhou</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September, 2005</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Version 4.7</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Tom Zhou</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May 11, 2004</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Version 4.0</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R&amp;D Training</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sm" len="sm"/>
                      <a:tailEnd type="none" w="sm" len="sm"/>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December, 2003</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Version 3.0</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smtClean="0">
                          <a:ln>
                            <a:noFill/>
                          </a:ln>
                          <a:solidFill>
                            <a:schemeClr val="tx1"/>
                          </a:solidFill>
                          <a:effectLst/>
                          <a:latin typeface="Arial" charset="0"/>
                          <a:cs typeface="Arial" charset="0"/>
                        </a:rPr>
                        <a:t>Nikhil Gandhi</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June 26, 2003</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Version 2.0</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Sandeep Shantharaj</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600073">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June 12, 2003</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smtClean="0">
                          <a:ln>
                            <a:noFill/>
                          </a:ln>
                          <a:solidFill>
                            <a:schemeClr val="tx1"/>
                          </a:solidFill>
                          <a:effectLst/>
                          <a:latin typeface="Arial" charset="0"/>
                          <a:cs typeface="Arial" charset="0"/>
                        </a:rPr>
                        <a:t>Initial Version 1.0</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GB" sz="1400" b="1" i="0" u="none" strike="noStrike" cap="none" normalizeH="0" baseline="0" dirty="0" smtClean="0">
                          <a:ln>
                            <a:noFill/>
                          </a:ln>
                          <a:solidFill>
                            <a:schemeClr val="tx1"/>
                          </a:solidFill>
                          <a:effectLst/>
                          <a:latin typeface="Arial" charset="0"/>
                          <a:cs typeface="Arial" charset="0"/>
                        </a:rPr>
                        <a:t>Sandeep </a:t>
                      </a:r>
                      <a:r>
                        <a:rPr kumimoji="0" lang="en-GB" sz="1400" b="1" i="0" u="none" strike="noStrike" cap="none" normalizeH="0" baseline="0" dirty="0" err="1" smtClean="0">
                          <a:ln>
                            <a:noFill/>
                          </a:ln>
                          <a:solidFill>
                            <a:schemeClr val="tx1"/>
                          </a:solidFill>
                          <a:effectLst/>
                          <a:latin typeface="Arial" charset="0"/>
                          <a:cs typeface="Arial" charset="0"/>
                        </a:rPr>
                        <a:t>Shantharaj</a:t>
                      </a:r>
                      <a:endParaRPr kumimoji="0" lang="en-GB" sz="14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GB" sz="1400" b="1" i="0" u="none" strike="noStrike" cap="none" normalizeH="0" baseline="0" dirty="0" smtClean="0">
                          <a:ln>
                            <a:noFill/>
                          </a:ln>
                          <a:solidFill>
                            <a:schemeClr val="tx1"/>
                          </a:solidFill>
                          <a:effectLst/>
                          <a:latin typeface="Arial" charset="0"/>
                          <a:cs typeface="Arial" charset="0"/>
                        </a:rPr>
                        <a:t>Excerpts from IPC presentation developed by J.C. </a:t>
                      </a:r>
                      <a:r>
                        <a:rPr kumimoji="0" lang="en-GB" sz="1400" b="1" i="0" u="none" strike="noStrike" cap="none" normalizeH="0" baseline="0" dirty="0" err="1" smtClean="0">
                          <a:ln>
                            <a:noFill/>
                          </a:ln>
                          <a:solidFill>
                            <a:schemeClr val="tx1"/>
                          </a:solidFill>
                          <a:effectLst/>
                          <a:latin typeface="Arial" charset="0"/>
                          <a:cs typeface="Arial" charset="0"/>
                        </a:rPr>
                        <a:t>Franchitti</a:t>
                      </a:r>
                      <a:endParaRPr kumimoji="0" lang="en-US" sz="1400" b="1"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bl>
          </a:graphicData>
        </a:graphic>
      </p:graphicFrame>
      <p:sp>
        <p:nvSpPr>
          <p:cNvPr id="55378" name="Text Box 45">
            <a:hlinkClick r:id="" action="ppaction://hlinkshowjump?jump=firstslide"/>
          </p:cNvPr>
          <p:cNvSpPr txBox="1">
            <a:spLocks noChangeArrowheads="1"/>
          </p:cNvSpPr>
          <p:nvPr/>
        </p:nvSpPr>
        <p:spPr bwMode="auto">
          <a:xfrm>
            <a:off x="3352800" y="5943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600">
                <a:solidFill>
                  <a:srgbClr val="FF9900"/>
                </a:solidFill>
                <a:latin typeface="Bloomberg Fixed Unicode B" pitchFamily="2" charset="0"/>
                <a:cs typeface="Arial" charset="0"/>
              </a:defRPr>
            </a:lvl1pPr>
            <a:lvl2pPr marL="742950" indent="-285750" eaLnBrk="0" hangingPunct="0">
              <a:defRPr sz="3600">
                <a:solidFill>
                  <a:srgbClr val="FF9900"/>
                </a:solidFill>
                <a:latin typeface="Bloomberg Fixed Unicode B" pitchFamily="2" charset="0"/>
                <a:cs typeface="Arial" charset="0"/>
              </a:defRPr>
            </a:lvl2pPr>
            <a:lvl3pPr marL="1143000" indent="-228600" eaLnBrk="0" hangingPunct="0">
              <a:defRPr sz="3600">
                <a:solidFill>
                  <a:srgbClr val="FF9900"/>
                </a:solidFill>
                <a:latin typeface="Bloomberg Fixed Unicode B" pitchFamily="2" charset="0"/>
                <a:cs typeface="Arial" charset="0"/>
              </a:defRPr>
            </a:lvl3pPr>
            <a:lvl4pPr marL="1600200" indent="-228600" eaLnBrk="0" hangingPunct="0">
              <a:defRPr sz="3600">
                <a:solidFill>
                  <a:srgbClr val="FF9900"/>
                </a:solidFill>
                <a:latin typeface="Bloomberg Fixed Unicode B" pitchFamily="2" charset="0"/>
                <a:cs typeface="Arial" charset="0"/>
              </a:defRPr>
            </a:lvl4pPr>
            <a:lvl5pPr marL="2057400" indent="-228600" eaLnBrk="0" hangingPunct="0">
              <a:defRPr sz="3600">
                <a:solidFill>
                  <a:srgbClr val="FF9900"/>
                </a:solidFill>
                <a:latin typeface="Bloomberg Fixed Unicode B" pitchFamily="2" charset="0"/>
                <a:cs typeface="Arial" charset="0"/>
              </a:defRPr>
            </a:lvl5pPr>
            <a:lvl6pPr marL="2514600" indent="-228600" eaLnBrk="0" fontAlgn="base" hangingPunct="0">
              <a:spcBef>
                <a:spcPct val="0"/>
              </a:spcBef>
              <a:spcAft>
                <a:spcPct val="0"/>
              </a:spcAft>
              <a:defRPr sz="3600">
                <a:solidFill>
                  <a:srgbClr val="FF9900"/>
                </a:solidFill>
                <a:latin typeface="Bloomberg Fixed Unicode B" pitchFamily="2" charset="0"/>
                <a:cs typeface="Arial" charset="0"/>
              </a:defRPr>
            </a:lvl6pPr>
            <a:lvl7pPr marL="2971800" indent="-228600" eaLnBrk="0" fontAlgn="base" hangingPunct="0">
              <a:spcBef>
                <a:spcPct val="0"/>
              </a:spcBef>
              <a:spcAft>
                <a:spcPct val="0"/>
              </a:spcAft>
              <a:defRPr sz="3600">
                <a:solidFill>
                  <a:srgbClr val="FF9900"/>
                </a:solidFill>
                <a:latin typeface="Bloomberg Fixed Unicode B" pitchFamily="2" charset="0"/>
                <a:cs typeface="Arial" charset="0"/>
              </a:defRPr>
            </a:lvl7pPr>
            <a:lvl8pPr marL="3429000" indent="-228600" eaLnBrk="0" fontAlgn="base" hangingPunct="0">
              <a:spcBef>
                <a:spcPct val="0"/>
              </a:spcBef>
              <a:spcAft>
                <a:spcPct val="0"/>
              </a:spcAft>
              <a:defRPr sz="3600">
                <a:solidFill>
                  <a:srgbClr val="FF9900"/>
                </a:solidFill>
                <a:latin typeface="Bloomberg Fixed Unicode B" pitchFamily="2" charset="0"/>
                <a:cs typeface="Arial" charset="0"/>
              </a:defRPr>
            </a:lvl8pPr>
            <a:lvl9pPr marL="3886200" indent="-228600" eaLnBrk="0" fontAlgn="base" hangingPunct="0">
              <a:spcBef>
                <a:spcPct val="0"/>
              </a:spcBef>
              <a:spcAft>
                <a:spcPct val="0"/>
              </a:spcAft>
              <a:defRPr sz="3600">
                <a:solidFill>
                  <a:srgbClr val="FF9900"/>
                </a:solidFill>
                <a:latin typeface="Bloomberg Fixed Unicode B" pitchFamily="2" charset="0"/>
                <a:cs typeface="Arial" charset="0"/>
              </a:defRPr>
            </a:lvl9pPr>
          </a:lstStyle>
          <a:p>
            <a:pPr algn="ctr" eaLnBrk="1" hangingPunct="1"/>
            <a:r>
              <a:rPr lang="en-US" altLang="en-US" sz="2400">
                <a:solidFill>
                  <a:schemeClr val="bg1"/>
                </a:solidFill>
                <a:latin typeface="Arial" charset="0"/>
                <a:hlinkClick r:id="" action="ppaction://hlinkshowjump?jump=firstslide"/>
              </a:rPr>
              <a:t>Back to Top</a:t>
            </a:r>
            <a:r>
              <a:rPr lang="en-US" altLang="en-US" sz="2400">
                <a:solidFill>
                  <a:schemeClr val="bg1"/>
                </a:solidFill>
                <a:latin typeface="Times New Roman" pitchFamily="18" charset="0"/>
                <a:hlinkClick r:id="" action="ppaction://hlinkshowjump?jump=firstslide"/>
              </a:rPr>
              <a:t> </a:t>
            </a:r>
            <a:endParaRPr lang="en-US" altLang="en-US" sz="2400">
              <a:solidFill>
                <a:schemeClr val="tx1"/>
              </a:solidFill>
              <a:latin typeface="Times New Roman" pitchFamily="18" charset="0"/>
            </a:endParaRPr>
          </a:p>
        </p:txBody>
      </p:sp>
    </p:spTree>
    <p:extLst>
      <p:ext uri="{BB962C8B-B14F-4D97-AF65-F5344CB8AC3E}">
        <p14:creationId xmlns:p14="http://schemas.microsoft.com/office/powerpoint/2010/main" val="4294113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dirty="0" smtClean="0"/>
              <a:t>Offline </a:t>
            </a:r>
          </a:p>
        </p:txBody>
      </p:sp>
      <p:sp>
        <p:nvSpPr>
          <p:cNvPr id="7172" name="Rectangle 3"/>
          <p:cNvSpPr>
            <a:spLocks noGrp="1" noChangeArrowheads="1"/>
          </p:cNvSpPr>
          <p:nvPr>
            <p:ph idx="1"/>
          </p:nvPr>
        </p:nvSpPr>
        <p:spPr/>
        <p:txBody>
          <a:bodyPr/>
          <a:lstStyle/>
          <a:p>
            <a:pPr lvl="1">
              <a:lnSpc>
                <a:spcPct val="90000"/>
              </a:lnSpc>
            </a:pPr>
            <a:r>
              <a:rPr lang="en-US" altLang="en-US" dirty="0" smtClean="0"/>
              <a:t>Offline examples: </a:t>
            </a:r>
          </a:p>
          <a:p>
            <a:pPr lvl="2">
              <a:lnSpc>
                <a:spcPct val="90000"/>
              </a:lnSpc>
            </a:pPr>
            <a:r>
              <a:rPr lang="en-US" altLang="en-US" dirty="0" smtClean="0"/>
              <a:t>Comdb2 server process</a:t>
            </a:r>
          </a:p>
          <a:p>
            <a:pPr lvl="2">
              <a:lnSpc>
                <a:spcPct val="90000"/>
              </a:lnSpc>
            </a:pPr>
            <a:r>
              <a:rPr lang="en-US" altLang="en-US" dirty="0" smtClean="0"/>
              <a:t>The loader</a:t>
            </a:r>
          </a:p>
          <a:p>
            <a:pPr lvl="2">
              <a:lnSpc>
                <a:spcPct val="90000"/>
              </a:lnSpc>
            </a:pPr>
            <a:r>
              <a:rPr lang="en-US" altLang="en-US" dirty="0" smtClean="0"/>
              <a:t>The process manager</a:t>
            </a:r>
          </a:p>
          <a:p>
            <a:pPr lvl="2">
              <a:lnSpc>
                <a:spcPct val="90000"/>
              </a:lnSpc>
            </a:pPr>
            <a:r>
              <a:rPr lang="en-US" altLang="en-US" dirty="0" smtClean="0"/>
              <a:t> ……</a:t>
            </a:r>
          </a:p>
          <a:p>
            <a:pPr lvl="1">
              <a:lnSpc>
                <a:spcPct val="90000"/>
              </a:lnSpc>
            </a:pPr>
            <a:r>
              <a:rPr lang="en-US" altLang="en-US" dirty="0" smtClean="0"/>
              <a:t>A legacy technology </a:t>
            </a:r>
          </a:p>
          <a:p>
            <a:pPr lvl="1">
              <a:lnSpc>
                <a:spcPct val="90000"/>
              </a:lnSpc>
            </a:pPr>
            <a:r>
              <a:rPr lang="en-US" altLang="en-US" dirty="0" smtClean="0"/>
              <a:t>BAS services is the current offline technology</a:t>
            </a:r>
          </a:p>
        </p:txBody>
      </p:sp>
    </p:spTree>
    <p:extLst>
      <p:ext uri="{BB962C8B-B14F-4D97-AF65-F5344CB8AC3E}">
        <p14:creationId xmlns:p14="http://schemas.microsoft.com/office/powerpoint/2010/main" val="2358465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en-US" dirty="0" smtClean="0"/>
              <a:t>Introduction</a:t>
            </a:r>
          </a:p>
        </p:txBody>
      </p:sp>
      <p:sp>
        <p:nvSpPr>
          <p:cNvPr id="8196" name="Rectangle 3"/>
          <p:cNvSpPr>
            <a:spLocks noGrp="1" noChangeArrowheads="1"/>
          </p:cNvSpPr>
          <p:nvPr>
            <p:ph idx="1"/>
          </p:nvPr>
        </p:nvSpPr>
        <p:spPr/>
        <p:txBody>
          <a:bodyPr/>
          <a:lstStyle/>
          <a:p>
            <a:pPr lvl="1">
              <a:lnSpc>
                <a:spcPct val="90000"/>
              </a:lnSpc>
            </a:pPr>
            <a:r>
              <a:rPr lang="en-US" altLang="en-US" dirty="0" smtClean="0"/>
              <a:t>Three different kinds of offlines:</a:t>
            </a:r>
          </a:p>
          <a:p>
            <a:pPr lvl="2">
              <a:lnSpc>
                <a:spcPct val="90000"/>
              </a:lnSpc>
            </a:pPr>
            <a:r>
              <a:rPr lang="en-US" altLang="en-US" b="1" dirty="0" smtClean="0">
                <a:solidFill>
                  <a:schemeClr val="accent3"/>
                </a:solidFill>
                <a:cs typeface="Courier New" pitchFamily="49" charset="0"/>
              </a:rPr>
              <a:t>PEKLUDGE</a:t>
            </a:r>
            <a:r>
              <a:rPr lang="en-US" altLang="en-US" dirty="0" smtClean="0"/>
              <a:t>: interacting with other processes.</a:t>
            </a:r>
          </a:p>
          <a:p>
            <a:pPr lvl="2">
              <a:lnSpc>
                <a:spcPct val="90000"/>
              </a:lnSpc>
            </a:pPr>
            <a:r>
              <a:rPr lang="en-US" altLang="en-US" b="1" dirty="0" smtClean="0">
                <a:solidFill>
                  <a:schemeClr val="accent3"/>
                </a:solidFill>
                <a:cs typeface="Courier New" pitchFamily="49" charset="0"/>
              </a:rPr>
              <a:t>TMGR</a:t>
            </a:r>
            <a:r>
              <a:rPr lang="en-US" altLang="en-US" dirty="0" smtClean="0"/>
              <a:t>: painting a user terminal.</a:t>
            </a:r>
          </a:p>
          <a:p>
            <a:pPr lvl="2">
              <a:lnSpc>
                <a:spcPct val="90000"/>
              </a:lnSpc>
            </a:pPr>
            <a:r>
              <a:rPr lang="en-US" altLang="en-US" dirty="0" smtClean="0"/>
              <a:t>Standalone: doing other stuff (e.g., generating reports).</a:t>
            </a:r>
          </a:p>
          <a:p>
            <a:pPr lvl="1">
              <a:lnSpc>
                <a:spcPct val="90000"/>
              </a:lnSpc>
            </a:pPr>
            <a:r>
              <a:rPr lang="en-US" altLang="en-US" dirty="0" smtClean="0"/>
              <a:t>An offline is typically identified by a unique number or task name</a:t>
            </a:r>
          </a:p>
          <a:p>
            <a:pPr lvl="2">
              <a:lnSpc>
                <a:spcPct val="90000"/>
              </a:lnSpc>
            </a:pPr>
            <a:r>
              <a:rPr lang="en-US" altLang="en-US" dirty="0" smtClean="0"/>
              <a:t>For historical reasons, called a </a:t>
            </a:r>
            <a:r>
              <a:rPr lang="en-US" altLang="en-US" b="1" dirty="0" smtClean="0">
                <a:solidFill>
                  <a:schemeClr val="accent3"/>
                </a:solidFill>
                <a:cs typeface="Courier New" pitchFamily="49" charset="0"/>
              </a:rPr>
              <a:t>DB</a:t>
            </a:r>
            <a:r>
              <a:rPr lang="en-US" altLang="en-US" b="1" dirty="0" smtClean="0">
                <a:solidFill>
                  <a:schemeClr val="accent3"/>
                </a:solidFill>
              </a:rPr>
              <a:t> </a:t>
            </a:r>
            <a:r>
              <a:rPr lang="en-US" altLang="en-US" b="1" dirty="0" smtClean="0">
                <a:solidFill>
                  <a:schemeClr val="accent3"/>
                </a:solidFill>
                <a:cs typeface="Courier New" pitchFamily="49" charset="0"/>
              </a:rPr>
              <a:t>number</a:t>
            </a:r>
          </a:p>
          <a:p>
            <a:pPr lvl="2">
              <a:lnSpc>
                <a:spcPct val="90000"/>
              </a:lnSpc>
            </a:pPr>
            <a:r>
              <a:rPr lang="en-US" altLang="en-US" dirty="0" smtClean="0"/>
              <a:t>Statically registered on </a:t>
            </a:r>
            <a:r>
              <a:rPr lang="en-US" altLang="en-US" b="1" dirty="0" smtClean="0">
                <a:solidFill>
                  <a:schemeClr val="accent3"/>
                </a:solidFill>
                <a:latin typeface="Bloomberg Prop Unicode C"/>
              </a:rPr>
              <a:t>{</a:t>
            </a:r>
            <a:r>
              <a:rPr lang="en-US" altLang="en-US" b="1" dirty="0" smtClean="0">
                <a:solidFill>
                  <a:schemeClr val="accent3"/>
                </a:solidFill>
                <a:latin typeface="Bloomberg Prop Unicode C"/>
                <a:cs typeface="Courier New" pitchFamily="49" charset="0"/>
              </a:rPr>
              <a:t>PWHO &lt;GO&gt;}</a:t>
            </a:r>
            <a:r>
              <a:rPr lang="en-US" altLang="en-US" dirty="0" smtClean="0"/>
              <a:t>. For example:</a:t>
            </a:r>
          </a:p>
          <a:p>
            <a:pPr lvl="1">
              <a:lnSpc>
                <a:spcPct val="90000"/>
              </a:lnSpc>
            </a:pPr>
            <a:endParaRPr lang="en-US" altLang="en-US" dirty="0" smtClean="0"/>
          </a:p>
        </p:txBody>
      </p:sp>
      <p:pic>
        <p:nvPicPr>
          <p:cNvPr id="8197" name="Picture 4" descr="pwho.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13631" y="4426697"/>
            <a:ext cx="64595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3225208" y="5279073"/>
            <a:ext cx="1118191" cy="377447"/>
          </a:xfrm>
          <a:prstGeom prst="roundRect">
            <a:avLst/>
          </a:prstGeom>
          <a:noFill/>
          <a:ln w="38100">
            <a:solidFill>
              <a:schemeClr val="bg1"/>
            </a:solidFill>
          </a:ln>
          <a:effectLst/>
        </p:spPr>
        <p:style>
          <a:lnRef idx="1">
            <a:schemeClr val="dk1"/>
          </a:lnRef>
          <a:fillRef idx="3">
            <a:schemeClr val="dk1"/>
          </a:fillRef>
          <a:effectRef idx="2">
            <a:schemeClr val="dk1"/>
          </a:effectRef>
          <a:fontRef idx="minor">
            <a:schemeClr val="lt1"/>
          </a:fontRef>
        </p:style>
        <p:txBody>
          <a:bodyPr rtlCol="0" anchor="ctr"/>
          <a:lstStyle/>
          <a:p>
            <a:pPr algn="ctr">
              <a:lnSpc>
                <a:spcPct val="90000"/>
              </a:lnSpc>
            </a:pPr>
            <a:endParaRPr lang="en-US" i="1" dirty="0">
              <a:solidFill>
                <a:schemeClr val="bg1"/>
              </a:solidFill>
            </a:endParaRPr>
          </a:p>
        </p:txBody>
      </p:sp>
      <p:sp>
        <p:nvSpPr>
          <p:cNvPr id="9" name="Rounded Rectangle 8"/>
          <p:cNvSpPr/>
          <p:nvPr/>
        </p:nvSpPr>
        <p:spPr>
          <a:xfrm>
            <a:off x="1145530" y="5250719"/>
            <a:ext cx="1544509" cy="377447"/>
          </a:xfrm>
          <a:prstGeom prst="roundRect">
            <a:avLst/>
          </a:prstGeom>
          <a:noFill/>
          <a:ln w="38100">
            <a:solidFill>
              <a:schemeClr val="bg1"/>
            </a:solidFill>
          </a:ln>
          <a:effectLst/>
        </p:spPr>
        <p:style>
          <a:lnRef idx="1">
            <a:schemeClr val="dk1"/>
          </a:lnRef>
          <a:fillRef idx="3">
            <a:schemeClr val="dk1"/>
          </a:fillRef>
          <a:effectRef idx="2">
            <a:schemeClr val="dk1"/>
          </a:effectRef>
          <a:fontRef idx="minor">
            <a:schemeClr val="lt1"/>
          </a:fontRef>
        </p:style>
        <p:txBody>
          <a:bodyPr rtlCol="0" anchor="ctr"/>
          <a:lstStyle/>
          <a:p>
            <a:pPr algn="ctr">
              <a:lnSpc>
                <a:spcPct val="90000"/>
              </a:lnSpc>
            </a:pPr>
            <a:endParaRPr lang="en-US" i="1" dirty="0">
              <a:solidFill>
                <a:schemeClr val="bg1"/>
              </a:solidFill>
            </a:endParaRPr>
          </a:p>
        </p:txBody>
      </p:sp>
    </p:spTree>
    <p:extLst>
      <p:ext uri="{BB962C8B-B14F-4D97-AF65-F5344CB8AC3E}">
        <p14:creationId xmlns:p14="http://schemas.microsoft.com/office/powerpoint/2010/main" val="655551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en-US" dirty="0" smtClean="0"/>
              <a:t>Introduction</a:t>
            </a:r>
          </a:p>
        </p:txBody>
      </p:sp>
      <p:sp>
        <p:nvSpPr>
          <p:cNvPr id="9220" name="Rectangle 3"/>
          <p:cNvSpPr>
            <a:spLocks noGrp="1" noChangeArrowheads="1"/>
          </p:cNvSpPr>
          <p:nvPr>
            <p:ph idx="1"/>
          </p:nvPr>
        </p:nvSpPr>
        <p:spPr/>
        <p:txBody>
          <a:bodyPr/>
          <a:lstStyle/>
          <a:p>
            <a:pPr lvl="1"/>
            <a:r>
              <a:rPr lang="en-US" altLang="en-US" dirty="0" smtClean="0"/>
              <a:t>When you start an offline task, the first command line argument must be a unique alphanumeric identifying name for that instance of your task.</a:t>
            </a:r>
          </a:p>
          <a:p>
            <a:pPr lvl="1"/>
            <a:r>
              <a:rPr lang="en-US" altLang="en-US" dirty="0" smtClean="0"/>
              <a:t>The name can be up to 8 characters long</a:t>
            </a:r>
          </a:p>
          <a:p>
            <a:pPr lvl="1"/>
            <a:r>
              <a:rPr lang="en-US" altLang="en-US" dirty="0" smtClean="0"/>
              <a:t>For example: </a:t>
            </a:r>
          </a:p>
          <a:p>
            <a:pPr lvl="1">
              <a:buFontTx/>
              <a:buNone/>
            </a:pPr>
            <a:r>
              <a:rPr lang="en-US" altLang="en-US" dirty="0" smtClean="0"/>
              <a:t>	</a:t>
            </a:r>
            <a:r>
              <a:rPr lang="en-US" altLang="en-US" sz="2000" b="1" spc="0" dirty="0" smtClean="0">
                <a:solidFill>
                  <a:schemeClr val="accent6"/>
                </a:solidFill>
                <a:latin typeface="Courier New"/>
                <a:cs typeface="Courier New" pitchFamily="49" charset="0"/>
              </a:rPr>
              <a:t>$ comdb2.tsk trndb –lrl /bb/bin/trndb.lrl</a:t>
            </a:r>
          </a:p>
          <a:p>
            <a:pPr lvl="1"/>
            <a:r>
              <a:rPr lang="en-US" altLang="en-US" dirty="0" smtClean="0"/>
              <a:t>C programs should call </a:t>
            </a:r>
            <a:r>
              <a:rPr lang="en-US" altLang="en-US" b="1" spc="0" dirty="0" smtClean="0">
                <a:solidFill>
                  <a:schemeClr val="accent6"/>
                </a:solidFill>
                <a:latin typeface="Courier New"/>
              </a:rPr>
              <a:t>f77overide()</a:t>
            </a:r>
            <a:r>
              <a:rPr lang="en-US" altLang="en-US" dirty="0"/>
              <a:t> </a:t>
            </a:r>
            <a:r>
              <a:rPr lang="en-US" altLang="en-US" dirty="0" smtClean="0"/>
              <a:t>to allow Fortran code to access the command line arguments.</a:t>
            </a:r>
          </a:p>
        </p:txBody>
      </p:sp>
    </p:spTree>
    <p:extLst>
      <p:ext uri="{BB962C8B-B14F-4D97-AF65-F5344CB8AC3E}">
        <p14:creationId xmlns:p14="http://schemas.microsoft.com/office/powerpoint/2010/main" val="1359350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en-US" dirty="0" smtClean="0"/>
              <a:t>The Slot Array</a:t>
            </a:r>
          </a:p>
        </p:txBody>
      </p:sp>
      <p:sp>
        <p:nvSpPr>
          <p:cNvPr id="11268" name="Rectangle 3"/>
          <p:cNvSpPr>
            <a:spLocks noGrp="1" noChangeArrowheads="1"/>
          </p:cNvSpPr>
          <p:nvPr>
            <p:ph idx="1"/>
          </p:nvPr>
        </p:nvSpPr>
        <p:spPr/>
        <p:txBody>
          <a:bodyPr/>
          <a:lstStyle/>
          <a:p>
            <a:pPr lvl="1"/>
            <a:r>
              <a:rPr lang="en-US" altLang="en-US" dirty="0" smtClean="0"/>
              <a:t>This is an unsorted array in the shared memory listing all running tasks in the Bloomberg environment.</a:t>
            </a:r>
          </a:p>
          <a:p>
            <a:pPr lvl="1"/>
            <a:r>
              <a:rPr lang="en-US" altLang="en-US" dirty="0" smtClean="0"/>
              <a:t>Stored in this array for each task are its pid, task name, message queue IDs, and other information.</a:t>
            </a:r>
          </a:p>
          <a:p>
            <a:pPr lvl="2"/>
            <a:r>
              <a:rPr lang="en-US" altLang="en-US" dirty="0" smtClean="0"/>
              <a:t>A task can have two message queues</a:t>
            </a:r>
          </a:p>
          <a:p>
            <a:pPr lvl="3"/>
            <a:r>
              <a:rPr lang="en-US" altLang="en-US" dirty="0" smtClean="0"/>
              <a:t>Primary message queue: to receives various traps</a:t>
            </a:r>
          </a:p>
          <a:p>
            <a:pPr lvl="3"/>
            <a:r>
              <a:rPr lang="en-US" altLang="en-US" dirty="0" smtClean="0"/>
              <a:t>Secondary message queue: to receive replies</a:t>
            </a:r>
          </a:p>
          <a:p>
            <a:pPr lvl="1"/>
            <a:r>
              <a:rPr lang="en-US" altLang="en-US" dirty="0" smtClean="0"/>
              <a:t>The </a:t>
            </a:r>
            <a:r>
              <a:rPr lang="en-US" altLang="en-US" b="1" spc="0" dirty="0" smtClean="0">
                <a:solidFill>
                  <a:schemeClr val="accent6"/>
                </a:solidFill>
                <a:latin typeface="Courier New"/>
                <a:cs typeface="Courier New" pitchFamily="49" charset="0"/>
              </a:rPr>
              <a:t>send</a:t>
            </a:r>
            <a:r>
              <a:rPr lang="en-US" altLang="en-US" dirty="0" smtClean="0"/>
              <a:t> command uses this array to search for the given task name and post a message to the primary message queue. </a:t>
            </a:r>
          </a:p>
          <a:p>
            <a:pPr eaLnBrk="1" hangingPunct="1">
              <a:lnSpc>
                <a:spcPct val="90000"/>
              </a:lnSpc>
            </a:pPr>
            <a:endParaRPr lang="en-US" altLang="en-US" dirty="0" smtClean="0"/>
          </a:p>
        </p:txBody>
      </p:sp>
    </p:spTree>
    <p:extLst>
      <p:ext uri="{BB962C8B-B14F-4D97-AF65-F5344CB8AC3E}">
        <p14:creationId xmlns:p14="http://schemas.microsoft.com/office/powerpoint/2010/main" val="358196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30">
      <a:dk1>
        <a:sysClr val="windowText" lastClr="000000"/>
      </a:dk1>
      <a:lt1>
        <a:sysClr val="window" lastClr="FFFFFF"/>
      </a:lt1>
      <a:dk2>
        <a:srgbClr val="A0A0A0"/>
      </a:dk2>
      <a:lt2>
        <a:srgbClr val="5EC2A5"/>
      </a:lt2>
      <a:accent1>
        <a:srgbClr val="E31837"/>
      </a:accent1>
      <a:accent2>
        <a:srgbClr val="1430A8"/>
      </a:accent2>
      <a:accent3>
        <a:srgbClr val="F78E1E"/>
      </a:accent3>
      <a:accent4>
        <a:srgbClr val="A0CF67"/>
      </a:accent4>
      <a:accent5>
        <a:srgbClr val="00BCE4"/>
      </a:accent5>
      <a:accent6>
        <a:srgbClr val="8D64CC"/>
      </a:accent6>
      <a:hlink>
        <a:srgbClr val="5F5F5F"/>
      </a:hlink>
      <a:folHlink>
        <a:srgbClr val="919191"/>
      </a:folHlink>
    </a:clrScheme>
    <a:fontScheme name="BLOOMBER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tlCol="0" anchor="ctr"/>
      <a:lstStyle>
        <a:defPPr algn="ctr">
          <a:lnSpc>
            <a:spcPct val="90000"/>
          </a:lnSpc>
          <a:defRPr i="1" dirty="0">
            <a:solidFill>
              <a:schemeClr val="bg1"/>
            </a:solidFill>
          </a:defRPr>
        </a:defPPr>
      </a:lstStyle>
      <a:style>
        <a:lnRef idx="1">
          <a:schemeClr val="dk1"/>
        </a:lnRef>
        <a:fillRef idx="3">
          <a:schemeClr val="dk1"/>
        </a:fillRef>
        <a:effectRef idx="2">
          <a:schemeClr val="dk1"/>
        </a:effectRef>
        <a:fontRef idx="minor">
          <a:schemeClr val="lt1"/>
        </a:fontRef>
      </a:style>
    </a:spDef>
    <a:lnDef>
      <a:spPr>
        <a:ln w="38100">
          <a:solidFill>
            <a:schemeClr val="tx2"/>
          </a:solidFill>
          <a:headEnd type="none" w="med" len="med"/>
          <a:tailEnd type="triangle" w="med" len="med"/>
        </a:ln>
        <a:effectLst/>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spAutoFit/>
      </a:bodyPr>
      <a:lstStyle>
        <a:defPPr algn="ctr">
          <a:defRPr i="1"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UI/_rels/customUI.xml.rels><?xml version="1.0" encoding="UTF-8" standalone="yes"?>
<Relationships xmlns="http://schemas.openxmlformats.org/package/2006/relationships"><Relationship Id="CodeButton" Type="http://schemas.openxmlformats.org/officeDocument/2006/relationships/image" Target="images/CodeButton.png"/><Relationship Id="HighLightButton" Type="http://schemas.openxmlformats.org/officeDocument/2006/relationships/image" Target="images/HighLightButton.png"/><Relationship Id="TerminalFontButton" Type="http://schemas.openxmlformats.org/officeDocument/2006/relationships/image" Target="images/TerminalFontButton.png"/><Relationship Id="NormalFontButton" Type="http://schemas.openxmlformats.org/officeDocument/2006/relationships/image" Target="images/NormalFontButton.png"/></Relationships>
</file>

<file path=customUI/customUI.xml><?xml version="1.0" encoding="utf-8"?>
<customUI xmlns="http://schemas.microsoft.com/office/2006/01/customui">
  <ribbon startFromScratch="false">
    <tabs>
      <tab keytip="X" label="Training" id="RNDT">
        <group label="Text Format" id="TextFormat">
          <button keytip="H" label="Highlight Text" id="highlightFontButton" onAction="formatTextHighlight" image="HighLightButton" size="large"/>
          <button keytip="N" label="Normal Font" id="normalFontButton" onAction="formatTextNormal" image="NormalFontButton" size="large"/>
          <button keytip="C" label="Code Font" id="codeFontButton" onAction="formatTextCode" image="CodeButton" size="large"/>
          <button keytip="T" label="Terminal Font" id="BBFontButton" onAction="formatTextBB" image="TerminalFontButton" size="large"/>
        </group>
        <group label="Font Spacing" id="FontSpacing">
          <button keytip="F-1" label="Narrow 1 pt" id="fontCondensed10" onAction="setCondensed10" size="large"/>
          <button keytip="F-5" label="Narrow .5 pt" id="fontCondensed05" onAction="setCondensed05" size="large"/>
          <button keytip="F0" label="Normal" id="fontNormalWidth" onAction="setNormalWidth" size="large"/>
          <button keytip="F+1" label="Wide 1 pt" id="fontExpanded10" onAction="setExpanded10" size="large"/>
        </group>
        <group label="Line Spacing" id="LineSpacing">
          <button keytip="L80" label="0.80" id="lineSpace80" onAction="setSpacing80" size="large"/>
          <button keytip="L85" label="0.85" id="lineSpace85" onAction="setSpacing85" size="large"/>
          <button keytip="L90" label="0.90" id="lineSpace90" onAction="setSpacing90" size="large"/>
          <button keytip="L95" label="0.95" id="lineSpace95" onAction="setSpacing95" size="large"/>
          <button keytip="L10" label="1.00" id="lineSpace100" onAction="setSpacing100" size="large"/>
          <button keytip="L11" label="1.10" id="lineSpace110" onAction="setSpacing110" size="large"/>
          <button keytip="L12" label="1.20" id="lineSpace120" onAction="setSpacing120" size="large"/>
        </group>
        <group label="Utilities" id="Utilities">
          <button keytip="S" label="Replace Smart Quotes" id="replaceSpartQuotes" onAction="removeSmartQuotes" size="large"/>
        </group>
        <group label="E-Learning" id="ELearning">
          <button keytip="ES" label="Show E-Learning" id="ShowELearn" onAction="showELearn" size="large"/>
          <button keytip="EH" label="Hide E-Learning" id="HideELearn" onAction="hideELearn" size="large"/>
        </group>
      </tab>
    </tabs>
  </ribbon>
</customUI>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aching Materials" ma:contentTypeID="0x010100E92F8D3C865B7E4BAB2BD9748FB4C19200D5D6BFF240B66044A4F26432BB65726A" ma:contentTypeVersion="5" ma:contentTypeDescription="" ma:contentTypeScope="" ma:versionID="81341b768ac8eac6f4f6685a2a8a131b">
  <xsd:schema xmlns:xsd="http://www.w3.org/2001/XMLSchema" xmlns:xs="http://www.w3.org/2001/XMLSchema" xmlns:p="http://schemas.microsoft.com/office/2006/metadata/properties" xmlns:ns1="513453af-ef08-464c-9dae-e47309fb0804" targetNamespace="http://schemas.microsoft.com/office/2006/metadata/properties" ma:root="true" ma:fieldsID="e7c35a918542079f53c69a6dfd35a3af" ns1:_="">
    <xsd:import namespace="513453af-ef08-464c-9dae-e47309fb0804"/>
    <xsd:element name="properties">
      <xsd:complexType>
        <xsd:sequence>
          <xsd:element name="documentManagement">
            <xsd:complexType>
              <xsd:all>
                <xsd:element ref="ns1:Active_x003f_" minOccurs="0"/>
                <xsd:element ref="ns1:Doc_x0020_Type"/>
                <xsd:element ref="ns1:Topic_x0020_Type"/>
                <xsd:element ref="ns1:Topic"/>
                <xsd:element ref="ns1:Class" minOccurs="0"/>
                <xsd:element ref="ns1:Status"/>
                <xsd:element ref="ns1:Project_x0020_Type" minOccurs="0"/>
                <xsd:element ref="ns1:Comment" minOccurs="0"/>
                <xsd:element ref="ns1:Migration_x0020_Tracking"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3453af-ef08-464c-9dae-e47309fb0804" elementFormDefault="qualified">
    <xsd:import namespace="http://schemas.microsoft.com/office/2006/documentManagement/types"/>
    <xsd:import namespace="http://schemas.microsoft.com/office/infopath/2007/PartnerControls"/>
    <xsd:element name="Active_x003f_" ma:index="0" nillable="true" ma:displayName="Active" ma:default="1" ma:internalName="Active_x003f_" ma:readOnly="false">
      <xsd:simpleType>
        <xsd:restriction base="dms:Boolean"/>
      </xsd:simpleType>
    </xsd:element>
    <xsd:element name="Doc_x0020_Type" ma:index="2" ma:displayName="Doc Type" ma:default="*SELECT VALUE*" ma:format="Dropdown" ma:internalName="Doc_x0020_Type" ma:readOnly="false">
      <xsd:simpleType>
        <xsd:restriction base="dms:Choice">
          <xsd:enumeration value="*SELECT VALUE*"/>
          <xsd:enumeration value="Other"/>
          <xsd:enumeration value="ADMIN - Scheduling"/>
          <xsd:enumeration value="ADMIN - Class Roster"/>
          <xsd:enumeration value="ADMIN - Class Feedback"/>
          <xsd:enumeration value="ADMIN - B-Trained"/>
          <xsd:enumeration value="TEACH - Lecture Slides"/>
          <xsd:enumeration value="TEACH - Cheat Sheets"/>
          <xsd:enumeration value="TEACH - Supplementary Documents"/>
          <xsd:enumeration value="ASSIGNMENT - Design"/>
          <xsd:enumeration value="ASSIGNMENT - Exam Questions"/>
          <xsd:enumeration value="ASSIGNMENT - Manifest"/>
          <xsd:enumeration value="ASSIGNMENT - Peer Code Review Questions"/>
          <xsd:enumeration value="ASSIGNMENT - Self Testing"/>
          <xsd:enumeration value="ASSIGNMENT - Specs"/>
          <xsd:enumeration value="ASSIGNMENT - Solution"/>
          <xsd:enumeration value="ASSIGNMENT - Test Cases"/>
          <xsd:enumeration value="ASSIGNMENT - Test Data"/>
          <xsd:enumeration value="GRADING - Class Roster"/>
          <xsd:enumeration value="GRADING - Project Grading Sheet"/>
          <xsd:enumeration value="GRADING - Exam Grading Sheet"/>
          <xsd:enumeration value="GRADING - Class Master Grade Sheet"/>
          <xsd:enumeration value="TOOLS - Class Management"/>
          <xsd:enumeration value="TOOLS - Administrative"/>
          <xsd:enumeration value="TOOLS - Other"/>
        </xsd:restriction>
      </xsd:simpleType>
    </xsd:element>
    <xsd:element name="Topic_x0020_Type" ma:index="3" ma:displayName="Topic Type" ma:format="Dropdown" ma:internalName="Topic_x0020_Type" ma:readOnly="false">
      <xsd:simpleType>
        <xsd:restriction base="dms:Choice">
          <xsd:enumeration value="*SELECT VALUE*"/>
          <xsd:enumeration value="*TEMPLATE*"/>
          <xsd:enumeration value="Bloomberg Technologies"/>
          <xsd:enumeration value="Financial"/>
          <xsd:enumeration value="FSD Specialty Training"/>
          <xsd:enumeration value="Guest Speakers"/>
          <xsd:enumeration value="Programming Concepts"/>
          <xsd:enumeration value="Standard Technologies"/>
          <xsd:enumeration value="Tech Reps"/>
          <xsd:enumeration value="Other"/>
        </xsd:restriction>
      </xsd:simpleType>
    </xsd:element>
    <xsd:element name="Topic" ma:index="4" ma:displayName="Topic" ma:format="Dropdown" ma:internalName="Topic" ma:readOnly="false">
      <xsd:simpleType>
        <xsd:union memberTypes="dms:Text">
          <xsd:simpleType>
            <xsd:restriction base="dms:Choice">
              <xsd:enumeration value="*SELECT VALUE*"/>
              <xsd:enumeration value="*TEMPLATE*"/>
              <xsd:enumeration value="BB Architecture"/>
              <xsd:enumeration value="BB Development Environment"/>
              <xsd:enumeration value="BB Financial Application and Tools"/>
              <xsd:enumeration value="BB Persistence Service"/>
              <xsd:enumeration value="BB Software Development Process"/>
              <xsd:enumeration value="CONCEPTS - Abstract Datatypes"/>
              <xsd:enumeration value="CONCEPTS - Computing Fundamentals"/>
              <xsd:enumeration value="CONCEPTS - Coding Style"/>
              <xsd:enumeration value="CONCEPTS - Design Patterns"/>
              <xsd:enumeration value="CONCEPTS - Data Structures"/>
              <xsd:enumeration value="CONCEPTS - OOD"/>
              <xsd:enumeration value="CONCEPTS - Program Design"/>
              <xsd:enumeration value="FINANCIAL - Equity"/>
              <xsd:enumeration value="FINANCIAL - Fixed Income"/>
              <xsd:enumeration value="FINANCIAL - Securities Industry"/>
              <xsd:enumeration value="FINANCIAL - Trading"/>
              <xsd:enumeration value="STD. TECH - C"/>
              <xsd:enumeration value="STD. TECH - C++"/>
              <xsd:enumeration value="STD. TECH - Debugging"/>
              <xsd:enumeration value="STD. TECH - Development Tools"/>
              <xsd:enumeration value="STD. TECH - Fortran"/>
              <xsd:enumeration value="STD. TECH - Glib"/>
              <xsd:enumeration value="STD. TECH - Java Script"/>
              <xsd:enumeration value="STD. TECH - Perl"/>
              <xsd:enumeration value="STD. TECH - Relational Databases"/>
              <xsd:enumeration value="STD. TECH - Unix"/>
              <xsd:enumeration value="STD. TECH - XML"/>
              <xsd:enumeration value="Other"/>
            </xsd:restriction>
          </xsd:simpleType>
        </xsd:union>
      </xsd:simpleType>
    </xsd:element>
    <xsd:element name="Class" ma:index="5" nillable="true" ma:displayName="Class" ma:default="*SELECT VALUE*" ma:format="Dropdown" ma:internalName="Class" ma:readOnly="false">
      <xsd:simpleType>
        <xsd:restriction base="dms:Choice">
          <xsd:enumeration value="*SELECT VALUE*"/>
          <xsd:enumeration value="N/A"/>
          <xsd:enumeration value="2014-06-30_LF NY"/>
          <xsd:enumeration value="2014-06-23_SF NY"/>
          <xsd:enumeration value="2014-02-10_SF NY"/>
          <xsd:enumeration value="2014-02-10_SF LN"/>
          <xsd:enumeration value="2014-02-03_LF NY"/>
          <xsd:enumeration value="2013-09-03_LF NY"/>
          <xsd:enumeration value="2013-08-12_LF London"/>
          <xsd:enumeration value="2013-07-29_SF NY"/>
          <xsd:enumeration value="2013-07-01_SF NY"/>
          <xsd:enumeration value="2013-06-24_SF NY"/>
          <xsd:enumeration value="2013-06-24_LF NY"/>
          <xsd:enumeration value="2013-02-11_SF"/>
          <xsd:enumeration value="2013-02-04_LF"/>
          <xsd:enumeration value="2013-02-04_SF_London"/>
          <xsd:enumeration value="2012-02-06_SF"/>
          <xsd:enumeration value="2012-02-06_LF"/>
          <xsd:enumeration value="2012-02-21_LF"/>
          <xsd:enumeration value="2012-06-25_SF"/>
          <xsd:enumeration value="2012-06-25_LF"/>
          <xsd:enumeration value="2012-07-09_SF"/>
          <xsd:enumeration value="2012-07-16_LF"/>
          <xsd:enumeration value="2012-07-16_LF_London"/>
          <xsd:enumeration value="2012-09-04_LF"/>
          <xsd:enumeration value="2012-05-30 Intern SF - Prog 1"/>
          <xsd:enumeration value="2012-05-30 Intern SF - Prog 2"/>
          <xsd:enumeration value="2012-06-06 Intern SF - Prog 3"/>
          <xsd:enumeration value="2012-06-06 Intern SF - Prog 4"/>
          <xsd:enumeration value="2012-06-06 Intern SF - Prog 4"/>
          <xsd:enumeration value="2012-06-19 Intern LF - Prog 5"/>
          <xsd:enumeration value="2012-06-25 Intern London - Prog 6"/>
          <xsd:enumeration value="2012-B-Trained_MW"/>
          <xsd:enumeration value="2012-B-Trained_TTh"/>
          <xsd:enumeration value="2011-Jan31-LF"/>
          <xsd:enumeration value="2011-Feb07-SF"/>
          <xsd:enumeration value="2011-Feb28-LF"/>
          <xsd:enumeration value="2011-Jun06-SF"/>
          <xsd:enumeration value="2011-Jun20-LF"/>
          <xsd:enumeration value="2011-Jun27-SF"/>
          <xsd:enumeration value="2011-Jul05-SF"/>
          <xsd:enumeration value="2011-Jul05-LF"/>
          <xsd:enumeration value="2011-Jul18-LF_Lon"/>
          <xsd:enumeration value="2011-Aug15-LF"/>
          <xsd:enumeration value="2011-Nov07-SF_Lon"/>
          <xsd:enumeration value="TEMPLATES"/>
        </xsd:restriction>
      </xsd:simpleType>
    </xsd:element>
    <xsd:element name="Status" ma:index="6" ma:displayName="Status" ma:default="*SELECT VALUE*" ma:format="Dropdown" ma:internalName="Status" ma:readOnly="false">
      <xsd:simpleType>
        <xsd:restriction base="dms:Choice">
          <xsd:enumeration value="*SELECT VALUE*"/>
          <xsd:enumeration value="!LOCKED! - UNDER REVIEW"/>
          <xsd:enumeration value="Draft"/>
          <xsd:enumeration value="In Progress"/>
          <xsd:enumeration value="Final"/>
          <xsd:enumeration value="Obsolete"/>
          <xsd:enumeration value="Temporary"/>
          <xsd:enumeration value="Template"/>
          <xsd:enumeration value="!LOCKED! - UNDER REVIEW / REVISION"/>
        </xsd:restriction>
      </xsd:simpleType>
    </xsd:element>
    <xsd:element name="Project_x0020_Type" ma:index="12" nillable="true" ma:displayName="Project Type" ma:format="Dropdown" ma:hidden="true" ma:internalName="Project_x0020_Type" ma:readOnly="false">
      <xsd:simpleType>
        <xsd:restriction base="dms:Choice">
          <xsd:enumeration value="N/A"/>
          <xsd:enumeration value="BB_Architecture_Exam"/>
          <xsd:enumeration value="BDE/Offline_Lab"/>
          <xsd:enumeration value="C_Exam"/>
          <xsd:enumeration value="C++"/>
          <xsd:enumeration value="C++_Exam"/>
          <xsd:enumeration value="C1_Lab"/>
          <xsd:enumeration value="C2_Lab"/>
          <xsd:enumeration value="C-Glib"/>
          <xsd:enumeration value="Compentency_Lab"/>
          <xsd:enumeration value="Datalayer_Lab"/>
          <xsd:enumeration value="GTK/Comdb_Lab"/>
          <xsd:enumeration value="Maintenance"/>
          <xsd:enumeration value="Offline/Comdb_Lab"/>
          <xsd:enumeration value="Professional_Conduct"/>
          <xsd:enumeration value="RDE_Individual"/>
          <xsd:enumeration value="RDE_Team"/>
          <xsd:enumeration value="Software_Engineering"/>
          <xsd:enumeration value="STL_Lab"/>
          <xsd:enumeration value="Team_Leadership"/>
          <xsd:enumeration value="Topic_Exam"/>
          <xsd:enumeration value="UI_Exam"/>
          <xsd:enumeration value="Unix_Exam"/>
          <xsd:enumeration value="UNGRADED"/>
          <xsd:enumeration value="*TEMPLATE*"/>
        </xsd:restriction>
      </xsd:simpleType>
    </xsd:element>
    <xsd:element name="Comment" ma:index="15" nillable="true" ma:displayName="Comment" ma:internalName="Comment" ma:readOnly="false">
      <xsd:simpleType>
        <xsd:restriction base="dms:Note">
          <xsd:maxLength value="255"/>
        </xsd:restriction>
      </xsd:simpleType>
    </xsd:element>
    <xsd:element name="Migration_x0020_Tracking" ma:index="16" nillable="true" ma:displayName="Migration Tracking" ma:default="*NEWLY CREATED*" ma:format="Dropdown" ma:internalName="Migration_x0020_Tracking" ma:readOnly="false">
      <xsd:simpleType>
        <xsd:restriction base="dms:Choice">
          <xsd:enumeration value="*NEWLY CREATED*"/>
          <xsd:enumeration value="DEMO"/>
          <xsd:enumeration value="COPIED FROM CC"/>
          <xsd:enumeration value="MIGRATION IN PROGRESS"/>
          <xsd:enumeration value="NEEDS TO BE ATTRIBUTED"/>
          <xsd:enumeration value="PROBABLY NOT NEEDED"/>
          <xsd:enumeration value="NEEDS MORE REVIEW"/>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ma:readOnly="tru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Comment xmlns="513453af-ef08-464c-9dae-e47309fb0804" xsi:nil="true"/>
    <Active_x003f_ xmlns="513453af-ef08-464c-9dae-e47309fb0804">true</Active_x003f_>
    <Migration_x0020_Tracking xmlns="513453af-ef08-464c-9dae-e47309fb0804">MIGRATION IN PROGRESS</Migration_x0020_Tracking>
    <Status xmlns="513453af-ef08-464c-9dae-e47309fb0804">In Progress</Status>
    <Class xmlns="513453af-ef08-464c-9dae-e47309fb0804">N/A</Class>
    <Project_x0020_Type xmlns="513453af-ef08-464c-9dae-e47309fb0804" xsi:nil="true"/>
    <Doc_x0020_Type xmlns="513453af-ef08-464c-9dae-e47309fb0804">TEACH - Lecture Slides</Doc_x0020_Type>
    <Topic_x0020_Type xmlns="513453af-ef08-464c-9dae-e47309fb0804">Bloomberg Technologies</Topic_x0020_Type>
    <Topic xmlns="513453af-ef08-464c-9dae-e47309fb0804">BB Development Environment</Topic>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810A5E-F1C0-49D8-9E40-987E30F9EC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3453af-ef08-464c-9dae-e47309fb08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EC47EE-3252-4F09-AC55-919E749CFE7F}">
  <ds:schemaRefs>
    <ds:schemaRef ds:uri="513453af-ef08-464c-9dae-e47309fb0804"/>
    <ds:schemaRef ds:uri="http://schemas.openxmlformats.org/package/2006/metadata/core-properties"/>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5E7736D-6C4D-4BA0-85C2-DE59F50664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15596</TotalTime>
  <Words>4587</Words>
  <Application>Microsoft Office PowerPoint</Application>
  <PresentationFormat>On-screen Show (4:3)</PresentationFormat>
  <Paragraphs>781</Paragraphs>
  <Slides>58</Slides>
  <Notes>27</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58</vt:i4>
      </vt:variant>
      <vt:variant>
        <vt:lpstr>Custom Shows</vt:lpstr>
      </vt:variant>
      <vt:variant>
        <vt:i4>1</vt:i4>
      </vt:variant>
    </vt:vector>
  </HeadingPairs>
  <TitlesOfParts>
    <vt:vector size="61" baseType="lpstr">
      <vt:lpstr>1_Office Theme</vt:lpstr>
      <vt:lpstr>Visio</vt:lpstr>
      <vt:lpstr>Offlines presentation</vt:lpstr>
      <vt:lpstr>Outline</vt:lpstr>
      <vt:lpstr>introduction</vt:lpstr>
      <vt:lpstr>Bloomberg Environment</vt:lpstr>
      <vt:lpstr>Introduction</vt:lpstr>
      <vt:lpstr>Offline </vt:lpstr>
      <vt:lpstr>Introduction</vt:lpstr>
      <vt:lpstr>Introduction</vt:lpstr>
      <vt:lpstr>The Slot Array</vt:lpstr>
      <vt:lpstr>The Database Array</vt:lpstr>
      <vt:lpstr>Background</vt:lpstr>
      <vt:lpstr>Communicate with an Offline</vt:lpstr>
      <vt:lpstr>Communicate with an Offline</vt:lpstr>
      <vt:lpstr>Client-Server Communication</vt:lpstr>
      <vt:lpstr>Traps and Trap Handlers</vt:lpstr>
      <vt:lpstr>Outline</vt:lpstr>
      <vt:lpstr>Legacy offlines</vt:lpstr>
      <vt:lpstr>Sending Data Via fstsnd (FastSend)</vt:lpstr>
      <vt:lpstr>How does A SERVER Work?</vt:lpstr>
      <vt:lpstr>How does a client Work?</vt:lpstr>
      <vt:lpstr>How does a client Work?</vt:lpstr>
      <vt:lpstr>Buffers</vt:lpstr>
      <vt:lpstr>Buffers</vt:lpstr>
      <vt:lpstr>Legacy Offline Server: main()</vt:lpstr>
      <vt:lpstr>Legacy Offline Server: M-Trap Handler</vt:lpstr>
      <vt:lpstr>Legacy Offline Server: Q-Trap Handler</vt:lpstr>
      <vt:lpstr>Legacy Offline Client</vt:lpstr>
      <vt:lpstr>Legacy Offline Client</vt:lpstr>
      <vt:lpstr>Client-Server Communication Illustrated</vt:lpstr>
      <vt:lpstr>Marshalling Data</vt:lpstr>
      <vt:lpstr>Outline</vt:lpstr>
      <vt:lpstr>bde offlines</vt:lpstr>
      <vt:lpstr>BDE Offlines: Basic Steps</vt:lpstr>
      <vt:lpstr>“Hello, World” Example</vt:lpstr>
      <vt:lpstr>Offline Server: Handling Traps</vt:lpstr>
      <vt:lpstr>BDE Offline Example: Driver Class</vt:lpstr>
      <vt:lpstr>Trap Handlers Implemented</vt:lpstr>
      <vt:lpstr>BDE Offline Example: Sample</vt:lpstr>
      <vt:lpstr>BDE Offline: More on Construction</vt:lpstr>
      <vt:lpstr>BDE Offline: More on Registration</vt:lpstr>
      <vt:lpstr>Outline</vt:lpstr>
      <vt:lpstr>M-trap for bas</vt:lpstr>
      <vt:lpstr>M-Traps for BAS: Overview</vt:lpstr>
      <vt:lpstr>BAS M-Trap handler declaration</vt:lpstr>
      <vt:lpstr>BAS M-Trap handler implementation</vt:lpstr>
      <vt:lpstr>BAS M-Trap registration</vt:lpstr>
      <vt:lpstr>M-Traps for BAS: closing words</vt:lpstr>
      <vt:lpstr>Outline</vt:lpstr>
      <vt:lpstr>summary</vt:lpstr>
      <vt:lpstr>Summary (1)</vt:lpstr>
      <vt:lpstr>Summary (2)</vt:lpstr>
      <vt:lpstr>Summary (3)</vt:lpstr>
      <vt:lpstr>Reference</vt:lpstr>
      <vt:lpstr>Appendix: bigsnd()</vt:lpstr>
      <vt:lpstr>Appendix: Terminal Painting</vt:lpstr>
      <vt:lpstr>Appendix: TMGR session number</vt:lpstr>
      <vt:lpstr>Document History</vt:lpstr>
      <vt:lpstr>Document History</vt:lpstr>
      <vt:lpstr>BEAM</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Offlines Presentation</dc:title>
  <dc:creator>Rachel</dc:creator>
  <cp:lastModifiedBy>cfoht</cp:lastModifiedBy>
  <cp:revision>811</cp:revision>
  <cp:lastPrinted>2013-06-24T21:53:56Z</cp:lastPrinted>
  <dcterms:created xsi:type="dcterms:W3CDTF">2010-09-14T13:41:12Z</dcterms:created>
  <dcterms:modified xsi:type="dcterms:W3CDTF">2014-07-28T21:12:05Z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0x010100E92F8D3C865B7E4BAB2BD9748FB4C19200D5D6BFF240B66044A4F26432BB65726A</vt:lpwstr>
  </property>
  <property fmtid="{D5CDD505-2E9C-101B-9397-08002B2CF9AE}" pid="3" name="Order">
    <vt:r8>472800</vt:r8>
  </property>
  <property fmtid="{D5CDD505-2E9C-101B-9397-08002B2CF9AE}" pid="4" name="xd_ProgID">
    <vt:lpwstr/>
  </property>
  <property fmtid="{D5CDD505-2E9C-101B-9397-08002B2CF9AE}" pid="5" name="TemplateUrl">
    <vt:lpwstr/>
  </property>
  <property fmtid="{D5CDD505-2E9C-101B-9397-08002B2CF9AE}" pid="6" name="Assignment Name">
    <vt:lpwstr/>
  </property>
  <property fmtid="{D5CDD505-2E9C-101B-9397-08002B2CF9AE}" pid="7" name="Doc Status">
    <vt:lpwstr/>
  </property>
  <property fmtid="{D5CDD505-2E9C-101B-9397-08002B2CF9AE}" pid="8" name="Class Type">
    <vt:lpwstr/>
  </property>
</Properties>
</file>