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  <p:sldMasterId id="2147483765" r:id="rId2"/>
  </p:sldMasterIdLst>
  <p:notesMasterIdLst>
    <p:notesMasterId r:id="rId44"/>
  </p:notesMasterIdLst>
  <p:handoutMasterIdLst>
    <p:handoutMasterId r:id="rId45"/>
  </p:handoutMasterIdLst>
  <p:sldIdLst>
    <p:sldId id="335" r:id="rId3"/>
    <p:sldId id="299" r:id="rId4"/>
    <p:sldId id="341" r:id="rId5"/>
    <p:sldId id="302" r:id="rId6"/>
    <p:sldId id="342" r:id="rId7"/>
    <p:sldId id="343" r:id="rId8"/>
    <p:sldId id="345" r:id="rId9"/>
    <p:sldId id="303" r:id="rId10"/>
    <p:sldId id="304" r:id="rId11"/>
    <p:sldId id="305" r:id="rId12"/>
    <p:sldId id="306" r:id="rId13"/>
    <p:sldId id="307" r:id="rId14"/>
    <p:sldId id="340" r:id="rId15"/>
    <p:sldId id="308" r:id="rId16"/>
    <p:sldId id="348" r:id="rId17"/>
    <p:sldId id="311" r:id="rId18"/>
    <p:sldId id="313" r:id="rId19"/>
    <p:sldId id="314" r:id="rId20"/>
    <p:sldId id="315" r:id="rId21"/>
    <p:sldId id="316" r:id="rId22"/>
    <p:sldId id="317" r:id="rId23"/>
    <p:sldId id="319" r:id="rId24"/>
    <p:sldId id="336" r:id="rId25"/>
    <p:sldId id="321" r:id="rId26"/>
    <p:sldId id="323" r:id="rId27"/>
    <p:sldId id="324" r:id="rId28"/>
    <p:sldId id="325" r:id="rId29"/>
    <p:sldId id="355" r:id="rId30"/>
    <p:sldId id="338" r:id="rId31"/>
    <p:sldId id="327" r:id="rId32"/>
    <p:sldId id="328" r:id="rId33"/>
    <p:sldId id="351" r:id="rId34"/>
    <p:sldId id="353" r:id="rId35"/>
    <p:sldId id="330" r:id="rId36"/>
    <p:sldId id="349" r:id="rId37"/>
    <p:sldId id="356" r:id="rId38"/>
    <p:sldId id="332" r:id="rId39"/>
    <p:sldId id="339" r:id="rId40"/>
    <p:sldId id="350" r:id="rId41"/>
    <p:sldId id="333" r:id="rId42"/>
    <p:sldId id="334" r:id="rId43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339966"/>
    <a:srgbClr val="EA8B00"/>
    <a:srgbClr val="FFAC33"/>
    <a:srgbClr val="FF9900"/>
    <a:srgbClr val="FFB953"/>
    <a:srgbClr val="FFD08B"/>
    <a:srgbClr val="F6D37C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94386" autoAdjust="0"/>
  </p:normalViewPr>
  <p:slideViewPr>
    <p:cSldViewPr>
      <p:cViewPr>
        <p:scale>
          <a:sx n="90" d="100"/>
          <a:sy n="90" d="100"/>
        </p:scale>
        <p:origin x="-228" y="-32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28" y="-102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D77A71-04A0-405E-8081-E213C60113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2A640D-A7E7-4192-AC50-ABD11F574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640D-A7E7-4192-AC50-ABD11F574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640D-A7E7-4192-AC50-ABD11F57486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30D-24D3-41E0-A2FE-1AAD10C6BC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33400" y="2362200"/>
            <a:ext cx="8229600" cy="1143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152400" y="6384925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en-US" sz="1000" b="1" dirty="0">
              <a:solidFill>
                <a:srgbClr val="5F5F5F"/>
              </a:solidFill>
            </a:endParaRPr>
          </a:p>
          <a:p>
            <a:r>
              <a:rPr lang="en-US" sz="1000" b="1" dirty="0">
                <a:solidFill>
                  <a:schemeClr val="bg2"/>
                </a:solidFill>
              </a:rPr>
              <a:t>© </a:t>
            </a:r>
            <a:r>
              <a:rPr lang="en-US" sz="1000" b="1" dirty="0" smtClean="0">
                <a:solidFill>
                  <a:schemeClr val="bg2"/>
                </a:solidFill>
              </a:rPr>
              <a:t>20102Bloomberg </a:t>
            </a:r>
            <a:r>
              <a:rPr lang="en-US" sz="1000" b="1" dirty="0">
                <a:solidFill>
                  <a:schemeClr val="bg2"/>
                </a:solidFill>
              </a:rPr>
              <a:t>Finance L.P. </a:t>
            </a:r>
            <a:br>
              <a:rPr lang="en-US" sz="1000" b="1" dirty="0">
                <a:solidFill>
                  <a:schemeClr val="bg2"/>
                </a:solidFill>
              </a:rPr>
            </a:b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13" name="Picture 7" descr="logo-bl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304800"/>
            <a:ext cx="15081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5A82-84C6-42BF-B290-7CBE44C25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D078-A50F-4EFF-AD07-095B7EEB8B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SubTitle_Separator_Master"/>
          <p:cNvSpPr>
            <a:spLocks noChangeShapeType="1"/>
          </p:cNvSpPr>
          <p:nvPr/>
        </p:nvSpPr>
        <p:spPr bwMode="gray">
          <a:xfrm>
            <a:off x="2078038" y="2352675"/>
            <a:ext cx="6596062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4" name="SectionSubTitle_Master"/>
          <p:cNvSpPr>
            <a:spLocks noGrp="1" noChangeArrowheads="1"/>
          </p:cNvSpPr>
          <p:nvPr>
            <p:ph type="subTitle" idx="1"/>
          </p:nvPr>
        </p:nvSpPr>
        <p:spPr>
          <a:xfrm>
            <a:off x="2096965" y="2452689"/>
            <a:ext cx="6727314" cy="276656"/>
          </a:xfrm>
          <a:solidFill>
            <a:srgbClr val="FFFFFF"/>
          </a:solidFill>
          <a:ln algn="ctr"/>
        </p:spPr>
        <p:txBody>
          <a:bodyPr wrap="none" bIns="85953"/>
          <a:lstStyle>
            <a:lvl1pPr marL="0" indent="0" defTabSz="858838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155" name="SectionTitle_Master"/>
          <p:cNvSpPr>
            <a:spLocks noGrp="1" noChangeArrowheads="1"/>
          </p:cNvSpPr>
          <p:nvPr>
            <p:ph type="ctrTitle"/>
          </p:nvPr>
        </p:nvSpPr>
        <p:spPr>
          <a:xfrm>
            <a:off x="2096968" y="1731967"/>
            <a:ext cx="6840415" cy="479425"/>
          </a:xfrm>
        </p:spPr>
        <p:txBody>
          <a:bodyPr/>
          <a:lstStyle>
            <a:lvl1pPr eaLnBrk="0" hangingPunct="0">
              <a:lnSpc>
                <a:spcPts val="2063"/>
              </a:lnSpc>
              <a:spcAft>
                <a:spcPts val="563"/>
              </a:spcAft>
              <a:buClr>
                <a:schemeClr val="bg2"/>
              </a:buClr>
              <a:buFont typeface="Webdings" pitchFamily="18" charset="2"/>
              <a:buNone/>
              <a:tabLst>
                <a:tab pos="319088" algn="l"/>
              </a:tabLst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052" y="1320800"/>
            <a:ext cx="2982057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787" y="1320800"/>
            <a:ext cx="2983523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BF93-E739-44D7-B7FC-5165ED26E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787" y="849313"/>
            <a:ext cx="1674935" cy="5008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052" y="849313"/>
            <a:ext cx="4887057" cy="5008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8D1-417A-4203-946C-7B7887F96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FBB7-AF38-4A82-82B5-451939291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8FC6-0B22-400D-8067-10BFB93A1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FFC4-38AF-4B29-BD0A-57C8BB02B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A58-DAD7-466B-BCD1-418DE4912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52A-C0A6-4F83-9E48-6A92207C22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2/22/2012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99C3EBA-09EB-43AC-BB9E-7C3E7A970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2/22/2012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0ECF7A-B2EB-4280-AD50-0758EF859E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auto">
          <a:xfrm rot="10800000">
            <a:off x="0" y="0"/>
            <a:ext cx="1752600" cy="762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EAEAEA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1676400" y="0"/>
            <a:ext cx="7467600" cy="762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152400" y="6477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en-US" sz="1000" b="1" dirty="0">
              <a:solidFill>
                <a:srgbClr val="5F5F5F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 © </a:t>
            </a:r>
            <a:r>
              <a:rPr lang="en-US" sz="1000" b="1" dirty="0" smtClean="0">
                <a:solidFill>
                  <a:schemeClr val="tx1"/>
                </a:solidFill>
              </a:rPr>
              <a:t>2012 </a:t>
            </a:r>
            <a:r>
              <a:rPr lang="en-US" sz="1000" b="1" dirty="0">
                <a:solidFill>
                  <a:schemeClr val="tx1"/>
                </a:solidFill>
              </a:rPr>
              <a:t>Bloomberg Finance L.P.</a:t>
            </a:r>
            <a:r>
              <a:rPr lang="en-US" sz="1000" b="1" dirty="0">
                <a:solidFill>
                  <a:schemeClr val="bg2"/>
                </a:solidFill>
              </a:rPr>
              <a:t> </a:t>
            </a:r>
            <a:br>
              <a:rPr lang="en-US" sz="1000" b="1" dirty="0">
                <a:solidFill>
                  <a:schemeClr val="bg2"/>
                </a:solidFill>
              </a:rPr>
            </a:b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14" name="Picture 12" descr="logo-bl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8275" y="304800"/>
            <a:ext cx="15081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:\blp\API\Office Tools\TocDivider.ppt-SlideMas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ableOfContents_Header"/>
          <p:cNvSpPr>
            <a:spLocks noGrp="1" noChangeArrowheads="1"/>
          </p:cNvSpPr>
          <p:nvPr>
            <p:ph type="title"/>
          </p:nvPr>
        </p:nvSpPr>
        <p:spPr bwMode="gray">
          <a:xfrm>
            <a:off x="2068513" y="849313"/>
            <a:ext cx="6557962" cy="263525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vert="horz" wrap="square" lIns="0" tIns="0" rIns="85943" bIns="429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ableOfContents_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4050" y="1320800"/>
            <a:ext cx="610552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4" name="TableOfContents_Separator"/>
          <p:cNvSpPr>
            <a:spLocks noChangeShapeType="1"/>
          </p:cNvSpPr>
          <p:nvPr/>
        </p:nvSpPr>
        <p:spPr bwMode="gray">
          <a:xfrm>
            <a:off x="2078038" y="1219200"/>
            <a:ext cx="6580187" cy="0"/>
          </a:xfrm>
          <a:prstGeom prst="line">
            <a:avLst/>
          </a:prstGeom>
          <a:ln w="19050">
            <a:solidFill>
              <a:srgbClr val="003399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858838" rtl="0" eaLnBrk="0" fontAlgn="base" hangingPunct="0">
        <a:spcBef>
          <a:spcPct val="0"/>
        </a:spcBef>
        <a:spcAft>
          <a:spcPct val="0"/>
        </a:spcAft>
        <a:defRPr sz="1300" b="1">
          <a:solidFill>
            <a:srgbClr val="003399"/>
          </a:solidFill>
          <a:latin typeface="+mj-lt"/>
          <a:ea typeface="+mj-ea"/>
          <a:cs typeface="+mj-cs"/>
        </a:defRPr>
      </a:lvl1pPr>
      <a:lvl2pPr algn="l" defTabSz="858838" rtl="0" eaLnBrk="0" fontAlgn="base" hangingPunct="0">
        <a:spcBef>
          <a:spcPct val="0"/>
        </a:spcBef>
        <a:spcAft>
          <a:spcPct val="0"/>
        </a:spcAft>
        <a:defRPr sz="1300" b="1">
          <a:solidFill>
            <a:srgbClr val="003399"/>
          </a:solidFill>
          <a:latin typeface="Arial" charset="0"/>
          <a:cs typeface="Arial" charset="0"/>
        </a:defRPr>
      </a:lvl2pPr>
      <a:lvl3pPr algn="l" defTabSz="858838" rtl="0" eaLnBrk="0" fontAlgn="base" hangingPunct="0">
        <a:spcBef>
          <a:spcPct val="0"/>
        </a:spcBef>
        <a:spcAft>
          <a:spcPct val="0"/>
        </a:spcAft>
        <a:defRPr sz="1300" b="1">
          <a:solidFill>
            <a:srgbClr val="003399"/>
          </a:solidFill>
          <a:latin typeface="Arial" charset="0"/>
          <a:cs typeface="Arial" charset="0"/>
        </a:defRPr>
      </a:lvl3pPr>
      <a:lvl4pPr algn="l" defTabSz="858838" rtl="0" eaLnBrk="0" fontAlgn="base" hangingPunct="0">
        <a:spcBef>
          <a:spcPct val="0"/>
        </a:spcBef>
        <a:spcAft>
          <a:spcPct val="0"/>
        </a:spcAft>
        <a:defRPr sz="1300" b="1">
          <a:solidFill>
            <a:srgbClr val="003399"/>
          </a:solidFill>
          <a:latin typeface="Arial" charset="0"/>
          <a:cs typeface="Arial" charset="0"/>
        </a:defRPr>
      </a:lvl4pPr>
      <a:lvl5pPr algn="l" defTabSz="858838" rtl="0" eaLnBrk="0" fontAlgn="base" hangingPunct="0">
        <a:spcBef>
          <a:spcPct val="0"/>
        </a:spcBef>
        <a:spcAft>
          <a:spcPct val="0"/>
        </a:spcAft>
        <a:defRPr sz="1300" b="1">
          <a:solidFill>
            <a:srgbClr val="003399"/>
          </a:solidFill>
          <a:latin typeface="Arial" charset="0"/>
          <a:cs typeface="Arial" charset="0"/>
        </a:defRPr>
      </a:lvl5pPr>
      <a:lvl6pPr marL="457200" algn="l" defTabSz="858838" rtl="0" fontAlgn="base">
        <a:spcBef>
          <a:spcPct val="0"/>
        </a:spcBef>
        <a:spcAft>
          <a:spcPct val="0"/>
        </a:spcAft>
        <a:defRPr sz="1300" b="1">
          <a:solidFill>
            <a:srgbClr val="376495"/>
          </a:solidFill>
          <a:latin typeface="Garamond" pitchFamily="18" charset="0"/>
          <a:cs typeface="Arial" charset="0"/>
        </a:defRPr>
      </a:lvl6pPr>
      <a:lvl7pPr marL="914400" algn="l" defTabSz="858838" rtl="0" fontAlgn="base">
        <a:spcBef>
          <a:spcPct val="0"/>
        </a:spcBef>
        <a:spcAft>
          <a:spcPct val="0"/>
        </a:spcAft>
        <a:defRPr sz="1300" b="1">
          <a:solidFill>
            <a:srgbClr val="376495"/>
          </a:solidFill>
          <a:latin typeface="Garamond" pitchFamily="18" charset="0"/>
          <a:cs typeface="Arial" charset="0"/>
        </a:defRPr>
      </a:lvl7pPr>
      <a:lvl8pPr marL="1371600" algn="l" defTabSz="858838" rtl="0" fontAlgn="base">
        <a:spcBef>
          <a:spcPct val="0"/>
        </a:spcBef>
        <a:spcAft>
          <a:spcPct val="0"/>
        </a:spcAft>
        <a:defRPr sz="1300" b="1">
          <a:solidFill>
            <a:srgbClr val="376495"/>
          </a:solidFill>
          <a:latin typeface="Garamond" pitchFamily="18" charset="0"/>
          <a:cs typeface="Arial" charset="0"/>
        </a:defRPr>
      </a:lvl8pPr>
      <a:lvl9pPr marL="1828800" algn="l" defTabSz="858838" rtl="0" fontAlgn="base">
        <a:spcBef>
          <a:spcPct val="0"/>
        </a:spcBef>
        <a:spcAft>
          <a:spcPct val="0"/>
        </a:spcAft>
        <a:defRPr sz="1300" b="1">
          <a:solidFill>
            <a:srgbClr val="376495"/>
          </a:solidFill>
          <a:latin typeface="Garamond" pitchFamily="18" charset="0"/>
          <a:cs typeface="Arial" charset="0"/>
        </a:defRPr>
      </a:lvl9pPr>
    </p:titleStyle>
    <p:bodyStyle>
      <a:lvl1pPr marL="163513" indent="-163513" algn="l" defTabSz="1057275" rtl="0" eaLnBrk="0" fontAlgn="base" hangingPunct="0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  <a:cs typeface="+mn-cs"/>
        </a:defRPr>
      </a:lvl1pPr>
      <a:lvl2pPr marL="282575" indent="-117475" algn="l" defTabSz="1057275" rtl="0" eaLnBrk="0" fontAlgn="base" hangingPunct="0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Font typeface="Garamond" pitchFamily="18" charset="0"/>
        <a:buChar char="–"/>
        <a:defRPr sz="1000">
          <a:solidFill>
            <a:schemeClr val="tx1"/>
          </a:solidFill>
          <a:latin typeface="+mn-lt"/>
        </a:defRPr>
      </a:lvl2pPr>
      <a:lvl3pPr marL="388938" indent="-104775" algn="l" defTabSz="1057275" rtl="0" eaLnBrk="0" fontAlgn="base" hangingPunct="0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Char char="•"/>
        <a:defRPr sz="1000">
          <a:solidFill>
            <a:schemeClr val="tx1"/>
          </a:solidFill>
          <a:latin typeface="+mn-lt"/>
        </a:defRPr>
      </a:lvl3pPr>
      <a:lvl4pPr marL="496888" indent="-106363" algn="l" defTabSz="1057275" rtl="0" eaLnBrk="0" fontAlgn="base" hangingPunct="0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Font typeface="Wingdings" pitchFamily="2" charset="2"/>
        <a:buChar char="Ø"/>
        <a:defRPr sz="1000">
          <a:solidFill>
            <a:schemeClr val="tx1"/>
          </a:solidFill>
          <a:latin typeface="+mn-lt"/>
        </a:defRPr>
      </a:lvl4pPr>
      <a:lvl5pPr marL="604838" indent="-106363" algn="l" defTabSz="1057275" rtl="0" eaLnBrk="0" fontAlgn="base" hangingPunct="0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Char char="–"/>
        <a:defRPr sz="1000">
          <a:solidFill>
            <a:schemeClr val="tx1"/>
          </a:solidFill>
          <a:latin typeface="+mn-lt"/>
        </a:defRPr>
      </a:lvl5pPr>
      <a:lvl6pPr marL="1062038" indent="-106363" algn="l" defTabSz="1057275" rtl="0" fontAlgn="base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Char char="–"/>
        <a:defRPr sz="1000">
          <a:solidFill>
            <a:schemeClr val="tx1"/>
          </a:solidFill>
          <a:latin typeface="+mn-lt"/>
        </a:defRPr>
      </a:lvl6pPr>
      <a:lvl7pPr marL="1519238" indent="-106363" algn="l" defTabSz="1057275" rtl="0" fontAlgn="base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Char char="–"/>
        <a:defRPr sz="1000">
          <a:solidFill>
            <a:schemeClr val="tx1"/>
          </a:solidFill>
          <a:latin typeface="+mn-lt"/>
        </a:defRPr>
      </a:lvl7pPr>
      <a:lvl8pPr marL="1976438" indent="-106363" algn="l" defTabSz="1057275" rtl="0" fontAlgn="base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Char char="–"/>
        <a:defRPr sz="1000">
          <a:solidFill>
            <a:schemeClr val="tx1"/>
          </a:solidFill>
          <a:latin typeface="+mn-lt"/>
        </a:defRPr>
      </a:lvl8pPr>
      <a:lvl9pPr marL="2433638" indent="-106363" algn="l" defTabSz="1057275" rtl="0" fontAlgn="base">
        <a:lnSpc>
          <a:spcPct val="110000"/>
        </a:lnSpc>
        <a:spcBef>
          <a:spcPct val="0"/>
        </a:spcBef>
        <a:spcAft>
          <a:spcPct val="40000"/>
        </a:spcAft>
        <a:buClr>
          <a:schemeClr val="tx1"/>
        </a:buClr>
        <a:buSzPct val="7000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bportal.bloomberg.com/BP/favorites.cg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biportal.bloomberg.com/BP/WebHelp/favorites2.cgi?Ticker_Plant_Overview.h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images.google.com/imgres?imgurl=http://ufinvestmentclub.com/images/bloomberg.jpg&amp;imgrefurl=http://ufinvestmentclub.com/resources.html&amp;h=313&amp;w=425&amp;sz=47&amp;hl=en&amp;start=1&amp;um=1&amp;tbnid=bB5S-LZcC1WC7M:&amp;tbnh=93&amp;tbnw=126&amp;prev=/images?q=bloomberg+terminal&amp;um=1&amp;hl=en&amp;sa=N" TargetMode="Externa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257800" y="6172200"/>
            <a:ext cx="3657600" cy="2769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01/2012 - Version</a:t>
            </a: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6.0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1981200"/>
            <a:ext cx="8229600" cy="646176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Ticker Plant Overview</a:t>
            </a:r>
            <a:endParaRPr kumimoji="0" lang="en-GB" sz="4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533400" y="2667000"/>
            <a:ext cx="8229600" cy="3810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R&amp;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 Ticker Plant &amp; Data Products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95800" y="304800"/>
            <a:ext cx="4648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</a:rPr>
              <a:t>Link to this page: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</a:rPr>
              <a:t>{BP Ticker Plant Overview&lt;GO&gt;}</a:t>
            </a:r>
            <a:endParaRPr lang="en-US" sz="14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Box 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6400800" y="533400"/>
            <a:ext cx="2743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hlinkClick r:id="rId4"/>
              </a:rPr>
              <a:t>Add to </a:t>
            </a:r>
            <a:r>
              <a:rPr lang="en-US" sz="1800" b="1" dirty="0" err="1">
                <a:solidFill>
                  <a:schemeClr val="tx1"/>
                </a:solidFill>
                <a:hlinkClick r:id="rId4"/>
              </a:rPr>
              <a:t>MyBP</a:t>
            </a:r>
            <a:r>
              <a:rPr lang="en-US" sz="1800" b="1" dirty="0">
                <a:solidFill>
                  <a:schemeClr val="tx1"/>
                </a:solidFill>
                <a:hlinkClick r:id="rId4"/>
              </a:rPr>
              <a:t> Favorites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Local Ticker Plants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6245423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Note</a:t>
            </a:r>
            <a:r>
              <a:rPr lang="en-US" sz="1400" dirty="0" smtClean="0">
                <a:solidFill>
                  <a:schemeClr val="tx1"/>
                </a:solidFill>
              </a:rPr>
              <a:t> : Dotted line in Blue is proposed </a:t>
            </a:r>
            <a:r>
              <a:rPr lang="en-US" sz="1400" smtClean="0">
                <a:solidFill>
                  <a:schemeClr val="tx1"/>
                </a:solidFill>
              </a:rPr>
              <a:t>LTP sites.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18" descr="ticker_plan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477000" cy="4485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LTP Bloomberg RT data flow</a:t>
            </a:r>
          </a:p>
        </p:txBody>
      </p:sp>
      <p:pic>
        <p:nvPicPr>
          <p:cNvPr id="11267" name="Picture 6" descr="MCj041300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648200"/>
            <a:ext cx="1214846" cy="186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7" descr="MCj04133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343400"/>
            <a:ext cx="1246778" cy="200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8" descr="MCj04081080000[1]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934200" y="2667000"/>
            <a:ext cx="156179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mainfrm"/>
          <p:cNvSpPr>
            <a:spLocks noEditPoints="1" noChangeArrowheads="1"/>
          </p:cNvSpPr>
          <p:nvPr/>
        </p:nvSpPr>
        <p:spPr bwMode="auto">
          <a:xfrm>
            <a:off x="1594394" y="1853857"/>
            <a:ext cx="1158240" cy="1121586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73" name="Picture 12" descr="bloomber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2829" y="3140423"/>
            <a:ext cx="1097280" cy="77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74" name="AutoShape 13"/>
          <p:cNvCxnSpPr>
            <a:cxnSpLocks noChangeShapeType="1"/>
            <a:endCxn id="11271" idx="3"/>
          </p:cNvCxnSpPr>
          <p:nvPr/>
        </p:nvCxnSpPr>
        <p:spPr bwMode="auto">
          <a:xfrm flipH="1">
            <a:off x="2752634" y="1989723"/>
            <a:ext cx="2644503" cy="408984"/>
          </a:xfrm>
          <a:prstGeom prst="straightConnector1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1275" name="AutoShape 14"/>
          <p:cNvCxnSpPr>
            <a:cxnSpLocks noChangeShapeType="1"/>
          </p:cNvCxnSpPr>
          <p:nvPr/>
        </p:nvCxnSpPr>
        <p:spPr bwMode="auto">
          <a:xfrm>
            <a:off x="2743200" y="2438400"/>
            <a:ext cx="3559628" cy="1088825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</p:cxnSp>
      <p:pic>
        <p:nvPicPr>
          <p:cNvPr id="11277" name="Picture 16" descr="bloomber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105400"/>
            <a:ext cx="1097280" cy="77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17" descr="MCj0368362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038600"/>
            <a:ext cx="555227" cy="39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8" descr="bloomber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2920" y="5630372"/>
            <a:ext cx="1097280" cy="77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80" name="AutoShape 19"/>
          <p:cNvCxnSpPr>
            <a:cxnSpLocks noChangeShapeType="1"/>
          </p:cNvCxnSpPr>
          <p:nvPr/>
        </p:nvCxnSpPr>
        <p:spPr bwMode="auto">
          <a:xfrm rot="5400000" flipH="1" flipV="1">
            <a:off x="1447800" y="3429002"/>
            <a:ext cx="1066802" cy="304798"/>
          </a:xfrm>
          <a:prstGeom prst="straightConnector1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1281" name="AutoShape 20"/>
          <p:cNvCxnSpPr>
            <a:cxnSpLocks noChangeShapeType="1"/>
          </p:cNvCxnSpPr>
          <p:nvPr/>
        </p:nvCxnSpPr>
        <p:spPr bwMode="auto">
          <a:xfrm rot="16200000" flipH="1">
            <a:off x="1230657" y="4027143"/>
            <a:ext cx="1997474" cy="39188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1282" name="AutoShape 21"/>
          <p:cNvCxnSpPr>
            <a:cxnSpLocks noChangeShapeType="1"/>
          </p:cNvCxnSpPr>
          <p:nvPr/>
        </p:nvCxnSpPr>
        <p:spPr bwMode="auto">
          <a:xfrm rot="10800000">
            <a:off x="2743200" y="2895600"/>
            <a:ext cx="2932612" cy="1374728"/>
          </a:xfrm>
          <a:prstGeom prst="straightConnector1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1283" name="AutoShape 22"/>
          <p:cNvCxnSpPr>
            <a:cxnSpLocks noChangeShapeType="1"/>
          </p:cNvCxnSpPr>
          <p:nvPr/>
        </p:nvCxnSpPr>
        <p:spPr bwMode="auto">
          <a:xfrm rot="16200000" flipH="1">
            <a:off x="2640373" y="3074627"/>
            <a:ext cx="3045374" cy="283972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</p:cxnSp>
      <p:grpSp>
        <p:nvGrpSpPr>
          <p:cNvPr id="11284" name="Group 24"/>
          <p:cNvGrpSpPr>
            <a:grpSpLocks/>
          </p:cNvGrpSpPr>
          <p:nvPr/>
        </p:nvGrpSpPr>
        <p:grpSpPr bwMode="auto">
          <a:xfrm>
            <a:off x="5638077" y="2341865"/>
            <a:ext cx="1078412" cy="664079"/>
            <a:chOff x="4102" y="1344"/>
            <a:chExt cx="743" cy="479"/>
          </a:xfrm>
        </p:grpSpPr>
        <p:pic>
          <p:nvPicPr>
            <p:cNvPr id="11296" name="Picture 25" descr="MCj0197438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2" y="1344"/>
              <a:ext cx="33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4102" y="1579"/>
              <a:ext cx="63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/>
                <a:t>LTP</a:t>
              </a:r>
              <a:endParaRPr lang="en-US" sz="1600" b="1" dirty="0"/>
            </a:p>
          </p:txBody>
        </p:sp>
      </p:grpSp>
      <p:sp>
        <p:nvSpPr>
          <p:cNvPr id="99357" name="Rectangle 29"/>
          <p:cNvSpPr>
            <a:spLocks noChangeArrowheads="1"/>
          </p:cNvSpPr>
          <p:nvPr/>
        </p:nvSpPr>
        <p:spPr bwMode="auto">
          <a:xfrm>
            <a:off x="5466806" y="1809493"/>
            <a:ext cx="696686" cy="19964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8411 JP</a:t>
            </a:r>
          </a:p>
        </p:txBody>
      </p:sp>
      <p:grpSp>
        <p:nvGrpSpPr>
          <p:cNvPr id="11286" name="Group 30"/>
          <p:cNvGrpSpPr>
            <a:grpSpLocks/>
          </p:cNvGrpSpPr>
          <p:nvPr/>
        </p:nvGrpSpPr>
        <p:grpSpPr bwMode="auto">
          <a:xfrm>
            <a:off x="5257799" y="4831814"/>
            <a:ext cx="1017451" cy="650215"/>
            <a:chOff x="4144" y="1344"/>
            <a:chExt cx="701" cy="469"/>
          </a:xfrm>
        </p:grpSpPr>
        <p:pic>
          <p:nvPicPr>
            <p:cNvPr id="2" name="Picture 31" descr="MCj0197438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2" y="1344"/>
              <a:ext cx="33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5" name="Text Box 32"/>
            <p:cNvSpPr txBox="1">
              <a:spLocks noChangeArrowheads="1"/>
            </p:cNvSpPr>
            <p:nvPr/>
          </p:nvSpPr>
          <p:spPr bwMode="auto">
            <a:xfrm>
              <a:off x="4144" y="1431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LTP</a:t>
              </a:r>
            </a:p>
          </p:txBody>
        </p:sp>
      </p:grpSp>
      <p:sp>
        <p:nvSpPr>
          <p:cNvPr id="99361" name="Rectangle 33"/>
          <p:cNvSpPr>
            <a:spLocks noChangeArrowheads="1"/>
          </p:cNvSpPr>
          <p:nvPr/>
        </p:nvSpPr>
        <p:spPr bwMode="auto">
          <a:xfrm>
            <a:off x="5762897" y="4299442"/>
            <a:ext cx="696686" cy="19964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VOD LN</a:t>
            </a:r>
          </a:p>
        </p:txBody>
      </p:sp>
      <p:sp>
        <p:nvSpPr>
          <p:cNvPr id="11288" name="Line 34"/>
          <p:cNvSpPr>
            <a:spLocks noChangeShapeType="1"/>
          </p:cNvSpPr>
          <p:nvPr/>
        </p:nvSpPr>
        <p:spPr bwMode="auto">
          <a:xfrm>
            <a:off x="5941423" y="4543445"/>
            <a:ext cx="0" cy="278664"/>
          </a:xfrm>
          <a:prstGeom prst="line">
            <a:avLst/>
          </a:prstGeom>
          <a:noFill/>
          <a:ln w="25400" cap="sq">
            <a:solidFill>
              <a:schemeClr val="accent4">
                <a:lumMod val="75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n>
                <a:solidFill>
                  <a:schemeClr val="accent4">
                    <a:lumMod val="75000"/>
                  </a:schemeClr>
                </a:solidFill>
              </a:ln>
              <a:solidFill>
                <a:srgbClr val="339966"/>
              </a:solidFill>
            </a:endParaRPr>
          </a:p>
        </p:txBody>
      </p:sp>
      <p:sp>
        <p:nvSpPr>
          <p:cNvPr id="11289" name="Line 35"/>
          <p:cNvSpPr>
            <a:spLocks noChangeShapeType="1"/>
          </p:cNvSpPr>
          <p:nvPr/>
        </p:nvSpPr>
        <p:spPr bwMode="auto">
          <a:xfrm>
            <a:off x="5941423" y="5455687"/>
            <a:ext cx="0" cy="189935"/>
          </a:xfrm>
          <a:prstGeom prst="line">
            <a:avLst/>
          </a:prstGeom>
          <a:noFill/>
          <a:ln w="25400" cap="sq">
            <a:solidFill>
              <a:schemeClr val="accent4">
                <a:lumMod val="75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n>
                <a:solidFill>
                  <a:schemeClr val="accent4">
                    <a:lumMod val="75000"/>
                  </a:schemeClr>
                </a:solidFill>
              </a:ln>
              <a:solidFill>
                <a:srgbClr val="339966"/>
              </a:solidFill>
            </a:endParaRPr>
          </a:p>
        </p:txBody>
      </p:sp>
      <p:sp>
        <p:nvSpPr>
          <p:cNvPr id="11293" name="Line 36"/>
          <p:cNvSpPr>
            <a:spLocks noChangeShapeType="1"/>
          </p:cNvSpPr>
          <p:nvPr/>
        </p:nvSpPr>
        <p:spPr bwMode="auto">
          <a:xfrm>
            <a:off x="6240418" y="2028542"/>
            <a:ext cx="197394" cy="314710"/>
          </a:xfrm>
          <a:prstGeom prst="line">
            <a:avLst/>
          </a:prstGeom>
          <a:noFill/>
          <a:ln w="25400" cap="sq">
            <a:solidFill>
              <a:schemeClr val="accent4">
                <a:lumMod val="75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n w="19050">
                <a:solidFill>
                  <a:schemeClr val="accent4">
                    <a:lumMod val="75000"/>
                  </a:schemeClr>
                </a:solidFill>
              </a:ln>
              <a:solidFill>
                <a:srgbClr val="339966"/>
              </a:solidFill>
            </a:endParaRPr>
          </a:p>
        </p:txBody>
      </p:sp>
      <p:sp>
        <p:nvSpPr>
          <p:cNvPr id="11294" name="Line 37"/>
          <p:cNvSpPr>
            <a:spLocks noChangeShapeType="1"/>
          </p:cNvSpPr>
          <p:nvPr/>
        </p:nvSpPr>
        <p:spPr bwMode="auto">
          <a:xfrm>
            <a:off x="6452326" y="2978217"/>
            <a:ext cx="0" cy="189934"/>
          </a:xfrm>
          <a:prstGeom prst="line">
            <a:avLst/>
          </a:prstGeom>
          <a:noFill/>
          <a:ln w="25400" cap="sq">
            <a:solidFill>
              <a:schemeClr val="accent4">
                <a:lumMod val="75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n w="19050">
                <a:solidFill>
                  <a:schemeClr val="accent4">
                    <a:lumMod val="75000"/>
                  </a:schemeClr>
                </a:solidFill>
              </a:ln>
              <a:solidFill>
                <a:srgbClr val="339966"/>
              </a:solidFill>
            </a:endParaRPr>
          </a:p>
        </p:txBody>
      </p:sp>
      <p:sp>
        <p:nvSpPr>
          <p:cNvPr id="11292" name="TextBox 34"/>
          <p:cNvSpPr txBox="1">
            <a:spLocks noChangeArrowheads="1"/>
          </p:cNvSpPr>
          <p:nvPr/>
        </p:nvSpPr>
        <p:spPr bwMode="auto">
          <a:xfrm>
            <a:off x="381000" y="2075679"/>
            <a:ext cx="12540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Ticker Plant </a:t>
            </a:r>
            <a:br>
              <a:rPr lang="en-US" sz="1600" b="1" dirty="0">
                <a:latin typeface="Calibri" pitchFamily="34" charset="0"/>
                <a:cs typeface="Calibri" pitchFamily="34" charset="0"/>
              </a:rPr>
            </a:br>
            <a:r>
              <a:rPr lang="en-US" sz="1600" b="1" dirty="0">
                <a:latin typeface="Calibri" pitchFamily="34" charset="0"/>
                <a:cs typeface="Calibri" pitchFamily="34" charset="0"/>
              </a:rPr>
              <a:t>NY &amp; NJ</a:t>
            </a: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1286691" y="4138621"/>
            <a:ext cx="836023" cy="19964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MSFT US</a:t>
            </a:r>
          </a:p>
        </p:txBody>
      </p:sp>
      <p:pic>
        <p:nvPicPr>
          <p:cNvPr id="38" name="Picture 17" descr="MCj0368362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1524000"/>
            <a:ext cx="555227" cy="39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7" descr="MCj0368362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886200"/>
            <a:ext cx="555227" cy="39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LTPs	</a:t>
            </a:r>
            <a:endParaRPr lang="en-GB" dirty="0" smtClean="0"/>
          </a:p>
        </p:txBody>
      </p:sp>
      <p:pic>
        <p:nvPicPr>
          <p:cNvPr id="5" name="Picture 4" descr="LTP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552575"/>
            <a:ext cx="690398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Ticker Machine</a:t>
            </a:r>
            <a:endParaRPr lang="en-GB" dirty="0" smtClean="0"/>
          </a:p>
        </p:txBody>
      </p:sp>
      <p:sp>
        <p:nvSpPr>
          <p:cNvPr id="12291" name="Rectangle 515"/>
          <p:cNvSpPr>
            <a:spLocks noChangeArrowheads="1"/>
          </p:cNvSpPr>
          <p:nvPr/>
        </p:nvSpPr>
        <p:spPr bwMode="auto">
          <a:xfrm>
            <a:off x="1295400" y="1524000"/>
            <a:ext cx="68976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Production machines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Equities, Currencies, etc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1/10/11/12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OPRA (Options)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Government Securities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US Equities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MSG Scrapping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MSG Scrapping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US BBO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Equity Volatility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TRAK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Currencies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13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Commodities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Flavor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14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BBO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Client beta machine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(tkr33)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Beta machines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(tkr14, 21, 29, 30)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Test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41045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Data distribution</a:t>
            </a:r>
            <a:endParaRPr lang="en-US" dirty="0"/>
          </a:p>
        </p:txBody>
      </p:sp>
      <p:pic>
        <p:nvPicPr>
          <p:cNvPr id="55" name="Picture 54" descr="ticker_pl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171429" cy="4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 Balance/</a:t>
            </a:r>
            <a:r>
              <a:rPr lang="en-US" dirty="0" err="1" smtClean="0"/>
              <a:t>FallBack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391400" cy="4038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Load Balance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All Ticker Machines in a given flavor have replicated data, this is done to distribute user load.</a:t>
            </a:r>
          </a:p>
          <a:p>
            <a:pPr>
              <a:buNone/>
            </a:pP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FallBack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master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automatically redirects users off of any machine in its flavor that it determines is in trouble.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Ticker Plant Database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467600" cy="3200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Database days 0 to 240*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Object ID’s (Securities)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Headers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Ticks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Additional storage (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DbCache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BerkeleyDB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9436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Note</a:t>
            </a:r>
            <a:r>
              <a:rPr lang="en-US" sz="1400" dirty="0" smtClean="0">
                <a:solidFill>
                  <a:schemeClr val="tx1"/>
                </a:solidFill>
              </a:rPr>
              <a:t> : Days beyond 240 can be queried only by privileged functions via request server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Ticker Database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416800" cy="45053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Proprietary database designed for high speed data update and retrieval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Originally written in Fortran, now in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C/C++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Partitioned into 4 memory areas for efficient use of processors (= speed)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Database objects: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Header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Object summary record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Ticks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Individual transaction records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Tables BBO</a:t>
            </a:r>
          </a:p>
          <a:p>
            <a:pPr lvl="1">
              <a:lnSpc>
                <a:spcPct val="90000"/>
              </a:lnSpc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Currently supports up to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32M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6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Database Days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132637" cy="48815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Day 0</a:t>
            </a:r>
            <a:r>
              <a:rPr lang="en-US" sz="2400" b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Current trading day. Runs from previous calendar day to 18:00 current day (EST). Data exists on disk and in memory.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Day 1-240</a:t>
            </a:r>
            <a:r>
              <a:rPr lang="en-US" sz="2400" b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History days. Created from “old” Day 0 at system date switch. Data accessed from appropriate file/machine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All Time in Ticker plant is EST.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Intra-Day History (up to </a:t>
            </a:r>
            <a:r>
              <a:rPr lang="en-US" dirty="0" smtClean="0"/>
              <a:t>245 </a:t>
            </a:r>
            <a:r>
              <a:rPr lang="en-US" dirty="0"/>
              <a:t>days)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413625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Flavor 0/3/9/13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245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 days of intra-day prices (headers &amp; ticks)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File set for each history day ~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25</a:t>
            </a: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0 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GB.</a:t>
            </a:r>
          </a:p>
          <a:p>
            <a:pPr lvl="1">
              <a:lnSpc>
                <a:spcPct val="90000"/>
              </a:lnSpc>
            </a:pPr>
            <a:endParaRPr lang="en-US" sz="1800" b="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Flavor 1/10/11/12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35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 Days Of intra-day prices (headers &amp; ticks)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File set for each history day ~ </a:t>
            </a: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140 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GB.</a:t>
            </a:r>
          </a:p>
          <a:p>
            <a:pPr lvl="1">
              <a:lnSpc>
                <a:spcPct val="90000"/>
              </a:lnSpc>
            </a:pPr>
            <a:endParaRPr lang="en-US" sz="1800" b="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Flavor 2</a:t>
            </a:r>
            <a:r>
              <a:rPr lang="en-US" sz="2400" b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45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 Days Of intra-day prices (headers &amp; ticks)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File set for each history day ~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200</a:t>
            </a: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GB.</a:t>
            </a:r>
          </a:p>
          <a:p>
            <a:pPr>
              <a:lnSpc>
                <a:spcPct val="90000"/>
              </a:lnSpc>
            </a:pPr>
            <a:endParaRPr lang="en-US" sz="24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 to be Covered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What is the Ticker Plant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Ticker Plant Internals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Ticker Plant database and Requests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Real time Update (Monitoring)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New things happening in Ticker Plant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Object </a:t>
            </a:r>
            <a:r>
              <a:rPr lang="en-US" dirty="0" smtClean="0"/>
              <a:t>Definition (Object ID)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404100" cy="68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Object ID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Unique identifier for each object in the database:</a:t>
            </a:r>
          </a:p>
          <a:p>
            <a:pPr lvl="1">
              <a:lnSpc>
                <a:spcPct val="90000"/>
              </a:lnSpc>
            </a:pPr>
            <a:r>
              <a:rPr lang="en-US" sz="1800" b="0" dirty="0" smtClean="0">
                <a:latin typeface="Calibri" pitchFamily="34" charset="0"/>
                <a:cs typeface="Calibri" pitchFamily="34" charset="0"/>
              </a:rPr>
              <a:t>For example:   MSFT|2045|0000</a:t>
            </a:r>
          </a:p>
        </p:txBody>
      </p:sp>
      <p:sp>
        <p:nvSpPr>
          <p:cNvPr id="21508" name="Rectangle 40"/>
          <p:cNvSpPr>
            <a:spLocks noChangeArrowheads="1"/>
          </p:cNvSpPr>
          <p:nvPr/>
        </p:nvSpPr>
        <p:spPr bwMode="auto">
          <a:xfrm>
            <a:off x="1143000" y="4419600"/>
            <a:ext cx="744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Object Name: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Any combination of printable characters (8 characters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Exchange Id: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Identifies source of data. (a.k.a.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exbyte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exchange byte. Represented as an hexadecimal number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Option Key: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Identifies specifically option securities (put/call price. Represented as a hexadecimal number).</a:t>
            </a:r>
          </a:p>
        </p:txBody>
      </p:sp>
      <p:grpSp>
        <p:nvGrpSpPr>
          <p:cNvPr id="21509" name="Group 70"/>
          <p:cNvGrpSpPr>
            <a:grpSpLocks/>
          </p:cNvGrpSpPr>
          <p:nvPr/>
        </p:nvGrpSpPr>
        <p:grpSpPr bwMode="auto">
          <a:xfrm>
            <a:off x="304800" y="2743200"/>
            <a:ext cx="8458200" cy="1430338"/>
            <a:chOff x="76200" y="2667000"/>
            <a:chExt cx="8915400" cy="1430337"/>
          </a:xfrm>
        </p:grpSpPr>
        <p:grpSp>
          <p:nvGrpSpPr>
            <p:cNvPr id="21510" name="Group 32"/>
            <p:cNvGrpSpPr>
              <a:grpSpLocks/>
            </p:cNvGrpSpPr>
            <p:nvPr/>
          </p:nvGrpSpPr>
          <p:grpSpPr bwMode="auto">
            <a:xfrm>
              <a:off x="143296" y="2667000"/>
              <a:ext cx="4191000" cy="660400"/>
              <a:chOff x="2362200" y="1905000"/>
              <a:chExt cx="4191000" cy="660400"/>
            </a:xfrm>
          </p:grpSpPr>
          <p:sp>
            <p:nvSpPr>
              <p:cNvPr id="21554" name="Rectangle 4"/>
              <p:cNvSpPr>
                <a:spLocks noChangeArrowheads="1"/>
              </p:cNvSpPr>
              <p:nvPr/>
            </p:nvSpPr>
            <p:spPr bwMode="auto">
              <a:xfrm>
                <a:off x="2362200" y="1905000"/>
                <a:ext cx="4191000" cy="66040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Line 5"/>
              <p:cNvSpPr>
                <a:spLocks noChangeShapeType="1"/>
              </p:cNvSpPr>
              <p:nvPr/>
            </p:nvSpPr>
            <p:spPr bwMode="auto">
              <a:xfrm>
                <a:off x="28575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Line 6"/>
              <p:cNvSpPr>
                <a:spLocks noChangeShapeType="1"/>
              </p:cNvSpPr>
              <p:nvPr/>
            </p:nvSpPr>
            <p:spPr bwMode="auto">
              <a:xfrm>
                <a:off x="44577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Line 9"/>
              <p:cNvSpPr>
                <a:spLocks noChangeShapeType="1"/>
              </p:cNvSpPr>
              <p:nvPr/>
            </p:nvSpPr>
            <p:spPr bwMode="auto">
              <a:xfrm>
                <a:off x="5499100" y="19050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Line 10"/>
              <p:cNvSpPr>
                <a:spLocks noChangeShapeType="1"/>
              </p:cNvSpPr>
              <p:nvPr/>
            </p:nvSpPr>
            <p:spPr bwMode="auto">
              <a:xfrm>
                <a:off x="60325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Line 11"/>
              <p:cNvSpPr>
                <a:spLocks noChangeShapeType="1"/>
              </p:cNvSpPr>
              <p:nvPr/>
            </p:nvSpPr>
            <p:spPr bwMode="auto">
              <a:xfrm>
                <a:off x="49911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Line 13"/>
              <p:cNvSpPr>
                <a:spLocks noChangeShapeType="1"/>
              </p:cNvSpPr>
              <p:nvPr/>
            </p:nvSpPr>
            <p:spPr bwMode="auto">
              <a:xfrm>
                <a:off x="39497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Line 14"/>
              <p:cNvSpPr>
                <a:spLocks noChangeShapeType="1"/>
              </p:cNvSpPr>
              <p:nvPr/>
            </p:nvSpPr>
            <p:spPr bwMode="auto">
              <a:xfrm>
                <a:off x="33909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1" name="Group 59"/>
            <p:cNvGrpSpPr>
              <a:grpSpLocks/>
            </p:cNvGrpSpPr>
            <p:nvPr/>
          </p:nvGrpSpPr>
          <p:grpSpPr bwMode="auto">
            <a:xfrm>
              <a:off x="76200" y="2667000"/>
              <a:ext cx="2133600" cy="584775"/>
              <a:chOff x="76200" y="2667000"/>
              <a:chExt cx="2133600" cy="584775"/>
            </a:xfrm>
          </p:grpSpPr>
          <p:sp>
            <p:nvSpPr>
              <p:cNvPr id="21550" name="Text Box 18"/>
              <p:cNvSpPr txBox="1">
                <a:spLocks noChangeArrowheads="1"/>
              </p:cNvSpPr>
              <p:nvPr/>
            </p:nvSpPr>
            <p:spPr bwMode="auto">
              <a:xfrm>
                <a:off x="76200" y="2667000"/>
                <a:ext cx="6096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M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51" name="Text Box 21"/>
              <p:cNvSpPr txBox="1">
                <a:spLocks noChangeArrowheads="1"/>
              </p:cNvSpPr>
              <p:nvPr/>
            </p:nvSpPr>
            <p:spPr bwMode="auto">
              <a:xfrm>
                <a:off x="685800" y="2667000"/>
                <a:ext cx="5334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S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52" name="Text Box 22"/>
              <p:cNvSpPr txBox="1">
                <a:spLocks noChangeArrowheads="1"/>
              </p:cNvSpPr>
              <p:nvPr/>
            </p:nvSpPr>
            <p:spPr bwMode="auto">
              <a:xfrm>
                <a:off x="1143000" y="2667000"/>
                <a:ext cx="609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53" name="Text Box 23"/>
              <p:cNvSpPr txBox="1">
                <a:spLocks noChangeArrowheads="1"/>
              </p:cNvSpPr>
              <p:nvPr/>
            </p:nvSpPr>
            <p:spPr bwMode="auto">
              <a:xfrm>
                <a:off x="1600200" y="2667000"/>
                <a:ext cx="609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12" name="Group 35"/>
            <p:cNvGrpSpPr>
              <a:grpSpLocks/>
            </p:cNvGrpSpPr>
            <p:nvPr/>
          </p:nvGrpSpPr>
          <p:grpSpPr bwMode="auto">
            <a:xfrm>
              <a:off x="295696" y="3352800"/>
              <a:ext cx="3810000" cy="744537"/>
              <a:chOff x="2501900" y="3259138"/>
              <a:chExt cx="3810000" cy="744537"/>
            </a:xfrm>
          </p:grpSpPr>
          <p:sp>
            <p:nvSpPr>
              <p:cNvPr id="21545" name="Line 27"/>
              <p:cNvSpPr>
                <a:spLocks noChangeShapeType="1"/>
              </p:cNvSpPr>
              <p:nvPr/>
            </p:nvSpPr>
            <p:spPr bwMode="auto">
              <a:xfrm>
                <a:off x="2501900" y="3276600"/>
                <a:ext cx="0" cy="34290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Line 28"/>
              <p:cNvSpPr>
                <a:spLocks noChangeShapeType="1"/>
              </p:cNvSpPr>
              <p:nvPr/>
            </p:nvSpPr>
            <p:spPr bwMode="auto">
              <a:xfrm>
                <a:off x="2501900" y="3619500"/>
                <a:ext cx="381000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Line 29"/>
              <p:cNvSpPr>
                <a:spLocks noChangeShapeType="1"/>
              </p:cNvSpPr>
              <p:nvPr/>
            </p:nvSpPr>
            <p:spPr bwMode="auto">
              <a:xfrm flipV="1">
                <a:off x="6311900" y="3259138"/>
                <a:ext cx="0" cy="36036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Line 30"/>
              <p:cNvSpPr>
                <a:spLocks noChangeShapeType="1"/>
              </p:cNvSpPr>
              <p:nvPr/>
            </p:nvSpPr>
            <p:spPr bwMode="auto">
              <a:xfrm flipV="1">
                <a:off x="4406900" y="36195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9" name="Text Box 37"/>
              <p:cNvSpPr txBox="1">
                <a:spLocks noChangeArrowheads="1"/>
              </p:cNvSpPr>
              <p:nvPr/>
            </p:nvSpPr>
            <p:spPr bwMode="auto">
              <a:xfrm>
                <a:off x="3111079" y="3695700"/>
                <a:ext cx="2527300" cy="3079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Object Name</a:t>
                </a:r>
              </a:p>
            </p:txBody>
          </p:sp>
        </p:grpSp>
        <p:grpSp>
          <p:nvGrpSpPr>
            <p:cNvPr id="21513" name="Group 51"/>
            <p:cNvGrpSpPr>
              <a:grpSpLocks/>
            </p:cNvGrpSpPr>
            <p:nvPr/>
          </p:nvGrpSpPr>
          <p:grpSpPr bwMode="auto">
            <a:xfrm>
              <a:off x="4800600" y="3352800"/>
              <a:ext cx="1701800" cy="723900"/>
              <a:chOff x="6311900" y="3279775"/>
              <a:chExt cx="1701800" cy="723900"/>
            </a:xfrm>
          </p:grpSpPr>
          <p:sp>
            <p:nvSpPr>
              <p:cNvPr id="21540" name="Line 33"/>
              <p:cNvSpPr>
                <a:spLocks noChangeShapeType="1"/>
              </p:cNvSpPr>
              <p:nvPr/>
            </p:nvSpPr>
            <p:spPr bwMode="auto">
              <a:xfrm>
                <a:off x="6769100" y="3279775"/>
                <a:ext cx="0" cy="32543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Line 34"/>
              <p:cNvSpPr>
                <a:spLocks noChangeShapeType="1"/>
              </p:cNvSpPr>
              <p:nvPr/>
            </p:nvSpPr>
            <p:spPr bwMode="auto">
              <a:xfrm>
                <a:off x="6769100" y="3605213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Line 35"/>
              <p:cNvSpPr>
                <a:spLocks noChangeShapeType="1"/>
              </p:cNvSpPr>
              <p:nvPr/>
            </p:nvSpPr>
            <p:spPr bwMode="auto">
              <a:xfrm flipV="1">
                <a:off x="7302500" y="3279775"/>
                <a:ext cx="0" cy="32543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Line 36"/>
              <p:cNvSpPr>
                <a:spLocks noChangeShapeType="1"/>
              </p:cNvSpPr>
              <p:nvPr/>
            </p:nvSpPr>
            <p:spPr bwMode="auto">
              <a:xfrm flipV="1">
                <a:off x="7035800" y="3605213"/>
                <a:ext cx="0" cy="2428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0" name="Text Box 38"/>
              <p:cNvSpPr txBox="1">
                <a:spLocks noChangeArrowheads="1"/>
              </p:cNvSpPr>
              <p:nvPr/>
            </p:nvSpPr>
            <p:spPr bwMode="auto">
              <a:xfrm>
                <a:off x="6311900" y="3695699"/>
                <a:ext cx="1701800" cy="3079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Exchange Byte</a:t>
                </a:r>
              </a:p>
            </p:txBody>
          </p:sp>
        </p:grpSp>
        <p:grpSp>
          <p:nvGrpSpPr>
            <p:cNvPr id="21514" name="Group 45"/>
            <p:cNvGrpSpPr>
              <a:grpSpLocks/>
            </p:cNvGrpSpPr>
            <p:nvPr/>
          </p:nvGrpSpPr>
          <p:grpSpPr bwMode="auto">
            <a:xfrm>
              <a:off x="4495800" y="2667000"/>
              <a:ext cx="2133600" cy="660400"/>
              <a:chOff x="4267200" y="1905000"/>
              <a:chExt cx="2133600" cy="660400"/>
            </a:xfrm>
          </p:grpSpPr>
          <p:sp>
            <p:nvSpPr>
              <p:cNvPr id="21536" name="Rectangle 4"/>
              <p:cNvSpPr>
                <a:spLocks noChangeArrowheads="1"/>
              </p:cNvSpPr>
              <p:nvPr/>
            </p:nvSpPr>
            <p:spPr bwMode="auto">
              <a:xfrm>
                <a:off x="4267200" y="1905000"/>
                <a:ext cx="2133600" cy="66040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5"/>
              <p:cNvSpPr>
                <a:spLocks noChangeShapeType="1"/>
              </p:cNvSpPr>
              <p:nvPr/>
            </p:nvSpPr>
            <p:spPr bwMode="auto">
              <a:xfrm>
                <a:off x="47625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13"/>
              <p:cNvSpPr>
                <a:spLocks noChangeShapeType="1"/>
              </p:cNvSpPr>
              <p:nvPr/>
            </p:nvSpPr>
            <p:spPr bwMode="auto">
              <a:xfrm>
                <a:off x="58547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14"/>
              <p:cNvSpPr>
                <a:spLocks noChangeShapeType="1"/>
              </p:cNvSpPr>
              <p:nvPr/>
            </p:nvSpPr>
            <p:spPr bwMode="auto">
              <a:xfrm>
                <a:off x="52959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5" name="Group 46"/>
            <p:cNvGrpSpPr>
              <a:grpSpLocks/>
            </p:cNvGrpSpPr>
            <p:nvPr/>
          </p:nvGrpSpPr>
          <p:grpSpPr bwMode="auto">
            <a:xfrm>
              <a:off x="6858000" y="2667000"/>
              <a:ext cx="2133600" cy="660400"/>
              <a:chOff x="4267200" y="1905000"/>
              <a:chExt cx="2133600" cy="660400"/>
            </a:xfrm>
          </p:grpSpPr>
          <p:sp>
            <p:nvSpPr>
              <p:cNvPr id="21532" name="Rectangle 4"/>
              <p:cNvSpPr>
                <a:spLocks noChangeArrowheads="1"/>
              </p:cNvSpPr>
              <p:nvPr/>
            </p:nvSpPr>
            <p:spPr bwMode="auto">
              <a:xfrm>
                <a:off x="4267200" y="1905000"/>
                <a:ext cx="2133600" cy="66040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Line 5"/>
              <p:cNvSpPr>
                <a:spLocks noChangeShapeType="1"/>
              </p:cNvSpPr>
              <p:nvPr/>
            </p:nvSpPr>
            <p:spPr bwMode="auto">
              <a:xfrm>
                <a:off x="47625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13"/>
              <p:cNvSpPr>
                <a:spLocks noChangeShapeType="1"/>
              </p:cNvSpPr>
              <p:nvPr/>
            </p:nvSpPr>
            <p:spPr bwMode="auto">
              <a:xfrm>
                <a:off x="58547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5295900" y="1917700"/>
                <a:ext cx="0" cy="6477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6" name="Group 52"/>
            <p:cNvGrpSpPr>
              <a:grpSpLocks/>
            </p:cNvGrpSpPr>
            <p:nvPr/>
          </p:nvGrpSpPr>
          <p:grpSpPr bwMode="auto">
            <a:xfrm>
              <a:off x="7162800" y="3352800"/>
              <a:ext cx="1701800" cy="723900"/>
              <a:chOff x="6311900" y="3279775"/>
              <a:chExt cx="1701800" cy="723900"/>
            </a:xfrm>
          </p:grpSpPr>
          <p:sp>
            <p:nvSpPr>
              <p:cNvPr id="21527" name="Line 33"/>
              <p:cNvSpPr>
                <a:spLocks noChangeShapeType="1"/>
              </p:cNvSpPr>
              <p:nvPr/>
            </p:nvSpPr>
            <p:spPr bwMode="auto">
              <a:xfrm>
                <a:off x="6769100" y="3279775"/>
                <a:ext cx="0" cy="32543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34"/>
              <p:cNvSpPr>
                <a:spLocks noChangeShapeType="1"/>
              </p:cNvSpPr>
              <p:nvPr/>
            </p:nvSpPr>
            <p:spPr bwMode="auto">
              <a:xfrm>
                <a:off x="6769100" y="3605213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35"/>
              <p:cNvSpPr>
                <a:spLocks noChangeShapeType="1"/>
              </p:cNvSpPr>
              <p:nvPr/>
            </p:nvSpPr>
            <p:spPr bwMode="auto">
              <a:xfrm flipV="1">
                <a:off x="7302500" y="3279775"/>
                <a:ext cx="0" cy="32543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Line 36"/>
              <p:cNvSpPr>
                <a:spLocks noChangeShapeType="1"/>
              </p:cNvSpPr>
              <p:nvPr/>
            </p:nvSpPr>
            <p:spPr bwMode="auto">
              <a:xfrm flipV="1">
                <a:off x="7035800" y="3605213"/>
                <a:ext cx="0" cy="2428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6311900" y="3695700"/>
                <a:ext cx="1701800" cy="3079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Option Key</a:t>
                </a:r>
              </a:p>
            </p:txBody>
          </p:sp>
        </p:grpSp>
        <p:grpSp>
          <p:nvGrpSpPr>
            <p:cNvPr id="21517" name="Group 60"/>
            <p:cNvGrpSpPr>
              <a:grpSpLocks/>
            </p:cNvGrpSpPr>
            <p:nvPr/>
          </p:nvGrpSpPr>
          <p:grpSpPr bwMode="auto">
            <a:xfrm>
              <a:off x="4419600" y="2667000"/>
              <a:ext cx="2133600" cy="584775"/>
              <a:chOff x="76200" y="2667000"/>
              <a:chExt cx="2133600" cy="584775"/>
            </a:xfrm>
          </p:grpSpPr>
          <p:sp>
            <p:nvSpPr>
              <p:cNvPr id="21523" name="Text Box 18"/>
              <p:cNvSpPr txBox="1">
                <a:spLocks noChangeArrowheads="1"/>
              </p:cNvSpPr>
              <p:nvPr/>
            </p:nvSpPr>
            <p:spPr bwMode="auto">
              <a:xfrm>
                <a:off x="76200" y="2667000"/>
                <a:ext cx="6096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4" name="Text Box 21"/>
              <p:cNvSpPr txBox="1">
                <a:spLocks noChangeArrowheads="1"/>
              </p:cNvSpPr>
              <p:nvPr/>
            </p:nvSpPr>
            <p:spPr bwMode="auto">
              <a:xfrm>
                <a:off x="685800" y="2667000"/>
                <a:ext cx="5334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5" name="Text Box 22"/>
              <p:cNvSpPr txBox="1">
                <a:spLocks noChangeArrowheads="1"/>
              </p:cNvSpPr>
              <p:nvPr/>
            </p:nvSpPr>
            <p:spPr bwMode="auto">
              <a:xfrm>
                <a:off x="1143000" y="2667000"/>
                <a:ext cx="609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6" name="Text Box 23"/>
              <p:cNvSpPr txBox="1">
                <a:spLocks noChangeArrowheads="1"/>
              </p:cNvSpPr>
              <p:nvPr/>
            </p:nvSpPr>
            <p:spPr bwMode="auto">
              <a:xfrm>
                <a:off x="1600200" y="2667000"/>
                <a:ext cx="6096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18" name="Group 65"/>
            <p:cNvGrpSpPr>
              <a:grpSpLocks/>
            </p:cNvGrpSpPr>
            <p:nvPr/>
          </p:nvGrpSpPr>
          <p:grpSpPr bwMode="auto">
            <a:xfrm>
              <a:off x="6781800" y="2667000"/>
              <a:ext cx="2133600" cy="584775"/>
              <a:chOff x="76200" y="2667000"/>
              <a:chExt cx="2133600" cy="584775"/>
            </a:xfrm>
          </p:grpSpPr>
          <p:sp>
            <p:nvSpPr>
              <p:cNvPr id="21519" name="Text Box 18"/>
              <p:cNvSpPr txBox="1">
                <a:spLocks noChangeArrowheads="1"/>
              </p:cNvSpPr>
              <p:nvPr/>
            </p:nvSpPr>
            <p:spPr bwMode="auto">
              <a:xfrm>
                <a:off x="76200" y="2667000"/>
                <a:ext cx="6096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0" name="Text Box 21"/>
              <p:cNvSpPr txBox="1">
                <a:spLocks noChangeArrowheads="1"/>
              </p:cNvSpPr>
              <p:nvPr/>
            </p:nvSpPr>
            <p:spPr bwMode="auto">
              <a:xfrm>
                <a:off x="685800" y="2667000"/>
                <a:ext cx="5334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1" name="Text Box 22"/>
              <p:cNvSpPr txBox="1">
                <a:spLocks noChangeArrowheads="1"/>
              </p:cNvSpPr>
              <p:nvPr/>
            </p:nvSpPr>
            <p:spPr bwMode="auto">
              <a:xfrm>
                <a:off x="1143000" y="2667000"/>
                <a:ext cx="609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2" name="Text Box 23"/>
              <p:cNvSpPr txBox="1">
                <a:spLocks noChangeArrowheads="1"/>
              </p:cNvSpPr>
              <p:nvPr/>
            </p:nvSpPr>
            <p:spPr bwMode="auto">
              <a:xfrm>
                <a:off x="1600200" y="2667000"/>
                <a:ext cx="6096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Composite Objects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914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Composite objects: Collect data from several sources into a single central object.  E.g. IBM &lt;EQUITY&gt;</a:t>
            </a: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304800" y="4495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1B8DFF"/>
              </a:buClr>
              <a:buFont typeface="Arial" pitchFamily="34" charset="0"/>
              <a:buChar char="•"/>
            </a:pPr>
            <a:r>
              <a:rPr lang="en-US" sz="18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Composite object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header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tick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stream </a:t>
            </a:r>
            <a:endPara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1B8DFF"/>
              </a:buClr>
              <a:buFont typeface="Arial" pitchFamily="34" charset="0"/>
              <a:buChar char="•"/>
            </a:pPr>
            <a:r>
              <a:rPr lang="en-US" sz="18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Local </a:t>
            </a:r>
            <a:r>
              <a:rPr lang="en-US" sz="18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header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only</a:t>
            </a:r>
          </a:p>
          <a:p>
            <a:pPr marL="742950" lvl="1" indent="-285750">
              <a:spcBef>
                <a:spcPct val="20000"/>
              </a:spcBef>
              <a:buClr>
                <a:srgbClr val="1B8DFF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comes in under each local object and automatically updates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composite</a:t>
            </a:r>
          </a:p>
          <a:p>
            <a:pPr marL="742950" lvl="1" indent="-285750">
              <a:spcBef>
                <a:spcPct val="20000"/>
              </a:spcBef>
              <a:buClr>
                <a:srgbClr val="1B8DFF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Some of countries with composite : US, Japan, China, India, Germany, Russia, Korea etc.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1B8DFF"/>
              </a:buClr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0" name="Rectangle 17"/>
          <p:cNvSpPr>
            <a:spLocks noChangeArrowheads="1"/>
          </p:cNvSpPr>
          <p:nvPr/>
        </p:nvSpPr>
        <p:spPr bwMode="auto">
          <a:xfrm>
            <a:off x="1219200" y="2667000"/>
            <a:ext cx="6096000" cy="154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accent3">
                <a:lumMod val="7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371600" y="28194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IBM     </a:t>
            </a:r>
            <a:r>
              <a:rPr lang="en-US" sz="1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UN </a:t>
            </a:r>
            <a:r>
              <a:rPr lang="en-US" sz="1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(NYSE)</a:t>
            </a:r>
            <a:endParaRPr lang="en-US" sz="1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IBM     </a:t>
            </a:r>
            <a:r>
              <a:rPr lang="en-US" sz="1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UP </a:t>
            </a:r>
            <a:r>
              <a:rPr lang="en-US" sz="1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(Pacific)</a:t>
            </a:r>
            <a:endParaRPr lang="en-US" sz="1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IBM     </a:t>
            </a:r>
            <a:r>
              <a:rPr lang="en-US" sz="1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UT </a:t>
            </a:r>
            <a:r>
              <a:rPr lang="en-US" sz="1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(NASDAQ)</a:t>
            </a:r>
            <a:endParaRPr lang="en-US" sz="1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2535" name="Group 16"/>
          <p:cNvGrpSpPr>
            <a:grpSpLocks/>
          </p:cNvGrpSpPr>
          <p:nvPr/>
        </p:nvGrpSpPr>
        <p:grpSpPr bwMode="auto">
          <a:xfrm>
            <a:off x="3276600" y="2971800"/>
            <a:ext cx="2819400" cy="838200"/>
            <a:chOff x="1680" y="1728"/>
            <a:chExt cx="1776" cy="528"/>
          </a:xfrm>
        </p:grpSpPr>
        <p:sp>
          <p:nvSpPr>
            <p:cNvPr id="22537" name="Line 11"/>
            <p:cNvSpPr>
              <a:spLocks noChangeShapeType="1"/>
            </p:cNvSpPr>
            <p:nvPr/>
          </p:nvSpPr>
          <p:spPr bwMode="auto">
            <a:xfrm>
              <a:off x="1680" y="1728"/>
              <a:ext cx="1008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538" name="Line 12"/>
            <p:cNvSpPr>
              <a:spLocks noChangeShapeType="1"/>
            </p:cNvSpPr>
            <p:nvPr/>
          </p:nvSpPr>
          <p:spPr bwMode="auto">
            <a:xfrm>
              <a:off x="1728" y="2016"/>
              <a:ext cx="96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 flipV="1">
              <a:off x="1680" y="2016"/>
              <a:ext cx="1008" cy="240"/>
            </a:xfrm>
            <a:prstGeom prst="lin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2688" y="2016"/>
              <a:ext cx="768" cy="0"/>
            </a:xfrm>
            <a:prstGeom prst="line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536" name="Text Box 15"/>
          <p:cNvSpPr txBox="1">
            <a:spLocks noChangeArrowheads="1"/>
          </p:cNvSpPr>
          <p:nvPr/>
        </p:nvSpPr>
        <p:spPr bwMode="auto">
          <a:xfrm>
            <a:off x="6096000" y="32766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IBM      </a:t>
            </a:r>
            <a:r>
              <a:rPr lang="en-US" sz="1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  <a:cs typeface="Calibri" pitchFamily="34" charset="0"/>
              </a:rPr>
              <a:t>US</a:t>
            </a:r>
            <a:endParaRPr lang="en-US" sz="1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Object Header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391400" cy="4584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Summary record for an object</a:t>
            </a:r>
          </a:p>
          <a:p>
            <a:pPr lvl="3"/>
            <a:r>
              <a:rPr lang="en-US" sz="1600" dirty="0" smtClean="0">
                <a:latin typeface="Calibri" pitchFamily="34" charset="0"/>
                <a:cs typeface="Calibri" pitchFamily="34" charset="0"/>
              </a:rPr>
              <a:t>Pointers (Links) To Object’s Ticks</a:t>
            </a:r>
          </a:p>
          <a:p>
            <a:pPr lvl="3"/>
            <a:r>
              <a:rPr lang="en-US" sz="1600" dirty="0" smtClean="0">
                <a:latin typeface="Calibri" pitchFamily="34" charset="0"/>
                <a:cs typeface="Calibri" pitchFamily="34" charset="0"/>
              </a:rPr>
              <a:t>Current State Of  Object</a:t>
            </a:r>
          </a:p>
          <a:p>
            <a:pPr lvl="3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Updated as each tick is processed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256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bytes in size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~50 fields used for data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Rest used for internal ticker plant data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Some fields are mapped to exchange specific fields while some are standards i.e. Open/Last/High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14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Viewing Headers with </a:t>
            </a:r>
            <a:r>
              <a:rPr lang="en-US" dirty="0" smtClean="0">
                <a:solidFill>
                  <a:schemeClr val="bg1"/>
                </a:solidFill>
              </a:rPr>
              <a:t>HDRS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627" name="Picture 39" descr="HD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010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14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Viewing Headers with </a:t>
            </a:r>
            <a:r>
              <a:rPr lang="en-US" dirty="0">
                <a:solidFill>
                  <a:schemeClr val="bg1"/>
                </a:solidFill>
              </a:rPr>
              <a:t>HDRS </a:t>
            </a:r>
            <a:r>
              <a:rPr lang="en-US" dirty="0" smtClean="0">
                <a:solidFill>
                  <a:schemeClr val="bg1"/>
                </a:solidFill>
              </a:rPr>
              <a:t>SMRT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651" name="Picture 4" descr="HDRS SM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10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TDIS</a:t>
            </a:r>
            <a:r>
              <a:rPr lang="en-US" dirty="0"/>
              <a:t> Example</a:t>
            </a:r>
          </a:p>
        </p:txBody>
      </p:sp>
      <p:pic>
        <p:nvPicPr>
          <p:cNvPr id="28675" name="Picture 8" descr="td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010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7772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Ticks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427912" cy="4343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Records of individual transactions for object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Linked to object’s header and each other by pointers to form a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tick stream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CC33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price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volume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flag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are stored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Flag provides additional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Tick type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Source of tick (source id# - 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 </a:t>
            </a:r>
            <a:r>
              <a:rPr lang="en-US" sz="2000" i="1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exch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byte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Market Maker Id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Tick condition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Viewing Ticks - </a:t>
            </a:r>
            <a:r>
              <a:rPr lang="en-US" dirty="0">
                <a:solidFill>
                  <a:schemeClr val="bg1"/>
                </a:solidFill>
              </a:rPr>
              <a:t>GTIC</a:t>
            </a:r>
          </a:p>
        </p:txBody>
      </p:sp>
      <p:pic>
        <p:nvPicPr>
          <p:cNvPr id="32771" name="Picture 5" descr="G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10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Viewing Ticks - </a:t>
            </a:r>
            <a:r>
              <a:rPr lang="en-US" dirty="0" smtClean="0">
                <a:solidFill>
                  <a:schemeClr val="bg1"/>
                </a:solidFill>
              </a:rPr>
              <a:t>TKRQ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KRQ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00574"/>
            <a:ext cx="7010400" cy="501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Accessing </a:t>
            </a:r>
            <a:r>
              <a:rPr lang="en-US" dirty="0"/>
              <a:t>Ticker </a:t>
            </a:r>
            <a:r>
              <a:rPr lang="en-US" dirty="0" smtClean="0"/>
              <a:t>Plant Data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162800" cy="2895600"/>
          </a:xfrm>
        </p:spPr>
        <p:txBody>
          <a:bodyPr/>
          <a:lstStyle/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DTicDb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(Big Side)</a:t>
            </a:r>
          </a:p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TicDb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Request Server (Ticker Plant)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Monitoring 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960"/>
            <a:ext cx="8229600" cy="871728"/>
          </a:xfrm>
        </p:spPr>
        <p:txBody>
          <a:bodyPr/>
          <a:lstStyle/>
          <a:p>
            <a:r>
              <a:rPr lang="en-US" dirty="0" smtClean="0"/>
              <a:t>What is Ticker Plant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337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Real Time update provider of all securities for Bloomberg Terminal, B-Pipe and API.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Premier database for real-time and intra-day market data world-wide. </a:t>
            </a:r>
          </a:p>
          <a:p>
            <a:pPr lvl="1"/>
            <a:r>
              <a:rPr lang="en-US" dirty="0" smtClean="0"/>
              <a:t>24 x 7 Real-time Price Broadcasts</a:t>
            </a:r>
          </a:p>
          <a:p>
            <a:pPr lvl="1"/>
            <a:r>
              <a:rPr lang="en-US" dirty="0" smtClean="0"/>
              <a:t>Intra-day Historical Prices (Up To 245 Days*)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We are one of the biggest users of Machines and Storage resources in Bloomberg.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98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Data Requests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183438" cy="4722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~250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machines make requests for Ticker Plant data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includes: user servers, trading systems, portfolio, auto-execution machines.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DTicDb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“Smart Program” examines each request and routes to appropriate Ticker based on: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Exch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Byte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Requested Db Day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Flavor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Request Load Distribution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Enables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Request Routing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162800" cy="4038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Ticker Plant “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redirect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” facility redefines routing list:</a:t>
            </a:r>
          </a:p>
          <a:p>
            <a:pPr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Enable-X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:  allows routing to specified Tickers based on exchange byte</a:t>
            </a:r>
          </a:p>
          <a:p>
            <a:pPr lvl="1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ALTK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&lt;GO&gt; : Internal BB users can point to a specific machine (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caution</a:t>
            </a:r>
            <a:r>
              <a:rPr lang="en-US" sz="2200" dirty="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ALTK’s remain in effect until removed)</a:t>
            </a:r>
          </a:p>
          <a:p>
            <a:pPr lvl="1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VSAT 7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&lt;GO&gt;: Tells where the terminal is pointed to for different requests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latin typeface="Calibri" pitchFamily="34" charset="0"/>
                <a:cs typeface="Calibri" pitchFamily="34" charset="0"/>
              </a:rPr>
              <a:t>Real time Update (Monitor)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058025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Most reliable machine in each flavor selected as Monitor machines.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Control critical functions &amp; value added pricing from a single machine.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All Ticker machine capable of filling Monitor role: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Quick switch in event of monitor crash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Maintain monitor functions during system turnaround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latin typeface="Calibri" pitchFamily="34" charset="0"/>
                <a:cs typeface="Calibri" pitchFamily="34" charset="0"/>
              </a:rPr>
              <a:t>Real time Update Continued ..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391400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Monitor machine sends the data out via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Processor com rings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tee_mon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server (TCP based server where B-Pipe/API connects)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PGM (Pragmatic General Multicast)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437437" cy="635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Monitoring Detail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977188" cy="464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Process by which we provide real-time price updates to users (Terminal/B-Pipe/API)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Monitor Subscription, behind the scene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User request comes to primary machine (as displayed by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VSAT7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Response of this request is a 16 bit stream ID indicating the type of buffer to be searched for requested data.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Real time update request comes for first time then the subscription is broadcasted to all the machines in a given flavor, </a:t>
            </a:r>
            <a:r>
              <a:rPr lang="en-US" sz="2000" smtClean="0">
                <a:latin typeface="Calibri" pitchFamily="34" charset="0"/>
                <a:cs typeface="Calibri" pitchFamily="34" charset="0"/>
              </a:rPr>
              <a:t>including  the Monitor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machine.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client gets the real-time update by filtering the interested object from supplied buffer stream, identified by stream ID.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437437" cy="635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Monitoring Detail Continued ..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977188" cy="464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Monitored data contains Fixed Fields such as Last Price, Time etc along with additional Tag/Value fields.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Consumer of Monitor Data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Terminal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B-Pipe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API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B-Pipe/API gets real time updates by directly connecting to Ticker Plant over TCP/PGM.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14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Monitor Stream - </a:t>
            </a:r>
            <a:r>
              <a:rPr lang="en-US" dirty="0">
                <a:solidFill>
                  <a:schemeClr val="bg1"/>
                </a:solidFill>
              </a:rPr>
              <a:t>TKML</a:t>
            </a:r>
          </a:p>
        </p:txBody>
      </p:sp>
      <p:pic>
        <p:nvPicPr>
          <p:cNvPr id="39939" name="Picture 3" descr="tk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010400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Ticker System Restart</a:t>
            </a:r>
            <a:endParaRPr lang="en-GB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588250" cy="47355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 code is being delivered to production machine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Starts each business day at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17:15 EST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(Ticker Plant Midnight)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Must be transparent to users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production machines are restarted while others kept up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Copy data received today to archival history machines (For HP, GIP, etc)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Release front ends and redirect users to newly turned machines. </a:t>
            </a:r>
            <a:endParaRPr lang="en-US" sz="2000" dirty="0" smtClean="0">
              <a:solidFill>
                <a:srgbClr val="CC33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en-US" sz="2000" dirty="0" smtClean="0">
              <a:solidFill>
                <a:srgbClr val="CC33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Noturn</a:t>
            </a:r>
            <a:r>
              <a:rPr lang="en-US" dirty="0" smtClean="0"/>
              <a:t> machines</a:t>
            </a:r>
            <a:endParaRPr lang="en-GB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58825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No-Turn machines: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Not required to be restarted daily anymore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Pre-creates days for future data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 the fly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(5 in advance)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Still needs to be restarted once every week. Solution is with the dynamic OAI project currently being worked on. </a:t>
            </a:r>
          </a:p>
          <a:p>
            <a:pPr lvl="1"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Converted set of machines: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All flavor 0/1/3/4/5/6/7/8/10/11/12/13/14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7 out of 10 for flavor 2(conversion in progress)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3 out of 10 for flavor 9 (conversion in progress)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Implemented as a real 7-day database system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projects</a:t>
            </a:r>
            <a:endParaRPr lang="en-GB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58825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Low Latency work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One Box where exchange data is directly delivered to Ticker Box.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Continued addition of LTP Machines across the Globe.</a:t>
            </a:r>
          </a:p>
          <a:p>
            <a:pPr lvl="1"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Scalable Ticker Plant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Increases ticker plant’s capacity on demand.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Unified Data Delivery</a:t>
            </a:r>
          </a:p>
          <a:p>
            <a:pPr lvl="1"/>
            <a:r>
              <a:rPr lang="en-US" sz="2100" dirty="0" smtClean="0">
                <a:latin typeface="Calibri" pitchFamily="34" charset="0"/>
                <a:cs typeface="Calibri" pitchFamily="34" charset="0"/>
              </a:rPr>
              <a:t>One common tick format to distribute across the Bloomberg.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Linux Migration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Object ID Validation</a:t>
            </a:r>
          </a:p>
          <a:p>
            <a:pPr lvl="1"/>
            <a:r>
              <a:rPr lang="en-US" sz="2100" dirty="0" smtClean="0">
                <a:latin typeface="Calibri" pitchFamily="34" charset="0"/>
                <a:cs typeface="Calibri" pitchFamily="34" charset="0"/>
              </a:rPr>
              <a:t>Self checking database , Designed for fast lookup by Object ID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Self Describing Tick Request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 Typical Day in the Ticker Plant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6962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~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30 Billion/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Day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ticks processed with Peak of </a:t>
            </a: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43 Billions/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Day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endParaRPr lang="en-US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FLTT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6172345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7478712" cy="67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Find this Presentation</a:t>
            </a:r>
            <a:endParaRPr lang="en-GB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BP TICKER PLANT OVERVIEW&lt;GO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229600" cy="6414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Document History</a:t>
            </a:r>
          </a:p>
        </p:txBody>
      </p:sp>
      <p:graphicFrame>
        <p:nvGraphicFramePr>
          <p:cNvPr id="92246" name="Group 86"/>
          <p:cNvGraphicFramePr>
            <a:graphicFrameLocks noGrp="1"/>
          </p:cNvGraphicFramePr>
          <p:nvPr/>
        </p:nvGraphicFramePr>
        <p:xfrm>
          <a:off x="533400" y="1676400"/>
          <a:ext cx="8229600" cy="472503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97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Updated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January, 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Vinay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Kumar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August , 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5.3/5.4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Philippe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Annen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Harj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Purewal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August, 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Philippe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Annen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May, 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Craig Bizjak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April, 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Craig Bizjak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January 23, 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Liebskind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June 8, 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Craig Bizjak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October 28,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3.0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Craig Bizjak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October 16,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2.1 added Link to front slide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Shelley Winkler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July 28,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Version 1.0 –Originally referred to as Ticker Plant Basics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Craig Bizjak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 Typical Day in the Ticker Plant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Sustained peak tick rates &gt;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3Mil/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Sec with peak of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5Mil/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FLTK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8306" y="2152190"/>
            <a:ext cx="6077894" cy="435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 Typical Day in the Ticker Plant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Sustained data request rates &gt;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150,000/sec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LD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112064"/>
            <a:ext cx="6096000" cy="436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229600" cy="6461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 Typical Day in the Ticker Plant</a:t>
            </a:r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01763"/>
            <a:ext cx="7543800" cy="51514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 do all this with tick reception broadcast time &lt; </a:t>
            </a: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50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msec</a:t>
            </a:r>
            <a:endParaRPr lang="en-GB" sz="21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TDMO_MSE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010494"/>
            <a:ext cx="6248400" cy="4474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646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Ticker Plant Internals</a:t>
            </a:r>
            <a:endParaRPr lang="en-GB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6897688" cy="4495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Configured into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“mini” Ticker Plants 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Flavors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 to spread incoming load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Ticker Plant runs on 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Sun M9000 : 64 Cores(2.4GHz)/384GB RAM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IBM P7-795 : 64 Cores (4.0GHz)/486GB RAM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IBM P6-595 : 64 Cores (5.0GHz)/500GB RAM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LTPs Sun M5000 : 32 Cores (2.4 GHz)/192GB RAM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LTPs AIX P7-750 : 32 Cores (3.5 GHz)/186GB RAM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LTPs AIX P6-550 : 8 Cores (4.2 GHz)/125GB RAM</a:t>
            </a: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LTP : Local Ticker Plant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Ticker Plant High Level View</a:t>
            </a:r>
            <a:endParaRPr lang="en-GB" dirty="0" smtClean="0"/>
          </a:p>
        </p:txBody>
      </p:sp>
      <p:sp>
        <p:nvSpPr>
          <p:cNvPr id="1028" name="Text Box 432"/>
          <p:cNvSpPr txBox="1">
            <a:spLocks noChangeArrowheads="1"/>
          </p:cNvSpPr>
          <p:nvPr/>
        </p:nvSpPr>
        <p:spPr bwMode="auto">
          <a:xfrm>
            <a:off x="7620000" y="2590800"/>
            <a:ext cx="9797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Gateways</a:t>
            </a:r>
            <a:endParaRPr lang="en-GB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857625" y="4924425"/>
            <a:ext cx="1566088" cy="1289406"/>
            <a:chOff x="3733800" y="4953000"/>
            <a:chExt cx="1566088" cy="1289406"/>
          </a:xfrm>
        </p:grpSpPr>
        <p:sp>
          <p:nvSpPr>
            <p:cNvPr id="1033" name="Line 437"/>
            <p:cNvSpPr>
              <a:spLocks noChangeShapeType="1"/>
            </p:cNvSpPr>
            <p:nvPr/>
          </p:nvSpPr>
          <p:spPr bwMode="auto">
            <a:xfrm flipH="1">
              <a:off x="4004310" y="5283544"/>
              <a:ext cx="70701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Oval 439"/>
            <p:cNvSpPr>
              <a:spLocks noChangeArrowheads="1"/>
            </p:cNvSpPr>
            <p:nvPr/>
          </p:nvSpPr>
          <p:spPr bwMode="auto">
            <a:xfrm>
              <a:off x="3733800" y="4953000"/>
              <a:ext cx="1566088" cy="128940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Text Box 442"/>
            <p:cNvSpPr txBox="1">
              <a:spLocks noChangeArrowheads="1"/>
            </p:cNvSpPr>
            <p:nvPr/>
          </p:nvSpPr>
          <p:spPr bwMode="auto">
            <a:xfrm>
              <a:off x="3913861" y="5244021"/>
              <a:ext cx="1182014" cy="632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chemeClr val="tx1"/>
                  </a:solidFill>
                </a:rPr>
                <a:t>New York &amp;</a:t>
              </a:r>
            </a:p>
            <a:p>
              <a:pPr algn="ctr" eaLnBrk="0" hangingPunct="0"/>
              <a:r>
                <a:rPr lang="en-US" sz="1200" b="1" dirty="0">
                  <a:solidFill>
                    <a:schemeClr val="tx1"/>
                  </a:solidFill>
                </a:rPr>
                <a:t>Princeton</a:t>
              </a:r>
            </a:p>
            <a:p>
              <a:pPr algn="ctr" eaLnBrk="0" hangingPunct="0"/>
              <a:r>
                <a:rPr lang="en-US" sz="1200" b="1" dirty="0">
                  <a:solidFill>
                    <a:schemeClr val="tx1"/>
                  </a:solidFill>
                </a:rPr>
                <a:t>Data Centers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1" name="Group 791"/>
          <p:cNvGrpSpPr>
            <a:grpSpLocks/>
          </p:cNvGrpSpPr>
          <p:nvPr/>
        </p:nvGrpSpPr>
        <p:grpSpPr bwMode="auto">
          <a:xfrm>
            <a:off x="8043532" y="2817631"/>
            <a:ext cx="326073" cy="460799"/>
            <a:chOff x="720" y="2760"/>
            <a:chExt cx="1474" cy="3024"/>
          </a:xfrm>
        </p:grpSpPr>
        <p:sp>
          <p:nvSpPr>
            <p:cNvPr id="1066" name="Freeform 792"/>
            <p:cNvSpPr>
              <a:spLocks/>
            </p:cNvSpPr>
            <p:nvPr/>
          </p:nvSpPr>
          <p:spPr bwMode="auto">
            <a:xfrm>
              <a:off x="720" y="4296"/>
              <a:ext cx="912" cy="311"/>
            </a:xfrm>
            <a:custGeom>
              <a:avLst/>
              <a:gdLst>
                <a:gd name="T0" fmla="*/ 0 w 5474"/>
                <a:gd name="T1" fmla="*/ 0 h 1555"/>
                <a:gd name="T2" fmla="*/ 4 w 5474"/>
                <a:gd name="T3" fmla="*/ 2 h 1555"/>
                <a:gd name="T4" fmla="*/ 4 w 5474"/>
                <a:gd name="T5" fmla="*/ 2 h 1555"/>
                <a:gd name="T6" fmla="*/ 0 w 5474"/>
                <a:gd name="T7" fmla="*/ 0 h 1555"/>
                <a:gd name="T8" fmla="*/ 0 w 5474"/>
                <a:gd name="T9" fmla="*/ 0 h 1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74"/>
                <a:gd name="T16" fmla="*/ 0 h 1555"/>
                <a:gd name="T17" fmla="*/ 5474 w 5474"/>
                <a:gd name="T18" fmla="*/ 1555 h 1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74" h="1555">
                  <a:moveTo>
                    <a:pt x="152" y="0"/>
                  </a:moveTo>
                  <a:lnTo>
                    <a:pt x="5474" y="1417"/>
                  </a:lnTo>
                  <a:lnTo>
                    <a:pt x="5322" y="1555"/>
                  </a:lnTo>
                  <a:lnTo>
                    <a:pt x="0" y="7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99997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93"/>
            <p:cNvSpPr>
              <a:spLocks/>
            </p:cNvSpPr>
            <p:nvPr/>
          </p:nvSpPr>
          <p:spPr bwMode="auto">
            <a:xfrm>
              <a:off x="744" y="4267"/>
              <a:ext cx="888" cy="319"/>
            </a:xfrm>
            <a:custGeom>
              <a:avLst/>
              <a:gdLst>
                <a:gd name="T0" fmla="*/ 0 w 5327"/>
                <a:gd name="T1" fmla="*/ 0 h 1592"/>
                <a:gd name="T2" fmla="*/ 4 w 5327"/>
                <a:gd name="T3" fmla="*/ 3 h 1592"/>
                <a:gd name="T4" fmla="*/ 4 w 5327"/>
                <a:gd name="T5" fmla="*/ 2 h 1592"/>
                <a:gd name="T6" fmla="*/ 0 w 5327"/>
                <a:gd name="T7" fmla="*/ 0 h 1592"/>
                <a:gd name="T8" fmla="*/ 0 w 5327"/>
                <a:gd name="T9" fmla="*/ 0 h 1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7"/>
                <a:gd name="T16" fmla="*/ 0 h 1592"/>
                <a:gd name="T17" fmla="*/ 5327 w 5327"/>
                <a:gd name="T18" fmla="*/ 1592 h 1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7" h="1592">
                  <a:moveTo>
                    <a:pt x="5" y="176"/>
                  </a:moveTo>
                  <a:lnTo>
                    <a:pt x="5327" y="1592"/>
                  </a:lnTo>
                  <a:lnTo>
                    <a:pt x="5322" y="1433"/>
                  </a:lnTo>
                  <a:lnTo>
                    <a:pt x="0" y="0"/>
                  </a:lnTo>
                  <a:lnTo>
                    <a:pt x="5" y="176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794"/>
            <p:cNvSpPr>
              <a:spLocks/>
            </p:cNvSpPr>
            <p:nvPr/>
          </p:nvSpPr>
          <p:spPr bwMode="auto">
            <a:xfrm>
              <a:off x="1622" y="4989"/>
              <a:ext cx="506" cy="795"/>
            </a:xfrm>
            <a:custGeom>
              <a:avLst/>
              <a:gdLst>
                <a:gd name="T0" fmla="*/ 0 w 3033"/>
                <a:gd name="T1" fmla="*/ 6 h 3974"/>
                <a:gd name="T2" fmla="*/ 0 w 3033"/>
                <a:gd name="T3" fmla="*/ 3 h 3974"/>
                <a:gd name="T4" fmla="*/ 2 w 3033"/>
                <a:gd name="T5" fmla="*/ 0 h 3974"/>
                <a:gd name="T6" fmla="*/ 2 w 3033"/>
                <a:gd name="T7" fmla="*/ 3 h 3974"/>
                <a:gd name="T8" fmla="*/ 0 w 3033"/>
                <a:gd name="T9" fmla="*/ 6 h 39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3"/>
                <a:gd name="T16" fmla="*/ 0 h 3974"/>
                <a:gd name="T17" fmla="*/ 3033 w 3033"/>
                <a:gd name="T18" fmla="*/ 3974 h 39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3" h="3974">
                  <a:moveTo>
                    <a:pt x="0" y="3974"/>
                  </a:moveTo>
                  <a:lnTo>
                    <a:pt x="0" y="2096"/>
                  </a:lnTo>
                  <a:lnTo>
                    <a:pt x="3033" y="0"/>
                  </a:lnTo>
                  <a:lnTo>
                    <a:pt x="3033" y="1877"/>
                  </a:lnTo>
                  <a:lnTo>
                    <a:pt x="0" y="3974"/>
                  </a:lnTo>
                  <a:close/>
                </a:path>
              </a:pathLst>
            </a:custGeom>
            <a:solidFill>
              <a:srgbClr val="3F3F3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795"/>
            <p:cNvSpPr>
              <a:spLocks/>
            </p:cNvSpPr>
            <p:nvPr/>
          </p:nvSpPr>
          <p:spPr bwMode="auto">
            <a:xfrm>
              <a:off x="765" y="5115"/>
              <a:ext cx="857" cy="669"/>
            </a:xfrm>
            <a:custGeom>
              <a:avLst/>
              <a:gdLst>
                <a:gd name="T0" fmla="*/ 0 w 5145"/>
                <a:gd name="T1" fmla="*/ 0 h 3347"/>
                <a:gd name="T2" fmla="*/ 4 w 5145"/>
                <a:gd name="T3" fmla="*/ 2 h 3347"/>
                <a:gd name="T4" fmla="*/ 4 w 5145"/>
                <a:gd name="T5" fmla="*/ 5 h 3347"/>
                <a:gd name="T6" fmla="*/ 0 w 5145"/>
                <a:gd name="T7" fmla="*/ 3 h 3347"/>
                <a:gd name="T8" fmla="*/ 0 w 5145"/>
                <a:gd name="T9" fmla="*/ 0 h 3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45"/>
                <a:gd name="T16" fmla="*/ 0 h 3347"/>
                <a:gd name="T17" fmla="*/ 5145 w 5145"/>
                <a:gd name="T18" fmla="*/ 3347 h 3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45" h="3347">
                  <a:moveTo>
                    <a:pt x="0" y="0"/>
                  </a:moveTo>
                  <a:lnTo>
                    <a:pt x="5145" y="1469"/>
                  </a:lnTo>
                  <a:lnTo>
                    <a:pt x="5145" y="3347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796"/>
            <p:cNvSpPr>
              <a:spLocks/>
            </p:cNvSpPr>
            <p:nvPr/>
          </p:nvSpPr>
          <p:spPr bwMode="auto">
            <a:xfrm>
              <a:off x="720" y="2760"/>
              <a:ext cx="1444" cy="730"/>
            </a:xfrm>
            <a:custGeom>
              <a:avLst/>
              <a:gdLst>
                <a:gd name="T0" fmla="*/ 0 w 8666"/>
                <a:gd name="T1" fmla="*/ 3 h 3648"/>
                <a:gd name="T2" fmla="*/ 4 w 8666"/>
                <a:gd name="T3" fmla="*/ 6 h 3648"/>
                <a:gd name="T4" fmla="*/ 7 w 8666"/>
                <a:gd name="T5" fmla="*/ 2 h 3648"/>
                <a:gd name="T6" fmla="*/ 2 w 8666"/>
                <a:gd name="T7" fmla="*/ 0 h 3648"/>
                <a:gd name="T8" fmla="*/ 0 w 8666"/>
                <a:gd name="T9" fmla="*/ 3 h 36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6"/>
                <a:gd name="T16" fmla="*/ 0 h 3648"/>
                <a:gd name="T17" fmla="*/ 8666 w 8666"/>
                <a:gd name="T18" fmla="*/ 3648 h 36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6" h="3648">
                  <a:moveTo>
                    <a:pt x="0" y="2172"/>
                  </a:moveTo>
                  <a:lnTo>
                    <a:pt x="5322" y="3648"/>
                  </a:lnTo>
                  <a:lnTo>
                    <a:pt x="8666" y="1476"/>
                  </a:lnTo>
                  <a:lnTo>
                    <a:pt x="3345" y="0"/>
                  </a:lnTo>
                  <a:lnTo>
                    <a:pt x="0" y="2172"/>
                  </a:lnTo>
                  <a:close/>
                </a:path>
              </a:pathLst>
            </a:custGeom>
            <a:solidFill>
              <a:srgbClr val="99997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797"/>
            <p:cNvSpPr>
              <a:spLocks/>
            </p:cNvSpPr>
            <p:nvPr/>
          </p:nvSpPr>
          <p:spPr bwMode="auto">
            <a:xfrm>
              <a:off x="1607" y="3055"/>
              <a:ext cx="557" cy="1492"/>
            </a:xfrm>
            <a:custGeom>
              <a:avLst/>
              <a:gdLst>
                <a:gd name="T0" fmla="*/ 0 w 3344"/>
                <a:gd name="T1" fmla="*/ 12 h 7458"/>
                <a:gd name="T2" fmla="*/ 0 w 3344"/>
                <a:gd name="T3" fmla="*/ 3 h 7458"/>
                <a:gd name="T4" fmla="*/ 2 w 3344"/>
                <a:gd name="T5" fmla="*/ 0 h 7458"/>
                <a:gd name="T6" fmla="*/ 2 w 3344"/>
                <a:gd name="T7" fmla="*/ 8 h 7458"/>
                <a:gd name="T8" fmla="*/ 0 w 3344"/>
                <a:gd name="T9" fmla="*/ 12 h 7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4"/>
                <a:gd name="T16" fmla="*/ 0 h 7458"/>
                <a:gd name="T17" fmla="*/ 3344 w 3344"/>
                <a:gd name="T18" fmla="*/ 7458 h 74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4" h="7458">
                  <a:moveTo>
                    <a:pt x="0" y="7458"/>
                  </a:moveTo>
                  <a:lnTo>
                    <a:pt x="0" y="2172"/>
                  </a:lnTo>
                  <a:lnTo>
                    <a:pt x="3344" y="0"/>
                  </a:lnTo>
                  <a:lnTo>
                    <a:pt x="3344" y="5286"/>
                  </a:lnTo>
                  <a:lnTo>
                    <a:pt x="0" y="7458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798"/>
            <p:cNvSpPr>
              <a:spLocks/>
            </p:cNvSpPr>
            <p:nvPr/>
          </p:nvSpPr>
          <p:spPr bwMode="auto">
            <a:xfrm>
              <a:off x="1607" y="4176"/>
              <a:ext cx="557" cy="1483"/>
            </a:xfrm>
            <a:custGeom>
              <a:avLst/>
              <a:gdLst>
                <a:gd name="T0" fmla="*/ 0 w 3344"/>
                <a:gd name="T1" fmla="*/ 12 h 7415"/>
                <a:gd name="T2" fmla="*/ 0 w 3344"/>
                <a:gd name="T3" fmla="*/ 3 h 7415"/>
                <a:gd name="T4" fmla="*/ 2 w 3344"/>
                <a:gd name="T5" fmla="*/ 0 h 7415"/>
                <a:gd name="T6" fmla="*/ 2 w 3344"/>
                <a:gd name="T7" fmla="*/ 8 h 7415"/>
                <a:gd name="T8" fmla="*/ 0 w 3344"/>
                <a:gd name="T9" fmla="*/ 12 h 7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4"/>
                <a:gd name="T16" fmla="*/ 0 h 7415"/>
                <a:gd name="T17" fmla="*/ 3344 w 3344"/>
                <a:gd name="T18" fmla="*/ 7415 h 7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4" h="7415">
                  <a:moveTo>
                    <a:pt x="0" y="7415"/>
                  </a:moveTo>
                  <a:lnTo>
                    <a:pt x="0" y="2172"/>
                  </a:lnTo>
                  <a:lnTo>
                    <a:pt x="3344" y="0"/>
                  </a:lnTo>
                  <a:lnTo>
                    <a:pt x="3344" y="5243"/>
                  </a:lnTo>
                  <a:lnTo>
                    <a:pt x="0" y="741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99"/>
            <p:cNvSpPr>
              <a:spLocks/>
            </p:cNvSpPr>
            <p:nvPr/>
          </p:nvSpPr>
          <p:spPr bwMode="auto">
            <a:xfrm>
              <a:off x="1607" y="4165"/>
              <a:ext cx="557" cy="444"/>
            </a:xfrm>
            <a:custGeom>
              <a:avLst/>
              <a:gdLst>
                <a:gd name="T0" fmla="*/ 0 w 3344"/>
                <a:gd name="T1" fmla="*/ 4 h 2218"/>
                <a:gd name="T2" fmla="*/ 0 w 3344"/>
                <a:gd name="T3" fmla="*/ 3 h 2218"/>
                <a:gd name="T4" fmla="*/ 2 w 3344"/>
                <a:gd name="T5" fmla="*/ 0 h 2218"/>
                <a:gd name="T6" fmla="*/ 2 w 3344"/>
                <a:gd name="T7" fmla="*/ 0 h 2218"/>
                <a:gd name="T8" fmla="*/ 0 w 3344"/>
                <a:gd name="T9" fmla="*/ 4 h 2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4"/>
                <a:gd name="T16" fmla="*/ 0 h 2218"/>
                <a:gd name="T17" fmla="*/ 3344 w 3344"/>
                <a:gd name="T18" fmla="*/ 2218 h 2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4" h="2218">
                  <a:moveTo>
                    <a:pt x="0" y="2218"/>
                  </a:moveTo>
                  <a:lnTo>
                    <a:pt x="0" y="2058"/>
                  </a:lnTo>
                  <a:lnTo>
                    <a:pt x="3166" y="0"/>
                  </a:lnTo>
                  <a:lnTo>
                    <a:pt x="3344" y="46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99997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800"/>
            <p:cNvSpPr>
              <a:spLocks/>
            </p:cNvSpPr>
            <p:nvPr/>
          </p:nvSpPr>
          <p:spPr bwMode="auto">
            <a:xfrm>
              <a:off x="1607" y="4136"/>
              <a:ext cx="527" cy="440"/>
            </a:xfrm>
            <a:custGeom>
              <a:avLst/>
              <a:gdLst>
                <a:gd name="T0" fmla="*/ 0 w 3162"/>
                <a:gd name="T1" fmla="*/ 4 h 2199"/>
                <a:gd name="T2" fmla="*/ 0 w 3162"/>
                <a:gd name="T3" fmla="*/ 3 h 2199"/>
                <a:gd name="T4" fmla="*/ 2 w 3162"/>
                <a:gd name="T5" fmla="*/ 0 h 2199"/>
                <a:gd name="T6" fmla="*/ 2 w 3162"/>
                <a:gd name="T7" fmla="*/ 0 h 2199"/>
                <a:gd name="T8" fmla="*/ 0 w 3162"/>
                <a:gd name="T9" fmla="*/ 4 h 2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2"/>
                <a:gd name="T16" fmla="*/ 0 h 2199"/>
                <a:gd name="T17" fmla="*/ 3162 w 3162"/>
                <a:gd name="T18" fmla="*/ 2199 h 2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2" h="2199">
                  <a:moveTo>
                    <a:pt x="0" y="2199"/>
                  </a:moveTo>
                  <a:lnTo>
                    <a:pt x="0" y="2063"/>
                  </a:lnTo>
                  <a:lnTo>
                    <a:pt x="3162" y="0"/>
                  </a:lnTo>
                  <a:lnTo>
                    <a:pt x="3162" y="136"/>
                  </a:lnTo>
                  <a:lnTo>
                    <a:pt x="0" y="2199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801"/>
            <p:cNvSpPr>
              <a:spLocks/>
            </p:cNvSpPr>
            <p:nvPr/>
          </p:nvSpPr>
          <p:spPr bwMode="auto">
            <a:xfrm>
              <a:off x="720" y="3194"/>
              <a:ext cx="887" cy="1351"/>
            </a:xfrm>
            <a:custGeom>
              <a:avLst/>
              <a:gdLst>
                <a:gd name="T0" fmla="*/ 0 w 5322"/>
                <a:gd name="T1" fmla="*/ 9 h 6755"/>
                <a:gd name="T2" fmla="*/ 4 w 5322"/>
                <a:gd name="T3" fmla="*/ 11 h 6755"/>
                <a:gd name="T4" fmla="*/ 4 w 5322"/>
                <a:gd name="T5" fmla="*/ 2 h 6755"/>
                <a:gd name="T6" fmla="*/ 0 w 5322"/>
                <a:gd name="T7" fmla="*/ 0 h 6755"/>
                <a:gd name="T8" fmla="*/ 0 w 5322"/>
                <a:gd name="T9" fmla="*/ 9 h 6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2"/>
                <a:gd name="T16" fmla="*/ 0 h 6755"/>
                <a:gd name="T17" fmla="*/ 5322 w 5322"/>
                <a:gd name="T18" fmla="*/ 6755 h 6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2" h="6755">
                  <a:moveTo>
                    <a:pt x="0" y="5338"/>
                  </a:moveTo>
                  <a:lnTo>
                    <a:pt x="5322" y="6755"/>
                  </a:lnTo>
                  <a:lnTo>
                    <a:pt x="5322" y="1476"/>
                  </a:lnTo>
                  <a:lnTo>
                    <a:pt x="0" y="0"/>
                  </a:lnTo>
                  <a:lnTo>
                    <a:pt x="0" y="5338"/>
                  </a:lnTo>
                  <a:close/>
                </a:path>
              </a:pathLst>
            </a:custGeom>
            <a:solidFill>
              <a:srgbClr val="E5E5CC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802"/>
            <p:cNvSpPr>
              <a:spLocks/>
            </p:cNvSpPr>
            <p:nvPr/>
          </p:nvSpPr>
          <p:spPr bwMode="auto">
            <a:xfrm>
              <a:off x="720" y="4314"/>
              <a:ext cx="887" cy="1347"/>
            </a:xfrm>
            <a:custGeom>
              <a:avLst/>
              <a:gdLst>
                <a:gd name="T0" fmla="*/ 0 w 5322"/>
                <a:gd name="T1" fmla="*/ 9 h 6736"/>
                <a:gd name="T2" fmla="*/ 4 w 5322"/>
                <a:gd name="T3" fmla="*/ 11 h 6736"/>
                <a:gd name="T4" fmla="*/ 4 w 5322"/>
                <a:gd name="T5" fmla="*/ 2 h 6736"/>
                <a:gd name="T6" fmla="*/ 0 w 5322"/>
                <a:gd name="T7" fmla="*/ 0 h 6736"/>
                <a:gd name="T8" fmla="*/ 0 w 5322"/>
                <a:gd name="T9" fmla="*/ 9 h 6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22"/>
                <a:gd name="T16" fmla="*/ 0 h 6736"/>
                <a:gd name="T17" fmla="*/ 5322 w 5322"/>
                <a:gd name="T18" fmla="*/ 6736 h 6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22" h="6736">
                  <a:moveTo>
                    <a:pt x="0" y="5319"/>
                  </a:moveTo>
                  <a:lnTo>
                    <a:pt x="5322" y="6736"/>
                  </a:lnTo>
                  <a:lnTo>
                    <a:pt x="5322" y="1475"/>
                  </a:lnTo>
                  <a:lnTo>
                    <a:pt x="0" y="0"/>
                  </a:lnTo>
                  <a:lnTo>
                    <a:pt x="0" y="5319"/>
                  </a:lnTo>
                  <a:close/>
                </a:path>
              </a:pathLst>
            </a:custGeom>
            <a:solidFill>
              <a:srgbClr val="E5E5CC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803"/>
            <p:cNvSpPr>
              <a:spLocks/>
            </p:cNvSpPr>
            <p:nvPr/>
          </p:nvSpPr>
          <p:spPr bwMode="auto">
            <a:xfrm>
              <a:off x="826" y="3325"/>
              <a:ext cx="648" cy="319"/>
            </a:xfrm>
            <a:custGeom>
              <a:avLst/>
              <a:gdLst>
                <a:gd name="T0" fmla="*/ 0 w 3891"/>
                <a:gd name="T1" fmla="*/ 0 h 1595"/>
                <a:gd name="T2" fmla="*/ 0 w 3891"/>
                <a:gd name="T3" fmla="*/ 1 h 1595"/>
                <a:gd name="T4" fmla="*/ 3 w 3891"/>
                <a:gd name="T5" fmla="*/ 3 h 1595"/>
                <a:gd name="T6" fmla="*/ 3 w 3891"/>
                <a:gd name="T7" fmla="*/ 2 h 1595"/>
                <a:gd name="T8" fmla="*/ 0 w 3891"/>
                <a:gd name="T9" fmla="*/ 0 h 1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1"/>
                <a:gd name="T16" fmla="*/ 0 h 1595"/>
                <a:gd name="T17" fmla="*/ 3891 w 3891"/>
                <a:gd name="T18" fmla="*/ 1595 h 1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1" h="1595">
                  <a:moveTo>
                    <a:pt x="0" y="0"/>
                  </a:moveTo>
                  <a:lnTo>
                    <a:pt x="0" y="517"/>
                  </a:lnTo>
                  <a:lnTo>
                    <a:pt x="3891" y="1595"/>
                  </a:lnTo>
                  <a:lnTo>
                    <a:pt x="3891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7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804"/>
            <p:cNvSpPr>
              <a:spLocks/>
            </p:cNvSpPr>
            <p:nvPr/>
          </p:nvSpPr>
          <p:spPr bwMode="auto">
            <a:xfrm>
              <a:off x="826" y="3325"/>
              <a:ext cx="648" cy="319"/>
            </a:xfrm>
            <a:custGeom>
              <a:avLst/>
              <a:gdLst>
                <a:gd name="T0" fmla="*/ 0 w 3891"/>
                <a:gd name="T1" fmla="*/ 0 h 1595"/>
                <a:gd name="T2" fmla="*/ 0 w 3891"/>
                <a:gd name="T3" fmla="*/ 0 h 1595"/>
                <a:gd name="T4" fmla="*/ 0 w 3891"/>
                <a:gd name="T5" fmla="*/ 1 h 1595"/>
                <a:gd name="T6" fmla="*/ 3 w 3891"/>
                <a:gd name="T7" fmla="*/ 3 h 1595"/>
                <a:gd name="T8" fmla="*/ 3 w 3891"/>
                <a:gd name="T9" fmla="*/ 2 h 1595"/>
                <a:gd name="T10" fmla="*/ 0 w 3891"/>
                <a:gd name="T11" fmla="*/ 1 h 1595"/>
                <a:gd name="T12" fmla="*/ 0 w 3891"/>
                <a:gd name="T13" fmla="*/ 0 h 15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91"/>
                <a:gd name="T22" fmla="*/ 0 h 1595"/>
                <a:gd name="T23" fmla="*/ 3891 w 3891"/>
                <a:gd name="T24" fmla="*/ 1595 h 15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91" h="1595">
                  <a:moveTo>
                    <a:pt x="78" y="22"/>
                  </a:moveTo>
                  <a:lnTo>
                    <a:pt x="0" y="0"/>
                  </a:lnTo>
                  <a:lnTo>
                    <a:pt x="0" y="517"/>
                  </a:lnTo>
                  <a:lnTo>
                    <a:pt x="3891" y="1595"/>
                  </a:lnTo>
                  <a:lnTo>
                    <a:pt x="3891" y="1518"/>
                  </a:lnTo>
                  <a:lnTo>
                    <a:pt x="78" y="460"/>
                  </a:lnTo>
                  <a:lnTo>
                    <a:pt x="78" y="22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805"/>
            <p:cNvSpPr>
              <a:spLocks/>
            </p:cNvSpPr>
            <p:nvPr/>
          </p:nvSpPr>
          <p:spPr bwMode="auto">
            <a:xfrm>
              <a:off x="1297" y="3703"/>
              <a:ext cx="26" cy="196"/>
            </a:xfrm>
            <a:custGeom>
              <a:avLst/>
              <a:gdLst>
                <a:gd name="T0" fmla="*/ 0 w 156"/>
                <a:gd name="T1" fmla="*/ 2 h 977"/>
                <a:gd name="T2" fmla="*/ 0 w 156"/>
                <a:gd name="T3" fmla="*/ 2 h 977"/>
                <a:gd name="T4" fmla="*/ 0 w 156"/>
                <a:gd name="T5" fmla="*/ 0 h 977"/>
                <a:gd name="T6" fmla="*/ 0 w 156"/>
                <a:gd name="T7" fmla="*/ 0 h 977"/>
                <a:gd name="T8" fmla="*/ 0 w 156"/>
                <a:gd name="T9" fmla="*/ 2 h 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7"/>
                <a:gd name="T17" fmla="*/ 156 w 156"/>
                <a:gd name="T18" fmla="*/ 977 h 9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7">
                  <a:moveTo>
                    <a:pt x="0" y="934"/>
                  </a:moveTo>
                  <a:lnTo>
                    <a:pt x="156" y="977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806"/>
            <p:cNvSpPr>
              <a:spLocks/>
            </p:cNvSpPr>
            <p:nvPr/>
          </p:nvSpPr>
          <p:spPr bwMode="auto">
            <a:xfrm>
              <a:off x="1355" y="3722"/>
              <a:ext cx="26" cy="196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807"/>
            <p:cNvSpPr>
              <a:spLocks/>
            </p:cNvSpPr>
            <p:nvPr/>
          </p:nvSpPr>
          <p:spPr bwMode="auto">
            <a:xfrm>
              <a:off x="1412" y="3742"/>
              <a:ext cx="26" cy="195"/>
            </a:xfrm>
            <a:custGeom>
              <a:avLst/>
              <a:gdLst>
                <a:gd name="T0" fmla="*/ 0 w 156"/>
                <a:gd name="T1" fmla="*/ 1 h 977"/>
                <a:gd name="T2" fmla="*/ 0 w 156"/>
                <a:gd name="T3" fmla="*/ 2 h 977"/>
                <a:gd name="T4" fmla="*/ 0 w 156"/>
                <a:gd name="T5" fmla="*/ 0 h 977"/>
                <a:gd name="T6" fmla="*/ 0 w 156"/>
                <a:gd name="T7" fmla="*/ 0 h 977"/>
                <a:gd name="T8" fmla="*/ 0 w 156"/>
                <a:gd name="T9" fmla="*/ 1 h 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7"/>
                <a:gd name="T17" fmla="*/ 156 w 156"/>
                <a:gd name="T18" fmla="*/ 977 h 9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7">
                  <a:moveTo>
                    <a:pt x="0" y="934"/>
                  </a:moveTo>
                  <a:lnTo>
                    <a:pt x="156" y="977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808"/>
            <p:cNvSpPr>
              <a:spLocks/>
            </p:cNvSpPr>
            <p:nvPr/>
          </p:nvSpPr>
          <p:spPr bwMode="auto">
            <a:xfrm>
              <a:off x="1240" y="3684"/>
              <a:ext cx="26" cy="196"/>
            </a:xfrm>
            <a:custGeom>
              <a:avLst/>
              <a:gdLst>
                <a:gd name="T0" fmla="*/ 0 w 155"/>
                <a:gd name="T1" fmla="*/ 2 h 977"/>
                <a:gd name="T2" fmla="*/ 0 w 155"/>
                <a:gd name="T3" fmla="*/ 2 h 977"/>
                <a:gd name="T4" fmla="*/ 0 w 155"/>
                <a:gd name="T5" fmla="*/ 0 h 977"/>
                <a:gd name="T6" fmla="*/ 0 w 155"/>
                <a:gd name="T7" fmla="*/ 0 h 977"/>
                <a:gd name="T8" fmla="*/ 0 w 155"/>
                <a:gd name="T9" fmla="*/ 2 h 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977"/>
                <a:gd name="T17" fmla="*/ 155 w 155"/>
                <a:gd name="T18" fmla="*/ 977 h 9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977">
                  <a:moveTo>
                    <a:pt x="0" y="934"/>
                  </a:moveTo>
                  <a:lnTo>
                    <a:pt x="155" y="977"/>
                  </a:lnTo>
                  <a:lnTo>
                    <a:pt x="155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809"/>
            <p:cNvSpPr>
              <a:spLocks/>
            </p:cNvSpPr>
            <p:nvPr/>
          </p:nvSpPr>
          <p:spPr bwMode="auto">
            <a:xfrm>
              <a:off x="1125" y="3646"/>
              <a:ext cx="26" cy="195"/>
            </a:xfrm>
            <a:custGeom>
              <a:avLst/>
              <a:gdLst>
                <a:gd name="T0" fmla="*/ 0 w 156"/>
                <a:gd name="T1" fmla="*/ 1 h 977"/>
                <a:gd name="T2" fmla="*/ 0 w 156"/>
                <a:gd name="T3" fmla="*/ 2 h 977"/>
                <a:gd name="T4" fmla="*/ 0 w 156"/>
                <a:gd name="T5" fmla="*/ 0 h 977"/>
                <a:gd name="T6" fmla="*/ 0 w 156"/>
                <a:gd name="T7" fmla="*/ 0 h 977"/>
                <a:gd name="T8" fmla="*/ 0 w 156"/>
                <a:gd name="T9" fmla="*/ 1 h 9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7"/>
                <a:gd name="T17" fmla="*/ 156 w 156"/>
                <a:gd name="T18" fmla="*/ 977 h 9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7">
                  <a:moveTo>
                    <a:pt x="0" y="934"/>
                  </a:moveTo>
                  <a:lnTo>
                    <a:pt x="156" y="977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810"/>
            <p:cNvSpPr>
              <a:spLocks/>
            </p:cNvSpPr>
            <p:nvPr/>
          </p:nvSpPr>
          <p:spPr bwMode="auto">
            <a:xfrm>
              <a:off x="953" y="3589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811"/>
            <p:cNvSpPr>
              <a:spLocks/>
            </p:cNvSpPr>
            <p:nvPr/>
          </p:nvSpPr>
          <p:spPr bwMode="auto">
            <a:xfrm>
              <a:off x="1183" y="3665"/>
              <a:ext cx="26" cy="196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812"/>
            <p:cNvSpPr>
              <a:spLocks/>
            </p:cNvSpPr>
            <p:nvPr/>
          </p:nvSpPr>
          <p:spPr bwMode="auto">
            <a:xfrm>
              <a:off x="1010" y="3608"/>
              <a:ext cx="26" cy="195"/>
            </a:xfrm>
            <a:custGeom>
              <a:avLst/>
              <a:gdLst>
                <a:gd name="T0" fmla="*/ 0 w 156"/>
                <a:gd name="T1" fmla="*/ 1 h 979"/>
                <a:gd name="T2" fmla="*/ 0 w 156"/>
                <a:gd name="T3" fmla="*/ 2 h 979"/>
                <a:gd name="T4" fmla="*/ 0 w 156"/>
                <a:gd name="T5" fmla="*/ 0 h 979"/>
                <a:gd name="T6" fmla="*/ 0 w 156"/>
                <a:gd name="T7" fmla="*/ 0 h 979"/>
                <a:gd name="T8" fmla="*/ 0 w 15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9"/>
                <a:gd name="T17" fmla="*/ 156 w 15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9">
                  <a:moveTo>
                    <a:pt x="0" y="935"/>
                  </a:moveTo>
                  <a:lnTo>
                    <a:pt x="156" y="979"/>
                  </a:lnTo>
                  <a:lnTo>
                    <a:pt x="156" y="44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813"/>
            <p:cNvSpPr>
              <a:spLocks/>
            </p:cNvSpPr>
            <p:nvPr/>
          </p:nvSpPr>
          <p:spPr bwMode="auto">
            <a:xfrm>
              <a:off x="1068" y="3627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814"/>
            <p:cNvSpPr>
              <a:spLocks/>
            </p:cNvSpPr>
            <p:nvPr/>
          </p:nvSpPr>
          <p:spPr bwMode="auto">
            <a:xfrm>
              <a:off x="1297" y="3960"/>
              <a:ext cx="26" cy="196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815"/>
            <p:cNvSpPr>
              <a:spLocks/>
            </p:cNvSpPr>
            <p:nvPr/>
          </p:nvSpPr>
          <p:spPr bwMode="auto">
            <a:xfrm>
              <a:off x="1355" y="3980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816"/>
            <p:cNvSpPr>
              <a:spLocks/>
            </p:cNvSpPr>
            <p:nvPr/>
          </p:nvSpPr>
          <p:spPr bwMode="auto">
            <a:xfrm>
              <a:off x="1412" y="3999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817"/>
            <p:cNvSpPr>
              <a:spLocks/>
            </p:cNvSpPr>
            <p:nvPr/>
          </p:nvSpPr>
          <p:spPr bwMode="auto">
            <a:xfrm>
              <a:off x="1240" y="3941"/>
              <a:ext cx="26" cy="196"/>
            </a:xfrm>
            <a:custGeom>
              <a:avLst/>
              <a:gdLst>
                <a:gd name="T0" fmla="*/ 0 w 155"/>
                <a:gd name="T1" fmla="*/ 1 h 979"/>
                <a:gd name="T2" fmla="*/ 0 w 155"/>
                <a:gd name="T3" fmla="*/ 2 h 979"/>
                <a:gd name="T4" fmla="*/ 0 w 155"/>
                <a:gd name="T5" fmla="*/ 0 h 979"/>
                <a:gd name="T6" fmla="*/ 0 w 155"/>
                <a:gd name="T7" fmla="*/ 0 h 979"/>
                <a:gd name="T8" fmla="*/ 0 w 155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979"/>
                <a:gd name="T17" fmla="*/ 155 w 155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979">
                  <a:moveTo>
                    <a:pt x="0" y="935"/>
                  </a:moveTo>
                  <a:lnTo>
                    <a:pt x="155" y="979"/>
                  </a:lnTo>
                  <a:lnTo>
                    <a:pt x="155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818"/>
            <p:cNvSpPr>
              <a:spLocks/>
            </p:cNvSpPr>
            <p:nvPr/>
          </p:nvSpPr>
          <p:spPr bwMode="auto">
            <a:xfrm>
              <a:off x="1125" y="3903"/>
              <a:ext cx="26" cy="196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819"/>
            <p:cNvSpPr>
              <a:spLocks/>
            </p:cNvSpPr>
            <p:nvPr/>
          </p:nvSpPr>
          <p:spPr bwMode="auto">
            <a:xfrm>
              <a:off x="953" y="3846"/>
              <a:ext cx="26" cy="195"/>
            </a:xfrm>
            <a:custGeom>
              <a:avLst/>
              <a:gdLst>
                <a:gd name="T0" fmla="*/ 0 w 156"/>
                <a:gd name="T1" fmla="*/ 1 h 979"/>
                <a:gd name="T2" fmla="*/ 0 w 156"/>
                <a:gd name="T3" fmla="*/ 2 h 979"/>
                <a:gd name="T4" fmla="*/ 0 w 156"/>
                <a:gd name="T5" fmla="*/ 0 h 979"/>
                <a:gd name="T6" fmla="*/ 0 w 156"/>
                <a:gd name="T7" fmla="*/ 0 h 979"/>
                <a:gd name="T8" fmla="*/ 0 w 15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9"/>
                <a:gd name="T17" fmla="*/ 156 w 15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9">
                  <a:moveTo>
                    <a:pt x="0" y="935"/>
                  </a:moveTo>
                  <a:lnTo>
                    <a:pt x="156" y="979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820"/>
            <p:cNvSpPr>
              <a:spLocks/>
            </p:cNvSpPr>
            <p:nvPr/>
          </p:nvSpPr>
          <p:spPr bwMode="auto">
            <a:xfrm>
              <a:off x="1183" y="3922"/>
              <a:ext cx="26" cy="196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4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821"/>
            <p:cNvSpPr>
              <a:spLocks/>
            </p:cNvSpPr>
            <p:nvPr/>
          </p:nvSpPr>
          <p:spPr bwMode="auto">
            <a:xfrm>
              <a:off x="1010" y="3865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822"/>
            <p:cNvSpPr>
              <a:spLocks/>
            </p:cNvSpPr>
            <p:nvPr/>
          </p:nvSpPr>
          <p:spPr bwMode="auto">
            <a:xfrm>
              <a:off x="1068" y="3884"/>
              <a:ext cx="26" cy="196"/>
            </a:xfrm>
            <a:custGeom>
              <a:avLst/>
              <a:gdLst>
                <a:gd name="T0" fmla="*/ 0 w 156"/>
                <a:gd name="T1" fmla="*/ 1 h 979"/>
                <a:gd name="T2" fmla="*/ 0 w 156"/>
                <a:gd name="T3" fmla="*/ 2 h 979"/>
                <a:gd name="T4" fmla="*/ 0 w 156"/>
                <a:gd name="T5" fmla="*/ 0 h 979"/>
                <a:gd name="T6" fmla="*/ 0 w 156"/>
                <a:gd name="T7" fmla="*/ 0 h 979"/>
                <a:gd name="T8" fmla="*/ 0 w 15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9"/>
                <a:gd name="T17" fmla="*/ 156 w 15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9">
                  <a:moveTo>
                    <a:pt x="0" y="936"/>
                  </a:moveTo>
                  <a:lnTo>
                    <a:pt x="156" y="979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823"/>
            <p:cNvSpPr>
              <a:spLocks/>
            </p:cNvSpPr>
            <p:nvPr/>
          </p:nvSpPr>
          <p:spPr bwMode="auto">
            <a:xfrm>
              <a:off x="1368" y="4277"/>
              <a:ext cx="137" cy="236"/>
            </a:xfrm>
            <a:custGeom>
              <a:avLst/>
              <a:gdLst>
                <a:gd name="T0" fmla="*/ 1 w 818"/>
                <a:gd name="T1" fmla="*/ 0 h 1180"/>
                <a:gd name="T2" fmla="*/ 0 w 818"/>
                <a:gd name="T3" fmla="*/ 0 h 1180"/>
                <a:gd name="T4" fmla="*/ 0 w 818"/>
                <a:gd name="T5" fmla="*/ 2 h 1180"/>
                <a:gd name="T6" fmla="*/ 1 w 818"/>
                <a:gd name="T7" fmla="*/ 2 h 1180"/>
                <a:gd name="T8" fmla="*/ 1 w 818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8"/>
                <a:gd name="T16" fmla="*/ 0 h 1180"/>
                <a:gd name="T17" fmla="*/ 818 w 818"/>
                <a:gd name="T18" fmla="*/ 1180 h 1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8" h="1180">
                  <a:moveTo>
                    <a:pt x="818" y="227"/>
                  </a:moveTo>
                  <a:lnTo>
                    <a:pt x="0" y="0"/>
                  </a:lnTo>
                  <a:lnTo>
                    <a:pt x="0" y="962"/>
                  </a:lnTo>
                  <a:lnTo>
                    <a:pt x="818" y="1180"/>
                  </a:lnTo>
                  <a:lnTo>
                    <a:pt x="818" y="227"/>
                  </a:lnTo>
                  <a:close/>
                </a:path>
              </a:pathLst>
            </a:custGeom>
            <a:solidFill>
              <a:srgbClr val="CCCCB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24"/>
            <p:cNvSpPr>
              <a:spLocks/>
            </p:cNvSpPr>
            <p:nvPr/>
          </p:nvSpPr>
          <p:spPr bwMode="auto">
            <a:xfrm>
              <a:off x="767" y="4742"/>
              <a:ext cx="59" cy="212"/>
            </a:xfrm>
            <a:custGeom>
              <a:avLst/>
              <a:gdLst>
                <a:gd name="T0" fmla="*/ 0 w 360"/>
                <a:gd name="T1" fmla="*/ 0 h 1059"/>
                <a:gd name="T2" fmla="*/ 0 w 360"/>
                <a:gd name="T3" fmla="*/ 2 h 1059"/>
                <a:gd name="T4" fmla="*/ 0 w 360"/>
                <a:gd name="T5" fmla="*/ 2 h 1059"/>
                <a:gd name="T6" fmla="*/ 0 w 360"/>
                <a:gd name="T7" fmla="*/ 0 h 1059"/>
                <a:gd name="T8" fmla="*/ 0 w 360"/>
                <a:gd name="T9" fmla="*/ 0 h 10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1059"/>
                <a:gd name="T17" fmla="*/ 360 w 360"/>
                <a:gd name="T18" fmla="*/ 1059 h 10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1059">
                  <a:moveTo>
                    <a:pt x="0" y="0"/>
                  </a:moveTo>
                  <a:lnTo>
                    <a:pt x="0" y="963"/>
                  </a:lnTo>
                  <a:lnTo>
                    <a:pt x="360" y="1059"/>
                  </a:lnTo>
                  <a:lnTo>
                    <a:pt x="36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825"/>
            <p:cNvSpPr>
              <a:spLocks/>
            </p:cNvSpPr>
            <p:nvPr/>
          </p:nvSpPr>
          <p:spPr bwMode="auto">
            <a:xfrm>
              <a:off x="790" y="4750"/>
              <a:ext cx="36" cy="183"/>
            </a:xfrm>
            <a:custGeom>
              <a:avLst/>
              <a:gdLst>
                <a:gd name="T0" fmla="*/ 0 w 219"/>
                <a:gd name="T1" fmla="*/ 1 h 917"/>
                <a:gd name="T2" fmla="*/ 0 w 219"/>
                <a:gd name="T3" fmla="*/ 1 h 917"/>
                <a:gd name="T4" fmla="*/ 0 w 219"/>
                <a:gd name="T5" fmla="*/ 0 h 917"/>
                <a:gd name="T6" fmla="*/ 0 w 219"/>
                <a:gd name="T7" fmla="*/ 0 h 917"/>
                <a:gd name="T8" fmla="*/ 0 w 219"/>
                <a:gd name="T9" fmla="*/ 1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917"/>
                <a:gd name="T17" fmla="*/ 219 w 219"/>
                <a:gd name="T18" fmla="*/ 917 h 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917">
                  <a:moveTo>
                    <a:pt x="0" y="859"/>
                  </a:moveTo>
                  <a:lnTo>
                    <a:pt x="219" y="917"/>
                  </a:lnTo>
                  <a:lnTo>
                    <a:pt x="219" y="60"/>
                  </a:lnTo>
                  <a:lnTo>
                    <a:pt x="0" y="0"/>
                  </a:lnTo>
                  <a:lnTo>
                    <a:pt x="0" y="859"/>
                  </a:lnTo>
                  <a:close/>
                </a:path>
              </a:pathLst>
            </a:custGeom>
            <a:solidFill>
              <a:srgbClr val="CCCCB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826"/>
            <p:cNvSpPr>
              <a:spLocks/>
            </p:cNvSpPr>
            <p:nvPr/>
          </p:nvSpPr>
          <p:spPr bwMode="auto">
            <a:xfrm>
              <a:off x="852" y="2821"/>
              <a:ext cx="1190" cy="597"/>
            </a:xfrm>
            <a:custGeom>
              <a:avLst/>
              <a:gdLst>
                <a:gd name="T0" fmla="*/ 0 w 7141"/>
                <a:gd name="T1" fmla="*/ 3 h 2984"/>
                <a:gd name="T2" fmla="*/ 3 w 7141"/>
                <a:gd name="T3" fmla="*/ 5 h 2984"/>
                <a:gd name="T4" fmla="*/ 5 w 7141"/>
                <a:gd name="T5" fmla="*/ 2 h 2984"/>
                <a:gd name="T6" fmla="*/ 2 w 7141"/>
                <a:gd name="T7" fmla="*/ 0 h 2984"/>
                <a:gd name="T8" fmla="*/ 0 w 7141"/>
                <a:gd name="T9" fmla="*/ 3 h 29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1"/>
                <a:gd name="T16" fmla="*/ 0 h 2984"/>
                <a:gd name="T17" fmla="*/ 7141 w 7141"/>
                <a:gd name="T18" fmla="*/ 2984 h 29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1" h="2984">
                  <a:moveTo>
                    <a:pt x="0" y="1733"/>
                  </a:moveTo>
                  <a:lnTo>
                    <a:pt x="4451" y="2984"/>
                  </a:lnTo>
                  <a:lnTo>
                    <a:pt x="7141" y="1250"/>
                  </a:lnTo>
                  <a:lnTo>
                    <a:pt x="2689" y="0"/>
                  </a:lnTo>
                  <a:lnTo>
                    <a:pt x="0" y="1733"/>
                  </a:lnTo>
                  <a:close/>
                </a:path>
              </a:pathLst>
            </a:custGeom>
            <a:solidFill>
              <a:srgbClr val="7F7F7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27"/>
            <p:cNvSpPr>
              <a:spLocks/>
            </p:cNvSpPr>
            <p:nvPr/>
          </p:nvSpPr>
          <p:spPr bwMode="auto">
            <a:xfrm>
              <a:off x="852" y="2821"/>
              <a:ext cx="1190" cy="355"/>
            </a:xfrm>
            <a:custGeom>
              <a:avLst/>
              <a:gdLst>
                <a:gd name="T0" fmla="*/ 5 w 7141"/>
                <a:gd name="T1" fmla="*/ 2 h 1774"/>
                <a:gd name="T2" fmla="*/ 5 w 7141"/>
                <a:gd name="T3" fmla="*/ 2 h 1774"/>
                <a:gd name="T4" fmla="*/ 2 w 7141"/>
                <a:gd name="T5" fmla="*/ 0 h 1774"/>
                <a:gd name="T6" fmla="*/ 0 w 7141"/>
                <a:gd name="T7" fmla="*/ 3 h 1774"/>
                <a:gd name="T8" fmla="*/ 0 w 7141"/>
                <a:gd name="T9" fmla="*/ 3 h 1774"/>
                <a:gd name="T10" fmla="*/ 2 w 7141"/>
                <a:gd name="T11" fmla="*/ 0 h 1774"/>
                <a:gd name="T12" fmla="*/ 5 w 7141"/>
                <a:gd name="T13" fmla="*/ 2 h 17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41"/>
                <a:gd name="T22" fmla="*/ 0 h 1774"/>
                <a:gd name="T23" fmla="*/ 7141 w 7141"/>
                <a:gd name="T24" fmla="*/ 1774 h 17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41" h="1774">
                  <a:moveTo>
                    <a:pt x="6997" y="1340"/>
                  </a:moveTo>
                  <a:lnTo>
                    <a:pt x="7141" y="1250"/>
                  </a:lnTo>
                  <a:lnTo>
                    <a:pt x="2689" y="0"/>
                  </a:lnTo>
                  <a:lnTo>
                    <a:pt x="0" y="1733"/>
                  </a:lnTo>
                  <a:lnTo>
                    <a:pt x="143" y="1774"/>
                  </a:lnTo>
                  <a:lnTo>
                    <a:pt x="2689" y="129"/>
                  </a:lnTo>
                  <a:lnTo>
                    <a:pt x="6997" y="1340"/>
                  </a:lnTo>
                  <a:close/>
                </a:path>
              </a:pathLst>
            </a:custGeom>
            <a:solidFill>
              <a:srgbClr val="3F3F3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28"/>
            <p:cNvSpPr>
              <a:spLocks/>
            </p:cNvSpPr>
            <p:nvPr/>
          </p:nvSpPr>
          <p:spPr bwMode="auto">
            <a:xfrm>
              <a:off x="2111" y="3985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829"/>
            <p:cNvSpPr>
              <a:spLocks/>
            </p:cNvSpPr>
            <p:nvPr/>
          </p:nvSpPr>
          <p:spPr bwMode="auto">
            <a:xfrm>
              <a:off x="1938" y="3927"/>
              <a:ext cx="26" cy="196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830"/>
            <p:cNvSpPr>
              <a:spLocks/>
            </p:cNvSpPr>
            <p:nvPr/>
          </p:nvSpPr>
          <p:spPr bwMode="auto">
            <a:xfrm>
              <a:off x="2168" y="4004"/>
              <a:ext cx="26" cy="196"/>
            </a:xfrm>
            <a:custGeom>
              <a:avLst/>
              <a:gdLst>
                <a:gd name="T0" fmla="*/ 0 w 157"/>
                <a:gd name="T1" fmla="*/ 1 h 979"/>
                <a:gd name="T2" fmla="*/ 0 w 157"/>
                <a:gd name="T3" fmla="*/ 2 h 979"/>
                <a:gd name="T4" fmla="*/ 0 w 157"/>
                <a:gd name="T5" fmla="*/ 0 h 979"/>
                <a:gd name="T6" fmla="*/ 0 w 157"/>
                <a:gd name="T7" fmla="*/ 0 h 979"/>
                <a:gd name="T8" fmla="*/ 0 w 157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979"/>
                <a:gd name="T17" fmla="*/ 157 w 157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979">
                  <a:moveTo>
                    <a:pt x="0" y="936"/>
                  </a:moveTo>
                  <a:lnTo>
                    <a:pt x="157" y="979"/>
                  </a:lnTo>
                  <a:lnTo>
                    <a:pt x="157" y="44"/>
                  </a:lnTo>
                  <a:lnTo>
                    <a:pt x="0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31"/>
            <p:cNvSpPr>
              <a:spLocks/>
            </p:cNvSpPr>
            <p:nvPr/>
          </p:nvSpPr>
          <p:spPr bwMode="auto">
            <a:xfrm>
              <a:off x="1996" y="3947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832"/>
            <p:cNvSpPr>
              <a:spLocks/>
            </p:cNvSpPr>
            <p:nvPr/>
          </p:nvSpPr>
          <p:spPr bwMode="auto">
            <a:xfrm>
              <a:off x="2053" y="3966"/>
              <a:ext cx="26" cy="195"/>
            </a:xfrm>
            <a:custGeom>
              <a:avLst/>
              <a:gdLst>
                <a:gd name="T0" fmla="*/ 0 w 155"/>
                <a:gd name="T1" fmla="*/ 1 h 979"/>
                <a:gd name="T2" fmla="*/ 0 w 155"/>
                <a:gd name="T3" fmla="*/ 2 h 979"/>
                <a:gd name="T4" fmla="*/ 0 w 155"/>
                <a:gd name="T5" fmla="*/ 0 h 979"/>
                <a:gd name="T6" fmla="*/ 0 w 155"/>
                <a:gd name="T7" fmla="*/ 0 h 979"/>
                <a:gd name="T8" fmla="*/ 0 w 155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979"/>
                <a:gd name="T17" fmla="*/ 155 w 155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979">
                  <a:moveTo>
                    <a:pt x="0" y="936"/>
                  </a:moveTo>
                  <a:lnTo>
                    <a:pt x="155" y="979"/>
                  </a:lnTo>
                  <a:lnTo>
                    <a:pt x="155" y="43"/>
                  </a:lnTo>
                  <a:lnTo>
                    <a:pt x="0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33"/>
            <p:cNvSpPr>
              <a:spLocks/>
            </p:cNvSpPr>
            <p:nvPr/>
          </p:nvSpPr>
          <p:spPr bwMode="auto">
            <a:xfrm>
              <a:off x="2111" y="4242"/>
              <a:ext cx="26" cy="196"/>
            </a:xfrm>
            <a:custGeom>
              <a:avLst/>
              <a:gdLst>
                <a:gd name="T0" fmla="*/ 0 w 156"/>
                <a:gd name="T1" fmla="*/ 1 h 979"/>
                <a:gd name="T2" fmla="*/ 0 w 156"/>
                <a:gd name="T3" fmla="*/ 2 h 979"/>
                <a:gd name="T4" fmla="*/ 0 w 156"/>
                <a:gd name="T5" fmla="*/ 0 h 979"/>
                <a:gd name="T6" fmla="*/ 0 w 156"/>
                <a:gd name="T7" fmla="*/ 0 h 979"/>
                <a:gd name="T8" fmla="*/ 0 w 15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9"/>
                <a:gd name="T17" fmla="*/ 156 w 15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9">
                  <a:moveTo>
                    <a:pt x="0" y="935"/>
                  </a:moveTo>
                  <a:lnTo>
                    <a:pt x="156" y="979"/>
                  </a:lnTo>
                  <a:lnTo>
                    <a:pt x="156" y="44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Freeform 834"/>
            <p:cNvSpPr>
              <a:spLocks/>
            </p:cNvSpPr>
            <p:nvPr/>
          </p:nvSpPr>
          <p:spPr bwMode="auto">
            <a:xfrm>
              <a:off x="1938" y="4184"/>
              <a:ext cx="26" cy="196"/>
            </a:xfrm>
            <a:custGeom>
              <a:avLst/>
              <a:gdLst>
                <a:gd name="T0" fmla="*/ 0 w 156"/>
                <a:gd name="T1" fmla="*/ 1 h 979"/>
                <a:gd name="T2" fmla="*/ 0 w 156"/>
                <a:gd name="T3" fmla="*/ 2 h 979"/>
                <a:gd name="T4" fmla="*/ 0 w 156"/>
                <a:gd name="T5" fmla="*/ 0 h 979"/>
                <a:gd name="T6" fmla="*/ 0 w 156"/>
                <a:gd name="T7" fmla="*/ 0 h 979"/>
                <a:gd name="T8" fmla="*/ 0 w 15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9"/>
                <a:gd name="T17" fmla="*/ 156 w 15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9">
                  <a:moveTo>
                    <a:pt x="0" y="936"/>
                  </a:moveTo>
                  <a:lnTo>
                    <a:pt x="156" y="979"/>
                  </a:lnTo>
                  <a:lnTo>
                    <a:pt x="156" y="44"/>
                  </a:lnTo>
                  <a:lnTo>
                    <a:pt x="0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Freeform 835"/>
            <p:cNvSpPr>
              <a:spLocks/>
            </p:cNvSpPr>
            <p:nvPr/>
          </p:nvSpPr>
          <p:spPr bwMode="auto">
            <a:xfrm>
              <a:off x="2168" y="4261"/>
              <a:ext cx="26" cy="196"/>
            </a:xfrm>
            <a:custGeom>
              <a:avLst/>
              <a:gdLst>
                <a:gd name="T0" fmla="*/ 0 w 157"/>
                <a:gd name="T1" fmla="*/ 1 h 978"/>
                <a:gd name="T2" fmla="*/ 0 w 157"/>
                <a:gd name="T3" fmla="*/ 2 h 978"/>
                <a:gd name="T4" fmla="*/ 0 w 157"/>
                <a:gd name="T5" fmla="*/ 0 h 978"/>
                <a:gd name="T6" fmla="*/ 0 w 157"/>
                <a:gd name="T7" fmla="*/ 0 h 978"/>
                <a:gd name="T8" fmla="*/ 0 w 157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978"/>
                <a:gd name="T17" fmla="*/ 157 w 157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978">
                  <a:moveTo>
                    <a:pt x="0" y="935"/>
                  </a:moveTo>
                  <a:lnTo>
                    <a:pt x="157" y="978"/>
                  </a:lnTo>
                  <a:lnTo>
                    <a:pt x="157" y="43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36"/>
            <p:cNvSpPr>
              <a:spLocks/>
            </p:cNvSpPr>
            <p:nvPr/>
          </p:nvSpPr>
          <p:spPr bwMode="auto">
            <a:xfrm>
              <a:off x="1996" y="4204"/>
              <a:ext cx="26" cy="195"/>
            </a:xfrm>
            <a:custGeom>
              <a:avLst/>
              <a:gdLst>
                <a:gd name="T0" fmla="*/ 0 w 156"/>
                <a:gd name="T1" fmla="*/ 1 h 978"/>
                <a:gd name="T2" fmla="*/ 0 w 156"/>
                <a:gd name="T3" fmla="*/ 2 h 978"/>
                <a:gd name="T4" fmla="*/ 0 w 156"/>
                <a:gd name="T5" fmla="*/ 0 h 978"/>
                <a:gd name="T6" fmla="*/ 0 w 156"/>
                <a:gd name="T7" fmla="*/ 0 h 978"/>
                <a:gd name="T8" fmla="*/ 0 w 156"/>
                <a:gd name="T9" fmla="*/ 1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78"/>
                <a:gd name="T17" fmla="*/ 156 w 156"/>
                <a:gd name="T18" fmla="*/ 978 h 9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78">
                  <a:moveTo>
                    <a:pt x="0" y="935"/>
                  </a:moveTo>
                  <a:lnTo>
                    <a:pt x="156" y="978"/>
                  </a:lnTo>
                  <a:lnTo>
                    <a:pt x="156" y="44"/>
                  </a:lnTo>
                  <a:lnTo>
                    <a:pt x="0" y="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837"/>
            <p:cNvSpPr>
              <a:spLocks/>
            </p:cNvSpPr>
            <p:nvPr/>
          </p:nvSpPr>
          <p:spPr bwMode="auto">
            <a:xfrm>
              <a:off x="2053" y="4223"/>
              <a:ext cx="26" cy="195"/>
            </a:xfrm>
            <a:custGeom>
              <a:avLst/>
              <a:gdLst>
                <a:gd name="T0" fmla="*/ 0 w 155"/>
                <a:gd name="T1" fmla="*/ 1 h 979"/>
                <a:gd name="T2" fmla="*/ 0 w 155"/>
                <a:gd name="T3" fmla="*/ 2 h 979"/>
                <a:gd name="T4" fmla="*/ 0 w 155"/>
                <a:gd name="T5" fmla="*/ 0 h 979"/>
                <a:gd name="T6" fmla="*/ 0 w 155"/>
                <a:gd name="T7" fmla="*/ 0 h 979"/>
                <a:gd name="T8" fmla="*/ 0 w 155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979"/>
                <a:gd name="T17" fmla="*/ 155 w 155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979">
                  <a:moveTo>
                    <a:pt x="0" y="936"/>
                  </a:moveTo>
                  <a:lnTo>
                    <a:pt x="155" y="979"/>
                  </a:lnTo>
                  <a:lnTo>
                    <a:pt x="155" y="45"/>
                  </a:lnTo>
                  <a:lnTo>
                    <a:pt x="0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838"/>
            <p:cNvSpPr>
              <a:spLocks/>
            </p:cNvSpPr>
            <p:nvPr/>
          </p:nvSpPr>
          <p:spPr bwMode="auto">
            <a:xfrm>
              <a:off x="1752" y="5081"/>
              <a:ext cx="60" cy="212"/>
            </a:xfrm>
            <a:custGeom>
              <a:avLst/>
              <a:gdLst>
                <a:gd name="T0" fmla="*/ 0 w 361"/>
                <a:gd name="T1" fmla="*/ 0 h 1058"/>
                <a:gd name="T2" fmla="*/ 0 w 361"/>
                <a:gd name="T3" fmla="*/ 2 h 1058"/>
                <a:gd name="T4" fmla="*/ 0 w 361"/>
                <a:gd name="T5" fmla="*/ 2 h 1058"/>
                <a:gd name="T6" fmla="*/ 0 w 361"/>
                <a:gd name="T7" fmla="*/ 0 h 1058"/>
                <a:gd name="T8" fmla="*/ 0 w 361"/>
                <a:gd name="T9" fmla="*/ 0 h 10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1058"/>
                <a:gd name="T17" fmla="*/ 361 w 361"/>
                <a:gd name="T18" fmla="*/ 1058 h 10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1058">
                  <a:moveTo>
                    <a:pt x="0" y="0"/>
                  </a:moveTo>
                  <a:lnTo>
                    <a:pt x="0" y="962"/>
                  </a:lnTo>
                  <a:lnTo>
                    <a:pt x="361" y="1058"/>
                  </a:lnTo>
                  <a:lnTo>
                    <a:pt x="361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3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839"/>
            <p:cNvSpPr>
              <a:spLocks/>
            </p:cNvSpPr>
            <p:nvPr/>
          </p:nvSpPr>
          <p:spPr bwMode="auto">
            <a:xfrm>
              <a:off x="1776" y="5089"/>
              <a:ext cx="36" cy="183"/>
            </a:xfrm>
            <a:custGeom>
              <a:avLst/>
              <a:gdLst>
                <a:gd name="T0" fmla="*/ 0 w 219"/>
                <a:gd name="T1" fmla="*/ 1 h 918"/>
                <a:gd name="T2" fmla="*/ 0 w 219"/>
                <a:gd name="T3" fmla="*/ 1 h 918"/>
                <a:gd name="T4" fmla="*/ 0 w 219"/>
                <a:gd name="T5" fmla="*/ 0 h 918"/>
                <a:gd name="T6" fmla="*/ 0 w 219"/>
                <a:gd name="T7" fmla="*/ 0 h 918"/>
                <a:gd name="T8" fmla="*/ 0 w 219"/>
                <a:gd name="T9" fmla="*/ 1 h 9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918"/>
                <a:gd name="T17" fmla="*/ 219 w 219"/>
                <a:gd name="T18" fmla="*/ 918 h 9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918">
                  <a:moveTo>
                    <a:pt x="0" y="859"/>
                  </a:moveTo>
                  <a:lnTo>
                    <a:pt x="219" y="918"/>
                  </a:lnTo>
                  <a:lnTo>
                    <a:pt x="219" y="61"/>
                  </a:lnTo>
                  <a:lnTo>
                    <a:pt x="0" y="0"/>
                  </a:lnTo>
                  <a:lnTo>
                    <a:pt x="0" y="859"/>
                  </a:lnTo>
                  <a:close/>
                </a:path>
              </a:pathLst>
            </a:custGeom>
            <a:solidFill>
              <a:srgbClr val="CCCCB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2" name="Text Box 840"/>
          <p:cNvSpPr txBox="1">
            <a:spLocks noChangeArrowheads="1"/>
          </p:cNvSpPr>
          <p:nvPr/>
        </p:nvSpPr>
        <p:spPr bwMode="auto">
          <a:xfrm>
            <a:off x="1371600" y="3457575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Front Ends</a:t>
            </a:r>
            <a:endParaRPr lang="en-GB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3" name="Text Box 841"/>
          <p:cNvSpPr txBox="1">
            <a:spLocks noChangeArrowheads="1"/>
          </p:cNvSpPr>
          <p:nvPr/>
        </p:nvSpPr>
        <p:spPr bwMode="auto">
          <a:xfrm>
            <a:off x="6019800" y="3352800"/>
            <a:ext cx="11906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 </a:t>
            </a: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Machine</a:t>
            </a:r>
            <a:endParaRPr lang="en-GB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83" name="Text Box 843"/>
          <p:cNvSpPr txBox="1">
            <a:spLocks noChangeArrowheads="1"/>
          </p:cNvSpPr>
          <p:nvPr/>
        </p:nvSpPr>
        <p:spPr bwMode="auto">
          <a:xfrm>
            <a:off x="2362200" y="2662535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Ticker Plant</a:t>
            </a:r>
            <a:endParaRPr lang="en-GB" sz="2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3" name="Oval 851"/>
          <p:cNvSpPr>
            <a:spLocks noChangeArrowheads="1"/>
          </p:cNvSpPr>
          <p:nvPr/>
        </p:nvSpPr>
        <p:spPr bwMode="auto">
          <a:xfrm>
            <a:off x="5715000" y="4343400"/>
            <a:ext cx="1730692" cy="799459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3EBFF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Storage Area </a:t>
            </a:r>
            <a:r>
              <a:rPr lang="en-US" sz="1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Network</a:t>
            </a:r>
          </a:p>
        </p:txBody>
      </p:sp>
      <p:sp>
        <p:nvSpPr>
          <p:cNvPr id="1064" name="Line 852"/>
          <p:cNvSpPr>
            <a:spLocks noChangeShapeType="1"/>
          </p:cNvSpPr>
          <p:nvPr/>
        </p:nvSpPr>
        <p:spPr bwMode="auto">
          <a:xfrm>
            <a:off x="5410200" y="5429250"/>
            <a:ext cx="76200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1065" name="Line 853"/>
          <p:cNvSpPr>
            <a:spLocks noChangeShapeType="1"/>
          </p:cNvSpPr>
          <p:nvPr/>
        </p:nvSpPr>
        <p:spPr bwMode="auto">
          <a:xfrm flipH="1" flipV="1">
            <a:off x="5410200" y="5638799"/>
            <a:ext cx="533400" cy="228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pic>
        <p:nvPicPr>
          <p:cNvPr id="1027" name="Picture 3" descr="C:\Documents and Settings\vkumar20\Local Settings\Temporary Internet Files\Content.IE5\E1HEWXP0\MC90043524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819400"/>
            <a:ext cx="609600" cy="1206137"/>
          </a:xfrm>
          <a:prstGeom prst="rect">
            <a:avLst/>
          </a:prstGeom>
          <a:noFill/>
        </p:spPr>
      </p:pic>
      <p:pic>
        <p:nvPicPr>
          <p:cNvPr id="428" name="Picture 3" descr="C:\Documents and Settings\vkumar20\Local Settings\Temporary Internet Files\Content.IE5\E1HEWXP0\MC90043524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05200"/>
            <a:ext cx="609600" cy="1206137"/>
          </a:xfrm>
          <a:prstGeom prst="rect">
            <a:avLst/>
          </a:prstGeom>
          <a:noFill/>
        </p:spPr>
      </p:pic>
      <p:sp>
        <p:nvSpPr>
          <p:cNvPr id="431" name="Text Box 844"/>
          <p:cNvSpPr txBox="1">
            <a:spLocks noChangeArrowheads="1"/>
          </p:cNvSpPr>
          <p:nvPr/>
        </p:nvSpPr>
        <p:spPr bwMode="auto">
          <a:xfrm>
            <a:off x="228600" y="5715000"/>
            <a:ext cx="915511" cy="415497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bIns="0" anchor="t" anchorCtr="1">
            <a:noAutofit/>
          </a:bodyPr>
          <a:lstStyle/>
          <a:p>
            <a:pPr eaLnBrk="0" hangingPunct="0"/>
            <a:endParaRPr lang="en-US" sz="900" b="1" u="sng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ctr" eaLnBrk="0" hangingPunct="0"/>
            <a:r>
              <a: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Exchange</a:t>
            </a:r>
          </a:p>
        </p:txBody>
      </p:sp>
      <p:sp>
        <p:nvSpPr>
          <p:cNvPr id="1058" name="Line 846"/>
          <p:cNvSpPr>
            <a:spLocks noChangeShapeType="1"/>
          </p:cNvSpPr>
          <p:nvPr/>
        </p:nvSpPr>
        <p:spPr bwMode="auto">
          <a:xfrm flipV="1">
            <a:off x="685800" y="4800599"/>
            <a:ext cx="1066800" cy="914399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846"/>
          <p:cNvSpPr>
            <a:spLocks noChangeShapeType="1"/>
          </p:cNvSpPr>
          <p:nvPr/>
        </p:nvSpPr>
        <p:spPr bwMode="auto">
          <a:xfrm flipV="1">
            <a:off x="685800" y="5029199"/>
            <a:ext cx="1676400" cy="685796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5" descr="C:\Documents and Settings\vkumar20\Local Settings\Temporary Internet Files\Content.IE5\CWK1ZSP5\MC90019743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038600"/>
            <a:ext cx="540099" cy="762000"/>
          </a:xfrm>
          <a:prstGeom prst="rect">
            <a:avLst/>
          </a:prstGeom>
          <a:noFill/>
        </p:spPr>
      </p:pic>
      <p:pic>
        <p:nvPicPr>
          <p:cNvPr id="436" name="Picture 5" descr="C:\Documents and Settings\vkumar20\Local Settings\Temporary Internet Files\Content.IE5\CWK1ZSP5\MC90019743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267200"/>
            <a:ext cx="540099" cy="762000"/>
          </a:xfrm>
          <a:prstGeom prst="rect">
            <a:avLst/>
          </a:prstGeom>
          <a:noFill/>
        </p:spPr>
      </p:pic>
      <p:sp>
        <p:nvSpPr>
          <p:cNvPr id="437" name="Line 846"/>
          <p:cNvSpPr>
            <a:spLocks noChangeShapeType="1"/>
          </p:cNvSpPr>
          <p:nvPr/>
        </p:nvSpPr>
        <p:spPr bwMode="auto">
          <a:xfrm flipV="1">
            <a:off x="2057400" y="3200399"/>
            <a:ext cx="2057400" cy="838199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triangle"/>
            <a:tailEnd type="triangle" w="med" len="med"/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438" name="Line 846"/>
          <p:cNvSpPr>
            <a:spLocks noChangeShapeType="1"/>
          </p:cNvSpPr>
          <p:nvPr/>
        </p:nvSpPr>
        <p:spPr bwMode="auto">
          <a:xfrm flipV="1">
            <a:off x="2667000" y="4038600"/>
            <a:ext cx="914400" cy="4572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triangle"/>
            <a:tailEnd type="triangle" w="med" len="med"/>
          </a:ln>
          <a:scene3d>
            <a:camera prst="orthographicFront">
              <a:rot lat="1200000" lon="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pic>
        <p:nvPicPr>
          <p:cNvPr id="131" name="Picture 130" descr="40985807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810000"/>
            <a:ext cx="1219200" cy="727456"/>
          </a:xfrm>
          <a:prstGeom prst="rect">
            <a:avLst/>
          </a:prstGeom>
        </p:spPr>
      </p:pic>
      <p:sp>
        <p:nvSpPr>
          <p:cNvPr id="132" name="Line 846"/>
          <p:cNvSpPr>
            <a:spLocks noChangeShapeType="1"/>
          </p:cNvSpPr>
          <p:nvPr/>
        </p:nvSpPr>
        <p:spPr bwMode="auto">
          <a:xfrm>
            <a:off x="4419600" y="3505200"/>
            <a:ext cx="533400" cy="15240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" name="Line 846"/>
          <p:cNvSpPr>
            <a:spLocks noChangeShapeType="1"/>
          </p:cNvSpPr>
          <p:nvPr/>
        </p:nvSpPr>
        <p:spPr bwMode="auto">
          <a:xfrm>
            <a:off x="3886200" y="4191000"/>
            <a:ext cx="304800" cy="8382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" name="Line 846"/>
          <p:cNvSpPr>
            <a:spLocks noChangeShapeType="1"/>
          </p:cNvSpPr>
          <p:nvPr/>
        </p:nvSpPr>
        <p:spPr bwMode="auto">
          <a:xfrm flipV="1">
            <a:off x="4591050" y="3048000"/>
            <a:ext cx="1809750" cy="219072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non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" name="Text Box 844"/>
          <p:cNvSpPr txBox="1">
            <a:spLocks noChangeArrowheads="1"/>
          </p:cNvSpPr>
          <p:nvPr/>
        </p:nvSpPr>
        <p:spPr bwMode="auto">
          <a:xfrm>
            <a:off x="228600" y="4613703"/>
            <a:ext cx="915511" cy="415497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0" tIns="0" bIns="0" anchor="t" anchorCtr="1">
            <a:noAutofit/>
          </a:bodyPr>
          <a:lstStyle/>
          <a:p>
            <a:pPr eaLnBrk="0" hangingPunct="0"/>
            <a:endParaRPr lang="en-US" sz="900" b="1" u="sng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ctr" eaLnBrk="0" hangingPunct="0"/>
            <a:r>
              <a: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Exchange</a:t>
            </a:r>
          </a:p>
        </p:txBody>
      </p:sp>
      <p:sp>
        <p:nvSpPr>
          <p:cNvPr id="138" name="Line 846"/>
          <p:cNvSpPr>
            <a:spLocks noChangeShapeType="1"/>
          </p:cNvSpPr>
          <p:nvPr/>
        </p:nvSpPr>
        <p:spPr bwMode="auto">
          <a:xfrm>
            <a:off x="1143000" y="4800599"/>
            <a:ext cx="1219200" cy="228601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" name="Line 846"/>
          <p:cNvSpPr>
            <a:spLocks noChangeShapeType="1"/>
          </p:cNvSpPr>
          <p:nvPr/>
        </p:nvSpPr>
        <p:spPr bwMode="auto">
          <a:xfrm flipV="1">
            <a:off x="1143000" y="4419600"/>
            <a:ext cx="381000" cy="3810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" name="Oval 851"/>
          <p:cNvSpPr>
            <a:spLocks noChangeArrowheads="1"/>
          </p:cNvSpPr>
          <p:nvPr/>
        </p:nvSpPr>
        <p:spPr bwMode="auto">
          <a:xfrm>
            <a:off x="5867400" y="5601341"/>
            <a:ext cx="1730692" cy="799459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3EBFF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Network File System</a:t>
            </a:r>
            <a:endParaRPr lang="en-US" sz="14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1" name="Picture 5" descr="C:\Documents and Settings\vkumar20\Local Settings\Temporary Internet Files\Content.IE5\CWK1ZSP5\MC90019743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540099" cy="762000"/>
          </a:xfrm>
          <a:prstGeom prst="rect">
            <a:avLst/>
          </a:prstGeom>
          <a:noFill/>
        </p:spPr>
      </p:pic>
      <p:sp>
        <p:nvSpPr>
          <p:cNvPr id="142" name="Line 846"/>
          <p:cNvSpPr>
            <a:spLocks noChangeShapeType="1"/>
          </p:cNvSpPr>
          <p:nvPr/>
        </p:nvSpPr>
        <p:spPr bwMode="auto">
          <a:xfrm flipV="1">
            <a:off x="6934199" y="3048000"/>
            <a:ext cx="1066801" cy="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non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" name="Line 846"/>
          <p:cNvSpPr>
            <a:spLocks noChangeShapeType="1"/>
          </p:cNvSpPr>
          <p:nvPr/>
        </p:nvSpPr>
        <p:spPr bwMode="auto">
          <a:xfrm>
            <a:off x="8229600" y="3276600"/>
            <a:ext cx="152400" cy="609600"/>
          </a:xfrm>
          <a:prstGeom prst="line">
            <a:avLst/>
          </a:prstGeom>
          <a:noFill/>
          <a:ln w="28575">
            <a:solidFill>
              <a:schemeClr val="accent5"/>
            </a:solidFill>
            <a:prstDash val="sysDash"/>
            <a:round/>
            <a:headEnd type="non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" name="Line 852"/>
          <p:cNvSpPr>
            <a:spLocks noChangeShapeType="1"/>
          </p:cNvSpPr>
          <p:nvPr/>
        </p:nvSpPr>
        <p:spPr bwMode="auto">
          <a:xfrm flipV="1">
            <a:off x="5181601" y="4838700"/>
            <a:ext cx="600074" cy="266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145" name="Line 852"/>
          <p:cNvSpPr>
            <a:spLocks noChangeShapeType="1"/>
          </p:cNvSpPr>
          <p:nvPr/>
        </p:nvSpPr>
        <p:spPr bwMode="auto">
          <a:xfrm flipV="1">
            <a:off x="5257800" y="4953000"/>
            <a:ext cx="68580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/>
            <a:tailEnd type="none" w="med" len="med"/>
          </a:ln>
          <a:scene3d>
            <a:camera prst="orthographicFront">
              <a:rot lat="0" lon="6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p:sp>
        <p:nvSpPr>
          <p:cNvPr id="86" name="Notched Right Arrow 85"/>
          <p:cNvSpPr/>
          <p:nvPr/>
        </p:nvSpPr>
        <p:spPr>
          <a:xfrm rot="20432771">
            <a:off x="6209440" y="1564578"/>
            <a:ext cx="762000" cy="3542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Notched Right Arrow 86"/>
          <p:cNvSpPr/>
          <p:nvPr/>
        </p:nvSpPr>
        <p:spPr>
          <a:xfrm rot="402973">
            <a:off x="6266500" y="1948342"/>
            <a:ext cx="762000" cy="3542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840"/>
          <p:cNvSpPr txBox="1">
            <a:spLocks noChangeArrowheads="1"/>
          </p:cNvSpPr>
          <p:nvPr/>
        </p:nvSpPr>
        <p:spPr bwMode="auto">
          <a:xfrm>
            <a:off x="7010400" y="2013099"/>
            <a:ext cx="76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B-Pipe</a:t>
            </a:r>
            <a:endParaRPr lang="en-GB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Text Box 840"/>
          <p:cNvSpPr txBox="1">
            <a:spLocks noChangeArrowheads="1"/>
          </p:cNvSpPr>
          <p:nvPr/>
        </p:nvSpPr>
        <p:spPr bwMode="auto">
          <a:xfrm>
            <a:off x="6891668" y="1513367"/>
            <a:ext cx="76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API</a:t>
            </a:r>
            <a:endParaRPr lang="en-GB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" name="Picture 5" descr="C:\Documents and Settings\vkumar20\Local Settings\Temporary Internet Files\Content.IE5\CWK1ZSP5\MC90019743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00200"/>
            <a:ext cx="540099" cy="762000"/>
          </a:xfrm>
          <a:prstGeom prst="rect">
            <a:avLst/>
          </a:prstGeom>
          <a:noFill/>
        </p:spPr>
      </p:pic>
      <p:sp>
        <p:nvSpPr>
          <p:cNvPr id="91" name="Text Box 841"/>
          <p:cNvSpPr txBox="1">
            <a:spLocks noChangeArrowheads="1"/>
          </p:cNvSpPr>
          <p:nvPr/>
        </p:nvSpPr>
        <p:spPr bwMode="auto">
          <a:xfrm>
            <a:off x="5312734" y="2319668"/>
            <a:ext cx="1190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Gserv</a:t>
            </a: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EServ</a:t>
            </a: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Machine</a:t>
            </a:r>
            <a:endParaRPr lang="en-GB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Line 846"/>
          <p:cNvSpPr>
            <a:spLocks noChangeShapeType="1"/>
          </p:cNvSpPr>
          <p:nvPr/>
        </p:nvSpPr>
        <p:spPr bwMode="auto">
          <a:xfrm flipV="1">
            <a:off x="4572000" y="1981200"/>
            <a:ext cx="1066800" cy="12954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 type="none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465F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B0B6"/>
      </a:accent5>
      <a:accent6>
        <a:srgbClr val="E7B900"/>
      </a:accent6>
      <a:hlink>
        <a:srgbClr val="055B49"/>
      </a:hlink>
      <a:folHlink>
        <a:srgbClr val="962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58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58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F465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B0B6"/>
        </a:accent5>
        <a:accent6>
          <a:srgbClr val="E7B900"/>
        </a:accent6>
        <a:hlink>
          <a:srgbClr val="055B49"/>
        </a:hlink>
        <a:folHlink>
          <a:srgbClr val="9628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9862</TotalTime>
  <Words>1639</Words>
  <Application>Microsoft Office PowerPoint</Application>
  <PresentationFormat>On-screen Show (4:3)</PresentationFormat>
  <Paragraphs>313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Module</vt:lpstr>
      <vt:lpstr>1_Blank</vt:lpstr>
      <vt:lpstr>Slide 1</vt:lpstr>
      <vt:lpstr>Topics to be Covered</vt:lpstr>
      <vt:lpstr>What is Ticker Plant</vt:lpstr>
      <vt:lpstr>A Typical Day in the Ticker Plant</vt:lpstr>
      <vt:lpstr>A Typical Day in the Ticker Plant</vt:lpstr>
      <vt:lpstr>A Typical Day in the Ticker Plant</vt:lpstr>
      <vt:lpstr>A Typical Day in the Ticker Plant</vt:lpstr>
      <vt:lpstr>Ticker Plant Internals</vt:lpstr>
      <vt:lpstr>Ticker Plant High Level View</vt:lpstr>
      <vt:lpstr>Local Ticker Plants</vt:lpstr>
      <vt:lpstr>LTP Bloomberg RT data flow</vt:lpstr>
      <vt:lpstr>Controlling LTPs </vt:lpstr>
      <vt:lpstr>Types of Ticker Machine</vt:lpstr>
      <vt:lpstr>Data distribution</vt:lpstr>
      <vt:lpstr>Load Balance/FallBack</vt:lpstr>
      <vt:lpstr>Ticker Plant Database</vt:lpstr>
      <vt:lpstr>The Ticker Database</vt:lpstr>
      <vt:lpstr>Database Days</vt:lpstr>
      <vt:lpstr>Intra-Day History (up to 245 days)</vt:lpstr>
      <vt:lpstr>Object Definition (Object ID)</vt:lpstr>
      <vt:lpstr>Composite Objects</vt:lpstr>
      <vt:lpstr>Object Header</vt:lpstr>
      <vt:lpstr>Viewing Headers with HDRS</vt:lpstr>
      <vt:lpstr>Viewing Headers with HDRS SMRT</vt:lpstr>
      <vt:lpstr>TDIS Example</vt:lpstr>
      <vt:lpstr>Ticks</vt:lpstr>
      <vt:lpstr>Viewing Ticks - GTIC</vt:lpstr>
      <vt:lpstr>Viewing Ticks - TKRQ</vt:lpstr>
      <vt:lpstr>Accessing Ticker Plant Data</vt:lpstr>
      <vt:lpstr>Data Requests</vt:lpstr>
      <vt:lpstr>Request Routing</vt:lpstr>
      <vt:lpstr>Real time Update (Monitor)</vt:lpstr>
      <vt:lpstr>Real time Update Continued ..</vt:lpstr>
      <vt:lpstr>Monitoring Detail</vt:lpstr>
      <vt:lpstr>Monitoring Detail Continued ..</vt:lpstr>
      <vt:lpstr>Monitor Stream - TKML</vt:lpstr>
      <vt:lpstr>Ticker System Restart</vt:lpstr>
      <vt:lpstr>Noturn machines</vt:lpstr>
      <vt:lpstr>Ongoing projects</vt:lpstr>
      <vt:lpstr>Where to Find this Presentation</vt:lpstr>
      <vt:lpstr>Document History</vt:lpstr>
    </vt:vector>
  </TitlesOfParts>
  <Company>Bloomberg LP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Node Details</dc:title>
  <dc:creator>pcsu</dc:creator>
  <cp:lastModifiedBy>cfoht</cp:lastModifiedBy>
  <cp:revision>576</cp:revision>
  <dcterms:created xsi:type="dcterms:W3CDTF">2004-03-04T19:44:43Z</dcterms:created>
  <dcterms:modified xsi:type="dcterms:W3CDTF">2012-02-22T20:53:34Z</dcterms:modified>
</cp:coreProperties>
</file>