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d3dd52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d3dd52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9f8cbe9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9f8cbe9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dd3dd52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dd3dd52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9f8cbe9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d9f8cbe9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d3dd52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dd3dd52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9f8cbe9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9f8cbe9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9f8cbe9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9f8cbe9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9f8cbe9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9f8cbe9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9f8cbe9c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9f8cbe9c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9f8cbe9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9f8cbe9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9f8cbe9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9f8cbe9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9f8cbe9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9f8cbe9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9f8cbe9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9f8cbe9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9f8cbe9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9f8cbe9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852200" y="1921050"/>
            <a:ext cx="5439600" cy="80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Proof by Induction</a:t>
            </a:r>
            <a:endParaRPr sz="4000"/>
          </a:p>
        </p:txBody>
      </p:sp>
      <p:sp>
        <p:nvSpPr>
          <p:cNvPr id="129" name="Google Shape;129;p13"/>
          <p:cNvSpPr txBox="1"/>
          <p:nvPr>
            <p:ph idx="4294967295" type="subTitle"/>
          </p:nvPr>
        </p:nvSpPr>
        <p:spPr>
          <a:xfrm>
            <a:off x="3552450" y="2724150"/>
            <a:ext cx="2039100" cy="498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2200"/>
              <a:t>By: Henry Yan</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402450" y="400000"/>
            <a:ext cx="8339100" cy="20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P2: Prove that F</a:t>
            </a:r>
            <a:r>
              <a:rPr baseline="-25000" lang="en"/>
              <a:t>1</a:t>
            </a:r>
            <a:r>
              <a:rPr baseline="30000" lang="en"/>
              <a:t> </a:t>
            </a:r>
            <a:r>
              <a:rPr lang="en"/>
              <a:t>+ F</a:t>
            </a:r>
            <a:r>
              <a:rPr baseline="-25000" lang="en"/>
              <a:t>2</a:t>
            </a:r>
            <a:r>
              <a:rPr baseline="30000" lang="en"/>
              <a:t> </a:t>
            </a:r>
            <a:r>
              <a:rPr lang="en"/>
              <a:t>+ F</a:t>
            </a:r>
            <a:r>
              <a:rPr baseline="-25000" lang="en"/>
              <a:t>3</a:t>
            </a:r>
            <a:r>
              <a:rPr baseline="30000" lang="en"/>
              <a:t> </a:t>
            </a:r>
            <a:r>
              <a:rPr lang="en"/>
              <a:t>+ … + F</a:t>
            </a:r>
            <a:r>
              <a:rPr baseline="-25000" lang="en"/>
              <a:t>n</a:t>
            </a:r>
            <a:r>
              <a:rPr lang="en"/>
              <a:t> = F</a:t>
            </a:r>
            <a:r>
              <a:rPr baseline="-25000" lang="en"/>
              <a:t>n + 2</a:t>
            </a:r>
            <a:r>
              <a:rPr lang="en"/>
              <a:t> - 1, where n ∈ ℕ and F</a:t>
            </a:r>
            <a:r>
              <a:rPr baseline="-25000" lang="en"/>
              <a:t>n</a:t>
            </a:r>
            <a:r>
              <a:rPr lang="en"/>
              <a:t> is the nth Fibonacci Number. Define Fibonacci numbers as follows:</a:t>
            </a:r>
            <a:endParaRPr/>
          </a:p>
          <a:p>
            <a:pPr indent="0" lvl="0" marL="0" rtl="0" algn="ctr">
              <a:spcBef>
                <a:spcPts val="0"/>
              </a:spcBef>
              <a:spcAft>
                <a:spcPts val="0"/>
              </a:spcAft>
              <a:buNone/>
            </a:pPr>
            <a:r>
              <a:rPr lang="en"/>
              <a:t>F</a:t>
            </a:r>
            <a:r>
              <a:rPr baseline="-25000" lang="en"/>
              <a:t>0 </a:t>
            </a:r>
            <a:r>
              <a:rPr lang="en"/>
              <a:t>= 0, F</a:t>
            </a:r>
            <a:r>
              <a:rPr baseline="-25000" lang="en"/>
              <a:t>1</a:t>
            </a:r>
            <a:r>
              <a:rPr baseline="30000" lang="en"/>
              <a:t> </a:t>
            </a:r>
            <a:r>
              <a:rPr lang="en"/>
              <a:t>= F</a:t>
            </a:r>
            <a:r>
              <a:rPr baseline="-25000" lang="en"/>
              <a:t>2</a:t>
            </a:r>
            <a:r>
              <a:rPr lang="en"/>
              <a:t> = 1, and F</a:t>
            </a:r>
            <a:r>
              <a:rPr baseline="-25000" lang="en"/>
              <a:t>n</a:t>
            </a:r>
            <a:r>
              <a:rPr lang="en"/>
              <a:t> = F</a:t>
            </a:r>
            <a:r>
              <a:rPr baseline="-25000" lang="en"/>
              <a:t>n-1 </a:t>
            </a:r>
            <a:r>
              <a:rPr lang="en"/>
              <a:t>+ F</a:t>
            </a:r>
            <a:r>
              <a:rPr baseline="-25000" lang="en"/>
              <a:t>n-2 </a:t>
            </a:r>
            <a:r>
              <a:rPr lang="en"/>
              <a:t>for n ≥ 3.</a:t>
            </a:r>
            <a:endParaRPr baseline="30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489000" y="445575"/>
            <a:ext cx="8166000" cy="14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Nunito"/>
                <a:ea typeface="Nunito"/>
                <a:cs typeface="Nunito"/>
                <a:sym typeface="Nunito"/>
              </a:rPr>
              <a:t>P3: Prove that F</a:t>
            </a:r>
            <a:r>
              <a:rPr baseline="-25000" lang="en" sz="3000">
                <a:solidFill>
                  <a:schemeClr val="lt1"/>
                </a:solidFill>
                <a:latin typeface="Nunito"/>
                <a:ea typeface="Nunito"/>
                <a:cs typeface="Nunito"/>
                <a:sym typeface="Nunito"/>
              </a:rPr>
              <a:t>1</a:t>
            </a:r>
            <a:r>
              <a:rPr baseline="30000" lang="en" sz="3000">
                <a:solidFill>
                  <a:schemeClr val="lt1"/>
                </a:solidFill>
                <a:latin typeface="Nunito"/>
                <a:ea typeface="Nunito"/>
                <a:cs typeface="Nunito"/>
                <a:sym typeface="Nunito"/>
              </a:rPr>
              <a:t>2 </a:t>
            </a:r>
            <a:r>
              <a:rPr lang="en" sz="3000">
                <a:solidFill>
                  <a:schemeClr val="lt1"/>
                </a:solidFill>
                <a:latin typeface="Nunito"/>
                <a:ea typeface="Nunito"/>
                <a:cs typeface="Nunito"/>
                <a:sym typeface="Nunito"/>
              </a:rPr>
              <a:t>+ F</a:t>
            </a:r>
            <a:r>
              <a:rPr baseline="-25000" lang="en" sz="3000">
                <a:solidFill>
                  <a:schemeClr val="lt1"/>
                </a:solidFill>
                <a:latin typeface="Nunito"/>
                <a:ea typeface="Nunito"/>
                <a:cs typeface="Nunito"/>
                <a:sym typeface="Nunito"/>
              </a:rPr>
              <a:t>2</a:t>
            </a:r>
            <a:r>
              <a:rPr baseline="30000" lang="en" sz="3000">
                <a:solidFill>
                  <a:schemeClr val="lt1"/>
                </a:solidFill>
                <a:latin typeface="Nunito"/>
                <a:ea typeface="Nunito"/>
                <a:cs typeface="Nunito"/>
                <a:sym typeface="Nunito"/>
              </a:rPr>
              <a:t>2 </a:t>
            </a:r>
            <a:r>
              <a:rPr lang="en" sz="3000">
                <a:solidFill>
                  <a:schemeClr val="lt1"/>
                </a:solidFill>
                <a:latin typeface="Nunito"/>
                <a:ea typeface="Nunito"/>
                <a:cs typeface="Nunito"/>
                <a:sym typeface="Nunito"/>
              </a:rPr>
              <a:t>+ F</a:t>
            </a:r>
            <a:r>
              <a:rPr baseline="-25000" lang="en" sz="3000">
                <a:solidFill>
                  <a:schemeClr val="lt1"/>
                </a:solidFill>
                <a:latin typeface="Nunito"/>
                <a:ea typeface="Nunito"/>
                <a:cs typeface="Nunito"/>
                <a:sym typeface="Nunito"/>
              </a:rPr>
              <a:t>3</a:t>
            </a:r>
            <a:r>
              <a:rPr baseline="30000" lang="en" sz="3000">
                <a:solidFill>
                  <a:schemeClr val="lt1"/>
                </a:solidFill>
                <a:latin typeface="Nunito"/>
                <a:ea typeface="Nunito"/>
                <a:cs typeface="Nunito"/>
                <a:sym typeface="Nunito"/>
              </a:rPr>
              <a:t>2 </a:t>
            </a:r>
            <a:r>
              <a:rPr lang="en" sz="3000">
                <a:solidFill>
                  <a:schemeClr val="lt1"/>
                </a:solidFill>
                <a:latin typeface="Nunito"/>
                <a:ea typeface="Nunito"/>
                <a:cs typeface="Nunito"/>
                <a:sym typeface="Nunito"/>
              </a:rPr>
              <a:t>+ … + F</a:t>
            </a:r>
            <a:r>
              <a:rPr baseline="-25000" lang="en" sz="3000">
                <a:solidFill>
                  <a:schemeClr val="lt1"/>
                </a:solidFill>
                <a:latin typeface="Nunito"/>
                <a:ea typeface="Nunito"/>
                <a:cs typeface="Nunito"/>
                <a:sym typeface="Nunito"/>
              </a:rPr>
              <a:t>n</a:t>
            </a:r>
            <a:r>
              <a:rPr baseline="30000" lang="en" sz="3000">
                <a:solidFill>
                  <a:schemeClr val="lt1"/>
                </a:solidFill>
                <a:latin typeface="Nunito"/>
                <a:ea typeface="Nunito"/>
                <a:cs typeface="Nunito"/>
                <a:sym typeface="Nunito"/>
              </a:rPr>
              <a:t>2</a:t>
            </a:r>
            <a:r>
              <a:rPr lang="en" sz="3000">
                <a:solidFill>
                  <a:schemeClr val="lt1"/>
                </a:solidFill>
                <a:latin typeface="Nunito"/>
                <a:ea typeface="Nunito"/>
                <a:cs typeface="Nunito"/>
                <a:sym typeface="Nunito"/>
              </a:rPr>
              <a:t> = F</a:t>
            </a:r>
            <a:r>
              <a:rPr baseline="-25000" lang="en" sz="3000">
                <a:solidFill>
                  <a:schemeClr val="lt1"/>
                </a:solidFill>
                <a:latin typeface="Nunito"/>
                <a:ea typeface="Nunito"/>
                <a:cs typeface="Nunito"/>
                <a:sym typeface="Nunito"/>
              </a:rPr>
              <a:t>n</a:t>
            </a:r>
            <a:r>
              <a:rPr lang="en" sz="3000">
                <a:solidFill>
                  <a:schemeClr val="lt1"/>
                </a:solidFill>
                <a:latin typeface="Nunito"/>
                <a:ea typeface="Nunito"/>
                <a:cs typeface="Nunito"/>
                <a:sym typeface="Nunito"/>
              </a:rPr>
              <a:t>F</a:t>
            </a:r>
            <a:r>
              <a:rPr baseline="-25000" lang="en" sz="3000">
                <a:solidFill>
                  <a:schemeClr val="lt1"/>
                </a:solidFill>
                <a:latin typeface="Nunito"/>
                <a:ea typeface="Nunito"/>
                <a:cs typeface="Nunito"/>
                <a:sym typeface="Nunito"/>
              </a:rPr>
              <a:t>n+1</a:t>
            </a:r>
            <a:r>
              <a:rPr lang="en" sz="3000">
                <a:solidFill>
                  <a:schemeClr val="lt1"/>
                </a:solidFill>
                <a:latin typeface="Nunito"/>
                <a:ea typeface="Nunito"/>
                <a:cs typeface="Nunito"/>
                <a:sym typeface="Nunito"/>
              </a:rPr>
              <a:t>, where n ∈ ℕ and F</a:t>
            </a:r>
            <a:r>
              <a:rPr baseline="-25000" lang="en" sz="3000">
                <a:solidFill>
                  <a:schemeClr val="lt1"/>
                </a:solidFill>
                <a:latin typeface="Nunito"/>
                <a:ea typeface="Nunito"/>
                <a:cs typeface="Nunito"/>
                <a:sym typeface="Nunito"/>
              </a:rPr>
              <a:t>n</a:t>
            </a:r>
            <a:r>
              <a:rPr lang="en" sz="3000">
                <a:solidFill>
                  <a:schemeClr val="lt1"/>
                </a:solidFill>
                <a:latin typeface="Nunito"/>
                <a:ea typeface="Nunito"/>
                <a:cs typeface="Nunito"/>
                <a:sym typeface="Nunito"/>
              </a:rPr>
              <a:t> is the nth Fibonacci Number, as defined in the previous problem.</a:t>
            </a:r>
            <a:endParaRPr baseline="30000" sz="30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 type="body"/>
          </p:nvPr>
        </p:nvSpPr>
        <p:spPr>
          <a:xfrm>
            <a:off x="466050" y="869775"/>
            <a:ext cx="8211900" cy="39468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Prove that </a:t>
            </a:r>
            <a:r>
              <a:rPr lang="en" sz="1400">
                <a:solidFill>
                  <a:srgbClr val="000000"/>
                </a:solidFill>
                <a:latin typeface="Nunito"/>
                <a:ea typeface="Nunito"/>
                <a:cs typeface="Nunito"/>
                <a:sym typeface="Nunito"/>
              </a:rPr>
              <a:t>1</a:t>
            </a:r>
            <a:r>
              <a:rPr baseline="30000" lang="en" sz="1400">
                <a:solidFill>
                  <a:srgbClr val="000000"/>
                </a:solidFill>
                <a:latin typeface="Nunito"/>
                <a:ea typeface="Nunito"/>
                <a:cs typeface="Nunito"/>
                <a:sym typeface="Nunito"/>
              </a:rPr>
              <a:t>3 </a:t>
            </a:r>
            <a:r>
              <a:rPr lang="en" sz="1400">
                <a:solidFill>
                  <a:srgbClr val="000000"/>
                </a:solidFill>
                <a:latin typeface="Nunito"/>
                <a:ea typeface="Nunito"/>
                <a:cs typeface="Nunito"/>
                <a:sym typeface="Nunito"/>
              </a:rPr>
              <a:t>+ 2</a:t>
            </a:r>
            <a:r>
              <a:rPr baseline="30000" lang="en" sz="1400">
                <a:solidFill>
                  <a:srgbClr val="000000"/>
                </a:solidFill>
                <a:latin typeface="Nunito"/>
                <a:ea typeface="Nunito"/>
                <a:cs typeface="Nunito"/>
                <a:sym typeface="Nunito"/>
              </a:rPr>
              <a:t>3 </a:t>
            </a:r>
            <a:r>
              <a:rPr lang="en" sz="1400">
                <a:solidFill>
                  <a:srgbClr val="000000"/>
                </a:solidFill>
                <a:latin typeface="Nunito"/>
                <a:ea typeface="Nunito"/>
                <a:cs typeface="Nunito"/>
                <a:sym typeface="Nunito"/>
              </a:rPr>
              <a:t>+ … + n</a:t>
            </a:r>
            <a:r>
              <a:rPr baseline="30000" lang="en" sz="1400">
                <a:solidFill>
                  <a:srgbClr val="000000"/>
                </a:solidFill>
                <a:latin typeface="Nunito"/>
                <a:ea typeface="Nunito"/>
                <a:cs typeface="Nunito"/>
                <a:sym typeface="Nunito"/>
              </a:rPr>
              <a:t>3</a:t>
            </a:r>
            <a:r>
              <a:rPr lang="en" sz="1400">
                <a:solidFill>
                  <a:srgbClr val="000000"/>
                </a:solidFill>
                <a:latin typeface="Nunito"/>
                <a:ea typeface="Nunito"/>
                <a:cs typeface="Nunito"/>
                <a:sym typeface="Nunito"/>
              </a:rPr>
              <a:t> = (1 + 2 + … + n)</a:t>
            </a:r>
            <a:r>
              <a:rPr baseline="30000" lang="en" sz="1400">
                <a:solidFill>
                  <a:srgbClr val="000000"/>
                </a:solidFill>
                <a:latin typeface="Nunito"/>
                <a:ea typeface="Nunito"/>
                <a:cs typeface="Nunito"/>
                <a:sym typeface="Nunito"/>
              </a:rPr>
              <a:t>2</a:t>
            </a:r>
            <a:r>
              <a:rPr lang="en" sz="1400">
                <a:solidFill>
                  <a:srgbClr val="000000"/>
                </a:solidFill>
                <a:latin typeface="Nunito"/>
                <a:ea typeface="Nunito"/>
                <a:cs typeface="Nunito"/>
                <a:sym typeface="Nunito"/>
              </a:rPr>
              <a:t>, for all positive integers n.</a:t>
            </a:r>
            <a:endParaRPr sz="1400">
              <a:solidFill>
                <a:srgbClr val="000000"/>
              </a:solidFill>
              <a:latin typeface="Nunito"/>
              <a:ea typeface="Nunito"/>
              <a:cs typeface="Nunito"/>
              <a:sym typeface="Nunito"/>
            </a:endParaRPr>
          </a:p>
          <a:p>
            <a:pPr indent="-317500" lvl="1" marL="914400" rtl="0" algn="l">
              <a:lnSpc>
                <a:spcPct val="130000"/>
              </a:lnSpc>
              <a:spcBef>
                <a:spcPts val="0"/>
              </a:spcBef>
              <a:spcAft>
                <a:spcPts val="0"/>
              </a:spcAft>
              <a:buClr>
                <a:srgbClr val="000000"/>
              </a:buClr>
              <a:buSzPts val="1400"/>
              <a:buFont typeface="Nunito"/>
              <a:buAutoNum type="alphaLcPeriod"/>
            </a:pPr>
            <a:r>
              <a:rPr lang="en" sz="1400">
                <a:solidFill>
                  <a:srgbClr val="000000"/>
                </a:solidFill>
                <a:latin typeface="Nunito"/>
                <a:ea typeface="Nunito"/>
                <a:cs typeface="Nunito"/>
                <a:sym typeface="Nunito"/>
              </a:rPr>
              <a:t>Hint: Use the result from the very first example problem that we did in class.</a:t>
            </a:r>
            <a:endParaRPr sz="1400">
              <a:solidFill>
                <a:srgbClr val="000000"/>
              </a:solidFill>
              <a:latin typeface="Nunito"/>
              <a:ea typeface="Nunito"/>
              <a:cs typeface="Nunito"/>
              <a:sym typeface="Nunito"/>
            </a:endParaRPr>
          </a:p>
          <a:p>
            <a:pPr indent="-317500" lvl="0" marL="457200" rtl="0" algn="l">
              <a:lnSpc>
                <a:spcPct val="130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Prove that 7</a:t>
            </a:r>
            <a:r>
              <a:rPr baseline="30000" lang="en" sz="1400">
                <a:solidFill>
                  <a:srgbClr val="000000"/>
                </a:solidFill>
                <a:latin typeface="Nunito"/>
                <a:ea typeface="Nunito"/>
                <a:cs typeface="Nunito"/>
                <a:sym typeface="Nunito"/>
              </a:rPr>
              <a:t>n</a:t>
            </a:r>
            <a:r>
              <a:rPr lang="en" sz="1400">
                <a:solidFill>
                  <a:srgbClr val="000000"/>
                </a:solidFill>
                <a:latin typeface="Nunito"/>
                <a:ea typeface="Nunito"/>
                <a:cs typeface="Nunito"/>
                <a:sym typeface="Nunito"/>
              </a:rPr>
              <a:t> - 1 is a multiple of 6, for all positive integers n.</a:t>
            </a:r>
            <a:endParaRPr sz="1400">
              <a:solidFill>
                <a:srgbClr val="000000"/>
              </a:solidFill>
              <a:latin typeface="Nunito"/>
              <a:ea typeface="Nunito"/>
              <a:cs typeface="Nunito"/>
              <a:sym typeface="Nunito"/>
            </a:endParaRPr>
          </a:p>
          <a:p>
            <a:pPr indent="-317500" lvl="1" marL="914400" rtl="0" algn="l">
              <a:lnSpc>
                <a:spcPct val="130000"/>
              </a:lnSpc>
              <a:spcBef>
                <a:spcPts val="0"/>
              </a:spcBef>
              <a:spcAft>
                <a:spcPts val="0"/>
              </a:spcAft>
              <a:buClr>
                <a:srgbClr val="000000"/>
              </a:buClr>
              <a:buSzPts val="1400"/>
              <a:buFont typeface="Nunito"/>
              <a:buAutoNum type="alphaLcPeriod"/>
            </a:pPr>
            <a:r>
              <a:rPr lang="en" sz="1400">
                <a:solidFill>
                  <a:srgbClr val="000000"/>
                </a:solidFill>
                <a:latin typeface="Nunito"/>
                <a:ea typeface="Nunito"/>
                <a:cs typeface="Nunito"/>
                <a:sym typeface="Nunito"/>
              </a:rPr>
              <a:t>Remark: If you know mods this problem is trivial, but try using induction instead!</a:t>
            </a:r>
            <a:endParaRPr sz="1400">
              <a:solidFill>
                <a:srgbClr val="000000"/>
              </a:solidFill>
              <a:latin typeface="Nunito"/>
              <a:ea typeface="Nunito"/>
              <a:cs typeface="Nunito"/>
              <a:sym typeface="Nunito"/>
            </a:endParaRPr>
          </a:p>
          <a:p>
            <a:pPr indent="-317500" lvl="0" marL="457200" rtl="0" algn="l">
              <a:lnSpc>
                <a:spcPct val="130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Prove that 1 + 3 + … + 2n - 1 = n</a:t>
            </a:r>
            <a:r>
              <a:rPr baseline="30000" lang="en" sz="1400">
                <a:solidFill>
                  <a:srgbClr val="000000"/>
                </a:solidFill>
                <a:latin typeface="Nunito"/>
                <a:ea typeface="Nunito"/>
                <a:cs typeface="Nunito"/>
                <a:sym typeface="Nunito"/>
              </a:rPr>
              <a:t>2</a:t>
            </a:r>
            <a:r>
              <a:rPr lang="en" sz="1400">
                <a:solidFill>
                  <a:srgbClr val="000000"/>
                </a:solidFill>
                <a:latin typeface="Nunito"/>
                <a:ea typeface="Nunito"/>
                <a:cs typeface="Nunito"/>
                <a:sym typeface="Nunito"/>
              </a:rPr>
              <a:t>, for all positive integers n.</a:t>
            </a:r>
            <a:endParaRPr sz="1400">
              <a:solidFill>
                <a:srgbClr val="000000"/>
              </a:solidFill>
              <a:latin typeface="Nunito"/>
              <a:ea typeface="Nunito"/>
              <a:cs typeface="Nunito"/>
              <a:sym typeface="Nunito"/>
            </a:endParaRPr>
          </a:p>
          <a:p>
            <a:pPr indent="-317500" lvl="1" marL="914400" rtl="0" algn="l">
              <a:lnSpc>
                <a:spcPct val="130000"/>
              </a:lnSpc>
              <a:spcBef>
                <a:spcPts val="0"/>
              </a:spcBef>
              <a:spcAft>
                <a:spcPts val="0"/>
              </a:spcAft>
              <a:buClr>
                <a:srgbClr val="000000"/>
              </a:buClr>
              <a:buSzPts val="1400"/>
              <a:buFont typeface="Nunito"/>
              <a:buAutoNum type="alphaLcPeriod"/>
            </a:pPr>
            <a:r>
              <a:rPr lang="en" sz="1400">
                <a:solidFill>
                  <a:srgbClr val="000000"/>
                </a:solidFill>
                <a:latin typeface="Nunito"/>
                <a:ea typeface="Nunito"/>
                <a:cs typeface="Nunito"/>
                <a:sym typeface="Nunito"/>
              </a:rPr>
              <a:t>Hint: How can you rewrite the LHS of the above expression so that you can use the result that we proved in the very first example problem that we did in class?</a:t>
            </a:r>
            <a:endParaRPr sz="1400">
              <a:solidFill>
                <a:srgbClr val="000000"/>
              </a:solidFill>
              <a:latin typeface="Nunito"/>
              <a:ea typeface="Nunito"/>
              <a:cs typeface="Nunito"/>
              <a:sym typeface="Nunito"/>
            </a:endParaRPr>
          </a:p>
          <a:p>
            <a:pPr indent="-317500" lvl="0" marL="457200" rtl="0" algn="l">
              <a:lnSpc>
                <a:spcPct val="130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Find a closed form for the sum of the angles in an n-gon and prove it using induction.</a:t>
            </a:r>
            <a:endParaRPr sz="1400">
              <a:solidFill>
                <a:srgbClr val="000000"/>
              </a:solidFill>
              <a:latin typeface="Nunito"/>
              <a:ea typeface="Nunito"/>
              <a:cs typeface="Nunito"/>
              <a:sym typeface="Nunito"/>
            </a:endParaRPr>
          </a:p>
          <a:p>
            <a:pPr indent="-317500" lvl="0" marL="457200" rtl="0" algn="l">
              <a:lnSpc>
                <a:spcPct val="130000"/>
              </a:lnSpc>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[HARD] Prove that F</a:t>
            </a:r>
            <a:r>
              <a:rPr baseline="-25000" lang="en" sz="1400">
                <a:solidFill>
                  <a:srgbClr val="000000"/>
                </a:solidFill>
                <a:latin typeface="Nunito"/>
                <a:ea typeface="Nunito"/>
                <a:cs typeface="Nunito"/>
                <a:sym typeface="Nunito"/>
              </a:rPr>
              <a:t>m</a:t>
            </a:r>
            <a:r>
              <a:rPr lang="en" sz="1400">
                <a:solidFill>
                  <a:srgbClr val="000000"/>
                </a:solidFill>
                <a:latin typeface="Nunito"/>
                <a:ea typeface="Nunito"/>
                <a:cs typeface="Nunito"/>
                <a:sym typeface="Nunito"/>
              </a:rPr>
              <a:t>F</a:t>
            </a:r>
            <a:r>
              <a:rPr baseline="-25000" lang="en" sz="1400">
                <a:solidFill>
                  <a:srgbClr val="000000"/>
                </a:solidFill>
                <a:latin typeface="Nunito"/>
                <a:ea typeface="Nunito"/>
                <a:cs typeface="Nunito"/>
                <a:sym typeface="Nunito"/>
              </a:rPr>
              <a:t>n</a:t>
            </a:r>
            <a:r>
              <a:rPr lang="en" sz="1400">
                <a:solidFill>
                  <a:srgbClr val="000000"/>
                </a:solidFill>
                <a:latin typeface="Nunito"/>
                <a:ea typeface="Nunito"/>
                <a:cs typeface="Nunito"/>
                <a:sym typeface="Nunito"/>
              </a:rPr>
              <a:t> + F</a:t>
            </a:r>
            <a:r>
              <a:rPr baseline="-25000" lang="en" sz="1400">
                <a:solidFill>
                  <a:srgbClr val="000000"/>
                </a:solidFill>
                <a:latin typeface="Nunito"/>
                <a:ea typeface="Nunito"/>
                <a:cs typeface="Nunito"/>
                <a:sym typeface="Nunito"/>
              </a:rPr>
              <a:t>m+1</a:t>
            </a:r>
            <a:r>
              <a:rPr lang="en" sz="1400">
                <a:solidFill>
                  <a:srgbClr val="000000"/>
                </a:solidFill>
                <a:latin typeface="Nunito"/>
                <a:ea typeface="Nunito"/>
                <a:cs typeface="Nunito"/>
                <a:sym typeface="Nunito"/>
              </a:rPr>
              <a:t>F</a:t>
            </a:r>
            <a:r>
              <a:rPr baseline="-25000" lang="en" sz="1400">
                <a:solidFill>
                  <a:srgbClr val="000000"/>
                </a:solidFill>
                <a:latin typeface="Nunito"/>
                <a:ea typeface="Nunito"/>
                <a:cs typeface="Nunito"/>
                <a:sym typeface="Nunito"/>
              </a:rPr>
              <a:t>n+1 </a:t>
            </a:r>
            <a:r>
              <a:rPr lang="en" sz="1400">
                <a:solidFill>
                  <a:srgbClr val="000000"/>
                </a:solidFill>
                <a:latin typeface="Nunito"/>
                <a:ea typeface="Nunito"/>
                <a:cs typeface="Nunito"/>
                <a:sym typeface="Nunito"/>
              </a:rPr>
              <a:t>=F</a:t>
            </a:r>
            <a:r>
              <a:rPr baseline="-25000" lang="en" sz="1400">
                <a:solidFill>
                  <a:srgbClr val="000000"/>
                </a:solidFill>
                <a:latin typeface="Nunito"/>
                <a:ea typeface="Nunito"/>
                <a:cs typeface="Nunito"/>
                <a:sym typeface="Nunito"/>
              </a:rPr>
              <a:t>m + n + 1</a:t>
            </a:r>
            <a:r>
              <a:rPr lang="en" sz="1400">
                <a:solidFill>
                  <a:srgbClr val="000000"/>
                </a:solidFill>
                <a:latin typeface="Nunito"/>
                <a:ea typeface="Nunito"/>
                <a:cs typeface="Nunito"/>
                <a:sym typeface="Nunito"/>
              </a:rPr>
              <a:t>, for all nonnegative integers m, n.</a:t>
            </a:r>
            <a:endParaRPr sz="1400">
              <a:solidFill>
                <a:srgbClr val="000000"/>
              </a:solidFill>
              <a:latin typeface="Nunito"/>
              <a:ea typeface="Nunito"/>
              <a:cs typeface="Nunito"/>
              <a:sym typeface="Nunito"/>
            </a:endParaRPr>
          </a:p>
          <a:p>
            <a:pPr indent="-317500" lvl="1" marL="914400" rtl="0" algn="l">
              <a:lnSpc>
                <a:spcPct val="130000"/>
              </a:lnSpc>
              <a:spcBef>
                <a:spcPts val="0"/>
              </a:spcBef>
              <a:spcAft>
                <a:spcPts val="0"/>
              </a:spcAft>
              <a:buClr>
                <a:srgbClr val="000000"/>
              </a:buClr>
              <a:buSzPts val="1400"/>
              <a:buFont typeface="Nunito"/>
              <a:buAutoNum type="alphaLcPeriod"/>
            </a:pPr>
            <a:r>
              <a:rPr lang="en" sz="1400">
                <a:solidFill>
                  <a:srgbClr val="000000"/>
                </a:solidFill>
                <a:latin typeface="Nunito"/>
                <a:ea typeface="Nunito"/>
                <a:cs typeface="Nunito"/>
                <a:sym typeface="Nunito"/>
              </a:rPr>
              <a:t>Hint 1: Keep one variable (both m or n work as the equation is symmetric) as is and induct on the other (where the base case is m or n = 0).</a:t>
            </a:r>
            <a:endParaRPr sz="1400">
              <a:solidFill>
                <a:srgbClr val="000000"/>
              </a:solidFill>
              <a:latin typeface="Nunito"/>
              <a:ea typeface="Nunito"/>
              <a:cs typeface="Nunito"/>
              <a:sym typeface="Nunito"/>
            </a:endParaRPr>
          </a:p>
          <a:p>
            <a:pPr indent="-317500" lvl="1" marL="914400" rtl="0" algn="l">
              <a:lnSpc>
                <a:spcPct val="130000"/>
              </a:lnSpc>
              <a:spcBef>
                <a:spcPts val="0"/>
              </a:spcBef>
              <a:spcAft>
                <a:spcPts val="0"/>
              </a:spcAft>
              <a:buClr>
                <a:srgbClr val="000000"/>
              </a:buClr>
              <a:buSzPts val="1400"/>
              <a:buFont typeface="Nunito"/>
              <a:buAutoNum type="alphaLcPeriod"/>
            </a:pPr>
            <a:r>
              <a:rPr lang="en" sz="1400">
                <a:solidFill>
                  <a:srgbClr val="000000"/>
                </a:solidFill>
                <a:latin typeface="Nunito"/>
                <a:ea typeface="Nunito"/>
                <a:cs typeface="Nunito"/>
                <a:sym typeface="Nunito"/>
              </a:rPr>
              <a:t>Hint 2: For step 3 of the induction, instead of assuming that it is true for just n = k, assume that it is true for both n = k as well as n = k - 1. Consider why you can do this (how does this play out with the domino analogy?)</a:t>
            </a:r>
            <a:endParaRPr sz="1400">
              <a:solidFill>
                <a:srgbClr val="000000"/>
              </a:solidFill>
              <a:latin typeface="Nunito"/>
              <a:ea typeface="Nunito"/>
              <a:cs typeface="Nunito"/>
              <a:sym typeface="Nunito"/>
            </a:endParaRPr>
          </a:p>
        </p:txBody>
      </p:sp>
      <p:sp>
        <p:nvSpPr>
          <p:cNvPr id="209" name="Google Shape;209;p27"/>
          <p:cNvSpPr txBox="1"/>
          <p:nvPr>
            <p:ph type="title"/>
          </p:nvPr>
        </p:nvSpPr>
        <p:spPr>
          <a:xfrm>
            <a:off x="420600" y="271750"/>
            <a:ext cx="83028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Extra ‘Homework’ Problems (For P</a:t>
            </a:r>
            <a:r>
              <a:rPr lang="en" sz="2800"/>
              <a:t>ersonal </a:t>
            </a:r>
            <a:r>
              <a:rPr lang="en" sz="2800"/>
              <a:t>Interest)</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727650" y="1174350"/>
            <a:ext cx="7688700" cy="355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rPr>
              <a:t>What is a Proof?</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Formal: </a:t>
            </a:r>
            <a:r>
              <a:rPr lang="en" sz="1400">
                <a:solidFill>
                  <a:srgbClr val="000000"/>
                </a:solidFill>
              </a:rPr>
              <a:t>A mathematical proof is an inferential argument for a mathematical statement, showing that the stated assumptions logically guarantee the conclusion.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Basically showing that some result/</a:t>
            </a:r>
            <a:r>
              <a:rPr lang="en" sz="1400">
                <a:solidFill>
                  <a:srgbClr val="000000"/>
                </a:solidFill>
              </a:rPr>
              <a:t>conclusion</a:t>
            </a:r>
            <a:r>
              <a:rPr lang="en" sz="1400">
                <a:solidFill>
                  <a:srgbClr val="000000"/>
                </a:solidFill>
              </a:rPr>
              <a:t> is always true given some assumption(s).</a:t>
            </a:r>
            <a:endParaRPr sz="1400">
              <a:solidFill>
                <a:srgbClr val="000000"/>
              </a:solidFill>
            </a:endParaRPr>
          </a:p>
          <a:p>
            <a:pPr indent="0" lvl="0" marL="0" rtl="0" algn="l">
              <a:spcBef>
                <a:spcPts val="1600"/>
              </a:spcBef>
              <a:spcAft>
                <a:spcPts val="0"/>
              </a:spcAft>
              <a:buNone/>
            </a:pPr>
            <a:r>
              <a:rPr lang="en" sz="1400">
                <a:solidFill>
                  <a:srgbClr val="000000"/>
                </a:solidFill>
              </a:rPr>
              <a:t>Proof by Contradiction:</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 proof by </a:t>
            </a:r>
            <a:r>
              <a:rPr lang="en" sz="1400">
                <a:solidFill>
                  <a:srgbClr val="000000"/>
                </a:solidFill>
              </a:rPr>
              <a:t>contradiction</a:t>
            </a:r>
            <a:r>
              <a:rPr lang="en" sz="1400">
                <a:solidFill>
                  <a:srgbClr val="000000"/>
                </a:solidFill>
              </a:rPr>
              <a:t> is where you assume the statement that you want to prove to be false, then arrive at some incorrect conclusion, which then implies that your original assumption was wrong.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Structure</a:t>
            </a:r>
            <a:r>
              <a:rPr lang="en" sz="1400">
                <a:solidFill>
                  <a:srgbClr val="000000"/>
                </a:solidFill>
              </a:rPr>
              <a:t> of a proof by </a:t>
            </a:r>
            <a:r>
              <a:rPr lang="en" sz="1400">
                <a:solidFill>
                  <a:srgbClr val="000000"/>
                </a:solidFill>
              </a:rPr>
              <a:t>contradiction</a:t>
            </a:r>
            <a:r>
              <a:rPr lang="en" sz="1400">
                <a:solidFill>
                  <a:srgbClr val="000000"/>
                </a:solidFill>
              </a:rPr>
              <a:t>: say that you want to prove some statement A, then you assume that A is false. You then show that something impossible happens, such as 1 &gt; 2 or 29 = 50, which then means that your original assumption of A being false is false, thus A is true.</a:t>
            </a:r>
            <a:endParaRPr sz="1400">
              <a:solidFill>
                <a:srgbClr val="000000"/>
              </a:solidFill>
            </a:endParaRPr>
          </a:p>
        </p:txBody>
      </p:sp>
      <p:sp>
        <p:nvSpPr>
          <p:cNvPr id="135" name="Google Shape;135;p14"/>
          <p:cNvSpPr txBox="1"/>
          <p:nvPr>
            <p:ph type="title"/>
          </p:nvPr>
        </p:nvSpPr>
        <p:spPr>
          <a:xfrm>
            <a:off x="727650" y="562738"/>
            <a:ext cx="7688700" cy="5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 Recap of Last Lesson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961950"/>
            <a:ext cx="75057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Mathematical Induction?</a:t>
            </a:r>
            <a:endParaRPr/>
          </a:p>
        </p:txBody>
      </p:sp>
      <p:sp>
        <p:nvSpPr>
          <p:cNvPr id="141" name="Google Shape;141;p15"/>
          <p:cNvSpPr txBox="1"/>
          <p:nvPr>
            <p:ph idx="1" type="body"/>
          </p:nvPr>
        </p:nvSpPr>
        <p:spPr>
          <a:xfrm>
            <a:off x="819150" y="1610550"/>
            <a:ext cx="7505700" cy="25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Mathematical Induction works in 3 steps:</a:t>
            </a:r>
            <a:endParaRPr sz="1400"/>
          </a:p>
          <a:p>
            <a:pPr indent="-317500" lvl="0" marL="457200" rtl="0" algn="l">
              <a:spcBef>
                <a:spcPts val="1600"/>
              </a:spcBef>
              <a:spcAft>
                <a:spcPts val="0"/>
              </a:spcAft>
              <a:buSzPts val="1400"/>
              <a:buAutoNum type="arabicPeriod"/>
            </a:pPr>
            <a:r>
              <a:rPr lang="en" sz="1400"/>
              <a:t>Coming up with a conjecture / claim.</a:t>
            </a:r>
            <a:endParaRPr sz="1400"/>
          </a:p>
          <a:p>
            <a:pPr indent="-317500" lvl="0" marL="457200" rtl="0" algn="l">
              <a:spcBef>
                <a:spcPts val="0"/>
              </a:spcBef>
              <a:spcAft>
                <a:spcPts val="0"/>
              </a:spcAft>
              <a:buSzPts val="1400"/>
              <a:buAutoNum type="arabicPeriod"/>
            </a:pPr>
            <a:r>
              <a:rPr lang="en" sz="1400"/>
              <a:t>Showing, almost always manually, that this claim works for some number n = m. This is called the </a:t>
            </a:r>
            <a:r>
              <a:rPr b="1" lang="en" sz="1400"/>
              <a:t>base case</a:t>
            </a:r>
            <a:r>
              <a:rPr lang="en" sz="1400"/>
              <a:t>.</a:t>
            </a:r>
            <a:endParaRPr sz="1400"/>
          </a:p>
          <a:p>
            <a:pPr indent="-317500" lvl="0" marL="457200" rtl="0" algn="l">
              <a:spcBef>
                <a:spcPts val="0"/>
              </a:spcBef>
              <a:spcAft>
                <a:spcPts val="0"/>
              </a:spcAft>
              <a:buSzPts val="1400"/>
              <a:buAutoNum type="arabicPeriod"/>
            </a:pPr>
            <a:r>
              <a:rPr lang="en" sz="1400"/>
              <a:t>Then showing that if the claim is true for n = k, then it is also true for n = k+1. This is called the </a:t>
            </a:r>
            <a:r>
              <a:rPr b="1" lang="en" sz="1400"/>
              <a:t>inductive step</a:t>
            </a:r>
            <a:r>
              <a:rPr lang="en" sz="1400"/>
              <a:t>.</a:t>
            </a:r>
            <a:endParaRPr sz="1400"/>
          </a:p>
          <a:p>
            <a:pPr indent="0" lvl="0" marL="0" rtl="0" algn="l">
              <a:spcBef>
                <a:spcPts val="1600"/>
              </a:spcBef>
              <a:spcAft>
                <a:spcPts val="1600"/>
              </a:spcAft>
              <a:buNone/>
            </a:pPr>
            <a:r>
              <a:rPr lang="en" sz="1400"/>
              <a:t>I’m sure that most of you don’t understand what I’m saying right now, so I will move ahead with an </a:t>
            </a:r>
            <a:r>
              <a:rPr lang="en" sz="1400"/>
              <a:t>example</a:t>
            </a:r>
            <a:r>
              <a:rPr lang="en" sz="1400"/>
              <a:t> to show exactly how this works.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35350" y="611800"/>
            <a:ext cx="7473300" cy="9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Prove that 1 + 2 + … + n = n(n + 1)/2 Using Induction, Where n is any Positive I</a:t>
            </a:r>
            <a:r>
              <a:rPr lang="en" sz="2800"/>
              <a:t>nteger</a:t>
            </a:r>
            <a:endParaRPr sz="2800"/>
          </a:p>
        </p:txBody>
      </p:sp>
      <p:sp>
        <p:nvSpPr>
          <p:cNvPr id="147" name="Google Shape;147;p16"/>
          <p:cNvSpPr txBox="1"/>
          <p:nvPr>
            <p:ph idx="1" type="body"/>
          </p:nvPr>
        </p:nvSpPr>
        <p:spPr>
          <a:xfrm>
            <a:off x="835350" y="1587800"/>
            <a:ext cx="7473300" cy="29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Step 1: Coming up with a claim.</a:t>
            </a:r>
            <a:endParaRPr sz="1400"/>
          </a:p>
          <a:p>
            <a:pPr indent="0" lvl="0" marL="0" rtl="0" algn="l">
              <a:spcBef>
                <a:spcPts val="1600"/>
              </a:spcBef>
              <a:spcAft>
                <a:spcPts val="0"/>
              </a:spcAft>
              <a:buNone/>
            </a:pPr>
            <a:r>
              <a:rPr lang="en" sz="1400"/>
              <a:t>For this problem we don’t need to do this because we have been given a claim to prove. Onto the next step!</a:t>
            </a:r>
            <a:endParaRPr sz="1400"/>
          </a:p>
          <a:p>
            <a:pPr indent="0" lvl="0" marL="0" rtl="0" algn="l">
              <a:spcBef>
                <a:spcPts val="1600"/>
              </a:spcBef>
              <a:spcAft>
                <a:spcPts val="0"/>
              </a:spcAft>
              <a:buNone/>
            </a:pPr>
            <a:r>
              <a:rPr lang="en" sz="1400"/>
              <a:t>Step 2: </a:t>
            </a:r>
            <a:r>
              <a:rPr lang="en" sz="1400"/>
              <a:t>Showing that this claim holds/is true for some number n = m.</a:t>
            </a:r>
            <a:endParaRPr sz="1400"/>
          </a:p>
          <a:p>
            <a:pPr indent="0" lvl="0" marL="0" rtl="0" algn="l">
              <a:spcBef>
                <a:spcPts val="1600"/>
              </a:spcBef>
              <a:spcAft>
                <a:spcPts val="0"/>
              </a:spcAft>
              <a:buNone/>
            </a:pPr>
            <a:r>
              <a:rPr lang="en" sz="1400"/>
              <a:t>What k do we chose? This often depends on the problem and with practice you will be able to tell, but for your first problem, I will just tell you; n = 1.</a:t>
            </a:r>
            <a:endParaRPr sz="1400"/>
          </a:p>
          <a:p>
            <a:pPr indent="0" lvl="0" marL="0" rtl="0" algn="l">
              <a:spcBef>
                <a:spcPts val="1600"/>
              </a:spcBef>
              <a:spcAft>
                <a:spcPts val="1600"/>
              </a:spcAft>
              <a:buNone/>
            </a:pPr>
            <a:r>
              <a:rPr lang="en" sz="1400"/>
              <a:t>When n = 1, the </a:t>
            </a:r>
            <a:r>
              <a:rPr lang="en" sz="1400"/>
              <a:t>left hand side</a:t>
            </a:r>
            <a:r>
              <a:rPr lang="en" sz="1400"/>
              <a:t>(LHS) is just 1, and the right hand side(RHS) is just 1(2)/2 = 1. </a:t>
            </a:r>
            <a:r>
              <a:rPr lang="en" sz="1400"/>
              <a:t>Clearly</a:t>
            </a:r>
            <a:r>
              <a:rPr lang="en" sz="1400"/>
              <a:t> they are equal, so the claim holds for n = 1. Thus the base case has been established.</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724650" y="887250"/>
            <a:ext cx="7694700" cy="39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Step 3: Showing that if the claim is true for some n = k, then it is also true for n = k + 1.</a:t>
            </a:r>
            <a:endParaRPr sz="1400"/>
          </a:p>
          <a:p>
            <a:pPr indent="0" lvl="0" marL="0" rtl="0" algn="l">
              <a:lnSpc>
                <a:spcPct val="100000"/>
              </a:lnSpc>
              <a:spcBef>
                <a:spcPts val="1600"/>
              </a:spcBef>
              <a:spcAft>
                <a:spcPts val="0"/>
              </a:spcAft>
              <a:buNone/>
            </a:pPr>
            <a:r>
              <a:rPr lang="en" sz="1400"/>
              <a:t>To do this, we assume that the claim is true for some n = k. This means that 1 + 2 + … + k = k(k + 1)/2.</a:t>
            </a:r>
            <a:endParaRPr sz="1400"/>
          </a:p>
          <a:p>
            <a:pPr indent="0" lvl="0" marL="0" rtl="0" algn="l">
              <a:lnSpc>
                <a:spcPct val="100000"/>
              </a:lnSpc>
              <a:spcBef>
                <a:spcPts val="1600"/>
              </a:spcBef>
              <a:spcAft>
                <a:spcPts val="0"/>
              </a:spcAft>
              <a:buNone/>
            </a:pPr>
            <a:r>
              <a:rPr lang="en" sz="1400"/>
              <a:t>We want to prove that the claim still holds for n = k + 1, then we want to prove that 1 + 2 + … + k + (k + 1) = (k + 1)(k + 2)/2.</a:t>
            </a:r>
            <a:endParaRPr sz="1400"/>
          </a:p>
          <a:p>
            <a:pPr indent="0" lvl="0" marL="0" rtl="0" algn="l">
              <a:lnSpc>
                <a:spcPct val="100000"/>
              </a:lnSpc>
              <a:spcBef>
                <a:spcPts val="1600"/>
              </a:spcBef>
              <a:spcAft>
                <a:spcPts val="0"/>
              </a:spcAft>
              <a:buNone/>
            </a:pPr>
            <a:r>
              <a:rPr lang="en" sz="1400"/>
              <a:t>Adding k + 1 to both sides of our assumed expression 1 + 2 + … + k = k(k + 1)/2, we get 1 + 2 + … + k + (k + 1) = k(k + 1)/2 + (k + 1).</a:t>
            </a:r>
            <a:endParaRPr sz="1400"/>
          </a:p>
          <a:p>
            <a:pPr indent="0" lvl="0" marL="0" rtl="0" algn="l">
              <a:lnSpc>
                <a:spcPct val="100000"/>
              </a:lnSpc>
              <a:spcBef>
                <a:spcPts val="1600"/>
              </a:spcBef>
              <a:spcAft>
                <a:spcPts val="0"/>
              </a:spcAft>
              <a:buNone/>
            </a:pPr>
            <a:r>
              <a:rPr lang="en" sz="1400"/>
              <a:t>Since the LHS of the above expression is equal to the LHS of the thing that we want to prove, it suffices to show that the RHS of both of those equations are also the same.</a:t>
            </a:r>
            <a:endParaRPr sz="1400"/>
          </a:p>
          <a:p>
            <a:pPr indent="0" lvl="0" marL="0" rtl="0" algn="l">
              <a:lnSpc>
                <a:spcPct val="100000"/>
              </a:lnSpc>
              <a:spcBef>
                <a:spcPts val="1600"/>
              </a:spcBef>
              <a:spcAft>
                <a:spcPts val="0"/>
              </a:spcAft>
              <a:buNone/>
            </a:pPr>
            <a:r>
              <a:rPr lang="en" sz="1400"/>
              <a:t>Simple algebra shows that k(k + 1)/2 + (k + 1) = (k + 1)(k/2 + 1) = (k + 1)((k + 2)/2) = (k + 1)(k + 2)/2. </a:t>
            </a:r>
            <a:endParaRPr sz="1400"/>
          </a:p>
          <a:p>
            <a:pPr indent="0" lvl="0" marL="0" rtl="0" algn="l">
              <a:lnSpc>
                <a:spcPct val="100000"/>
              </a:lnSpc>
              <a:spcBef>
                <a:spcPts val="1600"/>
              </a:spcBef>
              <a:spcAft>
                <a:spcPts val="0"/>
              </a:spcAft>
              <a:buNone/>
            </a:pPr>
            <a:r>
              <a:rPr lang="en" sz="1400"/>
              <a:t>Since this is the same as the thing we wanted to prove, we have completed step 3 of our induction.</a:t>
            </a:r>
            <a:endParaRPr sz="1400"/>
          </a:p>
          <a:p>
            <a:pPr indent="0" lvl="0" marL="0" rtl="0" algn="l">
              <a:lnSpc>
                <a:spcPct val="100000"/>
              </a:lnSpc>
              <a:spcBef>
                <a:spcPts val="1600"/>
              </a:spcBef>
              <a:spcAft>
                <a:spcPts val="1600"/>
              </a:spcAft>
              <a:buNone/>
            </a:pPr>
            <a:r>
              <a:rPr lang="en" sz="1400"/>
              <a:t>Since there are only a total of 3 steps, our induction is complete.</a:t>
            </a:r>
            <a:endParaRPr sz="1400"/>
          </a:p>
        </p:txBody>
      </p:sp>
      <p:sp>
        <p:nvSpPr>
          <p:cNvPr id="153" name="Google Shape;153;p17"/>
          <p:cNvSpPr txBox="1"/>
          <p:nvPr>
            <p:ph type="title"/>
          </p:nvPr>
        </p:nvSpPr>
        <p:spPr>
          <a:xfrm>
            <a:off x="724650" y="318750"/>
            <a:ext cx="7694700" cy="5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0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000"/>
                                        <p:tgtEl>
                                          <p:spTgt spid="1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40000"/>
            <a:ext cx="7505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a:t>
            </a:r>
            <a:endParaRPr/>
          </a:p>
        </p:txBody>
      </p:sp>
      <p:sp>
        <p:nvSpPr>
          <p:cNvPr id="159" name="Google Shape;159;p18"/>
          <p:cNvSpPr txBox="1"/>
          <p:nvPr>
            <p:ph idx="1" type="body"/>
          </p:nvPr>
        </p:nvSpPr>
        <p:spPr>
          <a:xfrm>
            <a:off x="819150" y="1284800"/>
            <a:ext cx="7505700" cy="32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That was a bit sudden, so l</a:t>
            </a:r>
            <a:r>
              <a:rPr lang="en" sz="1400"/>
              <a:t>et’s rewind a bit. In step 2, we showed that n = 1 satisfied the claim that 1 + 2 + … + n = n(n + 1)/2. In step 3, we showed that if n = k satisfied the claim, then n = k + 1 also </a:t>
            </a:r>
            <a:r>
              <a:rPr lang="en" sz="1400"/>
              <a:t>satisfies</a:t>
            </a:r>
            <a:r>
              <a:rPr lang="en" sz="1400"/>
              <a:t> the claim. </a:t>
            </a:r>
            <a:endParaRPr sz="1400"/>
          </a:p>
          <a:p>
            <a:pPr indent="0" lvl="0" marL="0" rtl="0" algn="l">
              <a:spcBef>
                <a:spcPts val="1600"/>
              </a:spcBef>
              <a:spcAft>
                <a:spcPts val="0"/>
              </a:spcAft>
              <a:buNone/>
            </a:pPr>
            <a:r>
              <a:rPr lang="en" sz="1400"/>
              <a:t>Why does this work???</a:t>
            </a:r>
            <a:endParaRPr sz="1400"/>
          </a:p>
          <a:p>
            <a:pPr indent="0" lvl="0" marL="0" rtl="0" algn="l">
              <a:spcBef>
                <a:spcPts val="1600"/>
              </a:spcBef>
              <a:spcAft>
                <a:spcPts val="0"/>
              </a:spcAft>
              <a:buNone/>
            </a:pPr>
            <a:r>
              <a:rPr lang="en" sz="1400"/>
              <a:t>By step 2, this works for n = 1.</a:t>
            </a:r>
            <a:endParaRPr sz="1400"/>
          </a:p>
          <a:p>
            <a:pPr indent="0" lvl="0" marL="0" rtl="0" algn="l">
              <a:spcBef>
                <a:spcPts val="1600"/>
              </a:spcBef>
              <a:spcAft>
                <a:spcPts val="0"/>
              </a:spcAft>
              <a:buNone/>
            </a:pPr>
            <a:r>
              <a:rPr lang="en" sz="1400"/>
              <a:t>But by step 3, this also works for n = 1 + 1 = 2. Again by step 3, this works for n = 2 + 1 = 3. …</a:t>
            </a:r>
            <a:endParaRPr sz="1400"/>
          </a:p>
          <a:p>
            <a:pPr indent="0" lvl="0" marL="0" rtl="0" algn="l">
              <a:spcBef>
                <a:spcPts val="1600"/>
              </a:spcBef>
              <a:spcAft>
                <a:spcPts val="0"/>
              </a:spcAft>
              <a:buNone/>
            </a:pPr>
            <a:r>
              <a:rPr lang="en" sz="1400"/>
              <a:t>1 → 2 → 3 → 4 → ...</a:t>
            </a:r>
            <a:endParaRPr sz="1400"/>
          </a:p>
          <a:p>
            <a:pPr indent="0" lvl="0" marL="0" rtl="0" algn="l">
              <a:spcBef>
                <a:spcPts val="1600"/>
              </a:spcBef>
              <a:spcAft>
                <a:spcPts val="1600"/>
              </a:spcAft>
              <a:buNone/>
            </a:pPr>
            <a:r>
              <a:rPr lang="en" sz="1400"/>
              <a:t>Ohhhhh… by completing steps 2 and 3, we have show that the claim is true for n = 1, 2, 3, 4,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2057526" y="1223050"/>
            <a:ext cx="6516650" cy="880863"/>
          </a:xfrm>
          <a:prstGeom prst="rect">
            <a:avLst/>
          </a:prstGeom>
          <a:noFill/>
          <a:ln>
            <a:noFill/>
          </a:ln>
        </p:spPr>
      </p:pic>
      <p:pic>
        <p:nvPicPr>
          <p:cNvPr id="165" name="Google Shape;165;p19"/>
          <p:cNvPicPr preferRelativeResize="0"/>
          <p:nvPr/>
        </p:nvPicPr>
        <p:blipFill>
          <a:blip r:embed="rId4">
            <a:alphaModFix/>
          </a:blip>
          <a:stretch>
            <a:fillRect/>
          </a:stretch>
        </p:blipFill>
        <p:spPr>
          <a:xfrm>
            <a:off x="2057526" y="2190785"/>
            <a:ext cx="6516646" cy="856281"/>
          </a:xfrm>
          <a:prstGeom prst="rect">
            <a:avLst/>
          </a:prstGeom>
          <a:noFill/>
          <a:ln>
            <a:noFill/>
          </a:ln>
        </p:spPr>
      </p:pic>
      <p:pic>
        <p:nvPicPr>
          <p:cNvPr id="166" name="Google Shape;166;p19"/>
          <p:cNvPicPr preferRelativeResize="0"/>
          <p:nvPr/>
        </p:nvPicPr>
        <p:blipFill>
          <a:blip r:embed="rId5">
            <a:alphaModFix/>
          </a:blip>
          <a:stretch>
            <a:fillRect/>
          </a:stretch>
        </p:blipFill>
        <p:spPr>
          <a:xfrm>
            <a:off x="2057526" y="3133937"/>
            <a:ext cx="6516644" cy="836789"/>
          </a:xfrm>
          <a:prstGeom prst="rect">
            <a:avLst/>
          </a:prstGeom>
          <a:noFill/>
          <a:ln>
            <a:noFill/>
          </a:ln>
        </p:spPr>
      </p:pic>
      <p:pic>
        <p:nvPicPr>
          <p:cNvPr id="167" name="Google Shape;167;p19"/>
          <p:cNvPicPr preferRelativeResize="0"/>
          <p:nvPr/>
        </p:nvPicPr>
        <p:blipFill>
          <a:blip r:embed="rId6">
            <a:alphaModFix/>
          </a:blip>
          <a:stretch>
            <a:fillRect/>
          </a:stretch>
        </p:blipFill>
        <p:spPr>
          <a:xfrm>
            <a:off x="2057525" y="4057607"/>
            <a:ext cx="6516646" cy="676943"/>
          </a:xfrm>
          <a:prstGeom prst="rect">
            <a:avLst/>
          </a:prstGeom>
          <a:noFill/>
          <a:ln>
            <a:noFill/>
          </a:ln>
        </p:spPr>
      </p:pic>
      <p:sp>
        <p:nvSpPr>
          <p:cNvPr id="168" name="Google Shape;168;p19"/>
          <p:cNvSpPr txBox="1"/>
          <p:nvPr>
            <p:ph type="title"/>
          </p:nvPr>
        </p:nvSpPr>
        <p:spPr>
          <a:xfrm>
            <a:off x="819150" y="512700"/>
            <a:ext cx="7505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Effective Analogy</a:t>
            </a:r>
            <a:endParaRPr/>
          </a:p>
        </p:txBody>
      </p:sp>
      <p:sp>
        <p:nvSpPr>
          <p:cNvPr id="169" name="Google Shape;169;p19"/>
          <p:cNvSpPr txBox="1"/>
          <p:nvPr/>
        </p:nvSpPr>
        <p:spPr>
          <a:xfrm>
            <a:off x="629150" y="1500275"/>
            <a:ext cx="14283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Original Problem</a:t>
            </a:r>
            <a:endParaRPr>
              <a:latin typeface="Calibri"/>
              <a:ea typeface="Calibri"/>
              <a:cs typeface="Calibri"/>
              <a:sym typeface="Calibri"/>
            </a:endParaRPr>
          </a:p>
        </p:txBody>
      </p:sp>
      <p:sp>
        <p:nvSpPr>
          <p:cNvPr id="170" name="Google Shape;170;p19"/>
          <p:cNvSpPr txBox="1"/>
          <p:nvPr/>
        </p:nvSpPr>
        <p:spPr>
          <a:xfrm>
            <a:off x="1335725" y="2422575"/>
            <a:ext cx="721800" cy="3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Step 2</a:t>
            </a:r>
            <a:endParaRPr>
              <a:latin typeface="Calibri"/>
              <a:ea typeface="Calibri"/>
              <a:cs typeface="Calibri"/>
              <a:sym typeface="Calibri"/>
            </a:endParaRPr>
          </a:p>
        </p:txBody>
      </p:sp>
      <p:sp>
        <p:nvSpPr>
          <p:cNvPr id="171" name="Google Shape;171;p19"/>
          <p:cNvSpPr txBox="1"/>
          <p:nvPr/>
        </p:nvSpPr>
        <p:spPr>
          <a:xfrm>
            <a:off x="1335550" y="3355975"/>
            <a:ext cx="721800" cy="3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Step 3</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703250" y="1748700"/>
            <a:ext cx="573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38850" y="425475"/>
            <a:ext cx="8466300" cy="9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P1: Prove that 1</a:t>
            </a:r>
            <a:r>
              <a:rPr baseline="30000" lang="en"/>
              <a:t>2 </a:t>
            </a:r>
            <a:r>
              <a:rPr lang="en"/>
              <a:t>+ 2</a:t>
            </a:r>
            <a:r>
              <a:rPr baseline="30000" lang="en"/>
              <a:t>2</a:t>
            </a:r>
            <a:r>
              <a:rPr baseline="30000" lang="en"/>
              <a:t> </a:t>
            </a:r>
            <a:r>
              <a:rPr lang="en"/>
              <a:t>+ … n</a:t>
            </a:r>
            <a:r>
              <a:rPr baseline="30000" lang="en"/>
              <a:t>2</a:t>
            </a:r>
            <a:r>
              <a:rPr lang="en"/>
              <a:t> = n(n + 1)(2n + 1)/6, n ∈ ℕ</a:t>
            </a:r>
            <a:endParaRPr baseline="300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