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4dca85710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4dca85710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4dca85710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4dca85710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4dca85710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4dca85710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4dca85710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4dca85710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4dca85710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4dca85710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4dca85710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4dca85710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4dca85710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4dca85710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4dca85710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4dca85710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4dca85710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4dca85710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4dca85710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4dca85710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4dca8571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4dca8571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4dca85710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4dca85710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4dca85710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4dca85710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4dca85710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4dca85710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4dca85710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4dca85710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4dca8571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4dca8571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4dca8571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4dca8571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4dca85710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4dca85710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4dca8571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4dca8571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4dca85710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4dca8571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4dca85710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4dca85710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4dca85710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4dca85710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XDX2DX7vaq3VWA-Ak9echIYXeSTGcJQpMxuCQ1q_yio/edit#slide=id.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presentation/d/1jaaaFE7BMJVoBA7D1SKNV0VKDhDjB4SOdlx8IhZ9yd8/edit#slide=id.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4001725" y="2788950"/>
            <a:ext cx="14403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By: Henry Yan</a:t>
            </a:r>
            <a:endParaRPr sz="1600"/>
          </a:p>
        </p:txBody>
      </p:sp>
      <p:sp>
        <p:nvSpPr>
          <p:cNvPr id="135" name="Google Shape;135;p13"/>
          <p:cNvSpPr txBox="1"/>
          <p:nvPr>
            <p:ph type="ctrTitle"/>
          </p:nvPr>
        </p:nvSpPr>
        <p:spPr>
          <a:xfrm>
            <a:off x="4001725" y="1945050"/>
            <a:ext cx="40065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Proofs - Class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idx="1" type="body"/>
          </p:nvPr>
        </p:nvSpPr>
        <p:spPr>
          <a:xfrm>
            <a:off x="2793000" y="1510825"/>
            <a:ext cx="35580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Problem 1: AM-GM Inequality</a:t>
            </a:r>
            <a:endParaRPr sz="2000"/>
          </a:p>
        </p:txBody>
      </p:sp>
      <p:pic>
        <p:nvPicPr>
          <p:cNvPr id="188" name="Google Shape;188;p22"/>
          <p:cNvPicPr preferRelativeResize="0"/>
          <p:nvPr/>
        </p:nvPicPr>
        <p:blipFill rotWithShape="1">
          <a:blip r:embed="rId3">
            <a:alphaModFix/>
          </a:blip>
          <a:srcRect b="21467" l="2332" r="6534" t="9102"/>
          <a:stretch/>
        </p:blipFill>
        <p:spPr>
          <a:xfrm>
            <a:off x="1539899" y="2184050"/>
            <a:ext cx="6064200" cy="1448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416775" y="890375"/>
            <a:ext cx="3097500" cy="5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t>
            </a:r>
            <a:r>
              <a:rPr lang="en"/>
              <a:t>Background</a:t>
            </a:r>
            <a:endParaRPr/>
          </a:p>
        </p:txBody>
      </p:sp>
      <p:sp>
        <p:nvSpPr>
          <p:cNvPr id="194" name="Google Shape;194;p23"/>
          <p:cNvSpPr txBox="1"/>
          <p:nvPr>
            <p:ph idx="1" type="body"/>
          </p:nvPr>
        </p:nvSpPr>
        <p:spPr>
          <a:xfrm>
            <a:off x="1416775" y="1534375"/>
            <a:ext cx="7038900" cy="18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AM-GM Inequality is short for the </a:t>
            </a:r>
            <a:r>
              <a:rPr i="1" lang="en" sz="1400"/>
              <a:t>Arithmetic Mean-Geometric Mean Inequality</a:t>
            </a:r>
            <a:r>
              <a:rPr lang="en" sz="1400"/>
              <a:t>.</a:t>
            </a:r>
            <a:endParaRPr sz="1400"/>
          </a:p>
          <a:p>
            <a:pPr indent="0" lvl="0" marL="0" rtl="0" algn="l">
              <a:spcBef>
                <a:spcPts val="1600"/>
              </a:spcBef>
              <a:spcAft>
                <a:spcPts val="0"/>
              </a:spcAft>
              <a:buNone/>
            </a:pPr>
            <a:r>
              <a:rPr lang="en" sz="1400"/>
              <a:t>The arithmetic mean of two numbers is what we call their average. So the arithmetic mean of a set of n numbers is the sum of all n numbers divided by n.</a:t>
            </a:r>
            <a:endParaRPr sz="1400"/>
          </a:p>
          <a:p>
            <a:pPr indent="0" lvl="0" marL="0" rtl="0" algn="l">
              <a:spcBef>
                <a:spcPts val="1600"/>
              </a:spcBef>
              <a:spcAft>
                <a:spcPts val="1600"/>
              </a:spcAft>
              <a:buNone/>
            </a:pPr>
            <a:r>
              <a:rPr lang="en" sz="1400"/>
              <a:t>The geometric mean of two numbers is the square root of their product. Similarly, the geometric mean of a set of n numbers is nth root of the product of the n numbers.</a:t>
            </a:r>
            <a:endParaRPr sz="1400"/>
          </a:p>
        </p:txBody>
      </p:sp>
      <p:sp>
        <p:nvSpPr>
          <p:cNvPr id="195" name="Google Shape;195;p23"/>
          <p:cNvSpPr txBox="1"/>
          <p:nvPr/>
        </p:nvSpPr>
        <p:spPr>
          <a:xfrm>
            <a:off x="1416775" y="3403225"/>
            <a:ext cx="7038900" cy="84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Note that the AM-GM Inequality is true for any number of positive variables. As you might </a:t>
            </a:r>
            <a:r>
              <a:rPr lang="en">
                <a:solidFill>
                  <a:srgbClr val="FFFFFF"/>
                </a:solidFill>
                <a:latin typeface="Lato"/>
                <a:ea typeface="Lato"/>
                <a:cs typeface="Lato"/>
                <a:sym typeface="Lato"/>
              </a:rPr>
              <a:t>expect</a:t>
            </a:r>
            <a:r>
              <a:rPr lang="en">
                <a:solidFill>
                  <a:srgbClr val="FFFFFF"/>
                </a:solidFill>
                <a:latin typeface="Lato"/>
                <a:ea typeface="Lato"/>
                <a:cs typeface="Lato"/>
                <a:sym typeface="Lato"/>
              </a:rPr>
              <a:t>, this can be proven with induction, but this is MUCH harder than the problems we will encounter today.</a:t>
            </a:r>
            <a:endParaRPr>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000"/>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idx="1" type="body"/>
          </p:nvPr>
        </p:nvSpPr>
        <p:spPr>
          <a:xfrm>
            <a:off x="2599800" y="2047825"/>
            <a:ext cx="39444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Problem 2: An Obvious Inequality</a:t>
            </a:r>
            <a:endParaRPr sz="2000"/>
          </a:p>
        </p:txBody>
      </p:sp>
      <p:pic>
        <p:nvPicPr>
          <p:cNvPr id="205" name="Google Shape;205;p25"/>
          <p:cNvPicPr preferRelativeResize="0"/>
          <p:nvPr/>
        </p:nvPicPr>
        <p:blipFill rotWithShape="1">
          <a:blip r:embed="rId3">
            <a:alphaModFix/>
          </a:blip>
          <a:srcRect b="29609" l="1702" r="3689" t="18886"/>
          <a:stretch/>
        </p:blipFill>
        <p:spPr>
          <a:xfrm>
            <a:off x="1405450" y="2720900"/>
            <a:ext cx="6333101" cy="37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idx="1" type="body"/>
          </p:nvPr>
        </p:nvSpPr>
        <p:spPr>
          <a:xfrm>
            <a:off x="2649450" y="2111375"/>
            <a:ext cx="38451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Problem 3: </a:t>
            </a:r>
            <a:r>
              <a:rPr lang="en" sz="2000"/>
              <a:t>Bernoulli's</a:t>
            </a:r>
            <a:r>
              <a:rPr lang="en" sz="2000"/>
              <a:t> Inequality</a:t>
            </a:r>
            <a:endParaRPr sz="2000"/>
          </a:p>
        </p:txBody>
      </p:sp>
      <p:pic>
        <p:nvPicPr>
          <p:cNvPr id="215" name="Google Shape;215;p27"/>
          <p:cNvPicPr preferRelativeResize="0"/>
          <p:nvPr/>
        </p:nvPicPr>
        <p:blipFill rotWithShape="1">
          <a:blip r:embed="rId3">
            <a:alphaModFix/>
          </a:blip>
          <a:srcRect b="17945" l="798" r="679" t="19764"/>
          <a:stretch/>
        </p:blipFill>
        <p:spPr>
          <a:xfrm>
            <a:off x="525213" y="2734625"/>
            <a:ext cx="8093574" cy="29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idx="1" type="body"/>
          </p:nvPr>
        </p:nvSpPr>
        <p:spPr>
          <a:xfrm>
            <a:off x="1231050" y="2340300"/>
            <a:ext cx="6681900" cy="46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Problem 4: Prove that (Rational) * (Irrational) = (Irrational).</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3023250" y="1684350"/>
            <a:ext cx="3097500" cy="5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Background</a:t>
            </a:r>
            <a:endParaRPr/>
          </a:p>
        </p:txBody>
      </p:sp>
      <p:sp>
        <p:nvSpPr>
          <p:cNvPr id="230" name="Google Shape;230;p30"/>
          <p:cNvSpPr txBox="1"/>
          <p:nvPr>
            <p:ph idx="1" type="body"/>
          </p:nvPr>
        </p:nvSpPr>
        <p:spPr>
          <a:xfrm>
            <a:off x="1052550" y="2339500"/>
            <a:ext cx="70389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rational number is one that can be written as a fraction with integer numerator and denominator.</a:t>
            </a:r>
            <a:endParaRPr sz="1400"/>
          </a:p>
          <a:p>
            <a:pPr indent="0" lvl="0" marL="0" rtl="0" algn="l">
              <a:spcBef>
                <a:spcPts val="1600"/>
              </a:spcBef>
              <a:spcAft>
                <a:spcPts val="1600"/>
              </a:spcAft>
              <a:buNone/>
            </a:pPr>
            <a:r>
              <a:rPr lang="en" sz="1400"/>
              <a:t>An irrational number is one that cannot.</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2533050" y="1952250"/>
            <a:ext cx="40779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Today’s Class</a:t>
            </a:r>
            <a:endParaRPr/>
          </a:p>
        </p:txBody>
      </p:sp>
      <p:sp>
        <p:nvSpPr>
          <p:cNvPr id="141" name="Google Shape;141;p14"/>
          <p:cNvSpPr txBox="1"/>
          <p:nvPr>
            <p:ph idx="1" type="body"/>
          </p:nvPr>
        </p:nvSpPr>
        <p:spPr>
          <a:xfrm>
            <a:off x="2483250" y="2529750"/>
            <a:ext cx="4177500" cy="66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Review material from previous 2 classes</a:t>
            </a:r>
            <a:endParaRPr sz="1600"/>
          </a:p>
          <a:p>
            <a:pPr indent="-330200" lvl="0" marL="457200" rtl="0" algn="l">
              <a:spcBef>
                <a:spcPts val="0"/>
              </a:spcBef>
              <a:spcAft>
                <a:spcPts val="0"/>
              </a:spcAft>
              <a:buSzPts val="1600"/>
              <a:buAutoNum type="arabicPeriod"/>
            </a:pPr>
            <a:r>
              <a:rPr lang="en" sz="1600"/>
              <a:t>Do practice problems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idx="1" type="body"/>
          </p:nvPr>
        </p:nvSpPr>
        <p:spPr>
          <a:xfrm>
            <a:off x="2776050" y="2101988"/>
            <a:ext cx="3591900" cy="5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Problem 5: Sum of Powers of 2</a:t>
            </a:r>
            <a:endParaRPr sz="2000"/>
          </a:p>
        </p:txBody>
      </p:sp>
      <p:pic>
        <p:nvPicPr>
          <p:cNvPr id="240" name="Google Shape;240;p32"/>
          <p:cNvPicPr preferRelativeResize="0"/>
          <p:nvPr/>
        </p:nvPicPr>
        <p:blipFill rotWithShape="1">
          <a:blip r:embed="rId3">
            <a:alphaModFix/>
          </a:blip>
          <a:srcRect b="21618" l="1684" r="2050" t="27929"/>
          <a:stretch/>
        </p:blipFill>
        <p:spPr>
          <a:xfrm>
            <a:off x="317800" y="2729287"/>
            <a:ext cx="8508400" cy="312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idx="1" type="body"/>
          </p:nvPr>
        </p:nvSpPr>
        <p:spPr>
          <a:xfrm>
            <a:off x="830500" y="1682838"/>
            <a:ext cx="8192100" cy="23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Hints on next slide.</a:t>
            </a:r>
            <a:endParaRPr sz="1400"/>
          </a:p>
          <a:p>
            <a:pPr indent="-317500" lvl="0" marL="457200" rtl="0" algn="l">
              <a:spcBef>
                <a:spcPts val="1600"/>
              </a:spcBef>
              <a:spcAft>
                <a:spcPts val="0"/>
              </a:spcAft>
              <a:buSzPts val="1400"/>
              <a:buAutoNum type="arabicPeriod"/>
            </a:pPr>
            <a:r>
              <a:rPr lang="en" sz="1400"/>
              <a:t>Prove that if n³ + 5 is odd, then n is even.</a:t>
            </a:r>
            <a:endParaRPr sz="1400"/>
          </a:p>
          <a:p>
            <a:pPr indent="-317500" lvl="1" marL="914400" rtl="0" algn="l">
              <a:spcBef>
                <a:spcPts val="0"/>
              </a:spcBef>
              <a:spcAft>
                <a:spcPts val="0"/>
              </a:spcAft>
              <a:buSzPts val="1400"/>
              <a:buAutoNum type="alphaLcPeriod"/>
            </a:pPr>
            <a:r>
              <a:rPr lang="en" sz="1400"/>
              <a:t>Hint 2</a:t>
            </a:r>
            <a:endParaRPr sz="1400"/>
          </a:p>
          <a:p>
            <a:pPr indent="-317500" lvl="0" marL="457200" rtl="0" algn="l">
              <a:spcBef>
                <a:spcPts val="0"/>
              </a:spcBef>
              <a:spcAft>
                <a:spcPts val="0"/>
              </a:spcAft>
              <a:buSzPts val="1400"/>
              <a:buAutoNum type="arabicPeriod"/>
            </a:pPr>
            <a:r>
              <a:rPr lang="en" sz="1400"/>
              <a:t> A convex n-gon has n(n − 3)/2 diagonals.</a:t>
            </a:r>
            <a:endParaRPr sz="1400"/>
          </a:p>
          <a:p>
            <a:pPr indent="-317500" lvl="1" marL="914400" rtl="0" algn="l">
              <a:spcBef>
                <a:spcPts val="0"/>
              </a:spcBef>
              <a:spcAft>
                <a:spcPts val="0"/>
              </a:spcAft>
              <a:buSzPts val="1400"/>
              <a:buAutoNum type="alphaLcPeriod"/>
            </a:pPr>
            <a:r>
              <a:rPr lang="en" sz="1400"/>
              <a:t>Search up what a convex polygon is if you are not sure.</a:t>
            </a:r>
            <a:endParaRPr sz="1400"/>
          </a:p>
          <a:p>
            <a:pPr indent="-317500" lvl="0" marL="457200" rtl="0" algn="l">
              <a:spcBef>
                <a:spcPts val="0"/>
              </a:spcBef>
              <a:spcAft>
                <a:spcPts val="0"/>
              </a:spcAft>
              <a:buSzPts val="1400"/>
              <a:buAutoNum type="arabicPeriod"/>
            </a:pPr>
            <a:r>
              <a:rPr lang="en" sz="1400"/>
              <a:t>(Pigeonhole Principle) </a:t>
            </a:r>
            <a:r>
              <a:rPr lang="en" sz="1400"/>
              <a:t>Show that given n objects and k boxes, there is at least 1 box with at least ⌈n/k⌉objects, where ⌈x⌉ denotes the smallest integer ≥ x; e.g. ⌈3.9⌉ = 4, ⌈2⌉ = 2, ⌈9.00001⌉ = 10.</a:t>
            </a:r>
            <a:endParaRPr sz="1400"/>
          </a:p>
          <a:p>
            <a:pPr indent="-317500" lvl="1" marL="914400" rtl="0" algn="l">
              <a:spcBef>
                <a:spcPts val="0"/>
              </a:spcBef>
              <a:spcAft>
                <a:spcPts val="0"/>
              </a:spcAft>
              <a:buSzPts val="1400"/>
              <a:buAutoNum type="alphaLcPeriod"/>
            </a:pPr>
            <a:r>
              <a:rPr lang="en" sz="1400"/>
              <a:t>Hint 3 and 1, in that order.</a:t>
            </a:r>
            <a:endParaRPr sz="1400"/>
          </a:p>
        </p:txBody>
      </p:sp>
      <p:sp>
        <p:nvSpPr>
          <p:cNvPr id="250" name="Google Shape;250;p34"/>
          <p:cNvSpPr txBox="1"/>
          <p:nvPr>
            <p:ph type="title"/>
          </p:nvPr>
        </p:nvSpPr>
        <p:spPr>
          <a:xfrm>
            <a:off x="1149400" y="1065463"/>
            <a:ext cx="7873200" cy="5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‘Homework’ Problems (For Personal Interest)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1052550" y="1427550"/>
            <a:ext cx="70389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Hints</a:t>
            </a:r>
            <a:endParaRPr/>
          </a:p>
        </p:txBody>
      </p:sp>
      <p:sp>
        <p:nvSpPr>
          <p:cNvPr id="256" name="Google Shape;256;p35"/>
          <p:cNvSpPr txBox="1"/>
          <p:nvPr>
            <p:ph idx="1" type="body"/>
          </p:nvPr>
        </p:nvSpPr>
        <p:spPr>
          <a:xfrm>
            <a:off x="1052550" y="2016150"/>
            <a:ext cx="7038900" cy="16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Hint 1: Ignore the ⌈x⌉ for now, it’s just scary notation, think about what it actually represents.</a:t>
            </a:r>
            <a:endParaRPr sz="1400"/>
          </a:p>
          <a:p>
            <a:pPr indent="0" lvl="0" marL="0" rtl="0" algn="l">
              <a:spcBef>
                <a:spcPts val="1600"/>
              </a:spcBef>
              <a:spcAft>
                <a:spcPts val="0"/>
              </a:spcAft>
              <a:buNone/>
            </a:pPr>
            <a:r>
              <a:rPr lang="en" sz="1400"/>
              <a:t>Hint 2: Contradiction.</a:t>
            </a:r>
            <a:endParaRPr sz="1400"/>
          </a:p>
          <a:p>
            <a:pPr indent="0" lvl="0" marL="0" rtl="0" algn="l">
              <a:spcBef>
                <a:spcPts val="1600"/>
              </a:spcBef>
              <a:spcAft>
                <a:spcPts val="1600"/>
              </a:spcAft>
              <a:buNone/>
            </a:pPr>
            <a:r>
              <a:rPr lang="en" sz="1400"/>
              <a:t>Hint 3: </a:t>
            </a:r>
            <a:r>
              <a:rPr lang="en" sz="1400"/>
              <a:t>n and k are integers, but is induction the best idea here?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363725" y="1365225"/>
            <a:ext cx="7038900" cy="30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Slides for the class where we focused on proof by contradiction (share in Zoom chat): </a:t>
            </a:r>
            <a:r>
              <a:rPr lang="en" sz="1400" u="sng">
                <a:solidFill>
                  <a:srgbClr val="FF0000"/>
                </a:solidFill>
                <a:hlinkClick r:id="rId3">
                  <a:extLst>
                    <a:ext uri="{A12FA001-AC4F-418D-AE19-62706E023703}">
                      <ahyp:hlinkClr val="tx"/>
                    </a:ext>
                  </a:extLst>
                </a:hlinkClick>
              </a:rPr>
              <a:t>https://docs.google.com/presentation/d/1XDX2DX7vaq3VWA-Ak9echIYXeSTGcJQpMxuCQ1q_yio/edit#slide=id.p</a:t>
            </a:r>
            <a:endParaRPr sz="1400" u="sng">
              <a:solidFill>
                <a:srgbClr val="FF0000"/>
              </a:solidFill>
            </a:endParaRPr>
          </a:p>
          <a:p>
            <a:pPr indent="0" lvl="0" marL="0" rtl="0" algn="l">
              <a:spcBef>
                <a:spcPts val="1600"/>
              </a:spcBef>
              <a:spcAft>
                <a:spcPts val="0"/>
              </a:spcAft>
              <a:buNone/>
            </a:pPr>
            <a:r>
              <a:rPr lang="en" sz="1400"/>
              <a:t>General idea: </a:t>
            </a:r>
            <a:endParaRPr sz="1400"/>
          </a:p>
          <a:p>
            <a:pPr indent="0" lvl="0" marL="0" rtl="0" algn="l">
              <a:spcBef>
                <a:spcPts val="1600"/>
              </a:spcBef>
              <a:spcAft>
                <a:spcPts val="0"/>
              </a:spcAft>
              <a:buNone/>
            </a:pPr>
            <a:r>
              <a:rPr lang="en" sz="1400"/>
              <a:t>We assume for the sake of </a:t>
            </a:r>
            <a:r>
              <a:rPr b="1" lang="en" sz="1400"/>
              <a:t>contradiction</a:t>
            </a:r>
            <a:r>
              <a:rPr lang="en" sz="1400"/>
              <a:t> that what we want to prove is false, then we take a sequence of mathematically correct steps to arrive at an incorrect </a:t>
            </a:r>
            <a:r>
              <a:rPr lang="en" sz="1400"/>
              <a:t>conclusion</a:t>
            </a:r>
            <a:r>
              <a:rPr lang="en" sz="1400"/>
              <a:t>, thus telling us that our original assumption was incorrect.</a:t>
            </a:r>
            <a:endParaRPr sz="1400"/>
          </a:p>
          <a:p>
            <a:pPr indent="0" lvl="0" marL="0" rtl="0" algn="l">
              <a:spcBef>
                <a:spcPts val="1600"/>
              </a:spcBef>
              <a:spcAft>
                <a:spcPts val="1600"/>
              </a:spcAft>
              <a:buNone/>
            </a:pPr>
            <a:r>
              <a:rPr lang="en" sz="1400"/>
              <a:t>Examples of “incorrect conclusions” are, for example, -2 = 3, or a positive number = a negative number, or anything else you can think of that is clearly false.</a:t>
            </a:r>
            <a:endParaRPr sz="1400"/>
          </a:p>
        </p:txBody>
      </p:sp>
      <p:sp>
        <p:nvSpPr>
          <p:cNvPr id="147" name="Google Shape;147;p15"/>
          <p:cNvSpPr txBox="1"/>
          <p:nvPr>
            <p:ph type="title"/>
          </p:nvPr>
        </p:nvSpPr>
        <p:spPr>
          <a:xfrm>
            <a:off x="1363725" y="765375"/>
            <a:ext cx="3658200" cy="5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by Contradiction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animEffect filter="fade" transition="in">
                                      <p:cBhvr>
                                        <p:cTn dur="1000"/>
                                        <p:tgtEl>
                                          <p:spTgt spid="14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562400" y="835220"/>
            <a:ext cx="3016800" cy="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by Induction</a:t>
            </a:r>
            <a:endParaRPr/>
          </a:p>
        </p:txBody>
      </p:sp>
      <p:sp>
        <p:nvSpPr>
          <p:cNvPr id="153" name="Google Shape;153;p16"/>
          <p:cNvSpPr txBox="1"/>
          <p:nvPr>
            <p:ph idx="1" type="body"/>
          </p:nvPr>
        </p:nvSpPr>
        <p:spPr>
          <a:xfrm>
            <a:off x="1562400" y="1468198"/>
            <a:ext cx="7038900" cy="28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Slides for the class where we focused on proof by </a:t>
            </a:r>
            <a:r>
              <a:rPr lang="en" sz="1400"/>
              <a:t>induction</a:t>
            </a:r>
            <a:r>
              <a:rPr lang="en" sz="1400"/>
              <a:t> (share in Zoom chat): </a:t>
            </a:r>
            <a:r>
              <a:rPr lang="en" sz="1400" u="sng">
                <a:solidFill>
                  <a:srgbClr val="FF0000"/>
                </a:solidFill>
                <a:hlinkClick r:id="rId3">
                  <a:extLst>
                    <a:ext uri="{A12FA001-AC4F-418D-AE19-62706E023703}">
                      <ahyp:hlinkClr val="tx"/>
                    </a:ext>
                  </a:extLst>
                </a:hlinkClick>
              </a:rPr>
              <a:t>https://docs.google.com/presentation/d/1jaaaFE7BMJVoBA7D1SKNV0VKDhDjB4SOdlx8IhZ9yd8/edit#slide=id.p</a:t>
            </a:r>
            <a:endParaRPr sz="1400" u="sng">
              <a:solidFill>
                <a:srgbClr val="FF0000"/>
              </a:solidFill>
            </a:endParaRPr>
          </a:p>
          <a:p>
            <a:pPr indent="0" lvl="0" marL="0" rtl="0" algn="l">
              <a:spcBef>
                <a:spcPts val="1600"/>
              </a:spcBef>
              <a:spcAft>
                <a:spcPts val="0"/>
              </a:spcAft>
              <a:buNone/>
            </a:pPr>
            <a:r>
              <a:rPr lang="en" sz="1400"/>
              <a:t>Most commonly used to show that something is true for all positive integers. </a:t>
            </a:r>
            <a:endParaRPr sz="1400"/>
          </a:p>
          <a:p>
            <a:pPr indent="0" lvl="0" marL="0" rtl="0" algn="l">
              <a:spcBef>
                <a:spcPts val="1600"/>
              </a:spcBef>
              <a:spcAft>
                <a:spcPts val="0"/>
              </a:spcAft>
              <a:buNone/>
            </a:pPr>
            <a:r>
              <a:rPr lang="en" sz="1400"/>
              <a:t>General idea:</a:t>
            </a:r>
            <a:endParaRPr sz="1400"/>
          </a:p>
          <a:p>
            <a:pPr indent="0" lvl="0" marL="0" rtl="0" algn="l">
              <a:spcBef>
                <a:spcPts val="1600"/>
              </a:spcBef>
              <a:spcAft>
                <a:spcPts val="1600"/>
              </a:spcAft>
              <a:buNone/>
            </a:pPr>
            <a:r>
              <a:rPr lang="en" sz="1400"/>
              <a:t>We show that the statement we want to prove is true for the base case, then we assume that it is true for n = m, then we show that if the statement is true for n = m, then it must also be true for n = m + 1.</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1000"/>
                                        <p:tgtEl>
                                          <p:spTgt spid="15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819150" y="1769400"/>
            <a:ext cx="7505700" cy="22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Mathematical Induction works in 3 steps:</a:t>
            </a:r>
            <a:endParaRPr sz="1400"/>
          </a:p>
          <a:p>
            <a:pPr indent="-317500" lvl="0" marL="457200" rtl="0" algn="l">
              <a:spcBef>
                <a:spcPts val="1600"/>
              </a:spcBef>
              <a:spcAft>
                <a:spcPts val="0"/>
              </a:spcAft>
              <a:buSzPts val="1400"/>
              <a:buAutoNum type="arabicPeriod"/>
            </a:pPr>
            <a:r>
              <a:rPr lang="en" sz="1400"/>
              <a:t>Coming up with a conjecture / claim.</a:t>
            </a:r>
            <a:endParaRPr sz="1400"/>
          </a:p>
          <a:p>
            <a:pPr indent="-317500" lvl="0" marL="457200" rtl="0" algn="l">
              <a:spcBef>
                <a:spcPts val="0"/>
              </a:spcBef>
              <a:spcAft>
                <a:spcPts val="0"/>
              </a:spcAft>
              <a:buSzPts val="1400"/>
              <a:buAutoNum type="arabicPeriod"/>
            </a:pPr>
            <a:r>
              <a:rPr lang="en" sz="1400"/>
              <a:t>Showing, almost always manually, that this claim works for some number n = m. This is called the </a:t>
            </a:r>
            <a:r>
              <a:rPr b="1" lang="en" sz="1400"/>
              <a:t>base case</a:t>
            </a:r>
            <a:r>
              <a:rPr lang="en" sz="1400"/>
              <a:t>.</a:t>
            </a:r>
            <a:endParaRPr sz="1400"/>
          </a:p>
          <a:p>
            <a:pPr indent="-317500" lvl="0" marL="457200" rtl="0" algn="l">
              <a:spcBef>
                <a:spcPts val="0"/>
              </a:spcBef>
              <a:spcAft>
                <a:spcPts val="0"/>
              </a:spcAft>
              <a:buSzPts val="1400"/>
              <a:buAutoNum type="arabicPeriod"/>
            </a:pPr>
            <a:r>
              <a:rPr lang="en" sz="1400"/>
              <a:t>Then showing that if the claim is true for n = k, then it is also true for n = k+1. This is called the </a:t>
            </a:r>
            <a:r>
              <a:rPr b="1" lang="en" sz="1400"/>
              <a:t>inductive step</a:t>
            </a:r>
            <a:r>
              <a:rPr lang="en" sz="1400"/>
              <a:t>.</a:t>
            </a:r>
            <a:endParaRPr sz="1400"/>
          </a:p>
          <a:p>
            <a:pPr indent="0" lvl="0" marL="0" rtl="0" algn="l">
              <a:spcBef>
                <a:spcPts val="1600"/>
              </a:spcBef>
              <a:spcAft>
                <a:spcPts val="1600"/>
              </a:spcAft>
              <a:buNone/>
            </a:pPr>
            <a:r>
              <a:rPr lang="en" sz="1400"/>
              <a:t>This is a little much, so we move onto a quick example.</a:t>
            </a:r>
            <a:endParaRPr sz="1400"/>
          </a:p>
        </p:txBody>
      </p:sp>
      <p:sp>
        <p:nvSpPr>
          <p:cNvPr id="159" name="Google Shape;159;p17"/>
          <p:cNvSpPr txBox="1"/>
          <p:nvPr>
            <p:ph type="title"/>
          </p:nvPr>
        </p:nvSpPr>
        <p:spPr>
          <a:xfrm>
            <a:off x="1907550" y="1120800"/>
            <a:ext cx="53289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Mathematical Induction?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33000" y="515688"/>
            <a:ext cx="7741200" cy="97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Prove that 1 + 2 + … + n = n(n + 1)/2 Using Induction, Where n is any Positive Integer</a:t>
            </a:r>
            <a:endParaRPr sz="2800"/>
          </a:p>
        </p:txBody>
      </p:sp>
      <p:sp>
        <p:nvSpPr>
          <p:cNvPr id="165" name="Google Shape;165;p18"/>
          <p:cNvSpPr txBox="1"/>
          <p:nvPr>
            <p:ph idx="1" type="body"/>
          </p:nvPr>
        </p:nvSpPr>
        <p:spPr>
          <a:xfrm>
            <a:off x="546400" y="1657213"/>
            <a:ext cx="8049600" cy="29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Step 1: Coming up with a claim.</a:t>
            </a:r>
            <a:endParaRPr sz="1400"/>
          </a:p>
          <a:p>
            <a:pPr indent="0" lvl="0" marL="0" rtl="0" algn="l">
              <a:spcBef>
                <a:spcPts val="1600"/>
              </a:spcBef>
              <a:spcAft>
                <a:spcPts val="0"/>
              </a:spcAft>
              <a:buNone/>
            </a:pPr>
            <a:r>
              <a:rPr lang="en" sz="1400"/>
              <a:t>For this problem we don’t need to do this because we have been given a claim to prove. Onto the next step!</a:t>
            </a:r>
            <a:endParaRPr sz="1400"/>
          </a:p>
          <a:p>
            <a:pPr indent="0" lvl="0" marL="0" rtl="0" algn="l">
              <a:spcBef>
                <a:spcPts val="1600"/>
              </a:spcBef>
              <a:spcAft>
                <a:spcPts val="0"/>
              </a:spcAft>
              <a:buNone/>
            </a:pPr>
            <a:r>
              <a:rPr lang="en" sz="1400"/>
              <a:t>Step 2: Showing that this claim holds/is true for some number n = m.</a:t>
            </a:r>
            <a:endParaRPr sz="1400"/>
          </a:p>
          <a:p>
            <a:pPr indent="0" lvl="0" marL="0" rtl="0" algn="l">
              <a:spcBef>
                <a:spcPts val="1600"/>
              </a:spcBef>
              <a:spcAft>
                <a:spcPts val="0"/>
              </a:spcAft>
              <a:buNone/>
            </a:pPr>
            <a:r>
              <a:rPr lang="en" sz="1400"/>
              <a:t>What k do we chose? This often depends on the problem and with practice you will be able to tell, but for your first problem, I will just tell you; n = 1.</a:t>
            </a:r>
            <a:endParaRPr sz="1400"/>
          </a:p>
          <a:p>
            <a:pPr indent="0" lvl="0" marL="0" rtl="0" algn="l">
              <a:spcBef>
                <a:spcPts val="1600"/>
              </a:spcBef>
              <a:spcAft>
                <a:spcPts val="1600"/>
              </a:spcAft>
              <a:buNone/>
            </a:pPr>
            <a:r>
              <a:rPr lang="en" sz="1400"/>
              <a:t>When n = 1, the left hand side(LHS) is just 1, and the right hand side(RHS) is just 1(2)/2 = 1. Clearly they are equal, so the claim holds for n = 1. Thus the base case has been established.</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0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000"/>
                                        <p:tgtEl>
                                          <p:spTgt spid="1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1221300" y="788550"/>
            <a:ext cx="7694700" cy="413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Step 3: Showing that if the claim is true for some n = k, then it is also true for n = k + 1.</a:t>
            </a:r>
            <a:endParaRPr sz="1400"/>
          </a:p>
          <a:p>
            <a:pPr indent="0" lvl="0" marL="0" rtl="0" algn="l">
              <a:lnSpc>
                <a:spcPct val="100000"/>
              </a:lnSpc>
              <a:spcBef>
                <a:spcPts val="1600"/>
              </a:spcBef>
              <a:spcAft>
                <a:spcPts val="0"/>
              </a:spcAft>
              <a:buNone/>
            </a:pPr>
            <a:r>
              <a:rPr lang="en" sz="1400"/>
              <a:t>To do this, we assume that the claim is true for some n = k. This means that 1 + 2 + … + k = k(k + 1)/2.</a:t>
            </a:r>
            <a:endParaRPr sz="1400"/>
          </a:p>
          <a:p>
            <a:pPr indent="0" lvl="0" marL="0" rtl="0" algn="l">
              <a:lnSpc>
                <a:spcPct val="100000"/>
              </a:lnSpc>
              <a:spcBef>
                <a:spcPts val="1600"/>
              </a:spcBef>
              <a:spcAft>
                <a:spcPts val="0"/>
              </a:spcAft>
              <a:buNone/>
            </a:pPr>
            <a:r>
              <a:rPr lang="en" sz="1400"/>
              <a:t>We want to prove that the claim still holds for n = k + 1, then we want to prove that 1 + 2 + … + k + (k + 1) = (k + 1)(k + 2)/2.</a:t>
            </a:r>
            <a:endParaRPr sz="1400"/>
          </a:p>
          <a:p>
            <a:pPr indent="0" lvl="0" marL="0" rtl="0" algn="l">
              <a:lnSpc>
                <a:spcPct val="100000"/>
              </a:lnSpc>
              <a:spcBef>
                <a:spcPts val="1600"/>
              </a:spcBef>
              <a:spcAft>
                <a:spcPts val="0"/>
              </a:spcAft>
              <a:buNone/>
            </a:pPr>
            <a:r>
              <a:rPr lang="en" sz="1400"/>
              <a:t>Adding k + 1 to both sides of our assumed expression 1 + 2 + … + k = k(k + 1)/2, we get 1 + 2 + … + k + (k + 1) = k(k + 1)/2 + (k + 1).</a:t>
            </a:r>
            <a:endParaRPr sz="1400"/>
          </a:p>
          <a:p>
            <a:pPr indent="0" lvl="0" marL="0" rtl="0" algn="l">
              <a:lnSpc>
                <a:spcPct val="100000"/>
              </a:lnSpc>
              <a:spcBef>
                <a:spcPts val="1600"/>
              </a:spcBef>
              <a:spcAft>
                <a:spcPts val="0"/>
              </a:spcAft>
              <a:buNone/>
            </a:pPr>
            <a:r>
              <a:rPr lang="en" sz="1400"/>
              <a:t>Since the LHS of the above expression is equal to the LHS of the thing that we want to prove, it suffices to show that the RHS of both of those equations are also the same.</a:t>
            </a:r>
            <a:endParaRPr sz="1400"/>
          </a:p>
          <a:p>
            <a:pPr indent="0" lvl="0" marL="0" rtl="0" algn="l">
              <a:lnSpc>
                <a:spcPct val="100000"/>
              </a:lnSpc>
              <a:spcBef>
                <a:spcPts val="1600"/>
              </a:spcBef>
              <a:spcAft>
                <a:spcPts val="0"/>
              </a:spcAft>
              <a:buNone/>
            </a:pPr>
            <a:r>
              <a:rPr lang="en" sz="1400"/>
              <a:t>Simple algebra shows that k(k + 1)/2 + (k + 1) = (k + 1)(k/2 + 1) = (k + 1)((k + 2)/2) = (k + 1)(k + 2)/2. </a:t>
            </a:r>
            <a:endParaRPr sz="1400"/>
          </a:p>
          <a:p>
            <a:pPr indent="0" lvl="0" marL="0" rtl="0" algn="l">
              <a:lnSpc>
                <a:spcPct val="100000"/>
              </a:lnSpc>
              <a:spcBef>
                <a:spcPts val="1600"/>
              </a:spcBef>
              <a:spcAft>
                <a:spcPts val="0"/>
              </a:spcAft>
              <a:buNone/>
            </a:pPr>
            <a:r>
              <a:rPr lang="en" sz="1400"/>
              <a:t>Since this is the same as the thing we wanted to prove, we have completed step 3 of our induction.</a:t>
            </a:r>
            <a:endParaRPr sz="1400"/>
          </a:p>
          <a:p>
            <a:pPr indent="0" lvl="0" marL="0" rtl="0" algn="l">
              <a:lnSpc>
                <a:spcPct val="100000"/>
              </a:lnSpc>
              <a:spcBef>
                <a:spcPts val="1600"/>
              </a:spcBef>
              <a:spcAft>
                <a:spcPts val="1600"/>
              </a:spcAft>
              <a:buNone/>
            </a:pPr>
            <a:r>
              <a:rPr lang="en" sz="1400"/>
              <a:t>Since there are only a total of 3 steps, our induction is complete.</a:t>
            </a:r>
            <a:endParaRPr sz="1400"/>
          </a:p>
        </p:txBody>
      </p:sp>
      <p:sp>
        <p:nvSpPr>
          <p:cNvPr id="171" name="Google Shape;171;p19"/>
          <p:cNvSpPr txBox="1"/>
          <p:nvPr>
            <p:ph type="title"/>
          </p:nvPr>
        </p:nvSpPr>
        <p:spPr>
          <a:xfrm>
            <a:off x="1221300" y="220050"/>
            <a:ext cx="7694700" cy="5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1000"/>
                                        <p:tgtEl>
                                          <p:spTgt spid="1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7" st="7"/>
                                            </p:txEl>
                                          </p:spTgt>
                                        </p:tgtEl>
                                        <p:attrNameLst>
                                          <p:attrName>style.visibility</p:attrName>
                                        </p:attrNameLst>
                                      </p:cBhvr>
                                      <p:to>
                                        <p:strVal val="visible"/>
                                      </p:to>
                                    </p:set>
                                    <p:animEffect filter="fade" transition="in">
                                      <p:cBhvr>
                                        <p:cTn dur="1000"/>
                                        <p:tgtEl>
                                          <p:spTgt spid="17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82750" y="640000"/>
            <a:ext cx="75057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Why?!?!</a:t>
            </a:r>
            <a:endParaRPr/>
          </a:p>
        </p:txBody>
      </p:sp>
      <p:sp>
        <p:nvSpPr>
          <p:cNvPr id="177" name="Google Shape;177;p20"/>
          <p:cNvSpPr txBox="1"/>
          <p:nvPr>
            <p:ph idx="1" type="body"/>
          </p:nvPr>
        </p:nvSpPr>
        <p:spPr>
          <a:xfrm>
            <a:off x="1282750" y="1284800"/>
            <a:ext cx="7505700" cy="32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That was a bit sudden, so let’s rewind a bit. In step 2, we showed that n = 1 satisfied the claim that 1 + 2 + … + n = n(n + 1)/2. In step 3, we showed that if n = k satisfied the claim, then n = k + 1 also satisfies the claim. </a:t>
            </a:r>
            <a:endParaRPr sz="1400"/>
          </a:p>
          <a:p>
            <a:pPr indent="0" lvl="0" marL="0" rtl="0" algn="l">
              <a:spcBef>
                <a:spcPts val="1600"/>
              </a:spcBef>
              <a:spcAft>
                <a:spcPts val="0"/>
              </a:spcAft>
              <a:buNone/>
            </a:pPr>
            <a:r>
              <a:rPr lang="en" sz="1400"/>
              <a:t>Why does this work???</a:t>
            </a:r>
            <a:endParaRPr sz="1400"/>
          </a:p>
          <a:p>
            <a:pPr indent="0" lvl="0" marL="0" rtl="0" algn="l">
              <a:spcBef>
                <a:spcPts val="1600"/>
              </a:spcBef>
              <a:spcAft>
                <a:spcPts val="0"/>
              </a:spcAft>
              <a:buNone/>
            </a:pPr>
            <a:r>
              <a:rPr lang="en" sz="1400"/>
              <a:t>By step 2, this works for n = 1.</a:t>
            </a:r>
            <a:endParaRPr sz="1400"/>
          </a:p>
          <a:p>
            <a:pPr indent="0" lvl="0" marL="0" rtl="0" algn="l">
              <a:spcBef>
                <a:spcPts val="1600"/>
              </a:spcBef>
              <a:spcAft>
                <a:spcPts val="0"/>
              </a:spcAft>
              <a:buNone/>
            </a:pPr>
            <a:r>
              <a:rPr lang="en" sz="1400"/>
              <a:t>But by step 3, this also works for n = 1 + 1 = 2. Again by step 3, this works for n = 2 + 1 = 3. …</a:t>
            </a:r>
            <a:endParaRPr sz="1400"/>
          </a:p>
          <a:p>
            <a:pPr indent="0" lvl="0" marL="0" rtl="0" algn="l">
              <a:spcBef>
                <a:spcPts val="1600"/>
              </a:spcBef>
              <a:spcAft>
                <a:spcPts val="0"/>
              </a:spcAft>
              <a:buNone/>
            </a:pPr>
            <a:r>
              <a:rPr lang="en" sz="1400"/>
              <a:t>1 → 2 → 3 → 4 → ...</a:t>
            </a:r>
            <a:endParaRPr sz="1400"/>
          </a:p>
          <a:p>
            <a:pPr indent="0" lvl="0" marL="0" rtl="0" algn="l">
              <a:spcBef>
                <a:spcPts val="1600"/>
              </a:spcBef>
              <a:spcAft>
                <a:spcPts val="1600"/>
              </a:spcAft>
              <a:buNone/>
            </a:pPr>
            <a:r>
              <a:rPr lang="en" sz="1400"/>
              <a:t>Ohhhhh… by completing steps 2 and 3, we have show that the claim is true for n = 1, 2, 3, 4,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0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0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0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000"/>
                                        <p:tgtEl>
                                          <p:spTgt spid="1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Effect filter="fade" transition="in">
                                      <p:cBhvr>
                                        <p:cTn dur="1000"/>
                                        <p:tgtEl>
                                          <p:spTgt spid="17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6900" y="2238750"/>
            <a:ext cx="6550200" cy="6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Let’s do Some Practice Problems!</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