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6" r:id="rId2"/>
    <p:sldId id="293" r:id="rId3"/>
    <p:sldId id="295" r:id="rId4"/>
    <p:sldId id="296" r:id="rId5"/>
    <p:sldId id="297" r:id="rId6"/>
    <p:sldId id="298" r:id="rId7"/>
    <p:sldId id="299" r:id="rId8"/>
    <p:sldId id="300" r:id="rId9"/>
    <p:sldId id="303" r:id="rId10"/>
    <p:sldId id="304" r:id="rId11"/>
    <p:sldId id="305" r:id="rId12"/>
    <p:sldId id="302" r:id="rId13"/>
    <p:sldId id="306" r:id="rId14"/>
    <p:sldId id="307" r:id="rId15"/>
    <p:sldId id="308" r:id="rId16"/>
    <p:sldId id="301" r:id="rId17"/>
    <p:sldId id="258" r:id="rId18"/>
    <p:sldId id="259" r:id="rId19"/>
    <p:sldId id="264" r:id="rId20"/>
    <p:sldId id="260" r:id="rId21"/>
    <p:sldId id="265" r:id="rId22"/>
    <p:sldId id="261" r:id="rId23"/>
    <p:sldId id="266" r:id="rId24"/>
    <p:sldId id="267" r:id="rId25"/>
    <p:sldId id="268" r:id="rId26"/>
    <p:sldId id="269" r:id="rId27"/>
    <p:sldId id="270" r:id="rId28"/>
    <p:sldId id="271" r:id="rId29"/>
    <p:sldId id="273" r:id="rId30"/>
    <p:sldId id="272" r:id="rId31"/>
    <p:sldId id="274" r:id="rId32"/>
    <p:sldId id="275" r:id="rId33"/>
    <p:sldId id="276" r:id="rId34"/>
    <p:sldId id="262" r:id="rId35"/>
    <p:sldId id="277" r:id="rId36"/>
    <p:sldId id="278" r:id="rId37"/>
    <p:sldId id="279" r:id="rId38"/>
    <p:sldId id="280" r:id="rId39"/>
    <p:sldId id="281" r:id="rId40"/>
    <p:sldId id="282" r:id="rId41"/>
    <p:sldId id="283" r:id="rId42"/>
    <p:sldId id="284" r:id="rId43"/>
    <p:sldId id="285" r:id="rId44"/>
    <p:sldId id="286" r:id="rId45"/>
    <p:sldId id="287" r:id="rId46"/>
    <p:sldId id="288" r:id="rId47"/>
    <p:sldId id="289" r:id="rId48"/>
    <p:sldId id="290" r:id="rId49"/>
    <p:sldId id="291" r:id="rId50"/>
    <p:sldId id="292" r:id="rId5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69515" autoAdjust="0"/>
  </p:normalViewPr>
  <p:slideViewPr>
    <p:cSldViewPr showGuides="1">
      <p:cViewPr varScale="1">
        <p:scale>
          <a:sx n="80" d="100"/>
          <a:sy n="80" d="100"/>
        </p:scale>
        <p:origin x="255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8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D7FCC7-9A6F-4657-AD43-B1A05624ACE1}" type="datetimeFigureOut">
              <a:rPr lang="zh-CN" altLang="en-US" smtClean="0"/>
              <a:pPr/>
              <a:t>2018/12/21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B288A0-1556-43FA-B751-CEDF4C34A59D}" type="slidenum">
              <a:rPr lang="zh-CN" altLang="en-US" smtClean="0"/>
              <a:pPr/>
              <a:t>‹#›</a:t>
            </a:fld>
            <a:endParaRPr lang="zh-CN" altLang="en-US"/>
          </a:p>
        </p:txBody>
      </p:sp>
    </p:spTree>
    <p:extLst>
      <p:ext uri="{BB962C8B-B14F-4D97-AF65-F5344CB8AC3E}">
        <p14:creationId xmlns:p14="http://schemas.microsoft.com/office/powerpoint/2010/main" val="1910458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论文分类，作者分类，会议</a:t>
            </a:r>
            <a:r>
              <a:rPr lang="en-US" altLang="zh-CN" dirty="0" smtClean="0"/>
              <a:t>PC</a:t>
            </a:r>
            <a:r>
              <a:rPr lang="zh-CN" altLang="en-US" dirty="0" smtClean="0"/>
              <a:t>圈</a:t>
            </a:r>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1</a:t>
            </a:fld>
            <a:endParaRPr lang="zh-CN" altLang="en-US"/>
          </a:p>
        </p:txBody>
      </p:sp>
    </p:spTree>
    <p:extLst>
      <p:ext uri="{BB962C8B-B14F-4D97-AF65-F5344CB8AC3E}">
        <p14:creationId xmlns:p14="http://schemas.microsoft.com/office/powerpoint/2010/main" val="1447498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37</a:t>
            </a:fld>
            <a:endParaRPr lang="zh-CN" altLang="en-US"/>
          </a:p>
        </p:txBody>
      </p:sp>
    </p:spTree>
    <p:extLst>
      <p:ext uri="{BB962C8B-B14F-4D97-AF65-F5344CB8AC3E}">
        <p14:creationId xmlns:p14="http://schemas.microsoft.com/office/powerpoint/2010/main" val="2596844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总结，</a:t>
            </a:r>
            <a:r>
              <a:rPr lang="en-US" altLang="zh-CN" sz="1200" kern="1200" dirty="0" smtClean="0">
                <a:solidFill>
                  <a:schemeClr val="tx1"/>
                </a:solidFill>
                <a:effectLst/>
                <a:latin typeface="+mn-lt"/>
                <a:ea typeface="+mn-ea"/>
                <a:cs typeface="+mn-cs"/>
              </a:rPr>
              <a:t>LUCS,CLUS, </a:t>
            </a:r>
            <a:r>
              <a:rPr lang="en-US" altLang="zh-CN" sz="1200" kern="1200" dirty="0" err="1" smtClean="0">
                <a:solidFill>
                  <a:schemeClr val="tx1"/>
                </a:solidFill>
                <a:effectLst/>
                <a:latin typeface="+mn-lt"/>
                <a:ea typeface="+mn-ea"/>
                <a:cs typeface="+mn-cs"/>
              </a:rPr>
              <a:t>LinReg</a:t>
            </a:r>
            <a:r>
              <a:rPr lang="zh-CN" altLang="zh-CN" sz="1200" kern="1200" dirty="0" smtClean="0">
                <a:solidFill>
                  <a:schemeClr val="tx1"/>
                </a:solidFill>
                <a:effectLst/>
                <a:latin typeface="+mn-lt"/>
                <a:ea typeface="+mn-ea"/>
                <a:cs typeface="+mn-cs"/>
              </a:rPr>
              <a:t>在动态环境下取得了更好的预测精度，而</a:t>
            </a:r>
            <a:r>
              <a:rPr lang="en-US" altLang="zh-CN" sz="1200" kern="1200" dirty="0" smtClean="0">
                <a:solidFill>
                  <a:schemeClr val="tx1"/>
                </a:solidFill>
                <a:effectLst/>
                <a:latin typeface="+mn-lt"/>
                <a:ea typeface="+mn-ea"/>
                <a:cs typeface="+mn-cs"/>
              </a:rPr>
              <a:t>IPPC,UPCC </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Hybrid</a:t>
            </a:r>
            <a:r>
              <a:rPr lang="zh-CN" altLang="zh-CN" sz="1200" kern="1200" dirty="0" smtClean="0">
                <a:solidFill>
                  <a:schemeClr val="tx1"/>
                </a:solidFill>
                <a:effectLst/>
                <a:latin typeface="+mn-lt"/>
                <a:ea typeface="+mn-ea"/>
                <a:cs typeface="+mn-cs"/>
              </a:rPr>
              <a:t>（混合协同方法）在静态环境下有更好的预测精度。</a:t>
            </a:r>
          </a:p>
          <a:p>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38</a:t>
            </a:fld>
            <a:endParaRPr lang="zh-CN" altLang="en-US"/>
          </a:p>
        </p:txBody>
      </p:sp>
    </p:spTree>
    <p:extLst>
      <p:ext uri="{BB962C8B-B14F-4D97-AF65-F5344CB8AC3E}">
        <p14:creationId xmlns:p14="http://schemas.microsoft.com/office/powerpoint/2010/main" val="963412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动态环境下，</a:t>
            </a:r>
            <a:r>
              <a:rPr lang="en-US" altLang="zh-CN" sz="1200" kern="1200" dirty="0" smtClean="0">
                <a:solidFill>
                  <a:schemeClr val="tx1"/>
                </a:solidFill>
                <a:effectLst/>
                <a:latin typeface="+mn-lt"/>
                <a:ea typeface="+mn-ea"/>
                <a:cs typeface="+mn-cs"/>
              </a:rPr>
              <a:t>CLUS</a:t>
            </a:r>
            <a:r>
              <a:rPr lang="zh-CN" altLang="zh-CN" sz="1200" kern="1200" dirty="0" smtClean="0">
                <a:solidFill>
                  <a:schemeClr val="tx1"/>
                </a:solidFill>
                <a:effectLst/>
                <a:latin typeface="+mn-lt"/>
                <a:ea typeface="+mn-ea"/>
                <a:cs typeface="+mn-cs"/>
              </a:rPr>
              <a:t>具有最好的计算性能。此外，随着数据密度的变化，</a:t>
            </a:r>
            <a:r>
              <a:rPr lang="en-US" altLang="zh-CN" sz="1200" kern="1200" dirty="0" smtClean="0">
                <a:solidFill>
                  <a:schemeClr val="tx1"/>
                </a:solidFill>
                <a:effectLst/>
                <a:latin typeface="+mn-lt"/>
                <a:ea typeface="+mn-ea"/>
                <a:cs typeface="+mn-cs"/>
              </a:rPr>
              <a:t>CLUS</a:t>
            </a:r>
            <a:r>
              <a:rPr lang="zh-CN" altLang="zh-CN" sz="1200" kern="1200" dirty="0" smtClean="0">
                <a:solidFill>
                  <a:schemeClr val="tx1"/>
                </a:solidFill>
                <a:effectLst/>
                <a:latin typeface="+mn-lt"/>
                <a:ea typeface="+mn-ea"/>
                <a:cs typeface="+mn-cs"/>
              </a:rPr>
              <a:t>在聚类和预测阶段的计算性能相对稳定，相对的，</a:t>
            </a:r>
            <a:r>
              <a:rPr lang="en-US" altLang="zh-CN" sz="1200" kern="1200" dirty="0" err="1" smtClean="0">
                <a:solidFill>
                  <a:schemeClr val="tx1"/>
                </a:solidFill>
                <a:effectLst/>
                <a:latin typeface="+mn-lt"/>
                <a:ea typeface="+mn-ea"/>
                <a:cs typeface="+mn-cs"/>
              </a:rPr>
              <a:t>LinReg</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Hybrid</a:t>
            </a:r>
            <a:r>
              <a:rPr lang="zh-CN" altLang="zh-CN" sz="1200" kern="1200" dirty="0" smtClean="0">
                <a:solidFill>
                  <a:schemeClr val="tx1"/>
                </a:solidFill>
                <a:effectLst/>
                <a:latin typeface="+mn-lt"/>
                <a:ea typeface="+mn-ea"/>
                <a:cs typeface="+mn-cs"/>
              </a:rPr>
              <a:t>的计算性能都受数据密度影响较大。</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静态环境下，</a:t>
            </a:r>
            <a:r>
              <a:rPr lang="en-US" altLang="zh-CN" sz="1200" kern="1200" dirty="0" smtClean="0">
                <a:solidFill>
                  <a:schemeClr val="tx1"/>
                </a:solidFill>
                <a:effectLst/>
                <a:latin typeface="+mn-lt"/>
                <a:ea typeface="+mn-ea"/>
                <a:cs typeface="+mn-cs"/>
              </a:rPr>
              <a:t>CLUS</a:t>
            </a:r>
            <a:r>
              <a:rPr lang="zh-CN" altLang="zh-CN" sz="1200" kern="1200" dirty="0" smtClean="0">
                <a:solidFill>
                  <a:schemeClr val="tx1"/>
                </a:solidFill>
                <a:effectLst/>
                <a:latin typeface="+mn-lt"/>
                <a:ea typeface="+mn-ea"/>
                <a:cs typeface="+mn-cs"/>
              </a:rPr>
              <a:t>方法</a:t>
            </a:r>
            <a:r>
              <a:rPr lang="zh-CN" altLang="en-US" sz="1200" kern="1200" dirty="0" smtClean="0">
                <a:solidFill>
                  <a:schemeClr val="tx1"/>
                </a:solidFill>
                <a:effectLst/>
                <a:latin typeface="+mn-lt"/>
                <a:ea typeface="+mn-ea"/>
                <a:cs typeface="+mn-cs"/>
              </a:rPr>
              <a:t>有</a:t>
            </a:r>
            <a:r>
              <a:rPr lang="zh-CN" altLang="zh-CN" sz="1200" kern="1200" dirty="0" smtClean="0">
                <a:solidFill>
                  <a:schemeClr val="tx1"/>
                </a:solidFill>
                <a:effectLst/>
                <a:latin typeface="+mn-lt"/>
                <a:ea typeface="+mn-ea"/>
                <a:cs typeface="+mn-cs"/>
              </a:rPr>
              <a:t>最好的计算性能。</a:t>
            </a:r>
          </a:p>
          <a:p>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39</a:t>
            </a:fld>
            <a:endParaRPr lang="zh-CN" altLang="en-US"/>
          </a:p>
        </p:txBody>
      </p:sp>
    </p:spTree>
    <p:extLst>
      <p:ext uri="{BB962C8B-B14F-4D97-AF65-F5344CB8AC3E}">
        <p14:creationId xmlns:p14="http://schemas.microsoft.com/office/powerpoint/2010/main" val="1909715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40</a:t>
            </a:fld>
            <a:endParaRPr lang="zh-CN" altLang="en-US"/>
          </a:p>
        </p:txBody>
      </p:sp>
    </p:spTree>
    <p:extLst>
      <p:ext uri="{BB962C8B-B14F-4D97-AF65-F5344CB8AC3E}">
        <p14:creationId xmlns:p14="http://schemas.microsoft.com/office/powerpoint/2010/main" val="4013562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LUCS</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LinReg</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Hybrid</a:t>
            </a:r>
            <a:r>
              <a:rPr lang="zh-CN" altLang="zh-CN" sz="1200" kern="1200" dirty="0" smtClean="0">
                <a:solidFill>
                  <a:schemeClr val="tx1"/>
                </a:solidFill>
                <a:effectLst/>
                <a:latin typeface="+mn-lt"/>
                <a:ea typeface="+mn-ea"/>
                <a:cs typeface="+mn-cs"/>
              </a:rPr>
              <a:t>方法的预测性能不受簇的数量的影响。</a:t>
            </a:r>
            <a:r>
              <a:rPr lang="en-US" altLang="zh-CN" sz="1200" kern="1200" dirty="0" smtClean="0">
                <a:solidFill>
                  <a:schemeClr val="tx1"/>
                </a:solidFill>
                <a:effectLst/>
                <a:latin typeface="+mn-lt"/>
                <a:ea typeface="+mn-ea"/>
                <a:cs typeface="+mn-cs"/>
              </a:rPr>
              <a:t>CLUS</a:t>
            </a:r>
            <a:r>
              <a:rPr lang="zh-CN" altLang="zh-CN" sz="1200" kern="1200" dirty="0" smtClean="0">
                <a:solidFill>
                  <a:schemeClr val="tx1"/>
                </a:solidFill>
                <a:effectLst/>
                <a:latin typeface="+mn-lt"/>
                <a:ea typeface="+mn-ea"/>
                <a:cs typeface="+mn-cs"/>
              </a:rPr>
              <a:t>方法的预测精度随着簇的数量增加而提高。这个行为是可以预期的，因为更多的簇减少了聚集的程度，从而提高了预测的准确性。需要注意的是，当簇的数量超出了</a:t>
            </a:r>
            <a:r>
              <a:rPr lang="en-US" altLang="zh-CN" sz="1200" kern="1200" dirty="0" smtClean="0">
                <a:solidFill>
                  <a:schemeClr val="tx1"/>
                </a:solidFill>
                <a:effectLst/>
                <a:latin typeface="+mn-lt"/>
                <a:ea typeface="+mn-ea"/>
                <a:cs typeface="+mn-cs"/>
              </a:rPr>
              <a:t>7</a:t>
            </a:r>
            <a:r>
              <a:rPr lang="zh-CN" altLang="zh-CN" sz="1200" kern="1200" dirty="0" smtClean="0">
                <a:solidFill>
                  <a:schemeClr val="tx1"/>
                </a:solidFill>
                <a:effectLst/>
                <a:latin typeface="+mn-lt"/>
                <a:ea typeface="+mn-ea"/>
                <a:cs typeface="+mn-cs"/>
              </a:rPr>
              <a:t>的时候预测精度并没有通过进一步增加簇的数量而得到提高，这是由于在实验中设置了</a:t>
            </a:r>
            <a:r>
              <a:rPr lang="en-US" altLang="zh-CN" sz="1200" kern="1200" dirty="0" smtClean="0">
                <a:solidFill>
                  <a:schemeClr val="tx1"/>
                </a:solidFill>
                <a:effectLst/>
                <a:latin typeface="+mn-lt"/>
                <a:ea typeface="+mn-ea"/>
                <a:cs typeface="+mn-cs"/>
              </a:rPr>
              <a:t>7</a:t>
            </a:r>
            <a:r>
              <a:rPr lang="zh-CN" altLang="zh-CN" sz="1200" kern="1200" dirty="0" smtClean="0">
                <a:solidFill>
                  <a:schemeClr val="tx1"/>
                </a:solidFill>
                <a:effectLst/>
                <a:latin typeface="+mn-lt"/>
                <a:ea typeface="+mn-ea"/>
                <a:cs typeface="+mn-cs"/>
              </a:rPr>
              <a:t>个不同的服务类。</a:t>
            </a:r>
          </a:p>
          <a:p>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41</a:t>
            </a:fld>
            <a:endParaRPr lang="zh-CN" altLang="en-US"/>
          </a:p>
        </p:txBody>
      </p:sp>
    </p:spTree>
    <p:extLst>
      <p:ext uri="{BB962C8B-B14F-4D97-AF65-F5344CB8AC3E}">
        <p14:creationId xmlns:p14="http://schemas.microsoft.com/office/powerpoint/2010/main" val="23233135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42</a:t>
            </a:fld>
            <a:endParaRPr lang="zh-CN" altLang="en-US"/>
          </a:p>
        </p:txBody>
      </p:sp>
    </p:spTree>
    <p:extLst>
      <p:ext uri="{BB962C8B-B14F-4D97-AF65-F5344CB8AC3E}">
        <p14:creationId xmlns:p14="http://schemas.microsoft.com/office/powerpoint/2010/main" val="530041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43</a:t>
            </a:fld>
            <a:endParaRPr lang="zh-CN" altLang="en-US"/>
          </a:p>
        </p:txBody>
      </p:sp>
    </p:spTree>
    <p:extLst>
      <p:ext uri="{BB962C8B-B14F-4D97-AF65-F5344CB8AC3E}">
        <p14:creationId xmlns:p14="http://schemas.microsoft.com/office/powerpoint/2010/main" val="36649205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44</a:t>
            </a:fld>
            <a:endParaRPr lang="zh-CN" altLang="en-US"/>
          </a:p>
        </p:txBody>
      </p:sp>
    </p:spTree>
    <p:extLst>
      <p:ext uri="{BB962C8B-B14F-4D97-AF65-F5344CB8AC3E}">
        <p14:creationId xmlns:p14="http://schemas.microsoft.com/office/powerpoint/2010/main" val="29273364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45</a:t>
            </a:fld>
            <a:endParaRPr lang="zh-CN" altLang="en-US"/>
          </a:p>
        </p:txBody>
      </p:sp>
    </p:spTree>
    <p:extLst>
      <p:ext uri="{BB962C8B-B14F-4D97-AF65-F5344CB8AC3E}">
        <p14:creationId xmlns:p14="http://schemas.microsoft.com/office/powerpoint/2010/main" val="867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在这个实验中，我们改变了收集协作反馈的时间窗口的大小。时间窗口的大小表示为获得反馈的测试用例的数量。例如，</a:t>
            </a:r>
            <a:r>
              <a:rPr lang="en-US" altLang="zh-CN" sz="1200" kern="1200" dirty="0" smtClean="0">
                <a:solidFill>
                  <a:schemeClr val="tx1"/>
                </a:solidFill>
                <a:effectLst/>
                <a:latin typeface="+mn-lt"/>
                <a:ea typeface="+mn-ea"/>
                <a:cs typeface="+mn-cs"/>
              </a:rPr>
              <a:t>k</a:t>
            </a:r>
            <a:r>
              <a:rPr lang="zh-CN" altLang="zh-CN" sz="1200" kern="1200" dirty="0" smtClean="0">
                <a:solidFill>
                  <a:schemeClr val="tx1"/>
                </a:solidFill>
                <a:effectLst/>
                <a:latin typeface="+mn-lt"/>
                <a:ea typeface="+mn-ea"/>
                <a:cs typeface="+mn-cs"/>
              </a:rPr>
              <a:t>个测试用例的时间窗口大小意味着以下</a:t>
            </a:r>
            <a:r>
              <a:rPr lang="en-US" altLang="zh-CN" sz="1200" kern="1200" dirty="0" smtClean="0">
                <a:solidFill>
                  <a:schemeClr val="tx1"/>
                </a:solidFill>
                <a:effectLst/>
                <a:latin typeface="+mn-lt"/>
                <a:ea typeface="+mn-ea"/>
                <a:cs typeface="+mn-cs"/>
              </a:rPr>
              <a:t>k</a:t>
            </a:r>
            <a:r>
              <a:rPr lang="zh-CN" altLang="zh-CN" sz="1200" kern="1200" dirty="0" smtClean="0">
                <a:solidFill>
                  <a:schemeClr val="tx1"/>
                </a:solidFill>
                <a:effectLst/>
                <a:latin typeface="+mn-lt"/>
                <a:ea typeface="+mn-ea"/>
                <a:cs typeface="+mn-cs"/>
              </a:rPr>
              <a:t>个测试用例的实际负载是根据之前</a:t>
            </a:r>
            <a:r>
              <a:rPr lang="en-US" altLang="zh-CN" sz="1200" kern="1200" dirty="0" smtClean="0">
                <a:solidFill>
                  <a:schemeClr val="tx1"/>
                </a:solidFill>
                <a:effectLst/>
                <a:latin typeface="+mn-lt"/>
                <a:ea typeface="+mn-ea"/>
                <a:cs typeface="+mn-cs"/>
              </a:rPr>
              <a:t>k</a:t>
            </a:r>
            <a:r>
              <a:rPr lang="zh-CN" altLang="zh-CN" sz="1200" kern="1200" dirty="0" smtClean="0">
                <a:solidFill>
                  <a:schemeClr val="tx1"/>
                </a:solidFill>
                <a:effectLst/>
                <a:latin typeface="+mn-lt"/>
                <a:ea typeface="+mn-ea"/>
                <a:cs typeface="+mn-cs"/>
              </a:rPr>
              <a:t>个测试用例收集的反馈来确定的。时间窗口大小简单地决定了基于装配反馈计算实际负载的频率。</a:t>
            </a:r>
          </a:p>
          <a:p>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46</a:t>
            </a:fld>
            <a:endParaRPr lang="zh-CN" altLang="en-US"/>
          </a:p>
        </p:txBody>
      </p:sp>
    </p:spTree>
    <p:extLst>
      <p:ext uri="{BB962C8B-B14F-4D97-AF65-F5344CB8AC3E}">
        <p14:creationId xmlns:p14="http://schemas.microsoft.com/office/powerpoint/2010/main" val="4224228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论文分类，作者分类，会议</a:t>
            </a:r>
            <a:r>
              <a:rPr lang="en-US" altLang="zh-CN" dirty="0" smtClean="0"/>
              <a:t>PC</a:t>
            </a:r>
            <a:r>
              <a:rPr lang="zh-CN" altLang="en-US" dirty="0" smtClean="0"/>
              <a:t>圈</a:t>
            </a:r>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2</a:t>
            </a:fld>
            <a:endParaRPr lang="zh-CN" altLang="en-US"/>
          </a:p>
        </p:txBody>
      </p:sp>
    </p:spTree>
    <p:extLst>
      <p:ext uri="{BB962C8B-B14F-4D97-AF65-F5344CB8AC3E}">
        <p14:creationId xmlns:p14="http://schemas.microsoft.com/office/powerpoint/2010/main" val="7519206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从图中可以看出，实际负载变化的频率远大于计算负载的频率，而计算负载的频率是由时间窗口大小决定的。</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评价结果表明，利用最新的协同反馈可以提高预测的准确性。然而，重要的是选择适当的时间窗口大小，在此期间收集反馈。在负载条件变化非常频繁的环境中，最好选择较短的时间窗口，而较长的时间窗口对于实际负载条件变化不那么频繁的环境更方便。</a:t>
            </a:r>
          </a:p>
          <a:p>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47</a:t>
            </a:fld>
            <a:endParaRPr lang="zh-CN" altLang="en-US"/>
          </a:p>
        </p:txBody>
      </p:sp>
    </p:spTree>
    <p:extLst>
      <p:ext uri="{BB962C8B-B14F-4D97-AF65-F5344CB8AC3E}">
        <p14:creationId xmlns:p14="http://schemas.microsoft.com/office/powerpoint/2010/main" val="18787799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48</a:t>
            </a:fld>
            <a:endParaRPr lang="zh-CN" altLang="en-US"/>
          </a:p>
        </p:txBody>
      </p:sp>
    </p:spTree>
    <p:extLst>
      <p:ext uri="{BB962C8B-B14F-4D97-AF65-F5344CB8AC3E}">
        <p14:creationId xmlns:p14="http://schemas.microsoft.com/office/powerpoint/2010/main" val="10072618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50</a:t>
            </a:fld>
            <a:endParaRPr lang="zh-CN" altLang="en-US"/>
          </a:p>
        </p:txBody>
      </p:sp>
    </p:spTree>
    <p:extLst>
      <p:ext uri="{BB962C8B-B14F-4D97-AF65-F5344CB8AC3E}">
        <p14:creationId xmlns:p14="http://schemas.microsoft.com/office/powerpoint/2010/main" val="1818157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论文分类，作者分类，会议</a:t>
            </a:r>
            <a:r>
              <a:rPr lang="en-US" altLang="zh-CN" dirty="0" smtClean="0"/>
              <a:t>PC</a:t>
            </a:r>
            <a:r>
              <a:rPr lang="zh-CN" altLang="en-US" dirty="0" smtClean="0"/>
              <a:t>圈</a:t>
            </a:r>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5</a:t>
            </a:fld>
            <a:endParaRPr lang="zh-CN" altLang="en-US"/>
          </a:p>
        </p:txBody>
      </p:sp>
    </p:spTree>
    <p:extLst>
      <p:ext uri="{BB962C8B-B14F-4D97-AF65-F5344CB8AC3E}">
        <p14:creationId xmlns:p14="http://schemas.microsoft.com/office/powerpoint/2010/main" val="2639462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7</a:t>
            </a:fld>
            <a:endParaRPr lang="zh-CN" altLang="en-US"/>
          </a:p>
        </p:txBody>
      </p:sp>
    </p:spTree>
    <p:extLst>
      <p:ext uri="{BB962C8B-B14F-4D97-AF65-F5344CB8AC3E}">
        <p14:creationId xmlns:p14="http://schemas.microsoft.com/office/powerpoint/2010/main" val="4149306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9</a:t>
            </a:fld>
            <a:endParaRPr lang="zh-CN" altLang="en-US"/>
          </a:p>
        </p:txBody>
      </p:sp>
    </p:spTree>
    <p:extLst>
      <p:ext uri="{BB962C8B-B14F-4D97-AF65-F5344CB8AC3E}">
        <p14:creationId xmlns:p14="http://schemas.microsoft.com/office/powerpoint/2010/main" val="1443126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12</a:t>
            </a:fld>
            <a:endParaRPr lang="zh-CN" altLang="en-US"/>
          </a:p>
        </p:txBody>
      </p:sp>
    </p:spTree>
    <p:extLst>
      <p:ext uri="{BB962C8B-B14F-4D97-AF65-F5344CB8AC3E}">
        <p14:creationId xmlns:p14="http://schemas.microsoft.com/office/powerpoint/2010/main" val="2808282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论文分类，作者分类，会议</a:t>
            </a:r>
            <a:r>
              <a:rPr lang="en-US" altLang="zh-CN" dirty="0" smtClean="0"/>
              <a:t>PC</a:t>
            </a:r>
            <a:r>
              <a:rPr lang="zh-CN" altLang="en-US" dirty="0" smtClean="0"/>
              <a:t>圈</a:t>
            </a:r>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16</a:t>
            </a:fld>
            <a:endParaRPr lang="zh-CN" altLang="en-US"/>
          </a:p>
        </p:txBody>
      </p:sp>
    </p:spTree>
    <p:extLst>
      <p:ext uri="{BB962C8B-B14F-4D97-AF65-F5344CB8AC3E}">
        <p14:creationId xmlns:p14="http://schemas.microsoft.com/office/powerpoint/2010/main" val="1038119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数据聚类阶段：根据过去调用示例的可靠性性能，对时间窗口聚类，然后对每个时间窗口簇，根据过去调用示例的可靠性性能，对用户和服务聚类。</a:t>
            </a:r>
          </a:p>
          <a:p>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21</a:t>
            </a:fld>
            <a:endParaRPr lang="zh-CN" altLang="en-US"/>
          </a:p>
        </p:txBody>
      </p:sp>
    </p:spTree>
    <p:extLst>
      <p:ext uri="{BB962C8B-B14F-4D97-AF65-F5344CB8AC3E}">
        <p14:creationId xmlns:p14="http://schemas.microsoft.com/office/powerpoint/2010/main" val="2366707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36</a:t>
            </a:fld>
            <a:endParaRPr lang="zh-CN" altLang="en-US"/>
          </a:p>
        </p:txBody>
      </p:sp>
    </p:spTree>
    <p:extLst>
      <p:ext uri="{BB962C8B-B14F-4D97-AF65-F5344CB8AC3E}">
        <p14:creationId xmlns:p14="http://schemas.microsoft.com/office/powerpoint/2010/main" val="25376341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11" name="Picture 6" descr="图片1"/>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81604" name="Rectangle 4"/>
          <p:cNvSpPr>
            <a:spLocks noChangeArrowheads="1"/>
          </p:cNvSpPr>
          <p:nvPr/>
        </p:nvSpPr>
        <p:spPr bwMode="hidden">
          <a:xfrm>
            <a:off x="0" y="6885384"/>
            <a:ext cx="9144000" cy="210368"/>
          </a:xfrm>
          <a:prstGeom prst="rect">
            <a:avLst/>
          </a:prstGeom>
          <a:gradFill rotWithShape="1">
            <a:gsLst>
              <a:gs pos="0">
                <a:srgbClr val="006699">
                  <a:gamma/>
                  <a:shade val="46275"/>
                  <a:invGamma/>
                </a:srgbClr>
              </a:gs>
              <a:gs pos="50000">
                <a:srgbClr val="006699"/>
              </a:gs>
              <a:gs pos="100000">
                <a:srgbClr val="006699">
                  <a:gamma/>
                  <a:shade val="46275"/>
                  <a:invGamma/>
                </a:srgbClr>
              </a:gs>
            </a:gsLst>
            <a:lin ang="18900000" scaled="1"/>
          </a:gradFill>
          <a:ln w="9525">
            <a:noFill/>
            <a:miter lim="800000"/>
            <a:headEnd/>
            <a:tailEnd/>
          </a:ln>
        </p:spPr>
        <p:txBody>
          <a:bodyPr/>
          <a:lstStyle/>
          <a:p>
            <a:pPr algn="l" eaLnBrk="1" hangingPunct="1"/>
            <a:endParaRPr lang="zh-CN" altLang="zh-CN" sz="2400" b="0">
              <a:latin typeface="Times New Roman" pitchFamily="18" charset="0"/>
            </a:endParaRPr>
          </a:p>
        </p:txBody>
      </p:sp>
      <p:sp>
        <p:nvSpPr>
          <p:cNvPr id="281605" name="Rectangle 5"/>
          <p:cNvSpPr>
            <a:spLocks noGrp="1" noChangeArrowheads="1"/>
          </p:cNvSpPr>
          <p:nvPr>
            <p:ph type="dt" sz="half" idx="2"/>
          </p:nvPr>
        </p:nvSpPr>
        <p:spPr>
          <a:xfrm>
            <a:off x="457200" y="6248400"/>
            <a:ext cx="2133600" cy="457200"/>
          </a:xfrm>
        </p:spPr>
        <p:txBody>
          <a:bodyPr/>
          <a:lstStyle>
            <a:lvl1pPr>
              <a:defRPr/>
            </a:lvl1pPr>
          </a:lstStyle>
          <a:p>
            <a:fld id="{931F09BC-A488-4FA9-A87E-566AAB3B18D4}" type="datetimeFigureOut">
              <a:rPr lang="zh-CN" altLang="en-US" smtClean="0"/>
              <a:pPr/>
              <a:t>2018/12/21</a:t>
            </a:fld>
            <a:endParaRPr lang="zh-CN" altLang="en-US"/>
          </a:p>
        </p:txBody>
      </p:sp>
      <p:sp>
        <p:nvSpPr>
          <p:cNvPr id="281606" name="Rectangle 6"/>
          <p:cNvSpPr>
            <a:spLocks noGrp="1" noChangeArrowheads="1"/>
          </p:cNvSpPr>
          <p:nvPr>
            <p:ph type="ftr" sz="quarter" idx="3"/>
          </p:nvPr>
        </p:nvSpPr>
        <p:spPr>
          <a:xfrm>
            <a:off x="3124200" y="6248400"/>
            <a:ext cx="2895600" cy="457200"/>
          </a:xfrm>
        </p:spPr>
        <p:txBody>
          <a:bodyPr/>
          <a:lstStyle>
            <a:lvl1pPr>
              <a:defRPr/>
            </a:lvl1pPr>
          </a:lstStyle>
          <a:p>
            <a:endParaRPr lang="zh-CN" altLang="en-US"/>
          </a:p>
        </p:txBody>
      </p:sp>
      <p:sp>
        <p:nvSpPr>
          <p:cNvPr id="281607" name="Rectangle 7"/>
          <p:cNvSpPr>
            <a:spLocks noGrp="1" noChangeArrowheads="1"/>
          </p:cNvSpPr>
          <p:nvPr>
            <p:ph type="sldNum" sz="quarter" idx="4"/>
          </p:nvPr>
        </p:nvSpPr>
        <p:spPr>
          <a:xfrm>
            <a:off x="6553200" y="6248400"/>
            <a:ext cx="2133600" cy="457200"/>
          </a:xfrm>
        </p:spPr>
        <p:txBody>
          <a:bodyPr/>
          <a:lstStyle>
            <a:lvl1pPr>
              <a:defRPr sz="1200"/>
            </a:lvl1pPr>
          </a:lstStyle>
          <a:p>
            <a:fld id="{6BE3C4FB-F983-426A-A8E3-1A18A1065183}" type="slidenum">
              <a:rPr lang="zh-CN" altLang="en-US" smtClean="0"/>
              <a:pPr/>
              <a:t>‹#›</a:t>
            </a:fld>
            <a:endParaRPr lang="zh-CN" altLang="en-US"/>
          </a:p>
        </p:txBody>
      </p:sp>
      <p:sp>
        <p:nvSpPr>
          <p:cNvPr id="281608" name="Rectangle 8"/>
          <p:cNvSpPr>
            <a:spLocks noGrp="1" noChangeArrowheads="1"/>
          </p:cNvSpPr>
          <p:nvPr>
            <p:ph type="ctrTitle"/>
          </p:nvPr>
        </p:nvSpPr>
        <p:spPr>
          <a:xfrm>
            <a:off x="1096963" y="1838325"/>
            <a:ext cx="7011987" cy="2209800"/>
          </a:xfrm>
        </p:spPr>
        <p:txBody>
          <a:bodyPr/>
          <a:lstStyle>
            <a:lvl1pPr>
              <a:defRPr sz="4600">
                <a:solidFill>
                  <a:schemeClr val="accent2">
                    <a:lumMod val="50000"/>
                  </a:schemeClr>
                </a:solidFill>
              </a:defRPr>
            </a:lvl1pPr>
          </a:lstStyle>
          <a:p>
            <a:r>
              <a:rPr lang="zh-CN" altLang="en-US" smtClean="0"/>
              <a:t>单击此处编辑母版标题样式</a:t>
            </a:r>
            <a:endParaRPr lang="zh-CN" altLang="en-US" dirty="0"/>
          </a:p>
        </p:txBody>
      </p:sp>
      <p:sp>
        <p:nvSpPr>
          <p:cNvPr id="281609" name="Rectangle 9"/>
          <p:cNvSpPr>
            <a:spLocks noGrp="1" noChangeArrowheads="1"/>
          </p:cNvSpPr>
          <p:nvPr>
            <p:ph type="subTitle" idx="1"/>
          </p:nvPr>
        </p:nvSpPr>
        <p:spPr>
          <a:xfrm>
            <a:off x="3131840" y="4413250"/>
            <a:ext cx="5356523" cy="1752600"/>
          </a:xfrm>
        </p:spPr>
        <p:txBody>
          <a:bodyPr/>
          <a:lstStyle>
            <a:lvl1pPr marL="0" indent="0">
              <a:buFont typeface="Wingdings" pitchFamily="2" charset="2"/>
              <a:buNone/>
              <a:defRPr sz="3000"/>
            </a:lvl1pPr>
          </a:lstStyle>
          <a:p>
            <a:r>
              <a:rPr lang="zh-CN" altLang="en-US" smtClean="0"/>
              <a:t>单击此处编辑母版副标题样式</a:t>
            </a:r>
            <a:endParaRPr lang="zh-CN" altLang="en-US" dirty="0"/>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3528" y="188640"/>
            <a:ext cx="2549930" cy="936104"/>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zh-CN" altLang="en-US"/>
          </a:p>
        </p:txBody>
      </p:sp>
      <p:sp>
        <p:nvSpPr>
          <p:cNvPr id="5" name="日期占位符 4"/>
          <p:cNvSpPr>
            <a:spLocks noGrp="1"/>
          </p:cNvSpPr>
          <p:nvPr>
            <p:ph type="dt" sz="half" idx="11"/>
          </p:nvPr>
        </p:nvSpPr>
        <p:spPr/>
        <p:txBody>
          <a:bodyPr/>
          <a:lstStyle>
            <a:lvl1pPr>
              <a:defRPr/>
            </a:lvl1pPr>
          </a:lstStyle>
          <a:p>
            <a:fld id="{931F09BC-A488-4FA9-A87E-566AAB3B18D4}" type="datetimeFigureOut">
              <a:rPr lang="zh-CN" altLang="en-US" smtClean="0"/>
              <a:pPr/>
              <a:t>2018/12/21</a:t>
            </a:fld>
            <a:endParaRPr lang="zh-CN" altLang="en-US"/>
          </a:p>
        </p:txBody>
      </p:sp>
      <p:sp>
        <p:nvSpPr>
          <p:cNvPr id="6" name="灯片编号占位符 5"/>
          <p:cNvSpPr>
            <a:spLocks noGrp="1"/>
          </p:cNvSpPr>
          <p:nvPr>
            <p:ph type="sldNum" sz="quarter" idx="12"/>
          </p:nvPr>
        </p:nvSpPr>
        <p:spPr/>
        <p:txBody>
          <a:bodyPr/>
          <a:lstStyle>
            <a:lvl1pPr>
              <a:defRPr/>
            </a:lvl1pPr>
          </a:lstStyle>
          <a:p>
            <a:fld id="{6BE3C4FB-F983-426A-A8E3-1A18A1065183}"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7025" y="260350"/>
            <a:ext cx="2071688" cy="6121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60350"/>
            <a:ext cx="6067425" cy="6121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zh-CN" altLang="en-US"/>
          </a:p>
        </p:txBody>
      </p:sp>
      <p:sp>
        <p:nvSpPr>
          <p:cNvPr id="5" name="日期占位符 4"/>
          <p:cNvSpPr>
            <a:spLocks noGrp="1"/>
          </p:cNvSpPr>
          <p:nvPr>
            <p:ph type="dt" sz="half" idx="11"/>
          </p:nvPr>
        </p:nvSpPr>
        <p:spPr/>
        <p:txBody>
          <a:bodyPr/>
          <a:lstStyle>
            <a:lvl1pPr>
              <a:defRPr/>
            </a:lvl1pPr>
          </a:lstStyle>
          <a:p>
            <a:fld id="{931F09BC-A488-4FA9-A87E-566AAB3B18D4}" type="datetimeFigureOut">
              <a:rPr lang="zh-CN" altLang="en-US" smtClean="0"/>
              <a:pPr/>
              <a:t>2018/12/21</a:t>
            </a:fld>
            <a:endParaRPr lang="zh-CN" altLang="en-US"/>
          </a:p>
        </p:txBody>
      </p:sp>
      <p:sp>
        <p:nvSpPr>
          <p:cNvPr id="6" name="灯片编号占位符 5"/>
          <p:cNvSpPr>
            <a:spLocks noGrp="1"/>
          </p:cNvSpPr>
          <p:nvPr>
            <p:ph type="sldNum" sz="quarter" idx="12"/>
          </p:nvPr>
        </p:nvSpPr>
        <p:spPr/>
        <p:txBody>
          <a:bodyPr/>
          <a:lstStyle>
            <a:lvl1pPr>
              <a:defRPr/>
            </a:lvl1pPr>
          </a:lstStyle>
          <a:p>
            <a:fld id="{6BE3C4FB-F983-426A-A8E3-1A18A1065183}"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60350"/>
            <a:ext cx="8291513" cy="865188"/>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412875"/>
            <a:ext cx="8291513" cy="4968875"/>
          </a:xfrm>
        </p:spPr>
        <p:txBody>
          <a:bodyPr/>
          <a:lstStyle/>
          <a:p>
            <a:r>
              <a:rPr lang="zh-CN" altLang="en-US" smtClean="0"/>
              <a:t>单击图标添加表格</a:t>
            </a:r>
            <a:endParaRPr lang="zh-CN" altLang="en-US"/>
          </a:p>
        </p:txBody>
      </p:sp>
      <p:sp>
        <p:nvSpPr>
          <p:cNvPr id="4" name="页脚占位符 3"/>
          <p:cNvSpPr>
            <a:spLocks noGrp="1"/>
          </p:cNvSpPr>
          <p:nvPr>
            <p:ph type="ftr" sz="quarter" idx="10"/>
          </p:nvPr>
        </p:nvSpPr>
        <p:spPr>
          <a:xfrm>
            <a:off x="3124200" y="6453188"/>
            <a:ext cx="2895600" cy="252412"/>
          </a:xfrm>
        </p:spPr>
        <p:txBody>
          <a:bodyPr/>
          <a:lstStyle>
            <a:lvl1pPr>
              <a:defRPr/>
            </a:lvl1pPr>
          </a:lstStyle>
          <a:p>
            <a:endParaRPr lang="zh-CN" altLang="en-US"/>
          </a:p>
        </p:txBody>
      </p:sp>
      <p:sp>
        <p:nvSpPr>
          <p:cNvPr id="5" name="日期占位符 4"/>
          <p:cNvSpPr>
            <a:spLocks noGrp="1"/>
          </p:cNvSpPr>
          <p:nvPr>
            <p:ph type="dt" sz="half" idx="11"/>
          </p:nvPr>
        </p:nvSpPr>
        <p:spPr>
          <a:xfrm>
            <a:off x="457200" y="6453188"/>
            <a:ext cx="2133600" cy="268287"/>
          </a:xfrm>
        </p:spPr>
        <p:txBody>
          <a:bodyPr/>
          <a:lstStyle>
            <a:lvl1pPr>
              <a:defRPr/>
            </a:lvl1pPr>
          </a:lstStyle>
          <a:p>
            <a:fld id="{931F09BC-A488-4FA9-A87E-566AAB3B18D4}" type="datetimeFigureOut">
              <a:rPr lang="zh-CN" altLang="en-US" smtClean="0"/>
              <a:pPr/>
              <a:t>2018/12/21</a:t>
            </a:fld>
            <a:endParaRPr lang="zh-CN" altLang="en-US"/>
          </a:p>
        </p:txBody>
      </p:sp>
      <p:sp>
        <p:nvSpPr>
          <p:cNvPr id="6" name="灯片编号占位符 5"/>
          <p:cNvSpPr>
            <a:spLocks noGrp="1"/>
          </p:cNvSpPr>
          <p:nvPr>
            <p:ph type="sldNum" sz="quarter" idx="12"/>
          </p:nvPr>
        </p:nvSpPr>
        <p:spPr>
          <a:xfrm>
            <a:off x="7956550" y="6597650"/>
            <a:ext cx="1187450" cy="260350"/>
          </a:xfrm>
        </p:spPr>
        <p:txBody>
          <a:bodyPr/>
          <a:lstStyle>
            <a:lvl1pPr>
              <a:defRPr/>
            </a:lvl1pPr>
          </a:lstStyle>
          <a:p>
            <a:fld id="{6BE3C4FB-F983-426A-A8E3-1A18A1065183}"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60350"/>
            <a:ext cx="8291513" cy="6121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页脚占位符 2"/>
          <p:cNvSpPr>
            <a:spLocks noGrp="1"/>
          </p:cNvSpPr>
          <p:nvPr>
            <p:ph type="ftr" sz="quarter" idx="10"/>
          </p:nvPr>
        </p:nvSpPr>
        <p:spPr>
          <a:xfrm>
            <a:off x="3124200" y="6453188"/>
            <a:ext cx="2895600" cy="252412"/>
          </a:xfrm>
        </p:spPr>
        <p:txBody>
          <a:bodyPr/>
          <a:lstStyle>
            <a:lvl1pPr>
              <a:defRPr/>
            </a:lvl1pPr>
          </a:lstStyle>
          <a:p>
            <a:endParaRPr lang="zh-CN" altLang="en-US"/>
          </a:p>
        </p:txBody>
      </p:sp>
      <p:sp>
        <p:nvSpPr>
          <p:cNvPr id="4" name="日期占位符 3"/>
          <p:cNvSpPr>
            <a:spLocks noGrp="1"/>
          </p:cNvSpPr>
          <p:nvPr>
            <p:ph type="dt" sz="half" idx="11"/>
          </p:nvPr>
        </p:nvSpPr>
        <p:spPr>
          <a:xfrm>
            <a:off x="457200" y="6453188"/>
            <a:ext cx="2133600" cy="268287"/>
          </a:xfrm>
        </p:spPr>
        <p:txBody>
          <a:bodyPr/>
          <a:lstStyle>
            <a:lvl1pPr>
              <a:defRPr/>
            </a:lvl1pPr>
          </a:lstStyle>
          <a:p>
            <a:fld id="{931F09BC-A488-4FA9-A87E-566AAB3B18D4}" type="datetimeFigureOut">
              <a:rPr lang="zh-CN" altLang="en-US" smtClean="0"/>
              <a:pPr/>
              <a:t>2018/12/21</a:t>
            </a:fld>
            <a:endParaRPr lang="zh-CN" altLang="en-US"/>
          </a:p>
        </p:txBody>
      </p:sp>
      <p:sp>
        <p:nvSpPr>
          <p:cNvPr id="5" name="灯片编号占位符 4"/>
          <p:cNvSpPr>
            <a:spLocks noGrp="1"/>
          </p:cNvSpPr>
          <p:nvPr>
            <p:ph type="sldNum" sz="quarter" idx="12"/>
          </p:nvPr>
        </p:nvSpPr>
        <p:spPr>
          <a:xfrm>
            <a:off x="7956550" y="6597650"/>
            <a:ext cx="1187450" cy="260350"/>
          </a:xfrm>
        </p:spPr>
        <p:txBody>
          <a:bodyPr/>
          <a:lstStyle>
            <a:lvl1pPr>
              <a:defRPr/>
            </a:lvl1pPr>
          </a:lstStyle>
          <a:p>
            <a:fld id="{6BE3C4FB-F983-426A-A8E3-1A18A1065183}"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20000"/>
              </a:lnSpc>
              <a:spcBef>
                <a:spcPts val="0"/>
              </a:spcBef>
              <a:defRPr/>
            </a:lvl1pPr>
            <a:lvl2pPr>
              <a:lnSpc>
                <a:spcPct val="120000"/>
              </a:lnSpc>
              <a:spcBef>
                <a:spcPts val="0"/>
              </a:spcBef>
              <a:defRPr/>
            </a:lvl2pPr>
            <a:lvl3pPr>
              <a:lnSpc>
                <a:spcPct val="120000"/>
              </a:lnSpc>
              <a:spcBef>
                <a:spcPts val="0"/>
              </a:spcBef>
              <a:defRPr/>
            </a:lvl3pPr>
            <a:lvl4pPr>
              <a:lnSpc>
                <a:spcPct val="120000"/>
              </a:lnSpc>
              <a:spcBef>
                <a:spcPts val="0"/>
              </a:spcBef>
              <a:defRPr/>
            </a:lvl4pPr>
            <a:lvl5pPr>
              <a:lnSpc>
                <a:spcPct val="120000"/>
              </a:lnSpc>
              <a:spcBef>
                <a:spcPts val="0"/>
              </a:spcBef>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31F09BC-A488-4FA9-A87E-566AAB3B18D4}" type="datetimeFigureOut">
              <a:rPr lang="zh-CN" altLang="en-US" smtClean="0"/>
              <a:pPr/>
              <a:t>2018/12/21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BE3C4FB-F983-426A-A8E3-1A18A1065183}"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7" name="标题 6"/>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2875"/>
            <a:ext cx="4068763"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78363" y="1412875"/>
            <a:ext cx="407035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endParaRPr lang="zh-CN" altLang="en-US"/>
          </a:p>
        </p:txBody>
      </p:sp>
      <p:sp>
        <p:nvSpPr>
          <p:cNvPr id="6" name="日期占位符 5"/>
          <p:cNvSpPr>
            <a:spLocks noGrp="1"/>
          </p:cNvSpPr>
          <p:nvPr>
            <p:ph type="dt" sz="half" idx="11"/>
          </p:nvPr>
        </p:nvSpPr>
        <p:spPr/>
        <p:txBody>
          <a:bodyPr/>
          <a:lstStyle>
            <a:lvl1pPr>
              <a:defRPr/>
            </a:lvl1pPr>
          </a:lstStyle>
          <a:p>
            <a:fld id="{931F09BC-A488-4FA9-A87E-566AAB3B18D4}" type="datetimeFigureOut">
              <a:rPr lang="zh-CN" altLang="en-US" smtClean="0"/>
              <a:pPr/>
              <a:t>2018/12/21</a:t>
            </a:fld>
            <a:endParaRPr lang="zh-CN" altLang="en-US"/>
          </a:p>
        </p:txBody>
      </p:sp>
      <p:sp>
        <p:nvSpPr>
          <p:cNvPr id="7" name="灯片编号占位符 6"/>
          <p:cNvSpPr>
            <a:spLocks noGrp="1"/>
          </p:cNvSpPr>
          <p:nvPr>
            <p:ph type="sldNum" sz="quarter" idx="12"/>
          </p:nvPr>
        </p:nvSpPr>
        <p:spPr/>
        <p:txBody>
          <a:bodyPr/>
          <a:lstStyle>
            <a:lvl1pPr>
              <a:defRPr/>
            </a:lvl1pPr>
          </a:lstStyle>
          <a:p>
            <a:fld id="{6BE3C4FB-F983-426A-A8E3-1A18A1065183}"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endParaRPr lang="zh-CN" altLang="en-US"/>
          </a:p>
        </p:txBody>
      </p:sp>
      <p:sp>
        <p:nvSpPr>
          <p:cNvPr id="8" name="日期占位符 7"/>
          <p:cNvSpPr>
            <a:spLocks noGrp="1"/>
          </p:cNvSpPr>
          <p:nvPr>
            <p:ph type="dt" sz="half" idx="11"/>
          </p:nvPr>
        </p:nvSpPr>
        <p:spPr/>
        <p:txBody>
          <a:bodyPr/>
          <a:lstStyle>
            <a:lvl1pPr>
              <a:defRPr/>
            </a:lvl1pPr>
          </a:lstStyle>
          <a:p>
            <a:fld id="{931F09BC-A488-4FA9-A87E-566AAB3B18D4}" type="datetimeFigureOut">
              <a:rPr lang="zh-CN" altLang="en-US" smtClean="0"/>
              <a:pPr/>
              <a:t>2018/12/21</a:t>
            </a:fld>
            <a:endParaRPr lang="zh-CN" altLang="en-US"/>
          </a:p>
        </p:txBody>
      </p:sp>
      <p:sp>
        <p:nvSpPr>
          <p:cNvPr id="9" name="灯片编号占位符 8"/>
          <p:cNvSpPr>
            <a:spLocks noGrp="1"/>
          </p:cNvSpPr>
          <p:nvPr>
            <p:ph type="sldNum" sz="quarter" idx="12"/>
          </p:nvPr>
        </p:nvSpPr>
        <p:spPr/>
        <p:txBody>
          <a:bodyPr/>
          <a:lstStyle>
            <a:lvl1pPr>
              <a:defRPr/>
            </a:lvl1pPr>
          </a:lstStyle>
          <a:p>
            <a:fld id="{6BE3C4FB-F983-426A-A8E3-1A18A1065183}"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endParaRPr lang="zh-CN" altLang="en-US"/>
          </a:p>
        </p:txBody>
      </p:sp>
      <p:sp>
        <p:nvSpPr>
          <p:cNvPr id="4" name="日期占位符 3"/>
          <p:cNvSpPr>
            <a:spLocks noGrp="1"/>
          </p:cNvSpPr>
          <p:nvPr>
            <p:ph type="dt" sz="half" idx="11"/>
          </p:nvPr>
        </p:nvSpPr>
        <p:spPr>
          <a:xfrm>
            <a:off x="467544" y="5661248"/>
            <a:ext cx="2133600" cy="268287"/>
          </a:xfrm>
        </p:spPr>
        <p:txBody>
          <a:bodyPr/>
          <a:lstStyle>
            <a:lvl1pPr>
              <a:defRPr/>
            </a:lvl1pPr>
          </a:lstStyle>
          <a:p>
            <a:fld id="{931F09BC-A488-4FA9-A87E-566AAB3B18D4}" type="datetimeFigureOut">
              <a:rPr lang="zh-CN" altLang="en-US" smtClean="0"/>
              <a:pPr/>
              <a:t>2018/12/21</a:t>
            </a:fld>
            <a:endParaRPr lang="zh-CN" altLang="en-US"/>
          </a:p>
        </p:txBody>
      </p:sp>
      <p:sp>
        <p:nvSpPr>
          <p:cNvPr id="5" name="灯片编号占位符 4"/>
          <p:cNvSpPr>
            <a:spLocks noGrp="1"/>
          </p:cNvSpPr>
          <p:nvPr>
            <p:ph type="sldNum" sz="quarter" idx="12"/>
          </p:nvPr>
        </p:nvSpPr>
        <p:spPr/>
        <p:txBody>
          <a:bodyPr/>
          <a:lstStyle>
            <a:lvl1pPr>
              <a:defRPr/>
            </a:lvl1pPr>
          </a:lstStyle>
          <a:p>
            <a:fld id="{6BE3C4FB-F983-426A-A8E3-1A18A1065183}" type="slidenum">
              <a:rPr lang="zh-CN" altLang="en-US" smtClean="0"/>
              <a:pPr/>
              <a:t>‹#›</a:t>
            </a:fld>
            <a:endParaRPr lang="zh-CN" alt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endParaRPr lang="zh-CN" altLang="en-US"/>
          </a:p>
        </p:txBody>
      </p:sp>
      <p:sp>
        <p:nvSpPr>
          <p:cNvPr id="3" name="日期占位符 2"/>
          <p:cNvSpPr>
            <a:spLocks noGrp="1"/>
          </p:cNvSpPr>
          <p:nvPr>
            <p:ph type="dt" sz="half" idx="11"/>
          </p:nvPr>
        </p:nvSpPr>
        <p:spPr/>
        <p:txBody>
          <a:bodyPr/>
          <a:lstStyle>
            <a:lvl1pPr>
              <a:defRPr/>
            </a:lvl1pPr>
          </a:lstStyle>
          <a:p>
            <a:fld id="{931F09BC-A488-4FA9-A87E-566AAB3B18D4}" type="datetimeFigureOut">
              <a:rPr lang="zh-CN" altLang="en-US" smtClean="0"/>
              <a:pPr/>
              <a:t>2018/12/21</a:t>
            </a:fld>
            <a:endParaRPr lang="zh-CN" altLang="en-US"/>
          </a:p>
        </p:txBody>
      </p:sp>
      <p:sp>
        <p:nvSpPr>
          <p:cNvPr id="4" name="灯片编号占位符 3"/>
          <p:cNvSpPr>
            <a:spLocks noGrp="1"/>
          </p:cNvSpPr>
          <p:nvPr>
            <p:ph type="sldNum" sz="quarter" idx="12"/>
          </p:nvPr>
        </p:nvSpPr>
        <p:spPr/>
        <p:txBody>
          <a:bodyPr/>
          <a:lstStyle>
            <a:lvl1pPr>
              <a:defRPr/>
            </a:lvl1pPr>
          </a:lstStyle>
          <a:p>
            <a:fld id="{6BE3C4FB-F983-426A-A8E3-1A18A1065183}"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endParaRPr lang="zh-CN" altLang="en-US"/>
          </a:p>
        </p:txBody>
      </p:sp>
      <p:sp>
        <p:nvSpPr>
          <p:cNvPr id="6" name="日期占位符 5"/>
          <p:cNvSpPr>
            <a:spLocks noGrp="1"/>
          </p:cNvSpPr>
          <p:nvPr>
            <p:ph type="dt" sz="half" idx="11"/>
          </p:nvPr>
        </p:nvSpPr>
        <p:spPr/>
        <p:txBody>
          <a:bodyPr/>
          <a:lstStyle>
            <a:lvl1pPr>
              <a:defRPr/>
            </a:lvl1pPr>
          </a:lstStyle>
          <a:p>
            <a:fld id="{931F09BC-A488-4FA9-A87E-566AAB3B18D4}" type="datetimeFigureOut">
              <a:rPr lang="zh-CN" altLang="en-US" smtClean="0"/>
              <a:pPr/>
              <a:t>2018/12/21</a:t>
            </a:fld>
            <a:endParaRPr lang="zh-CN" altLang="en-US"/>
          </a:p>
        </p:txBody>
      </p:sp>
      <p:sp>
        <p:nvSpPr>
          <p:cNvPr id="7" name="灯片编号占位符 6"/>
          <p:cNvSpPr>
            <a:spLocks noGrp="1"/>
          </p:cNvSpPr>
          <p:nvPr>
            <p:ph type="sldNum" sz="quarter" idx="12"/>
          </p:nvPr>
        </p:nvSpPr>
        <p:spPr/>
        <p:txBody>
          <a:bodyPr/>
          <a:lstStyle>
            <a:lvl1pPr>
              <a:defRPr/>
            </a:lvl1pPr>
          </a:lstStyle>
          <a:p>
            <a:fld id="{6BE3C4FB-F983-426A-A8E3-1A18A1065183}"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endParaRPr lang="zh-CN" altLang="en-US"/>
          </a:p>
        </p:txBody>
      </p:sp>
      <p:sp>
        <p:nvSpPr>
          <p:cNvPr id="6" name="日期占位符 5"/>
          <p:cNvSpPr>
            <a:spLocks noGrp="1"/>
          </p:cNvSpPr>
          <p:nvPr>
            <p:ph type="dt" sz="half" idx="11"/>
          </p:nvPr>
        </p:nvSpPr>
        <p:spPr/>
        <p:txBody>
          <a:bodyPr/>
          <a:lstStyle>
            <a:lvl1pPr>
              <a:defRPr/>
            </a:lvl1pPr>
          </a:lstStyle>
          <a:p>
            <a:fld id="{931F09BC-A488-4FA9-A87E-566AAB3B18D4}" type="datetimeFigureOut">
              <a:rPr lang="zh-CN" altLang="en-US" smtClean="0"/>
              <a:pPr/>
              <a:t>2018/12/21</a:t>
            </a:fld>
            <a:endParaRPr lang="zh-CN" altLang="en-US"/>
          </a:p>
        </p:txBody>
      </p:sp>
      <p:sp>
        <p:nvSpPr>
          <p:cNvPr id="7" name="灯片编号占位符 6"/>
          <p:cNvSpPr>
            <a:spLocks noGrp="1"/>
          </p:cNvSpPr>
          <p:nvPr>
            <p:ph type="sldNum" sz="quarter" idx="12"/>
          </p:nvPr>
        </p:nvSpPr>
        <p:spPr/>
        <p:txBody>
          <a:bodyPr/>
          <a:lstStyle>
            <a:lvl1pPr>
              <a:defRPr/>
            </a:lvl1pPr>
          </a:lstStyle>
          <a:p>
            <a:fld id="{6BE3C4FB-F983-426A-A8E3-1A18A1065183}"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30"/>
          <p:cNvSpPr>
            <a:spLocks noChangeArrowheads="1"/>
          </p:cNvSpPr>
          <p:nvPr/>
        </p:nvSpPr>
        <p:spPr bwMode="gray">
          <a:xfrm>
            <a:off x="0" y="6477000"/>
            <a:ext cx="9144000" cy="381000"/>
          </a:xfrm>
          <a:prstGeom prst="rect">
            <a:avLst/>
          </a:prstGeom>
          <a:solidFill>
            <a:schemeClr val="bg1">
              <a:lumMod val="85000"/>
            </a:schemeClr>
          </a:solidFill>
          <a:ln w="9525">
            <a:noFill/>
            <a:miter lim="800000"/>
            <a:headEnd/>
            <a:tailEnd/>
          </a:ln>
          <a:effectLst/>
        </p:spPr>
        <p:txBody>
          <a:bodyPr wrap="none" anchor="ctr"/>
          <a:lstStyle/>
          <a:p>
            <a:endParaRPr lang="zh-CN" altLang="en-US" dirty="0">
              <a:solidFill>
                <a:schemeClr val="accent6">
                  <a:lumMod val="50000"/>
                </a:schemeClr>
              </a:solidFill>
              <a:ea typeface="宋体" pitchFamily="2" charset="-122"/>
            </a:endParaRPr>
          </a:p>
        </p:txBody>
      </p:sp>
      <p:sp>
        <p:nvSpPr>
          <p:cNvPr id="280578" name="Rectangle 2"/>
          <p:cNvSpPr>
            <a:spLocks noGrp="1" noChangeArrowheads="1"/>
          </p:cNvSpPr>
          <p:nvPr>
            <p:ph type="ftr" sz="quarter" idx="3"/>
          </p:nvPr>
        </p:nvSpPr>
        <p:spPr bwMode="auto">
          <a:xfrm>
            <a:off x="3124200" y="6453188"/>
            <a:ext cx="2895600" cy="2524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vl1pPr>
          </a:lstStyle>
          <a:p>
            <a:endParaRPr lang="zh-CN" altLang="en-US"/>
          </a:p>
        </p:txBody>
      </p:sp>
      <p:sp>
        <p:nvSpPr>
          <p:cNvPr id="280579" name="Rectangle 3"/>
          <p:cNvSpPr>
            <a:spLocks noGrp="1" noChangeArrowheads="1"/>
          </p:cNvSpPr>
          <p:nvPr>
            <p:ph type="title"/>
          </p:nvPr>
        </p:nvSpPr>
        <p:spPr bwMode="auto">
          <a:xfrm>
            <a:off x="395536" y="115540"/>
            <a:ext cx="8291513" cy="8651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280580" name="Rectangle 4"/>
          <p:cNvSpPr>
            <a:spLocks noGrp="1" noChangeArrowheads="1"/>
          </p:cNvSpPr>
          <p:nvPr>
            <p:ph type="body" idx="1"/>
          </p:nvPr>
        </p:nvSpPr>
        <p:spPr bwMode="auto">
          <a:xfrm>
            <a:off x="457200" y="1124745"/>
            <a:ext cx="8291513" cy="52570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80581" name="Rectangle 5"/>
          <p:cNvSpPr>
            <a:spLocks noGrp="1" noChangeArrowheads="1"/>
          </p:cNvSpPr>
          <p:nvPr>
            <p:ph type="dt" sz="half" idx="2"/>
          </p:nvPr>
        </p:nvSpPr>
        <p:spPr bwMode="auto">
          <a:xfrm>
            <a:off x="457200" y="6453188"/>
            <a:ext cx="2133600" cy="2682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lvl1pPr>
          </a:lstStyle>
          <a:p>
            <a:fld id="{931F09BC-A488-4FA9-A87E-566AAB3B18D4}" type="datetimeFigureOut">
              <a:rPr lang="zh-CN" altLang="en-US" smtClean="0"/>
              <a:pPr/>
              <a:t>2018/12/21</a:t>
            </a:fld>
            <a:endParaRPr lang="zh-CN" altLang="en-US"/>
          </a:p>
        </p:txBody>
      </p:sp>
      <p:pic>
        <p:nvPicPr>
          <p:cNvPr id="280583" name="Picture 7" descr="名片线"/>
          <p:cNvPicPr>
            <a:picLocks noChangeAspect="1" noChangeArrowheads="1"/>
          </p:cNvPicPr>
          <p:nvPr/>
        </p:nvPicPr>
        <p:blipFill>
          <a:blip r:embed="rId15" cstate="print"/>
          <a:srcRect/>
          <a:stretch>
            <a:fillRect/>
          </a:stretch>
        </p:blipFill>
        <p:spPr bwMode="auto">
          <a:xfrm>
            <a:off x="468313" y="980728"/>
            <a:ext cx="8280400" cy="71438"/>
          </a:xfrm>
          <a:prstGeom prst="rect">
            <a:avLst/>
          </a:prstGeom>
          <a:noFill/>
          <a:ln w="9525">
            <a:noFill/>
            <a:miter lim="800000"/>
            <a:headEnd/>
            <a:tailEnd/>
          </a:ln>
        </p:spPr>
      </p:pic>
      <p:sp>
        <p:nvSpPr>
          <p:cNvPr id="9" name="Rectangle 4"/>
          <p:cNvSpPr txBox="1">
            <a:spLocks noChangeArrowheads="1"/>
          </p:cNvSpPr>
          <p:nvPr/>
        </p:nvSpPr>
        <p:spPr bwMode="auto">
          <a:xfrm>
            <a:off x="76200" y="6537325"/>
            <a:ext cx="3199656"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smtClean="0">
                <a:effectLst>
                  <a:outerShdw blurRad="38100" dist="38100" dir="2700000" algn="tl">
                    <a:srgbClr val="C0C0C0"/>
                  </a:outerShdw>
                </a:effectLst>
                <a:latin typeface="华文行楷" pitchFamily="2" charset="-122"/>
                <a:ea typeface="华文行楷" pitchFamily="2"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smtClean="0">
                <a:ln>
                  <a:noFill/>
                </a:ln>
                <a:solidFill>
                  <a:srgbClr val="2C2C56"/>
                </a:solidFill>
                <a:effectLst>
                  <a:outerShdw blurRad="38100" dist="38100" dir="2700000" algn="tl">
                    <a:srgbClr val="C0C0C0"/>
                  </a:outerShdw>
                </a:effectLst>
                <a:uLnTx/>
                <a:uFillTx/>
                <a:latin typeface="华文行楷" pitchFamily="2" charset="-122"/>
                <a:ea typeface="华文行楷" pitchFamily="2" charset="-122"/>
                <a:cs typeface="+mn-cs"/>
              </a:rPr>
              <a:t>武汉大学计算机学院</a:t>
            </a:r>
            <a:endParaRPr kumimoji="0" lang="en-US" altLang="zh-CN" sz="1400" b="1" i="0" u="none" strike="noStrike" kern="1200" cap="none" spc="0" normalizeH="0" baseline="0" noProof="0" dirty="0">
              <a:ln>
                <a:noFill/>
              </a:ln>
              <a:solidFill>
                <a:srgbClr val="2C2C56"/>
              </a:solidFill>
              <a:effectLst>
                <a:outerShdw blurRad="38100" dist="38100" dir="2700000" algn="tl">
                  <a:srgbClr val="C0C0C0"/>
                </a:outerShdw>
              </a:effectLst>
              <a:uLnTx/>
              <a:uFillTx/>
              <a:latin typeface="华文行楷" pitchFamily="2" charset="-122"/>
              <a:ea typeface="华文行楷" pitchFamily="2" charset="-122"/>
              <a:cs typeface="+mn-cs"/>
            </a:endParaRPr>
          </a:p>
        </p:txBody>
      </p:sp>
      <p:sp>
        <p:nvSpPr>
          <p:cNvPr id="280582" name="Rectangle 6"/>
          <p:cNvSpPr>
            <a:spLocks noGrp="1" noChangeArrowheads="1"/>
          </p:cNvSpPr>
          <p:nvPr>
            <p:ph type="sldNum" sz="quarter" idx="4"/>
          </p:nvPr>
        </p:nvSpPr>
        <p:spPr bwMode="auto">
          <a:xfrm>
            <a:off x="7956550" y="6597650"/>
            <a:ext cx="1187450"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0">
                <a:solidFill>
                  <a:schemeClr val="accent6">
                    <a:lumMod val="50000"/>
                  </a:schemeClr>
                </a:solidFill>
                <a:latin typeface="Arial Black" pitchFamily="34" charset="0"/>
              </a:defRPr>
            </a:lvl1pPr>
          </a:lstStyle>
          <a:p>
            <a:fld id="{6BE3C4FB-F983-426A-A8E3-1A18A106518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txStyles>
    <p:titleStyle>
      <a:lvl1pPr algn="ctr" rtl="0" eaLnBrk="1" fontAlgn="base" hangingPunct="1">
        <a:spcBef>
          <a:spcPct val="0"/>
        </a:spcBef>
        <a:spcAft>
          <a:spcPct val="0"/>
        </a:spcAft>
        <a:defRPr sz="4000" b="1">
          <a:solidFill>
            <a:schemeClr val="accent2">
              <a:lumMod val="50000"/>
            </a:schemeClr>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rtl="0" eaLnBrk="1" fontAlgn="base" hangingPunct="1">
        <a:spcBef>
          <a:spcPct val="0"/>
        </a:spcBef>
        <a:spcAft>
          <a:spcPct val="0"/>
        </a:spcAft>
        <a:defRPr sz="4000" b="1">
          <a:solidFill>
            <a:schemeClr val="tx1"/>
          </a:solidFill>
          <a:latin typeface="Arial" charset="0"/>
          <a:ea typeface="楷体_GB2312" pitchFamily="49" charset="-122"/>
        </a:defRPr>
      </a:lvl2pPr>
      <a:lvl3pPr algn="ctr" rtl="0" eaLnBrk="1" fontAlgn="base" hangingPunct="1">
        <a:spcBef>
          <a:spcPct val="0"/>
        </a:spcBef>
        <a:spcAft>
          <a:spcPct val="0"/>
        </a:spcAft>
        <a:defRPr sz="4000" b="1">
          <a:solidFill>
            <a:schemeClr val="tx1"/>
          </a:solidFill>
          <a:latin typeface="Arial" charset="0"/>
          <a:ea typeface="楷体_GB2312" pitchFamily="49" charset="-122"/>
        </a:defRPr>
      </a:lvl3pPr>
      <a:lvl4pPr algn="ctr" rtl="0" eaLnBrk="1" fontAlgn="base" hangingPunct="1">
        <a:spcBef>
          <a:spcPct val="0"/>
        </a:spcBef>
        <a:spcAft>
          <a:spcPct val="0"/>
        </a:spcAft>
        <a:defRPr sz="4000" b="1">
          <a:solidFill>
            <a:schemeClr val="tx1"/>
          </a:solidFill>
          <a:latin typeface="Arial" charset="0"/>
          <a:ea typeface="楷体_GB2312" pitchFamily="49" charset="-122"/>
        </a:defRPr>
      </a:lvl4pPr>
      <a:lvl5pPr algn="ctr" rtl="0" eaLnBrk="1" fontAlgn="base" hangingPunct="1">
        <a:spcBef>
          <a:spcPct val="0"/>
        </a:spcBef>
        <a:spcAft>
          <a:spcPct val="0"/>
        </a:spcAft>
        <a:defRPr sz="4000" b="1">
          <a:solidFill>
            <a:schemeClr val="tx1"/>
          </a:solidFill>
          <a:latin typeface="Arial" charset="0"/>
          <a:ea typeface="楷体_GB2312" pitchFamily="49" charset="-122"/>
        </a:defRPr>
      </a:lvl5pPr>
      <a:lvl6pPr marL="457200" algn="ctr" rtl="0" eaLnBrk="1" fontAlgn="base" hangingPunct="1">
        <a:spcBef>
          <a:spcPct val="0"/>
        </a:spcBef>
        <a:spcAft>
          <a:spcPct val="0"/>
        </a:spcAft>
        <a:defRPr sz="4000" b="1">
          <a:solidFill>
            <a:schemeClr val="tx1"/>
          </a:solidFill>
          <a:latin typeface="Arial" charset="0"/>
          <a:ea typeface="楷体_GB2312" pitchFamily="49" charset="-122"/>
        </a:defRPr>
      </a:lvl6pPr>
      <a:lvl7pPr marL="914400" algn="ctr" rtl="0" eaLnBrk="1" fontAlgn="base" hangingPunct="1">
        <a:spcBef>
          <a:spcPct val="0"/>
        </a:spcBef>
        <a:spcAft>
          <a:spcPct val="0"/>
        </a:spcAft>
        <a:defRPr sz="4000" b="1">
          <a:solidFill>
            <a:schemeClr val="tx1"/>
          </a:solidFill>
          <a:latin typeface="Arial" charset="0"/>
          <a:ea typeface="楷体_GB2312" pitchFamily="49" charset="-122"/>
        </a:defRPr>
      </a:lvl7pPr>
      <a:lvl8pPr marL="1371600" algn="ctr" rtl="0" eaLnBrk="1" fontAlgn="base" hangingPunct="1">
        <a:spcBef>
          <a:spcPct val="0"/>
        </a:spcBef>
        <a:spcAft>
          <a:spcPct val="0"/>
        </a:spcAft>
        <a:defRPr sz="4000" b="1">
          <a:solidFill>
            <a:schemeClr val="tx1"/>
          </a:solidFill>
          <a:latin typeface="Arial" charset="0"/>
          <a:ea typeface="楷体_GB2312" pitchFamily="49" charset="-122"/>
        </a:defRPr>
      </a:lvl8pPr>
      <a:lvl9pPr marL="1828800" algn="ctr" rtl="0" eaLnBrk="1" fontAlgn="base" hangingPunct="1">
        <a:spcBef>
          <a:spcPct val="0"/>
        </a:spcBef>
        <a:spcAft>
          <a:spcPct val="0"/>
        </a:spcAft>
        <a:defRPr sz="4000" b="1">
          <a:solidFill>
            <a:schemeClr val="tx1"/>
          </a:solidFill>
          <a:latin typeface="Arial" charset="0"/>
          <a:ea typeface="楷体_GB2312" pitchFamily="49" charset="-122"/>
        </a:defRPr>
      </a:lvl9pPr>
    </p:titleStyle>
    <p:bodyStyle>
      <a:lvl1pPr marL="342900" indent="-342900" algn="l" rtl="0" eaLnBrk="1" fontAlgn="base" hangingPunct="1">
        <a:spcBef>
          <a:spcPct val="20000"/>
        </a:spcBef>
        <a:spcAft>
          <a:spcPct val="0"/>
        </a:spcAft>
        <a:buClr>
          <a:srgbClr val="002A54"/>
        </a:buClr>
        <a:buSzPct val="75000"/>
        <a:buFont typeface="Wingdings" pitchFamily="2" charset="2"/>
        <a:buChar char="n"/>
        <a:defRPr sz="2800">
          <a:solidFill>
            <a:schemeClr val="accent2">
              <a:lumMod val="50000"/>
            </a:schemeClr>
          </a:solidFill>
          <a:latin typeface="微软雅黑" pitchFamily="34" charset="-122"/>
          <a:ea typeface="微软雅黑" pitchFamily="34" charset="-122"/>
          <a:cs typeface="+mn-cs"/>
        </a:defRPr>
      </a:lvl1pPr>
      <a:lvl2pPr marL="742950" indent="-285750" algn="l" rtl="0" eaLnBrk="1" fontAlgn="base" hangingPunct="1">
        <a:spcBef>
          <a:spcPct val="20000"/>
        </a:spcBef>
        <a:spcAft>
          <a:spcPct val="0"/>
        </a:spcAft>
        <a:buClr>
          <a:srgbClr val="292929"/>
        </a:buClr>
        <a:buSzPct val="55000"/>
        <a:buFont typeface="Wingdings" pitchFamily="2" charset="2"/>
        <a:buChar char="l"/>
        <a:defRPr sz="2400">
          <a:solidFill>
            <a:schemeClr val="accent2">
              <a:lumMod val="50000"/>
            </a:schemeClr>
          </a:solidFill>
          <a:latin typeface="微软雅黑" pitchFamily="34" charset="-122"/>
          <a:ea typeface="微软雅黑" pitchFamily="34" charset="-122"/>
        </a:defRPr>
      </a:lvl2pPr>
      <a:lvl3pPr marL="1143000" indent="-228600" algn="l" rtl="0" eaLnBrk="1" fontAlgn="base" hangingPunct="1">
        <a:spcBef>
          <a:spcPct val="20000"/>
        </a:spcBef>
        <a:spcAft>
          <a:spcPct val="0"/>
        </a:spcAft>
        <a:buClr>
          <a:schemeClr val="accent2"/>
        </a:buClr>
        <a:buSzPct val="65000"/>
        <a:buFont typeface="Wingdings" pitchFamily="2" charset="2"/>
        <a:buChar char="p"/>
        <a:defRPr sz="2000">
          <a:solidFill>
            <a:schemeClr val="accent2">
              <a:lumMod val="50000"/>
            </a:schemeClr>
          </a:solidFill>
          <a:latin typeface="微软雅黑" pitchFamily="34" charset="-122"/>
          <a:ea typeface="微软雅黑" pitchFamily="34" charset="-122"/>
        </a:defRPr>
      </a:lvl3pPr>
      <a:lvl4pPr marL="1600200" indent="-228600" algn="l" rtl="0" eaLnBrk="1" fontAlgn="base" hangingPunct="1">
        <a:spcBef>
          <a:spcPct val="20000"/>
        </a:spcBef>
        <a:spcAft>
          <a:spcPct val="0"/>
        </a:spcAft>
        <a:buClr>
          <a:schemeClr val="folHlink"/>
        </a:buClr>
        <a:buSzPct val="70000"/>
        <a:buFont typeface="Wingdings" pitchFamily="2" charset="2"/>
        <a:buChar char="ü"/>
        <a:defRPr>
          <a:solidFill>
            <a:schemeClr val="accent2">
              <a:lumMod val="50000"/>
            </a:schemeClr>
          </a:solidFill>
          <a:latin typeface="微软雅黑" pitchFamily="34" charset="-122"/>
          <a:ea typeface="微软雅黑" pitchFamily="34" charset="-122"/>
        </a:defRPr>
      </a:lvl4pPr>
      <a:lvl5pPr marL="2057400" indent="-228600" algn="l" rtl="0" eaLnBrk="1" fontAlgn="base" hangingPunct="1">
        <a:spcBef>
          <a:spcPct val="20000"/>
        </a:spcBef>
        <a:spcAft>
          <a:spcPct val="0"/>
        </a:spcAft>
        <a:buClr>
          <a:schemeClr val="bg2"/>
        </a:buClr>
        <a:buFont typeface="Wingdings" pitchFamily="2" charset="2"/>
        <a:buChar char="§"/>
        <a:defRPr sz="1600">
          <a:solidFill>
            <a:schemeClr val="accent2">
              <a:lumMod val="50000"/>
            </a:schemeClr>
          </a:solidFill>
          <a:latin typeface="微软雅黑" pitchFamily="34" charset="-122"/>
          <a:ea typeface="微软雅黑" pitchFamily="34" charset="-122"/>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0.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3200" dirty="0"/>
              <a:t>面向服务</a:t>
            </a:r>
            <a:r>
              <a:rPr lang="zh-CN" altLang="en-US" sz="3200" dirty="0" smtClean="0"/>
              <a:t>的软件工程中</a:t>
            </a:r>
            <a:r>
              <a:rPr lang="en-US" altLang="zh-CN" sz="3200" dirty="0" err="1" smtClean="0"/>
              <a:t>QoS</a:t>
            </a:r>
            <a:r>
              <a:rPr lang="zh-CN" altLang="en-US" sz="3200" dirty="0" smtClean="0"/>
              <a:t>的</a:t>
            </a:r>
            <a:r>
              <a:rPr lang="en-US" altLang="zh-CN" sz="3200" dirty="0" smtClean="0"/>
              <a:t/>
            </a:r>
            <a:br>
              <a:rPr lang="en-US" altLang="zh-CN" sz="3200" dirty="0" smtClean="0"/>
            </a:br>
            <a:r>
              <a:rPr lang="zh-CN" altLang="en-US" sz="3200" dirty="0" smtClean="0"/>
              <a:t>相关方法研究</a:t>
            </a:r>
            <a:endParaRPr lang="zh-CN" altLang="en-US" sz="3200" dirty="0"/>
          </a:p>
        </p:txBody>
      </p:sp>
      <p:sp>
        <p:nvSpPr>
          <p:cNvPr id="3" name="副标题 2"/>
          <p:cNvSpPr>
            <a:spLocks noGrp="1"/>
          </p:cNvSpPr>
          <p:nvPr>
            <p:ph type="subTitle" idx="1"/>
          </p:nvPr>
        </p:nvSpPr>
        <p:spPr>
          <a:xfrm>
            <a:off x="1893738" y="4293096"/>
            <a:ext cx="5356523" cy="527918"/>
          </a:xfrm>
        </p:spPr>
        <p:txBody>
          <a:bodyPr/>
          <a:lstStyle/>
          <a:p>
            <a:pPr algn="ctr"/>
            <a:r>
              <a:rPr lang="zh-CN" altLang="en-US" dirty="0" smtClean="0"/>
              <a:t>赵玉琦</a:t>
            </a:r>
            <a:endParaRPr lang="en-US" altLang="zh-CN" dirty="0" smtClean="0"/>
          </a:p>
          <a:p>
            <a:pPr algn="ctr"/>
            <a:r>
              <a:rPr lang="en-US" altLang="zh-CN" dirty="0" smtClean="0"/>
              <a:t>2018102160002</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方法摘要</a:t>
            </a:r>
            <a:endParaRPr lang="zh-CN" altLang="en-US" dirty="0"/>
          </a:p>
        </p:txBody>
      </p:sp>
      <p:sp>
        <p:nvSpPr>
          <p:cNvPr id="3" name="内容占位符 2"/>
          <p:cNvSpPr>
            <a:spLocks noGrp="1"/>
          </p:cNvSpPr>
          <p:nvPr>
            <p:ph idx="1"/>
          </p:nvPr>
        </p:nvSpPr>
        <p:spPr/>
        <p:txBody>
          <a:bodyPr/>
          <a:lstStyle/>
          <a:p>
            <a:pPr algn="just"/>
            <a:r>
              <a:rPr lang="zh-CN" altLang="zh-CN" sz="1800" dirty="0"/>
              <a:t>随着云服务的数量以惊人的速度增长，提供类似功能的服务供应商的数量也在不断增加。选择具有用户期望的非功能性属性（</a:t>
            </a:r>
            <a:r>
              <a:rPr lang="en-US" altLang="zh-CN" sz="1800" dirty="0"/>
              <a:t>NFP</a:t>
            </a:r>
            <a:r>
              <a:rPr lang="zh-CN" altLang="zh-CN" sz="1800" dirty="0"/>
              <a:t>）的服务变得非常重要，但是引发了许多与大数据相关的研究问题。首先，选择决策应该处理大量的服务</a:t>
            </a:r>
            <a:r>
              <a:rPr lang="en-US" altLang="zh-CN" sz="1800" dirty="0"/>
              <a:t>NFP</a:t>
            </a:r>
            <a:r>
              <a:rPr lang="zh-CN" altLang="zh-CN" sz="1800" dirty="0"/>
              <a:t>数据。第二，服务选择需要反映不同的用户偏好，包括定性和定量的。第三，网络和服务负载的不确定性导致</a:t>
            </a:r>
            <a:r>
              <a:rPr lang="en-US" altLang="zh-CN" sz="1800" dirty="0"/>
              <a:t>NFP</a:t>
            </a:r>
            <a:r>
              <a:rPr lang="zh-CN" altLang="zh-CN" sz="1800" dirty="0"/>
              <a:t>的高可变性。第四，由于服务</a:t>
            </a:r>
            <a:r>
              <a:rPr lang="en-US" altLang="zh-CN" sz="1800" dirty="0"/>
              <a:t>NFP</a:t>
            </a:r>
            <a:r>
              <a:rPr lang="zh-CN" altLang="zh-CN" sz="1800" dirty="0"/>
              <a:t>的信任值是通过历史用户的反馈收集的，因此它给服务的</a:t>
            </a:r>
            <a:r>
              <a:rPr lang="en-US" altLang="zh-CN" sz="1800" dirty="0"/>
              <a:t>NFP</a:t>
            </a:r>
            <a:r>
              <a:rPr lang="zh-CN" altLang="zh-CN" sz="1800" dirty="0"/>
              <a:t>带来了准确性维度。第五，应该平衡多个有时相互冲突的最优服务选择决策目标。一个有效的服务选择机制是需要的，它能够以集成的方式处理上述所有大数据挑战，以处理具有高度可变性的高度多样化</a:t>
            </a:r>
            <a:r>
              <a:rPr lang="en-US" altLang="zh-CN" sz="1800" dirty="0" err="1"/>
              <a:t>QoS</a:t>
            </a:r>
            <a:r>
              <a:rPr lang="zh-CN" altLang="zh-CN" sz="1800" dirty="0"/>
              <a:t>以及导致数据准确性的信任相关问题。现有的研究关注于用户的</a:t>
            </a:r>
            <a:r>
              <a:rPr lang="en-US" altLang="zh-CN" sz="1800" dirty="0" err="1"/>
              <a:t>QoS</a:t>
            </a:r>
            <a:r>
              <a:rPr lang="zh-CN" altLang="zh-CN" sz="1800" dirty="0"/>
              <a:t>偏好或者他们的信任问题，但是未能提供一个系统解决方案来将两个标准集成到选择过程中。在本文中，我们通过发展一种新的多目标优化方法来处理基于异构偏好和信任的服务选择，在服务的信任值和用户的</a:t>
            </a:r>
            <a:r>
              <a:rPr lang="en-US" altLang="zh-CN" sz="1800" dirty="0" err="1"/>
              <a:t>QoS</a:t>
            </a:r>
            <a:r>
              <a:rPr lang="zh-CN" altLang="zh-CN" sz="1800" dirty="0"/>
              <a:t>偏好之间进行权衡决策，以根据候选云服务与用户需求的匹配程度对候选云服务进行排序。我们进行了大量的实验来评估所提出方法的有效性和效率。</a:t>
            </a:r>
            <a:endParaRPr lang="zh-CN" altLang="en-US" sz="1800" dirty="0"/>
          </a:p>
        </p:txBody>
      </p:sp>
    </p:spTree>
    <p:extLst>
      <p:ext uri="{BB962C8B-B14F-4D97-AF65-F5344CB8AC3E}">
        <p14:creationId xmlns:p14="http://schemas.microsoft.com/office/powerpoint/2010/main" val="578340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云服务选择过程框架图</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a:stretch>
            <a:fillRect/>
          </a:stretch>
        </p:blipFill>
        <p:spPr>
          <a:xfrm>
            <a:off x="463243" y="1124745"/>
            <a:ext cx="8147497" cy="5257006"/>
          </a:xfrm>
          <a:prstGeom prst="rect">
            <a:avLst/>
          </a:prstGeom>
        </p:spPr>
      </p:pic>
    </p:spTree>
    <p:extLst>
      <p:ext uri="{BB962C8B-B14F-4D97-AF65-F5344CB8AC3E}">
        <p14:creationId xmlns:p14="http://schemas.microsoft.com/office/powerpoint/2010/main" val="3508093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方法图解</a:t>
            </a:r>
            <a:endParaRPr lang="zh-CN" altLang="en-US" dirty="0"/>
          </a:p>
        </p:txBody>
      </p:sp>
      <p:sp>
        <p:nvSpPr>
          <p:cNvPr id="3" name="内容占位符 2"/>
          <p:cNvSpPr>
            <a:spLocks noGrp="1"/>
          </p:cNvSpPr>
          <p:nvPr>
            <p:ph idx="1"/>
          </p:nvPr>
        </p:nvSpPr>
        <p:spPr/>
        <p:txBody>
          <a:bodyPr/>
          <a:lstStyle/>
          <a:p>
            <a:r>
              <a:rPr lang="en-US" altLang="zh-CN" sz="2000" dirty="0"/>
              <a:t>1)</a:t>
            </a:r>
            <a:r>
              <a:rPr lang="zh-CN" altLang="en-US" sz="2000" dirty="0"/>
              <a:t>当服务提供商发布他们的云服务时，我们将在</a:t>
            </a:r>
            <a:r>
              <a:rPr lang="en-US" altLang="zh-CN" sz="2000" dirty="0" err="1"/>
              <a:t>QoS</a:t>
            </a:r>
            <a:r>
              <a:rPr lang="zh-CN" altLang="en-US" sz="2000" dirty="0"/>
              <a:t>数据中收集和存储</a:t>
            </a:r>
            <a:r>
              <a:rPr lang="en-US" altLang="zh-CN" sz="2000" dirty="0" err="1"/>
              <a:t>QoS</a:t>
            </a:r>
            <a:r>
              <a:rPr lang="zh-CN" altLang="en-US" sz="2000" dirty="0"/>
              <a:t>属性值，然后将功能细节发布到服务注册中心（参见图</a:t>
            </a:r>
            <a:r>
              <a:rPr lang="en-US" altLang="zh-CN" sz="2000" dirty="0"/>
              <a:t>1</a:t>
            </a:r>
            <a:r>
              <a:rPr lang="zh-CN" altLang="en-US" sz="2000" dirty="0"/>
              <a:t>，第</a:t>
            </a:r>
            <a:r>
              <a:rPr lang="en-US" altLang="zh-CN" sz="2000" dirty="0"/>
              <a:t>3</a:t>
            </a:r>
            <a:r>
              <a:rPr lang="zh-CN" altLang="en-US" sz="2000" dirty="0"/>
              <a:t>行</a:t>
            </a:r>
            <a:r>
              <a:rPr lang="en-US" altLang="zh-CN" sz="2000" dirty="0"/>
              <a:t>(a)-(c))</a:t>
            </a:r>
            <a:r>
              <a:rPr lang="zh-CN" altLang="en-US" sz="2000" dirty="0" smtClean="0"/>
              <a:t>。</a:t>
            </a:r>
            <a:endParaRPr lang="en-US" altLang="zh-CN" sz="2000" dirty="0" smtClean="0"/>
          </a:p>
          <a:p>
            <a:r>
              <a:rPr lang="en-US" altLang="zh-CN" sz="2000" dirty="0" smtClean="0"/>
              <a:t>2</a:t>
            </a:r>
            <a:r>
              <a:rPr lang="en-US" altLang="zh-CN" sz="2000" dirty="0"/>
              <a:t>)</a:t>
            </a:r>
            <a:r>
              <a:rPr lang="zh-CN" altLang="en-US" sz="2000" dirty="0"/>
              <a:t>当服务请求者需要云服务时，他可以用他的定性</a:t>
            </a:r>
            <a:r>
              <a:rPr lang="en-US" altLang="zh-CN" sz="2000" dirty="0"/>
              <a:t>/</a:t>
            </a:r>
            <a:r>
              <a:rPr lang="zh-CN" altLang="en-US" sz="2000" dirty="0"/>
              <a:t>定量偏好以及信任等价物来指定云服务（图</a:t>
            </a:r>
            <a:r>
              <a:rPr lang="en-US" altLang="zh-CN" sz="2000" dirty="0"/>
              <a:t>1</a:t>
            </a:r>
            <a:r>
              <a:rPr lang="zh-CN" altLang="en-US" sz="2000" dirty="0"/>
              <a:t>，第</a:t>
            </a:r>
            <a:r>
              <a:rPr lang="en-US" altLang="zh-CN" sz="2000" dirty="0"/>
              <a:t>2</a:t>
            </a:r>
            <a:r>
              <a:rPr lang="zh-CN" altLang="en-US" sz="2000" dirty="0"/>
              <a:t>行）</a:t>
            </a:r>
            <a:r>
              <a:rPr lang="zh-CN" altLang="en-US" sz="2000" dirty="0" smtClean="0"/>
              <a:t>。</a:t>
            </a:r>
            <a:endParaRPr lang="en-US" altLang="zh-CN" sz="2000" dirty="0" smtClean="0"/>
          </a:p>
          <a:p>
            <a:r>
              <a:rPr lang="en-US" altLang="zh-CN" sz="2000" dirty="0" smtClean="0"/>
              <a:t>3</a:t>
            </a:r>
            <a:r>
              <a:rPr lang="en-US" altLang="zh-CN" sz="2000" dirty="0"/>
              <a:t>)</a:t>
            </a:r>
            <a:r>
              <a:rPr lang="zh-CN" altLang="en-US" sz="2000" dirty="0"/>
              <a:t>在进行选择时，首先根据功能属性在服务注册表中找到候选云服务</a:t>
            </a:r>
            <a:r>
              <a:rPr lang="en-US" altLang="zh-CN" sz="2000" dirty="0"/>
              <a:t>(</a:t>
            </a:r>
            <a:r>
              <a:rPr lang="zh-CN" altLang="en-US" sz="2000" dirty="0"/>
              <a:t>图</a:t>
            </a:r>
            <a:r>
              <a:rPr lang="en-US" altLang="zh-CN" sz="2000" dirty="0"/>
              <a:t>1</a:t>
            </a:r>
            <a:r>
              <a:rPr lang="zh-CN" altLang="en-US" sz="2000" dirty="0"/>
              <a:t>，第</a:t>
            </a:r>
            <a:r>
              <a:rPr lang="en-US" altLang="zh-CN" sz="2000" dirty="0"/>
              <a:t>3</a:t>
            </a:r>
            <a:r>
              <a:rPr lang="zh-CN" altLang="en-US" sz="2000" dirty="0"/>
              <a:t>行</a:t>
            </a:r>
            <a:r>
              <a:rPr lang="en-US" altLang="zh-CN" sz="2000" dirty="0"/>
              <a:t>(a))</a:t>
            </a:r>
            <a:r>
              <a:rPr lang="zh-CN" altLang="en-US" sz="2000" dirty="0"/>
              <a:t>。其次，我们对每个候选服务进行排序，然后根据包含</a:t>
            </a:r>
            <a:r>
              <a:rPr lang="en-US" altLang="zh-CN" sz="2000" dirty="0" err="1"/>
              <a:t>QoS</a:t>
            </a:r>
            <a:r>
              <a:rPr lang="zh-CN" altLang="en-US" sz="2000" dirty="0"/>
              <a:t>属性值和信任信息的服务</a:t>
            </a:r>
            <a:r>
              <a:rPr lang="en-US" altLang="zh-CN" sz="2000" dirty="0"/>
              <a:t>NFP</a:t>
            </a:r>
            <a:r>
              <a:rPr lang="zh-CN" altLang="en-US" sz="2000" dirty="0"/>
              <a:t>选择最佳服务给服务请求者（图</a:t>
            </a:r>
            <a:r>
              <a:rPr lang="en-US" altLang="zh-CN" sz="2000" dirty="0"/>
              <a:t>1</a:t>
            </a:r>
            <a:r>
              <a:rPr lang="zh-CN" altLang="en-US" sz="2000" dirty="0"/>
              <a:t>，第</a:t>
            </a:r>
            <a:r>
              <a:rPr lang="en-US" altLang="zh-CN" sz="2000" dirty="0"/>
              <a:t>3</a:t>
            </a:r>
            <a:r>
              <a:rPr lang="zh-CN" altLang="en-US" sz="2000" dirty="0"/>
              <a:t>行（</a:t>
            </a:r>
            <a:r>
              <a:rPr lang="en-US" altLang="zh-CN" sz="2000" dirty="0"/>
              <a:t>b</a:t>
            </a:r>
            <a:r>
              <a:rPr lang="zh-CN" altLang="en-US" sz="2000" dirty="0"/>
              <a:t>）</a:t>
            </a:r>
            <a:r>
              <a:rPr lang="en-US" altLang="zh-CN" sz="2000" dirty="0"/>
              <a:t>-</a:t>
            </a:r>
            <a:r>
              <a:rPr lang="zh-CN" altLang="en-US" sz="2000" dirty="0"/>
              <a:t>（</a:t>
            </a:r>
            <a:r>
              <a:rPr lang="en-US" altLang="zh-CN" sz="2000" dirty="0"/>
              <a:t>d</a:t>
            </a:r>
            <a:r>
              <a:rPr lang="zh-CN" altLang="en-US" sz="2000" dirty="0"/>
              <a:t>））</a:t>
            </a:r>
            <a:r>
              <a:rPr lang="zh-CN" altLang="en-US" sz="2000" dirty="0" smtClean="0"/>
              <a:t>。</a:t>
            </a:r>
            <a:endParaRPr lang="en-US" altLang="zh-CN" sz="2000" dirty="0" smtClean="0"/>
          </a:p>
          <a:p>
            <a:r>
              <a:rPr lang="en-US" altLang="zh-CN" sz="2000" dirty="0" smtClean="0"/>
              <a:t>4</a:t>
            </a:r>
            <a:r>
              <a:rPr lang="en-US" altLang="zh-CN" sz="2000" dirty="0"/>
              <a:t>)</a:t>
            </a:r>
            <a:r>
              <a:rPr lang="zh-CN" altLang="en-US" sz="2000" dirty="0"/>
              <a:t>在服务请求者完成一个调用过程之后，我们将把服务</a:t>
            </a:r>
            <a:r>
              <a:rPr lang="en-US" altLang="zh-CN" sz="2000" dirty="0" err="1"/>
              <a:t>QoS</a:t>
            </a:r>
            <a:r>
              <a:rPr lang="zh-CN" altLang="en-US" sz="2000" dirty="0"/>
              <a:t>的用户反馈存储在信任数据中（图</a:t>
            </a:r>
            <a:r>
              <a:rPr lang="en-US" altLang="zh-CN" sz="2000" dirty="0"/>
              <a:t>1</a:t>
            </a:r>
            <a:r>
              <a:rPr lang="zh-CN" altLang="en-US" sz="2000" dirty="0"/>
              <a:t>，第</a:t>
            </a:r>
            <a:r>
              <a:rPr lang="en-US" altLang="zh-CN" sz="2000" dirty="0"/>
              <a:t>4</a:t>
            </a:r>
            <a:r>
              <a:rPr lang="zh-CN" altLang="en-US" sz="2000" dirty="0"/>
              <a:t>行（</a:t>
            </a:r>
            <a:r>
              <a:rPr lang="en-US" altLang="zh-CN" sz="2000" dirty="0"/>
              <a:t>c</a:t>
            </a:r>
            <a:r>
              <a:rPr lang="zh-CN" altLang="en-US" sz="2000" dirty="0"/>
              <a:t>））。通过这种方法，虚线矩形中的部分充当客户端和提供程序之间的中介。</a:t>
            </a:r>
          </a:p>
        </p:txBody>
      </p:sp>
    </p:spTree>
    <p:extLst>
      <p:ext uri="{BB962C8B-B14F-4D97-AF65-F5344CB8AC3E}">
        <p14:creationId xmlns:p14="http://schemas.microsoft.com/office/powerpoint/2010/main" val="1737360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集成服务选择方法</a:t>
            </a:r>
            <a:r>
              <a:rPr lang="zh-CN" altLang="zh-CN" dirty="0" smtClean="0">
                <a:effectLst/>
              </a:rPr>
              <a:t>的</a:t>
            </a:r>
            <a:r>
              <a:rPr lang="zh-CN" altLang="zh-CN" dirty="0">
                <a:effectLst/>
              </a:rPr>
              <a:t>有效性如何？</a:t>
            </a:r>
            <a:endParaRPr lang="zh-CN" altLang="en-US" dirty="0"/>
          </a:p>
        </p:txBody>
      </p:sp>
      <p:pic>
        <p:nvPicPr>
          <p:cNvPr id="4" name="内容占位符 3"/>
          <p:cNvPicPr>
            <a:picLocks noGrp="1"/>
          </p:cNvPicPr>
          <p:nvPr>
            <p:ph idx="1"/>
          </p:nvPr>
        </p:nvPicPr>
        <p:blipFill>
          <a:blip r:embed="rId2"/>
          <a:stretch>
            <a:fillRect/>
          </a:stretch>
        </p:blipFill>
        <p:spPr>
          <a:xfrm>
            <a:off x="712720" y="1628800"/>
            <a:ext cx="7657143" cy="3133333"/>
          </a:xfrm>
          <a:prstGeom prst="rect">
            <a:avLst/>
          </a:prstGeom>
        </p:spPr>
      </p:pic>
    </p:spTree>
    <p:extLst>
      <p:ext uri="{BB962C8B-B14F-4D97-AF65-F5344CB8AC3E}">
        <p14:creationId xmlns:p14="http://schemas.microsoft.com/office/powerpoint/2010/main" val="3890917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15540"/>
            <a:ext cx="8496944" cy="865188"/>
          </a:xfrm>
        </p:spPr>
        <p:txBody>
          <a:bodyPr/>
          <a:lstStyle/>
          <a:p>
            <a:r>
              <a:rPr lang="zh-CN" altLang="zh-CN" dirty="0" smtClean="0">
                <a:effectLst/>
              </a:rPr>
              <a:t>集成服务</a:t>
            </a:r>
            <a:r>
              <a:rPr lang="zh-CN" altLang="zh-CN" dirty="0">
                <a:effectLst/>
              </a:rPr>
              <a:t>选择方法的计算复杂度如何</a:t>
            </a:r>
            <a:r>
              <a:rPr lang="zh-CN" altLang="zh-CN" dirty="0" smtClean="0">
                <a:effectLst/>
              </a:rPr>
              <a:t>？</a:t>
            </a:r>
            <a:endParaRPr lang="zh-CN" altLang="en-US" dirty="0"/>
          </a:p>
        </p:txBody>
      </p:sp>
      <p:pic>
        <p:nvPicPr>
          <p:cNvPr id="4" name="内容占位符 3"/>
          <p:cNvPicPr>
            <a:picLocks noGrp="1"/>
          </p:cNvPicPr>
          <p:nvPr>
            <p:ph idx="1"/>
          </p:nvPr>
        </p:nvPicPr>
        <p:blipFill>
          <a:blip r:embed="rId2"/>
          <a:stretch>
            <a:fillRect/>
          </a:stretch>
        </p:blipFill>
        <p:spPr>
          <a:xfrm>
            <a:off x="2012529" y="1125538"/>
            <a:ext cx="5180854" cy="5256212"/>
          </a:xfrm>
          <a:prstGeom prst="rect">
            <a:avLst/>
          </a:prstGeom>
        </p:spPr>
      </p:pic>
    </p:spTree>
    <p:extLst>
      <p:ext uri="{BB962C8B-B14F-4D97-AF65-F5344CB8AC3E}">
        <p14:creationId xmlns:p14="http://schemas.microsoft.com/office/powerpoint/2010/main" val="2888948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结论</a:t>
            </a:r>
            <a:endParaRPr lang="zh-CN" altLang="en-US" dirty="0"/>
          </a:p>
        </p:txBody>
      </p:sp>
      <p:sp>
        <p:nvSpPr>
          <p:cNvPr id="3" name="内容占位符 2"/>
          <p:cNvSpPr>
            <a:spLocks noGrp="1"/>
          </p:cNvSpPr>
          <p:nvPr>
            <p:ph idx="1"/>
          </p:nvPr>
        </p:nvSpPr>
        <p:spPr/>
        <p:txBody>
          <a:bodyPr/>
          <a:lstStyle/>
          <a:p>
            <a:r>
              <a:rPr lang="zh-CN" altLang="zh-CN" dirty="0"/>
              <a:t>在本文中，我们通过发展一种新的多目标优化方法来处理基于异构偏好和信任的服务选择，在服务的信任值和用户的</a:t>
            </a:r>
            <a:r>
              <a:rPr lang="en-US" altLang="zh-CN" dirty="0" err="1"/>
              <a:t>QoS</a:t>
            </a:r>
            <a:r>
              <a:rPr lang="zh-CN" altLang="zh-CN"/>
              <a:t>偏好之间进行权衡决策，以根据候选云服务与用户需求的匹配程度对候选云服务进行排序。我们进行了大量的实验来评估所提出方法的有效性和效率。</a:t>
            </a:r>
            <a:endParaRPr lang="zh-CN" altLang="en-US"/>
          </a:p>
        </p:txBody>
      </p:sp>
    </p:spTree>
    <p:extLst>
      <p:ext uri="{BB962C8B-B14F-4D97-AF65-F5344CB8AC3E}">
        <p14:creationId xmlns:p14="http://schemas.microsoft.com/office/powerpoint/2010/main" val="1810173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3200" dirty="0"/>
              <a:t>Prediction of Atomic Web Services Reliability </a:t>
            </a:r>
            <a:r>
              <a:rPr lang="en-US" altLang="zh-CN" sz="3200" dirty="0" smtClean="0"/>
              <a:t>for</a:t>
            </a:r>
            <a:br>
              <a:rPr lang="en-US" altLang="zh-CN" sz="3200" dirty="0" smtClean="0"/>
            </a:br>
            <a:r>
              <a:rPr lang="en-US" altLang="zh-CN" sz="3200" dirty="0" smtClean="0"/>
              <a:t> </a:t>
            </a:r>
            <a:r>
              <a:rPr lang="en-US" altLang="zh-CN" sz="3200" dirty="0" err="1"/>
              <a:t>QoS</a:t>
            </a:r>
            <a:r>
              <a:rPr lang="en-US" altLang="zh-CN" sz="3200" dirty="0"/>
              <a:t>-Aware Recommendation</a:t>
            </a:r>
            <a:endParaRPr lang="zh-CN" altLang="en-US" sz="3200" dirty="0"/>
          </a:p>
        </p:txBody>
      </p:sp>
    </p:spTree>
    <p:extLst>
      <p:ext uri="{BB962C8B-B14F-4D97-AF65-F5344CB8AC3E}">
        <p14:creationId xmlns:p14="http://schemas.microsoft.com/office/powerpoint/2010/main" val="15028156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a:t>
            </a:r>
            <a:r>
              <a:rPr lang="en-US" altLang="zh-CN" dirty="0" smtClean="0"/>
              <a:t>Introduction</a:t>
            </a:r>
            <a:endParaRPr lang="zh-CN" altLang="en-US" b="0" dirty="0"/>
          </a:p>
        </p:txBody>
      </p:sp>
      <p:sp>
        <p:nvSpPr>
          <p:cNvPr id="3" name="内容占位符 2"/>
          <p:cNvSpPr>
            <a:spLocks noGrp="1"/>
          </p:cNvSpPr>
          <p:nvPr>
            <p:ph idx="1"/>
          </p:nvPr>
        </p:nvSpPr>
        <p:spPr/>
        <p:txBody>
          <a:bodyPr/>
          <a:lstStyle/>
          <a:p>
            <a:r>
              <a:rPr lang="zh-CN" altLang="en-US" dirty="0" smtClean="0"/>
              <a:t>提出一种新型的</a:t>
            </a:r>
            <a:r>
              <a:rPr lang="en-US" altLang="zh-CN" dirty="0" smtClean="0"/>
              <a:t>Web</a:t>
            </a:r>
            <a:r>
              <a:rPr lang="zh-CN" altLang="en-US" dirty="0" smtClean="0"/>
              <a:t>服务可靠性预测模型</a:t>
            </a:r>
            <a:r>
              <a:rPr lang="en-US" altLang="zh-CN" dirty="0" smtClean="0"/>
              <a:t>CLUS</a:t>
            </a:r>
          </a:p>
          <a:p>
            <a:pPr lvl="1"/>
            <a:r>
              <a:rPr lang="zh-CN" altLang="en-US" sz="2200" dirty="0" smtClean="0"/>
              <a:t>模型基于以前收集的数据估计当前服务调用的可靠性。</a:t>
            </a:r>
            <a:endParaRPr lang="en-US" altLang="zh-CN" sz="2200" dirty="0"/>
          </a:p>
          <a:p>
            <a:pPr lvl="1"/>
            <a:r>
              <a:rPr lang="zh-CN" altLang="en-US" sz="2200" dirty="0" smtClean="0"/>
              <a:t>模型参数</a:t>
            </a:r>
            <a:r>
              <a:rPr lang="zh-CN" altLang="en-US" sz="2200" dirty="0"/>
              <a:t>提供对服务调用上下文更准确的</a:t>
            </a:r>
            <a:r>
              <a:rPr lang="zh-CN" altLang="en-US" sz="2200" dirty="0" smtClean="0"/>
              <a:t>描述：</a:t>
            </a:r>
            <a:r>
              <a:rPr lang="en-US" altLang="zh-CN" sz="2200" dirty="0" smtClean="0"/>
              <a:t>user-specific, service-specific, environment-specific </a:t>
            </a:r>
          </a:p>
          <a:p>
            <a:pPr lvl="1"/>
            <a:r>
              <a:rPr lang="zh-CN" altLang="en-US" sz="2200" dirty="0" smtClean="0"/>
              <a:t>提出一种新的服务使用反馈装配策略，该策略能够发现偏离假定负载分布的偏差，并用于提高</a:t>
            </a:r>
            <a:r>
              <a:rPr lang="en-US" altLang="zh-CN" sz="2200" dirty="0" smtClean="0"/>
              <a:t>CLUS</a:t>
            </a:r>
            <a:r>
              <a:rPr lang="zh-CN" altLang="en-US" sz="2200" dirty="0" smtClean="0"/>
              <a:t>的准确性。</a:t>
            </a:r>
            <a:endParaRPr lang="en-US" altLang="zh-CN" sz="2200" dirty="0"/>
          </a:p>
          <a:p>
            <a:pPr lvl="1"/>
            <a:r>
              <a:rPr lang="zh-CN" altLang="zh-CN" sz="2200" dirty="0" smtClean="0"/>
              <a:t>提出</a:t>
            </a:r>
            <a:r>
              <a:rPr lang="zh-CN" altLang="zh-CN" sz="2200" dirty="0"/>
              <a:t>一种基于模型的协同过滤方法，该方法利用了一种无监督机器学习技术——线性回归。</a:t>
            </a:r>
          </a:p>
          <a:p>
            <a:pPr marL="0" indent="0">
              <a:buNone/>
            </a:pPr>
            <a:endParaRPr lang="en-US" altLang="zh-CN" dirty="0"/>
          </a:p>
          <a:p>
            <a:pPr marL="0" indent="0">
              <a:buNone/>
            </a:pPr>
            <a:endParaRPr lang="en-US" altLang="zh-CN"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二、相关工作</a:t>
            </a:r>
            <a:endParaRPr lang="zh-CN" altLang="en-US" dirty="0"/>
          </a:p>
        </p:txBody>
      </p:sp>
      <p:sp>
        <p:nvSpPr>
          <p:cNvPr id="3" name="内容占位符 2"/>
          <p:cNvSpPr>
            <a:spLocks noGrp="1"/>
          </p:cNvSpPr>
          <p:nvPr>
            <p:ph idx="1"/>
          </p:nvPr>
        </p:nvSpPr>
        <p:spPr/>
        <p:txBody>
          <a:bodyPr/>
          <a:lstStyle/>
          <a:p>
            <a:r>
              <a:rPr lang="zh-CN" altLang="en-US" dirty="0" smtClean="0"/>
              <a:t>基于内存的协同过滤方法</a:t>
            </a:r>
            <a:endParaRPr lang="en-US" altLang="zh-CN" dirty="0" smtClean="0"/>
          </a:p>
          <a:p>
            <a:r>
              <a:rPr lang="zh-CN" altLang="en-US" dirty="0" smtClean="0"/>
              <a:t>基于模型的协同过滤方法</a:t>
            </a:r>
            <a:endParaRPr lang="en-US" altLang="zh-CN" dirty="0" smtClean="0"/>
          </a:p>
          <a:p>
            <a:r>
              <a:rPr lang="zh-CN" altLang="en-US" dirty="0" smtClean="0"/>
              <a:t>混合协同过滤方法</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a:t>
            </a:r>
            <a:r>
              <a:rPr lang="en-US" altLang="zh-CN" dirty="0" smtClean="0"/>
              <a:t>CLUS</a:t>
            </a:r>
            <a:r>
              <a:rPr lang="zh-CN" altLang="en-US" dirty="0" smtClean="0"/>
              <a:t>模型概述</a:t>
            </a:r>
            <a:endParaRPr lang="en-US" altLang="zh-CN" dirty="0"/>
          </a:p>
        </p:txBody>
      </p:sp>
      <p:sp>
        <p:nvSpPr>
          <p:cNvPr id="3" name="内容占位符 2"/>
          <p:cNvSpPr>
            <a:spLocks noGrp="1"/>
          </p:cNvSpPr>
          <p:nvPr>
            <p:ph idx="1"/>
          </p:nvPr>
        </p:nvSpPr>
        <p:spPr/>
        <p:txBody>
          <a:bodyPr/>
          <a:lstStyle/>
          <a:p>
            <a:r>
              <a:rPr lang="zh-CN" altLang="en-US" dirty="0" smtClean="0"/>
              <a:t>模型参数：提供更准确的上下文描述</a:t>
            </a:r>
            <a:endParaRPr lang="en-US" altLang="zh-CN" dirty="0" smtClean="0"/>
          </a:p>
          <a:p>
            <a:pPr lvl="1"/>
            <a:r>
              <a:rPr lang="en-US" altLang="zh-CN" dirty="0" smtClean="0"/>
              <a:t>User-specific </a:t>
            </a:r>
            <a:r>
              <a:rPr lang="zh-CN" altLang="en-US" dirty="0" smtClean="0"/>
              <a:t>特定于用户的参数</a:t>
            </a:r>
            <a:endParaRPr lang="en-US" altLang="zh-CN" dirty="0" smtClean="0"/>
          </a:p>
          <a:p>
            <a:pPr lvl="2"/>
            <a:r>
              <a:rPr lang="zh-CN" altLang="en-US" dirty="0" smtClean="0"/>
              <a:t>将该参数与用户因素引起的服务可靠性性能波动联系起来。</a:t>
            </a:r>
            <a:endParaRPr lang="en-US" altLang="zh-CN" dirty="0" smtClean="0"/>
          </a:p>
          <a:p>
            <a:pPr lvl="2"/>
            <a:r>
              <a:rPr lang="zh-CN" altLang="en-US" dirty="0" smtClean="0"/>
              <a:t>包括影响可靠性的各种因素，比如用户的位置、网络和设备功能。</a:t>
            </a:r>
            <a:endParaRPr lang="en-US" altLang="zh-CN" dirty="0" smtClean="0"/>
          </a:p>
          <a:p>
            <a:pPr lvl="2"/>
            <a:r>
              <a:rPr lang="zh-CN" altLang="zh-CN" dirty="0"/>
              <a:t>使用</a:t>
            </a:r>
            <a:r>
              <a:rPr lang="en-US" altLang="zh-CN" dirty="0"/>
              <a:t>k-means</a:t>
            </a:r>
            <a:r>
              <a:rPr lang="zh-CN" altLang="zh-CN" dirty="0" smtClean="0"/>
              <a:t>聚类</a:t>
            </a:r>
            <a:r>
              <a:rPr lang="zh-CN" altLang="en-US" dirty="0" smtClean="0"/>
              <a:t>方法</a:t>
            </a:r>
            <a:r>
              <a:rPr lang="zh-CN" altLang="zh-CN" dirty="0" smtClean="0"/>
              <a:t>，</a:t>
            </a:r>
            <a:r>
              <a:rPr lang="zh-CN" altLang="zh-CN" dirty="0"/>
              <a:t>根据从历史</a:t>
            </a:r>
            <a:r>
              <a:rPr lang="zh-CN" altLang="zh-CN" dirty="0" smtClean="0"/>
              <a:t>调用</a:t>
            </a:r>
            <a:r>
              <a:rPr lang="zh-CN" altLang="en-US" dirty="0"/>
              <a:t>记录</a:t>
            </a:r>
            <a:r>
              <a:rPr lang="zh-CN" altLang="zh-CN" dirty="0" smtClean="0"/>
              <a:t>中</a:t>
            </a:r>
            <a:r>
              <a:rPr lang="zh-CN" altLang="zh-CN" dirty="0"/>
              <a:t>获得的可靠性性能将</a:t>
            </a:r>
            <a:r>
              <a:rPr lang="zh-CN" altLang="zh-CN" dirty="0" smtClean="0"/>
              <a:t>用户</a:t>
            </a:r>
            <a:r>
              <a:rPr lang="zh-CN" altLang="en-US" dirty="0"/>
              <a:t>聚合</a:t>
            </a:r>
            <a:r>
              <a:rPr lang="zh-CN" altLang="zh-CN" dirty="0" smtClean="0"/>
              <a:t>到</a:t>
            </a:r>
            <a:r>
              <a:rPr lang="zh-CN" altLang="zh-CN" dirty="0"/>
              <a:t>各个簇中</a:t>
            </a:r>
            <a:r>
              <a:rPr lang="zh-CN" altLang="zh-CN" dirty="0" smtClean="0"/>
              <a:t>。</a:t>
            </a:r>
            <a:endParaRPr lang="zh-CN" altLang="zh-CN" dirty="0"/>
          </a:p>
          <a:p>
            <a:pPr lvl="1"/>
            <a:r>
              <a:rPr lang="en-US" altLang="zh-CN" dirty="0" smtClean="0"/>
              <a:t>service-specific </a:t>
            </a:r>
            <a:r>
              <a:rPr lang="zh-CN" altLang="en-US" dirty="0"/>
              <a:t>特定</a:t>
            </a:r>
            <a:r>
              <a:rPr lang="zh-CN" altLang="en-US" dirty="0" smtClean="0"/>
              <a:t>于</a:t>
            </a:r>
            <a:r>
              <a:rPr lang="zh-CN" altLang="en-US" dirty="0"/>
              <a:t>服务</a:t>
            </a:r>
            <a:r>
              <a:rPr lang="zh-CN" altLang="en-US" dirty="0" smtClean="0"/>
              <a:t>的</a:t>
            </a:r>
            <a:r>
              <a:rPr lang="zh-CN" altLang="en-US" dirty="0"/>
              <a:t>参数</a:t>
            </a:r>
            <a:endParaRPr lang="en-US" altLang="zh-CN" dirty="0"/>
          </a:p>
          <a:p>
            <a:pPr lvl="2"/>
            <a:r>
              <a:rPr lang="zh-CN" altLang="en-US" dirty="0" smtClean="0"/>
              <a:t>该参数与服务特性对服务可靠性性能的影响有关</a:t>
            </a:r>
            <a:endParaRPr lang="en-US" altLang="zh-CN" dirty="0" smtClean="0"/>
          </a:p>
          <a:p>
            <a:pPr lvl="2"/>
            <a:r>
              <a:rPr lang="zh-CN" altLang="en-US" dirty="0" smtClean="0"/>
              <a:t>包括</a:t>
            </a:r>
            <a:r>
              <a:rPr lang="zh-CN" altLang="en-US" dirty="0"/>
              <a:t>影响可靠性的各种因素，</a:t>
            </a:r>
            <a:r>
              <a:rPr lang="zh-CN" altLang="en-US" dirty="0" smtClean="0"/>
              <a:t>比如</a:t>
            </a:r>
            <a:r>
              <a:rPr lang="zh-CN" altLang="en-US" dirty="0"/>
              <a:t>服务</a:t>
            </a:r>
            <a:r>
              <a:rPr lang="zh-CN" altLang="en-US" dirty="0" smtClean="0"/>
              <a:t>的</a:t>
            </a:r>
            <a:r>
              <a:rPr lang="zh-CN" altLang="en-US" dirty="0"/>
              <a:t>位置</a:t>
            </a:r>
            <a:r>
              <a:rPr lang="zh-CN" altLang="en-US" dirty="0" smtClean="0"/>
              <a:t>、计算复杂度、系统资源</a:t>
            </a:r>
            <a:endParaRPr lang="en-US" altLang="zh-CN" dirty="0"/>
          </a:p>
          <a:p>
            <a:pPr lvl="2"/>
            <a:r>
              <a:rPr lang="zh-CN" altLang="zh-CN" dirty="0"/>
              <a:t>使用</a:t>
            </a:r>
            <a:r>
              <a:rPr lang="en-US" altLang="zh-CN" dirty="0"/>
              <a:t>k-means</a:t>
            </a:r>
            <a:r>
              <a:rPr lang="zh-CN" altLang="zh-CN" dirty="0"/>
              <a:t>聚类</a:t>
            </a:r>
            <a:r>
              <a:rPr lang="zh-CN" altLang="en-US" dirty="0"/>
              <a:t>方法</a:t>
            </a:r>
            <a:r>
              <a:rPr lang="zh-CN" altLang="zh-CN" dirty="0"/>
              <a:t>，根据从历史调用</a:t>
            </a:r>
            <a:r>
              <a:rPr lang="zh-CN" altLang="en-US" dirty="0"/>
              <a:t>记录</a:t>
            </a:r>
            <a:r>
              <a:rPr lang="zh-CN" altLang="zh-CN" dirty="0"/>
              <a:t>中获得的可靠性性能</a:t>
            </a:r>
            <a:r>
              <a:rPr lang="zh-CN" altLang="zh-CN" dirty="0" smtClean="0"/>
              <a:t>将</a:t>
            </a:r>
            <a:r>
              <a:rPr lang="zh-CN" altLang="en-US" dirty="0"/>
              <a:t>服务</a:t>
            </a:r>
            <a:r>
              <a:rPr lang="zh-CN" altLang="en-US" dirty="0" smtClean="0"/>
              <a:t>聚合</a:t>
            </a:r>
            <a:r>
              <a:rPr lang="zh-CN" altLang="zh-CN" dirty="0"/>
              <a:t>到各个簇中。</a:t>
            </a:r>
          </a:p>
          <a:p>
            <a:pPr marL="0" indent="0">
              <a:buNone/>
            </a:pPr>
            <a:endParaRPr lang="en-US" altLang="zh-CN" dirty="0" smtClean="0"/>
          </a:p>
          <a:p>
            <a:pPr marL="0" indent="0">
              <a:buNone/>
            </a:pPr>
            <a:endParaRPr lang="en-US" altLang="zh-CN" dirty="0" smtClean="0"/>
          </a:p>
          <a:p>
            <a:pPr marL="0" indent="0">
              <a:buNone/>
            </a:pPr>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p:txBody>
      </p:sp>
    </p:spTree>
    <p:extLst>
      <p:ext uri="{BB962C8B-B14F-4D97-AF65-F5344CB8AC3E}">
        <p14:creationId xmlns:p14="http://schemas.microsoft.com/office/powerpoint/2010/main" val="36089837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3200" dirty="0" err="1" smtClean="0"/>
              <a:t>QoS</a:t>
            </a:r>
            <a:r>
              <a:rPr lang="zh-CN" altLang="en-US" sz="3200" dirty="0" smtClean="0"/>
              <a:t>相关介绍</a:t>
            </a:r>
            <a:endParaRPr lang="zh-CN" altLang="en-US" sz="3200" dirty="0"/>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8476095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a:t>
            </a:r>
            <a:r>
              <a:rPr lang="en-US" altLang="zh-CN" dirty="0" smtClean="0"/>
              <a:t>CLUS</a:t>
            </a:r>
            <a:r>
              <a:rPr lang="zh-CN" altLang="en-US" dirty="0" smtClean="0"/>
              <a:t>模型概述</a:t>
            </a:r>
            <a:endParaRPr lang="en-US" altLang="zh-CN" dirty="0"/>
          </a:p>
        </p:txBody>
      </p:sp>
      <p:sp>
        <p:nvSpPr>
          <p:cNvPr id="3" name="内容占位符 2"/>
          <p:cNvSpPr>
            <a:spLocks noGrp="1"/>
          </p:cNvSpPr>
          <p:nvPr>
            <p:ph idx="1"/>
          </p:nvPr>
        </p:nvSpPr>
        <p:spPr/>
        <p:txBody>
          <a:bodyPr/>
          <a:lstStyle/>
          <a:p>
            <a:r>
              <a:rPr lang="zh-CN" altLang="en-US" dirty="0" smtClean="0"/>
              <a:t>模型参数：提供更准确的上下文描述</a:t>
            </a:r>
            <a:endParaRPr lang="en-US" altLang="zh-CN" dirty="0" smtClean="0"/>
          </a:p>
          <a:p>
            <a:pPr lvl="1"/>
            <a:r>
              <a:rPr lang="en-US" altLang="zh-CN" dirty="0"/>
              <a:t>environment</a:t>
            </a:r>
            <a:r>
              <a:rPr lang="en-US" altLang="zh-CN" dirty="0" smtClean="0"/>
              <a:t>-specific </a:t>
            </a:r>
            <a:r>
              <a:rPr lang="zh-CN" altLang="en-US" dirty="0" smtClean="0"/>
              <a:t>特定于环境的参数</a:t>
            </a:r>
            <a:endParaRPr lang="en-US" altLang="zh-CN" dirty="0" smtClean="0"/>
          </a:p>
          <a:p>
            <a:pPr lvl="2"/>
            <a:r>
              <a:rPr lang="zh-CN" altLang="en-US" dirty="0" smtClean="0"/>
              <a:t>该参数与环境中的当前条件相关，例如调用时的服务提供者负载或网络性能</a:t>
            </a:r>
            <a:endParaRPr lang="en-US" altLang="zh-CN" dirty="0" smtClean="0"/>
          </a:p>
          <a:p>
            <a:pPr lvl="2"/>
            <a:r>
              <a:rPr lang="zh-CN" altLang="en-US" dirty="0" smtClean="0"/>
              <a:t>为了进行评估，这里只考虑服务负载作为环境参数，将服务负载定义为每秒接收的请求数量。</a:t>
            </a:r>
            <a:endParaRPr lang="en-US" altLang="zh-CN" dirty="0" smtClean="0"/>
          </a:p>
          <a:p>
            <a:pPr lvl="2"/>
            <a:r>
              <a:rPr lang="zh-CN" altLang="en-US" dirty="0" smtClean="0"/>
              <a:t>服务的非功能特性，如可用性和可靠性，会受到服务负载波动的显著影响。</a:t>
            </a:r>
            <a:endParaRPr lang="en-US" altLang="zh-CN" dirty="0" smtClean="0"/>
          </a:p>
          <a:p>
            <a:pPr lvl="2"/>
            <a:r>
              <a:rPr lang="zh-CN" altLang="en-US" dirty="0" smtClean="0"/>
              <a:t>由于</a:t>
            </a:r>
            <a:r>
              <a:rPr lang="en-US" altLang="zh-CN" dirty="0" smtClean="0"/>
              <a:t>web</a:t>
            </a:r>
            <a:r>
              <a:rPr lang="zh-CN" altLang="en-US" dirty="0" smtClean="0"/>
              <a:t>服务器在一天中会记录大量的负载变化，因此将一天划分为任意数量的时间窗口。将历史调用数据分散到不同的时间窗口中。</a:t>
            </a:r>
            <a:endParaRPr lang="en-US" altLang="zh-CN" dirty="0" smtClean="0"/>
          </a:p>
          <a:p>
            <a:pPr lvl="2"/>
            <a:r>
              <a:rPr lang="zh-CN" altLang="zh-CN" dirty="0"/>
              <a:t>使用</a:t>
            </a:r>
            <a:r>
              <a:rPr lang="en-US" altLang="zh-CN" dirty="0"/>
              <a:t>k-means</a:t>
            </a:r>
            <a:r>
              <a:rPr lang="zh-CN" altLang="zh-CN" dirty="0"/>
              <a:t>聚类，根据过去的</a:t>
            </a:r>
            <a:r>
              <a:rPr lang="zh-CN" altLang="zh-CN" dirty="0" smtClean="0"/>
              <a:t>调用</a:t>
            </a:r>
            <a:r>
              <a:rPr lang="zh-CN" altLang="en-US" dirty="0"/>
              <a:t>记录</a:t>
            </a:r>
            <a:r>
              <a:rPr lang="zh-CN" altLang="zh-CN" dirty="0" smtClean="0"/>
              <a:t>计算</a:t>
            </a:r>
            <a:r>
              <a:rPr lang="zh-CN" altLang="zh-CN" dirty="0"/>
              <a:t>的服务可靠性性能，将时间</a:t>
            </a:r>
            <a:r>
              <a:rPr lang="zh-CN" altLang="zh-CN" dirty="0" smtClean="0"/>
              <a:t>窗口</a:t>
            </a:r>
            <a:r>
              <a:rPr lang="zh-CN" altLang="en-US" dirty="0"/>
              <a:t>聚合</a:t>
            </a:r>
            <a:r>
              <a:rPr lang="zh-CN" altLang="zh-CN" dirty="0" smtClean="0"/>
              <a:t>到</a:t>
            </a:r>
            <a:r>
              <a:rPr lang="zh-CN" altLang="zh-CN" dirty="0"/>
              <a:t>各个簇中。</a:t>
            </a:r>
          </a:p>
          <a:p>
            <a:pPr lvl="2"/>
            <a:endParaRPr lang="zh-CN" altLang="zh-CN" dirty="0"/>
          </a:p>
          <a:p>
            <a:pPr marL="0" indent="0">
              <a:buNone/>
            </a:pPr>
            <a:endParaRPr lang="en-US" altLang="zh-CN" dirty="0" smtClean="0"/>
          </a:p>
          <a:p>
            <a:pPr marL="0" indent="0">
              <a:buNone/>
            </a:pPr>
            <a:endParaRPr lang="en-US" altLang="zh-CN" dirty="0" smtClean="0"/>
          </a:p>
          <a:p>
            <a:pPr marL="0" indent="0">
              <a:buNone/>
            </a:pPr>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a:t>
            </a:r>
            <a:r>
              <a:rPr lang="en-US" altLang="zh-CN" dirty="0" smtClean="0"/>
              <a:t>CLUS</a:t>
            </a:r>
            <a:r>
              <a:rPr lang="zh-CN" altLang="en-US" dirty="0" smtClean="0"/>
              <a:t>模型概述</a:t>
            </a:r>
            <a:endParaRPr lang="en-US" altLang="zh-CN" dirty="0"/>
          </a:p>
        </p:txBody>
      </p:sp>
      <p:sp>
        <p:nvSpPr>
          <p:cNvPr id="3" name="内容占位符 2"/>
          <p:cNvSpPr>
            <a:spLocks noGrp="1"/>
          </p:cNvSpPr>
          <p:nvPr>
            <p:ph idx="1"/>
          </p:nvPr>
        </p:nvSpPr>
        <p:spPr/>
        <p:txBody>
          <a:bodyPr/>
          <a:lstStyle/>
          <a:p>
            <a:r>
              <a:rPr lang="zh-CN" altLang="en-US" dirty="0" smtClean="0"/>
              <a:t>可靠性预测过程</a:t>
            </a:r>
            <a:endParaRPr lang="en-US" altLang="zh-CN" dirty="0" smtClean="0"/>
          </a:p>
          <a:p>
            <a:pPr lvl="1"/>
            <a:r>
              <a:rPr lang="zh-CN" altLang="en-US" dirty="0"/>
              <a:t>两</a:t>
            </a:r>
            <a:r>
              <a:rPr lang="zh-CN" altLang="en-US" dirty="0" smtClean="0"/>
              <a:t>个阶段：</a:t>
            </a:r>
            <a:r>
              <a:rPr lang="zh-CN" altLang="zh-CN" dirty="0"/>
              <a:t>数据聚类阶段（</a:t>
            </a:r>
            <a:r>
              <a:rPr lang="en-US" altLang="zh-CN" dirty="0"/>
              <a:t>data clustering phase</a:t>
            </a:r>
            <a:r>
              <a:rPr lang="zh-CN" altLang="zh-CN" dirty="0"/>
              <a:t>）、预测阶段</a:t>
            </a:r>
            <a:r>
              <a:rPr lang="en-US" altLang="zh-CN" dirty="0"/>
              <a:t>(prediction phase</a:t>
            </a:r>
            <a:r>
              <a:rPr lang="en-US" altLang="zh-CN" dirty="0" smtClean="0"/>
              <a:t>)</a:t>
            </a:r>
            <a:endParaRPr lang="en-US" altLang="zh-CN" dirty="0"/>
          </a:p>
          <a:p>
            <a:pPr marL="457200" lvl="1" indent="0">
              <a:buNone/>
            </a:pPr>
            <a:endParaRPr lang="zh-CN" altLang="zh-CN" dirty="0"/>
          </a:p>
          <a:p>
            <a:pPr marL="0" indent="0">
              <a:buNone/>
            </a:pPr>
            <a:endParaRPr lang="en-US" altLang="zh-CN" dirty="0" smtClean="0"/>
          </a:p>
          <a:p>
            <a:pPr marL="0" indent="0">
              <a:buNone/>
            </a:pPr>
            <a:endParaRPr lang="en-US" altLang="zh-CN" dirty="0" smtClean="0"/>
          </a:p>
          <a:p>
            <a:pPr marL="0" indent="0">
              <a:buNone/>
            </a:pPr>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p:txBody>
      </p:sp>
      <p:pic>
        <p:nvPicPr>
          <p:cNvPr id="4" name="图片 3"/>
          <p:cNvPicPr/>
          <p:nvPr/>
        </p:nvPicPr>
        <p:blipFill>
          <a:blip r:embed="rId3"/>
          <a:stretch>
            <a:fillRect/>
          </a:stretch>
        </p:blipFill>
        <p:spPr>
          <a:xfrm>
            <a:off x="1259632" y="2852935"/>
            <a:ext cx="6768752" cy="3528815"/>
          </a:xfrm>
          <a:prstGeom prst="rect">
            <a:avLst/>
          </a:prstGeom>
        </p:spPr>
      </p:pic>
    </p:spTree>
    <p:extLst>
      <p:ext uri="{BB962C8B-B14F-4D97-AF65-F5344CB8AC3E}">
        <p14:creationId xmlns:p14="http://schemas.microsoft.com/office/powerpoint/2010/main" val="40725751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056" y="0"/>
            <a:ext cx="8291513" cy="865188"/>
          </a:xfrm>
        </p:spPr>
        <p:txBody>
          <a:bodyPr/>
          <a:lstStyle/>
          <a:p>
            <a:r>
              <a:rPr lang="zh-CN" altLang="en-US" dirty="0" smtClean="0"/>
              <a:t>四、</a:t>
            </a:r>
            <a:r>
              <a:rPr lang="en-US" altLang="zh-CN" dirty="0" smtClean="0"/>
              <a:t>CLUS</a:t>
            </a:r>
            <a:r>
              <a:rPr lang="zh-CN" altLang="en-US" dirty="0" smtClean="0"/>
              <a:t>预测模型</a:t>
            </a:r>
            <a:endParaRPr lang="zh-CN" altLang="en-US" dirty="0"/>
          </a:p>
        </p:txBody>
      </p:sp>
      <p:sp>
        <p:nvSpPr>
          <p:cNvPr id="3" name="内容占位符 2"/>
          <p:cNvSpPr>
            <a:spLocks noGrp="1"/>
          </p:cNvSpPr>
          <p:nvPr>
            <p:ph idx="1"/>
          </p:nvPr>
        </p:nvSpPr>
        <p:spPr/>
        <p:txBody>
          <a:bodyPr/>
          <a:lstStyle/>
          <a:p>
            <a:r>
              <a:rPr lang="zh-CN" altLang="en-US" dirty="0" smtClean="0"/>
              <a:t>准备工作</a:t>
            </a:r>
            <a:endParaRPr lang="en-US" altLang="zh-CN" dirty="0" smtClean="0"/>
          </a:p>
          <a:p>
            <a:pPr lvl="1"/>
            <a:r>
              <a:rPr lang="zh-CN" altLang="en-US" dirty="0" smtClean="0"/>
              <a:t>用一个三元组描述一次服务调用：</a:t>
            </a:r>
            <a:r>
              <a:rPr lang="en-US" altLang="zh-CN" dirty="0" smtClean="0"/>
              <a:t>r(u, s, t)</a:t>
            </a:r>
          </a:p>
          <a:p>
            <a:pPr marL="457200" lvl="1" indent="0">
              <a:buNone/>
            </a:pPr>
            <a:r>
              <a:rPr lang="zh-CN" altLang="zh-CN" dirty="0" smtClean="0"/>
              <a:t>其中</a:t>
            </a:r>
            <a:r>
              <a:rPr lang="zh-CN" altLang="zh-CN" dirty="0"/>
              <a:t>，</a:t>
            </a:r>
            <a:r>
              <a:rPr lang="en-US" altLang="zh-CN" dirty="0"/>
              <a:t>u</a:t>
            </a:r>
            <a:r>
              <a:rPr lang="zh-CN" altLang="zh-CN" dirty="0"/>
              <a:t>是用户、</a:t>
            </a:r>
            <a:r>
              <a:rPr lang="en-US" altLang="zh-CN" dirty="0"/>
              <a:t>s</a:t>
            </a:r>
            <a:r>
              <a:rPr lang="zh-CN" altLang="zh-CN" dirty="0"/>
              <a:t>是调用的服务、</a:t>
            </a:r>
            <a:r>
              <a:rPr lang="en-US" altLang="zh-CN" dirty="0"/>
              <a:t>t</a:t>
            </a:r>
            <a:r>
              <a:rPr lang="zh-CN" altLang="zh-CN" dirty="0"/>
              <a:t>是调用的</a:t>
            </a:r>
            <a:r>
              <a:rPr lang="zh-CN" altLang="zh-CN" dirty="0" smtClean="0"/>
              <a:t>时间</a:t>
            </a:r>
            <a:endParaRPr lang="en-US" altLang="zh-CN" dirty="0" smtClean="0"/>
          </a:p>
          <a:p>
            <a:pPr lvl="1"/>
            <a:r>
              <a:rPr lang="zh-CN" altLang="en-US" dirty="0" smtClean="0"/>
              <a:t>创建一个三维空间：</a:t>
            </a:r>
            <a:r>
              <a:rPr lang="en-US" altLang="zh-CN" dirty="0" smtClean="0"/>
              <a:t>D[u, s, e]</a:t>
            </a:r>
          </a:p>
          <a:p>
            <a:pPr marL="457200" lvl="1" indent="0">
              <a:buNone/>
            </a:pPr>
            <a:r>
              <a:rPr lang="zh-CN" altLang="zh-CN" dirty="0"/>
              <a:t>其中， </a:t>
            </a:r>
            <a:r>
              <a:rPr lang="en-US" altLang="zh-CN" dirty="0"/>
              <a:t>u, s, e </a:t>
            </a:r>
            <a:r>
              <a:rPr lang="zh-CN" altLang="zh-CN" dirty="0"/>
              <a:t>都是一组相关联的参数</a:t>
            </a:r>
          </a:p>
          <a:p>
            <a:pPr marL="0" indent="0">
              <a:buNone/>
            </a:pP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056" y="0"/>
            <a:ext cx="8291513" cy="865188"/>
          </a:xfrm>
        </p:spPr>
        <p:txBody>
          <a:bodyPr/>
          <a:lstStyle/>
          <a:p>
            <a:r>
              <a:rPr lang="zh-CN" altLang="en-US" dirty="0" smtClean="0"/>
              <a:t>四、</a:t>
            </a:r>
            <a:r>
              <a:rPr lang="en-US" altLang="zh-CN" dirty="0" smtClean="0"/>
              <a:t>CLUS</a:t>
            </a:r>
            <a:r>
              <a:rPr lang="zh-CN" altLang="en-US" dirty="0" smtClean="0"/>
              <a:t>预测模型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首先对特定于环境的参数聚类</a:t>
                </a:r>
                <a:endParaRPr lang="en-US" altLang="zh-CN" dirty="0"/>
              </a:p>
              <a:p>
                <a:pPr lvl="1" indent="-342900"/>
                <a:r>
                  <a:rPr lang="zh-CN" altLang="zh-CN" dirty="0"/>
                  <a:t>环境条件定义为： </a:t>
                </a:r>
                <a:r>
                  <a:rPr lang="en-US" altLang="zh-CN" dirty="0"/>
                  <a:t>E={</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1</m:t>
                        </m:r>
                      </m:sub>
                    </m:sSub>
                  </m:oMath>
                </a14:m>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2</m:t>
                        </m:r>
                      </m:sub>
                    </m:sSub>
                  </m:oMath>
                </a14:m>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𝑛</m:t>
                        </m:r>
                      </m:sub>
                    </m:sSub>
                  </m:oMath>
                </a14:m>
                <a:r>
                  <a:rPr lang="en-US" altLang="zh-CN" dirty="0"/>
                  <a:t>} </a:t>
                </a:r>
              </a:p>
              <a:p>
                <a:pPr marL="400050" lvl="1" indent="0">
                  <a:buNone/>
                </a:pPr>
                <a:r>
                  <a:rPr lang="zh-CN" altLang="zh-CN" dirty="0" smtClean="0"/>
                  <a:t>其中</a:t>
                </a:r>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𝑖</m:t>
                        </m:r>
                      </m:sub>
                    </m:sSub>
                  </m:oMath>
                </a14:m>
                <a:r>
                  <a:rPr lang="zh-CN" altLang="zh-CN" dirty="0"/>
                  <a:t>是特定环境条件下的服务负载，</a:t>
                </a:r>
                <a:r>
                  <a:rPr lang="en-US" altLang="zh-CN" dirty="0"/>
                  <a:t>n</a:t>
                </a:r>
                <a:r>
                  <a:rPr lang="zh-CN" altLang="zh-CN" dirty="0"/>
                  <a:t>是任意数目的不同</a:t>
                </a:r>
                <a:r>
                  <a:rPr lang="zh-CN" altLang="zh-CN" dirty="0" smtClean="0"/>
                  <a:t>环境条件</a:t>
                </a:r>
                <a:r>
                  <a:rPr lang="zh-CN" altLang="en-US" dirty="0" smtClean="0"/>
                  <a:t>。</a:t>
                </a:r>
                <a:endParaRPr lang="en-US" altLang="zh-CN" dirty="0" smtClean="0"/>
              </a:p>
              <a:p>
                <a:pPr lvl="1" indent="-342900"/>
                <a:r>
                  <a:rPr lang="zh-CN" altLang="zh-CN" dirty="0"/>
                  <a:t>目的是将每个可用的历史调用记录与服务提供者执行时的负载关联起来，对从不同服务提供商收集的数据进行分析，可以发现在一定时间内负荷分布的规律。</a:t>
                </a:r>
              </a:p>
              <a:p>
                <a:pPr marL="0" indent="0">
                  <a:buNone/>
                </a:pPr>
                <a:endParaRPr lang="zh-CN" altLang="zh-CN" dirty="0"/>
              </a:p>
              <a:p>
                <a:pPr marL="0" indent="0">
                  <a:buNone/>
                </a:pPr>
                <a:endParaRPr lang="zh-CN" altLang="zh-CN" dirty="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735" t="-464" r="-5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979317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056" y="0"/>
            <a:ext cx="8291513" cy="865188"/>
          </a:xfrm>
        </p:spPr>
        <p:txBody>
          <a:bodyPr/>
          <a:lstStyle/>
          <a:p>
            <a:r>
              <a:rPr lang="zh-CN" altLang="en-US" dirty="0" smtClean="0"/>
              <a:t>四、</a:t>
            </a:r>
            <a:r>
              <a:rPr lang="en-US" altLang="zh-CN" dirty="0" smtClean="0"/>
              <a:t>CLUS</a:t>
            </a:r>
            <a:r>
              <a:rPr lang="zh-CN" altLang="en-US" dirty="0" smtClean="0"/>
              <a:t>预测模型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首先对特定于环境的参数聚类</a:t>
                </a:r>
                <a:endParaRPr lang="en-US" altLang="zh-CN" dirty="0"/>
              </a:p>
              <a:p>
                <a:pPr lvl="1" indent="-342900"/>
                <a:r>
                  <a:rPr lang="zh-CN" altLang="zh-CN" dirty="0" smtClean="0"/>
                  <a:t>将</a:t>
                </a:r>
                <a:r>
                  <a:rPr lang="zh-CN" altLang="zh-CN" dirty="0"/>
                  <a:t>一天划分成任意数目的时间窗口，时间窗口</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a14:m>
                <a:r>
                  <a:rPr lang="zh-CN" altLang="zh-CN" dirty="0"/>
                  <a:t>用开始时间</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𝑖</m:t>
                        </m:r>
                      </m:sub>
                    </m:sSub>
                  </m:oMath>
                </a14:m>
                <a:r>
                  <a:rPr lang="en-US" altLang="zh-CN" dirty="0"/>
                  <a:t> </a:t>
                </a:r>
                <a:r>
                  <a:rPr lang="zh-CN" altLang="zh-CN" dirty="0"/>
                  <a:t>结束时间</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a14:m>
                <a:r>
                  <a:rPr lang="zh-CN" altLang="zh-CN" dirty="0"/>
                  <a:t>描述，假定环境参数在一个时间窗口内是稳定的，计算每个时间窗口的平均可靠性</a:t>
                </a:r>
                <a:r>
                  <a:rPr lang="zh-CN" altLang="zh-CN" dirty="0" smtClean="0"/>
                  <a:t>：</a:t>
                </a:r>
                <a:endParaRPr lang="en-US" altLang="zh-CN" dirty="0" smtClean="0"/>
              </a:p>
              <a:p>
                <a:pPr marL="400050" lvl="1" indent="0">
                  <a:buNone/>
                </a:pPr>
                <a:endParaRPr lang="en-US" altLang="zh-CN" dirty="0" smtClean="0"/>
              </a:p>
              <a:p>
                <a:pPr lvl="1" indent="-342900"/>
                <a:endParaRPr lang="en-US" altLang="zh-CN" dirty="0" smtClean="0"/>
              </a:p>
              <a:p>
                <a:pPr marL="400050" lvl="1" indent="0">
                  <a:buNone/>
                </a:pPr>
                <a:r>
                  <a:rPr lang="zh-CN" altLang="zh-CN" dirty="0" smtClean="0"/>
                  <a:t>其中</a:t>
                </a:r>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𝑖</m:t>
                        </m:r>
                      </m:sub>
                    </m:sSub>
                  </m:oMath>
                </a14:m>
                <a:r>
                  <a:rPr lang="zh-CN" altLang="zh-CN" dirty="0"/>
                  <a:t>是时间窗口中的历史调用记录的集合，</a:t>
                </a:r>
                <a:r>
                  <a:rPr lang="en-US" altLang="zh-CN" dirty="0"/>
                  <a:t>r</a:t>
                </a:r>
                <a:r>
                  <a:rPr lang="zh-CN" altLang="zh-CN" dirty="0"/>
                  <a:t>是过去调用的示例，</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𝑟</m:t>
                        </m:r>
                      </m:sub>
                    </m:sSub>
                  </m:oMath>
                </a14:m>
                <a:r>
                  <a:rPr lang="zh-CN" altLang="zh-CN" dirty="0"/>
                  <a:t>是可靠性性能</a:t>
                </a:r>
                <a:r>
                  <a:rPr lang="zh-CN" altLang="zh-CN" dirty="0" smtClean="0"/>
                  <a:t>。</a:t>
                </a:r>
                <a:r>
                  <a:rPr lang="en-US" altLang="zh-CN" dirty="0" smtClean="0"/>
                  <a:t> </a:t>
                </a:r>
                <a:endParaRPr lang="zh-CN" altLang="zh-CN" dirty="0"/>
              </a:p>
              <a:p>
                <a:pPr marL="0" indent="0">
                  <a:buNone/>
                </a:pPr>
                <a:endParaRPr lang="zh-CN" altLang="zh-CN" dirty="0"/>
              </a:p>
              <a:p>
                <a:pPr marL="0" indent="0">
                  <a:buNone/>
                </a:pPr>
                <a:endParaRPr lang="zh-CN" altLang="zh-CN" dirty="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735" t="-464" r="-588"/>
                </a:stretch>
              </a:blipFill>
            </p:spPr>
            <p:txBody>
              <a:bodyPr/>
              <a:lstStyle/>
              <a:p>
                <a:r>
                  <a:rPr lang="zh-CN" altLang="en-US">
                    <a:noFill/>
                  </a:rPr>
                  <a:t> </a:t>
                </a:r>
              </a:p>
            </p:txBody>
          </p:sp>
        </mc:Fallback>
      </mc:AlternateContent>
      <p:pic>
        <p:nvPicPr>
          <p:cNvPr id="4" name="图片 3"/>
          <p:cNvPicPr/>
          <p:nvPr/>
        </p:nvPicPr>
        <p:blipFill>
          <a:blip r:embed="rId3"/>
          <a:stretch>
            <a:fillRect/>
          </a:stretch>
        </p:blipFill>
        <p:spPr>
          <a:xfrm>
            <a:off x="3169611" y="3068960"/>
            <a:ext cx="2864401" cy="865689"/>
          </a:xfrm>
          <a:prstGeom prst="rect">
            <a:avLst/>
          </a:prstGeom>
        </p:spPr>
      </p:pic>
    </p:spTree>
    <p:extLst>
      <p:ext uri="{BB962C8B-B14F-4D97-AF65-F5344CB8AC3E}">
        <p14:creationId xmlns:p14="http://schemas.microsoft.com/office/powerpoint/2010/main" val="13604863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056" y="0"/>
            <a:ext cx="8291513" cy="865188"/>
          </a:xfrm>
        </p:spPr>
        <p:txBody>
          <a:bodyPr/>
          <a:lstStyle/>
          <a:p>
            <a:r>
              <a:rPr lang="zh-CN" altLang="en-US" dirty="0" smtClean="0"/>
              <a:t>四、</a:t>
            </a:r>
            <a:r>
              <a:rPr lang="en-US" altLang="zh-CN" dirty="0" smtClean="0"/>
              <a:t>CLUS</a:t>
            </a:r>
            <a:r>
              <a:rPr lang="zh-CN" altLang="en-US" dirty="0" smtClean="0"/>
              <a:t>预测模型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首先对特定于环境的参数聚类</a:t>
                </a:r>
                <a:endParaRPr lang="en-US" altLang="zh-CN" dirty="0"/>
              </a:p>
              <a:p>
                <a:pPr lvl="1" indent="-342900"/>
                <a:r>
                  <a:rPr lang="zh-CN" altLang="en-US" dirty="0" smtClean="0"/>
                  <a:t>利用</a:t>
                </a:r>
                <a:r>
                  <a:rPr lang="en-US" altLang="zh-CN" dirty="0"/>
                  <a:t>K-means</a:t>
                </a:r>
                <a:r>
                  <a:rPr lang="zh-CN" altLang="en-US" dirty="0"/>
                  <a:t>算法，根据每个时间窗口的平均可靠性聚类</a:t>
                </a:r>
                <a:r>
                  <a:rPr lang="zh-CN" altLang="en-US" dirty="0" smtClean="0"/>
                  <a:t>到</a:t>
                </a:r>
                <a14:m>
                  <m:oMath xmlns:m="http://schemas.openxmlformats.org/officeDocument/2006/math">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𝑒</m:t>
                        </m:r>
                      </m:e>
                      <m:sub>
                        <m:r>
                          <a:rPr lang="en-US" altLang="zh-CN" i="1">
                            <a:latin typeface="Cambria Math" panose="02040503050406030204" pitchFamily="18" charset="0"/>
                            <a:cs typeface="Times New Roman" panose="02020603050405020304" pitchFamily="18" charset="0"/>
                          </a:rPr>
                          <m:t>𝑖</m:t>
                        </m:r>
                      </m:sub>
                    </m:sSub>
                  </m:oMath>
                </a14:m>
                <a:r>
                  <a:rPr lang="zh-CN" altLang="en-US" dirty="0" smtClean="0"/>
                  <a:t>中。</a:t>
                </a:r>
                <a:endParaRPr lang="en-US" altLang="zh-CN" dirty="0" smtClean="0"/>
              </a:p>
              <a:p>
                <a:pPr lvl="2" indent="-342900"/>
                <a:r>
                  <a:rPr lang="zh-CN" altLang="en-US" dirty="0" smtClean="0"/>
                  <a:t>目标函数：时间窗口到质心的距离平方和</a:t>
                </a:r>
                <a:endParaRPr lang="en-US" altLang="zh-CN" dirty="0" smtClean="0"/>
              </a:p>
              <a:p>
                <a:pPr lvl="2" indent="-342900"/>
                <a:endParaRPr lang="en-US" altLang="zh-CN" dirty="0" smtClean="0"/>
              </a:p>
              <a:p>
                <a:pPr lvl="2" indent="-342900"/>
                <a:endParaRPr lang="en-US" altLang="zh-CN" dirty="0" smtClean="0"/>
              </a:p>
              <a:p>
                <a:pPr marL="914400" lvl="2" indent="0" algn="just">
                  <a:spcAft>
                    <a:spcPts val="0"/>
                  </a:spcAft>
                  <a:buNone/>
                </a:pPr>
                <a:endParaRPr lang="en-US" altLang="zh-CN" dirty="0" smtClean="0">
                  <a:cs typeface="Times New Roman" panose="02020603050405020304" pitchFamily="18" charset="0"/>
                </a:endParaRPr>
              </a:p>
              <a:p>
                <a:pPr marL="914400" lvl="2" indent="0" algn="just">
                  <a:spcAft>
                    <a:spcPts val="0"/>
                  </a:spcAft>
                  <a:buNone/>
                </a:pPr>
                <a:r>
                  <a:rPr lang="zh-CN" altLang="zh-CN" dirty="0" smtClean="0">
                    <a:cs typeface="Times New Roman" panose="02020603050405020304" pitchFamily="18" charset="0"/>
                  </a:rPr>
                  <a:t>其中</a:t>
                </a:r>
                <a:r>
                  <a:rPr lang="zh-CN" altLang="zh-CN" dirty="0">
                    <a:cs typeface="Times New Roman" panose="02020603050405020304" pitchFamily="18" charset="0"/>
                  </a:rPr>
                  <a:t>，</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𝜇</m:t>
                        </m:r>
                      </m:e>
                      <m:sub>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𝑒</m:t>
                            </m:r>
                          </m:e>
                          <m:sub>
                            <m:r>
                              <a:rPr lang="en-US" altLang="zh-CN" i="1">
                                <a:latin typeface="Cambria Math" panose="02040503050406030204" pitchFamily="18" charset="0"/>
                                <a:cs typeface="Times New Roman" panose="02020603050405020304" pitchFamily="18" charset="0"/>
                              </a:rPr>
                              <m:t>𝑘</m:t>
                            </m:r>
                          </m:sub>
                        </m:sSub>
                      </m:sub>
                    </m:sSub>
                    <m:sSub>
                      <m:sSubPr>
                        <m:ctrlPr>
                          <a:rPr lang="zh-CN" altLang="zh-CN" i="1">
                            <a:effectLst/>
                            <a:latin typeface="Cambria Math" panose="02040503050406030204" pitchFamily="18" charset="0"/>
                            <a:ea typeface="Cambria Math" panose="02040503050406030204" pitchFamily="18" charset="0"/>
                          </a:rPr>
                        </m:ctrlPr>
                      </m:sSubPr>
                      <m:e>
                        <m:r>
                          <a:rPr lang="zh-CN" altLang="zh-CN" i="1">
                            <a:latin typeface="Cambria Math" panose="02040503050406030204" pitchFamily="18" charset="0"/>
                            <a:cs typeface="Times New Roman" panose="02020603050405020304" pitchFamily="18" charset="0"/>
                          </a:rPr>
                          <m:t>是</m:t>
                        </m:r>
                        <m:r>
                          <a:rPr lang="en-US" altLang="zh-CN" i="1">
                            <a:latin typeface="Cambria Math" panose="02040503050406030204" pitchFamily="18" charset="0"/>
                            <a:cs typeface="Times New Roman" panose="02020603050405020304" pitchFamily="18" charset="0"/>
                          </a:rPr>
                          <m:t>𝑒</m:t>
                        </m:r>
                      </m:e>
                      <m:sub>
                        <m:r>
                          <a:rPr lang="en-US" altLang="zh-CN" i="1">
                            <a:latin typeface="Cambria Math" panose="02040503050406030204" pitchFamily="18" charset="0"/>
                            <a:cs typeface="Times New Roman" panose="02020603050405020304" pitchFamily="18" charset="0"/>
                          </a:rPr>
                          <m:t>𝑘</m:t>
                        </m:r>
                      </m:sub>
                    </m:sSub>
                  </m:oMath>
                </a14:m>
                <a:r>
                  <a:rPr lang="zh-CN" altLang="zh-CN" dirty="0">
                    <a:cs typeface="Times New Roman" panose="02020603050405020304" pitchFamily="18" charset="0"/>
                  </a:rPr>
                  <a:t>的</a:t>
                </a:r>
                <a:r>
                  <a:rPr lang="zh-CN" altLang="zh-CN" dirty="0" smtClean="0">
                    <a:cs typeface="Times New Roman" panose="02020603050405020304" pitchFamily="18" charset="0"/>
                  </a:rPr>
                  <a:t>质心</a:t>
                </a:r>
                <a:r>
                  <a:rPr lang="zh-CN" altLang="en-US" dirty="0" smtClean="0">
                    <a:cs typeface="Times New Roman" panose="02020603050405020304" pitchFamily="18" charset="0"/>
                  </a:rPr>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𝑏</m:t>
                        </m:r>
                      </m:e>
                      <m:sub>
                        <m:sSub>
                          <m:sSubPr>
                            <m:ctrlPr>
                              <a:rPr lang="zh-CN" altLang="zh-CN" i="1">
                                <a:latin typeface="Cambria Math" panose="02040503050406030204" pitchFamily="18" charset="0"/>
                              </a:rPr>
                            </m:ctrlPr>
                          </m:sSubPr>
                          <m:e>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a:rPr lang="zh-CN" altLang="zh-CN" i="1">
                                <a:latin typeface="Cambria Math" panose="02040503050406030204" pitchFamily="18" charset="0"/>
                              </a:rPr>
                              <m:t>，</m:t>
                            </m:r>
                            <m:r>
                              <a:rPr lang="en-US" altLang="zh-CN" i="1">
                                <a:latin typeface="Cambria Math" panose="02040503050406030204" pitchFamily="18" charset="0"/>
                              </a:rPr>
                              <m:t>𝑒</m:t>
                            </m:r>
                          </m:e>
                          <m:sub>
                            <m:r>
                              <a:rPr lang="en-US" altLang="zh-CN" i="1">
                                <a:latin typeface="Cambria Math" panose="02040503050406030204" pitchFamily="18" charset="0"/>
                              </a:rPr>
                              <m:t>𝑘</m:t>
                            </m:r>
                            <m:r>
                              <a:rPr lang="en-US" altLang="zh-CN" i="1">
                                <a:latin typeface="Cambria Math" panose="02040503050406030204" pitchFamily="18" charset="0"/>
                              </a:rPr>
                              <m:t> </m:t>
                            </m:r>
                          </m:sub>
                        </m:sSub>
                      </m:sub>
                    </m:sSub>
                  </m:oMath>
                </a14:m>
                <a:r>
                  <a:rPr lang="en-US" altLang="zh-CN" dirty="0" smtClean="0"/>
                  <a:t>}</a:t>
                </a:r>
                <a:r>
                  <a:rPr lang="zh-CN" altLang="en-US" dirty="0" smtClean="0"/>
                  <a:t>是一个二元指示量，当</a:t>
                </a:r>
                <a:r>
                  <a:rPr lang="zh-CN" altLang="zh-CN" dirty="0">
                    <a:cs typeface="Times New Roman" panose="02020603050405020304" pitchFamily="18" charset="0"/>
                  </a:rPr>
                  <a:t>当</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𝑤</m:t>
                        </m:r>
                      </m:e>
                      <m:sub>
                        <m:r>
                          <a:rPr lang="en-US" altLang="zh-CN" i="1">
                            <a:latin typeface="Cambria Math" panose="02040503050406030204" pitchFamily="18" charset="0"/>
                            <a:cs typeface="Times New Roman" panose="02020603050405020304" pitchFamily="18" charset="0"/>
                          </a:rPr>
                          <m:t>𝑖</m:t>
                        </m:r>
                      </m:sub>
                    </m:sSub>
                  </m:oMath>
                </a14:m>
                <a:r>
                  <a:rPr lang="zh-CN" altLang="zh-CN" dirty="0">
                    <a:cs typeface="Times New Roman" panose="02020603050405020304" pitchFamily="18" charset="0"/>
                  </a:rPr>
                  <a:t>属于</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𝑒</m:t>
                        </m:r>
                      </m:e>
                      <m:sub>
                        <m:r>
                          <a:rPr lang="en-US" altLang="zh-CN" i="1">
                            <a:latin typeface="Cambria Math" panose="02040503050406030204" pitchFamily="18" charset="0"/>
                            <a:cs typeface="Times New Roman" panose="02020603050405020304" pitchFamily="18" charset="0"/>
                          </a:rPr>
                          <m:t>𝑘</m:t>
                        </m:r>
                      </m:sub>
                    </m:sSub>
                  </m:oMath>
                </a14:m>
                <a:r>
                  <a:rPr lang="zh-CN" altLang="zh-CN" dirty="0">
                    <a:cs typeface="Times New Roman" panose="02020603050405020304" pitchFamily="18" charset="0"/>
                  </a:rPr>
                  <a:t>，取</a:t>
                </a:r>
                <a:r>
                  <a:rPr lang="en-US" altLang="zh-CN" dirty="0">
                    <a:cs typeface="Times New Roman" panose="02020603050405020304" pitchFamily="18" charset="0"/>
                  </a:rPr>
                  <a:t>1</a:t>
                </a:r>
                <a:r>
                  <a:rPr lang="zh-CN" altLang="zh-CN" dirty="0">
                    <a:cs typeface="Times New Roman" panose="02020603050405020304" pitchFamily="18" charset="0"/>
                  </a:rPr>
                  <a:t>，否则取</a:t>
                </a:r>
                <a:r>
                  <a:rPr lang="en-US" altLang="zh-CN" dirty="0">
                    <a:cs typeface="Times New Roman" panose="02020603050405020304" pitchFamily="18" charset="0"/>
                  </a:rPr>
                  <a:t>0</a:t>
                </a:r>
                <a:r>
                  <a:rPr lang="zh-CN" altLang="zh-CN" dirty="0" smtClean="0">
                    <a:cs typeface="Times New Roman" panose="02020603050405020304" pitchFamily="18" charset="0"/>
                  </a:rPr>
                  <a:t>。</a:t>
                </a:r>
                <a:endParaRPr lang="en-US" altLang="zh-CN" dirty="0" smtClean="0">
                  <a:cs typeface="Times New Roman" panose="02020603050405020304" pitchFamily="18" charset="0"/>
                </a:endParaRPr>
              </a:p>
              <a:p>
                <a:pPr lvl="2" indent="-342900"/>
                <a:r>
                  <a:rPr lang="en-US" altLang="zh-CN" dirty="0"/>
                  <a:t>k-means</a:t>
                </a:r>
                <a:r>
                  <a:rPr lang="zh-CN" altLang="zh-CN" dirty="0"/>
                  <a:t>算法的每次迭代分两个步骤：第一步，保持</a:t>
                </a:r>
                <a:r>
                  <a:rPr lang="en-US" altLang="zh-CN" dirty="0"/>
                  <a:t>{</a:t>
                </a:r>
                <a14:m>
                  <m:oMath xmlns:m="http://schemas.openxmlformats.org/officeDocument/2006/math">
                    <m:sSub>
                      <m:sSubPr>
                        <m:ctrlPr>
                          <a:rPr lang="zh-CN" altLang="zh-CN" i="1">
                            <a:latin typeface="Cambria Math" panose="02040503050406030204" pitchFamily="18" charset="0"/>
                          </a:rPr>
                        </m:ctrlPr>
                      </m:sSubPr>
                      <m:e>
                        <m:r>
                          <a:rPr lang="en-US" altLang="zh-CN">
                            <a:latin typeface="Cambria Math" panose="02040503050406030204" pitchFamily="18" charset="0"/>
                          </a:rPr>
                          <m:t>𝜇</m:t>
                        </m:r>
                      </m:e>
                      <m:sub>
                        <m:sSub>
                          <m:sSubPr>
                            <m:ctrlPr>
                              <a:rPr lang="zh-CN" altLang="zh-CN" i="1">
                                <a:latin typeface="Cambria Math" panose="02040503050406030204" pitchFamily="18" charset="0"/>
                              </a:rPr>
                            </m:ctrlPr>
                          </m:sSubPr>
                          <m:e>
                            <m:r>
                              <a:rPr lang="en-US" altLang="zh-CN">
                                <a:latin typeface="Cambria Math" panose="02040503050406030204" pitchFamily="18" charset="0"/>
                              </a:rPr>
                              <m:t>𝑒</m:t>
                            </m:r>
                          </m:e>
                          <m:sub>
                            <m:r>
                              <a:rPr lang="en-US" altLang="zh-CN">
                                <a:latin typeface="Cambria Math" panose="02040503050406030204" pitchFamily="18" charset="0"/>
                              </a:rPr>
                              <m:t>𝑘</m:t>
                            </m:r>
                          </m:sub>
                        </m:sSub>
                      </m:sub>
                    </m:sSub>
                  </m:oMath>
                </a14:m>
                <a:r>
                  <a:rPr lang="en-US" altLang="zh-CN" dirty="0"/>
                  <a:t>}</a:t>
                </a:r>
                <a:r>
                  <a:rPr lang="zh-CN" altLang="zh-CN" dirty="0"/>
                  <a:t>不变，最小化关于</a:t>
                </a:r>
                <a14:m>
                  <m:oMath xmlns:m="http://schemas.openxmlformats.org/officeDocument/2006/math">
                    <m:sSub>
                      <m:sSubPr>
                        <m:ctrlPr>
                          <a:rPr lang="zh-CN" altLang="zh-CN" i="1">
                            <a:latin typeface="Cambria Math" panose="02040503050406030204" pitchFamily="18" charset="0"/>
                          </a:rPr>
                        </m:ctrlPr>
                      </m:sSubPr>
                      <m:e>
                        <m:r>
                          <a:rPr lang="en-US" altLang="zh-CN">
                            <a:latin typeface="Cambria Math" panose="02040503050406030204" pitchFamily="18" charset="0"/>
                          </a:rPr>
                          <m:t>{</m:t>
                        </m:r>
                        <m:r>
                          <a:rPr lang="en-US" altLang="zh-CN">
                            <a:latin typeface="Cambria Math" panose="02040503050406030204" pitchFamily="18" charset="0"/>
                          </a:rPr>
                          <m:t>𝑏</m:t>
                        </m:r>
                      </m:e>
                      <m:sub>
                        <m:sSub>
                          <m:sSubPr>
                            <m:ctrlPr>
                              <a:rPr lang="zh-CN" altLang="zh-CN" i="1">
                                <a:latin typeface="Cambria Math" panose="02040503050406030204" pitchFamily="18" charset="0"/>
                              </a:rPr>
                            </m:ctrlPr>
                          </m:sSubPr>
                          <m:e>
                            <m:sSub>
                              <m:sSubPr>
                                <m:ctrlPr>
                                  <a:rPr lang="zh-CN" altLang="zh-CN" i="1">
                                    <a:latin typeface="Cambria Math" panose="02040503050406030204" pitchFamily="18" charset="0"/>
                                  </a:rPr>
                                </m:ctrlPr>
                              </m:sSubPr>
                              <m:e>
                                <m:r>
                                  <a:rPr lang="en-US" altLang="zh-CN">
                                    <a:latin typeface="Cambria Math" panose="02040503050406030204" pitchFamily="18" charset="0"/>
                                  </a:rPr>
                                  <m:t>𝑤</m:t>
                                </m:r>
                              </m:e>
                              <m:sub>
                                <m:r>
                                  <a:rPr lang="en-US" altLang="zh-CN">
                                    <a:latin typeface="Cambria Math" panose="02040503050406030204" pitchFamily="18" charset="0"/>
                                  </a:rPr>
                                  <m:t>𝑖</m:t>
                                </m:r>
                              </m:sub>
                            </m:sSub>
                            <m:r>
                              <a:rPr lang="zh-CN" altLang="zh-CN">
                                <a:latin typeface="Cambria Math" panose="02040503050406030204" pitchFamily="18" charset="0"/>
                              </a:rPr>
                              <m:t>，</m:t>
                            </m:r>
                            <m:r>
                              <a:rPr lang="en-US" altLang="zh-CN">
                                <a:latin typeface="Cambria Math" panose="02040503050406030204" pitchFamily="18" charset="0"/>
                              </a:rPr>
                              <m:t>𝑒</m:t>
                            </m:r>
                          </m:e>
                          <m:sub>
                            <m:r>
                              <a:rPr lang="en-US" altLang="zh-CN">
                                <a:latin typeface="Cambria Math" panose="02040503050406030204" pitchFamily="18" charset="0"/>
                              </a:rPr>
                              <m:t>𝑘</m:t>
                            </m:r>
                            <m:r>
                              <a:rPr lang="en-US" altLang="zh-CN">
                                <a:latin typeface="Cambria Math" panose="02040503050406030204" pitchFamily="18" charset="0"/>
                              </a:rPr>
                              <m:t> </m:t>
                            </m:r>
                          </m:sub>
                        </m:sSub>
                      </m:sub>
                    </m:sSub>
                  </m:oMath>
                </a14:m>
                <a:r>
                  <a:rPr lang="en-US" altLang="zh-CN" dirty="0"/>
                  <a:t>}</a:t>
                </a:r>
                <a:r>
                  <a:rPr lang="zh-CN" altLang="zh-CN" dirty="0"/>
                  <a:t>的目标函数，第二步，保持</a:t>
                </a:r>
                <a14:m>
                  <m:oMath xmlns:m="http://schemas.openxmlformats.org/officeDocument/2006/math">
                    <m:sSub>
                      <m:sSubPr>
                        <m:ctrlPr>
                          <a:rPr lang="zh-CN" altLang="zh-CN" i="1">
                            <a:latin typeface="Cambria Math" panose="02040503050406030204" pitchFamily="18" charset="0"/>
                          </a:rPr>
                        </m:ctrlPr>
                      </m:sSubPr>
                      <m:e>
                        <m:r>
                          <a:rPr lang="en-US" altLang="zh-CN">
                            <a:latin typeface="Cambria Math" panose="02040503050406030204" pitchFamily="18" charset="0"/>
                          </a:rPr>
                          <m:t>{</m:t>
                        </m:r>
                        <m:r>
                          <a:rPr lang="en-US" altLang="zh-CN">
                            <a:latin typeface="Cambria Math" panose="02040503050406030204" pitchFamily="18" charset="0"/>
                          </a:rPr>
                          <m:t>𝑏</m:t>
                        </m:r>
                      </m:e>
                      <m:sub>
                        <m:sSub>
                          <m:sSubPr>
                            <m:ctrlPr>
                              <a:rPr lang="zh-CN" altLang="zh-CN" i="1">
                                <a:latin typeface="Cambria Math" panose="02040503050406030204" pitchFamily="18" charset="0"/>
                              </a:rPr>
                            </m:ctrlPr>
                          </m:sSubPr>
                          <m:e>
                            <m:sSub>
                              <m:sSubPr>
                                <m:ctrlPr>
                                  <a:rPr lang="zh-CN" altLang="zh-CN" i="1">
                                    <a:latin typeface="Cambria Math" panose="02040503050406030204" pitchFamily="18" charset="0"/>
                                  </a:rPr>
                                </m:ctrlPr>
                              </m:sSubPr>
                              <m:e>
                                <m:r>
                                  <a:rPr lang="en-US" altLang="zh-CN">
                                    <a:latin typeface="Cambria Math" panose="02040503050406030204" pitchFamily="18" charset="0"/>
                                  </a:rPr>
                                  <m:t>𝑤</m:t>
                                </m:r>
                              </m:e>
                              <m:sub>
                                <m:r>
                                  <a:rPr lang="en-US" altLang="zh-CN">
                                    <a:latin typeface="Cambria Math" panose="02040503050406030204" pitchFamily="18" charset="0"/>
                                  </a:rPr>
                                  <m:t>𝑖</m:t>
                                </m:r>
                              </m:sub>
                            </m:sSub>
                            <m:r>
                              <a:rPr lang="zh-CN" altLang="zh-CN">
                                <a:latin typeface="Cambria Math" panose="02040503050406030204" pitchFamily="18" charset="0"/>
                              </a:rPr>
                              <m:t>，</m:t>
                            </m:r>
                            <m:r>
                              <a:rPr lang="en-US" altLang="zh-CN">
                                <a:latin typeface="Cambria Math" panose="02040503050406030204" pitchFamily="18" charset="0"/>
                              </a:rPr>
                              <m:t>𝑒</m:t>
                            </m:r>
                          </m:e>
                          <m:sub>
                            <m:r>
                              <a:rPr lang="en-US" altLang="zh-CN">
                                <a:latin typeface="Cambria Math" panose="02040503050406030204" pitchFamily="18" charset="0"/>
                              </a:rPr>
                              <m:t>𝑘</m:t>
                            </m:r>
                            <m:r>
                              <a:rPr lang="en-US" altLang="zh-CN">
                                <a:latin typeface="Cambria Math" panose="02040503050406030204" pitchFamily="18" charset="0"/>
                              </a:rPr>
                              <m:t> </m:t>
                            </m:r>
                          </m:sub>
                        </m:sSub>
                      </m:sub>
                    </m:sSub>
                  </m:oMath>
                </a14:m>
                <a:r>
                  <a:rPr lang="en-US" altLang="zh-CN" dirty="0"/>
                  <a:t>}</a:t>
                </a:r>
                <a:r>
                  <a:rPr lang="zh-CN" altLang="zh-CN" dirty="0"/>
                  <a:t>不变，最小化关于</a:t>
                </a:r>
                <a:r>
                  <a:rPr lang="en-US" altLang="zh-CN" dirty="0"/>
                  <a:t>{</a:t>
                </a:r>
                <a14:m>
                  <m:oMath xmlns:m="http://schemas.openxmlformats.org/officeDocument/2006/math">
                    <m:sSub>
                      <m:sSubPr>
                        <m:ctrlPr>
                          <a:rPr lang="zh-CN" altLang="zh-CN" i="1">
                            <a:latin typeface="Cambria Math" panose="02040503050406030204" pitchFamily="18" charset="0"/>
                          </a:rPr>
                        </m:ctrlPr>
                      </m:sSubPr>
                      <m:e>
                        <m:r>
                          <a:rPr lang="en-US" altLang="zh-CN">
                            <a:latin typeface="Cambria Math" panose="02040503050406030204" pitchFamily="18" charset="0"/>
                          </a:rPr>
                          <m:t>𝜇</m:t>
                        </m:r>
                      </m:e>
                      <m:sub>
                        <m:sSub>
                          <m:sSubPr>
                            <m:ctrlPr>
                              <a:rPr lang="zh-CN" altLang="zh-CN" i="1">
                                <a:latin typeface="Cambria Math" panose="02040503050406030204" pitchFamily="18" charset="0"/>
                              </a:rPr>
                            </m:ctrlPr>
                          </m:sSubPr>
                          <m:e>
                            <m:r>
                              <a:rPr lang="en-US" altLang="zh-CN">
                                <a:latin typeface="Cambria Math" panose="02040503050406030204" pitchFamily="18" charset="0"/>
                              </a:rPr>
                              <m:t>𝑒</m:t>
                            </m:r>
                          </m:e>
                          <m:sub>
                            <m:r>
                              <a:rPr lang="en-US" altLang="zh-CN">
                                <a:latin typeface="Cambria Math" panose="02040503050406030204" pitchFamily="18" charset="0"/>
                              </a:rPr>
                              <m:t>𝑘</m:t>
                            </m:r>
                          </m:sub>
                        </m:sSub>
                      </m:sub>
                    </m:sSub>
                  </m:oMath>
                </a14:m>
                <a:r>
                  <a:rPr lang="en-US" altLang="zh-CN" dirty="0"/>
                  <a:t>}</a:t>
                </a:r>
                <a:r>
                  <a:rPr lang="zh-CN" altLang="zh-CN" dirty="0"/>
                  <a:t>目标函数。</a:t>
                </a:r>
              </a:p>
              <a:p>
                <a:pPr marL="0" indent="0">
                  <a:buNone/>
                </a:pPr>
                <a:endParaRPr lang="en-US" altLang="zh-CN" dirty="0" smtClean="0">
                  <a:cs typeface="Times New Roman" panose="02020603050405020304" pitchFamily="18" charset="0"/>
                </a:endParaRPr>
              </a:p>
              <a:p>
                <a:pPr marL="0" indent="0">
                  <a:buNone/>
                </a:pPr>
                <a:endParaRPr lang="zh-CN" altLang="zh-CN" dirty="0"/>
              </a:p>
              <a:p>
                <a:pPr marL="0" indent="0">
                  <a:buNone/>
                </a:pPr>
                <a:endParaRPr lang="zh-CN" altLang="zh-CN" dirty="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735" t="-464" r="-3750"/>
                </a:stretch>
              </a:blipFill>
            </p:spPr>
            <p:txBody>
              <a:bodyPr/>
              <a:lstStyle/>
              <a:p>
                <a:r>
                  <a:rPr lang="zh-CN" altLang="en-US">
                    <a:noFill/>
                  </a:rPr>
                  <a:t> </a:t>
                </a:r>
              </a:p>
            </p:txBody>
          </p:sp>
        </mc:Fallback>
      </mc:AlternateContent>
      <p:pic>
        <p:nvPicPr>
          <p:cNvPr id="5" name="图片 4"/>
          <p:cNvPicPr/>
          <p:nvPr/>
        </p:nvPicPr>
        <p:blipFill>
          <a:blip r:embed="rId3"/>
          <a:stretch>
            <a:fillRect/>
          </a:stretch>
        </p:blipFill>
        <p:spPr>
          <a:xfrm>
            <a:off x="2814955" y="2962592"/>
            <a:ext cx="3514090" cy="932815"/>
          </a:xfrm>
          <a:prstGeom prst="rect">
            <a:avLst/>
          </a:prstGeom>
        </p:spPr>
      </p:pic>
    </p:spTree>
    <p:extLst>
      <p:ext uri="{BB962C8B-B14F-4D97-AF65-F5344CB8AC3E}">
        <p14:creationId xmlns:p14="http://schemas.microsoft.com/office/powerpoint/2010/main" val="22733127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056" y="0"/>
            <a:ext cx="8291513" cy="865188"/>
          </a:xfrm>
        </p:spPr>
        <p:txBody>
          <a:bodyPr/>
          <a:lstStyle/>
          <a:p>
            <a:r>
              <a:rPr lang="zh-CN" altLang="en-US" dirty="0" smtClean="0"/>
              <a:t>四、</a:t>
            </a:r>
            <a:r>
              <a:rPr lang="en-US" altLang="zh-CN" dirty="0" smtClean="0"/>
              <a:t>CLUS</a:t>
            </a:r>
            <a:r>
              <a:rPr lang="zh-CN" altLang="en-US" dirty="0" smtClean="0"/>
              <a:t>预测模型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首先对特定于环境的参数聚类</a:t>
                </a:r>
                <a:endParaRPr lang="en-US" altLang="zh-CN" dirty="0"/>
              </a:p>
              <a:p>
                <a:pPr lvl="1" indent="-342900"/>
                <a:r>
                  <a:rPr lang="zh-CN" altLang="en-US" dirty="0" smtClean="0"/>
                  <a:t>利用</a:t>
                </a:r>
                <a:r>
                  <a:rPr lang="en-US" altLang="zh-CN" dirty="0"/>
                  <a:t>K-means</a:t>
                </a:r>
                <a:r>
                  <a:rPr lang="zh-CN" altLang="en-US" dirty="0"/>
                  <a:t>算法，根据每个时间窗口的平均可靠性聚类</a:t>
                </a:r>
                <a:r>
                  <a:rPr lang="zh-CN" altLang="en-US" dirty="0" smtClean="0"/>
                  <a:t>到</a:t>
                </a:r>
                <a14:m>
                  <m:oMath xmlns:m="http://schemas.openxmlformats.org/officeDocument/2006/math">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𝑒</m:t>
                        </m:r>
                      </m:e>
                      <m:sub>
                        <m:r>
                          <a:rPr lang="en-US" altLang="zh-CN" i="1">
                            <a:latin typeface="Cambria Math" panose="02040503050406030204" pitchFamily="18" charset="0"/>
                            <a:cs typeface="Times New Roman" panose="02020603050405020304" pitchFamily="18" charset="0"/>
                          </a:rPr>
                          <m:t>𝑖</m:t>
                        </m:r>
                      </m:sub>
                    </m:sSub>
                  </m:oMath>
                </a14:m>
                <a:r>
                  <a:rPr lang="zh-CN" altLang="en-US" dirty="0" smtClean="0"/>
                  <a:t>中。</a:t>
                </a:r>
                <a:endParaRPr lang="en-US" altLang="zh-CN" dirty="0" smtClean="0"/>
              </a:p>
              <a:p>
                <a:pPr lvl="2" indent="-342900"/>
                <a:r>
                  <a:rPr lang="en-US" altLang="zh-CN" dirty="0"/>
                  <a:t>K-means</a:t>
                </a:r>
                <a:r>
                  <a:rPr lang="zh-CN" altLang="zh-CN" dirty="0"/>
                  <a:t>算法收敛时，我们通过下述的传递关系，将历史调用示例中的每个特定记录与环境条件关联起来。传递关系：如果调用记录</a:t>
                </a:r>
                <a:r>
                  <a:rPr lang="en-US" altLang="zh-CN" dirty="0"/>
                  <a:t>r(u, s, t)</a:t>
                </a:r>
                <a:r>
                  <a:rPr lang="zh-CN" altLang="zh-CN" dirty="0"/>
                  <a:t>属于时间窗口</a:t>
                </a:r>
                <a14:m>
                  <m:oMath xmlns:m="http://schemas.openxmlformats.org/officeDocument/2006/math">
                    <m:sSub>
                      <m:sSubPr>
                        <m:ctrlPr>
                          <a:rPr lang="zh-CN" altLang="zh-CN" i="1">
                            <a:latin typeface="Cambria Math" panose="02040503050406030204" pitchFamily="18" charset="0"/>
                          </a:rPr>
                        </m:ctrlPr>
                      </m:sSubPr>
                      <m:e>
                        <m:r>
                          <a:rPr lang="en-US" altLang="zh-CN">
                            <a:latin typeface="Cambria Math" panose="02040503050406030204" pitchFamily="18" charset="0"/>
                          </a:rPr>
                          <m:t>𝑤</m:t>
                        </m:r>
                      </m:e>
                      <m:sub>
                        <m:r>
                          <a:rPr lang="en-US" altLang="zh-CN">
                            <a:latin typeface="Cambria Math" panose="02040503050406030204" pitchFamily="18" charset="0"/>
                          </a:rPr>
                          <m:t>𝑖</m:t>
                        </m:r>
                      </m:sub>
                    </m:sSub>
                    <m:r>
                      <a:rPr lang="en-US" altLang="zh-CN" b="0" i="0" smtClean="0">
                        <a:latin typeface="Cambria Math" panose="02040503050406030204" pitchFamily="18" charset="0"/>
                      </a:rPr>
                      <m:t> , </m:t>
                    </m:r>
                    <m:r>
                      <a:rPr lang="zh-CN" altLang="zh-CN">
                        <a:latin typeface="Cambria Math" panose="02040503050406030204" pitchFamily="18" charset="0"/>
                      </a:rPr>
                      <m:t>而</m:t>
                    </m:r>
                    <m:sSub>
                      <m:sSubPr>
                        <m:ctrlPr>
                          <a:rPr lang="zh-CN" altLang="zh-CN" i="1">
                            <a:latin typeface="Cambria Math" panose="02040503050406030204" pitchFamily="18" charset="0"/>
                          </a:rPr>
                        </m:ctrlPr>
                      </m:sSubPr>
                      <m:e>
                        <m:r>
                          <a:rPr lang="en-US" altLang="zh-CN">
                            <a:latin typeface="Cambria Math" panose="02040503050406030204" pitchFamily="18" charset="0"/>
                          </a:rPr>
                          <m:t>𝑤</m:t>
                        </m:r>
                      </m:e>
                      <m:sub>
                        <m:r>
                          <a:rPr lang="en-US" altLang="zh-CN">
                            <a:latin typeface="Cambria Math" panose="02040503050406030204" pitchFamily="18" charset="0"/>
                          </a:rPr>
                          <m:t>𝑖</m:t>
                        </m:r>
                      </m:sub>
                    </m:sSub>
                  </m:oMath>
                </a14:m>
                <a:r>
                  <a:rPr lang="zh-CN" altLang="zh-CN" dirty="0"/>
                  <a:t>属于环境条件</a:t>
                </a:r>
                <a14:m>
                  <m:oMath xmlns:m="http://schemas.openxmlformats.org/officeDocument/2006/math">
                    <m:sSub>
                      <m:sSubPr>
                        <m:ctrlPr>
                          <a:rPr lang="zh-CN" altLang="zh-CN" i="1">
                            <a:latin typeface="Cambria Math" panose="02040503050406030204" pitchFamily="18" charset="0"/>
                          </a:rPr>
                        </m:ctrlPr>
                      </m:sSubPr>
                      <m:e>
                        <m:r>
                          <a:rPr lang="en-US" altLang="zh-CN">
                            <a:latin typeface="Cambria Math" panose="02040503050406030204" pitchFamily="18" charset="0"/>
                          </a:rPr>
                          <m:t>𝑒</m:t>
                        </m:r>
                      </m:e>
                      <m:sub>
                        <m:r>
                          <a:rPr lang="en-US" altLang="zh-CN">
                            <a:latin typeface="Cambria Math" panose="02040503050406030204" pitchFamily="18" charset="0"/>
                          </a:rPr>
                          <m:t>𝑖</m:t>
                        </m:r>
                      </m:sub>
                    </m:sSub>
                  </m:oMath>
                </a14:m>
                <a:r>
                  <a:rPr lang="zh-CN" altLang="zh-CN" dirty="0"/>
                  <a:t>，则</a:t>
                </a:r>
                <a:r>
                  <a:rPr lang="en-US" altLang="zh-CN" dirty="0"/>
                  <a:t>r(u, s, t) </a:t>
                </a:r>
                <a:r>
                  <a:rPr lang="zh-CN" altLang="zh-CN" dirty="0"/>
                  <a:t>和</a:t>
                </a:r>
                <a14:m>
                  <m:oMath xmlns:m="http://schemas.openxmlformats.org/officeDocument/2006/math">
                    <m:sSub>
                      <m:sSubPr>
                        <m:ctrlPr>
                          <a:rPr lang="zh-CN" altLang="zh-CN" i="1">
                            <a:latin typeface="Cambria Math" panose="02040503050406030204" pitchFamily="18" charset="0"/>
                          </a:rPr>
                        </m:ctrlPr>
                      </m:sSubPr>
                      <m:e>
                        <m:r>
                          <a:rPr lang="en-US" altLang="zh-CN">
                            <a:latin typeface="Cambria Math" panose="02040503050406030204" pitchFamily="18" charset="0"/>
                          </a:rPr>
                          <m:t>𝑒</m:t>
                        </m:r>
                      </m:e>
                      <m:sub>
                        <m:r>
                          <a:rPr lang="en-US" altLang="zh-CN">
                            <a:latin typeface="Cambria Math" panose="02040503050406030204" pitchFamily="18" charset="0"/>
                          </a:rPr>
                          <m:t>𝑖</m:t>
                        </m:r>
                      </m:sub>
                    </m:sSub>
                  </m:oMath>
                </a14:m>
                <a:r>
                  <a:rPr lang="zh-CN" altLang="zh-CN" dirty="0"/>
                  <a:t>相关联</a:t>
                </a:r>
              </a:p>
              <a:p>
                <a:pPr marL="800100" lvl="2" indent="0">
                  <a:buNone/>
                </a:pPr>
                <a:endParaRPr lang="en-US" altLang="zh-CN" dirty="0" smtClean="0"/>
              </a:p>
              <a:p>
                <a:pPr lvl="2" indent="-342900"/>
                <a:endParaRPr lang="zh-CN" altLang="zh-CN" dirty="0"/>
              </a:p>
              <a:p>
                <a:pPr marL="0" indent="0">
                  <a:buNone/>
                </a:pPr>
                <a:endParaRPr lang="en-US" altLang="zh-CN" dirty="0" smtClean="0">
                  <a:cs typeface="Times New Roman" panose="02020603050405020304" pitchFamily="18" charset="0"/>
                </a:endParaRPr>
              </a:p>
              <a:p>
                <a:pPr marL="0" indent="0">
                  <a:buNone/>
                </a:pPr>
                <a:endParaRPr lang="zh-CN" altLang="zh-CN" dirty="0"/>
              </a:p>
              <a:p>
                <a:pPr marL="0" indent="0">
                  <a:buNone/>
                </a:pPr>
                <a:endParaRPr lang="zh-CN" altLang="zh-CN" dirty="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735" t="-464" r="-235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79647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056" y="0"/>
            <a:ext cx="8291513" cy="865188"/>
          </a:xfrm>
        </p:spPr>
        <p:txBody>
          <a:bodyPr/>
          <a:lstStyle/>
          <a:p>
            <a:r>
              <a:rPr lang="zh-CN" altLang="en-US" dirty="0" smtClean="0"/>
              <a:t>四、</a:t>
            </a:r>
            <a:r>
              <a:rPr lang="en-US" altLang="zh-CN" dirty="0" smtClean="0"/>
              <a:t>CLUS</a:t>
            </a:r>
            <a:r>
              <a:rPr lang="zh-CN" altLang="en-US" dirty="0" smtClean="0"/>
              <a:t>预测模型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对特定于</a:t>
                </a:r>
                <a:r>
                  <a:rPr lang="zh-CN" altLang="en-US" dirty="0"/>
                  <a:t>用户</a:t>
                </a:r>
                <a:r>
                  <a:rPr lang="zh-CN" altLang="en-US" dirty="0" smtClean="0"/>
                  <a:t>的参数聚类</a:t>
                </a:r>
                <a:endParaRPr lang="en-US" altLang="zh-CN" dirty="0"/>
              </a:p>
              <a:p>
                <a:pPr lvl="1"/>
                <a:r>
                  <a:rPr lang="zh-CN" altLang="zh-CN" dirty="0"/>
                  <a:t>定义用户组：</a:t>
                </a:r>
                <a:r>
                  <a:rPr lang="en-US" altLang="zh-CN" dirty="0"/>
                  <a:t>U={</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1</m:t>
                        </m:r>
                      </m:sub>
                    </m:sSub>
                  </m:oMath>
                </a14:m>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2</m:t>
                        </m:r>
                      </m:sub>
                    </m:sSub>
                  </m:oMath>
                </a14:m>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𝑛</m:t>
                        </m:r>
                      </m:sub>
                    </m:sSub>
                  </m:oMath>
                </a14:m>
                <a:r>
                  <a:rPr lang="en-US" altLang="zh-CN" dirty="0"/>
                  <a:t>}</a:t>
                </a:r>
                <a:endParaRPr lang="zh-CN" altLang="zh-CN" dirty="0"/>
              </a:p>
              <a:p>
                <a:pPr marL="457200" lvl="1" indent="0">
                  <a:buNone/>
                </a:pPr>
                <a:r>
                  <a:rPr lang="zh-CN" altLang="zh-CN" dirty="0"/>
                  <a:t>其中，</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𝑖</m:t>
                        </m:r>
                      </m:sub>
                    </m:sSub>
                  </m:oMath>
                </a14:m>
                <a:r>
                  <a:rPr lang="zh-CN" altLang="zh-CN" dirty="0"/>
                  <a:t>中的用户具有相似的调用服务</a:t>
                </a:r>
                <a:r>
                  <a:rPr lang="zh-CN" altLang="zh-CN" dirty="0" smtClean="0"/>
                  <a:t>可靠性</a:t>
                </a:r>
                <a:endParaRPr lang="en-US" altLang="zh-CN" dirty="0"/>
              </a:p>
              <a:p>
                <a:pPr lvl="1"/>
                <a:r>
                  <a:rPr lang="zh-CN" altLang="zh-CN" dirty="0"/>
                  <a:t>对每个用户，根据过去调用示例，计算</a:t>
                </a:r>
                <a:r>
                  <a:rPr lang="en-US" altLang="zh-CN" dirty="0"/>
                  <a:t>n</a:t>
                </a:r>
                <a:r>
                  <a:rPr lang="zh-CN" altLang="zh-CN" dirty="0"/>
                  <a:t>维可靠性向量，每一维表示在特定环境条件</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𝑖</m:t>
                        </m:r>
                      </m:sub>
                    </m:sSub>
                  </m:oMath>
                </a14:m>
                <a:r>
                  <a:rPr lang="zh-CN" altLang="zh-CN" dirty="0"/>
                  <a:t>下用户</a:t>
                </a:r>
                <a:r>
                  <a:rPr lang="en-US" altLang="zh-CN" dirty="0"/>
                  <a:t>u</a:t>
                </a:r>
                <a:r>
                  <a:rPr lang="zh-CN" altLang="zh-CN" dirty="0"/>
                  <a:t>的平均可靠性</a:t>
                </a:r>
                <a:r>
                  <a:rPr lang="zh-CN" altLang="zh-CN" dirty="0" smtClean="0"/>
                  <a:t>性能</a:t>
                </a:r>
                <a:r>
                  <a:rPr lang="zh-CN" altLang="en-US" dirty="0" smtClean="0"/>
                  <a:t>：</a:t>
                </a:r>
                <a:endParaRPr lang="en-US" altLang="zh-CN" dirty="0" smtClean="0"/>
              </a:p>
              <a:p>
                <a:pPr marL="457200" lvl="1" indent="0">
                  <a:buNone/>
                </a:pPr>
                <a:endParaRPr lang="en-US" altLang="zh-CN" dirty="0" smtClean="0"/>
              </a:p>
              <a:p>
                <a:pPr marL="457200" lvl="1" indent="0">
                  <a:buNone/>
                </a:pPr>
                <a:endParaRPr lang="en-US" altLang="zh-CN" dirty="0" smtClean="0"/>
              </a:p>
              <a:p>
                <a:pPr lvl="1"/>
                <a:r>
                  <a:rPr lang="zh-CN" altLang="zh-CN" dirty="0" smtClean="0"/>
                  <a:t>利用</a:t>
                </a:r>
                <a:r>
                  <a:rPr lang="en-US" altLang="zh-CN" dirty="0"/>
                  <a:t>K-means</a:t>
                </a:r>
                <a:r>
                  <a:rPr lang="zh-CN" altLang="zh-CN" dirty="0"/>
                  <a:t>算法聚类，根据</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𝑢</m:t>
                        </m:r>
                      </m:sub>
                    </m:sSub>
                  </m:oMath>
                </a14:m>
                <a:r>
                  <a:rPr lang="zh-CN" altLang="zh-CN" dirty="0"/>
                  <a:t>进行用户聚类。</a:t>
                </a:r>
              </a:p>
              <a:p>
                <a:pPr lvl="1"/>
                <a:r>
                  <a:rPr lang="en-US" altLang="zh-CN" dirty="0"/>
                  <a:t>K-means</a:t>
                </a:r>
                <a:r>
                  <a:rPr lang="zh-CN" altLang="zh-CN" dirty="0"/>
                  <a:t>收敛时，通过传递关系将历史调用示例中的每个特定记录和用户关联起来。</a:t>
                </a:r>
              </a:p>
              <a:p>
                <a:endParaRPr lang="zh-CN" altLang="zh-CN" dirty="0"/>
              </a:p>
              <a:p>
                <a:pPr marL="0" indent="0">
                  <a:buNone/>
                </a:pPr>
                <a:endParaRPr lang="zh-CN" altLang="zh-CN" dirty="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735" t="-464" r="-2794"/>
                </a:stretch>
              </a:blipFill>
            </p:spPr>
            <p:txBody>
              <a:bodyPr/>
              <a:lstStyle/>
              <a:p>
                <a:r>
                  <a:rPr lang="zh-CN" altLang="en-US">
                    <a:noFill/>
                  </a:rPr>
                  <a:t> </a:t>
                </a:r>
              </a:p>
            </p:txBody>
          </p:sp>
        </mc:Fallback>
      </mc:AlternateContent>
      <p:pic>
        <p:nvPicPr>
          <p:cNvPr id="4" name="图片 3"/>
          <p:cNvPicPr/>
          <p:nvPr/>
        </p:nvPicPr>
        <p:blipFill>
          <a:blip r:embed="rId3"/>
          <a:stretch>
            <a:fillRect/>
          </a:stretch>
        </p:blipFill>
        <p:spPr>
          <a:xfrm>
            <a:off x="2627784" y="3861048"/>
            <a:ext cx="3600400" cy="792088"/>
          </a:xfrm>
          <a:prstGeom prst="rect">
            <a:avLst/>
          </a:prstGeom>
        </p:spPr>
      </p:pic>
    </p:spTree>
    <p:extLst>
      <p:ext uri="{BB962C8B-B14F-4D97-AF65-F5344CB8AC3E}">
        <p14:creationId xmlns:p14="http://schemas.microsoft.com/office/powerpoint/2010/main" val="24647910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056" y="0"/>
            <a:ext cx="8291513" cy="865188"/>
          </a:xfrm>
        </p:spPr>
        <p:txBody>
          <a:bodyPr/>
          <a:lstStyle/>
          <a:p>
            <a:r>
              <a:rPr lang="zh-CN" altLang="en-US" dirty="0" smtClean="0"/>
              <a:t>四、</a:t>
            </a:r>
            <a:r>
              <a:rPr lang="en-US" altLang="zh-CN" dirty="0" smtClean="0"/>
              <a:t>CLUS</a:t>
            </a:r>
            <a:r>
              <a:rPr lang="zh-CN" altLang="en-US" dirty="0" smtClean="0"/>
              <a:t>预测模型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对特定于服务的参数聚类</a:t>
                </a:r>
                <a:endParaRPr lang="en-US" altLang="zh-CN" dirty="0"/>
              </a:p>
              <a:p>
                <a:pPr lvl="1"/>
                <a:r>
                  <a:rPr lang="zh-CN" altLang="zh-CN" dirty="0"/>
                  <a:t>定义不同的服务构成服务组 ：</a:t>
                </a:r>
                <a:r>
                  <a:rPr lang="en-US" altLang="zh-CN" dirty="0"/>
                  <a:t>S={</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oMath>
                </a14:m>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2</m:t>
                        </m:r>
                      </m:sub>
                    </m:sSub>
                  </m:oMath>
                </a14:m>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𝑛</m:t>
                        </m:r>
                      </m:sub>
                    </m:sSub>
                  </m:oMath>
                </a14:m>
                <a:r>
                  <a:rPr lang="en-US" altLang="zh-CN" dirty="0"/>
                  <a:t>}</a:t>
                </a:r>
                <a:endParaRPr lang="zh-CN" altLang="zh-CN" dirty="0"/>
              </a:p>
              <a:p>
                <a:pPr lvl="1"/>
                <a:r>
                  <a:rPr lang="zh-CN" altLang="zh-CN" dirty="0"/>
                  <a:t>对每个服务，根据过去调用示例，计算</a:t>
                </a:r>
                <a:r>
                  <a:rPr lang="en-US" altLang="zh-CN" dirty="0"/>
                  <a:t>n</a:t>
                </a:r>
                <a:r>
                  <a:rPr lang="zh-CN" altLang="zh-CN" dirty="0"/>
                  <a:t>维可靠性向量，每一维表示在特定环境条件</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𝑖</m:t>
                        </m:r>
                      </m:sub>
                    </m:sSub>
                  </m:oMath>
                </a14:m>
                <a:r>
                  <a:rPr lang="zh-CN" altLang="zh-CN" dirty="0"/>
                  <a:t>下服务</a:t>
                </a:r>
                <a:r>
                  <a:rPr lang="en-US" altLang="zh-CN" dirty="0"/>
                  <a:t>s</a:t>
                </a:r>
                <a:r>
                  <a:rPr lang="zh-CN" altLang="zh-CN" dirty="0"/>
                  <a:t>的平均可靠性</a:t>
                </a:r>
                <a:r>
                  <a:rPr lang="zh-CN" altLang="zh-CN" dirty="0" smtClean="0"/>
                  <a:t>性能</a:t>
                </a:r>
                <a:r>
                  <a:rPr lang="zh-CN" altLang="en-US" dirty="0" smtClean="0"/>
                  <a:t>：</a:t>
                </a:r>
                <a:endParaRPr lang="en-US" altLang="zh-CN" dirty="0" smtClean="0"/>
              </a:p>
              <a:p>
                <a:pPr lvl="1"/>
                <a:endParaRPr lang="en-US" altLang="zh-CN" dirty="0" smtClean="0"/>
              </a:p>
              <a:p>
                <a:pPr marL="457200" lvl="1" indent="0">
                  <a:buNone/>
                </a:pPr>
                <a:endParaRPr lang="en-US" altLang="zh-CN" dirty="0" smtClean="0"/>
              </a:p>
              <a:p>
                <a:pPr lvl="1"/>
                <a:r>
                  <a:rPr lang="zh-CN" altLang="zh-CN" dirty="0"/>
                  <a:t>利用</a:t>
                </a:r>
                <a:r>
                  <a:rPr lang="en-US" altLang="zh-CN" dirty="0"/>
                  <a:t>k-means</a:t>
                </a:r>
                <a:r>
                  <a:rPr lang="zh-CN" altLang="zh-CN" dirty="0"/>
                  <a:t>算法聚类，根据</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𝑠</m:t>
                        </m:r>
                      </m:sub>
                    </m:sSub>
                  </m:oMath>
                </a14:m>
                <a:r>
                  <a:rPr lang="zh-CN" altLang="zh-CN" dirty="0"/>
                  <a:t>进行服务聚类。</a:t>
                </a:r>
              </a:p>
              <a:p>
                <a:pPr lvl="1"/>
                <a:r>
                  <a:rPr lang="en-US" altLang="zh-CN" dirty="0"/>
                  <a:t>K-means</a:t>
                </a:r>
                <a:r>
                  <a:rPr lang="zh-CN" altLang="zh-CN" dirty="0"/>
                  <a:t>收敛时，通过传递关系将历史调用示例中的每个特定记录和服务关联起来。</a:t>
                </a:r>
              </a:p>
              <a:p>
                <a:pPr marL="457200" lvl="1" indent="0">
                  <a:buNone/>
                </a:pPr>
                <a:endParaRPr lang="zh-CN" altLang="zh-CN" dirty="0"/>
              </a:p>
              <a:p>
                <a:endParaRPr lang="zh-CN" altLang="zh-CN" dirty="0"/>
              </a:p>
              <a:p>
                <a:pPr marL="0" indent="0">
                  <a:buNone/>
                </a:pPr>
                <a:endParaRPr lang="zh-CN" altLang="zh-CN" dirty="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735" t="-464" r="-2794"/>
                </a:stretch>
              </a:blipFill>
            </p:spPr>
            <p:txBody>
              <a:bodyPr/>
              <a:lstStyle/>
              <a:p>
                <a:r>
                  <a:rPr lang="zh-CN" altLang="en-US">
                    <a:noFill/>
                  </a:rPr>
                  <a:t> </a:t>
                </a:r>
              </a:p>
            </p:txBody>
          </p:sp>
        </mc:Fallback>
      </mc:AlternateContent>
      <p:pic>
        <p:nvPicPr>
          <p:cNvPr id="5" name="图片 4"/>
          <p:cNvPicPr/>
          <p:nvPr/>
        </p:nvPicPr>
        <p:blipFill>
          <a:blip r:embed="rId3"/>
          <a:stretch>
            <a:fillRect/>
          </a:stretch>
        </p:blipFill>
        <p:spPr>
          <a:xfrm>
            <a:off x="2941222" y="3287789"/>
            <a:ext cx="3321180" cy="930917"/>
          </a:xfrm>
          <a:prstGeom prst="rect">
            <a:avLst/>
          </a:prstGeom>
        </p:spPr>
      </p:pic>
    </p:spTree>
    <p:extLst>
      <p:ext uri="{BB962C8B-B14F-4D97-AF65-F5344CB8AC3E}">
        <p14:creationId xmlns:p14="http://schemas.microsoft.com/office/powerpoint/2010/main" val="19362360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056" y="0"/>
            <a:ext cx="8291513" cy="865188"/>
          </a:xfrm>
        </p:spPr>
        <p:txBody>
          <a:bodyPr/>
          <a:lstStyle/>
          <a:p>
            <a:r>
              <a:rPr lang="zh-CN" altLang="en-US" dirty="0" smtClean="0"/>
              <a:t>四、</a:t>
            </a:r>
            <a:r>
              <a:rPr lang="en-US" altLang="zh-CN" dirty="0" smtClean="0"/>
              <a:t>CLUS</a:t>
            </a:r>
            <a:r>
              <a:rPr lang="zh-CN" altLang="en-US" dirty="0" smtClean="0"/>
              <a:t>预测模型</a:t>
            </a:r>
            <a:endParaRPr lang="zh-CN" altLang="en-US" dirty="0"/>
          </a:p>
        </p:txBody>
      </p:sp>
      <p:sp>
        <p:nvSpPr>
          <p:cNvPr id="3" name="内容占位符 2"/>
          <p:cNvSpPr>
            <a:spLocks noGrp="1"/>
          </p:cNvSpPr>
          <p:nvPr>
            <p:ph idx="1"/>
          </p:nvPr>
        </p:nvSpPr>
        <p:spPr/>
        <p:txBody>
          <a:bodyPr/>
          <a:lstStyle/>
          <a:p>
            <a:r>
              <a:rPr lang="zh-CN" altLang="en-US" dirty="0" smtClean="0"/>
              <a:t>构建三维空间</a:t>
            </a:r>
            <a:r>
              <a:rPr lang="en-US" altLang="zh-CN" dirty="0" smtClean="0"/>
              <a:t>D</a:t>
            </a:r>
          </a:p>
          <a:p>
            <a:pPr marL="0" indent="0">
              <a:buNone/>
            </a:pPr>
            <a:endParaRPr lang="en-US" altLang="zh-CN" dirty="0" smtClean="0"/>
          </a:p>
          <a:p>
            <a:pPr lvl="1"/>
            <a:endParaRPr lang="zh-CN" altLang="zh-CN" dirty="0"/>
          </a:p>
          <a:p>
            <a:pPr marL="457200" lvl="1" indent="0">
              <a:buNone/>
            </a:pPr>
            <a:endParaRPr lang="zh-CN" altLang="zh-CN" dirty="0"/>
          </a:p>
          <a:p>
            <a:endParaRPr lang="zh-CN" altLang="zh-CN" dirty="0"/>
          </a:p>
          <a:p>
            <a:pPr marL="0" indent="0">
              <a:buNone/>
            </a:pPr>
            <a:endParaRPr lang="zh-CN" altLang="zh-CN" dirty="0"/>
          </a:p>
          <a:p>
            <a:pPr marL="0" indent="0">
              <a:buNone/>
            </a:pPr>
            <a:endParaRPr lang="zh-CN" altLang="en-US" dirty="0"/>
          </a:p>
        </p:txBody>
      </p:sp>
      <p:pic>
        <p:nvPicPr>
          <p:cNvPr id="6" name="图片 5"/>
          <p:cNvPicPr/>
          <p:nvPr/>
        </p:nvPicPr>
        <p:blipFill>
          <a:blip r:embed="rId2"/>
          <a:stretch>
            <a:fillRect/>
          </a:stretch>
        </p:blipFill>
        <p:spPr>
          <a:xfrm>
            <a:off x="1907704" y="3143816"/>
            <a:ext cx="3096344" cy="986242"/>
          </a:xfrm>
          <a:prstGeom prst="rect">
            <a:avLst/>
          </a:prstGeom>
        </p:spPr>
      </p:pic>
      <p:pic>
        <p:nvPicPr>
          <p:cNvPr id="7" name="图片 6"/>
          <p:cNvPicPr/>
          <p:nvPr/>
        </p:nvPicPr>
        <p:blipFill>
          <a:blip r:embed="rId3"/>
          <a:stretch>
            <a:fillRect/>
          </a:stretch>
        </p:blipFill>
        <p:spPr>
          <a:xfrm>
            <a:off x="1979712" y="2370544"/>
            <a:ext cx="3816424" cy="914440"/>
          </a:xfrm>
          <a:prstGeom prst="rect">
            <a:avLst/>
          </a:prstGeom>
        </p:spPr>
      </p:pic>
    </p:spTree>
    <p:extLst>
      <p:ext uri="{BB962C8B-B14F-4D97-AF65-F5344CB8AC3E}">
        <p14:creationId xmlns:p14="http://schemas.microsoft.com/office/powerpoint/2010/main" val="36812425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QoS</a:t>
            </a:r>
            <a:endParaRPr lang="zh-CN" altLang="en-US" dirty="0"/>
          </a:p>
        </p:txBody>
      </p:sp>
      <p:sp>
        <p:nvSpPr>
          <p:cNvPr id="3" name="内容占位符 2"/>
          <p:cNvSpPr>
            <a:spLocks noGrp="1"/>
          </p:cNvSpPr>
          <p:nvPr>
            <p:ph idx="1"/>
          </p:nvPr>
        </p:nvSpPr>
        <p:spPr/>
        <p:txBody>
          <a:bodyPr/>
          <a:lstStyle/>
          <a:p>
            <a:pPr algn="just"/>
            <a:r>
              <a:rPr lang="en-US" altLang="zh-CN" sz="2400" dirty="0"/>
              <a:t>Web</a:t>
            </a:r>
            <a:r>
              <a:rPr lang="zh-CN" altLang="zh-CN" sz="2400" dirty="0"/>
              <a:t>服务作为一种新型的分布式计算模型和协作关系，为动态、跨组织的资源协同共享创造了前所未有的机会，得到了工业界和学术界的极大关注。随着</a:t>
            </a:r>
            <a:r>
              <a:rPr lang="en-US" altLang="zh-CN" sz="2400" dirty="0"/>
              <a:t>Web</a:t>
            </a:r>
            <a:r>
              <a:rPr lang="zh-CN" altLang="zh-CN" sz="2400" dirty="0"/>
              <a:t>服务标准和技术的逐步成熟，开发和部署</a:t>
            </a:r>
            <a:r>
              <a:rPr lang="en-US" altLang="zh-CN" sz="2400" dirty="0"/>
              <a:t>Web</a:t>
            </a:r>
            <a:r>
              <a:rPr lang="zh-CN" altLang="zh-CN" sz="2400" dirty="0"/>
              <a:t>服务已经变得更加容易。</a:t>
            </a:r>
            <a:r>
              <a:rPr lang="en-US" altLang="zh-CN" sz="2400" dirty="0"/>
              <a:t>Web</a:t>
            </a:r>
            <a:r>
              <a:rPr lang="zh-CN" altLang="zh-CN" sz="2400" dirty="0"/>
              <a:t>服务技术的最终目标是在面向服务的体系架构（</a:t>
            </a:r>
            <a:r>
              <a:rPr lang="en-US" altLang="zh-CN" sz="2400" dirty="0"/>
              <a:t>Service Oriented Architecture, SOA</a:t>
            </a:r>
            <a:r>
              <a:rPr lang="zh-CN" altLang="zh-CN" sz="2400" dirty="0"/>
              <a:t>）的基础上根据用户提出的需求将分散、独立的</a:t>
            </a:r>
            <a:r>
              <a:rPr lang="en-US" altLang="zh-CN" sz="2400" dirty="0"/>
              <a:t>Web</a:t>
            </a:r>
            <a:r>
              <a:rPr lang="zh-CN" altLang="zh-CN" sz="2400" dirty="0"/>
              <a:t>服务进行无缝自动的组合，以满足用户日益增长的</a:t>
            </a:r>
            <a:r>
              <a:rPr lang="zh-CN" altLang="zh-CN" sz="2400" dirty="0" smtClean="0"/>
              <a:t>需求，</a:t>
            </a:r>
            <a:r>
              <a:rPr lang="zh-CN" altLang="zh-CN" sz="2400" dirty="0"/>
              <a:t>同时能够根据用户的需求和服务的</a:t>
            </a:r>
            <a:r>
              <a:rPr lang="en-US" altLang="zh-CN" sz="2400" dirty="0" err="1"/>
              <a:t>QoS</a:t>
            </a:r>
            <a:r>
              <a:rPr lang="zh-CN" altLang="zh-CN" sz="2400" dirty="0"/>
              <a:t>给出预测和推荐。</a:t>
            </a:r>
          </a:p>
          <a:p>
            <a:pPr algn="just"/>
            <a:endParaRPr lang="zh-CN" altLang="en-US" sz="2400" dirty="0"/>
          </a:p>
        </p:txBody>
      </p:sp>
    </p:spTree>
    <p:extLst>
      <p:ext uri="{BB962C8B-B14F-4D97-AF65-F5344CB8AC3E}">
        <p14:creationId xmlns:p14="http://schemas.microsoft.com/office/powerpoint/2010/main" val="3860435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056" y="0"/>
            <a:ext cx="8291513" cy="865188"/>
          </a:xfrm>
        </p:spPr>
        <p:txBody>
          <a:bodyPr/>
          <a:lstStyle/>
          <a:p>
            <a:r>
              <a:rPr lang="zh-CN" altLang="en-US" dirty="0" smtClean="0"/>
              <a:t>四、</a:t>
            </a:r>
            <a:r>
              <a:rPr lang="en-US" altLang="zh-CN" dirty="0" smtClean="0"/>
              <a:t>CLUS</a:t>
            </a:r>
            <a:r>
              <a:rPr lang="zh-CN" altLang="en-US" dirty="0" smtClean="0"/>
              <a:t>预测模型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可靠性预测：提出一种服务使用反馈策略</a:t>
                </a:r>
                <a:endParaRPr lang="en-US" altLang="zh-CN" dirty="0" smtClean="0"/>
              </a:p>
              <a:p>
                <a:pPr lvl="1"/>
                <a:r>
                  <a:rPr lang="zh-CN" altLang="zh-CN" dirty="0"/>
                  <a:t>提出一种策略：将最近获得可靠性反馈集合起来，以避免预测不准确</a:t>
                </a:r>
                <a:r>
                  <a:rPr lang="zh-CN" altLang="zh-CN" dirty="0" smtClean="0"/>
                  <a:t>。</a:t>
                </a:r>
                <a:endParaRPr lang="en-US" altLang="zh-CN" dirty="0" smtClean="0"/>
              </a:p>
              <a:p>
                <a:pPr lvl="2"/>
                <a:r>
                  <a:rPr lang="zh-CN" altLang="zh-CN" dirty="0"/>
                  <a:t>寻找在过去调用示例中和当前调用</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𝑐</m:t>
                        </m:r>
                      </m:sub>
                    </m:sSub>
                  </m:oMath>
                </a14:m>
                <a:r>
                  <a:rPr lang="zh-CN" altLang="zh-CN" dirty="0"/>
                  <a:t>有相同调用上下文环境参数的记录集合</a:t>
                </a:r>
                <a:r>
                  <a:rPr lang="en-US" altLang="zh-CN" dirty="0" smtClean="0"/>
                  <a:t>H</a:t>
                </a:r>
                <a:r>
                  <a:rPr lang="zh-CN" altLang="en-US" dirty="0" smtClean="0"/>
                  <a:t>：</a:t>
                </a:r>
                <a:endParaRPr lang="en-US" altLang="zh-CN" dirty="0" smtClean="0"/>
              </a:p>
              <a:p>
                <a:pPr marL="914400" lvl="2" indent="0">
                  <a:buNone/>
                </a:pPr>
                <a:endParaRPr lang="en-US" altLang="zh-CN" dirty="0" smtClean="0"/>
              </a:p>
              <a:p>
                <a:pPr lvl="2"/>
                <a:endParaRPr lang="zh-CN" altLang="zh-CN" dirty="0"/>
              </a:p>
              <a:p>
                <a:pPr lvl="2"/>
                <a:r>
                  <a:rPr lang="zh-CN" altLang="zh-CN" dirty="0"/>
                  <a:t>如果</a:t>
                </a:r>
                <a:r>
                  <a:rPr lang="en-US" altLang="zh-CN" dirty="0"/>
                  <a:t>H</a:t>
                </a:r>
                <a:r>
                  <a:rPr lang="zh-CN" altLang="zh-CN" dirty="0"/>
                  <a:t>不为空，就利用</a:t>
                </a:r>
                <a:r>
                  <a:rPr lang="en-US" altLang="zh-CN" dirty="0"/>
                  <a:t>H</a:t>
                </a:r>
                <a:r>
                  <a:rPr lang="zh-CN" altLang="zh-CN" dirty="0"/>
                  <a:t>的可靠性计算当前调用的可靠性</a:t>
                </a:r>
                <a:r>
                  <a:rPr lang="zh-CN" altLang="zh-CN" dirty="0" smtClean="0"/>
                  <a:t>性能</a:t>
                </a:r>
                <a:r>
                  <a:rPr lang="zh-CN" altLang="en-US" dirty="0" smtClean="0"/>
                  <a:t>：</a:t>
                </a:r>
                <a:endParaRPr lang="en-US" altLang="zh-CN" dirty="0" smtClean="0"/>
              </a:p>
              <a:p>
                <a:pPr marL="914400" lvl="2" indent="0">
                  <a:buNone/>
                </a:pPr>
                <a:endParaRPr lang="en-US" altLang="zh-CN" dirty="0"/>
              </a:p>
              <a:p>
                <a:pPr marL="914400" lvl="2" indent="0">
                  <a:buNone/>
                </a:pPr>
                <a:endParaRPr lang="en-US" altLang="zh-CN" dirty="0" smtClean="0"/>
              </a:p>
              <a:p>
                <a:pPr marL="0" indent="0">
                  <a:buNone/>
                </a:pPr>
                <a:endParaRPr lang="zh-CN" altLang="zh-CN" dirty="0"/>
              </a:p>
              <a:p>
                <a:pPr marL="0" indent="0">
                  <a:buNone/>
                </a:pPr>
                <a:endParaRPr lang="en-US" altLang="zh-CN" dirty="0" smtClean="0"/>
              </a:p>
              <a:p>
                <a:pPr marL="0" indent="0">
                  <a:buNone/>
                </a:pPr>
                <a:endParaRPr lang="en-US" altLang="zh-CN" dirty="0" smtClean="0"/>
              </a:p>
              <a:p>
                <a:pPr marL="0" indent="0">
                  <a:buNone/>
                </a:pPr>
                <a:endParaRPr lang="en-US" altLang="zh-CN" dirty="0" smtClean="0"/>
              </a:p>
              <a:p>
                <a:pPr lvl="1"/>
                <a:endParaRPr lang="zh-CN" altLang="zh-CN" dirty="0"/>
              </a:p>
              <a:p>
                <a:pPr marL="457200" lvl="1" indent="0">
                  <a:buNone/>
                </a:pPr>
                <a:endParaRPr lang="zh-CN" altLang="zh-CN" dirty="0"/>
              </a:p>
              <a:p>
                <a:endParaRPr lang="zh-CN" altLang="zh-CN" dirty="0"/>
              </a:p>
              <a:p>
                <a:pPr marL="0" indent="0">
                  <a:buNone/>
                </a:pPr>
                <a:endParaRPr lang="zh-CN" altLang="zh-CN" dirty="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735" t="-464" r="-1176"/>
                </a:stretch>
              </a:blipFill>
            </p:spPr>
            <p:txBody>
              <a:bodyPr/>
              <a:lstStyle/>
              <a:p>
                <a:r>
                  <a:rPr lang="zh-CN" altLang="en-US">
                    <a:noFill/>
                  </a:rPr>
                  <a:t> </a:t>
                </a:r>
              </a:p>
            </p:txBody>
          </p:sp>
        </mc:Fallback>
      </mc:AlternateContent>
      <p:pic>
        <p:nvPicPr>
          <p:cNvPr id="8" name="图片 7"/>
          <p:cNvPicPr/>
          <p:nvPr/>
        </p:nvPicPr>
        <p:blipFill>
          <a:blip r:embed="rId3"/>
          <a:stretch>
            <a:fillRect/>
          </a:stretch>
        </p:blipFill>
        <p:spPr>
          <a:xfrm>
            <a:off x="2386330" y="3385433"/>
            <a:ext cx="4417918" cy="475615"/>
          </a:xfrm>
          <a:prstGeom prst="rect">
            <a:avLst/>
          </a:prstGeom>
        </p:spPr>
      </p:pic>
      <p:pic>
        <p:nvPicPr>
          <p:cNvPr id="9" name="图片 8"/>
          <p:cNvPicPr/>
          <p:nvPr/>
        </p:nvPicPr>
        <p:blipFill>
          <a:blip r:embed="rId4"/>
          <a:stretch>
            <a:fillRect/>
          </a:stretch>
        </p:blipFill>
        <p:spPr>
          <a:xfrm>
            <a:off x="3347864" y="4367252"/>
            <a:ext cx="1923415" cy="789940"/>
          </a:xfrm>
          <a:prstGeom prst="rect">
            <a:avLst/>
          </a:prstGeom>
        </p:spPr>
      </p:pic>
    </p:spTree>
    <p:extLst>
      <p:ext uri="{BB962C8B-B14F-4D97-AF65-F5344CB8AC3E}">
        <p14:creationId xmlns:p14="http://schemas.microsoft.com/office/powerpoint/2010/main" val="39654221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056" y="0"/>
            <a:ext cx="8291513" cy="865188"/>
          </a:xfrm>
        </p:spPr>
        <p:txBody>
          <a:bodyPr/>
          <a:lstStyle/>
          <a:p>
            <a:r>
              <a:rPr lang="zh-CN" altLang="en-US" dirty="0" smtClean="0"/>
              <a:t>四、</a:t>
            </a:r>
            <a:r>
              <a:rPr lang="en-US" altLang="zh-CN" dirty="0" smtClean="0"/>
              <a:t>CLUS</a:t>
            </a:r>
            <a:r>
              <a:rPr lang="zh-CN" altLang="en-US" dirty="0" smtClean="0"/>
              <a:t>预测模型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可靠性预测：提出一种服务使用反馈策略</a:t>
                </a:r>
                <a:endParaRPr lang="en-US" altLang="zh-CN" dirty="0" smtClean="0"/>
              </a:p>
              <a:p>
                <a:pPr lvl="1"/>
                <a:r>
                  <a:rPr lang="zh-CN" altLang="zh-CN" dirty="0"/>
                  <a:t>提出一种策略：将最近获得可靠性反馈集合起来，以避免预测不准确</a:t>
                </a:r>
                <a:r>
                  <a:rPr lang="zh-CN" altLang="zh-CN" dirty="0" smtClean="0"/>
                  <a:t>。</a:t>
                </a:r>
                <a:endParaRPr lang="en-US" altLang="zh-CN" dirty="0" smtClean="0"/>
              </a:p>
              <a:p>
                <a:pPr lvl="2"/>
                <a:r>
                  <a:rPr lang="zh-CN" altLang="zh-CN" dirty="0"/>
                  <a:t>如果</a:t>
                </a:r>
                <a:r>
                  <a:rPr lang="en-US" altLang="zh-CN" dirty="0"/>
                  <a:t>H</a:t>
                </a:r>
                <a:r>
                  <a:rPr lang="zh-CN" altLang="zh-CN" dirty="0"/>
                  <a:t>为空，利用</a:t>
                </a:r>
                <a:r>
                  <a:rPr lang="en-US" altLang="zh-CN" dirty="0"/>
                  <a:t>D</a:t>
                </a:r>
                <a:r>
                  <a:rPr lang="zh-CN" altLang="zh-CN" dirty="0"/>
                  <a:t>中数据计算当前调用的</a:t>
                </a:r>
                <a:r>
                  <a:rPr lang="zh-CN" altLang="zh-CN" dirty="0" smtClean="0"/>
                  <a:t>可靠性</a:t>
                </a:r>
                <a:r>
                  <a:rPr lang="zh-CN" altLang="en-US" dirty="0" smtClean="0"/>
                  <a:t>：</a:t>
                </a:r>
                <a:endParaRPr lang="en-US" altLang="zh-CN" dirty="0" smtClean="0"/>
              </a:p>
              <a:p>
                <a:pPr marL="914400" lvl="2" indent="0">
                  <a:buNone/>
                </a:pPr>
                <a:endParaRPr lang="zh-CN" altLang="zh-CN" dirty="0" smtClean="0"/>
              </a:p>
              <a:p>
                <a:pPr marL="914400" lvl="2" indent="0">
                  <a:buNone/>
                </a:pPr>
                <a:endParaRPr lang="en-US" altLang="zh-CN" dirty="0" smtClean="0"/>
              </a:p>
              <a:p>
                <a:pPr marL="914400" lvl="2" indent="0">
                  <a:buNone/>
                </a:pPr>
                <a:r>
                  <a:rPr lang="zh-CN" altLang="zh-CN" dirty="0" smtClean="0"/>
                  <a:t>其中</a:t>
                </a:r>
                <a:r>
                  <a:rPr lang="zh-CN" altLang="zh-CN" dirty="0"/>
                  <a:t>，</a:t>
                </a:r>
                <a14:m>
                  <m:oMath xmlns:m="http://schemas.openxmlformats.org/officeDocument/2006/math">
                    <m:r>
                      <a:rPr lang="zh-CN" altLang="zh-CN">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𝑘</m:t>
                        </m:r>
                      </m:sub>
                    </m:sSub>
                  </m:oMath>
                </a14:m>
                <a:r>
                  <a:rPr lang="zh-CN" altLang="zh-CN" dirty="0"/>
                  <a:t>是当前调用的用户</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𝑐</m:t>
                        </m:r>
                      </m:sub>
                    </m:sSub>
                  </m:oMath>
                </a14:m>
                <a:r>
                  <a:rPr lang="zh-CN" altLang="zh-CN" dirty="0"/>
                  <a:t>所在的簇，</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𝑗</m:t>
                        </m:r>
                      </m:sub>
                    </m:sSub>
                  </m:oMath>
                </a14:m>
                <a:r>
                  <a:rPr lang="zh-CN" altLang="zh-CN" dirty="0"/>
                  <a:t>是当前调用的服务</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𝑐</m:t>
                        </m:r>
                      </m:sub>
                    </m:sSub>
                  </m:oMath>
                </a14:m>
                <a:r>
                  <a:rPr lang="zh-CN" altLang="zh-CN" dirty="0"/>
                  <a:t>所在的簇，</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𝑖</m:t>
                        </m:r>
                      </m:sub>
                    </m:sSub>
                  </m:oMath>
                </a14:m>
                <a:r>
                  <a:rPr lang="zh-CN" altLang="zh-CN" dirty="0"/>
                  <a:t>是当前调用的的实际时间</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𝑐</m:t>
                        </m:r>
                      </m:sub>
                    </m:sSub>
                  </m:oMath>
                </a14:m>
                <a:r>
                  <a:rPr lang="zh-CN" altLang="zh-CN" dirty="0"/>
                  <a:t>所在的时间窗口</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a14:m>
                <a:r>
                  <a:rPr lang="zh-CN" altLang="zh-CN" dirty="0"/>
                  <a:t>所在的簇</a:t>
                </a:r>
                <a:r>
                  <a:rPr lang="zh-CN" altLang="zh-CN" dirty="0" smtClean="0"/>
                  <a:t>。</a:t>
                </a:r>
                <a:endParaRPr lang="en-US" altLang="zh-CN" dirty="0" smtClean="0"/>
              </a:p>
              <a:p>
                <a:pPr lvl="2"/>
                <a:r>
                  <a:rPr lang="zh-CN" altLang="zh-CN" dirty="0"/>
                  <a:t>为了提高预测的准确性，过去的调用样本应该用新的可靠性记录进行更新，并删除过时的记录，根据环境的动态变化，可以定期执行过去的调用样例更新，此外，每次更新过去的调用示例时，都应该重新创建空间</a:t>
                </a:r>
                <a:r>
                  <a:rPr lang="en-US" altLang="zh-CN" dirty="0"/>
                  <a:t>D</a:t>
                </a:r>
                <a:r>
                  <a:rPr lang="zh-CN" altLang="zh-CN" dirty="0"/>
                  <a:t>。</a:t>
                </a:r>
              </a:p>
              <a:p>
                <a:pPr marL="0" indent="0">
                  <a:buNone/>
                </a:pPr>
                <a:endParaRPr lang="zh-CN" altLang="zh-CN" dirty="0"/>
              </a:p>
              <a:p>
                <a:pPr marL="0" indent="0">
                  <a:buNone/>
                </a:pPr>
                <a:endParaRPr lang="zh-CN" altLang="zh-CN" dirty="0"/>
              </a:p>
              <a:p>
                <a:pPr marL="0" indent="0">
                  <a:buNone/>
                </a:pPr>
                <a:endParaRPr lang="en-US" altLang="zh-CN" dirty="0" smtClean="0"/>
              </a:p>
              <a:p>
                <a:pPr marL="0" indent="0">
                  <a:buNone/>
                </a:pPr>
                <a:endParaRPr lang="en-US" altLang="zh-CN" dirty="0" smtClean="0"/>
              </a:p>
              <a:p>
                <a:pPr marL="0" indent="0">
                  <a:buNone/>
                </a:pPr>
                <a:endParaRPr lang="en-US" altLang="zh-CN" dirty="0" smtClean="0"/>
              </a:p>
              <a:p>
                <a:pPr lvl="1"/>
                <a:endParaRPr lang="zh-CN" altLang="zh-CN" dirty="0"/>
              </a:p>
              <a:p>
                <a:pPr marL="457200" lvl="1" indent="0">
                  <a:buNone/>
                </a:pPr>
                <a:endParaRPr lang="zh-CN" altLang="zh-CN" dirty="0"/>
              </a:p>
              <a:p>
                <a:endParaRPr lang="zh-CN" altLang="zh-CN" dirty="0"/>
              </a:p>
              <a:p>
                <a:pPr marL="0" indent="0">
                  <a:buNone/>
                </a:pPr>
                <a:endParaRPr lang="zh-CN" altLang="zh-CN" dirty="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735" t="-464" r="-515"/>
                </a:stretch>
              </a:blipFill>
            </p:spPr>
            <p:txBody>
              <a:bodyPr/>
              <a:lstStyle/>
              <a:p>
                <a:r>
                  <a:rPr lang="zh-CN" altLang="en-US">
                    <a:noFill/>
                  </a:rPr>
                  <a:t> </a:t>
                </a:r>
              </a:p>
            </p:txBody>
          </p:sp>
        </mc:Fallback>
      </mc:AlternateContent>
      <p:pic>
        <p:nvPicPr>
          <p:cNvPr id="4" name="图片 3"/>
          <p:cNvPicPr/>
          <p:nvPr/>
        </p:nvPicPr>
        <p:blipFill>
          <a:blip r:embed="rId3"/>
          <a:stretch>
            <a:fillRect/>
          </a:stretch>
        </p:blipFill>
        <p:spPr>
          <a:xfrm>
            <a:off x="3419872" y="2924944"/>
            <a:ext cx="2088232" cy="720080"/>
          </a:xfrm>
          <a:prstGeom prst="rect">
            <a:avLst/>
          </a:prstGeom>
        </p:spPr>
      </p:pic>
    </p:spTree>
    <p:extLst>
      <p:ext uri="{BB962C8B-B14F-4D97-AF65-F5344CB8AC3E}">
        <p14:creationId xmlns:p14="http://schemas.microsoft.com/office/powerpoint/2010/main" val="29843164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056" y="0"/>
            <a:ext cx="8291513" cy="865188"/>
          </a:xfrm>
        </p:spPr>
        <p:txBody>
          <a:bodyPr/>
          <a:lstStyle/>
          <a:p>
            <a:r>
              <a:rPr lang="zh-CN" altLang="en-US" dirty="0" smtClean="0"/>
              <a:t>四、</a:t>
            </a:r>
            <a:r>
              <a:rPr lang="en-US" altLang="zh-CN" dirty="0" smtClean="0"/>
              <a:t>CLUS</a:t>
            </a:r>
            <a:r>
              <a:rPr lang="zh-CN" altLang="en-US" dirty="0" smtClean="0"/>
              <a:t>预测模型</a:t>
            </a:r>
            <a:endParaRPr lang="zh-CN" altLang="en-US" dirty="0"/>
          </a:p>
        </p:txBody>
      </p:sp>
      <p:sp>
        <p:nvSpPr>
          <p:cNvPr id="3" name="内容占位符 2"/>
          <p:cNvSpPr>
            <a:spLocks noGrp="1"/>
          </p:cNvSpPr>
          <p:nvPr>
            <p:ph idx="1"/>
          </p:nvPr>
        </p:nvSpPr>
        <p:spPr/>
        <p:txBody>
          <a:bodyPr/>
          <a:lstStyle/>
          <a:p>
            <a:r>
              <a:rPr lang="zh-CN" altLang="en-US" dirty="0" smtClean="0"/>
              <a:t>可靠性预测：线性回归预测模型</a:t>
            </a:r>
            <a:endParaRPr lang="en-US" altLang="zh-CN" dirty="0" smtClean="0"/>
          </a:p>
          <a:p>
            <a:pPr lvl="1"/>
            <a:r>
              <a:rPr lang="en-US" altLang="zh-CN" dirty="0" err="1"/>
              <a:t>LinReg</a:t>
            </a:r>
            <a:r>
              <a:rPr lang="zh-CN" altLang="zh-CN" dirty="0"/>
              <a:t>模型根据以下输入参数分类过去调用的训练数据：用户位置（</a:t>
            </a:r>
            <a:r>
              <a:rPr lang="en-US" altLang="zh-CN" dirty="0"/>
              <a:t>User Location</a:t>
            </a:r>
            <a:r>
              <a:rPr lang="zh-CN" altLang="zh-CN" dirty="0"/>
              <a:t>，</a:t>
            </a:r>
            <a:r>
              <a:rPr lang="en-US" altLang="zh-CN" dirty="0"/>
              <a:t>u</a:t>
            </a:r>
            <a:r>
              <a:rPr lang="zh-CN" altLang="zh-CN" dirty="0"/>
              <a:t>）、服务位置（</a:t>
            </a:r>
            <a:r>
              <a:rPr lang="en-US" altLang="zh-CN" dirty="0"/>
              <a:t>Service Location</a:t>
            </a:r>
            <a:r>
              <a:rPr lang="zh-CN" altLang="zh-CN" dirty="0"/>
              <a:t>， </a:t>
            </a:r>
            <a:r>
              <a:rPr lang="en-US" altLang="zh-CN" dirty="0"/>
              <a:t>s</a:t>
            </a:r>
            <a:r>
              <a:rPr lang="zh-CN" altLang="zh-CN" dirty="0"/>
              <a:t>）、服务负载（</a:t>
            </a:r>
            <a:r>
              <a:rPr lang="en-US" altLang="zh-CN" dirty="0"/>
              <a:t>service Load, l</a:t>
            </a:r>
            <a:r>
              <a:rPr lang="zh-CN" altLang="zh-CN" dirty="0"/>
              <a:t>）、服务类（</a:t>
            </a:r>
            <a:r>
              <a:rPr lang="en-US" altLang="zh-CN" dirty="0"/>
              <a:t>service </a:t>
            </a:r>
            <a:r>
              <a:rPr lang="en-US" altLang="zh-CN" dirty="0" err="1"/>
              <a:t>class,c</a:t>
            </a:r>
            <a:r>
              <a:rPr lang="zh-CN" altLang="zh-CN" dirty="0"/>
              <a:t>）</a:t>
            </a:r>
          </a:p>
          <a:p>
            <a:pPr marL="914400" lvl="2" indent="0">
              <a:buNone/>
            </a:pPr>
            <a:endParaRPr lang="en-US" altLang="zh-CN" dirty="0" smtClean="0"/>
          </a:p>
          <a:p>
            <a:pPr marL="914400" lvl="2" indent="0">
              <a:buNone/>
            </a:pPr>
            <a:endParaRPr lang="en-US" altLang="zh-CN" dirty="0" smtClean="0"/>
          </a:p>
          <a:p>
            <a:pPr marL="914400" lvl="2" indent="0">
              <a:buNone/>
            </a:pPr>
            <a:r>
              <a:rPr lang="zh-CN" altLang="en-US" dirty="0" smtClean="0"/>
              <a:t>其中</a:t>
            </a:r>
            <a:endParaRPr lang="en-US" altLang="zh-CN" dirty="0" smtClean="0"/>
          </a:p>
          <a:p>
            <a:pPr marL="914400" lvl="2" indent="0">
              <a:buNone/>
            </a:pPr>
            <a:endParaRPr lang="zh-CN" altLang="zh-CN" dirty="0"/>
          </a:p>
          <a:p>
            <a:pPr marL="914400" lvl="2" indent="0">
              <a:buNone/>
            </a:pPr>
            <a:endParaRPr lang="en-US" altLang="zh-CN" dirty="0" smtClean="0"/>
          </a:p>
          <a:p>
            <a:pPr marL="914400" lvl="2" indent="0">
              <a:buNone/>
            </a:pPr>
            <a:r>
              <a:rPr lang="zh-CN" altLang="zh-CN" dirty="0"/>
              <a:t>其中</a:t>
            </a:r>
            <a:r>
              <a:rPr lang="en-US" altLang="zh-CN" dirty="0"/>
              <a:t>I</a:t>
            </a:r>
            <a:r>
              <a:rPr lang="zh-CN" altLang="zh-CN" dirty="0"/>
              <a:t>是</a:t>
            </a:r>
            <a:r>
              <a:rPr lang="zh-CN" altLang="zh-CN" dirty="0" smtClean="0"/>
              <a:t>单位矩阵</a:t>
            </a:r>
          </a:p>
          <a:p>
            <a:pPr marL="914400" lvl="2" indent="0">
              <a:buNone/>
            </a:pPr>
            <a:endParaRPr lang="zh-CN" altLang="zh-CN" dirty="0" smtClean="0"/>
          </a:p>
          <a:p>
            <a:pPr marL="0" indent="0">
              <a:buNone/>
            </a:pPr>
            <a:endParaRPr lang="en-US" altLang="zh-CN" dirty="0" smtClean="0"/>
          </a:p>
          <a:p>
            <a:pPr marL="0" indent="0">
              <a:buNone/>
            </a:pPr>
            <a:endParaRPr lang="zh-CN" altLang="zh-CN" dirty="0"/>
          </a:p>
          <a:p>
            <a:pPr marL="0" indent="0">
              <a:buNone/>
            </a:pPr>
            <a:endParaRPr lang="en-US" altLang="zh-CN" dirty="0" smtClean="0"/>
          </a:p>
          <a:p>
            <a:pPr marL="0" indent="0">
              <a:buNone/>
            </a:pPr>
            <a:endParaRPr lang="en-US" altLang="zh-CN" dirty="0" smtClean="0"/>
          </a:p>
          <a:p>
            <a:pPr marL="0" indent="0">
              <a:buNone/>
            </a:pPr>
            <a:endParaRPr lang="en-US" altLang="zh-CN" dirty="0" smtClean="0"/>
          </a:p>
          <a:p>
            <a:pPr lvl="1"/>
            <a:endParaRPr lang="zh-CN" altLang="zh-CN" dirty="0"/>
          </a:p>
          <a:p>
            <a:pPr marL="457200" lvl="1" indent="0">
              <a:buNone/>
            </a:pPr>
            <a:endParaRPr lang="zh-CN" altLang="zh-CN" dirty="0"/>
          </a:p>
          <a:p>
            <a:endParaRPr lang="zh-CN" altLang="zh-CN" dirty="0"/>
          </a:p>
          <a:p>
            <a:pPr marL="0" indent="0">
              <a:buNone/>
            </a:pPr>
            <a:endParaRPr lang="zh-CN" altLang="zh-CN" dirty="0"/>
          </a:p>
          <a:p>
            <a:pPr marL="0" indent="0">
              <a:buNone/>
            </a:pPr>
            <a:endParaRPr lang="zh-CN" altLang="en-US" dirty="0"/>
          </a:p>
        </p:txBody>
      </p:sp>
      <p:pic>
        <p:nvPicPr>
          <p:cNvPr id="5" name="图片 4"/>
          <p:cNvPicPr/>
          <p:nvPr/>
        </p:nvPicPr>
        <p:blipFill>
          <a:blip r:embed="rId2"/>
          <a:stretch>
            <a:fillRect/>
          </a:stretch>
        </p:blipFill>
        <p:spPr>
          <a:xfrm>
            <a:off x="2123728" y="3510246"/>
            <a:ext cx="5274310" cy="788670"/>
          </a:xfrm>
          <a:prstGeom prst="rect">
            <a:avLst/>
          </a:prstGeom>
        </p:spPr>
      </p:pic>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2987824" y="4558473"/>
            <a:ext cx="2466340" cy="608965"/>
          </a:xfrm>
          <a:prstGeom prst="rect">
            <a:avLst/>
          </a:prstGeom>
        </p:spPr>
      </p:pic>
    </p:spTree>
    <p:extLst>
      <p:ext uri="{BB962C8B-B14F-4D97-AF65-F5344CB8AC3E}">
        <p14:creationId xmlns:p14="http://schemas.microsoft.com/office/powerpoint/2010/main" val="9645878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056" y="0"/>
            <a:ext cx="8291513" cy="865188"/>
          </a:xfrm>
        </p:spPr>
        <p:txBody>
          <a:bodyPr/>
          <a:lstStyle/>
          <a:p>
            <a:r>
              <a:rPr lang="zh-CN" altLang="en-US" dirty="0" smtClean="0"/>
              <a:t>四、</a:t>
            </a:r>
            <a:r>
              <a:rPr lang="en-US" altLang="zh-CN" dirty="0" smtClean="0"/>
              <a:t>CLUS</a:t>
            </a:r>
            <a:r>
              <a:rPr lang="zh-CN" altLang="en-US" dirty="0" smtClean="0"/>
              <a:t>预测模型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可靠性预测：线性回归预测模型</a:t>
                </a:r>
                <a:endParaRPr lang="en-US" altLang="zh-CN" dirty="0" smtClean="0"/>
              </a:p>
              <a:p>
                <a:pPr lvl="1"/>
                <a:r>
                  <a:rPr lang="zh-CN" altLang="en-US" dirty="0" smtClean="0"/>
                  <a:t>代价函数</a:t>
                </a:r>
                <a:endParaRPr lang="en-US" altLang="zh-CN" dirty="0" smtClean="0"/>
              </a:p>
              <a:p>
                <a:pPr lvl="1"/>
                <a:endParaRPr lang="en-US" altLang="zh-CN" dirty="0"/>
              </a:p>
              <a:p>
                <a:pPr lvl="1"/>
                <a:endParaRPr lang="en-US" altLang="zh-CN" dirty="0" smtClean="0"/>
              </a:p>
              <a:p>
                <a:pPr lvl="1"/>
                <a:endParaRPr lang="en-US" altLang="zh-CN" dirty="0"/>
              </a:p>
              <a:p>
                <a:pPr lvl="1"/>
                <a:r>
                  <a:rPr lang="zh-CN" altLang="zh-CN" dirty="0" smtClean="0"/>
                  <a:t>对于</a:t>
                </a:r>
                <a:r>
                  <a:rPr lang="zh-CN" altLang="zh-CN" dirty="0"/>
                  <a:t>当前调用</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𝑐</m:t>
                        </m:r>
                      </m:sub>
                    </m:sSub>
                  </m:oMath>
                </a14:m>
                <a:r>
                  <a:rPr lang="zh-CN" altLang="zh-CN" dirty="0"/>
                  <a:t>，预测</a:t>
                </a:r>
                <a:r>
                  <a:rPr lang="zh-CN" altLang="zh-CN" dirty="0" smtClean="0"/>
                  <a:t>可靠性</a:t>
                </a:r>
                <a14:m>
                  <m:oMath xmlns:m="http://schemas.openxmlformats.org/officeDocument/2006/math">
                    <m:sSub>
                      <m:sSubPr>
                        <m:ctrlPr>
                          <a:rPr lang="zh-CN" altLang="zh-CN" i="1" smtClean="0">
                            <a:latin typeface="Cambria Math" panose="02040503050406030204" pitchFamily="18" charset="0"/>
                          </a:rPr>
                        </m:ctrlPr>
                      </m:sSubPr>
                      <m:e>
                        <m:r>
                          <a:rPr lang="en-US" altLang="zh-CN" i="1">
                            <a:latin typeface="Cambria Math" panose="02040503050406030204" pitchFamily="18" charset="0"/>
                          </a:rPr>
                          <m:t>𝑝</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𝑐</m:t>
                            </m:r>
                          </m:sub>
                        </m:sSub>
                      </m:sub>
                    </m:sSub>
                  </m:oMath>
                </a14:m>
                <a:endParaRPr lang="zh-CN" altLang="zh-CN" dirty="0"/>
              </a:p>
              <a:p>
                <a:pPr marL="0" indent="0">
                  <a:buNone/>
                </a:pPr>
                <a:endParaRPr lang="en-US" altLang="zh-CN" dirty="0" smtClean="0"/>
              </a:p>
              <a:p>
                <a:pPr marL="0" indent="0">
                  <a:buNone/>
                </a:pPr>
                <a:endParaRPr lang="zh-CN" altLang="zh-CN" dirty="0"/>
              </a:p>
              <a:p>
                <a:pPr marL="0" indent="0">
                  <a:buNone/>
                </a:pPr>
                <a:endParaRPr lang="en-US" altLang="zh-CN" dirty="0" smtClean="0"/>
              </a:p>
              <a:p>
                <a:pPr marL="0" indent="0">
                  <a:buNone/>
                </a:pPr>
                <a:endParaRPr lang="en-US" altLang="zh-CN" dirty="0" smtClean="0"/>
              </a:p>
              <a:p>
                <a:pPr marL="0" indent="0">
                  <a:buNone/>
                </a:pPr>
                <a:endParaRPr lang="en-US" altLang="zh-CN" dirty="0" smtClean="0"/>
              </a:p>
              <a:p>
                <a:pPr lvl="1"/>
                <a:endParaRPr lang="zh-CN" altLang="zh-CN" dirty="0"/>
              </a:p>
              <a:p>
                <a:pPr marL="457200" lvl="1" indent="0">
                  <a:buNone/>
                </a:pPr>
                <a:endParaRPr lang="zh-CN" altLang="zh-CN" dirty="0"/>
              </a:p>
              <a:p>
                <a:endParaRPr lang="zh-CN" altLang="zh-CN" dirty="0"/>
              </a:p>
              <a:p>
                <a:pPr marL="0" indent="0">
                  <a:buNone/>
                </a:pPr>
                <a:endParaRPr lang="zh-CN" altLang="zh-CN" dirty="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735" t="-464"/>
                </a:stretch>
              </a:blipFill>
            </p:spPr>
            <p:txBody>
              <a:bodyPr/>
              <a:lstStyle/>
              <a:p>
                <a:r>
                  <a:rPr lang="zh-CN" altLang="en-US">
                    <a:noFill/>
                  </a:rPr>
                  <a:t> </a:t>
                </a:r>
              </a:p>
            </p:txBody>
          </p:sp>
        </mc:Fallback>
      </mc:AlternateContent>
      <p:pic>
        <p:nvPicPr>
          <p:cNvPr id="8" name="图片 7"/>
          <p:cNvPicPr/>
          <p:nvPr/>
        </p:nvPicPr>
        <p:blipFill>
          <a:blip r:embed="rId3"/>
          <a:stretch>
            <a:fillRect/>
          </a:stretch>
        </p:blipFill>
        <p:spPr>
          <a:xfrm>
            <a:off x="2627784" y="4172365"/>
            <a:ext cx="3637915" cy="1132840"/>
          </a:xfrm>
          <a:prstGeom prst="rect">
            <a:avLst/>
          </a:prstGeom>
        </p:spPr>
      </p:pic>
      <p:pic>
        <p:nvPicPr>
          <p:cNvPr id="7" name="图片 6"/>
          <p:cNvPicPr/>
          <p:nvPr/>
        </p:nvPicPr>
        <p:blipFill>
          <a:blip r:embed="rId4"/>
          <a:stretch>
            <a:fillRect/>
          </a:stretch>
        </p:blipFill>
        <p:spPr>
          <a:xfrm>
            <a:off x="2754278" y="2286829"/>
            <a:ext cx="3695065" cy="808990"/>
          </a:xfrm>
          <a:prstGeom prst="rect">
            <a:avLst/>
          </a:prstGeom>
        </p:spPr>
      </p:pic>
    </p:spTree>
    <p:extLst>
      <p:ext uri="{BB962C8B-B14F-4D97-AF65-F5344CB8AC3E}">
        <p14:creationId xmlns:p14="http://schemas.microsoft.com/office/powerpoint/2010/main" val="27967905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a:t>
            </a:r>
            <a:r>
              <a:rPr lang="en-US" altLang="zh-CN" dirty="0" smtClean="0"/>
              <a:t>Evaluation</a:t>
            </a:r>
            <a:endParaRPr lang="zh-CN" altLang="en-US" dirty="0"/>
          </a:p>
        </p:txBody>
      </p:sp>
      <p:sp>
        <p:nvSpPr>
          <p:cNvPr id="3" name="内容占位符 2"/>
          <p:cNvSpPr>
            <a:spLocks noGrp="1"/>
          </p:cNvSpPr>
          <p:nvPr>
            <p:ph idx="1"/>
          </p:nvPr>
        </p:nvSpPr>
        <p:spPr/>
        <p:txBody>
          <a:bodyPr/>
          <a:lstStyle/>
          <a:p>
            <a:r>
              <a:rPr lang="zh-CN" altLang="en-US" dirty="0" smtClean="0"/>
              <a:t>对比方法 </a:t>
            </a:r>
            <a:r>
              <a:rPr lang="en-US" altLang="zh-CN" dirty="0" smtClean="0"/>
              <a:t>UPCC</a:t>
            </a:r>
            <a:r>
              <a:rPr lang="zh-CN" altLang="en-US" dirty="0" smtClean="0"/>
              <a:t>、</a:t>
            </a:r>
            <a:r>
              <a:rPr lang="en-US" altLang="zh-CN" dirty="0" smtClean="0"/>
              <a:t>IPCC</a:t>
            </a:r>
            <a:r>
              <a:rPr lang="zh-CN" altLang="en-US" dirty="0" smtClean="0"/>
              <a:t>、</a:t>
            </a:r>
            <a:r>
              <a:rPr lang="en-US" altLang="zh-CN" dirty="0" smtClean="0"/>
              <a:t>Hybrid</a:t>
            </a:r>
          </a:p>
          <a:p>
            <a:r>
              <a:rPr lang="zh-CN" altLang="en-US" dirty="0" smtClean="0"/>
              <a:t>评价指标：</a:t>
            </a:r>
            <a:endParaRPr lang="en-US" altLang="zh-CN" dirty="0" smtClean="0"/>
          </a:p>
          <a:p>
            <a:endParaRPr lang="en-US" altLang="zh-CN" dirty="0" smtClean="0"/>
          </a:p>
        </p:txBody>
      </p:sp>
      <p:pic>
        <p:nvPicPr>
          <p:cNvPr id="4" name="图片 3"/>
          <p:cNvPicPr/>
          <p:nvPr/>
        </p:nvPicPr>
        <p:blipFill>
          <a:blip r:embed="rId2"/>
          <a:stretch>
            <a:fillRect/>
          </a:stretch>
        </p:blipFill>
        <p:spPr>
          <a:xfrm>
            <a:off x="3127147" y="2348880"/>
            <a:ext cx="2828290" cy="970915"/>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a:t>
            </a:r>
            <a:r>
              <a:rPr lang="en-US" altLang="zh-CN" dirty="0" smtClean="0"/>
              <a:t>Evaluation</a:t>
            </a:r>
            <a:endParaRPr lang="zh-CN" altLang="en-US" dirty="0"/>
          </a:p>
        </p:txBody>
      </p:sp>
      <p:sp>
        <p:nvSpPr>
          <p:cNvPr id="3" name="内容占位符 2"/>
          <p:cNvSpPr>
            <a:spLocks noGrp="1"/>
          </p:cNvSpPr>
          <p:nvPr>
            <p:ph idx="1"/>
          </p:nvPr>
        </p:nvSpPr>
        <p:spPr/>
        <p:txBody>
          <a:bodyPr/>
          <a:lstStyle/>
          <a:p>
            <a:r>
              <a:rPr lang="zh-CN" altLang="en-US" dirty="0" smtClean="0"/>
              <a:t>实验设置</a:t>
            </a:r>
            <a:endParaRPr lang="en-US" altLang="zh-CN" dirty="0" smtClean="0"/>
          </a:p>
          <a:p>
            <a:pPr lvl="1"/>
            <a:r>
              <a:rPr lang="zh-CN" altLang="en-US" dirty="0" smtClean="0">
                <a:cs typeface="Times New Roman" panose="02020603050405020304" pitchFamily="18" charset="0"/>
              </a:rPr>
              <a:t>实验中</a:t>
            </a:r>
            <a:r>
              <a:rPr lang="zh-CN" altLang="zh-CN" dirty="0" smtClean="0">
                <a:cs typeface="Times New Roman" panose="02020603050405020304" pitchFamily="18" charset="0"/>
              </a:rPr>
              <a:t>引入</a:t>
            </a:r>
            <a:r>
              <a:rPr lang="zh-CN" altLang="zh-CN" dirty="0">
                <a:cs typeface="Times New Roman" panose="02020603050405020304" pitchFamily="18" charset="0"/>
              </a:rPr>
              <a:t>了不同的</a:t>
            </a:r>
            <a:r>
              <a:rPr lang="en-US" altLang="zh-CN" dirty="0" smtClean="0">
                <a:cs typeface="Times New Roman" panose="02020603050405020304" pitchFamily="18" charset="0"/>
              </a:rPr>
              <a:t>user-</a:t>
            </a:r>
            <a:r>
              <a:rPr lang="en-US" altLang="zh-CN" dirty="0">
                <a:cs typeface="Times New Roman" panose="02020603050405020304" pitchFamily="18" charset="0"/>
              </a:rPr>
              <a:t>specific</a:t>
            </a:r>
            <a:r>
              <a:rPr lang="en-US" altLang="zh-CN" dirty="0" smtClean="0">
                <a:cs typeface="Times New Roman" panose="02020603050405020304" pitchFamily="18" charset="0"/>
              </a:rPr>
              <a:t> </a:t>
            </a:r>
            <a:r>
              <a:rPr lang="en-US" altLang="zh-CN" dirty="0">
                <a:cs typeface="Times New Roman" panose="02020603050405020304" pitchFamily="18" charset="0"/>
              </a:rPr>
              <a:t>,</a:t>
            </a:r>
            <a:r>
              <a:rPr lang="en-US" altLang="zh-CN" dirty="0" smtClean="0">
                <a:cs typeface="Times New Roman" panose="02020603050405020304" pitchFamily="18" charset="0"/>
              </a:rPr>
              <a:t>service-</a:t>
            </a:r>
            <a:r>
              <a:rPr lang="en-US" altLang="zh-CN" dirty="0">
                <a:cs typeface="Times New Roman" panose="02020603050405020304" pitchFamily="18" charset="0"/>
              </a:rPr>
              <a:t>specific</a:t>
            </a:r>
            <a:r>
              <a:rPr lang="en-US" altLang="zh-CN" dirty="0" smtClean="0">
                <a:cs typeface="Times New Roman" panose="02020603050405020304" pitchFamily="18" charset="0"/>
              </a:rPr>
              <a:t>, environment-specific </a:t>
            </a:r>
            <a:r>
              <a:rPr lang="zh-CN" altLang="zh-CN" dirty="0" smtClean="0">
                <a:cs typeface="Times New Roman" panose="02020603050405020304" pitchFamily="18" charset="0"/>
              </a:rPr>
              <a:t>参数</a:t>
            </a:r>
            <a:r>
              <a:rPr lang="zh-CN" altLang="en-US" dirty="0" smtClean="0">
                <a:cs typeface="Times New Roman" panose="02020603050405020304" pitchFamily="18" charset="0"/>
              </a:rPr>
              <a:t>。</a:t>
            </a:r>
            <a:endParaRPr lang="en-US" altLang="zh-CN" dirty="0" smtClean="0">
              <a:cs typeface="Times New Roman" panose="02020603050405020304" pitchFamily="18" charset="0"/>
            </a:endParaRPr>
          </a:p>
          <a:p>
            <a:pPr lvl="2"/>
            <a:r>
              <a:rPr lang="zh-CN" altLang="zh-CN" dirty="0" smtClean="0">
                <a:cs typeface="Times New Roman" panose="02020603050405020304" pitchFamily="18" charset="0"/>
              </a:rPr>
              <a:t>通过</a:t>
            </a:r>
            <a:r>
              <a:rPr lang="zh-CN" altLang="zh-CN" dirty="0">
                <a:cs typeface="Times New Roman" panose="02020603050405020304" pitchFamily="18" charset="0"/>
              </a:rPr>
              <a:t>在全球范围内的不同地理位置提供具有不同计算复杂度的</a:t>
            </a:r>
            <a:r>
              <a:rPr lang="en-US" altLang="zh-CN" dirty="0" smtClean="0">
                <a:cs typeface="Times New Roman" panose="02020603050405020304" pitchFamily="18" charset="0"/>
              </a:rPr>
              <a:t>R</a:t>
            </a:r>
            <a:r>
              <a:rPr lang="zh-CN" altLang="zh-CN" dirty="0" smtClean="0">
                <a:cs typeface="Times New Roman" panose="02020603050405020304" pitchFamily="18" charset="0"/>
              </a:rPr>
              <a:t>服务</a:t>
            </a:r>
            <a:r>
              <a:rPr lang="zh-CN" altLang="zh-CN" dirty="0">
                <a:cs typeface="Times New Roman" panose="02020603050405020304" pitchFamily="18" charset="0"/>
              </a:rPr>
              <a:t>实现不同的特定于服务的参数</a:t>
            </a:r>
            <a:r>
              <a:rPr lang="zh-CN" altLang="zh-CN" dirty="0" smtClean="0">
                <a:cs typeface="Times New Roman" panose="02020603050405020304" pitchFamily="18" charset="0"/>
              </a:rPr>
              <a:t>。</a:t>
            </a:r>
            <a:endParaRPr lang="en-US" altLang="zh-CN" dirty="0" smtClean="0">
              <a:cs typeface="Times New Roman" panose="02020603050405020304" pitchFamily="18" charset="0"/>
            </a:endParaRPr>
          </a:p>
          <a:p>
            <a:pPr lvl="2"/>
            <a:r>
              <a:rPr lang="zh-CN" altLang="en-US" dirty="0"/>
              <a:t>为了在实验中包含用户参数，我们通过在云中不同位置放置</a:t>
            </a:r>
            <a:r>
              <a:rPr lang="en-US" altLang="zh-CN" dirty="0"/>
              <a:t>50</a:t>
            </a:r>
            <a:r>
              <a:rPr lang="zh-CN" altLang="en-US" dirty="0"/>
              <a:t>个</a:t>
            </a:r>
            <a:r>
              <a:rPr lang="en-US" altLang="zh-CN" dirty="0" err="1"/>
              <a:t>loadUI</a:t>
            </a:r>
            <a:r>
              <a:rPr lang="zh-CN" altLang="en-US" dirty="0"/>
              <a:t>工具</a:t>
            </a:r>
            <a:r>
              <a:rPr lang="zh-CN" altLang="en-US" dirty="0" smtClean="0"/>
              <a:t>实例来</a:t>
            </a:r>
            <a:r>
              <a:rPr lang="zh-CN" altLang="en-US" dirty="0"/>
              <a:t>模拟用户。</a:t>
            </a:r>
            <a:endParaRPr lang="en-US" altLang="zh-CN" dirty="0" smtClean="0"/>
          </a:p>
        </p:txBody>
      </p:sp>
    </p:spTree>
    <p:extLst>
      <p:ext uri="{BB962C8B-B14F-4D97-AF65-F5344CB8AC3E}">
        <p14:creationId xmlns:p14="http://schemas.microsoft.com/office/powerpoint/2010/main" val="32942375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a:t>
            </a:r>
            <a:r>
              <a:rPr lang="en-US" altLang="zh-CN" dirty="0" smtClean="0"/>
              <a:t>Evaluation</a:t>
            </a:r>
            <a:endParaRPr lang="zh-CN" altLang="en-US" dirty="0"/>
          </a:p>
        </p:txBody>
      </p:sp>
      <p:sp>
        <p:nvSpPr>
          <p:cNvPr id="3" name="内容占位符 2"/>
          <p:cNvSpPr>
            <a:spLocks noGrp="1"/>
          </p:cNvSpPr>
          <p:nvPr>
            <p:ph idx="1"/>
          </p:nvPr>
        </p:nvSpPr>
        <p:spPr>
          <a:xfrm>
            <a:off x="393304" y="1124744"/>
            <a:ext cx="8291513" cy="5257006"/>
          </a:xfrm>
        </p:spPr>
        <p:txBody>
          <a:bodyPr/>
          <a:lstStyle/>
          <a:p>
            <a:r>
              <a:rPr lang="zh-CN" altLang="en-US" dirty="0" smtClean="0"/>
              <a:t>实验设置</a:t>
            </a:r>
            <a:endParaRPr lang="en-US" altLang="zh-CN" dirty="0" smtClean="0"/>
          </a:p>
          <a:p>
            <a:pPr lvl="1"/>
            <a:r>
              <a:rPr lang="zh-CN" altLang="en-US" dirty="0" smtClean="0">
                <a:cs typeface="Times New Roman" panose="02020603050405020304" pitchFamily="18" charset="0"/>
              </a:rPr>
              <a:t>实验中</a:t>
            </a:r>
            <a:r>
              <a:rPr lang="zh-CN" altLang="zh-CN" dirty="0" smtClean="0">
                <a:cs typeface="Times New Roman" panose="02020603050405020304" pitchFamily="18" charset="0"/>
              </a:rPr>
              <a:t>引入了不同的</a:t>
            </a:r>
            <a:r>
              <a:rPr lang="en-US" altLang="zh-CN" dirty="0" smtClean="0">
                <a:cs typeface="Times New Roman" panose="02020603050405020304" pitchFamily="18" charset="0"/>
              </a:rPr>
              <a:t>user-specific ,service-specific, environment-specific </a:t>
            </a:r>
            <a:r>
              <a:rPr lang="zh-CN" altLang="zh-CN" dirty="0" smtClean="0">
                <a:cs typeface="Times New Roman" panose="02020603050405020304" pitchFamily="18" charset="0"/>
              </a:rPr>
              <a:t>参数</a:t>
            </a:r>
            <a:r>
              <a:rPr lang="zh-CN" altLang="en-US" dirty="0" smtClean="0">
                <a:cs typeface="Times New Roman" panose="02020603050405020304" pitchFamily="18" charset="0"/>
              </a:rPr>
              <a:t>。</a:t>
            </a:r>
            <a:endParaRPr lang="en-US" altLang="zh-CN" dirty="0" smtClean="0">
              <a:cs typeface="Times New Roman" panose="02020603050405020304" pitchFamily="18" charset="0"/>
            </a:endParaRPr>
          </a:p>
          <a:p>
            <a:pPr lvl="2"/>
            <a:r>
              <a:rPr lang="zh-CN" altLang="zh-CN" dirty="0" smtClean="0"/>
              <a:t>通过创建具有不同负载生成器的测试用例，引入了不同特定于环境的参数，这些测试用例由后续调用之间的时间间隔决定。</a:t>
            </a:r>
            <a:endParaRPr lang="en-US" altLang="zh-CN" dirty="0" smtClean="0"/>
          </a:p>
          <a:p>
            <a:pPr lvl="2"/>
            <a:r>
              <a:rPr lang="zh-CN" altLang="en-US" dirty="0" smtClean="0"/>
              <a:t>通过</a:t>
            </a:r>
            <a:r>
              <a:rPr lang="zh-CN" altLang="en-US" dirty="0"/>
              <a:t>更改表</a:t>
            </a:r>
            <a:r>
              <a:rPr lang="en-US" altLang="zh-CN" dirty="0"/>
              <a:t>2</a:t>
            </a:r>
            <a:r>
              <a:rPr lang="zh-CN" altLang="en-US" dirty="0"/>
              <a:t>中的定义的时间间隔，我们为服务设置了七个不同的负载级别</a:t>
            </a:r>
            <a:r>
              <a:rPr lang="zh-CN" altLang="en-US" dirty="0" smtClean="0"/>
              <a:t>。对于</a:t>
            </a:r>
            <a:r>
              <a:rPr lang="zh-CN" altLang="en-US" dirty="0"/>
              <a:t>每个特定的负载，都创建了一个特殊的测试用例，并将其交付给云中的所有代理</a:t>
            </a:r>
            <a:r>
              <a:rPr lang="zh-CN" altLang="en-US" dirty="0" smtClean="0"/>
              <a:t>。</a:t>
            </a:r>
            <a:endParaRPr lang="en-US" altLang="zh-CN" dirty="0" smtClean="0"/>
          </a:p>
          <a:p>
            <a:pPr lvl="2"/>
            <a:r>
              <a:rPr lang="zh-CN" altLang="zh-CN" dirty="0"/>
              <a:t>在每个测试用例中，每个代理向每个已部署的服务发送</a:t>
            </a:r>
            <a:r>
              <a:rPr lang="en-US" altLang="zh-CN" dirty="0"/>
              <a:t>150</a:t>
            </a:r>
            <a:r>
              <a:rPr lang="zh-CN" altLang="zh-CN" dirty="0"/>
              <a:t>个请求。在测试用例完成后，我们从代理收集测量的可靠性数据，并重新启动承载服务的机器，以便为下一个测试用例恢复。作为我们实验的一部分，总共执行了大约</a:t>
            </a:r>
            <a:r>
              <a:rPr lang="en-US" altLang="zh-CN" dirty="0"/>
              <a:t>2.5</a:t>
            </a:r>
            <a:r>
              <a:rPr lang="zh-CN" altLang="zh-CN" dirty="0"/>
              <a:t>百万不同的</a:t>
            </a:r>
            <a:r>
              <a:rPr lang="en-US" altLang="zh-CN" dirty="0"/>
              <a:t>Web</a:t>
            </a:r>
            <a:r>
              <a:rPr lang="zh-CN" altLang="zh-CN" dirty="0"/>
              <a:t>服务调用。</a:t>
            </a:r>
          </a:p>
          <a:p>
            <a:pPr lvl="2"/>
            <a:endParaRPr lang="en-US" altLang="zh-CN" dirty="0" smtClean="0"/>
          </a:p>
        </p:txBody>
      </p:sp>
      <p:pic>
        <p:nvPicPr>
          <p:cNvPr id="4" name="图片 3"/>
          <p:cNvPicPr/>
          <p:nvPr/>
        </p:nvPicPr>
        <p:blipFill>
          <a:blip r:embed="rId3"/>
          <a:stretch>
            <a:fillRect/>
          </a:stretch>
        </p:blipFill>
        <p:spPr>
          <a:xfrm>
            <a:off x="1763688" y="4437112"/>
            <a:ext cx="6552728" cy="1800200"/>
          </a:xfrm>
          <a:prstGeom prst="rect">
            <a:avLst/>
          </a:prstGeom>
        </p:spPr>
      </p:pic>
    </p:spTree>
    <p:extLst>
      <p:ext uri="{BB962C8B-B14F-4D97-AF65-F5344CB8AC3E}">
        <p14:creationId xmlns:p14="http://schemas.microsoft.com/office/powerpoint/2010/main" val="3019532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a:t>
            </a:r>
            <a:r>
              <a:rPr lang="en-US" altLang="zh-CN" dirty="0" smtClean="0"/>
              <a:t>Evaluation</a:t>
            </a:r>
            <a:endParaRPr lang="zh-CN" altLang="en-US" dirty="0"/>
          </a:p>
        </p:txBody>
      </p:sp>
      <p:sp>
        <p:nvSpPr>
          <p:cNvPr id="3" name="内容占位符 2"/>
          <p:cNvSpPr>
            <a:spLocks noGrp="1"/>
          </p:cNvSpPr>
          <p:nvPr>
            <p:ph idx="1"/>
          </p:nvPr>
        </p:nvSpPr>
        <p:spPr>
          <a:xfrm>
            <a:off x="395536" y="1196752"/>
            <a:ext cx="8291513" cy="5257006"/>
          </a:xfrm>
        </p:spPr>
        <p:txBody>
          <a:bodyPr/>
          <a:lstStyle/>
          <a:p>
            <a:r>
              <a:rPr lang="zh-CN" altLang="en-US" dirty="0" smtClean="0"/>
              <a:t>实验</a:t>
            </a:r>
            <a:endParaRPr lang="en-US" altLang="zh-CN" dirty="0" smtClean="0"/>
          </a:p>
          <a:p>
            <a:pPr lvl="1"/>
            <a:r>
              <a:rPr lang="zh-CN" altLang="en-US" dirty="0" smtClean="0">
                <a:cs typeface="Times New Roman" panose="02020603050405020304" pitchFamily="18" charset="0"/>
              </a:rPr>
              <a:t>数据密度的影响</a:t>
            </a:r>
            <a:endParaRPr lang="en-US" altLang="zh-CN" dirty="0" smtClean="0">
              <a:cs typeface="Times New Roman" panose="02020603050405020304" pitchFamily="18" charset="0"/>
            </a:endParaRPr>
          </a:p>
          <a:p>
            <a:pPr lvl="2"/>
            <a:r>
              <a:rPr lang="zh-CN" altLang="en-US" dirty="0"/>
              <a:t>通过改变实验中收集的数据的</a:t>
            </a:r>
            <a:r>
              <a:rPr lang="en-US" altLang="zh-CN" dirty="0"/>
              <a:t>5%</a:t>
            </a:r>
            <a:r>
              <a:rPr lang="zh-CN" altLang="en-US" dirty="0"/>
              <a:t>到</a:t>
            </a:r>
            <a:r>
              <a:rPr lang="en-US" altLang="zh-CN" dirty="0"/>
              <a:t>50%</a:t>
            </a:r>
            <a:r>
              <a:rPr lang="zh-CN" altLang="en-US" dirty="0"/>
              <a:t>之间的数据密度来模拟不同数量的收集数据，步长为</a:t>
            </a:r>
            <a:r>
              <a:rPr lang="en-US" altLang="zh-CN" dirty="0"/>
              <a:t>5%</a:t>
            </a:r>
            <a:r>
              <a:rPr lang="zh-CN" altLang="en-US" dirty="0" smtClean="0"/>
              <a:t>。</a:t>
            </a:r>
            <a:endParaRPr lang="en-US" altLang="zh-CN" dirty="0" smtClean="0"/>
          </a:p>
          <a:p>
            <a:pPr lvl="2"/>
            <a:r>
              <a:rPr lang="zh-CN" altLang="en-US" dirty="0" smtClean="0"/>
              <a:t>我们</a:t>
            </a:r>
            <a:r>
              <a:rPr lang="zh-CN" altLang="en-US" dirty="0"/>
              <a:t>通过改变特定于环境的参数来创建两个不同的环境。在第一种情况下</a:t>
            </a:r>
            <a:r>
              <a:rPr lang="en-US" altLang="zh-CN" dirty="0"/>
              <a:t>,</a:t>
            </a:r>
            <a:r>
              <a:rPr lang="zh-CN" altLang="en-US" dirty="0"/>
              <a:t>我们假设一个动态的环境中中的不同的负载是请求频率从</a:t>
            </a:r>
            <a:r>
              <a:rPr lang="en-US" altLang="zh-CN" dirty="0"/>
              <a:t>3</a:t>
            </a:r>
            <a:r>
              <a:rPr lang="zh-CN" altLang="en-US" dirty="0"/>
              <a:t>次</a:t>
            </a:r>
            <a:r>
              <a:rPr lang="en-US" altLang="zh-CN" dirty="0"/>
              <a:t>/</a:t>
            </a:r>
            <a:r>
              <a:rPr lang="zh-CN" altLang="en-US" dirty="0"/>
              <a:t>秒到</a:t>
            </a:r>
            <a:r>
              <a:rPr lang="en-US" altLang="zh-CN" dirty="0"/>
              <a:t>9</a:t>
            </a:r>
            <a:r>
              <a:rPr lang="zh-CN" altLang="en-US" dirty="0"/>
              <a:t>次</a:t>
            </a:r>
            <a:r>
              <a:rPr lang="en-US" altLang="zh-CN" dirty="0"/>
              <a:t>/</a:t>
            </a:r>
            <a:r>
              <a:rPr lang="zh-CN" altLang="en-US" dirty="0"/>
              <a:t>秒。在第二种情况下</a:t>
            </a:r>
            <a:r>
              <a:rPr lang="en-US" altLang="zh-CN" dirty="0"/>
              <a:t>,</a:t>
            </a:r>
            <a:r>
              <a:rPr lang="zh-CN" altLang="en-US" dirty="0"/>
              <a:t>我们假设一个静态环境的恒定负载请求频率 </a:t>
            </a:r>
            <a:r>
              <a:rPr lang="en-US" altLang="zh-CN" dirty="0"/>
              <a:t>3</a:t>
            </a:r>
            <a:r>
              <a:rPr lang="zh-CN" altLang="en-US" dirty="0"/>
              <a:t>次</a:t>
            </a:r>
            <a:r>
              <a:rPr lang="en-US" altLang="zh-CN" dirty="0"/>
              <a:t>/</a:t>
            </a:r>
            <a:r>
              <a:rPr lang="zh-CN" altLang="en-US" dirty="0"/>
              <a:t>秒。为了评估密度的影响，我们将数据分为</a:t>
            </a:r>
            <a:r>
              <a:rPr lang="en-US" altLang="zh-CN" dirty="0"/>
              <a:t>7</a:t>
            </a:r>
            <a:r>
              <a:rPr lang="zh-CN" altLang="en-US" dirty="0"/>
              <a:t>个组</a:t>
            </a:r>
            <a:r>
              <a:rPr lang="zh-CN" altLang="en-US" dirty="0" smtClean="0"/>
              <a:t>。</a:t>
            </a:r>
            <a:endParaRPr lang="en-US" altLang="zh-CN" dirty="0" smtClean="0"/>
          </a:p>
          <a:p>
            <a:pPr lvl="2"/>
            <a:r>
              <a:rPr lang="zh-CN" altLang="en-US" dirty="0" smtClean="0">
                <a:cs typeface="Times New Roman" panose="02020603050405020304" pitchFamily="18" charset="0"/>
              </a:rPr>
              <a:t>首先，</a:t>
            </a:r>
            <a:r>
              <a:rPr lang="zh-CN" altLang="zh-CN" dirty="0" smtClean="0">
                <a:cs typeface="Times New Roman" panose="02020603050405020304" pitchFamily="18" charset="0"/>
              </a:rPr>
              <a:t>随机包含</a:t>
            </a:r>
            <a:r>
              <a:rPr lang="en-US" altLang="zh-CN" dirty="0" smtClean="0">
                <a:cs typeface="Times New Roman" panose="02020603050405020304" pitchFamily="18" charset="0"/>
              </a:rPr>
              <a:t>5</a:t>
            </a:r>
            <a:r>
              <a:rPr lang="en-US" altLang="zh-CN" dirty="0">
                <a:cs typeface="Times New Roman" panose="02020603050405020304" pitchFamily="18" charset="0"/>
              </a:rPr>
              <a:t>%</a:t>
            </a:r>
            <a:r>
              <a:rPr lang="zh-CN" altLang="zh-CN" dirty="0">
                <a:cs typeface="Times New Roman" panose="02020603050405020304" pitchFamily="18" charset="0"/>
              </a:rPr>
              <a:t>的训练数据</a:t>
            </a:r>
            <a:r>
              <a:rPr lang="zh-CN" altLang="zh-CN" dirty="0" smtClean="0">
                <a:cs typeface="Times New Roman" panose="02020603050405020304" pitchFamily="18" charset="0"/>
              </a:rPr>
              <a:t>，然后</a:t>
            </a:r>
            <a:r>
              <a:rPr lang="zh-CN" altLang="en-US" dirty="0" smtClean="0">
                <a:cs typeface="Times New Roman" panose="02020603050405020304" pitchFamily="18" charset="0"/>
              </a:rPr>
              <a:t>利用各个方法预测</a:t>
            </a:r>
            <a:r>
              <a:rPr lang="zh-CN" altLang="zh-CN" dirty="0" smtClean="0">
                <a:cs typeface="Times New Roman" panose="02020603050405020304" pitchFamily="18" charset="0"/>
              </a:rPr>
              <a:t>剩余</a:t>
            </a:r>
            <a:r>
              <a:rPr lang="zh-CN" altLang="zh-CN" dirty="0">
                <a:cs typeface="Times New Roman" panose="02020603050405020304" pitchFamily="18" charset="0"/>
              </a:rPr>
              <a:t>数据的</a:t>
            </a:r>
            <a:r>
              <a:rPr lang="zh-CN" altLang="zh-CN" dirty="0" smtClean="0">
                <a:cs typeface="Times New Roman" panose="02020603050405020304" pitchFamily="18" charset="0"/>
              </a:rPr>
              <a:t>可靠性</a:t>
            </a:r>
            <a:r>
              <a:rPr lang="zh-CN" altLang="en-US" dirty="0">
                <a:cs typeface="Times New Roman" panose="02020603050405020304" pitchFamily="18" charset="0"/>
              </a:rPr>
              <a:t>，</a:t>
            </a:r>
            <a:r>
              <a:rPr lang="zh-CN" altLang="zh-CN" dirty="0" smtClean="0">
                <a:cs typeface="Times New Roman" panose="02020603050405020304" pitchFamily="18" charset="0"/>
              </a:rPr>
              <a:t>利用</a:t>
            </a:r>
            <a:r>
              <a:rPr lang="zh-CN" altLang="zh-CN" dirty="0">
                <a:cs typeface="Times New Roman" panose="02020603050405020304" pitchFamily="18" charset="0"/>
              </a:rPr>
              <a:t>实验中测量到的可靠性值计算</a:t>
            </a:r>
            <a:r>
              <a:rPr lang="en-US" altLang="zh-CN" dirty="0">
                <a:cs typeface="Times New Roman" panose="02020603050405020304" pitchFamily="18" charset="0"/>
              </a:rPr>
              <a:t>RMSE</a:t>
            </a:r>
            <a:r>
              <a:rPr lang="zh-CN" altLang="zh-CN" dirty="0" smtClean="0">
                <a:cs typeface="Times New Roman" panose="02020603050405020304" pitchFamily="18" charset="0"/>
              </a:rPr>
              <a:t>值</a:t>
            </a:r>
            <a:r>
              <a:rPr lang="zh-CN" altLang="en-US" dirty="0" smtClean="0">
                <a:cs typeface="Times New Roman" panose="02020603050405020304" pitchFamily="18" charset="0"/>
              </a:rPr>
              <a:t>，</a:t>
            </a:r>
            <a:r>
              <a:rPr lang="zh-CN" altLang="zh-CN" dirty="0" smtClean="0">
                <a:cs typeface="Times New Roman" panose="02020603050405020304" pitchFamily="18" charset="0"/>
              </a:rPr>
              <a:t>测量各个</a:t>
            </a:r>
            <a:r>
              <a:rPr lang="zh-CN" altLang="zh-CN" dirty="0">
                <a:cs typeface="Times New Roman" panose="02020603050405020304" pitchFamily="18" charset="0"/>
              </a:rPr>
              <a:t>方法的训练和预测时间</a:t>
            </a:r>
            <a:r>
              <a:rPr lang="zh-CN" altLang="zh-CN" dirty="0" smtClean="0">
                <a:cs typeface="Times New Roman" panose="02020603050405020304" pitchFamily="18" charset="0"/>
              </a:rPr>
              <a:t>，</a:t>
            </a:r>
            <a:r>
              <a:rPr lang="zh-CN" altLang="en-US" dirty="0" smtClean="0">
                <a:cs typeface="Times New Roman" panose="02020603050405020304" pitchFamily="18" charset="0"/>
              </a:rPr>
              <a:t>按步长为</a:t>
            </a:r>
            <a:r>
              <a:rPr lang="en-US" altLang="zh-CN" dirty="0" smtClean="0">
                <a:cs typeface="Times New Roman" panose="02020603050405020304" pitchFamily="18" charset="0"/>
              </a:rPr>
              <a:t>5%</a:t>
            </a:r>
            <a:r>
              <a:rPr lang="zh-CN" altLang="en-US" dirty="0" smtClean="0">
                <a:cs typeface="Times New Roman" panose="02020603050405020304" pitchFamily="18" charset="0"/>
              </a:rPr>
              <a:t>随机增加训练数据</a:t>
            </a:r>
            <a:r>
              <a:rPr lang="zh-CN" altLang="zh-CN" dirty="0" smtClean="0">
                <a:cs typeface="Times New Roman" panose="02020603050405020304" pitchFamily="18" charset="0"/>
              </a:rPr>
              <a:t>并重</a:t>
            </a:r>
            <a:r>
              <a:rPr lang="zh-CN" altLang="zh-CN" dirty="0">
                <a:cs typeface="Times New Roman" panose="02020603050405020304" pitchFamily="18" charset="0"/>
              </a:rPr>
              <a:t>新计算预测和性能度量</a:t>
            </a:r>
            <a:r>
              <a:rPr lang="zh-CN" altLang="zh-CN" dirty="0" smtClean="0">
                <a:cs typeface="Times New Roman" panose="02020603050405020304" pitchFamily="18" charset="0"/>
              </a:rPr>
              <a:t>，直到密度达到</a:t>
            </a:r>
            <a:r>
              <a:rPr lang="en-US" altLang="zh-CN" dirty="0" smtClean="0">
                <a:cs typeface="Times New Roman" panose="02020603050405020304" pitchFamily="18" charset="0"/>
              </a:rPr>
              <a:t>50%</a:t>
            </a:r>
            <a:r>
              <a:rPr lang="zh-CN" altLang="en-US" dirty="0" smtClean="0">
                <a:cs typeface="Times New Roman" panose="02020603050405020304" pitchFamily="18" charset="0"/>
              </a:rPr>
              <a:t>。</a:t>
            </a:r>
            <a:endParaRPr lang="en-US" altLang="zh-CN" dirty="0" smtClean="0">
              <a:cs typeface="Times New Roman" panose="02020603050405020304" pitchFamily="18" charset="0"/>
            </a:endParaRPr>
          </a:p>
        </p:txBody>
      </p:sp>
    </p:spTree>
    <p:extLst>
      <p:ext uri="{BB962C8B-B14F-4D97-AF65-F5344CB8AC3E}">
        <p14:creationId xmlns:p14="http://schemas.microsoft.com/office/powerpoint/2010/main" val="35504543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a:t>
            </a:r>
            <a:r>
              <a:rPr lang="en-US" altLang="zh-CN" dirty="0" smtClean="0"/>
              <a:t>Evaluation</a:t>
            </a:r>
            <a:endParaRPr lang="zh-CN" altLang="en-US" dirty="0"/>
          </a:p>
        </p:txBody>
      </p:sp>
      <p:sp>
        <p:nvSpPr>
          <p:cNvPr id="3" name="内容占位符 2"/>
          <p:cNvSpPr>
            <a:spLocks noGrp="1"/>
          </p:cNvSpPr>
          <p:nvPr>
            <p:ph idx="1"/>
          </p:nvPr>
        </p:nvSpPr>
        <p:spPr>
          <a:xfrm>
            <a:off x="395536" y="1196752"/>
            <a:ext cx="8291513" cy="5257006"/>
          </a:xfrm>
        </p:spPr>
        <p:txBody>
          <a:bodyPr/>
          <a:lstStyle/>
          <a:p>
            <a:r>
              <a:rPr lang="zh-CN" altLang="en-US" dirty="0" smtClean="0"/>
              <a:t>实验</a:t>
            </a:r>
            <a:endParaRPr lang="en-US" altLang="zh-CN" dirty="0" smtClean="0"/>
          </a:p>
          <a:p>
            <a:pPr lvl="1"/>
            <a:r>
              <a:rPr lang="zh-CN" altLang="en-US" dirty="0" smtClean="0">
                <a:cs typeface="Times New Roman" panose="02020603050405020304" pitchFamily="18" charset="0"/>
              </a:rPr>
              <a:t>数据密度的影响</a:t>
            </a:r>
            <a:endParaRPr lang="en-US" altLang="zh-CN" dirty="0" smtClean="0">
              <a:cs typeface="Times New Roman" panose="02020603050405020304" pitchFamily="18" charset="0"/>
            </a:endParaRPr>
          </a:p>
          <a:p>
            <a:pPr lvl="2"/>
            <a:r>
              <a:rPr lang="zh-CN" altLang="en-US" dirty="0">
                <a:cs typeface="Times New Roman" panose="02020603050405020304" pitchFamily="18" charset="0"/>
              </a:rPr>
              <a:t>预测性能：动态环境下，预测结果显示数据密度高度影响了预测精度。</a:t>
            </a:r>
            <a:r>
              <a:rPr lang="en-US" altLang="zh-CN" dirty="0">
                <a:cs typeface="Times New Roman" panose="02020603050405020304" pitchFamily="18" charset="0"/>
              </a:rPr>
              <a:t>CLUS</a:t>
            </a:r>
            <a:r>
              <a:rPr lang="zh-CN" altLang="en-US" dirty="0">
                <a:cs typeface="Times New Roman" panose="02020603050405020304" pitchFamily="18" charset="0"/>
              </a:rPr>
              <a:t>，</a:t>
            </a:r>
            <a:r>
              <a:rPr lang="en-US" altLang="zh-CN" dirty="0" err="1">
                <a:cs typeface="Times New Roman" panose="02020603050405020304" pitchFamily="18" charset="0"/>
              </a:rPr>
              <a:t>LinReg</a:t>
            </a:r>
            <a:r>
              <a:rPr lang="en-US" altLang="zh-CN" dirty="0">
                <a:cs typeface="Times New Roman" panose="02020603050405020304" pitchFamily="18" charset="0"/>
              </a:rPr>
              <a:t> </a:t>
            </a:r>
            <a:r>
              <a:rPr lang="zh-CN" altLang="en-US" dirty="0">
                <a:cs typeface="Times New Roman" panose="02020603050405020304" pitchFamily="18" charset="0"/>
              </a:rPr>
              <a:t>，</a:t>
            </a:r>
            <a:r>
              <a:rPr lang="en-US" altLang="zh-CN" dirty="0">
                <a:cs typeface="Times New Roman" panose="02020603050405020304" pitchFamily="18" charset="0"/>
              </a:rPr>
              <a:t>LUCS</a:t>
            </a:r>
            <a:r>
              <a:rPr lang="zh-CN" altLang="en-US" dirty="0">
                <a:cs typeface="Times New Roman" panose="02020603050405020304" pitchFamily="18" charset="0"/>
              </a:rPr>
              <a:t>方法优于基于内存的协同过滤方法</a:t>
            </a:r>
            <a:r>
              <a:rPr lang="zh-CN" altLang="en-US" dirty="0" smtClean="0">
                <a:cs typeface="Times New Roman" panose="02020603050405020304" pitchFamily="18" charset="0"/>
              </a:rPr>
              <a:t>。</a:t>
            </a:r>
            <a:r>
              <a:rPr lang="zh-CN" altLang="zh-CN" dirty="0"/>
              <a:t>静态环境（没有负载强度），所有方法的预测精度都随着数据密度的增加而提高。</a:t>
            </a:r>
          </a:p>
          <a:p>
            <a:pPr lvl="2"/>
            <a:endParaRPr lang="en-US" altLang="zh-CN" dirty="0" smtClean="0">
              <a:cs typeface="Times New Roman" panose="02020603050405020304" pitchFamily="18" charset="0"/>
            </a:endParaRPr>
          </a:p>
          <a:p>
            <a:pPr lvl="2"/>
            <a:endParaRPr lang="en-US" altLang="zh-CN" dirty="0" smtClean="0">
              <a:cs typeface="Times New Roman" panose="02020603050405020304" pitchFamily="18" charset="0"/>
            </a:endParaRPr>
          </a:p>
        </p:txBody>
      </p:sp>
      <p:pic>
        <p:nvPicPr>
          <p:cNvPr id="4" name="图片 3"/>
          <p:cNvPicPr/>
          <p:nvPr/>
        </p:nvPicPr>
        <p:blipFill>
          <a:blip r:embed="rId3"/>
          <a:stretch>
            <a:fillRect/>
          </a:stretch>
        </p:blipFill>
        <p:spPr>
          <a:xfrm>
            <a:off x="251521" y="4096747"/>
            <a:ext cx="4248472" cy="2357011"/>
          </a:xfrm>
          <a:prstGeom prst="rect">
            <a:avLst/>
          </a:prstGeom>
        </p:spPr>
      </p:pic>
      <p:pic>
        <p:nvPicPr>
          <p:cNvPr id="5" name="图片 4"/>
          <p:cNvPicPr/>
          <p:nvPr/>
        </p:nvPicPr>
        <p:blipFill>
          <a:blip r:embed="rId4"/>
          <a:stretch>
            <a:fillRect/>
          </a:stretch>
        </p:blipFill>
        <p:spPr>
          <a:xfrm>
            <a:off x="4541292" y="4124915"/>
            <a:ext cx="4554230" cy="2357011"/>
          </a:xfrm>
          <a:prstGeom prst="rect">
            <a:avLst/>
          </a:prstGeom>
        </p:spPr>
      </p:pic>
    </p:spTree>
    <p:extLst>
      <p:ext uri="{BB962C8B-B14F-4D97-AF65-F5344CB8AC3E}">
        <p14:creationId xmlns:p14="http://schemas.microsoft.com/office/powerpoint/2010/main" val="36094314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a:t>
            </a:r>
            <a:r>
              <a:rPr lang="en-US" altLang="zh-CN" dirty="0" smtClean="0"/>
              <a:t>Evaluation</a:t>
            </a:r>
            <a:endParaRPr lang="zh-CN" altLang="en-US" dirty="0"/>
          </a:p>
        </p:txBody>
      </p:sp>
      <p:sp>
        <p:nvSpPr>
          <p:cNvPr id="3" name="内容占位符 2"/>
          <p:cNvSpPr>
            <a:spLocks noGrp="1"/>
          </p:cNvSpPr>
          <p:nvPr>
            <p:ph idx="1"/>
          </p:nvPr>
        </p:nvSpPr>
        <p:spPr>
          <a:xfrm>
            <a:off x="395536" y="1196752"/>
            <a:ext cx="8291513" cy="5257006"/>
          </a:xfrm>
        </p:spPr>
        <p:txBody>
          <a:bodyPr/>
          <a:lstStyle/>
          <a:p>
            <a:r>
              <a:rPr lang="zh-CN" altLang="en-US" dirty="0" smtClean="0"/>
              <a:t>实验</a:t>
            </a:r>
            <a:endParaRPr lang="en-US" altLang="zh-CN" dirty="0" smtClean="0"/>
          </a:p>
          <a:p>
            <a:pPr lvl="1"/>
            <a:r>
              <a:rPr lang="zh-CN" altLang="en-US" dirty="0" smtClean="0">
                <a:cs typeface="Times New Roman" panose="02020603050405020304" pitchFamily="18" charset="0"/>
              </a:rPr>
              <a:t>数据密度的影响</a:t>
            </a:r>
            <a:endParaRPr lang="en-US" altLang="zh-CN" dirty="0" smtClean="0">
              <a:cs typeface="Times New Roman" panose="02020603050405020304" pitchFamily="18" charset="0"/>
            </a:endParaRPr>
          </a:p>
          <a:p>
            <a:pPr lvl="2"/>
            <a:r>
              <a:rPr lang="zh-CN" altLang="en-US" dirty="0" smtClean="0">
                <a:cs typeface="Times New Roman" panose="02020603050405020304" pitchFamily="18" charset="0"/>
              </a:rPr>
              <a:t>计算</a:t>
            </a:r>
            <a:r>
              <a:rPr lang="zh-CN" altLang="en-US" dirty="0">
                <a:cs typeface="Times New Roman" panose="02020603050405020304" pitchFamily="18" charset="0"/>
              </a:rPr>
              <a:t>性能：使用计算预测所需的执行时间作为预测计算性能的度量。</a:t>
            </a:r>
            <a:endParaRPr lang="en-US" altLang="zh-CN" dirty="0" smtClean="0">
              <a:cs typeface="Times New Roman" panose="02020603050405020304" pitchFamily="18" charset="0"/>
            </a:endParaRPr>
          </a:p>
          <a:p>
            <a:pPr lvl="2"/>
            <a:endParaRPr lang="en-US" altLang="zh-CN" dirty="0" smtClean="0">
              <a:cs typeface="Times New Roman" panose="02020603050405020304" pitchFamily="18" charset="0"/>
            </a:endParaRPr>
          </a:p>
        </p:txBody>
      </p:sp>
      <p:pic>
        <p:nvPicPr>
          <p:cNvPr id="6" name="图片 5"/>
          <p:cNvPicPr/>
          <p:nvPr/>
        </p:nvPicPr>
        <p:blipFill>
          <a:blip r:embed="rId3"/>
          <a:stretch>
            <a:fillRect/>
          </a:stretch>
        </p:blipFill>
        <p:spPr>
          <a:xfrm>
            <a:off x="179512" y="2996952"/>
            <a:ext cx="4358214" cy="3004810"/>
          </a:xfrm>
          <a:prstGeom prst="rect">
            <a:avLst/>
          </a:prstGeom>
        </p:spPr>
      </p:pic>
      <p:pic>
        <p:nvPicPr>
          <p:cNvPr id="7" name="图片 6"/>
          <p:cNvPicPr/>
          <p:nvPr/>
        </p:nvPicPr>
        <p:blipFill>
          <a:blip r:embed="rId4"/>
          <a:stretch>
            <a:fillRect/>
          </a:stretch>
        </p:blipFill>
        <p:spPr>
          <a:xfrm>
            <a:off x="4753750" y="2996952"/>
            <a:ext cx="4129107" cy="3004810"/>
          </a:xfrm>
          <a:prstGeom prst="rect">
            <a:avLst/>
          </a:prstGeom>
        </p:spPr>
      </p:pic>
    </p:spTree>
    <p:extLst>
      <p:ext uri="{BB962C8B-B14F-4D97-AF65-F5344CB8AC3E}">
        <p14:creationId xmlns:p14="http://schemas.microsoft.com/office/powerpoint/2010/main" val="30057377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QoS</a:t>
            </a:r>
            <a:r>
              <a:rPr lang="zh-CN" altLang="en-US" dirty="0"/>
              <a:t>概念</a:t>
            </a:r>
          </a:p>
        </p:txBody>
      </p:sp>
      <p:sp>
        <p:nvSpPr>
          <p:cNvPr id="3" name="内容占位符 2"/>
          <p:cNvSpPr>
            <a:spLocks noGrp="1"/>
          </p:cNvSpPr>
          <p:nvPr>
            <p:ph idx="1"/>
          </p:nvPr>
        </p:nvSpPr>
        <p:spPr/>
        <p:txBody>
          <a:bodyPr/>
          <a:lstStyle/>
          <a:p>
            <a:pPr algn="just"/>
            <a:r>
              <a:rPr lang="zh-CN" altLang="zh-CN" sz="2400" dirty="0"/>
              <a:t>服务质量</a:t>
            </a:r>
            <a:r>
              <a:rPr lang="en-US" altLang="zh-CN" sz="2400" dirty="0" err="1"/>
              <a:t>QoS</a:t>
            </a:r>
            <a:r>
              <a:rPr lang="zh-CN" altLang="zh-CN" sz="2400" dirty="0"/>
              <a:t>指的是</a:t>
            </a:r>
            <a:r>
              <a:rPr lang="en-US" altLang="zh-CN" sz="2400" dirty="0"/>
              <a:t>Web</a:t>
            </a:r>
            <a:r>
              <a:rPr lang="zh-CN" altLang="zh-CN" sz="2400" dirty="0"/>
              <a:t>服务的非功能特性，如响应时间、吞吐量等。它作为确定可以选择或推荐哪些服务的基础。一般来说，</a:t>
            </a:r>
            <a:r>
              <a:rPr lang="en-US" altLang="zh-CN" sz="2400" dirty="0" err="1"/>
              <a:t>QoS</a:t>
            </a:r>
            <a:r>
              <a:rPr lang="zh-CN" altLang="zh-CN" sz="2400" dirty="0"/>
              <a:t>值可以在提供方端和用户端上测量。由于服务用户的动态网络环境和不同的地理位置，不同用户在调用相同的服务时可能会观察到不同的</a:t>
            </a:r>
            <a:r>
              <a:rPr lang="en-US" altLang="zh-CN" sz="2400" dirty="0" err="1"/>
              <a:t>QoS</a:t>
            </a:r>
            <a:r>
              <a:rPr lang="zh-CN" altLang="zh-CN" sz="2400" dirty="0"/>
              <a:t>值，用户端</a:t>
            </a:r>
            <a:r>
              <a:rPr lang="en-US" altLang="zh-CN" sz="2400" dirty="0" err="1"/>
              <a:t>QoS</a:t>
            </a:r>
            <a:r>
              <a:rPr lang="zh-CN" altLang="zh-CN" sz="2400" dirty="0"/>
              <a:t>评估应该得到更多的关注，它与</a:t>
            </a:r>
            <a:r>
              <a:rPr lang="en-US" altLang="zh-CN" sz="2400" dirty="0"/>
              <a:t>web</a:t>
            </a:r>
            <a:r>
              <a:rPr lang="zh-CN" altLang="zh-CN" sz="2400" dirty="0"/>
              <a:t>服务上的个性化用户体验更加相关。获取用户端</a:t>
            </a:r>
            <a:r>
              <a:rPr lang="en-US" altLang="zh-CN" sz="2400" dirty="0" err="1"/>
              <a:t>QoS</a:t>
            </a:r>
            <a:r>
              <a:rPr lang="zh-CN" altLang="zh-CN" sz="2400" dirty="0"/>
              <a:t>值的直接方法是让用户进行实际调用，这在实践中是不可行的，因为过程耗时过多开销过大。因此，如何准确地预测不同用户的服务的未知</a:t>
            </a:r>
            <a:r>
              <a:rPr lang="en-US" altLang="zh-CN" sz="2400" dirty="0" err="1"/>
              <a:t>QoS</a:t>
            </a:r>
            <a:r>
              <a:rPr lang="zh-CN" altLang="zh-CN" sz="2400" dirty="0"/>
              <a:t>值成为服务计算中的一个迫切问题。</a:t>
            </a:r>
          </a:p>
          <a:p>
            <a:pPr algn="just"/>
            <a:endParaRPr lang="zh-CN" altLang="en-US" sz="1800" dirty="0"/>
          </a:p>
        </p:txBody>
      </p:sp>
    </p:spTree>
    <p:extLst>
      <p:ext uri="{BB962C8B-B14F-4D97-AF65-F5344CB8AC3E}">
        <p14:creationId xmlns:p14="http://schemas.microsoft.com/office/powerpoint/2010/main" val="23408610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a:t>
            </a:r>
            <a:r>
              <a:rPr lang="en-US" altLang="zh-CN" dirty="0" smtClean="0"/>
              <a:t>Evaluation</a:t>
            </a:r>
            <a:endParaRPr lang="zh-CN" altLang="en-US" dirty="0"/>
          </a:p>
        </p:txBody>
      </p:sp>
      <p:sp>
        <p:nvSpPr>
          <p:cNvPr id="3" name="内容占位符 2"/>
          <p:cNvSpPr>
            <a:spLocks noGrp="1"/>
          </p:cNvSpPr>
          <p:nvPr>
            <p:ph idx="1"/>
          </p:nvPr>
        </p:nvSpPr>
        <p:spPr>
          <a:xfrm>
            <a:off x="395536" y="1196752"/>
            <a:ext cx="8291513" cy="5257006"/>
          </a:xfrm>
        </p:spPr>
        <p:txBody>
          <a:bodyPr/>
          <a:lstStyle/>
          <a:p>
            <a:r>
              <a:rPr lang="zh-CN" altLang="en-US" dirty="0" smtClean="0"/>
              <a:t>实验</a:t>
            </a:r>
            <a:endParaRPr lang="en-US" altLang="zh-CN" dirty="0" smtClean="0"/>
          </a:p>
          <a:p>
            <a:pPr lvl="1"/>
            <a:r>
              <a:rPr lang="zh-CN" altLang="en-US" dirty="0" smtClean="0">
                <a:cs typeface="Times New Roman" panose="02020603050405020304" pitchFamily="18" charset="0"/>
              </a:rPr>
              <a:t>簇的个数的影响</a:t>
            </a:r>
            <a:endParaRPr lang="en-US" altLang="zh-CN" dirty="0" smtClean="0">
              <a:cs typeface="Times New Roman" panose="02020603050405020304" pitchFamily="18" charset="0"/>
            </a:endParaRPr>
          </a:p>
          <a:p>
            <a:pPr lvl="2"/>
            <a:r>
              <a:rPr lang="zh-CN" altLang="en-US" dirty="0" smtClean="0"/>
              <a:t>考虑</a:t>
            </a:r>
            <a:r>
              <a:rPr lang="zh-CN" altLang="en-US" dirty="0"/>
              <a:t>簇的数量如何影响预测精度和计算性能，为了检验这种影响，我们假设一个具有不同负载级别的动态环境。</a:t>
            </a:r>
            <a:endParaRPr lang="en-US" altLang="zh-CN" dirty="0" smtClean="0"/>
          </a:p>
          <a:p>
            <a:pPr lvl="2"/>
            <a:r>
              <a:rPr lang="zh-CN" altLang="en-US" dirty="0"/>
              <a:t>在评估过程中，我们同时改变用户簇和服务簇的数量，而环境条件簇的数量保持恒定值</a:t>
            </a:r>
            <a:r>
              <a:rPr lang="en-US" altLang="zh-CN" dirty="0"/>
              <a:t>7</a:t>
            </a:r>
            <a:r>
              <a:rPr lang="zh-CN" altLang="en-US" dirty="0" smtClean="0"/>
              <a:t>。从</a:t>
            </a:r>
            <a:r>
              <a:rPr lang="zh-CN" altLang="en-US" dirty="0"/>
              <a:t>簇的数量为</a:t>
            </a:r>
            <a:r>
              <a:rPr lang="en-US" altLang="zh-CN" dirty="0"/>
              <a:t>2</a:t>
            </a:r>
            <a:r>
              <a:rPr lang="zh-CN" altLang="en-US" dirty="0" smtClean="0"/>
              <a:t>开始</a:t>
            </a:r>
            <a:r>
              <a:rPr lang="zh-CN" altLang="en-US" dirty="0"/>
              <a:t>实验</a:t>
            </a:r>
            <a:r>
              <a:rPr lang="zh-CN" altLang="en-US" dirty="0" smtClean="0"/>
              <a:t>，</a:t>
            </a:r>
            <a:r>
              <a:rPr lang="zh-CN" altLang="en-US" dirty="0"/>
              <a:t>然后计算可靠性和预测性能度量，采取步长为</a:t>
            </a:r>
            <a:r>
              <a:rPr lang="en-US" altLang="zh-CN" dirty="0"/>
              <a:t>1</a:t>
            </a:r>
            <a:r>
              <a:rPr lang="zh-CN" altLang="en-US" dirty="0"/>
              <a:t>增加簇的数量，并重新计算预测值和性能度量，重复这个过程，直到簇的数量为</a:t>
            </a:r>
            <a:r>
              <a:rPr lang="en-US" altLang="zh-CN" dirty="0"/>
              <a:t>9</a:t>
            </a:r>
            <a:r>
              <a:rPr lang="zh-CN" altLang="en-US" dirty="0" smtClean="0"/>
              <a:t>。</a:t>
            </a:r>
            <a:endParaRPr lang="en-US" altLang="zh-CN" dirty="0" smtClean="0"/>
          </a:p>
          <a:p>
            <a:pPr lvl="2"/>
            <a:r>
              <a:rPr lang="zh-CN" altLang="en-US" dirty="0"/>
              <a:t>文中</a:t>
            </a:r>
            <a:r>
              <a:rPr lang="zh-CN" altLang="en-US" dirty="0" smtClean="0"/>
              <a:t>分别</a:t>
            </a:r>
            <a:r>
              <a:rPr lang="zh-CN" altLang="en-US" dirty="0"/>
              <a:t>提供了</a:t>
            </a:r>
            <a:r>
              <a:rPr lang="en-US" altLang="zh-CN" dirty="0"/>
              <a:t>10%</a:t>
            </a:r>
            <a:r>
              <a:rPr lang="zh-CN" altLang="en-US" dirty="0"/>
              <a:t>和</a:t>
            </a:r>
            <a:r>
              <a:rPr lang="en-US" altLang="zh-CN" dirty="0"/>
              <a:t>25%</a:t>
            </a:r>
            <a:r>
              <a:rPr lang="zh-CN" altLang="en-US" dirty="0"/>
              <a:t>的数据密度的评估结果。</a:t>
            </a:r>
            <a:endParaRPr lang="en-US" altLang="zh-CN" dirty="0" smtClean="0">
              <a:cs typeface="Times New Roman" panose="02020603050405020304" pitchFamily="18" charset="0"/>
            </a:endParaRPr>
          </a:p>
        </p:txBody>
      </p:sp>
    </p:spTree>
    <p:extLst>
      <p:ext uri="{BB962C8B-B14F-4D97-AF65-F5344CB8AC3E}">
        <p14:creationId xmlns:p14="http://schemas.microsoft.com/office/powerpoint/2010/main" val="38944544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a:t>
            </a:r>
            <a:r>
              <a:rPr lang="en-US" altLang="zh-CN" dirty="0" smtClean="0"/>
              <a:t>Evaluation</a:t>
            </a:r>
            <a:endParaRPr lang="zh-CN" altLang="en-US" dirty="0"/>
          </a:p>
        </p:txBody>
      </p:sp>
      <p:sp>
        <p:nvSpPr>
          <p:cNvPr id="3" name="内容占位符 2"/>
          <p:cNvSpPr>
            <a:spLocks noGrp="1"/>
          </p:cNvSpPr>
          <p:nvPr>
            <p:ph idx="1"/>
          </p:nvPr>
        </p:nvSpPr>
        <p:spPr>
          <a:xfrm>
            <a:off x="395536" y="1196752"/>
            <a:ext cx="8291513" cy="5257006"/>
          </a:xfrm>
        </p:spPr>
        <p:txBody>
          <a:bodyPr/>
          <a:lstStyle/>
          <a:p>
            <a:r>
              <a:rPr lang="zh-CN" altLang="en-US" dirty="0" smtClean="0"/>
              <a:t>实验</a:t>
            </a:r>
            <a:endParaRPr lang="en-US" altLang="zh-CN" dirty="0" smtClean="0"/>
          </a:p>
          <a:p>
            <a:pPr lvl="1"/>
            <a:r>
              <a:rPr lang="zh-CN" altLang="en-US" dirty="0" smtClean="0">
                <a:cs typeface="Times New Roman" panose="02020603050405020304" pitchFamily="18" charset="0"/>
              </a:rPr>
              <a:t>簇的个数的影响</a:t>
            </a:r>
            <a:endParaRPr lang="en-US" altLang="zh-CN" dirty="0" smtClean="0">
              <a:cs typeface="Times New Roman" panose="02020603050405020304" pitchFamily="18" charset="0"/>
            </a:endParaRPr>
          </a:p>
          <a:p>
            <a:pPr lvl="2"/>
            <a:r>
              <a:rPr lang="zh-CN" altLang="en-US" dirty="0">
                <a:cs typeface="Times New Roman" panose="02020603050405020304" pitchFamily="18" charset="0"/>
              </a:rPr>
              <a:t>预测性能</a:t>
            </a:r>
            <a:r>
              <a:rPr lang="zh-CN" altLang="en-US" dirty="0" smtClean="0">
                <a:cs typeface="Times New Roman" panose="02020603050405020304" pitchFamily="18" charset="0"/>
              </a:rPr>
              <a:t>：</a:t>
            </a:r>
            <a:endParaRPr lang="en-US" altLang="zh-CN" dirty="0" smtClean="0">
              <a:cs typeface="Times New Roman" panose="02020603050405020304" pitchFamily="18" charset="0"/>
            </a:endParaRPr>
          </a:p>
          <a:p>
            <a:pPr lvl="2"/>
            <a:endParaRPr lang="en-US" altLang="zh-CN" dirty="0" smtClean="0">
              <a:cs typeface="Times New Roman" panose="02020603050405020304" pitchFamily="18" charset="0"/>
            </a:endParaRPr>
          </a:p>
        </p:txBody>
      </p:sp>
      <p:pic>
        <p:nvPicPr>
          <p:cNvPr id="6" name="图片 5"/>
          <p:cNvPicPr/>
          <p:nvPr/>
        </p:nvPicPr>
        <p:blipFill>
          <a:blip r:embed="rId3"/>
          <a:stretch>
            <a:fillRect/>
          </a:stretch>
        </p:blipFill>
        <p:spPr>
          <a:xfrm>
            <a:off x="339552" y="2948890"/>
            <a:ext cx="4392488" cy="3156590"/>
          </a:xfrm>
          <a:prstGeom prst="rect">
            <a:avLst/>
          </a:prstGeom>
        </p:spPr>
      </p:pic>
      <p:pic>
        <p:nvPicPr>
          <p:cNvPr id="7" name="图片 6"/>
          <p:cNvPicPr/>
          <p:nvPr/>
        </p:nvPicPr>
        <p:blipFill>
          <a:blip r:embed="rId4"/>
          <a:stretch>
            <a:fillRect/>
          </a:stretch>
        </p:blipFill>
        <p:spPr>
          <a:xfrm>
            <a:off x="4736192" y="2928352"/>
            <a:ext cx="4407808" cy="3177128"/>
          </a:xfrm>
          <a:prstGeom prst="rect">
            <a:avLst/>
          </a:prstGeom>
        </p:spPr>
      </p:pic>
    </p:spTree>
    <p:extLst>
      <p:ext uri="{BB962C8B-B14F-4D97-AF65-F5344CB8AC3E}">
        <p14:creationId xmlns:p14="http://schemas.microsoft.com/office/powerpoint/2010/main" val="34457315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a:t>
            </a:r>
            <a:r>
              <a:rPr lang="en-US" altLang="zh-CN" dirty="0" smtClean="0"/>
              <a:t>Evaluation</a:t>
            </a:r>
            <a:endParaRPr lang="zh-CN" altLang="en-US" dirty="0"/>
          </a:p>
        </p:txBody>
      </p:sp>
      <p:sp>
        <p:nvSpPr>
          <p:cNvPr id="3" name="内容占位符 2"/>
          <p:cNvSpPr>
            <a:spLocks noGrp="1"/>
          </p:cNvSpPr>
          <p:nvPr>
            <p:ph idx="1"/>
          </p:nvPr>
        </p:nvSpPr>
        <p:spPr>
          <a:xfrm>
            <a:off x="395536" y="1196752"/>
            <a:ext cx="8291513" cy="5257006"/>
          </a:xfrm>
        </p:spPr>
        <p:txBody>
          <a:bodyPr/>
          <a:lstStyle/>
          <a:p>
            <a:r>
              <a:rPr lang="zh-CN" altLang="en-US" dirty="0" smtClean="0"/>
              <a:t>实验</a:t>
            </a:r>
            <a:endParaRPr lang="en-US" altLang="zh-CN" dirty="0" smtClean="0"/>
          </a:p>
          <a:p>
            <a:pPr lvl="1"/>
            <a:r>
              <a:rPr lang="zh-CN" altLang="en-US" dirty="0" smtClean="0">
                <a:cs typeface="Times New Roman" panose="02020603050405020304" pitchFamily="18" charset="0"/>
              </a:rPr>
              <a:t>簇的个数的影响</a:t>
            </a:r>
            <a:endParaRPr lang="en-US" altLang="zh-CN" dirty="0" smtClean="0">
              <a:cs typeface="Times New Roman" panose="02020603050405020304" pitchFamily="18" charset="0"/>
            </a:endParaRPr>
          </a:p>
          <a:p>
            <a:pPr lvl="2"/>
            <a:r>
              <a:rPr lang="zh-CN" altLang="en-US" dirty="0">
                <a:cs typeface="Times New Roman" panose="02020603050405020304" pitchFamily="18" charset="0"/>
              </a:rPr>
              <a:t>计算</a:t>
            </a:r>
            <a:r>
              <a:rPr lang="zh-CN" altLang="en-US" dirty="0" smtClean="0">
                <a:cs typeface="Times New Roman" panose="02020603050405020304" pitchFamily="18" charset="0"/>
              </a:rPr>
              <a:t>性能：</a:t>
            </a:r>
            <a:endParaRPr lang="en-US" altLang="zh-CN" dirty="0" smtClean="0">
              <a:cs typeface="Times New Roman" panose="02020603050405020304" pitchFamily="18" charset="0"/>
            </a:endParaRPr>
          </a:p>
          <a:p>
            <a:pPr lvl="2"/>
            <a:endParaRPr lang="en-US" altLang="zh-CN" dirty="0" smtClean="0">
              <a:cs typeface="Times New Roman" panose="02020603050405020304" pitchFamily="18" charset="0"/>
            </a:endParaRPr>
          </a:p>
        </p:txBody>
      </p:sp>
      <p:pic>
        <p:nvPicPr>
          <p:cNvPr id="8" name="图片 7"/>
          <p:cNvPicPr/>
          <p:nvPr/>
        </p:nvPicPr>
        <p:blipFill>
          <a:blip r:embed="rId3"/>
          <a:stretch>
            <a:fillRect/>
          </a:stretch>
        </p:blipFill>
        <p:spPr>
          <a:xfrm>
            <a:off x="0" y="3100785"/>
            <a:ext cx="4644008" cy="3004695"/>
          </a:xfrm>
          <a:prstGeom prst="rect">
            <a:avLst/>
          </a:prstGeom>
        </p:spPr>
      </p:pic>
      <p:pic>
        <p:nvPicPr>
          <p:cNvPr id="9" name="图片 8"/>
          <p:cNvPicPr/>
          <p:nvPr/>
        </p:nvPicPr>
        <p:blipFill>
          <a:blip r:embed="rId4"/>
          <a:stretch>
            <a:fillRect/>
          </a:stretch>
        </p:blipFill>
        <p:spPr>
          <a:xfrm>
            <a:off x="4614623" y="3261216"/>
            <a:ext cx="4467961" cy="2844263"/>
          </a:xfrm>
          <a:prstGeom prst="rect">
            <a:avLst/>
          </a:prstGeom>
        </p:spPr>
      </p:pic>
    </p:spTree>
    <p:extLst>
      <p:ext uri="{BB962C8B-B14F-4D97-AF65-F5344CB8AC3E}">
        <p14:creationId xmlns:p14="http://schemas.microsoft.com/office/powerpoint/2010/main" val="40030343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a:t>
            </a:r>
            <a:r>
              <a:rPr lang="en-US" altLang="zh-CN" dirty="0" smtClean="0"/>
              <a:t>Evaluation</a:t>
            </a:r>
            <a:endParaRPr lang="zh-CN" altLang="en-US" dirty="0"/>
          </a:p>
        </p:txBody>
      </p:sp>
      <p:sp>
        <p:nvSpPr>
          <p:cNvPr id="3" name="内容占位符 2"/>
          <p:cNvSpPr>
            <a:spLocks noGrp="1"/>
          </p:cNvSpPr>
          <p:nvPr>
            <p:ph idx="1"/>
          </p:nvPr>
        </p:nvSpPr>
        <p:spPr>
          <a:xfrm>
            <a:off x="395536" y="1196752"/>
            <a:ext cx="8291513" cy="5257006"/>
          </a:xfrm>
        </p:spPr>
        <p:txBody>
          <a:bodyPr/>
          <a:lstStyle/>
          <a:p>
            <a:r>
              <a:rPr lang="zh-CN" altLang="en-US" dirty="0" smtClean="0"/>
              <a:t>实验</a:t>
            </a:r>
            <a:endParaRPr lang="en-US" altLang="zh-CN" dirty="0" smtClean="0"/>
          </a:p>
          <a:p>
            <a:pPr lvl="1"/>
            <a:r>
              <a:rPr lang="zh-CN" altLang="en-US" dirty="0" smtClean="0">
                <a:cs typeface="Times New Roman" panose="02020603050405020304" pitchFamily="18" charset="0"/>
              </a:rPr>
              <a:t>协同反馈的影响：不同协同反馈数量的影响</a:t>
            </a:r>
            <a:endParaRPr lang="en-US" altLang="zh-CN" dirty="0" smtClean="0">
              <a:cs typeface="Times New Roman" panose="02020603050405020304" pitchFamily="18" charset="0"/>
            </a:endParaRPr>
          </a:p>
          <a:p>
            <a:pPr lvl="2"/>
            <a:r>
              <a:rPr lang="zh-CN" altLang="en-US" dirty="0"/>
              <a:t>评估如何使用监视最新反馈的策略检测假定负载中的潜在变量</a:t>
            </a:r>
            <a:r>
              <a:rPr lang="zh-CN" altLang="en-US" dirty="0" smtClean="0"/>
              <a:t>。</a:t>
            </a:r>
            <a:endParaRPr lang="en-US" altLang="zh-CN" dirty="0" smtClean="0"/>
          </a:p>
          <a:p>
            <a:pPr lvl="2"/>
            <a:r>
              <a:rPr lang="zh-CN" altLang="zh-CN" dirty="0"/>
              <a:t>通过构建一个由</a:t>
            </a:r>
            <a:r>
              <a:rPr lang="en-US" altLang="zh-CN" dirty="0"/>
              <a:t>70</a:t>
            </a:r>
            <a:r>
              <a:rPr lang="zh-CN" altLang="zh-CN" dirty="0"/>
              <a:t>个测试用例组成的特殊测试套件来模拟实时预测，每个测试用例包含</a:t>
            </a:r>
            <a:r>
              <a:rPr lang="en-US" altLang="zh-CN" dirty="0"/>
              <a:t>1225</a:t>
            </a:r>
            <a:r>
              <a:rPr lang="zh-CN" altLang="zh-CN" dirty="0"/>
              <a:t>个需要预测可靠性的不同的服务调用</a:t>
            </a:r>
            <a:r>
              <a:rPr lang="zh-CN" altLang="zh-CN" dirty="0" smtClean="0"/>
              <a:t>。</a:t>
            </a:r>
            <a:endParaRPr lang="en-US" altLang="zh-CN" dirty="0" smtClean="0"/>
          </a:p>
          <a:p>
            <a:pPr lvl="2"/>
            <a:r>
              <a:rPr lang="zh-CN" altLang="en-US" dirty="0"/>
              <a:t>为了评估我们的实时反馈装配策略，引入随机负载偏差来定义整个测试套件中的实际负载</a:t>
            </a:r>
            <a:r>
              <a:rPr lang="zh-CN" altLang="en-US" dirty="0" smtClean="0"/>
              <a:t>分布</a:t>
            </a:r>
            <a:r>
              <a:rPr lang="zh-CN" altLang="en-US" dirty="0"/>
              <a:t>。</a:t>
            </a:r>
            <a:endParaRPr lang="en-US" altLang="zh-CN" dirty="0" smtClean="0">
              <a:cs typeface="Times New Roman" panose="02020603050405020304" pitchFamily="18" charset="0"/>
            </a:endParaRPr>
          </a:p>
        </p:txBody>
      </p:sp>
    </p:spTree>
    <p:extLst>
      <p:ext uri="{BB962C8B-B14F-4D97-AF65-F5344CB8AC3E}">
        <p14:creationId xmlns:p14="http://schemas.microsoft.com/office/powerpoint/2010/main" val="12085144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a:t>
            </a:r>
            <a:r>
              <a:rPr lang="en-US" altLang="zh-CN" dirty="0" smtClean="0"/>
              <a:t>Evaluation</a:t>
            </a:r>
            <a:endParaRPr lang="zh-CN" altLang="en-US" dirty="0"/>
          </a:p>
        </p:txBody>
      </p:sp>
      <p:sp>
        <p:nvSpPr>
          <p:cNvPr id="3" name="内容占位符 2"/>
          <p:cNvSpPr>
            <a:spLocks noGrp="1"/>
          </p:cNvSpPr>
          <p:nvPr>
            <p:ph idx="1"/>
          </p:nvPr>
        </p:nvSpPr>
        <p:spPr>
          <a:xfrm>
            <a:off x="395536" y="1196752"/>
            <a:ext cx="8291513" cy="5257006"/>
          </a:xfrm>
        </p:spPr>
        <p:txBody>
          <a:bodyPr/>
          <a:lstStyle/>
          <a:p>
            <a:r>
              <a:rPr lang="zh-CN" altLang="en-US" dirty="0" smtClean="0"/>
              <a:t>实验</a:t>
            </a:r>
            <a:endParaRPr lang="en-US" altLang="zh-CN" dirty="0" smtClean="0"/>
          </a:p>
          <a:p>
            <a:pPr lvl="1"/>
            <a:r>
              <a:rPr lang="zh-CN" altLang="en-US" dirty="0" smtClean="0">
                <a:cs typeface="Times New Roman" panose="02020603050405020304" pitchFamily="18" charset="0"/>
              </a:rPr>
              <a:t>协同反馈的影响：不同协同反馈数量的影响</a:t>
            </a:r>
            <a:endParaRPr lang="en-US" altLang="zh-CN" dirty="0" smtClean="0">
              <a:cs typeface="Times New Roman" panose="02020603050405020304" pitchFamily="18" charset="0"/>
            </a:endParaRPr>
          </a:p>
          <a:p>
            <a:pPr lvl="2"/>
            <a:r>
              <a:rPr lang="zh-CN" altLang="en-US" dirty="0" smtClean="0"/>
              <a:t>更</a:t>
            </a:r>
            <a:r>
              <a:rPr lang="zh-CN" altLang="en-US" dirty="0"/>
              <a:t>具体的说，我们分析了前一个测试用例中随机组合的反馈的不同百分比如何影响未来预测的准确性。下图描述了测试用例的假定和实际的负载分布</a:t>
            </a:r>
            <a:r>
              <a:rPr lang="zh-CN" altLang="en-US" dirty="0" smtClean="0"/>
              <a:t>。</a:t>
            </a:r>
            <a:endParaRPr lang="en-US" altLang="zh-CN" dirty="0" smtClean="0"/>
          </a:p>
        </p:txBody>
      </p:sp>
      <p:pic>
        <p:nvPicPr>
          <p:cNvPr id="4" name="图片 3"/>
          <p:cNvPicPr/>
          <p:nvPr/>
        </p:nvPicPr>
        <p:blipFill>
          <a:blip r:embed="rId3"/>
          <a:stretch>
            <a:fillRect/>
          </a:stretch>
        </p:blipFill>
        <p:spPr>
          <a:xfrm>
            <a:off x="1619672" y="3429000"/>
            <a:ext cx="5760640" cy="2232248"/>
          </a:xfrm>
          <a:prstGeom prst="rect">
            <a:avLst/>
          </a:prstGeom>
        </p:spPr>
      </p:pic>
    </p:spTree>
    <p:extLst>
      <p:ext uri="{BB962C8B-B14F-4D97-AF65-F5344CB8AC3E}">
        <p14:creationId xmlns:p14="http://schemas.microsoft.com/office/powerpoint/2010/main" val="42709961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a:t>
            </a:r>
            <a:r>
              <a:rPr lang="en-US" altLang="zh-CN" dirty="0" smtClean="0"/>
              <a:t>Evaluation</a:t>
            </a:r>
            <a:endParaRPr lang="zh-CN" altLang="en-US" dirty="0"/>
          </a:p>
        </p:txBody>
      </p:sp>
      <p:sp>
        <p:nvSpPr>
          <p:cNvPr id="3" name="内容占位符 2"/>
          <p:cNvSpPr>
            <a:spLocks noGrp="1"/>
          </p:cNvSpPr>
          <p:nvPr>
            <p:ph idx="1"/>
          </p:nvPr>
        </p:nvSpPr>
        <p:spPr>
          <a:xfrm>
            <a:off x="395536" y="1196752"/>
            <a:ext cx="8291513" cy="5257006"/>
          </a:xfrm>
        </p:spPr>
        <p:txBody>
          <a:bodyPr/>
          <a:lstStyle/>
          <a:p>
            <a:r>
              <a:rPr lang="zh-CN" altLang="en-US" dirty="0" smtClean="0"/>
              <a:t>实验</a:t>
            </a:r>
            <a:endParaRPr lang="en-US" altLang="zh-CN" dirty="0" smtClean="0"/>
          </a:p>
          <a:p>
            <a:pPr lvl="1"/>
            <a:r>
              <a:rPr lang="zh-CN" altLang="en-US" dirty="0" smtClean="0">
                <a:cs typeface="Times New Roman" panose="02020603050405020304" pitchFamily="18" charset="0"/>
              </a:rPr>
              <a:t>协同反馈的影响：不同协同反馈数量的影响</a:t>
            </a:r>
            <a:endParaRPr lang="en-US" altLang="zh-CN" dirty="0" smtClean="0">
              <a:cs typeface="Times New Roman" panose="02020603050405020304" pitchFamily="18" charset="0"/>
            </a:endParaRPr>
          </a:p>
          <a:p>
            <a:pPr lvl="2"/>
            <a:r>
              <a:rPr lang="zh-CN" altLang="en-US" dirty="0"/>
              <a:t>结果：与无反馈策略相比，装配反馈策略显著提高了预测精度，此外，从图中可以看出，不组装反馈的策略对于假设负载的实际负载偏移量的测试用例会产生不太准确的预测，而包含反馈的策略会修正它们的预测。</a:t>
            </a:r>
            <a:endParaRPr lang="en-US" altLang="zh-CN" dirty="0" smtClean="0"/>
          </a:p>
        </p:txBody>
      </p:sp>
      <p:pic>
        <p:nvPicPr>
          <p:cNvPr id="5" name="图片 4"/>
          <p:cNvPicPr/>
          <p:nvPr/>
        </p:nvPicPr>
        <p:blipFill>
          <a:blip r:embed="rId3"/>
          <a:stretch>
            <a:fillRect/>
          </a:stretch>
        </p:blipFill>
        <p:spPr>
          <a:xfrm>
            <a:off x="1763688" y="3836303"/>
            <a:ext cx="5976664" cy="2329001"/>
          </a:xfrm>
          <a:prstGeom prst="rect">
            <a:avLst/>
          </a:prstGeom>
        </p:spPr>
      </p:pic>
    </p:spTree>
    <p:extLst>
      <p:ext uri="{BB962C8B-B14F-4D97-AF65-F5344CB8AC3E}">
        <p14:creationId xmlns:p14="http://schemas.microsoft.com/office/powerpoint/2010/main" val="9985179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a:t>
            </a:r>
            <a:r>
              <a:rPr lang="en-US" altLang="zh-CN" dirty="0" smtClean="0"/>
              <a:t>Evaluation</a:t>
            </a:r>
            <a:endParaRPr lang="zh-CN" altLang="en-US" dirty="0"/>
          </a:p>
        </p:txBody>
      </p:sp>
      <p:sp>
        <p:nvSpPr>
          <p:cNvPr id="3" name="内容占位符 2"/>
          <p:cNvSpPr>
            <a:spLocks noGrp="1"/>
          </p:cNvSpPr>
          <p:nvPr>
            <p:ph idx="1"/>
          </p:nvPr>
        </p:nvSpPr>
        <p:spPr>
          <a:xfrm>
            <a:off x="395536" y="1196752"/>
            <a:ext cx="8291513" cy="5257006"/>
          </a:xfrm>
        </p:spPr>
        <p:txBody>
          <a:bodyPr/>
          <a:lstStyle/>
          <a:p>
            <a:r>
              <a:rPr lang="zh-CN" altLang="en-US" dirty="0" smtClean="0"/>
              <a:t>实验</a:t>
            </a:r>
            <a:endParaRPr lang="en-US" altLang="zh-CN" dirty="0" smtClean="0"/>
          </a:p>
          <a:p>
            <a:pPr lvl="1"/>
            <a:r>
              <a:rPr lang="zh-CN" altLang="en-US" dirty="0" smtClean="0">
                <a:cs typeface="Times New Roman" panose="02020603050405020304" pitchFamily="18" charset="0"/>
              </a:rPr>
              <a:t>协同反馈的影响：协同反馈时间窗口大小的影响</a:t>
            </a:r>
            <a:endParaRPr lang="en-US" altLang="zh-CN" dirty="0" smtClean="0">
              <a:cs typeface="Times New Roman" panose="02020603050405020304" pitchFamily="18" charset="0"/>
            </a:endParaRPr>
          </a:p>
          <a:p>
            <a:pPr lvl="2"/>
            <a:r>
              <a:rPr lang="zh-CN" altLang="zh-CN" dirty="0"/>
              <a:t>通过创建一个包含</a:t>
            </a:r>
            <a:r>
              <a:rPr lang="en-US" altLang="zh-CN" dirty="0"/>
              <a:t>70</a:t>
            </a:r>
            <a:r>
              <a:rPr lang="zh-CN" altLang="zh-CN" dirty="0"/>
              <a:t>个测试用例的专用测试套件来模拟实时预测，其中每个测试用例包含</a:t>
            </a:r>
            <a:r>
              <a:rPr lang="en-US" altLang="zh-CN" dirty="0"/>
              <a:t>400</a:t>
            </a:r>
            <a:r>
              <a:rPr lang="zh-CN" altLang="zh-CN" dirty="0"/>
              <a:t>个服务调用，其可靠性有待预测。在这个实验中，我们将数据密度设置为</a:t>
            </a:r>
            <a:r>
              <a:rPr lang="en-US" altLang="zh-CN" dirty="0"/>
              <a:t>25%</a:t>
            </a:r>
            <a:r>
              <a:rPr lang="zh-CN" altLang="zh-CN" dirty="0"/>
              <a:t>，我们选择使用</a:t>
            </a:r>
            <a:r>
              <a:rPr lang="en-US" altLang="zh-CN" dirty="0"/>
              <a:t>10%</a:t>
            </a:r>
            <a:r>
              <a:rPr lang="zh-CN" altLang="zh-CN" dirty="0"/>
              <a:t>反馈的反馈百分比策略。下图描述了测试用例的假定和实际的负载分布。</a:t>
            </a:r>
            <a:endParaRPr lang="en-US" altLang="zh-CN" dirty="0" smtClean="0"/>
          </a:p>
        </p:txBody>
      </p:sp>
      <p:pic>
        <p:nvPicPr>
          <p:cNvPr id="6" name="图片 5"/>
          <p:cNvPicPr/>
          <p:nvPr/>
        </p:nvPicPr>
        <p:blipFill>
          <a:blip r:embed="rId3"/>
          <a:stretch>
            <a:fillRect/>
          </a:stretch>
        </p:blipFill>
        <p:spPr>
          <a:xfrm>
            <a:off x="1979712" y="4077072"/>
            <a:ext cx="5430644" cy="2088232"/>
          </a:xfrm>
          <a:prstGeom prst="rect">
            <a:avLst/>
          </a:prstGeom>
        </p:spPr>
      </p:pic>
    </p:spTree>
    <p:extLst>
      <p:ext uri="{BB962C8B-B14F-4D97-AF65-F5344CB8AC3E}">
        <p14:creationId xmlns:p14="http://schemas.microsoft.com/office/powerpoint/2010/main" val="24774704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a:t>
            </a:r>
            <a:r>
              <a:rPr lang="en-US" altLang="zh-CN" dirty="0" smtClean="0"/>
              <a:t>Evaluation</a:t>
            </a:r>
            <a:endParaRPr lang="zh-CN" altLang="en-US" dirty="0"/>
          </a:p>
        </p:txBody>
      </p:sp>
      <p:sp>
        <p:nvSpPr>
          <p:cNvPr id="3" name="内容占位符 2"/>
          <p:cNvSpPr>
            <a:spLocks noGrp="1"/>
          </p:cNvSpPr>
          <p:nvPr>
            <p:ph idx="1"/>
          </p:nvPr>
        </p:nvSpPr>
        <p:spPr>
          <a:xfrm>
            <a:off x="395536" y="1196752"/>
            <a:ext cx="8291513" cy="5257006"/>
          </a:xfrm>
        </p:spPr>
        <p:txBody>
          <a:bodyPr/>
          <a:lstStyle/>
          <a:p>
            <a:r>
              <a:rPr lang="zh-CN" altLang="en-US" dirty="0" smtClean="0"/>
              <a:t>实验</a:t>
            </a:r>
            <a:endParaRPr lang="en-US" altLang="zh-CN" dirty="0" smtClean="0"/>
          </a:p>
          <a:p>
            <a:pPr lvl="1"/>
            <a:r>
              <a:rPr lang="zh-CN" altLang="en-US" dirty="0" smtClean="0">
                <a:cs typeface="Times New Roman" panose="02020603050405020304" pitchFamily="18" charset="0"/>
              </a:rPr>
              <a:t>协同反馈的影响：协同反馈时间窗口大小的影响</a:t>
            </a:r>
            <a:endParaRPr lang="en-US" altLang="zh-CN" dirty="0" smtClean="0">
              <a:cs typeface="Times New Roman" panose="02020603050405020304" pitchFamily="18" charset="0"/>
            </a:endParaRPr>
          </a:p>
          <a:p>
            <a:pPr lvl="2"/>
            <a:r>
              <a:rPr lang="zh-CN" altLang="en-US" dirty="0" smtClean="0"/>
              <a:t>结果：</a:t>
            </a:r>
            <a:r>
              <a:rPr lang="zh-CN" altLang="zh-CN" dirty="0"/>
              <a:t>设置了三种窗口大小分别为</a:t>
            </a:r>
            <a:r>
              <a:rPr lang="en-US" altLang="zh-CN" dirty="0"/>
              <a:t>1</a:t>
            </a:r>
            <a:r>
              <a:rPr lang="zh-CN" altLang="zh-CN" dirty="0"/>
              <a:t>，</a:t>
            </a:r>
            <a:r>
              <a:rPr lang="en-US" altLang="zh-CN" dirty="0"/>
              <a:t>2 , </a:t>
            </a:r>
            <a:r>
              <a:rPr lang="en-US" altLang="zh-CN" dirty="0" smtClean="0"/>
              <a:t>4</a:t>
            </a:r>
            <a:endParaRPr lang="zh-CN" altLang="zh-CN" dirty="0"/>
          </a:p>
        </p:txBody>
      </p:sp>
      <p:pic>
        <p:nvPicPr>
          <p:cNvPr id="5" name="图片 4"/>
          <p:cNvPicPr/>
          <p:nvPr/>
        </p:nvPicPr>
        <p:blipFill>
          <a:blip r:embed="rId3"/>
          <a:stretch>
            <a:fillRect/>
          </a:stretch>
        </p:blipFill>
        <p:spPr>
          <a:xfrm>
            <a:off x="395536" y="2846579"/>
            <a:ext cx="3913191" cy="1751965"/>
          </a:xfrm>
          <a:prstGeom prst="rect">
            <a:avLst/>
          </a:prstGeom>
        </p:spPr>
      </p:pic>
      <p:pic>
        <p:nvPicPr>
          <p:cNvPr id="7" name="图片 6"/>
          <p:cNvPicPr/>
          <p:nvPr/>
        </p:nvPicPr>
        <p:blipFill>
          <a:blip r:embed="rId4"/>
          <a:stretch>
            <a:fillRect/>
          </a:stretch>
        </p:blipFill>
        <p:spPr>
          <a:xfrm>
            <a:off x="4308727" y="2911172"/>
            <a:ext cx="4531356" cy="1828165"/>
          </a:xfrm>
          <a:prstGeom prst="rect">
            <a:avLst/>
          </a:prstGeom>
        </p:spPr>
      </p:pic>
      <p:pic>
        <p:nvPicPr>
          <p:cNvPr id="8" name="图片 7"/>
          <p:cNvPicPr/>
          <p:nvPr/>
        </p:nvPicPr>
        <p:blipFill>
          <a:blip r:embed="rId5"/>
          <a:stretch>
            <a:fillRect/>
          </a:stretch>
        </p:blipFill>
        <p:spPr>
          <a:xfrm>
            <a:off x="1975737" y="4584535"/>
            <a:ext cx="4819015" cy="1742440"/>
          </a:xfrm>
          <a:prstGeom prst="rect">
            <a:avLst/>
          </a:prstGeom>
        </p:spPr>
      </p:pic>
    </p:spTree>
    <p:extLst>
      <p:ext uri="{BB962C8B-B14F-4D97-AF65-F5344CB8AC3E}">
        <p14:creationId xmlns:p14="http://schemas.microsoft.com/office/powerpoint/2010/main" val="257718813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a:t>
            </a:r>
            <a:r>
              <a:rPr lang="en-US" altLang="zh-CN" dirty="0" smtClean="0"/>
              <a:t>Evaluation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95536" y="1124744"/>
                <a:ext cx="8291513" cy="5257006"/>
              </a:xfrm>
            </p:spPr>
            <p:txBody>
              <a:bodyPr/>
              <a:lstStyle/>
              <a:p>
                <a:r>
                  <a:rPr lang="zh-CN" altLang="en-US" dirty="0" smtClean="0"/>
                  <a:t>计算复杂度的分析</a:t>
                </a:r>
                <a:endParaRPr lang="en-US" altLang="zh-CN" dirty="0" smtClean="0"/>
              </a:p>
              <a:p>
                <a:pPr lvl="1"/>
                <a:r>
                  <a:rPr lang="zh-CN" altLang="en-US" dirty="0">
                    <a:cs typeface="Times New Roman" panose="02020603050405020304" pitchFamily="18" charset="0"/>
                  </a:rPr>
                  <a:t>由前面的实验可得，</a:t>
                </a:r>
                <a:r>
                  <a:rPr lang="en-US" altLang="zh-CN" dirty="0">
                    <a:cs typeface="Times New Roman" panose="02020603050405020304" pitchFamily="18" charset="0"/>
                  </a:rPr>
                  <a:t>CLUS</a:t>
                </a:r>
                <a:r>
                  <a:rPr lang="zh-CN" altLang="en-US" dirty="0">
                    <a:cs typeface="Times New Roman" panose="02020603050405020304" pitchFamily="18" charset="0"/>
                  </a:rPr>
                  <a:t>的计算性能优于其他方法。为了更好的支持我们的结论</a:t>
                </a:r>
                <a:r>
                  <a:rPr lang="zh-CN" altLang="en-US" dirty="0" smtClean="0">
                    <a:cs typeface="Times New Roman" panose="02020603050405020304" pitchFamily="18" charset="0"/>
                  </a:rPr>
                  <a:t>，</a:t>
                </a:r>
                <a:r>
                  <a:rPr lang="zh-CN" altLang="en-US" dirty="0">
                    <a:cs typeface="Times New Roman" panose="02020603050405020304" pitchFamily="18" charset="0"/>
                  </a:rPr>
                  <a:t>文中</a:t>
                </a:r>
                <a:r>
                  <a:rPr lang="zh-CN" altLang="en-US" dirty="0" smtClean="0">
                    <a:cs typeface="Times New Roman" panose="02020603050405020304" pitchFamily="18" charset="0"/>
                  </a:rPr>
                  <a:t>分析</a:t>
                </a:r>
                <a:r>
                  <a:rPr lang="zh-CN" altLang="en-US" dirty="0">
                    <a:cs typeface="Times New Roman" panose="02020603050405020304" pitchFamily="18" charset="0"/>
                  </a:rPr>
                  <a:t>了几种方法的计算复杂度</a:t>
                </a:r>
                <a:r>
                  <a:rPr lang="zh-CN" altLang="en-US" dirty="0" smtClean="0">
                    <a:cs typeface="Times New Roman" panose="02020603050405020304" pitchFamily="18" charset="0"/>
                  </a:rPr>
                  <a:t>。</a:t>
                </a:r>
                <a:endParaRPr lang="en-US" altLang="zh-CN" dirty="0" smtClean="0"/>
              </a:p>
              <a:p>
                <a:pPr lvl="2"/>
                <a:r>
                  <a:rPr lang="en-US" altLang="zh-CN" dirty="0"/>
                  <a:t>IPCC  </a:t>
                </a:r>
                <a:r>
                  <a:rPr lang="zh-CN" altLang="zh-CN" dirty="0"/>
                  <a:t>：</a:t>
                </a:r>
                <a:r>
                  <a:rPr lang="en-US" altLang="zh-CN" dirty="0"/>
                  <a:t>O(</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𝑛</m:t>
                        </m:r>
                      </m:e>
                      <m:sup>
                        <m:r>
                          <a:rPr lang="en-US" altLang="zh-CN" i="1">
                            <a:latin typeface="Cambria Math" panose="02040503050406030204" pitchFamily="18" charset="0"/>
                          </a:rPr>
                          <m:t>2</m:t>
                        </m:r>
                      </m:sup>
                    </m:sSup>
                  </m:oMath>
                </a14:m>
                <a:r>
                  <a:rPr lang="en-US" altLang="zh-CN" dirty="0"/>
                  <a:t>x m)</a:t>
                </a:r>
                <a:endParaRPr lang="zh-CN" altLang="zh-CN" dirty="0"/>
              </a:p>
              <a:p>
                <a:pPr lvl="2"/>
                <a:r>
                  <a:rPr lang="en-US" altLang="zh-CN" dirty="0"/>
                  <a:t>UPCC</a:t>
                </a:r>
                <a:r>
                  <a:rPr lang="zh-CN" altLang="zh-CN" dirty="0"/>
                  <a:t>： </a:t>
                </a:r>
                <a:r>
                  <a:rPr lang="en-US" altLang="zh-CN" dirty="0"/>
                  <a:t>O</a:t>
                </a:r>
                <a:r>
                  <a:rPr lang="zh-CN" altLang="zh-CN" dirty="0"/>
                  <a:t>（</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𝑚</m:t>
                        </m:r>
                      </m:e>
                      <m:sup>
                        <m:r>
                          <a:rPr lang="en-US" altLang="zh-CN" i="1">
                            <a:latin typeface="Cambria Math" panose="02040503050406030204" pitchFamily="18" charset="0"/>
                          </a:rPr>
                          <m:t>2</m:t>
                        </m:r>
                      </m:sup>
                    </m:sSup>
                  </m:oMath>
                </a14:m>
                <a:r>
                  <a:rPr lang="en-US" altLang="zh-CN" dirty="0"/>
                  <a:t>x n</a:t>
                </a:r>
                <a:r>
                  <a:rPr lang="zh-CN" altLang="zh-CN" dirty="0" smtClean="0"/>
                  <a:t>）</a:t>
                </a:r>
                <a:endParaRPr lang="en-US" altLang="zh-CN" dirty="0" smtClean="0"/>
              </a:p>
              <a:p>
                <a:pPr lvl="2"/>
                <a:r>
                  <a:rPr lang="en-US" altLang="zh-CN" dirty="0"/>
                  <a:t>Hybrid : O</a:t>
                </a:r>
                <a:r>
                  <a:rPr lang="zh-CN" altLang="zh-CN" dirty="0"/>
                  <a:t>（</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𝑛</m:t>
                        </m:r>
                      </m:e>
                      <m:sup>
                        <m:r>
                          <a:rPr lang="en-US" altLang="zh-CN" i="1">
                            <a:latin typeface="Cambria Math" panose="02040503050406030204" pitchFamily="18" charset="0"/>
                          </a:rPr>
                          <m:t>2</m:t>
                        </m:r>
                      </m:sup>
                    </m:sSup>
                    <m:r>
                      <m:rPr>
                        <m:sty m:val="p"/>
                      </m:rPr>
                      <a:rPr lang="en-US" altLang="zh-CN">
                        <a:latin typeface="Cambria Math" panose="02040503050406030204" pitchFamily="18" charset="0"/>
                      </a:rPr>
                      <m:t>x</m:t>
                    </m:r>
                    <m:r>
                      <a:rPr lang="en-US" altLang="zh-CN">
                        <a:latin typeface="Cambria Math" panose="02040503050406030204" pitchFamily="18" charset="0"/>
                      </a:rPr>
                      <m:t> </m:t>
                    </m:r>
                    <m:r>
                      <m:rPr>
                        <m:sty m:val="p"/>
                      </m:rPr>
                      <a:rPr lang="en-US" altLang="zh-CN">
                        <a:latin typeface="Cambria Math" panose="02040503050406030204" pitchFamily="18" charset="0"/>
                      </a:rPr>
                      <m:t>m</m:t>
                    </m:r>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𝑚</m:t>
                        </m:r>
                      </m:e>
                      <m:sup>
                        <m:r>
                          <a:rPr lang="en-US" altLang="zh-CN" i="1">
                            <a:latin typeface="Cambria Math" panose="02040503050406030204" pitchFamily="18" charset="0"/>
                          </a:rPr>
                          <m:t>2</m:t>
                        </m:r>
                      </m:sup>
                    </m:sSup>
                  </m:oMath>
                </a14:m>
                <a:r>
                  <a:rPr lang="en-US" altLang="zh-CN" dirty="0"/>
                  <a:t>x n</a:t>
                </a:r>
                <a:r>
                  <a:rPr lang="zh-CN" altLang="zh-CN" dirty="0"/>
                  <a:t>）</a:t>
                </a:r>
              </a:p>
              <a:p>
                <a:pPr lvl="2"/>
                <a:r>
                  <a:rPr lang="en-US" altLang="zh-CN" dirty="0"/>
                  <a:t>LUCS </a:t>
                </a:r>
                <a:r>
                  <a:rPr lang="zh-CN" altLang="zh-CN" dirty="0"/>
                  <a:t>： </a:t>
                </a:r>
                <a:r>
                  <a:rPr lang="en-US" altLang="zh-CN" dirty="0"/>
                  <a:t>O(</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𝑢</m:t>
                        </m:r>
                      </m:sub>
                    </m:sSub>
                    <m:r>
                      <a:rPr lang="en-US" altLang="zh-CN" i="1">
                        <a:latin typeface="Cambria Math" panose="02040503050406030204" pitchFamily="18" charset="0"/>
                      </a:rPr>
                      <m:t> </m:t>
                    </m:r>
                    <m:r>
                      <a:rPr lang="en-US" altLang="zh-CN" i="1">
                        <a:latin typeface="Cambria Math" panose="02040503050406030204" pitchFamily="18" charset="0"/>
                      </a:rPr>
                      <m:t>𝑋</m:t>
                    </m:r>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𝑙</m:t>
                        </m:r>
                      </m:sub>
                    </m:sSub>
                    <m:r>
                      <a:rPr lang="en-US" altLang="zh-CN" i="1">
                        <a:latin typeface="Cambria Math" panose="02040503050406030204" pitchFamily="18" charset="0"/>
                      </a:rPr>
                      <m:t> </m:t>
                    </m:r>
                    <m:r>
                      <a:rPr lang="en-US" altLang="zh-CN" i="1">
                        <a:latin typeface="Cambria Math" panose="02040503050406030204" pitchFamily="18" charset="0"/>
                      </a:rPr>
                      <m:t>𝑋</m:t>
                    </m:r>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𝐶</m:t>
                        </m:r>
                      </m:sub>
                    </m:sSub>
                    <m:r>
                      <a:rPr lang="en-US" altLang="zh-CN" i="1">
                        <a:latin typeface="Cambria Math" panose="02040503050406030204" pitchFamily="18" charset="0"/>
                      </a:rPr>
                      <m:t> </m:t>
                    </m:r>
                    <m:r>
                      <a:rPr lang="en-US" altLang="zh-CN" i="1">
                        <a:latin typeface="Cambria Math" panose="02040503050406030204" pitchFamily="18" charset="0"/>
                      </a:rPr>
                      <m:t>𝑋</m:t>
                    </m:r>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𝑆</m:t>
                        </m:r>
                      </m:sub>
                    </m:sSub>
                    <m:r>
                      <a:rPr lang="en-US" altLang="zh-CN" i="1">
                        <a:latin typeface="Cambria Math" panose="02040503050406030204" pitchFamily="18" charset="0"/>
                      </a:rPr>
                      <m:t> </m:t>
                    </m:r>
                    <m:r>
                      <a:rPr lang="en-US" altLang="zh-CN" i="1">
                        <a:latin typeface="Cambria Math" panose="02040503050406030204" pitchFamily="18" charset="0"/>
                      </a:rPr>
                      <m:t>𝑋</m:t>
                    </m:r>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𝑢</m:t>
                        </m:r>
                      </m:sub>
                    </m:sSub>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𝑙</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𝐶</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𝑆</m:t>
                        </m:r>
                      </m:sub>
                    </m:sSub>
                    <m:r>
                      <a:rPr lang="en-US" altLang="zh-CN" i="1">
                        <a:latin typeface="Cambria Math" panose="02040503050406030204" pitchFamily="18" charset="0"/>
                      </a:rPr>
                      <m:t>)</m:t>
                    </m:r>
                  </m:oMath>
                </a14:m>
                <a:r>
                  <a:rPr lang="en-US" altLang="zh-CN" dirty="0"/>
                  <a:t>)</a:t>
                </a:r>
                <a:endParaRPr lang="zh-CN" altLang="zh-CN" dirty="0"/>
              </a:p>
              <a:p>
                <a:pPr lvl="2"/>
                <a:r>
                  <a:rPr lang="en-US" altLang="zh-CN" dirty="0" err="1"/>
                  <a:t>LinReg</a:t>
                </a:r>
                <a:r>
                  <a:rPr lang="en-US" altLang="zh-CN" dirty="0"/>
                  <a:t> : O(n X m)</a:t>
                </a:r>
                <a:endParaRPr lang="zh-CN" altLang="zh-CN" dirty="0"/>
              </a:p>
              <a:p>
                <a:pPr lvl="2"/>
                <a:r>
                  <a:rPr lang="en-US" altLang="zh-CN" dirty="0"/>
                  <a:t>CLUS: O(</a:t>
                </a:r>
                <a:r>
                  <a:rPr lang="en-US" altLang="zh-CN" dirty="0" err="1"/>
                  <a:t>m+n</a:t>
                </a:r>
                <a:r>
                  <a:rPr lang="en-US" altLang="zh-CN" dirty="0"/>
                  <a:t>) </a:t>
                </a:r>
                <a:endParaRPr lang="en-US" altLang="zh-CN" dirty="0" smtClean="0"/>
              </a:p>
              <a:p>
                <a:pPr marL="914400" lvl="2" indent="0">
                  <a:buNone/>
                </a:pPr>
                <a:r>
                  <a:rPr lang="en-US" altLang="zh-CN" dirty="0"/>
                  <a:t>n </a:t>
                </a:r>
                <a:r>
                  <a:rPr lang="zh-CN" altLang="en-US" dirty="0"/>
                  <a:t>是服务的数量，</a:t>
                </a:r>
                <a:r>
                  <a:rPr lang="en-US" altLang="zh-CN" dirty="0"/>
                  <a:t>m</a:t>
                </a:r>
                <a:r>
                  <a:rPr lang="zh-CN" altLang="en-US" dirty="0"/>
                  <a:t>是用户</a:t>
                </a:r>
                <a:r>
                  <a:rPr lang="zh-CN" altLang="en-US" dirty="0" smtClean="0"/>
                  <a:t>数量</a:t>
                </a:r>
                <a:endParaRPr lang="en-US" altLang="zh-CN" dirty="0"/>
              </a:p>
              <a:p>
                <a:pPr lvl="1"/>
                <a:r>
                  <a:rPr lang="zh-CN" altLang="en-US" dirty="0" smtClean="0">
                    <a:cs typeface="Times New Roman" panose="02020603050405020304" pitchFamily="18" charset="0"/>
                  </a:rPr>
                  <a:t>本文</a:t>
                </a:r>
                <a:r>
                  <a:rPr lang="zh-CN" altLang="en-US" dirty="0">
                    <a:cs typeface="Times New Roman" panose="02020603050405020304" pitchFamily="18" charset="0"/>
                  </a:rPr>
                  <a:t>对复杂性的分析有力地支持了我们对</a:t>
                </a:r>
                <a:r>
                  <a:rPr lang="en-US" altLang="zh-CN" dirty="0">
                    <a:cs typeface="Times New Roman" panose="02020603050405020304" pitchFamily="18" charset="0"/>
                  </a:rPr>
                  <a:t>CLUS</a:t>
                </a:r>
                <a:r>
                  <a:rPr lang="zh-CN" altLang="en-US" dirty="0">
                    <a:cs typeface="Times New Roman" panose="02020603050405020304" pitchFamily="18" charset="0"/>
                  </a:rPr>
                  <a:t>方法可伸缩性改进的主张。</a:t>
                </a:r>
                <a:endParaRPr lang="zh-CN" altLang="zh-CN" dirty="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95536" y="1124744"/>
                <a:ext cx="8291513" cy="5257006"/>
              </a:xfrm>
              <a:blipFill>
                <a:blip r:embed="rId3"/>
                <a:stretch>
                  <a:fillRect l="-735" t="-464" r="-515" b="-44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906309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六、</a:t>
            </a:r>
            <a:r>
              <a:rPr lang="zh-CN" altLang="en-US" dirty="0"/>
              <a:t>总结</a:t>
            </a:r>
          </a:p>
        </p:txBody>
      </p:sp>
      <p:sp>
        <p:nvSpPr>
          <p:cNvPr id="3" name="内容占位符 2"/>
          <p:cNvSpPr>
            <a:spLocks noGrp="1"/>
          </p:cNvSpPr>
          <p:nvPr>
            <p:ph idx="1"/>
          </p:nvPr>
        </p:nvSpPr>
        <p:spPr/>
        <p:txBody>
          <a:bodyPr/>
          <a:lstStyle/>
          <a:p>
            <a:r>
              <a:rPr lang="zh-CN" altLang="en-US" dirty="0"/>
              <a:t>本文提出了两种新型的方法</a:t>
            </a:r>
            <a:r>
              <a:rPr lang="en-US" altLang="zh-CN" dirty="0" smtClean="0"/>
              <a:t>CLUS  </a:t>
            </a:r>
            <a:r>
              <a:rPr lang="en-US" altLang="zh-CN" dirty="0" err="1" smtClean="0"/>
              <a:t>LinReg</a:t>
            </a:r>
            <a:endParaRPr lang="en-US" altLang="zh-CN" dirty="0" smtClean="0"/>
          </a:p>
          <a:p>
            <a:pPr lvl="1"/>
            <a:r>
              <a:rPr lang="zh-CN" altLang="en-US" dirty="0" smtClean="0"/>
              <a:t>用于提高</a:t>
            </a:r>
            <a:r>
              <a:rPr lang="zh-CN" altLang="en-US" dirty="0"/>
              <a:t>预测</a:t>
            </a:r>
            <a:r>
              <a:rPr lang="zh-CN" altLang="en-US" dirty="0" smtClean="0"/>
              <a:t>精度</a:t>
            </a:r>
            <a:endParaRPr lang="en-US" altLang="zh-CN" dirty="0"/>
          </a:p>
          <a:p>
            <a:pPr lvl="1"/>
            <a:r>
              <a:rPr lang="zh-CN" altLang="en-US" dirty="0" smtClean="0"/>
              <a:t>获得</a:t>
            </a:r>
            <a:r>
              <a:rPr lang="zh-CN" altLang="en-US" dirty="0"/>
              <a:t>更高的可伸缩性</a:t>
            </a:r>
            <a:r>
              <a:rPr lang="zh-CN" altLang="en-US" dirty="0" smtClean="0"/>
              <a:t>。</a:t>
            </a:r>
            <a:endParaRPr lang="en-US" altLang="zh-CN" dirty="0" smtClean="0"/>
          </a:p>
          <a:p>
            <a:r>
              <a:rPr lang="zh-CN" altLang="en-US" dirty="0" smtClean="0"/>
              <a:t>提高预测精度</a:t>
            </a:r>
            <a:endParaRPr lang="en-US" altLang="zh-CN" dirty="0" smtClean="0"/>
          </a:p>
          <a:p>
            <a:pPr lvl="1"/>
            <a:r>
              <a:rPr lang="zh-CN" altLang="en-US" dirty="0" smtClean="0"/>
              <a:t>现有</a:t>
            </a:r>
            <a:r>
              <a:rPr lang="zh-CN" altLang="en-US" dirty="0"/>
              <a:t>的方法隐式地只考虑预测的特定于用户和服务的参数</a:t>
            </a:r>
            <a:r>
              <a:rPr lang="zh-CN" altLang="en-US" dirty="0" smtClean="0"/>
              <a:t>。文中提出的方法在关注特定于用户和服务的参数之外还引入了特定于环境的参数，从而显著降低了</a:t>
            </a:r>
            <a:r>
              <a:rPr lang="en-US" altLang="zh-CN" dirty="0" smtClean="0"/>
              <a:t>RMSE</a:t>
            </a:r>
            <a:r>
              <a:rPr lang="zh-CN" altLang="en-US" dirty="0" smtClean="0"/>
              <a:t>。</a:t>
            </a:r>
            <a:endParaRPr lang="en-US" altLang="zh-CN" dirty="0" smtClean="0"/>
          </a:p>
          <a:p>
            <a:pPr lvl="1"/>
            <a:r>
              <a:rPr lang="zh-CN" altLang="en-US" dirty="0"/>
              <a:t>在数据密度较高时，</a:t>
            </a:r>
            <a:r>
              <a:rPr lang="en-US" altLang="zh-CN" dirty="0"/>
              <a:t>CLUS</a:t>
            </a:r>
            <a:r>
              <a:rPr lang="zh-CN" altLang="en-US" dirty="0"/>
              <a:t>方法的性能最优</a:t>
            </a:r>
            <a:r>
              <a:rPr lang="en-US" altLang="zh-CN" dirty="0"/>
              <a:t>(</a:t>
            </a:r>
            <a:r>
              <a:rPr lang="zh-CN" altLang="en-US" dirty="0"/>
              <a:t>例如，它的</a:t>
            </a:r>
            <a:r>
              <a:rPr lang="en-US" altLang="zh-CN" dirty="0"/>
              <a:t>RMSE</a:t>
            </a:r>
            <a:r>
              <a:rPr lang="zh-CN" altLang="en-US" dirty="0"/>
              <a:t>比</a:t>
            </a:r>
            <a:r>
              <a:rPr lang="en-US" altLang="zh-CN" dirty="0"/>
              <a:t>LUCS</a:t>
            </a:r>
            <a:r>
              <a:rPr lang="zh-CN" altLang="en-US" dirty="0"/>
              <a:t>低</a:t>
            </a:r>
            <a:r>
              <a:rPr lang="en-US" altLang="zh-CN" dirty="0"/>
              <a:t>17%)</a:t>
            </a:r>
            <a:r>
              <a:rPr lang="zh-CN" altLang="en-US" dirty="0"/>
              <a:t>，在数据密度较低的时候，</a:t>
            </a:r>
            <a:r>
              <a:rPr lang="en-US" altLang="zh-CN" dirty="0"/>
              <a:t>LUCS</a:t>
            </a:r>
            <a:r>
              <a:rPr lang="zh-CN" altLang="en-US" dirty="0"/>
              <a:t>优于</a:t>
            </a:r>
            <a:r>
              <a:rPr lang="en-US" altLang="zh-CN" dirty="0"/>
              <a:t>CLUS</a:t>
            </a:r>
            <a:r>
              <a:rPr lang="zh-CN" altLang="en-US" dirty="0"/>
              <a:t>和</a:t>
            </a:r>
            <a:r>
              <a:rPr lang="en-US" altLang="zh-CN" dirty="0" err="1"/>
              <a:t>LinReg</a:t>
            </a:r>
            <a:r>
              <a:rPr lang="zh-CN" altLang="en-US" dirty="0"/>
              <a:t>，但是</a:t>
            </a:r>
            <a:r>
              <a:rPr lang="en-US" altLang="zh-CN" dirty="0" err="1"/>
              <a:t>LinReg</a:t>
            </a:r>
            <a:r>
              <a:rPr lang="zh-CN" altLang="en-US" dirty="0"/>
              <a:t>的</a:t>
            </a:r>
            <a:r>
              <a:rPr lang="en-US" altLang="zh-CN" dirty="0"/>
              <a:t>RMSE</a:t>
            </a:r>
            <a:r>
              <a:rPr lang="zh-CN" altLang="en-US" dirty="0"/>
              <a:t>比</a:t>
            </a:r>
            <a:r>
              <a:rPr lang="en-US" altLang="zh-CN" dirty="0"/>
              <a:t>CLUS</a:t>
            </a:r>
            <a:r>
              <a:rPr lang="zh-CN" altLang="en-US" dirty="0"/>
              <a:t>低</a:t>
            </a:r>
            <a:r>
              <a:rPr lang="en-US" altLang="zh-CN" dirty="0"/>
              <a:t>21%</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val="9427526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3200" dirty="0" err="1" smtClean="0"/>
              <a:t>QoS</a:t>
            </a:r>
            <a:r>
              <a:rPr lang="zh-CN" altLang="en-US" sz="3200" dirty="0" smtClean="0"/>
              <a:t>经典数据集和相关工作</a:t>
            </a:r>
            <a:r>
              <a:rPr lang="en-US" altLang="zh-CN" sz="3200" dirty="0" smtClean="0"/>
              <a:t/>
            </a:r>
            <a:br>
              <a:rPr lang="en-US" altLang="zh-CN" sz="3200" dirty="0" smtClean="0"/>
            </a:br>
            <a:r>
              <a:rPr lang="en-US" altLang="zh-CN" sz="3200" dirty="0" smtClean="0"/>
              <a:t>--</a:t>
            </a:r>
            <a:r>
              <a:rPr lang="zh-CN" altLang="en-US" sz="3200" dirty="0" smtClean="0"/>
              <a:t>以</a:t>
            </a:r>
            <a:r>
              <a:rPr lang="en-US" altLang="zh-CN" sz="3200" dirty="0" smtClean="0"/>
              <a:t>WSDREAM</a:t>
            </a:r>
            <a:r>
              <a:rPr lang="zh-CN" altLang="en-US" sz="3200" dirty="0" smtClean="0"/>
              <a:t>为例</a:t>
            </a:r>
            <a:endParaRPr lang="zh-CN" altLang="en-US" sz="3200" dirty="0"/>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1245326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六、</a:t>
            </a:r>
            <a:r>
              <a:rPr lang="zh-CN" altLang="en-US" dirty="0"/>
              <a:t>总结</a:t>
            </a:r>
          </a:p>
        </p:txBody>
      </p:sp>
      <p:sp>
        <p:nvSpPr>
          <p:cNvPr id="3" name="内容占位符 2"/>
          <p:cNvSpPr>
            <a:spLocks noGrp="1"/>
          </p:cNvSpPr>
          <p:nvPr>
            <p:ph idx="1"/>
          </p:nvPr>
        </p:nvSpPr>
        <p:spPr>
          <a:xfrm>
            <a:off x="416888" y="1008192"/>
            <a:ext cx="8291513" cy="5257006"/>
          </a:xfrm>
        </p:spPr>
        <p:txBody>
          <a:bodyPr/>
          <a:lstStyle/>
          <a:p>
            <a:r>
              <a:rPr lang="zh-CN" altLang="en-US" dirty="0" smtClean="0"/>
              <a:t>获得更高的可伸缩性</a:t>
            </a:r>
            <a:endParaRPr lang="en-US" altLang="zh-CN" dirty="0" smtClean="0"/>
          </a:p>
          <a:p>
            <a:pPr lvl="1"/>
            <a:r>
              <a:rPr lang="zh-CN" altLang="en-US" dirty="0"/>
              <a:t>在可伸缩性方面，在</a:t>
            </a:r>
            <a:r>
              <a:rPr lang="en-US" altLang="zh-CN" dirty="0"/>
              <a:t>CLUS</a:t>
            </a:r>
            <a:r>
              <a:rPr lang="zh-CN" altLang="en-US" dirty="0"/>
              <a:t>方法中，使用</a:t>
            </a:r>
            <a:r>
              <a:rPr lang="en-US" altLang="zh-CN" dirty="0"/>
              <a:t>K-means</a:t>
            </a:r>
            <a:r>
              <a:rPr lang="zh-CN" altLang="en-US" dirty="0"/>
              <a:t>聚类算法，考虑相似用户和服务的可靠性性能，对其进行分组。这样，与其他几个方法相比，</a:t>
            </a:r>
            <a:r>
              <a:rPr lang="en-US" altLang="zh-CN" dirty="0"/>
              <a:t>CLUS</a:t>
            </a:r>
            <a:r>
              <a:rPr lang="zh-CN" altLang="en-US" dirty="0"/>
              <a:t>减少了至少两个数量级的执行时间。对于</a:t>
            </a:r>
            <a:r>
              <a:rPr lang="en-US" altLang="zh-CN" dirty="0" err="1"/>
              <a:t>LinReg</a:t>
            </a:r>
            <a:r>
              <a:rPr lang="zh-CN" altLang="en-US" dirty="0"/>
              <a:t>，需要计算的学习阶段只执行一次，之后可以进行快速预测。这使得</a:t>
            </a:r>
            <a:r>
              <a:rPr lang="en-US" altLang="zh-CN" dirty="0" err="1"/>
              <a:t>LinReg</a:t>
            </a:r>
            <a:r>
              <a:rPr lang="zh-CN" altLang="en-US" dirty="0"/>
              <a:t>特别适用于低数据密度，尽管</a:t>
            </a:r>
            <a:r>
              <a:rPr lang="en-US" altLang="zh-CN" dirty="0"/>
              <a:t>LUCS</a:t>
            </a:r>
            <a:r>
              <a:rPr lang="zh-CN" altLang="en-US" dirty="0"/>
              <a:t>实现了更高的精度</a:t>
            </a:r>
            <a:r>
              <a:rPr lang="zh-CN" altLang="en-US" dirty="0" smtClean="0"/>
              <a:t>。</a:t>
            </a:r>
            <a:endParaRPr lang="en-US" altLang="zh-CN" dirty="0"/>
          </a:p>
          <a:p>
            <a:pPr marL="342900" lvl="1" indent="-342900">
              <a:buClr>
                <a:srgbClr val="002A54"/>
              </a:buClr>
              <a:buSzPct val="75000"/>
              <a:buFont typeface="Wingdings" pitchFamily="2" charset="2"/>
              <a:buChar char="n"/>
            </a:pPr>
            <a:r>
              <a:rPr lang="zh-CN" altLang="en-US" sz="2800" dirty="0" smtClean="0">
                <a:cs typeface="+mn-cs"/>
              </a:rPr>
              <a:t>额外的优点</a:t>
            </a:r>
            <a:r>
              <a:rPr lang="zh-CN" altLang="en-US" sz="2800" dirty="0">
                <a:cs typeface="+mn-cs"/>
              </a:rPr>
              <a:t>：</a:t>
            </a:r>
            <a:r>
              <a:rPr lang="zh-CN" altLang="zh-CN" sz="2800" dirty="0" smtClean="0">
                <a:cs typeface="+mn-cs"/>
              </a:rPr>
              <a:t>灵活性</a:t>
            </a:r>
            <a:endParaRPr lang="en-US" altLang="zh-CN" sz="2800" dirty="0" smtClean="0">
              <a:cs typeface="+mn-cs"/>
            </a:endParaRPr>
          </a:p>
          <a:p>
            <a:pPr marL="857250" lvl="2" indent="-457200">
              <a:buClr>
                <a:srgbClr val="002A54"/>
              </a:buClr>
              <a:buSzPct val="75000"/>
              <a:buFont typeface="Wingdings" panose="05000000000000000000" pitchFamily="2" charset="2"/>
              <a:buChar char="l"/>
            </a:pPr>
            <a:r>
              <a:rPr lang="zh-CN" altLang="zh-CN" sz="2400" dirty="0" smtClean="0">
                <a:cs typeface="+mn-cs"/>
              </a:rPr>
              <a:t>这</a:t>
            </a:r>
            <a:r>
              <a:rPr lang="zh-CN" altLang="zh-CN" sz="2400" dirty="0">
                <a:cs typeface="+mn-cs"/>
              </a:rPr>
              <a:t>体现在准确性和可伸缩性之间。增加</a:t>
            </a:r>
            <a:r>
              <a:rPr lang="en-US" altLang="zh-CN" sz="2400" dirty="0">
                <a:cs typeface="+mn-cs"/>
              </a:rPr>
              <a:t>CLUS</a:t>
            </a:r>
            <a:r>
              <a:rPr lang="zh-CN" altLang="zh-CN" sz="2400" dirty="0">
                <a:cs typeface="+mn-cs"/>
              </a:rPr>
              <a:t>中的簇数量和</a:t>
            </a:r>
            <a:r>
              <a:rPr lang="en-US" altLang="zh-CN" sz="2400" dirty="0" err="1">
                <a:cs typeface="+mn-cs"/>
              </a:rPr>
              <a:t>LinReg</a:t>
            </a:r>
            <a:r>
              <a:rPr lang="zh-CN" altLang="zh-CN" sz="2400" dirty="0">
                <a:cs typeface="+mn-cs"/>
              </a:rPr>
              <a:t>中的假设函数的复杂性以牺牲计算性能为代价，可以得到更精确的</a:t>
            </a:r>
            <a:r>
              <a:rPr lang="zh-CN" altLang="zh-CN" sz="2400" dirty="0" smtClean="0">
                <a:cs typeface="+mn-cs"/>
              </a:rPr>
              <a:t>预测</a:t>
            </a:r>
            <a:r>
              <a:rPr lang="zh-CN" altLang="en-US" sz="2400" dirty="0" smtClean="0">
                <a:cs typeface="+mn-cs"/>
              </a:rPr>
              <a:t>。</a:t>
            </a:r>
            <a:endParaRPr lang="zh-CN" altLang="zh-CN" sz="2400" dirty="0">
              <a:cs typeface="+mn-cs"/>
            </a:endParaRPr>
          </a:p>
        </p:txBody>
      </p:sp>
    </p:spTree>
    <p:extLst>
      <p:ext uri="{BB962C8B-B14F-4D97-AF65-F5344CB8AC3E}">
        <p14:creationId xmlns:p14="http://schemas.microsoft.com/office/powerpoint/2010/main" val="34748835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WS-DREAM</a:t>
            </a:r>
            <a:r>
              <a:rPr lang="zh-CN" altLang="en-US" dirty="0" smtClean="0"/>
              <a:t>数据集</a:t>
            </a:r>
            <a:endParaRPr lang="zh-CN" altLang="en-US" dirty="0"/>
          </a:p>
        </p:txBody>
      </p:sp>
      <p:pic>
        <p:nvPicPr>
          <p:cNvPr id="4" name="内容占位符 3"/>
          <p:cNvPicPr>
            <a:picLocks noGrp="1" noChangeAspect="1"/>
          </p:cNvPicPr>
          <p:nvPr>
            <p:ph idx="1"/>
          </p:nvPr>
        </p:nvPicPr>
        <p:blipFill>
          <a:blip r:embed="rId2"/>
          <a:stretch>
            <a:fillRect/>
          </a:stretch>
        </p:blipFill>
        <p:spPr>
          <a:xfrm>
            <a:off x="1088911" y="1340768"/>
            <a:ext cx="6904762" cy="4466667"/>
          </a:xfrm>
          <a:prstGeom prst="rect">
            <a:avLst/>
          </a:prstGeom>
        </p:spPr>
      </p:pic>
    </p:spTree>
    <p:extLst>
      <p:ext uri="{BB962C8B-B14F-4D97-AF65-F5344CB8AC3E}">
        <p14:creationId xmlns:p14="http://schemas.microsoft.com/office/powerpoint/2010/main" val="2717874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WS-DREAM</a:t>
            </a:r>
            <a:endParaRPr lang="zh-CN" altLang="en-US" dirty="0"/>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3"/>
          <a:stretch>
            <a:fillRect/>
          </a:stretch>
        </p:blipFill>
        <p:spPr>
          <a:xfrm>
            <a:off x="165867" y="1323593"/>
            <a:ext cx="4498154" cy="2560853"/>
          </a:xfrm>
          <a:prstGeom prst="rect">
            <a:avLst/>
          </a:prstGeom>
        </p:spPr>
      </p:pic>
      <p:pic>
        <p:nvPicPr>
          <p:cNvPr id="6" name="图片 5"/>
          <p:cNvPicPr>
            <a:picLocks noChangeAspect="1"/>
          </p:cNvPicPr>
          <p:nvPr/>
        </p:nvPicPr>
        <p:blipFill>
          <a:blip r:embed="rId4"/>
          <a:stretch>
            <a:fillRect/>
          </a:stretch>
        </p:blipFill>
        <p:spPr>
          <a:xfrm>
            <a:off x="165867" y="3899102"/>
            <a:ext cx="4498153" cy="2228571"/>
          </a:xfrm>
          <a:prstGeom prst="rect">
            <a:avLst/>
          </a:prstGeom>
        </p:spPr>
      </p:pic>
      <p:pic>
        <p:nvPicPr>
          <p:cNvPr id="7" name="图片 6"/>
          <p:cNvPicPr>
            <a:picLocks noChangeAspect="1"/>
          </p:cNvPicPr>
          <p:nvPr/>
        </p:nvPicPr>
        <p:blipFill>
          <a:blip r:embed="rId5"/>
          <a:stretch>
            <a:fillRect/>
          </a:stretch>
        </p:blipFill>
        <p:spPr>
          <a:xfrm>
            <a:off x="4665859" y="1323593"/>
            <a:ext cx="4021190" cy="5043502"/>
          </a:xfrm>
          <a:prstGeom prst="rect">
            <a:avLst/>
          </a:prstGeom>
        </p:spPr>
      </p:pic>
    </p:spTree>
    <p:extLst>
      <p:ext uri="{BB962C8B-B14F-4D97-AF65-F5344CB8AC3E}">
        <p14:creationId xmlns:p14="http://schemas.microsoft.com/office/powerpoint/2010/main" val="2457446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相关方法</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457200" y="1124745"/>
            <a:ext cx="3538736" cy="5351972"/>
          </a:xfrm>
          <a:prstGeom prst="rect">
            <a:avLst/>
          </a:prstGeom>
        </p:spPr>
      </p:pic>
      <p:pic>
        <p:nvPicPr>
          <p:cNvPr id="5" name="图片 4"/>
          <p:cNvPicPr>
            <a:picLocks noChangeAspect="1"/>
          </p:cNvPicPr>
          <p:nvPr/>
        </p:nvPicPr>
        <p:blipFill>
          <a:blip r:embed="rId3"/>
          <a:stretch>
            <a:fillRect/>
          </a:stretch>
        </p:blipFill>
        <p:spPr>
          <a:xfrm>
            <a:off x="4283968" y="1124745"/>
            <a:ext cx="3502003" cy="3888431"/>
          </a:xfrm>
          <a:prstGeom prst="rect">
            <a:avLst/>
          </a:prstGeom>
        </p:spPr>
      </p:pic>
    </p:spTree>
    <p:extLst>
      <p:ext uri="{BB962C8B-B14F-4D97-AF65-F5344CB8AC3E}">
        <p14:creationId xmlns:p14="http://schemas.microsoft.com/office/powerpoint/2010/main" val="2591506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a:effectLst/>
              </a:rPr>
              <a:t>基于可信和异构的</a:t>
            </a:r>
            <a:r>
              <a:rPr lang="en-US" altLang="zh-CN" dirty="0" err="1" smtClean="0">
                <a:effectLst/>
              </a:rPr>
              <a:t>QoS</a:t>
            </a:r>
            <a:r>
              <a:rPr lang="en-US" altLang="zh-CN" dirty="0" smtClean="0">
                <a:effectLst/>
              </a:rPr>
              <a:t/>
            </a:r>
            <a:br>
              <a:rPr lang="en-US" altLang="zh-CN" dirty="0" smtClean="0">
                <a:effectLst/>
              </a:rPr>
            </a:br>
            <a:r>
              <a:rPr lang="zh-CN" altLang="zh-CN" dirty="0" smtClean="0">
                <a:effectLst/>
              </a:rPr>
              <a:t>属性</a:t>
            </a:r>
            <a:r>
              <a:rPr lang="zh-CN" altLang="zh-CN" dirty="0">
                <a:effectLst/>
              </a:rPr>
              <a:t>来进行有效的</a:t>
            </a:r>
            <a:r>
              <a:rPr lang="zh-CN" altLang="zh-CN" dirty="0" smtClean="0">
                <a:effectLst/>
              </a:rPr>
              <a:t>空间</a:t>
            </a:r>
            <a:r>
              <a:rPr lang="en-US" altLang="zh-CN" dirty="0" smtClean="0">
                <a:effectLst/>
              </a:rPr>
              <a:t/>
            </a:r>
            <a:br>
              <a:rPr lang="en-US" altLang="zh-CN" dirty="0" smtClean="0">
                <a:effectLst/>
              </a:rPr>
            </a:br>
            <a:r>
              <a:rPr lang="zh-CN" altLang="zh-CN" dirty="0" smtClean="0">
                <a:effectLst/>
              </a:rPr>
              <a:t>大</a:t>
            </a:r>
            <a:r>
              <a:rPr lang="zh-CN" altLang="zh-CN" dirty="0">
                <a:effectLst/>
              </a:rPr>
              <a:t>数据服务选择</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570339047"/>
      </p:ext>
    </p:extLst>
  </p:cSld>
  <p:clrMapOvr>
    <a:masterClrMapping/>
  </p:clrMapOvr>
</p:sld>
</file>

<file path=ppt/theme/theme1.xml><?xml version="1.0" encoding="utf-8"?>
<a:theme xmlns:a="http://schemas.openxmlformats.org/drawingml/2006/main" name="李兵课题组">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楷体_GB2312"/>
        <a:cs typeface=""/>
      </a:majorFont>
      <a:minorFont>
        <a:latin typeface="Tahom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charset="-122"/>
          </a:defRPr>
        </a:defPPr>
      </a:lstStyle>
    </a:lnDef>
    <a:txDef>
      <a:spPr>
        <a:noFill/>
        <a:ln>
          <a:noFill/>
        </a:ln>
      </a:spPr>
      <a:bodyPr wrap="none" rtlCol="0">
        <a:spAutoFit/>
      </a:bodyPr>
      <a:lstStyle>
        <a:defPPr algn="ctr">
          <a:defRPr dirty="0" smtClean="0"/>
        </a:defPPr>
      </a:lstStyle>
    </a:tx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5438</TotalTime>
  <Words>3475</Words>
  <Application>Microsoft Office PowerPoint</Application>
  <PresentationFormat>全屏显示(4:3)</PresentationFormat>
  <Paragraphs>327</Paragraphs>
  <Slides>50</Slides>
  <Notes>22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50</vt:i4>
      </vt:variant>
    </vt:vector>
  </HeadingPairs>
  <TitlesOfParts>
    <vt:vector size="63" baseType="lpstr">
      <vt:lpstr>黑体</vt:lpstr>
      <vt:lpstr>华文行楷</vt:lpstr>
      <vt:lpstr>楷体_GB2312</vt:lpstr>
      <vt:lpstr>宋体</vt:lpstr>
      <vt:lpstr>微软雅黑</vt:lpstr>
      <vt:lpstr>Arial</vt:lpstr>
      <vt:lpstr>Arial Black</vt:lpstr>
      <vt:lpstr>Calibri</vt:lpstr>
      <vt:lpstr>Cambria Math</vt:lpstr>
      <vt:lpstr>Tahoma</vt:lpstr>
      <vt:lpstr>Times New Roman</vt:lpstr>
      <vt:lpstr>Wingdings</vt:lpstr>
      <vt:lpstr>李兵课题组</vt:lpstr>
      <vt:lpstr>面向服务的软件工程中QoS的 相关方法研究</vt:lpstr>
      <vt:lpstr>QoS相关介绍</vt:lpstr>
      <vt:lpstr>QoS</vt:lpstr>
      <vt:lpstr>QoS概念</vt:lpstr>
      <vt:lpstr>QoS经典数据集和相关工作 --以WSDREAM为例</vt:lpstr>
      <vt:lpstr>WS-DREAM数据集</vt:lpstr>
      <vt:lpstr>WS-DREAM</vt:lpstr>
      <vt:lpstr>相关方法</vt:lpstr>
      <vt:lpstr>基于可信和异构的QoS 属性来进行有效的空间 大数据服务选择</vt:lpstr>
      <vt:lpstr>方法摘要</vt:lpstr>
      <vt:lpstr>云服务选择过程框架图</vt:lpstr>
      <vt:lpstr>方法图解</vt:lpstr>
      <vt:lpstr>集成服务选择方法的有效性如何？</vt:lpstr>
      <vt:lpstr>集成服务选择方法的计算复杂度如何？</vt:lpstr>
      <vt:lpstr>结论</vt:lpstr>
      <vt:lpstr>Prediction of Atomic Web Services Reliability for  QoS-Aware Recommendation</vt:lpstr>
      <vt:lpstr>一、Introduction</vt:lpstr>
      <vt:lpstr>二、相关工作</vt:lpstr>
      <vt:lpstr>三、CLUS模型概述</vt:lpstr>
      <vt:lpstr>三、CLUS模型概述</vt:lpstr>
      <vt:lpstr>三、CLUS模型概述</vt:lpstr>
      <vt:lpstr>四、CLUS预测模型</vt:lpstr>
      <vt:lpstr>四、CLUS预测模型</vt:lpstr>
      <vt:lpstr>四、CLUS预测模型</vt:lpstr>
      <vt:lpstr>四、CLUS预测模型</vt:lpstr>
      <vt:lpstr>四、CLUS预测模型</vt:lpstr>
      <vt:lpstr>四、CLUS预测模型</vt:lpstr>
      <vt:lpstr>四、CLUS预测模型</vt:lpstr>
      <vt:lpstr>四、CLUS预测模型</vt:lpstr>
      <vt:lpstr>四、CLUS预测模型</vt:lpstr>
      <vt:lpstr>四、CLUS预测模型</vt:lpstr>
      <vt:lpstr>四、CLUS预测模型</vt:lpstr>
      <vt:lpstr>四、CLUS预测模型</vt:lpstr>
      <vt:lpstr>五、Evaluation</vt:lpstr>
      <vt:lpstr>五、Evaluation</vt:lpstr>
      <vt:lpstr>五、Evaluation</vt:lpstr>
      <vt:lpstr>五、Evaluation</vt:lpstr>
      <vt:lpstr>五、Evaluation</vt:lpstr>
      <vt:lpstr>五、Evaluation</vt:lpstr>
      <vt:lpstr>五、Evaluation</vt:lpstr>
      <vt:lpstr>五、Evaluation</vt:lpstr>
      <vt:lpstr>五、Evaluation</vt:lpstr>
      <vt:lpstr>五、Evaluation</vt:lpstr>
      <vt:lpstr>五、Evaluation</vt:lpstr>
      <vt:lpstr>五、Evaluation</vt:lpstr>
      <vt:lpstr>五、Evaluation</vt:lpstr>
      <vt:lpstr>五、Evaluation</vt:lpstr>
      <vt:lpstr>五、Evaluation</vt:lpstr>
      <vt:lpstr>六、总结</vt:lpstr>
      <vt:lpstr>六、总结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李兵</dc:creator>
  <cp:lastModifiedBy>ZHAO YUQI</cp:lastModifiedBy>
  <cp:revision>135</cp:revision>
  <dcterms:created xsi:type="dcterms:W3CDTF">2013-01-30T02:51:19Z</dcterms:created>
  <dcterms:modified xsi:type="dcterms:W3CDTF">2018-12-21T04:34:37Z</dcterms:modified>
</cp:coreProperties>
</file>