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9" r:id="rId2"/>
    <p:sldId id="258" r:id="rId3"/>
    <p:sldId id="259" r:id="rId4"/>
    <p:sldId id="306" r:id="rId5"/>
    <p:sldId id="290" r:id="rId6"/>
    <p:sldId id="308" r:id="rId7"/>
    <p:sldId id="309" r:id="rId8"/>
    <p:sldId id="310" r:id="rId9"/>
    <p:sldId id="307" r:id="rId10"/>
    <p:sldId id="312" r:id="rId11"/>
    <p:sldId id="313" r:id="rId12"/>
    <p:sldId id="299" r:id="rId13"/>
    <p:sldId id="303" r:id="rId14"/>
    <p:sldId id="304" r:id="rId15"/>
    <p:sldId id="297" r:id="rId16"/>
    <p:sldId id="263" r:id="rId17"/>
    <p:sldId id="311" r:id="rId18"/>
    <p:sldId id="314" r:id="rId19"/>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8D050"/>
    <a:srgbClr val="60A7FC"/>
    <a:srgbClr val="23424B"/>
    <a:srgbClr val="243B2D"/>
    <a:srgbClr val="0D3B79"/>
    <a:srgbClr val="0F3D7B"/>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753" autoAdjust="0"/>
  </p:normalViewPr>
  <p:slideViewPr>
    <p:cSldViewPr snapToGrid="0">
      <p:cViewPr varScale="1">
        <p:scale>
          <a:sx n="91" d="100"/>
          <a:sy n="91" d="100"/>
        </p:scale>
        <p:origin x="1314" y="108"/>
      </p:cViewPr>
      <p:guideLst>
        <p:guide orient="horz" pos="2160"/>
        <p:guide pos="3840"/>
      </p:guideLst>
    </p:cSldViewPr>
  </p:slideViewPr>
  <p:notesTextViewPr>
    <p:cViewPr>
      <p:scale>
        <a:sx n="3" d="2"/>
        <a:sy n="3" d="2"/>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zh-CN"/>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a:lvl1pPr>
          </a:lstStyle>
          <a:p>
            <a:pPr>
              <a:defRPr/>
            </a:pPr>
            <a:fld id="{0F033482-69E3-4AC3-8AF9-1AC41E7B4088}" type="datetime1">
              <a:rPr lang="zh-CN" altLang="en-US"/>
              <a:pPr>
                <a:defRPr/>
              </a:pPr>
              <a:t>2018/5/10</a:t>
            </a:fld>
            <a:endParaRPr lang="zh-CN" altLang="en-US" sz="1200"/>
          </a:p>
        </p:txBody>
      </p:sp>
      <p:sp>
        <p:nvSpPr>
          <p:cNvPr id="2052"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a:spcBef>
                <a:spcPct val="30000"/>
              </a:spcBef>
              <a:defRPr sz="1200">
                <a:solidFill>
                  <a:schemeClr val="tx1"/>
                </a:solidFill>
                <a:latin typeface="Arial" panose="020B0604020202020204" pitchFamily="34" charset="0"/>
              </a:defRPr>
            </a:lvl1pPr>
            <a:lvl2pPr defTabSz="0">
              <a:spcBef>
                <a:spcPct val="30000"/>
              </a:spcBef>
              <a:defRPr sz="1200">
                <a:solidFill>
                  <a:schemeClr val="tx1"/>
                </a:solidFill>
                <a:latin typeface="Arial" panose="020B0604020202020204" pitchFamily="34" charset="0"/>
              </a:defRPr>
            </a:lvl2pPr>
            <a:lvl3pPr defTabSz="0">
              <a:spcBef>
                <a:spcPct val="30000"/>
              </a:spcBef>
              <a:defRPr sz="1200">
                <a:solidFill>
                  <a:schemeClr val="tx1"/>
                </a:solidFill>
                <a:latin typeface="Arial" panose="020B0604020202020204" pitchFamily="34" charset="0"/>
              </a:defRPr>
            </a:lvl3pPr>
            <a:lvl4pPr defTabSz="0">
              <a:spcBef>
                <a:spcPct val="30000"/>
              </a:spcBef>
              <a:defRPr sz="1200">
                <a:solidFill>
                  <a:schemeClr val="tx1"/>
                </a:solidFill>
                <a:latin typeface="Arial" panose="020B0604020202020204" pitchFamily="34" charset="0"/>
              </a:defRPr>
            </a:lvl4pPr>
            <a:lvl5pPr defTabSz="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defRPr/>
            </a:pPr>
            <a:r>
              <a:rPr lang="zh-CN" altLang="zh-CN"/>
              <a:t>单击此处编辑母版文本样式</a:t>
            </a:r>
          </a:p>
          <a:p>
            <a:pPr>
              <a:defRPr/>
            </a:pPr>
            <a:r>
              <a:rPr lang="zh-CN" altLang="zh-CN"/>
              <a:t>第二级</a:t>
            </a:r>
          </a:p>
          <a:p>
            <a:pPr>
              <a:defRPr/>
            </a:pPr>
            <a:r>
              <a:rPr lang="zh-CN" altLang="zh-CN"/>
              <a:t>第三级</a:t>
            </a:r>
          </a:p>
          <a:p>
            <a:pPr>
              <a:defRPr/>
            </a:pPr>
            <a:r>
              <a:rPr lang="zh-CN" altLang="zh-CN"/>
              <a:t>第四级</a:t>
            </a:r>
          </a:p>
          <a:p>
            <a:pPr>
              <a:defRPr/>
            </a:pPr>
            <a:r>
              <a:rPr lang="zh-CN" altLang="zh-CN"/>
              <a:t>第五级</a:t>
            </a:r>
          </a:p>
        </p:txBody>
      </p:sp>
      <p:sp>
        <p:nvSpPr>
          <p:cNvPr id="2054"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zh-CN"/>
          </a:p>
        </p:txBody>
      </p:sp>
      <p:sp>
        <p:nvSpPr>
          <p:cNvPr id="2055"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a:lvl1pPr>
          </a:lstStyle>
          <a:p>
            <a:pPr>
              <a:defRPr/>
            </a:pPr>
            <a:fld id="{EC581F8A-A119-427C-A8E1-4147C07CCE00}" type="slidenum">
              <a:rPr lang="zh-CN" altLang="en-US"/>
              <a:pPr>
                <a:defRPr/>
              </a:pPr>
              <a:t>‹#›</a:t>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0F033482-69E3-4AC3-8AF9-1AC41E7B4088}" type="datetime1">
              <a:rPr lang="zh-CN" altLang="en-US" smtClean="0"/>
              <a:pPr>
                <a:defRPr/>
              </a:pPr>
              <a:t>2018/5/10</a:t>
            </a:fld>
            <a:endParaRPr lang="zh-CN" altLang="en-US" sz="1200"/>
          </a:p>
        </p:txBody>
      </p:sp>
      <p:sp>
        <p:nvSpPr>
          <p:cNvPr id="5" name="灯片编号占位符 4"/>
          <p:cNvSpPr>
            <a:spLocks noGrp="1"/>
          </p:cNvSpPr>
          <p:nvPr>
            <p:ph type="sldNum" sz="quarter" idx="11"/>
          </p:nvPr>
        </p:nvSpPr>
        <p:spPr/>
        <p:txBody>
          <a:bodyPr/>
          <a:lstStyle/>
          <a:p>
            <a:pPr>
              <a:defRPr/>
            </a:pPr>
            <a:fld id="{EC581F8A-A119-427C-A8E1-4147C07CCE00}" type="slidenum">
              <a:rPr lang="zh-CN" altLang="en-US" smtClean="0"/>
              <a:pPr>
                <a:defRPr/>
              </a:pPr>
              <a:t>1</a:t>
            </a:fld>
            <a:endParaRPr lang="zh-CN" altLang="en-US" sz="1200"/>
          </a:p>
        </p:txBody>
      </p:sp>
    </p:spTree>
    <p:extLst>
      <p:ext uri="{BB962C8B-B14F-4D97-AF65-F5344CB8AC3E}">
        <p14:creationId xmlns:p14="http://schemas.microsoft.com/office/powerpoint/2010/main" val="160348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0F033482-69E3-4AC3-8AF9-1AC41E7B4088}" type="datetime1">
              <a:rPr lang="zh-CN" altLang="en-US" smtClean="0"/>
              <a:pPr>
                <a:defRPr/>
              </a:pPr>
              <a:t>2018/5/10</a:t>
            </a:fld>
            <a:endParaRPr lang="zh-CN" altLang="en-US" sz="1200"/>
          </a:p>
        </p:txBody>
      </p:sp>
      <p:sp>
        <p:nvSpPr>
          <p:cNvPr id="5" name="灯片编号占位符 4"/>
          <p:cNvSpPr>
            <a:spLocks noGrp="1"/>
          </p:cNvSpPr>
          <p:nvPr>
            <p:ph type="sldNum" sz="quarter" idx="11"/>
          </p:nvPr>
        </p:nvSpPr>
        <p:spPr/>
        <p:txBody>
          <a:bodyPr/>
          <a:lstStyle/>
          <a:p>
            <a:pPr>
              <a:defRPr/>
            </a:pPr>
            <a:fld id="{EC581F8A-A119-427C-A8E1-4147C07CCE00}" type="slidenum">
              <a:rPr lang="zh-CN" altLang="en-US" smtClean="0"/>
              <a:pPr>
                <a:defRPr/>
              </a:pPr>
              <a:t>6</a:t>
            </a:fld>
            <a:endParaRPr lang="zh-CN" altLang="en-US" sz="1200"/>
          </a:p>
        </p:txBody>
      </p:sp>
    </p:spTree>
    <p:extLst>
      <p:ext uri="{BB962C8B-B14F-4D97-AF65-F5344CB8AC3E}">
        <p14:creationId xmlns:p14="http://schemas.microsoft.com/office/powerpoint/2010/main" val="960445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indent="0" algn="just">
              <a:lnSpc>
                <a:spcPct val="150000"/>
              </a:lnSpc>
              <a:buFont typeface="Wingdings" panose="05000000000000000000" pitchFamily="2" charset="2"/>
              <a:buNone/>
            </a:pPr>
            <a:r>
              <a:rPr lang="zh-CN" altLang="en-US" sz="1200" dirty="0" smtClean="0">
                <a:solidFill>
                  <a:schemeClr val="bg1"/>
                </a:solidFill>
                <a:latin typeface="微软雅黑" panose="020B0503020204020204" pitchFamily="34" charset="-122"/>
                <a:ea typeface="微软雅黑" panose="020B0503020204020204" pitchFamily="34" charset="-122"/>
              </a:rPr>
              <a:t>由于移动互联网、信息</a:t>
            </a:r>
            <a:r>
              <a:rPr lang="en-US" altLang="zh-CN" sz="1200" dirty="0" smtClean="0">
                <a:solidFill>
                  <a:schemeClr val="bg1"/>
                </a:solidFill>
                <a:latin typeface="微软雅黑" panose="020B0503020204020204" pitchFamily="34" charset="-122"/>
                <a:ea typeface="微软雅黑" panose="020B0503020204020204" pitchFamily="34" charset="-122"/>
              </a:rPr>
              <a:t>-</a:t>
            </a:r>
            <a:r>
              <a:rPr lang="zh-CN" altLang="en-US" sz="1200" dirty="0" smtClean="0">
                <a:solidFill>
                  <a:schemeClr val="bg1"/>
                </a:solidFill>
                <a:latin typeface="微软雅黑" panose="020B0503020204020204" pitchFamily="34" charset="-122"/>
                <a:ea typeface="微软雅黑" panose="020B0503020204020204" pitchFamily="34" charset="-122"/>
              </a:rPr>
              <a:t>物理融合系统等构成的网络空间不具备欧式空间的特性，因此如何在网络空间中构建精准时空体系将是面临的挑战性问题。基于北斗卫星导航系统的高精度时空信息感知技术为解决这一挑战提供了可行途径，但是如何利用部分、稀疏节点的高精度时空信息建立整网高精度时空基准是一个难点。而网络信息时空戳的制订、产生、撤销、跟踪、更新、维护，以及衍生出的测量、路由、信息表示等，则是另一个难点。</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idx="10"/>
          </p:nvPr>
        </p:nvSpPr>
        <p:spPr/>
        <p:txBody>
          <a:bodyPr/>
          <a:lstStyle/>
          <a:p>
            <a:pPr>
              <a:defRPr/>
            </a:pPr>
            <a:fld id="{0F033482-69E3-4AC3-8AF9-1AC41E7B4088}" type="datetime1">
              <a:rPr lang="zh-CN" altLang="en-US" smtClean="0"/>
              <a:pPr>
                <a:defRPr/>
              </a:pPr>
              <a:t>2018/5/10</a:t>
            </a:fld>
            <a:endParaRPr lang="zh-CN" altLang="en-US" sz="1200"/>
          </a:p>
        </p:txBody>
      </p:sp>
      <p:sp>
        <p:nvSpPr>
          <p:cNvPr id="5" name="灯片编号占位符 4"/>
          <p:cNvSpPr>
            <a:spLocks noGrp="1"/>
          </p:cNvSpPr>
          <p:nvPr>
            <p:ph type="sldNum" sz="quarter" idx="11"/>
          </p:nvPr>
        </p:nvSpPr>
        <p:spPr/>
        <p:txBody>
          <a:bodyPr/>
          <a:lstStyle/>
          <a:p>
            <a:pPr>
              <a:defRPr/>
            </a:pPr>
            <a:fld id="{EC581F8A-A119-427C-A8E1-4147C07CCE00}" type="slidenum">
              <a:rPr lang="zh-CN" altLang="en-US" smtClean="0"/>
              <a:pPr>
                <a:defRPr/>
              </a:pPr>
              <a:t>7</a:t>
            </a:fld>
            <a:endParaRPr lang="zh-CN" altLang="en-US" sz="1200"/>
          </a:p>
        </p:txBody>
      </p:sp>
    </p:spTree>
    <p:extLst>
      <p:ext uri="{BB962C8B-B14F-4D97-AF65-F5344CB8AC3E}">
        <p14:creationId xmlns:p14="http://schemas.microsoft.com/office/powerpoint/2010/main" val="1952185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zh-CN" sz="1200" kern="1200" dirty="0">
                <a:solidFill>
                  <a:schemeClr val="tx1"/>
                </a:solidFill>
                <a:effectLst/>
                <a:latin typeface="Arial" panose="020B0604020202020204" pitchFamily="34" charset="0"/>
                <a:ea typeface="+mn-ea"/>
                <a:cs typeface="+mn-cs"/>
              </a:rPr>
              <a:t>首先，在北斗高精度时空信息感知理论与方法的指导下，探索北斗高精度定位时间同步技术，建立整网高精度时间同步数学模型，突破北斗高精度定位时间同步终端关键技术；研究与网络融合的终端集成技术，构建基于北斗卫星导航系统的网络空间高精度时空体系。研究系统监测评估理论，突破系统完备性监测技术，实现对时空信息精度的实时监测和评估，确保所构建精准时空体系的可靠性。 </a:t>
            </a:r>
          </a:p>
          <a:p>
            <a:r>
              <a:rPr lang="zh-CN" altLang="zh-CN" sz="1200" kern="1200" dirty="0">
                <a:solidFill>
                  <a:schemeClr val="tx1"/>
                </a:solidFill>
                <a:effectLst/>
                <a:latin typeface="Arial" panose="020B0604020202020204" pitchFamily="34" charset="0"/>
                <a:ea typeface="+mn-ea"/>
                <a:cs typeface="+mn-cs"/>
              </a:rPr>
              <a:t>然后，基于高精度时空体系，从网络信息与网络空间两个层次研究精准时空信息的融合理论。一方面，研究网络信息单元中精准时空标识的嵌入，修改现有网络协议，改时间戳为</a:t>
            </a:r>
            <a:r>
              <a:rPr lang="en-US" altLang="zh-CN" sz="1200" kern="1200" dirty="0">
                <a:solidFill>
                  <a:schemeClr val="tx1"/>
                </a:solidFill>
                <a:effectLst/>
                <a:latin typeface="Arial" panose="020B0604020202020204" pitchFamily="34" charset="0"/>
                <a:ea typeface="+mn-ea"/>
                <a:cs typeface="+mn-cs"/>
              </a:rPr>
              <a:t>“</a:t>
            </a:r>
            <a:r>
              <a:rPr lang="zh-CN" altLang="zh-CN" sz="1200" kern="1200" dirty="0">
                <a:solidFill>
                  <a:schemeClr val="tx1"/>
                </a:solidFill>
                <a:effectLst/>
                <a:latin typeface="Arial" panose="020B0604020202020204" pitchFamily="34" charset="0"/>
                <a:ea typeface="+mn-ea"/>
                <a:cs typeface="+mn-cs"/>
              </a:rPr>
              <a:t>时空戳</a:t>
            </a:r>
            <a:r>
              <a:rPr lang="en-US" altLang="zh-CN" sz="1200" kern="1200" dirty="0">
                <a:solidFill>
                  <a:schemeClr val="tx1"/>
                </a:solidFill>
                <a:effectLst/>
                <a:latin typeface="Arial" panose="020B0604020202020204" pitchFamily="34" charset="0"/>
                <a:ea typeface="+mn-ea"/>
                <a:cs typeface="+mn-cs"/>
              </a:rPr>
              <a:t>”</a:t>
            </a:r>
            <a:r>
              <a:rPr lang="zh-CN" altLang="zh-CN" sz="1200" kern="1200" dirty="0">
                <a:solidFill>
                  <a:schemeClr val="tx1"/>
                </a:solidFill>
                <a:effectLst/>
                <a:latin typeface="Arial" panose="020B0604020202020204" pitchFamily="34" charset="0"/>
                <a:ea typeface="+mn-ea"/>
                <a:cs typeface="+mn-cs"/>
              </a:rPr>
              <a:t>，实现对信息的空间精准定位。另一方面，从几何与逻辑两个角度研究网络信息空间的表征与建模，实现基于精准时空信息的网络坐标系统以及信息空间的时空统一建模。设计分布式、地域邻近聚类的分层式网络坐标计算系统，采用矩阵分解模型的计算方法，降低因</a:t>
            </a:r>
            <a:r>
              <a:rPr lang="en-US" altLang="zh-CN" sz="1200" kern="1200" dirty="0">
                <a:solidFill>
                  <a:schemeClr val="tx1"/>
                </a:solidFill>
                <a:effectLst/>
                <a:latin typeface="Arial" panose="020B0604020202020204" pitchFamily="34" charset="0"/>
                <a:ea typeface="+mn-ea"/>
                <a:cs typeface="+mn-cs"/>
              </a:rPr>
              <a:t>TIV</a:t>
            </a:r>
            <a:r>
              <a:rPr lang="zh-CN" altLang="zh-CN" sz="1200" kern="1200" dirty="0">
                <a:solidFill>
                  <a:schemeClr val="tx1"/>
                </a:solidFill>
                <a:effectLst/>
                <a:latin typeface="Arial" panose="020B0604020202020204" pitchFamily="34" charset="0"/>
                <a:ea typeface="+mn-ea"/>
                <a:cs typeface="+mn-cs"/>
              </a:rPr>
              <a:t>因素带来的预测误差，探索利用移动设备实时定位能力提供精确度补偿的网络坐标计算方法。</a:t>
            </a:r>
          </a:p>
        </p:txBody>
      </p:sp>
      <p:sp>
        <p:nvSpPr>
          <p:cNvPr id="4" name="日期占位符 3"/>
          <p:cNvSpPr>
            <a:spLocks noGrp="1"/>
          </p:cNvSpPr>
          <p:nvPr>
            <p:ph type="dt" idx="10"/>
          </p:nvPr>
        </p:nvSpPr>
        <p:spPr/>
        <p:txBody>
          <a:bodyPr/>
          <a:lstStyle/>
          <a:p>
            <a:pPr>
              <a:defRPr/>
            </a:pPr>
            <a:fld id="{0F033482-69E3-4AC3-8AF9-1AC41E7B4088}" type="datetime1">
              <a:rPr lang="zh-CN" altLang="en-US" smtClean="0"/>
              <a:pPr>
                <a:defRPr/>
              </a:pPr>
              <a:t>2018/5/10</a:t>
            </a:fld>
            <a:endParaRPr lang="zh-CN" altLang="en-US" sz="1200"/>
          </a:p>
        </p:txBody>
      </p:sp>
      <p:sp>
        <p:nvSpPr>
          <p:cNvPr id="5" name="灯片编号占位符 4"/>
          <p:cNvSpPr>
            <a:spLocks noGrp="1"/>
          </p:cNvSpPr>
          <p:nvPr>
            <p:ph type="sldNum" sz="quarter" idx="11"/>
          </p:nvPr>
        </p:nvSpPr>
        <p:spPr/>
        <p:txBody>
          <a:bodyPr/>
          <a:lstStyle/>
          <a:p>
            <a:pPr>
              <a:defRPr/>
            </a:pPr>
            <a:fld id="{EC581F8A-A119-427C-A8E1-4147C07CCE00}" type="slidenum">
              <a:rPr lang="zh-CN" altLang="en-US" smtClean="0"/>
              <a:pPr>
                <a:defRPr/>
              </a:pPr>
              <a:t>8</a:t>
            </a:fld>
            <a:endParaRPr lang="zh-CN" altLang="en-US" sz="1200"/>
          </a:p>
        </p:txBody>
      </p:sp>
    </p:spTree>
    <p:extLst>
      <p:ext uri="{BB962C8B-B14F-4D97-AF65-F5344CB8AC3E}">
        <p14:creationId xmlns:p14="http://schemas.microsoft.com/office/powerpoint/2010/main" val="4022078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zh-CN" sz="1200" kern="1200" dirty="0">
                <a:solidFill>
                  <a:schemeClr val="tx1"/>
                </a:solidFill>
                <a:effectLst/>
                <a:latin typeface="Arial" panose="020B0604020202020204" pitchFamily="34" charset="0"/>
                <a:ea typeface="+mn-ea"/>
                <a:cs typeface="+mn-cs"/>
              </a:rPr>
              <a:t>首先，在北斗高精度时空信息感知理论与方法的指导下，探索北斗高精度定位时间同步技术，建立整网高精度时间同步数学模型，突破北斗高精度定位时间同步终端关键技术；研究与网络融合的终端集成技术，构建基于北斗卫星导航系统的网络空间高精度时空体系。研究系统监测评估理论，突破系统完备性监测技术，实现对时空信息精度的实时监测和评估，确保所构建精准时空体系的可靠性。 </a:t>
            </a:r>
          </a:p>
          <a:p>
            <a:r>
              <a:rPr lang="zh-CN" altLang="zh-CN" sz="1200" kern="1200" dirty="0">
                <a:solidFill>
                  <a:schemeClr val="tx1"/>
                </a:solidFill>
                <a:effectLst/>
                <a:latin typeface="Arial" panose="020B0604020202020204" pitchFamily="34" charset="0"/>
                <a:ea typeface="+mn-ea"/>
                <a:cs typeface="+mn-cs"/>
              </a:rPr>
              <a:t>然后，基于高精度时空体系，从网络信息与网络空间两个层次研究精准时空信息的融合理论。一方面，研究网络信息单元中精准时空标识的嵌入，修改现有网络协议，改时间戳为</a:t>
            </a:r>
            <a:r>
              <a:rPr lang="en-US" altLang="zh-CN" sz="1200" kern="1200" dirty="0">
                <a:solidFill>
                  <a:schemeClr val="tx1"/>
                </a:solidFill>
                <a:effectLst/>
                <a:latin typeface="Arial" panose="020B0604020202020204" pitchFamily="34" charset="0"/>
                <a:ea typeface="+mn-ea"/>
                <a:cs typeface="+mn-cs"/>
              </a:rPr>
              <a:t>“</a:t>
            </a:r>
            <a:r>
              <a:rPr lang="zh-CN" altLang="zh-CN" sz="1200" kern="1200" dirty="0">
                <a:solidFill>
                  <a:schemeClr val="tx1"/>
                </a:solidFill>
                <a:effectLst/>
                <a:latin typeface="Arial" panose="020B0604020202020204" pitchFamily="34" charset="0"/>
                <a:ea typeface="+mn-ea"/>
                <a:cs typeface="+mn-cs"/>
              </a:rPr>
              <a:t>时空戳</a:t>
            </a:r>
            <a:r>
              <a:rPr lang="en-US" altLang="zh-CN" sz="1200" kern="1200" dirty="0">
                <a:solidFill>
                  <a:schemeClr val="tx1"/>
                </a:solidFill>
                <a:effectLst/>
                <a:latin typeface="Arial" panose="020B0604020202020204" pitchFamily="34" charset="0"/>
                <a:ea typeface="+mn-ea"/>
                <a:cs typeface="+mn-cs"/>
              </a:rPr>
              <a:t>”</a:t>
            </a:r>
            <a:r>
              <a:rPr lang="zh-CN" altLang="zh-CN" sz="1200" kern="1200" dirty="0">
                <a:solidFill>
                  <a:schemeClr val="tx1"/>
                </a:solidFill>
                <a:effectLst/>
                <a:latin typeface="Arial" panose="020B0604020202020204" pitchFamily="34" charset="0"/>
                <a:ea typeface="+mn-ea"/>
                <a:cs typeface="+mn-cs"/>
              </a:rPr>
              <a:t>，实现对信息的空间精准定位。另一方面，从几何与逻辑两个角度研究网络信息空间的表征与建模，实现基于精准时空信息的网络坐标系统以及信息空间的时空统一建模。设计分布式、地域邻近聚类的分层式网络坐标计算系统，采用矩阵分解模型的计算方法，降低因</a:t>
            </a:r>
            <a:r>
              <a:rPr lang="en-US" altLang="zh-CN" sz="1200" kern="1200" dirty="0">
                <a:solidFill>
                  <a:schemeClr val="tx1"/>
                </a:solidFill>
                <a:effectLst/>
                <a:latin typeface="Arial" panose="020B0604020202020204" pitchFamily="34" charset="0"/>
                <a:ea typeface="+mn-ea"/>
                <a:cs typeface="+mn-cs"/>
              </a:rPr>
              <a:t>TIV</a:t>
            </a:r>
            <a:r>
              <a:rPr lang="zh-CN" altLang="zh-CN" sz="1200" kern="1200" dirty="0">
                <a:solidFill>
                  <a:schemeClr val="tx1"/>
                </a:solidFill>
                <a:effectLst/>
                <a:latin typeface="Arial" panose="020B0604020202020204" pitchFamily="34" charset="0"/>
                <a:ea typeface="+mn-ea"/>
                <a:cs typeface="+mn-cs"/>
              </a:rPr>
              <a:t>因素带来的预测误差，探索利用移动设备实时定位能力提供精确度补偿的网络坐标计算方法。</a:t>
            </a:r>
          </a:p>
        </p:txBody>
      </p:sp>
      <p:sp>
        <p:nvSpPr>
          <p:cNvPr id="4" name="日期占位符 3"/>
          <p:cNvSpPr>
            <a:spLocks noGrp="1"/>
          </p:cNvSpPr>
          <p:nvPr>
            <p:ph type="dt" idx="10"/>
          </p:nvPr>
        </p:nvSpPr>
        <p:spPr/>
        <p:txBody>
          <a:bodyPr/>
          <a:lstStyle/>
          <a:p>
            <a:pPr>
              <a:defRPr/>
            </a:pPr>
            <a:fld id="{0F033482-69E3-4AC3-8AF9-1AC41E7B4088}" type="datetime1">
              <a:rPr lang="zh-CN" altLang="en-US" smtClean="0"/>
              <a:pPr>
                <a:defRPr/>
              </a:pPr>
              <a:t>2018/5/10</a:t>
            </a:fld>
            <a:endParaRPr lang="zh-CN" altLang="en-US" sz="1200"/>
          </a:p>
        </p:txBody>
      </p:sp>
      <p:sp>
        <p:nvSpPr>
          <p:cNvPr id="5" name="灯片编号占位符 4"/>
          <p:cNvSpPr>
            <a:spLocks noGrp="1"/>
          </p:cNvSpPr>
          <p:nvPr>
            <p:ph type="sldNum" sz="quarter" idx="11"/>
          </p:nvPr>
        </p:nvSpPr>
        <p:spPr/>
        <p:txBody>
          <a:bodyPr/>
          <a:lstStyle/>
          <a:p>
            <a:pPr>
              <a:defRPr/>
            </a:pPr>
            <a:fld id="{EC581F8A-A119-427C-A8E1-4147C07CCE00}" type="slidenum">
              <a:rPr lang="zh-CN" altLang="en-US" smtClean="0"/>
              <a:pPr>
                <a:defRPr/>
              </a:pPr>
              <a:t>9</a:t>
            </a:fld>
            <a:endParaRPr lang="zh-CN" altLang="en-US" sz="1200"/>
          </a:p>
        </p:txBody>
      </p:sp>
    </p:spTree>
    <p:extLst>
      <p:ext uri="{BB962C8B-B14F-4D97-AF65-F5344CB8AC3E}">
        <p14:creationId xmlns:p14="http://schemas.microsoft.com/office/powerpoint/2010/main" val="820599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0F033482-69E3-4AC3-8AF9-1AC41E7B4088}" type="datetime1">
              <a:rPr lang="zh-CN" altLang="en-US" smtClean="0"/>
              <a:pPr>
                <a:defRPr/>
              </a:pPr>
              <a:t>2018/5/10</a:t>
            </a:fld>
            <a:endParaRPr lang="zh-CN" altLang="en-US" sz="1200"/>
          </a:p>
        </p:txBody>
      </p:sp>
      <p:sp>
        <p:nvSpPr>
          <p:cNvPr id="5" name="灯片编号占位符 4"/>
          <p:cNvSpPr>
            <a:spLocks noGrp="1"/>
          </p:cNvSpPr>
          <p:nvPr>
            <p:ph type="sldNum" sz="quarter" idx="11"/>
          </p:nvPr>
        </p:nvSpPr>
        <p:spPr/>
        <p:txBody>
          <a:bodyPr/>
          <a:lstStyle/>
          <a:p>
            <a:pPr>
              <a:defRPr/>
            </a:pPr>
            <a:fld id="{EC581F8A-A119-427C-A8E1-4147C07CCE00}" type="slidenum">
              <a:rPr lang="zh-CN" altLang="en-US" smtClean="0"/>
              <a:pPr>
                <a:defRPr/>
              </a:pPr>
              <a:t>11</a:t>
            </a:fld>
            <a:endParaRPr lang="zh-CN" altLang="en-US" sz="1200"/>
          </a:p>
        </p:txBody>
      </p:sp>
    </p:spTree>
    <p:extLst>
      <p:ext uri="{BB962C8B-B14F-4D97-AF65-F5344CB8AC3E}">
        <p14:creationId xmlns:p14="http://schemas.microsoft.com/office/powerpoint/2010/main" val="4204451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0F033482-69E3-4AC3-8AF9-1AC41E7B4088}" type="datetime1">
              <a:rPr lang="zh-CN" altLang="en-US" smtClean="0"/>
              <a:pPr>
                <a:defRPr/>
              </a:pPr>
              <a:t>2018/5/10</a:t>
            </a:fld>
            <a:endParaRPr lang="zh-CN" altLang="en-US" sz="1200"/>
          </a:p>
        </p:txBody>
      </p:sp>
      <p:sp>
        <p:nvSpPr>
          <p:cNvPr id="5" name="灯片编号占位符 4"/>
          <p:cNvSpPr>
            <a:spLocks noGrp="1"/>
          </p:cNvSpPr>
          <p:nvPr>
            <p:ph type="sldNum" sz="quarter" idx="11"/>
          </p:nvPr>
        </p:nvSpPr>
        <p:spPr/>
        <p:txBody>
          <a:bodyPr/>
          <a:lstStyle/>
          <a:p>
            <a:pPr>
              <a:defRPr/>
            </a:pPr>
            <a:fld id="{EC581F8A-A119-427C-A8E1-4147C07CCE00}" type="slidenum">
              <a:rPr lang="zh-CN" altLang="en-US" smtClean="0"/>
              <a:pPr>
                <a:defRPr/>
              </a:pPr>
              <a:t>16</a:t>
            </a:fld>
            <a:endParaRPr lang="zh-CN" altLang="en-US" sz="1200"/>
          </a:p>
        </p:txBody>
      </p:sp>
    </p:spTree>
    <p:extLst>
      <p:ext uri="{BB962C8B-B14F-4D97-AF65-F5344CB8AC3E}">
        <p14:creationId xmlns:p14="http://schemas.microsoft.com/office/powerpoint/2010/main" val="2698704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0F033482-69E3-4AC3-8AF9-1AC41E7B4088}" type="datetime1">
              <a:rPr lang="zh-CN" altLang="en-US" smtClean="0"/>
              <a:pPr>
                <a:defRPr/>
              </a:pPr>
              <a:t>2018/5/10</a:t>
            </a:fld>
            <a:endParaRPr lang="zh-CN" altLang="en-US" sz="1200"/>
          </a:p>
        </p:txBody>
      </p:sp>
      <p:sp>
        <p:nvSpPr>
          <p:cNvPr id="5" name="灯片编号占位符 4"/>
          <p:cNvSpPr>
            <a:spLocks noGrp="1"/>
          </p:cNvSpPr>
          <p:nvPr>
            <p:ph type="sldNum" sz="quarter" idx="11"/>
          </p:nvPr>
        </p:nvSpPr>
        <p:spPr/>
        <p:txBody>
          <a:bodyPr/>
          <a:lstStyle/>
          <a:p>
            <a:pPr>
              <a:defRPr/>
            </a:pPr>
            <a:fld id="{EC581F8A-A119-427C-A8E1-4147C07CCE00}" type="slidenum">
              <a:rPr lang="zh-CN" altLang="en-US" smtClean="0"/>
              <a:pPr>
                <a:defRPr/>
              </a:pPr>
              <a:t>18</a:t>
            </a:fld>
            <a:endParaRPr lang="zh-CN" altLang="en-US" sz="1200"/>
          </a:p>
        </p:txBody>
      </p:sp>
    </p:spTree>
    <p:extLst>
      <p:ext uri="{BB962C8B-B14F-4D97-AF65-F5344CB8AC3E}">
        <p14:creationId xmlns:p14="http://schemas.microsoft.com/office/powerpoint/2010/main" val="1915004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C38C263C-AE3E-491F-9E53-542DF5595CF2}" type="datetime1">
              <a:rPr lang="zh-CN" altLang="en-US"/>
              <a:pPr>
                <a:defRPr/>
              </a:pPr>
              <a:t>2018/5/10</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6716F8EE-BB0B-49A6-9F46-1695F90C01A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986856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05428F11-BA22-43CA-B071-8C971B3A5AE4}" type="datetime1">
              <a:rPr lang="zh-CN" altLang="en-US"/>
              <a:pPr>
                <a:defRPr/>
              </a:pPr>
              <a:t>2018/5/10</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5D3C93F6-9BED-4E40-8FB2-64BF389D882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769769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1FDECBC9-DEFC-4D66-8394-61C7F1D3B65E}" type="datetime1">
              <a:rPr lang="zh-CN" altLang="en-US"/>
              <a:pPr>
                <a:defRPr/>
              </a:pPr>
              <a:t>2018/5/10</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3FB1F16B-FADB-4B42-AE5C-D4ABF0E232C9}"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040733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5B9A6E3B-8025-4D56-AEAF-CFD7EF66FD9A}" type="datetime1">
              <a:rPr lang="zh-CN" altLang="en-US"/>
              <a:pPr>
                <a:defRPr/>
              </a:pPr>
              <a:t>2018/5/10</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E07CD3C8-F228-4176-9497-F9FC4BA3A83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558312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3DA2F212-1D75-4C08-AD9D-5C9899982A7B}" type="datetime1">
              <a:rPr lang="zh-CN" altLang="en-US"/>
              <a:pPr>
                <a:defRPr/>
              </a:pPr>
              <a:t>2018/5/10</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5DDFEB47-45C5-4401-9B80-CA695942AB84}"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4787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979F0D9B-DB53-441E-BE78-5A6FDB581E34}" type="datetime1">
              <a:rPr lang="zh-CN" altLang="en-US"/>
              <a:pPr>
                <a:defRPr/>
              </a:pPr>
              <a:t>2018/5/10</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BAB3BA3E-394A-4569-8AE1-009F3047C6D0}"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741456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EAE731FA-7829-4E23-AA7F-8349C1AF4824}" type="datetime1">
              <a:rPr lang="zh-CN" altLang="en-US"/>
              <a:pPr>
                <a:defRPr/>
              </a:pPr>
              <a:t>2018/5/10</a:t>
            </a:fld>
            <a:endParaRPr lang="zh-CN" altLang="en-US" sz="1800">
              <a:solidFill>
                <a:schemeClr val="tx1"/>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a:ln/>
        </p:spPr>
        <p:txBody>
          <a:bodyPr/>
          <a:lstStyle>
            <a:lvl1pPr>
              <a:defRPr/>
            </a:lvl1pPr>
          </a:lstStyle>
          <a:p>
            <a:pPr>
              <a:defRPr/>
            </a:pPr>
            <a:fld id="{1CDA50B1-96F9-4423-8468-45EB705C469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670699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E0505C78-5AF7-49EA-92D2-F5FDDBF3A52F}" type="datetime1">
              <a:rPr lang="zh-CN" altLang="en-US"/>
              <a:pPr>
                <a:defRPr/>
              </a:pPr>
              <a:t>2018/5/10</a:t>
            </a:fld>
            <a:endParaRPr lang="zh-CN" altLang="en-US" sz="1800">
              <a:solidFill>
                <a:schemeClr val="tx1"/>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a:ln/>
        </p:spPr>
        <p:txBody>
          <a:bodyPr/>
          <a:lstStyle>
            <a:lvl1pPr>
              <a:defRPr/>
            </a:lvl1pPr>
          </a:lstStyle>
          <a:p>
            <a:pPr>
              <a:defRPr/>
            </a:pPr>
            <a:fld id="{FF859F05-6B28-4A7F-B7BF-C5B1C50E07D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069407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28270563-23DE-4C4B-9DA9-3B1006F81532}" type="datetime1">
              <a:rPr lang="zh-CN" altLang="en-US"/>
              <a:pPr>
                <a:defRPr/>
              </a:pPr>
              <a:t>2018/5/10</a:t>
            </a:fld>
            <a:endParaRPr lang="zh-CN" altLang="en-US" sz="1800">
              <a:solidFill>
                <a:schemeClr val="tx1"/>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a:ln/>
        </p:spPr>
        <p:txBody>
          <a:bodyPr/>
          <a:lstStyle>
            <a:lvl1pPr>
              <a:defRPr/>
            </a:lvl1pPr>
          </a:lstStyle>
          <a:p>
            <a:pPr>
              <a:defRPr/>
            </a:pPr>
            <a:fld id="{C0315855-04A9-4D7A-B32D-5956C01309E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767391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DFABD2FE-C08C-4D78-8B94-E39C98EB0468}" type="datetime1">
              <a:rPr lang="zh-CN" altLang="en-US"/>
              <a:pPr>
                <a:defRPr/>
              </a:pPr>
              <a:t>2018/5/10</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CEAC2F39-DBF8-4FC9-9132-C1C331C361F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978239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900B1B12-4B60-46EA-984A-05B3CDCACC1C}" type="datetime1">
              <a:rPr lang="zh-CN" altLang="en-US"/>
              <a:pPr>
                <a:defRPr/>
              </a:pPr>
              <a:t>2018/5/10</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59E284CE-2463-4FB9-8803-76723B09A059}"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086823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Calibri Light" panose="020F0302020204030204" pitchFamily="34" charset="0"/>
              </a:rPr>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sym typeface="Calibri" panose="020F0502020204030204" pitchFamily="34" charset="0"/>
              </a:defRPr>
            </a:lvl1pPr>
          </a:lstStyle>
          <a:p>
            <a:pPr>
              <a:defRPr/>
            </a:pPr>
            <a:fld id="{25A6BB68-0D40-4D0B-85B8-D555B035C976}" type="datetime1">
              <a:rPr lang="zh-CN" altLang="en-US"/>
              <a:pPr>
                <a:defRPr/>
              </a:pPr>
              <a:t>2018/5/10</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sym typeface="Calibri" panose="020F0502020204030204" pitchFamily="34" charset="0"/>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sym typeface="Calibri" panose="020F0502020204030204" pitchFamily="34" charset="0"/>
              </a:defRPr>
            </a:lvl1pPr>
          </a:lstStyle>
          <a:p>
            <a:pPr>
              <a:defRPr/>
            </a:pPr>
            <a:fld id="{CD02286A-2ADB-47D8-BC2C-9199819DD88F}" type="slidenum">
              <a:rPr lang="zh-CN" altLang="en-US"/>
              <a:pPr>
                <a:defRPr/>
              </a:pPr>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defTabSz="0"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defTabSz="0"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4" hidden="1"/>
          <p:cNvSpPr>
            <a:spLocks noChangeArrowheads="1"/>
          </p:cNvSpPr>
          <p:nvPr/>
        </p:nvSpPr>
        <p:spPr bwMode="auto">
          <a:xfrm>
            <a:off x="4927600" y="1163638"/>
            <a:ext cx="120015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6600">
                <a:solidFill>
                  <a:schemeClr val="bg1"/>
                </a:solidFill>
                <a:latin typeface="叶根友行书繁" pitchFamily="2" charset="-122"/>
                <a:ea typeface="叶根友行书繁" pitchFamily="2" charset="-122"/>
                <a:sym typeface="叶根友行书繁" pitchFamily="2" charset="-122"/>
              </a:rPr>
              <a:t>青春土建</a:t>
            </a:r>
            <a:endParaRPr lang="zh-CN" altLang="en-US" sz="1800"/>
          </a:p>
        </p:txBody>
      </p:sp>
      <p:sp>
        <p:nvSpPr>
          <p:cNvPr id="3077" name="文本框 26" hidden="1"/>
          <p:cNvSpPr>
            <a:spLocks noChangeArrowheads="1"/>
          </p:cNvSpPr>
          <p:nvPr/>
        </p:nvSpPr>
        <p:spPr bwMode="auto">
          <a:xfrm>
            <a:off x="6000750" y="1163638"/>
            <a:ext cx="120015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6600">
                <a:solidFill>
                  <a:schemeClr val="bg1"/>
                </a:solidFill>
                <a:latin typeface="叶根友行书繁" pitchFamily="2" charset="-122"/>
                <a:ea typeface="叶根友行书繁" pitchFamily="2" charset="-122"/>
                <a:sym typeface="叶根友行书繁" pitchFamily="2" charset="-122"/>
              </a:rPr>
              <a:t>立志精英</a:t>
            </a:r>
            <a:endParaRPr lang="zh-CN" altLang="en-US" sz="1800"/>
          </a:p>
        </p:txBody>
      </p:sp>
      <p:grpSp>
        <p:nvGrpSpPr>
          <p:cNvPr id="5" name="组合 4"/>
          <p:cNvGrpSpPr/>
          <p:nvPr/>
        </p:nvGrpSpPr>
        <p:grpSpPr>
          <a:xfrm>
            <a:off x="2152787" y="1959658"/>
            <a:ext cx="7559675" cy="2516523"/>
            <a:chOff x="2152787" y="1959658"/>
            <a:chExt cx="7559675" cy="2516523"/>
          </a:xfrm>
        </p:grpSpPr>
        <p:sp>
          <p:nvSpPr>
            <p:cNvPr id="3074" name="矩形 14"/>
            <p:cNvSpPr>
              <a:spLocks noChangeArrowheads="1"/>
            </p:cNvSpPr>
            <p:nvPr/>
          </p:nvSpPr>
          <p:spPr bwMode="auto">
            <a:xfrm>
              <a:off x="3381512" y="3159987"/>
              <a:ext cx="5251450" cy="131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50000"/>
                </a:lnSpc>
                <a:spcBef>
                  <a:spcPct val="0"/>
                </a:spcBef>
                <a:buFont typeface="Arial" panose="020B0604020202020204" pitchFamily="34" charset="0"/>
                <a:buNone/>
              </a:pP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赵玉琦</a:t>
              </a:r>
              <a:endPar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lnSpc>
                  <a:spcPct val="150000"/>
                </a:lnSpc>
                <a:spcBef>
                  <a:spcPct val="0"/>
                </a:spcBef>
                <a:buFont typeface="Arial" panose="020B0604020202020204" pitchFamily="34" charset="0"/>
                <a:buNone/>
              </a:pP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武汉大学计算机学院</a:t>
              </a:r>
              <a:endParaRPr lang="zh-CN" altLang="en-US" dirty="0"/>
            </a:p>
          </p:txBody>
        </p:sp>
        <p:sp>
          <p:nvSpPr>
            <p:cNvPr id="3075" name="直接连接符 16"/>
            <p:cNvSpPr>
              <a:spLocks noChangeShapeType="1"/>
            </p:cNvSpPr>
            <p:nvPr/>
          </p:nvSpPr>
          <p:spPr bwMode="auto">
            <a:xfrm>
              <a:off x="2152787" y="3497444"/>
              <a:ext cx="2160587" cy="1587"/>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3078" name="文本框 6"/>
            <p:cNvSpPr>
              <a:spLocks noChangeArrowheads="1"/>
            </p:cNvSpPr>
            <p:nvPr/>
          </p:nvSpPr>
          <p:spPr bwMode="auto">
            <a:xfrm>
              <a:off x="2936801" y="1959658"/>
              <a:ext cx="614087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None/>
              </a:pPr>
              <a:r>
                <a:rPr lang="en-US" altLang="zh-CN" sz="3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2018</a:t>
              </a:r>
              <a:r>
                <a:rPr lang="zh-CN" altLang="en-US" sz="3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年博士复试考核专家组考核面试答辩</a:t>
              </a:r>
              <a:endParaRPr lang="zh-CN" altLang="en-US" dirty="0"/>
            </a:p>
          </p:txBody>
        </p:sp>
        <p:sp>
          <p:nvSpPr>
            <p:cNvPr id="3079" name="直接连接符 42"/>
            <p:cNvSpPr>
              <a:spLocks noChangeShapeType="1"/>
            </p:cNvSpPr>
            <p:nvPr/>
          </p:nvSpPr>
          <p:spPr bwMode="auto">
            <a:xfrm>
              <a:off x="7553462" y="3497444"/>
              <a:ext cx="2159000" cy="1587"/>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sz="2800"/>
            </a:p>
          </p:txBody>
        </p:sp>
      </p:grpSp>
      <p:grpSp>
        <p:nvGrpSpPr>
          <p:cNvPr id="2" name="组合 1"/>
          <p:cNvGrpSpPr/>
          <p:nvPr/>
        </p:nvGrpSpPr>
        <p:grpSpPr>
          <a:xfrm>
            <a:off x="504508" y="358551"/>
            <a:ext cx="4696165" cy="1123995"/>
            <a:chOff x="504508" y="358551"/>
            <a:chExt cx="4696165" cy="1123995"/>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508" y="358551"/>
              <a:ext cx="1123995" cy="1123995"/>
            </a:xfrm>
            <a:prstGeom prst="ellipse">
              <a:avLst/>
            </a:prstGeom>
            <a:ln>
              <a:noFill/>
            </a:ln>
            <a:effectLst>
              <a:softEdge rad="112500"/>
            </a:effectLst>
          </p:spPr>
        </p:pic>
        <p:pic>
          <p:nvPicPr>
            <p:cNvPr id="3083" name="Picture 11" descr="æ­¦æ±å¤§å­¦è®¡ç®æºå­¦é¢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724" y="501265"/>
              <a:ext cx="3399949" cy="750638"/>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文本框 6"/>
          <p:cNvSpPr>
            <a:spLocks noChangeArrowheads="1"/>
          </p:cNvSpPr>
          <p:nvPr/>
        </p:nvSpPr>
        <p:spPr bwMode="auto">
          <a:xfrm>
            <a:off x="3943306" y="5170253"/>
            <a:ext cx="41278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2018</a:t>
            </a: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年</a:t>
            </a: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月</a:t>
            </a:r>
            <a:endParaRPr lang="zh-CN" altLang="en-US" sz="2000" dirty="0"/>
          </a:p>
        </p:txBody>
      </p:sp>
    </p:spTree>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 calcmode="lin" valueType="num">
                                      <p:cBhvr additive="base">
                                        <p:cTn id="7" dur="500" fill="hold"/>
                                        <p:tgtEl>
                                          <p:spTgt spid="3076"/>
                                        </p:tgtEl>
                                        <p:attrNameLst>
                                          <p:attrName>ppt_x</p:attrName>
                                        </p:attrNameLst>
                                      </p:cBhvr>
                                      <p:tavLst>
                                        <p:tav tm="0">
                                          <p:val>
                                            <p:strVal val="0-#ppt_w/2"/>
                                          </p:val>
                                        </p:tav>
                                        <p:tav tm="100000">
                                          <p:val>
                                            <p:strVal val="#ppt_x"/>
                                          </p:val>
                                        </p:tav>
                                      </p:tavLst>
                                    </p:anim>
                                    <p:anim calcmode="lin" valueType="num">
                                      <p:cBhvr additive="base">
                                        <p:cTn id="8" dur="500" fill="hold"/>
                                        <p:tgtEl>
                                          <p:spTgt spid="307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077"/>
                                        </p:tgtEl>
                                        <p:attrNameLst>
                                          <p:attrName>style.visibility</p:attrName>
                                        </p:attrNameLst>
                                      </p:cBhvr>
                                      <p:to>
                                        <p:strVal val="visible"/>
                                      </p:to>
                                    </p:set>
                                    <p:anim calcmode="lin" valueType="num">
                                      <p:cBhvr additive="base">
                                        <p:cTn id="12" dur="500" fill="hold"/>
                                        <p:tgtEl>
                                          <p:spTgt spid="3077"/>
                                        </p:tgtEl>
                                        <p:attrNameLst>
                                          <p:attrName>ppt_x</p:attrName>
                                        </p:attrNameLst>
                                      </p:cBhvr>
                                      <p:tavLst>
                                        <p:tav tm="0">
                                          <p:val>
                                            <p:strVal val="1+#ppt_w/2"/>
                                          </p:val>
                                        </p:tav>
                                        <p:tav tm="100000">
                                          <p:val>
                                            <p:strVal val="#ppt_x"/>
                                          </p:val>
                                        </p:tav>
                                      </p:tavLst>
                                    </p:anim>
                                    <p:anim calcmode="lin" valueType="num">
                                      <p:cBhvr additive="base">
                                        <p:cTn id="13" dur="500" fill="hold"/>
                                        <p:tgtEl>
                                          <p:spTgt spid="30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utoUpdateAnimBg="0"/>
      <p:bldP spid="3077"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7" hidden="1"/>
          <p:cNvSpPr>
            <a:spLocks noChangeArrowheads="1"/>
          </p:cNvSpPr>
          <p:nvPr/>
        </p:nvSpPr>
        <p:spPr bwMode="auto">
          <a:xfrm>
            <a:off x="1428750" y="604838"/>
            <a:ext cx="2724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400">
                <a:solidFill>
                  <a:srgbClr val="FFFFFF"/>
                </a:solidFill>
                <a:latin typeface="叶根友毛笔行书" pitchFamily="2" charset="-122"/>
                <a:ea typeface="叶根友毛笔行书" pitchFamily="2" charset="-122"/>
                <a:sym typeface="叶根友毛笔行书" pitchFamily="2" charset="-122"/>
              </a:rPr>
              <a:t> 科技创新</a:t>
            </a:r>
            <a:endParaRPr lang="zh-CN" altLang="en-US" sz="1800"/>
          </a:p>
        </p:txBody>
      </p:sp>
      <p:sp>
        <p:nvSpPr>
          <p:cNvPr id="8195" name="直接连接符 23"/>
          <p:cNvSpPr>
            <a:spLocks noChangeShapeType="1"/>
          </p:cNvSpPr>
          <p:nvPr/>
        </p:nvSpPr>
        <p:spPr bwMode="auto">
          <a:xfrm>
            <a:off x="1763713" y="1352550"/>
            <a:ext cx="8337550" cy="0"/>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67" name="组合 45" hidden="1"/>
          <p:cNvGrpSpPr>
            <a:grpSpLocks/>
          </p:cNvGrpSpPr>
          <p:nvPr/>
        </p:nvGrpSpPr>
        <p:grpSpPr bwMode="auto">
          <a:xfrm>
            <a:off x="315913" y="-695325"/>
            <a:ext cx="11560175" cy="4406900"/>
            <a:chOff x="0" y="0"/>
            <a:chExt cx="9863072" cy="3172755"/>
          </a:xfrm>
        </p:grpSpPr>
        <p:sp>
          <p:nvSpPr>
            <p:cNvPr id="8216" name="椭圆 47"/>
            <p:cNvSpPr>
              <a:spLocks noChangeArrowheads="1"/>
            </p:cNvSpPr>
            <p:nvPr/>
          </p:nvSpPr>
          <p:spPr bwMode="auto">
            <a:xfrm>
              <a:off x="436029" y="52297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7" name="椭圆 48"/>
            <p:cNvSpPr>
              <a:spLocks noChangeArrowheads="1"/>
            </p:cNvSpPr>
            <p:nvPr/>
          </p:nvSpPr>
          <p:spPr bwMode="auto">
            <a:xfrm>
              <a:off x="912574"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8" name="椭圆 49"/>
            <p:cNvSpPr>
              <a:spLocks noChangeArrowheads="1"/>
            </p:cNvSpPr>
            <p:nvPr/>
          </p:nvSpPr>
          <p:spPr bwMode="auto">
            <a:xfrm>
              <a:off x="1426536"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9" name="椭圆 51"/>
            <p:cNvSpPr>
              <a:spLocks noChangeArrowheads="1"/>
            </p:cNvSpPr>
            <p:nvPr/>
          </p:nvSpPr>
          <p:spPr bwMode="auto">
            <a:xfrm>
              <a:off x="1903081"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0" name="椭圆 52"/>
            <p:cNvSpPr>
              <a:spLocks noChangeArrowheads="1"/>
            </p:cNvSpPr>
            <p:nvPr/>
          </p:nvSpPr>
          <p:spPr bwMode="auto">
            <a:xfrm>
              <a:off x="2712377" y="61206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1" name="椭圆 53"/>
            <p:cNvSpPr>
              <a:spLocks noChangeArrowheads="1"/>
            </p:cNvSpPr>
            <p:nvPr/>
          </p:nvSpPr>
          <p:spPr bwMode="auto">
            <a:xfrm>
              <a:off x="3702884" y="3473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2" name="椭圆 54"/>
            <p:cNvSpPr>
              <a:spLocks noChangeArrowheads="1"/>
            </p:cNvSpPr>
            <p:nvPr/>
          </p:nvSpPr>
          <p:spPr bwMode="auto">
            <a:xfrm>
              <a:off x="3883870" y="2711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3" name="椭圆 55"/>
            <p:cNvSpPr>
              <a:spLocks noChangeArrowheads="1"/>
            </p:cNvSpPr>
            <p:nvPr/>
          </p:nvSpPr>
          <p:spPr bwMode="auto">
            <a:xfrm>
              <a:off x="5008029"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4" name="椭圆 56"/>
            <p:cNvSpPr>
              <a:spLocks noChangeArrowheads="1"/>
            </p:cNvSpPr>
            <p:nvPr/>
          </p:nvSpPr>
          <p:spPr bwMode="auto">
            <a:xfrm>
              <a:off x="5902289"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5" name="椭圆 57"/>
            <p:cNvSpPr>
              <a:spLocks noChangeArrowheads="1"/>
            </p:cNvSpPr>
            <p:nvPr/>
          </p:nvSpPr>
          <p:spPr bwMode="auto">
            <a:xfrm>
              <a:off x="7168269"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6" name="椭圆 58"/>
            <p:cNvSpPr>
              <a:spLocks noChangeArrowheads="1"/>
            </p:cNvSpPr>
            <p:nvPr/>
          </p:nvSpPr>
          <p:spPr bwMode="auto">
            <a:xfrm>
              <a:off x="7168269" y="51642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7" name="椭圆 59"/>
            <p:cNvSpPr>
              <a:spLocks noChangeArrowheads="1"/>
            </p:cNvSpPr>
            <p:nvPr/>
          </p:nvSpPr>
          <p:spPr bwMode="auto">
            <a:xfrm>
              <a:off x="5079236"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8" name="椭圆 60"/>
            <p:cNvSpPr>
              <a:spLocks noChangeArrowheads="1"/>
            </p:cNvSpPr>
            <p:nvPr/>
          </p:nvSpPr>
          <p:spPr bwMode="auto">
            <a:xfrm>
              <a:off x="4941263" y="896812"/>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9" name="椭圆 61"/>
            <p:cNvSpPr>
              <a:spLocks noChangeArrowheads="1"/>
            </p:cNvSpPr>
            <p:nvPr/>
          </p:nvSpPr>
          <p:spPr bwMode="auto">
            <a:xfrm>
              <a:off x="4486656" y="8741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0" name="椭圆 62"/>
            <p:cNvSpPr>
              <a:spLocks noChangeArrowheads="1"/>
            </p:cNvSpPr>
            <p:nvPr/>
          </p:nvSpPr>
          <p:spPr bwMode="auto">
            <a:xfrm>
              <a:off x="7882058"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1" name="椭圆 63"/>
            <p:cNvSpPr>
              <a:spLocks noChangeArrowheads="1"/>
            </p:cNvSpPr>
            <p:nvPr/>
          </p:nvSpPr>
          <p:spPr bwMode="auto">
            <a:xfrm>
              <a:off x="3246994" y="77992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2" name="椭圆 64"/>
            <p:cNvSpPr>
              <a:spLocks noChangeArrowheads="1"/>
            </p:cNvSpPr>
            <p:nvPr/>
          </p:nvSpPr>
          <p:spPr bwMode="auto">
            <a:xfrm>
              <a:off x="3879565" y="115586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3" name="椭圆 65"/>
            <p:cNvSpPr>
              <a:spLocks noChangeArrowheads="1"/>
            </p:cNvSpPr>
            <p:nvPr/>
          </p:nvSpPr>
          <p:spPr bwMode="auto">
            <a:xfrm>
              <a:off x="990507" y="47070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4" name="椭圆 66"/>
            <p:cNvSpPr>
              <a:spLocks noChangeArrowheads="1"/>
            </p:cNvSpPr>
            <p:nvPr/>
          </p:nvSpPr>
          <p:spPr bwMode="auto">
            <a:xfrm>
              <a:off x="2256487" y="33364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5" name="椭圆 67"/>
            <p:cNvSpPr>
              <a:spLocks noChangeArrowheads="1"/>
            </p:cNvSpPr>
            <p:nvPr/>
          </p:nvSpPr>
          <p:spPr bwMode="auto">
            <a:xfrm>
              <a:off x="4874377" y="501940"/>
              <a:ext cx="1644428" cy="16444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6" name="椭圆 68"/>
            <p:cNvSpPr>
              <a:spLocks noChangeArrowheads="1"/>
            </p:cNvSpPr>
            <p:nvPr/>
          </p:nvSpPr>
          <p:spPr bwMode="auto">
            <a:xfrm>
              <a:off x="3950756" y="69501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7" name="椭圆 69"/>
            <p:cNvSpPr>
              <a:spLocks noChangeArrowheads="1"/>
            </p:cNvSpPr>
            <p:nvPr/>
          </p:nvSpPr>
          <p:spPr bwMode="auto">
            <a:xfrm>
              <a:off x="0" y="46966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8" name="椭圆 70"/>
            <p:cNvSpPr>
              <a:spLocks noChangeArrowheads="1"/>
            </p:cNvSpPr>
            <p:nvPr/>
          </p:nvSpPr>
          <p:spPr bwMode="auto">
            <a:xfrm>
              <a:off x="1520636" y="0"/>
              <a:ext cx="3172755" cy="31727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8197" name="矩形 71"/>
          <p:cNvSpPr>
            <a:spLocks noChangeArrowheads="1"/>
          </p:cNvSpPr>
          <p:nvPr/>
        </p:nvSpPr>
        <p:spPr bwMode="auto">
          <a:xfrm>
            <a:off x="11190288" y="-11113"/>
            <a:ext cx="1001712" cy="1001713"/>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800">
                <a:solidFill>
                  <a:srgbClr val="FFFFFF"/>
                </a:solidFill>
                <a:latin typeface="Impact" panose="020B0806030902050204" pitchFamily="34" charset="0"/>
                <a:sym typeface="Impact" panose="020B0806030902050204" pitchFamily="34" charset="0"/>
              </a:rPr>
              <a:t>2</a:t>
            </a:r>
            <a:endParaRPr lang="zh-CN" altLang="en-US" sz="4800">
              <a:solidFill>
                <a:srgbClr val="FFFFFF"/>
              </a:solidFill>
              <a:latin typeface="Impact" panose="020B0806030902050204" pitchFamily="34" charset="0"/>
              <a:sym typeface="Impact" panose="020B0806030902050204" pitchFamily="34" charset="0"/>
            </a:endParaRPr>
          </a:p>
        </p:txBody>
      </p:sp>
      <p:sp>
        <p:nvSpPr>
          <p:cNvPr id="8198" name="矩形 72"/>
          <p:cNvSpPr>
            <a:spLocks noChangeArrowheads="1"/>
          </p:cNvSpPr>
          <p:nvPr/>
        </p:nvSpPr>
        <p:spPr bwMode="auto">
          <a:xfrm>
            <a:off x="10501313" y="965200"/>
            <a:ext cx="688975" cy="68897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9" name="矩形 73"/>
          <p:cNvSpPr>
            <a:spLocks noChangeArrowheads="1"/>
          </p:cNvSpPr>
          <p:nvPr/>
        </p:nvSpPr>
        <p:spPr bwMode="auto">
          <a:xfrm>
            <a:off x="11190288" y="1654175"/>
            <a:ext cx="428625" cy="42862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0" name="矩形 74"/>
          <p:cNvSpPr>
            <a:spLocks noChangeArrowheads="1"/>
          </p:cNvSpPr>
          <p:nvPr/>
        </p:nvSpPr>
        <p:spPr bwMode="auto">
          <a:xfrm>
            <a:off x="10247313" y="1649413"/>
            <a:ext cx="254000" cy="25400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1" name="矩形 75"/>
          <p:cNvSpPr>
            <a:spLocks noChangeArrowheads="1"/>
          </p:cNvSpPr>
          <p:nvPr/>
        </p:nvSpPr>
        <p:spPr bwMode="auto">
          <a:xfrm>
            <a:off x="11190288" y="2255838"/>
            <a:ext cx="428625" cy="4602162"/>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科研经历</a:t>
            </a:r>
            <a:endParaRPr lang="zh-CN" altLang="en-US" sz="1800" b="1" dirty="0"/>
          </a:p>
        </p:txBody>
      </p:sp>
      <p:sp>
        <p:nvSpPr>
          <p:cNvPr id="8202" name="矩形 76"/>
          <p:cNvSpPr>
            <a:spLocks noChangeArrowheads="1"/>
          </p:cNvSpPr>
          <p:nvPr/>
        </p:nvSpPr>
        <p:spPr bwMode="auto">
          <a:xfrm>
            <a:off x="1189038" y="798513"/>
            <a:ext cx="3921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6600" b="1">
                <a:solidFill>
                  <a:srgbClr val="92D050"/>
                </a:solidFill>
                <a:latin typeface="Impact" panose="020B0806030902050204" pitchFamily="34" charset="0"/>
                <a:sym typeface="Impact" panose="020B0806030902050204" pitchFamily="34" charset="0"/>
              </a:rPr>
              <a:t>2</a:t>
            </a:r>
            <a:endParaRPr lang="zh-CN" altLang="en-US" sz="6600" b="1">
              <a:solidFill>
                <a:srgbClr val="92D050"/>
              </a:solidFill>
              <a:latin typeface="Impact" panose="020B0806030902050204" pitchFamily="34" charset="0"/>
              <a:sym typeface="Impact" panose="020B0806030902050204" pitchFamily="34" charset="0"/>
            </a:endParaRPr>
          </a:p>
        </p:txBody>
      </p:sp>
      <p:pic>
        <p:nvPicPr>
          <p:cNvPr id="37" name="Picture 4" descr="http://www.zhenhaotv.com/cache/1525854686586194.png"/>
          <p:cNvPicPr>
            <a:picLocks noChangeAspect="1" noChangeArrowheads="1"/>
          </p:cNvPicPr>
          <p:nvPr/>
        </p:nvPicPr>
        <p:blipFill rotWithShape="1">
          <a:blip r:embed="rId2">
            <a:extLst>
              <a:ext uri="{28A0092B-C50C-407E-A947-70E740481C1C}">
                <a14:useLocalDpi xmlns:a14="http://schemas.microsoft.com/office/drawing/2010/main" val="0"/>
              </a:ext>
            </a:extLst>
          </a:blip>
          <a:srcRect r="61376"/>
          <a:stretch/>
        </p:blipFill>
        <p:spPr bwMode="auto">
          <a:xfrm>
            <a:off x="1733165" y="582110"/>
            <a:ext cx="2637688" cy="738661"/>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组合 38"/>
          <p:cNvGrpSpPr/>
          <p:nvPr/>
        </p:nvGrpSpPr>
        <p:grpSpPr>
          <a:xfrm>
            <a:off x="805965" y="1697879"/>
            <a:ext cx="9851494" cy="3295863"/>
            <a:chOff x="3269991" y="1903413"/>
            <a:chExt cx="8491067" cy="3295863"/>
          </a:xfrm>
        </p:grpSpPr>
        <p:sp>
          <p:nvSpPr>
            <p:cNvPr id="40" name="文本框 39"/>
            <p:cNvSpPr txBox="1"/>
            <p:nvPr/>
          </p:nvSpPr>
          <p:spPr>
            <a:xfrm>
              <a:off x="3269991" y="2336954"/>
              <a:ext cx="8491067" cy="286232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u"/>
              </a:pPr>
              <a:r>
                <a:rPr lang="en-US" altLang="zh-CN" sz="2000" dirty="0">
                  <a:solidFill>
                    <a:schemeClr val="bg1"/>
                  </a:solidFill>
                  <a:latin typeface="微软雅黑" panose="020B0503020204020204" pitchFamily="34" charset="-122"/>
                  <a:ea typeface="微软雅黑" panose="020B0503020204020204" pitchFamily="34" charset="-122"/>
                </a:rPr>
                <a:t>Web</a:t>
              </a:r>
              <a:r>
                <a:rPr lang="zh-CN" altLang="en-US" sz="2000" dirty="0">
                  <a:solidFill>
                    <a:schemeClr val="bg1"/>
                  </a:solidFill>
                  <a:latin typeface="微软雅黑" panose="020B0503020204020204" pitchFamily="34" charset="-122"/>
                  <a:ea typeface="微软雅黑" panose="020B0503020204020204" pitchFamily="34" charset="-122"/>
                </a:rPr>
                <a:t>服务是松散耦合的软件系统，支持跨网络的机器间相互操作交互。服务质量</a:t>
              </a:r>
              <a:r>
                <a:rPr lang="zh-CN" altLang="en-US" sz="2000" dirty="0" smtClean="0">
                  <a:solidFill>
                    <a:schemeClr val="bg1"/>
                  </a:solidFill>
                  <a:latin typeface="微软雅黑" panose="020B0503020204020204" pitchFamily="34" charset="-122"/>
                  <a:ea typeface="微软雅黑" panose="020B0503020204020204" pitchFamily="34" charset="-122"/>
                </a:rPr>
                <a:t>（</a:t>
              </a:r>
              <a:r>
                <a:rPr lang="en-US" altLang="zh-CN" sz="2000" dirty="0" smtClean="0">
                  <a:solidFill>
                    <a:schemeClr val="bg1"/>
                  </a:solidFill>
                  <a:latin typeface="微软雅黑" panose="020B0503020204020204" pitchFamily="34" charset="-122"/>
                  <a:ea typeface="微软雅黑" panose="020B0503020204020204" pitchFamily="34" charset="-122"/>
                </a:rPr>
                <a:t>Quality </a:t>
              </a:r>
              <a:r>
                <a:rPr lang="en-US" altLang="zh-CN" sz="2000" dirty="0">
                  <a:solidFill>
                    <a:schemeClr val="bg1"/>
                  </a:solidFill>
                  <a:latin typeface="微软雅黑" panose="020B0503020204020204" pitchFamily="34" charset="-122"/>
                  <a:ea typeface="微软雅黑" panose="020B0503020204020204" pitchFamily="34" charset="-122"/>
                </a:rPr>
                <a:t>of </a:t>
              </a:r>
              <a:r>
                <a:rPr lang="en-US" altLang="zh-CN" sz="2000" dirty="0" smtClean="0">
                  <a:solidFill>
                    <a:schemeClr val="bg1"/>
                  </a:solidFill>
                  <a:latin typeface="微软雅黑" panose="020B0503020204020204" pitchFamily="34" charset="-122"/>
                  <a:ea typeface="微软雅黑" panose="020B0503020204020204" pitchFamily="34" charset="-122"/>
                </a:rPr>
                <a:t>Service, </a:t>
              </a:r>
              <a:r>
                <a:rPr lang="en-US" altLang="zh-CN" sz="2000" dirty="0" err="1" smtClean="0">
                  <a:solidFill>
                    <a:schemeClr val="bg1"/>
                  </a:solidFill>
                  <a:latin typeface="微软雅黑" panose="020B0503020204020204" pitchFamily="34" charset="-122"/>
                  <a:ea typeface="微软雅黑" panose="020B0503020204020204" pitchFamily="34" charset="-122"/>
                </a:rPr>
                <a:t>QoS</a:t>
              </a:r>
              <a:r>
                <a:rPr lang="zh-CN" altLang="en-US" sz="2000" dirty="0">
                  <a:solidFill>
                    <a:schemeClr val="bg1"/>
                  </a:solidFill>
                  <a:latin typeface="微软雅黑" panose="020B0503020204020204" pitchFamily="34" charset="-122"/>
                  <a:ea typeface="微软雅黑" panose="020B0503020204020204" pitchFamily="34" charset="-122"/>
                </a:rPr>
                <a:t>）用来描述</a:t>
              </a:r>
              <a:r>
                <a:rPr lang="en-US" altLang="zh-CN" sz="2000" dirty="0">
                  <a:solidFill>
                    <a:schemeClr val="bg1"/>
                  </a:solidFill>
                  <a:latin typeface="微软雅黑" panose="020B0503020204020204" pitchFamily="34" charset="-122"/>
                  <a:ea typeface="微软雅黑" panose="020B0503020204020204" pitchFamily="34" charset="-122"/>
                </a:rPr>
                <a:t>Web</a:t>
              </a:r>
              <a:r>
                <a:rPr lang="zh-CN" altLang="en-US" sz="2000" dirty="0">
                  <a:solidFill>
                    <a:schemeClr val="bg1"/>
                  </a:solidFill>
                  <a:latin typeface="微软雅黑" panose="020B0503020204020204" pitchFamily="34" charset="-122"/>
                  <a:ea typeface="微软雅黑" panose="020B0503020204020204" pitchFamily="34" charset="-122"/>
                </a:rPr>
                <a:t>服务的非功能特性，包括响应时间、吞吐量、代价等</a:t>
              </a:r>
              <a:r>
                <a:rPr lang="zh-CN" altLang="en-US" sz="2000" dirty="0" smtClean="0">
                  <a:solidFill>
                    <a:schemeClr val="bg1"/>
                  </a:solidFill>
                  <a:latin typeface="微软雅黑" panose="020B0503020204020204" pitchFamily="34" charset="-122"/>
                  <a:ea typeface="微软雅黑" panose="020B0503020204020204" pitchFamily="34" charset="-122"/>
                </a:rPr>
                <a:t>。动态</a:t>
              </a:r>
              <a:r>
                <a:rPr lang="zh-CN" altLang="en-US" sz="2000" dirty="0">
                  <a:solidFill>
                    <a:schemeClr val="bg1"/>
                  </a:solidFill>
                  <a:latin typeface="微软雅黑" panose="020B0503020204020204" pitchFamily="34" charset="-122"/>
                  <a:ea typeface="微软雅黑" panose="020B0503020204020204" pitchFamily="34" charset="-122"/>
                </a:rPr>
                <a:t>的</a:t>
              </a:r>
              <a:r>
                <a:rPr lang="en-US" altLang="zh-CN" sz="2000" dirty="0" err="1">
                  <a:solidFill>
                    <a:schemeClr val="bg1"/>
                  </a:solidFill>
                  <a:latin typeface="微软雅黑" panose="020B0503020204020204" pitchFamily="34" charset="-122"/>
                  <a:ea typeface="微软雅黑" panose="020B0503020204020204" pitchFamily="34" charset="-122"/>
                </a:rPr>
                <a:t>QoS</a:t>
              </a:r>
              <a:r>
                <a:rPr lang="zh-CN" altLang="en-US" sz="2000" dirty="0">
                  <a:solidFill>
                    <a:schemeClr val="bg1"/>
                  </a:solidFill>
                  <a:latin typeface="微软雅黑" panose="020B0503020204020204" pitchFamily="34" charset="-122"/>
                  <a:ea typeface="微软雅黑" panose="020B0503020204020204" pitchFamily="34" charset="-122"/>
                </a:rPr>
                <a:t>数据在服务运行时具有与时间相关的特性，并非一个平稳的状态，因此，根据过去的观察值或服务调用者共享的</a:t>
              </a:r>
              <a:r>
                <a:rPr lang="en-US" altLang="zh-CN" sz="2000" dirty="0" err="1">
                  <a:solidFill>
                    <a:schemeClr val="bg1"/>
                  </a:solidFill>
                  <a:latin typeface="微软雅黑" panose="020B0503020204020204" pitchFamily="34" charset="-122"/>
                  <a:ea typeface="微软雅黑" panose="020B0503020204020204" pitchFamily="34" charset="-122"/>
                </a:rPr>
                <a:t>QoS</a:t>
              </a:r>
              <a:r>
                <a:rPr lang="zh-CN" altLang="en-US" sz="2000" dirty="0">
                  <a:solidFill>
                    <a:schemeClr val="bg1"/>
                  </a:solidFill>
                  <a:latin typeface="微软雅黑" panose="020B0503020204020204" pitchFamily="34" charset="-122"/>
                  <a:ea typeface="微软雅黑" panose="020B0503020204020204" pitchFamily="34" charset="-122"/>
                </a:rPr>
                <a:t>数据进行预测，从而满足</a:t>
              </a:r>
              <a:r>
                <a:rPr lang="en-US" altLang="zh-CN" sz="2000" dirty="0">
                  <a:solidFill>
                    <a:schemeClr val="bg1"/>
                  </a:solidFill>
                  <a:latin typeface="微软雅黑" panose="020B0503020204020204" pitchFamily="34" charset="-122"/>
                  <a:ea typeface="微软雅黑" panose="020B0503020204020204" pitchFamily="34" charset="-122"/>
                </a:rPr>
                <a:t>Web</a:t>
              </a:r>
              <a:r>
                <a:rPr lang="zh-CN" altLang="en-US" sz="2000" dirty="0">
                  <a:solidFill>
                    <a:schemeClr val="bg1"/>
                  </a:solidFill>
                  <a:latin typeface="微软雅黑" panose="020B0503020204020204" pitchFamily="34" charset="-122"/>
                  <a:ea typeface="微软雅黑" panose="020B0503020204020204" pitchFamily="34" charset="-122"/>
                </a:rPr>
                <a:t>服务推荐系统和面向服务的体系结构中动态服务组合对</a:t>
              </a:r>
              <a:r>
                <a:rPr lang="en-US" altLang="zh-CN" sz="2000" dirty="0" err="1">
                  <a:solidFill>
                    <a:schemeClr val="bg1"/>
                  </a:solidFill>
                  <a:latin typeface="微软雅黑" panose="020B0503020204020204" pitchFamily="34" charset="-122"/>
                  <a:ea typeface="微软雅黑" panose="020B0503020204020204" pitchFamily="34" charset="-122"/>
                </a:rPr>
                <a:t>QoS</a:t>
              </a:r>
              <a:r>
                <a:rPr lang="zh-CN" altLang="en-US" sz="2000" dirty="0">
                  <a:solidFill>
                    <a:schemeClr val="bg1"/>
                  </a:solidFill>
                  <a:latin typeface="微软雅黑" panose="020B0503020204020204" pitchFamily="34" charset="-122"/>
                  <a:ea typeface="微软雅黑" panose="020B0503020204020204" pitchFamily="34" charset="-122"/>
                </a:rPr>
                <a:t>数据的需求，是服务计算领域需要解决的关键问题之一</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1" name="矩形 12"/>
            <p:cNvSpPr>
              <a:spLocks noChangeArrowheads="1"/>
            </p:cNvSpPr>
            <p:nvPr/>
          </p:nvSpPr>
          <p:spPr bwMode="auto">
            <a:xfrm>
              <a:off x="3289093" y="1903413"/>
              <a:ext cx="1803453" cy="41485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lnSpc>
                  <a:spcPct val="100000"/>
                </a:lnSpc>
                <a:spcBef>
                  <a:spcPct val="0"/>
                </a:spcBef>
                <a:buFont typeface="Arial" panose="020B0604020202020204" pitchFamily="34" charset="0"/>
                <a:buNone/>
              </a:pPr>
              <a:r>
                <a:rPr lang="zh-CN" altLang="en-US" sz="2400" b="1" dirty="0" smtClean="0">
                  <a:solidFill>
                    <a:srgbClr val="FFFFFF"/>
                  </a:solidFill>
                  <a:latin typeface="微软雅黑" panose="020B0503020204020204" pitchFamily="34" charset="-122"/>
                  <a:ea typeface="微软雅黑" panose="020B0503020204020204" pitchFamily="34" charset="-122"/>
                  <a:sym typeface="宋体" panose="02010600030101010101" pitchFamily="2" charset="-122"/>
                </a:rPr>
                <a:t>研究背景</a:t>
              </a: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3" name="组合 2"/>
          <p:cNvGrpSpPr/>
          <p:nvPr/>
        </p:nvGrpSpPr>
        <p:grpSpPr>
          <a:xfrm>
            <a:off x="805964" y="4920223"/>
            <a:ext cx="9695349" cy="2009984"/>
            <a:chOff x="805963" y="4192106"/>
            <a:chExt cx="9695349" cy="2009984"/>
          </a:xfrm>
        </p:grpSpPr>
        <p:sp>
          <p:nvSpPr>
            <p:cNvPr id="44" name="矩形 12"/>
            <p:cNvSpPr>
              <a:spLocks noChangeArrowheads="1"/>
            </p:cNvSpPr>
            <p:nvPr/>
          </p:nvSpPr>
          <p:spPr bwMode="auto">
            <a:xfrm>
              <a:off x="827205" y="4192106"/>
              <a:ext cx="2005287" cy="41485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b="1" dirty="0" smtClean="0">
                  <a:solidFill>
                    <a:srgbClr val="FFFFFF"/>
                  </a:solidFill>
                  <a:latin typeface="微软雅黑" panose="020B0503020204020204" pitchFamily="34" charset="-122"/>
                  <a:ea typeface="微软雅黑" panose="020B0503020204020204" pitchFamily="34" charset="-122"/>
                  <a:sym typeface="宋体" panose="02010600030101010101" pitchFamily="2" charset="-122"/>
                </a:rPr>
                <a:t>研究基础</a:t>
              </a: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0" name="文本框 49"/>
            <p:cNvSpPr txBox="1"/>
            <p:nvPr/>
          </p:nvSpPr>
          <p:spPr>
            <a:xfrm>
              <a:off x="805963" y="4724762"/>
              <a:ext cx="9695349" cy="147732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u"/>
              </a:pPr>
              <a:r>
                <a:rPr lang="zh-CN" altLang="en-US" sz="2000" dirty="0">
                  <a:solidFill>
                    <a:schemeClr val="bg1"/>
                  </a:solidFill>
                  <a:latin typeface="微软雅黑" panose="020B0503020204020204" pitchFamily="34" charset="-122"/>
                  <a:ea typeface="微软雅黑" panose="020B0503020204020204" pitchFamily="34" charset="-122"/>
                </a:rPr>
                <a:t>本文基于一个十组实际服务的</a:t>
              </a:r>
              <a:r>
                <a:rPr lang="en-US" altLang="zh-CN" sz="2000" dirty="0" err="1">
                  <a:solidFill>
                    <a:schemeClr val="bg1"/>
                  </a:solidFill>
                  <a:latin typeface="微软雅黑" panose="020B0503020204020204" pitchFamily="34" charset="-122"/>
                  <a:ea typeface="微软雅黑" panose="020B0503020204020204" pitchFamily="34" charset="-122"/>
                </a:rPr>
                <a:t>QoS</a:t>
              </a:r>
              <a:r>
                <a:rPr lang="zh-CN" altLang="en-US" sz="2000" dirty="0">
                  <a:solidFill>
                    <a:schemeClr val="bg1"/>
                  </a:solidFill>
                  <a:latin typeface="微软雅黑" panose="020B0503020204020204" pitchFamily="34" charset="-122"/>
                  <a:ea typeface="微软雅黑" panose="020B0503020204020204" pitchFamily="34" charset="-122"/>
                </a:rPr>
                <a:t>数据集构建了一个</a:t>
              </a:r>
              <a:r>
                <a:rPr lang="en-US" altLang="zh-CN" sz="2000" dirty="0" err="1">
                  <a:solidFill>
                    <a:schemeClr val="bg1"/>
                  </a:solidFill>
                  <a:latin typeface="微软雅黑" panose="020B0503020204020204" pitchFamily="34" charset="-122"/>
                  <a:ea typeface="微软雅黑" panose="020B0503020204020204" pitchFamily="34" charset="-122"/>
                </a:rPr>
                <a:t>QoS</a:t>
              </a:r>
              <a:r>
                <a:rPr lang="zh-CN" altLang="en-US" sz="2000" dirty="0">
                  <a:solidFill>
                    <a:schemeClr val="bg1"/>
                  </a:solidFill>
                  <a:latin typeface="微软雅黑" panose="020B0503020204020204" pitchFamily="34" charset="-122"/>
                  <a:ea typeface="微软雅黑" panose="020B0503020204020204" pitchFamily="34" charset="-122"/>
                </a:rPr>
                <a:t>时间序列数据集，针对基于</a:t>
              </a:r>
              <a:r>
                <a:rPr lang="en-US" altLang="zh-CN" sz="2000" dirty="0">
                  <a:solidFill>
                    <a:schemeClr val="bg1"/>
                  </a:solidFill>
                  <a:latin typeface="微软雅黑" panose="020B0503020204020204" pitchFamily="34" charset="-122"/>
                  <a:ea typeface="微软雅黑" panose="020B0503020204020204" pitchFamily="34" charset="-122"/>
                </a:rPr>
                <a:t>ARIMA</a:t>
              </a:r>
              <a:r>
                <a:rPr lang="zh-CN" altLang="en-US" sz="2000" dirty="0">
                  <a:solidFill>
                    <a:schemeClr val="bg1"/>
                  </a:solidFill>
                  <a:latin typeface="微软雅黑" panose="020B0503020204020204" pitchFamily="34" charset="-122"/>
                  <a:ea typeface="微软雅黑" panose="020B0503020204020204" pitchFamily="34" charset="-122"/>
                </a:rPr>
                <a:t>模型的</a:t>
              </a:r>
              <a:r>
                <a:rPr lang="en-US" altLang="zh-CN" sz="2000" dirty="0" err="1">
                  <a:solidFill>
                    <a:schemeClr val="bg1"/>
                  </a:solidFill>
                  <a:latin typeface="微软雅黑" panose="020B0503020204020204" pitchFamily="34" charset="-122"/>
                  <a:ea typeface="微软雅黑" panose="020B0503020204020204" pitchFamily="34" charset="-122"/>
                </a:rPr>
                <a:t>QoS</a:t>
              </a:r>
              <a:r>
                <a:rPr lang="zh-CN" altLang="en-US" sz="2000" dirty="0">
                  <a:solidFill>
                    <a:schemeClr val="bg1"/>
                  </a:solidFill>
                  <a:latin typeface="微软雅黑" panose="020B0503020204020204" pitchFamily="34" charset="-122"/>
                  <a:ea typeface="微软雅黑" panose="020B0503020204020204" pitchFamily="34" charset="-122"/>
                </a:rPr>
                <a:t>预测方法和基于</a:t>
              </a:r>
              <a:r>
                <a:rPr lang="en-US" altLang="zh-CN" sz="2000" dirty="0">
                  <a:solidFill>
                    <a:schemeClr val="bg1"/>
                  </a:solidFill>
                  <a:latin typeface="微软雅黑" panose="020B0503020204020204" pitchFamily="34" charset="-122"/>
                  <a:ea typeface="微软雅黑" panose="020B0503020204020204" pitchFamily="34" charset="-122"/>
                </a:rPr>
                <a:t>LSTM</a:t>
              </a:r>
              <a:r>
                <a:rPr lang="zh-CN" altLang="en-US" sz="2000" dirty="0">
                  <a:solidFill>
                    <a:schemeClr val="bg1"/>
                  </a:solidFill>
                  <a:latin typeface="微软雅黑" panose="020B0503020204020204" pitchFamily="34" charset="-122"/>
                  <a:ea typeface="微软雅黑" panose="020B0503020204020204" pitchFamily="34" charset="-122"/>
                </a:rPr>
                <a:t>的</a:t>
              </a:r>
              <a:r>
                <a:rPr lang="en-US" altLang="zh-CN" sz="2000" dirty="0" err="1">
                  <a:solidFill>
                    <a:schemeClr val="bg1"/>
                  </a:solidFill>
                  <a:latin typeface="微软雅黑" panose="020B0503020204020204" pitchFamily="34" charset="-122"/>
                  <a:ea typeface="微软雅黑" panose="020B0503020204020204" pitchFamily="34" charset="-122"/>
                </a:rPr>
                <a:t>QoS</a:t>
              </a:r>
              <a:r>
                <a:rPr lang="zh-CN" altLang="en-US" sz="2000" dirty="0">
                  <a:solidFill>
                    <a:schemeClr val="bg1"/>
                  </a:solidFill>
                  <a:latin typeface="微软雅黑" panose="020B0503020204020204" pitchFamily="34" charset="-122"/>
                  <a:ea typeface="微软雅黑" panose="020B0503020204020204" pitchFamily="34" charset="-122"/>
                </a:rPr>
                <a:t>预测方法展开研究，实现了</a:t>
              </a:r>
              <a:r>
                <a:rPr lang="en-US" altLang="zh-CN" sz="2000" dirty="0">
                  <a:solidFill>
                    <a:schemeClr val="bg1"/>
                  </a:solidFill>
                  <a:latin typeface="微软雅黑" panose="020B0503020204020204" pitchFamily="34" charset="-122"/>
                  <a:ea typeface="微软雅黑" panose="020B0503020204020204" pitchFamily="34" charset="-122"/>
                </a:rPr>
                <a:t>ARIMA-</a:t>
              </a:r>
              <a:r>
                <a:rPr lang="en-US" altLang="zh-CN" sz="2000" dirty="0" err="1">
                  <a:solidFill>
                    <a:schemeClr val="bg1"/>
                  </a:solidFill>
                  <a:latin typeface="微软雅黑" panose="020B0503020204020204" pitchFamily="34" charset="-122"/>
                  <a:ea typeface="微软雅黑" panose="020B0503020204020204" pitchFamily="34" charset="-122"/>
                </a:rPr>
                <a:t>QoS</a:t>
              </a:r>
              <a:r>
                <a:rPr lang="zh-CN" altLang="en-US" sz="2000" dirty="0">
                  <a:solidFill>
                    <a:schemeClr val="bg1"/>
                  </a:solidFill>
                  <a:latin typeface="微软雅黑" panose="020B0503020204020204" pitchFamily="34" charset="-122"/>
                  <a:ea typeface="微软雅黑" panose="020B0503020204020204" pitchFamily="34" charset="-122"/>
                </a:rPr>
                <a:t>时序预测模型和</a:t>
              </a:r>
              <a:r>
                <a:rPr lang="en-US" altLang="zh-CN" sz="2000" dirty="0">
                  <a:solidFill>
                    <a:schemeClr val="bg1"/>
                  </a:solidFill>
                  <a:latin typeface="微软雅黑" panose="020B0503020204020204" pitchFamily="34" charset="-122"/>
                  <a:ea typeface="微软雅黑" panose="020B0503020204020204" pitchFamily="34" charset="-122"/>
                </a:rPr>
                <a:t>LSTM-</a:t>
              </a:r>
              <a:r>
                <a:rPr lang="en-US" altLang="zh-CN" sz="2000" dirty="0" err="1">
                  <a:solidFill>
                    <a:schemeClr val="bg1"/>
                  </a:solidFill>
                  <a:latin typeface="微软雅黑" panose="020B0503020204020204" pitchFamily="34" charset="-122"/>
                  <a:ea typeface="微软雅黑" panose="020B0503020204020204" pitchFamily="34" charset="-122"/>
                </a:rPr>
                <a:t>QoS</a:t>
              </a:r>
              <a:r>
                <a:rPr lang="zh-CN" altLang="en-US" sz="2000" dirty="0">
                  <a:solidFill>
                    <a:schemeClr val="bg1"/>
                  </a:solidFill>
                  <a:latin typeface="微软雅黑" panose="020B0503020204020204" pitchFamily="34" charset="-122"/>
                  <a:ea typeface="微软雅黑" panose="020B0503020204020204" pitchFamily="34" charset="-122"/>
                </a:rPr>
                <a:t>时序预测模型。</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5011806" y="803762"/>
            <a:ext cx="4155753" cy="369332"/>
          </a:xfrm>
          <a:prstGeom prst="rect">
            <a:avLst/>
          </a:prstGeom>
        </p:spPr>
        <p:txBody>
          <a:bodyPr wrap="none">
            <a:spAutoFit/>
          </a:bodyPr>
          <a:lstStyle/>
          <a:p>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时间感知的</a:t>
            </a:r>
            <a:r>
              <a:rPr lang="en-US" altLang="zh-CN"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Web</a:t>
            </a:r>
            <a:r>
              <a:rPr lang="zh-CN" altLang="en-US"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服务质量</a:t>
            </a:r>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预测方法研究</a:t>
            </a:r>
          </a:p>
        </p:txBody>
      </p:sp>
    </p:spTree>
    <p:extLst>
      <p:ext uri="{BB962C8B-B14F-4D97-AF65-F5344CB8AC3E}">
        <p14:creationId xmlns:p14="http://schemas.microsoft.com/office/powerpoint/2010/main" val="3697763882"/>
      </p:ext>
    </p:extLst>
  </p:cSld>
  <p:clrMapOvr>
    <a:masterClrMapping/>
  </p:clrMapOvr>
  <p:transition spd="med"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750"/>
                                  </p:stCondLst>
                                  <p:childTnLst>
                                    <p:set>
                                      <p:cBhvr>
                                        <p:cTn id="6" dur="1" fill="hold">
                                          <p:stCondLst>
                                            <p:cond delay="0"/>
                                          </p:stCondLst>
                                        </p:cTn>
                                        <p:tgtEl>
                                          <p:spTgt spid="14367"/>
                                        </p:tgtEl>
                                        <p:attrNameLst>
                                          <p:attrName>style.visibility</p:attrName>
                                        </p:attrNameLst>
                                      </p:cBhvr>
                                      <p:to>
                                        <p:strVal val="visible"/>
                                      </p:to>
                                    </p:set>
                                    <p:animEffect>
                                      <p:cBhvr>
                                        <p:cTn id="7" dur="600"/>
                                        <p:tgtEl>
                                          <p:spTgt spid="14367"/>
                                        </p:tgtEl>
                                      </p:cBhvr>
                                    </p:animEffect>
                                  </p:childTnLst>
                                </p:cTn>
                              </p:par>
                              <p:par>
                                <p:cTn id="8" presetID="42" presetClass="path" presetSubtype="0" accel="50000" decel="50000" fill="hold" nodeType="withEffect">
                                  <p:stCondLst>
                                    <p:cond delay="750"/>
                                  </p:stCondLst>
                                  <p:childTnLst>
                                    <p:animMotion origin="layout" path="M 0 4.07407E-6 L 0 1.00972 " pathEditMode="relative" rAng="0" ptsTypes="AA">
                                      <p:cBhvr>
                                        <p:cTn id="9" dur="1400" fill="hold"/>
                                        <p:tgtEl>
                                          <p:spTgt spid="14367"/>
                                        </p:tgtEl>
                                        <p:attrNameLst>
                                          <p:attrName>ppt_x,ppt_y</p:attrName>
                                        </p:attrNameLst>
                                      </p:cBhvr>
                                      <p:rCtr x="0" y="5048600"/>
                                    </p:animMotion>
                                  </p:childTnLst>
                                </p:cTn>
                              </p:par>
                              <p:par>
                                <p:cTn id="10" presetID="10" presetClass="exit" presetSubtype="0" fill="hold" nodeType="withEffect">
                                  <p:stCondLst>
                                    <p:cond delay="750"/>
                                  </p:stCondLst>
                                  <p:childTnLst>
                                    <p:animEffect>
                                      <p:cBhvr>
                                        <p:cTn id="11" dur="1000"/>
                                        <p:tgtEl>
                                          <p:spTgt spid="14367"/>
                                        </p:tgtEl>
                                      </p:cBhvr>
                                    </p:animEffect>
                                    <p:set>
                                      <p:cBhvr>
                                        <p:cTn id="12" dur="1" fill="hold">
                                          <p:stCondLst>
                                            <p:cond delay="999"/>
                                          </p:stCondLst>
                                        </p:cTn>
                                        <p:tgtEl>
                                          <p:spTgt spid="143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7" hidden="1"/>
          <p:cNvSpPr>
            <a:spLocks noChangeArrowheads="1"/>
          </p:cNvSpPr>
          <p:nvPr/>
        </p:nvSpPr>
        <p:spPr bwMode="auto">
          <a:xfrm>
            <a:off x="1428750" y="604838"/>
            <a:ext cx="2724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400">
                <a:solidFill>
                  <a:srgbClr val="FFFFFF"/>
                </a:solidFill>
                <a:latin typeface="叶根友毛笔行书" pitchFamily="2" charset="-122"/>
                <a:ea typeface="叶根友毛笔行书" pitchFamily="2" charset="-122"/>
                <a:sym typeface="叶根友毛笔行书" pitchFamily="2" charset="-122"/>
              </a:rPr>
              <a:t> 科技创新</a:t>
            </a:r>
            <a:endParaRPr lang="zh-CN" altLang="en-US" sz="1800"/>
          </a:p>
        </p:txBody>
      </p:sp>
      <p:sp>
        <p:nvSpPr>
          <p:cNvPr id="8195" name="直接连接符 23"/>
          <p:cNvSpPr>
            <a:spLocks noChangeShapeType="1"/>
          </p:cNvSpPr>
          <p:nvPr/>
        </p:nvSpPr>
        <p:spPr bwMode="auto">
          <a:xfrm>
            <a:off x="1763713" y="1352550"/>
            <a:ext cx="8337550" cy="0"/>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67" name="组合 45" hidden="1"/>
          <p:cNvGrpSpPr>
            <a:grpSpLocks/>
          </p:cNvGrpSpPr>
          <p:nvPr/>
        </p:nvGrpSpPr>
        <p:grpSpPr bwMode="auto">
          <a:xfrm>
            <a:off x="315913" y="-695325"/>
            <a:ext cx="11560175" cy="4406900"/>
            <a:chOff x="0" y="0"/>
            <a:chExt cx="9863072" cy="3172755"/>
          </a:xfrm>
        </p:grpSpPr>
        <p:sp>
          <p:nvSpPr>
            <p:cNvPr id="8216" name="椭圆 47"/>
            <p:cNvSpPr>
              <a:spLocks noChangeArrowheads="1"/>
            </p:cNvSpPr>
            <p:nvPr/>
          </p:nvSpPr>
          <p:spPr bwMode="auto">
            <a:xfrm>
              <a:off x="436029" y="52297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7" name="椭圆 48"/>
            <p:cNvSpPr>
              <a:spLocks noChangeArrowheads="1"/>
            </p:cNvSpPr>
            <p:nvPr/>
          </p:nvSpPr>
          <p:spPr bwMode="auto">
            <a:xfrm>
              <a:off x="912574"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8" name="椭圆 49"/>
            <p:cNvSpPr>
              <a:spLocks noChangeArrowheads="1"/>
            </p:cNvSpPr>
            <p:nvPr/>
          </p:nvSpPr>
          <p:spPr bwMode="auto">
            <a:xfrm>
              <a:off x="1426536"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9" name="椭圆 51"/>
            <p:cNvSpPr>
              <a:spLocks noChangeArrowheads="1"/>
            </p:cNvSpPr>
            <p:nvPr/>
          </p:nvSpPr>
          <p:spPr bwMode="auto">
            <a:xfrm>
              <a:off x="1903081"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0" name="椭圆 52"/>
            <p:cNvSpPr>
              <a:spLocks noChangeArrowheads="1"/>
            </p:cNvSpPr>
            <p:nvPr/>
          </p:nvSpPr>
          <p:spPr bwMode="auto">
            <a:xfrm>
              <a:off x="2712377" y="61206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1" name="椭圆 53"/>
            <p:cNvSpPr>
              <a:spLocks noChangeArrowheads="1"/>
            </p:cNvSpPr>
            <p:nvPr/>
          </p:nvSpPr>
          <p:spPr bwMode="auto">
            <a:xfrm>
              <a:off x="3702884" y="3473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2" name="椭圆 54"/>
            <p:cNvSpPr>
              <a:spLocks noChangeArrowheads="1"/>
            </p:cNvSpPr>
            <p:nvPr/>
          </p:nvSpPr>
          <p:spPr bwMode="auto">
            <a:xfrm>
              <a:off x="3883870" y="2711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3" name="椭圆 55"/>
            <p:cNvSpPr>
              <a:spLocks noChangeArrowheads="1"/>
            </p:cNvSpPr>
            <p:nvPr/>
          </p:nvSpPr>
          <p:spPr bwMode="auto">
            <a:xfrm>
              <a:off x="5008029"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4" name="椭圆 56"/>
            <p:cNvSpPr>
              <a:spLocks noChangeArrowheads="1"/>
            </p:cNvSpPr>
            <p:nvPr/>
          </p:nvSpPr>
          <p:spPr bwMode="auto">
            <a:xfrm>
              <a:off x="5902289"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5" name="椭圆 57"/>
            <p:cNvSpPr>
              <a:spLocks noChangeArrowheads="1"/>
            </p:cNvSpPr>
            <p:nvPr/>
          </p:nvSpPr>
          <p:spPr bwMode="auto">
            <a:xfrm>
              <a:off x="7168269"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6" name="椭圆 58"/>
            <p:cNvSpPr>
              <a:spLocks noChangeArrowheads="1"/>
            </p:cNvSpPr>
            <p:nvPr/>
          </p:nvSpPr>
          <p:spPr bwMode="auto">
            <a:xfrm>
              <a:off x="7168269" y="51642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7" name="椭圆 59"/>
            <p:cNvSpPr>
              <a:spLocks noChangeArrowheads="1"/>
            </p:cNvSpPr>
            <p:nvPr/>
          </p:nvSpPr>
          <p:spPr bwMode="auto">
            <a:xfrm>
              <a:off x="5079236"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8" name="椭圆 60"/>
            <p:cNvSpPr>
              <a:spLocks noChangeArrowheads="1"/>
            </p:cNvSpPr>
            <p:nvPr/>
          </p:nvSpPr>
          <p:spPr bwMode="auto">
            <a:xfrm>
              <a:off x="4941263" y="896812"/>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9" name="椭圆 61"/>
            <p:cNvSpPr>
              <a:spLocks noChangeArrowheads="1"/>
            </p:cNvSpPr>
            <p:nvPr/>
          </p:nvSpPr>
          <p:spPr bwMode="auto">
            <a:xfrm>
              <a:off x="4486656" y="8741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0" name="椭圆 62"/>
            <p:cNvSpPr>
              <a:spLocks noChangeArrowheads="1"/>
            </p:cNvSpPr>
            <p:nvPr/>
          </p:nvSpPr>
          <p:spPr bwMode="auto">
            <a:xfrm>
              <a:off x="7882058"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1" name="椭圆 63"/>
            <p:cNvSpPr>
              <a:spLocks noChangeArrowheads="1"/>
            </p:cNvSpPr>
            <p:nvPr/>
          </p:nvSpPr>
          <p:spPr bwMode="auto">
            <a:xfrm>
              <a:off x="3246994" y="77992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2" name="椭圆 64"/>
            <p:cNvSpPr>
              <a:spLocks noChangeArrowheads="1"/>
            </p:cNvSpPr>
            <p:nvPr/>
          </p:nvSpPr>
          <p:spPr bwMode="auto">
            <a:xfrm>
              <a:off x="3879565" y="115586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3" name="椭圆 65"/>
            <p:cNvSpPr>
              <a:spLocks noChangeArrowheads="1"/>
            </p:cNvSpPr>
            <p:nvPr/>
          </p:nvSpPr>
          <p:spPr bwMode="auto">
            <a:xfrm>
              <a:off x="990507" y="47070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4" name="椭圆 66"/>
            <p:cNvSpPr>
              <a:spLocks noChangeArrowheads="1"/>
            </p:cNvSpPr>
            <p:nvPr/>
          </p:nvSpPr>
          <p:spPr bwMode="auto">
            <a:xfrm>
              <a:off x="2256487" y="33364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5" name="椭圆 67"/>
            <p:cNvSpPr>
              <a:spLocks noChangeArrowheads="1"/>
            </p:cNvSpPr>
            <p:nvPr/>
          </p:nvSpPr>
          <p:spPr bwMode="auto">
            <a:xfrm>
              <a:off x="4874377" y="501940"/>
              <a:ext cx="1644428" cy="16444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6" name="椭圆 68"/>
            <p:cNvSpPr>
              <a:spLocks noChangeArrowheads="1"/>
            </p:cNvSpPr>
            <p:nvPr/>
          </p:nvSpPr>
          <p:spPr bwMode="auto">
            <a:xfrm>
              <a:off x="3950756" y="69501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7" name="椭圆 69"/>
            <p:cNvSpPr>
              <a:spLocks noChangeArrowheads="1"/>
            </p:cNvSpPr>
            <p:nvPr/>
          </p:nvSpPr>
          <p:spPr bwMode="auto">
            <a:xfrm>
              <a:off x="0" y="46966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8" name="椭圆 70"/>
            <p:cNvSpPr>
              <a:spLocks noChangeArrowheads="1"/>
            </p:cNvSpPr>
            <p:nvPr/>
          </p:nvSpPr>
          <p:spPr bwMode="auto">
            <a:xfrm>
              <a:off x="1520636" y="0"/>
              <a:ext cx="3172755" cy="31727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8197" name="矩形 71"/>
          <p:cNvSpPr>
            <a:spLocks noChangeArrowheads="1"/>
          </p:cNvSpPr>
          <p:nvPr/>
        </p:nvSpPr>
        <p:spPr bwMode="auto">
          <a:xfrm>
            <a:off x="11190288" y="-11113"/>
            <a:ext cx="1001712" cy="1001713"/>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800">
                <a:solidFill>
                  <a:srgbClr val="FFFFFF"/>
                </a:solidFill>
                <a:latin typeface="Impact" panose="020B0806030902050204" pitchFamily="34" charset="0"/>
                <a:sym typeface="Impact" panose="020B0806030902050204" pitchFamily="34" charset="0"/>
              </a:rPr>
              <a:t>2</a:t>
            </a:r>
            <a:endParaRPr lang="zh-CN" altLang="en-US" sz="4800">
              <a:solidFill>
                <a:srgbClr val="FFFFFF"/>
              </a:solidFill>
              <a:latin typeface="Impact" panose="020B0806030902050204" pitchFamily="34" charset="0"/>
              <a:sym typeface="Impact" panose="020B0806030902050204" pitchFamily="34" charset="0"/>
            </a:endParaRPr>
          </a:p>
        </p:txBody>
      </p:sp>
      <p:sp>
        <p:nvSpPr>
          <p:cNvPr id="8198" name="矩形 72"/>
          <p:cNvSpPr>
            <a:spLocks noChangeArrowheads="1"/>
          </p:cNvSpPr>
          <p:nvPr/>
        </p:nvSpPr>
        <p:spPr bwMode="auto">
          <a:xfrm>
            <a:off x="10501313" y="965200"/>
            <a:ext cx="688975" cy="68897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9" name="矩形 73"/>
          <p:cNvSpPr>
            <a:spLocks noChangeArrowheads="1"/>
          </p:cNvSpPr>
          <p:nvPr/>
        </p:nvSpPr>
        <p:spPr bwMode="auto">
          <a:xfrm>
            <a:off x="11190288" y="1654175"/>
            <a:ext cx="428625" cy="42862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0" name="矩形 74"/>
          <p:cNvSpPr>
            <a:spLocks noChangeArrowheads="1"/>
          </p:cNvSpPr>
          <p:nvPr/>
        </p:nvSpPr>
        <p:spPr bwMode="auto">
          <a:xfrm>
            <a:off x="10247313" y="1649413"/>
            <a:ext cx="254000" cy="25400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1" name="矩形 75"/>
          <p:cNvSpPr>
            <a:spLocks noChangeArrowheads="1"/>
          </p:cNvSpPr>
          <p:nvPr/>
        </p:nvSpPr>
        <p:spPr bwMode="auto">
          <a:xfrm>
            <a:off x="11190288" y="2255838"/>
            <a:ext cx="428625" cy="4602162"/>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科研经历</a:t>
            </a:r>
            <a:endParaRPr lang="zh-CN" altLang="en-US" sz="1800" b="1" dirty="0"/>
          </a:p>
        </p:txBody>
      </p:sp>
      <p:sp>
        <p:nvSpPr>
          <p:cNvPr id="8202" name="矩形 76"/>
          <p:cNvSpPr>
            <a:spLocks noChangeArrowheads="1"/>
          </p:cNvSpPr>
          <p:nvPr/>
        </p:nvSpPr>
        <p:spPr bwMode="auto">
          <a:xfrm>
            <a:off x="1189038" y="798513"/>
            <a:ext cx="3921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6600" b="1">
                <a:solidFill>
                  <a:srgbClr val="92D050"/>
                </a:solidFill>
                <a:latin typeface="Impact" panose="020B0806030902050204" pitchFamily="34" charset="0"/>
                <a:sym typeface="Impact" panose="020B0806030902050204" pitchFamily="34" charset="0"/>
              </a:rPr>
              <a:t>2</a:t>
            </a:r>
            <a:endParaRPr lang="zh-CN" altLang="en-US" sz="6600" b="1">
              <a:solidFill>
                <a:srgbClr val="92D050"/>
              </a:solidFill>
              <a:latin typeface="Impact" panose="020B0806030902050204" pitchFamily="34" charset="0"/>
              <a:sym typeface="Impact" panose="020B0806030902050204" pitchFamily="34" charset="0"/>
            </a:endParaRPr>
          </a:p>
        </p:txBody>
      </p:sp>
      <p:pic>
        <p:nvPicPr>
          <p:cNvPr id="37" name="Picture 4" descr="http://www.zhenhaotv.com/cache/1525854686586194.png"/>
          <p:cNvPicPr>
            <a:picLocks noChangeAspect="1" noChangeArrowheads="1"/>
          </p:cNvPicPr>
          <p:nvPr/>
        </p:nvPicPr>
        <p:blipFill rotWithShape="1">
          <a:blip r:embed="rId3">
            <a:extLst>
              <a:ext uri="{28A0092B-C50C-407E-A947-70E740481C1C}">
                <a14:useLocalDpi xmlns:a14="http://schemas.microsoft.com/office/drawing/2010/main" val="0"/>
              </a:ext>
            </a:extLst>
          </a:blip>
          <a:srcRect r="61376"/>
          <a:stretch/>
        </p:blipFill>
        <p:spPr bwMode="auto">
          <a:xfrm>
            <a:off x="1733165" y="582110"/>
            <a:ext cx="2637688" cy="738661"/>
          </a:xfrm>
          <a:prstGeom prst="rect">
            <a:avLst/>
          </a:prstGeom>
          <a:noFill/>
          <a:extLst>
            <a:ext uri="{909E8E84-426E-40DD-AFC4-6F175D3DCCD1}">
              <a14:hiddenFill xmlns:a14="http://schemas.microsoft.com/office/drawing/2010/main">
                <a:solidFill>
                  <a:srgbClr val="FFFFFF"/>
                </a:solidFill>
              </a14:hiddenFill>
            </a:ext>
          </a:extLst>
        </p:spPr>
      </p:pic>
      <p:pic>
        <p:nvPicPr>
          <p:cNvPr id="52" name="图片 51"/>
          <p:cNvPicPr/>
          <p:nvPr/>
        </p:nvPicPr>
        <p:blipFill>
          <a:blip r:embed="rId4" cstate="print">
            <a:extLst>
              <a:ext uri="{28A0092B-C50C-407E-A947-70E740481C1C}">
                <a14:useLocalDpi xmlns:a14="http://schemas.microsoft.com/office/drawing/2010/main" val="0"/>
              </a:ext>
            </a:extLst>
          </a:blip>
          <a:stretch>
            <a:fillRect/>
          </a:stretch>
        </p:blipFill>
        <p:spPr>
          <a:xfrm>
            <a:off x="856603" y="1473151"/>
            <a:ext cx="5749074" cy="2353002"/>
          </a:xfrm>
          <a:prstGeom prst="rect">
            <a:avLst/>
          </a:prstGeom>
        </p:spPr>
      </p:pic>
      <p:pic>
        <p:nvPicPr>
          <p:cNvPr id="53" name="图片 52"/>
          <p:cNvPicPr/>
          <p:nvPr/>
        </p:nvPicPr>
        <p:blipFill>
          <a:blip r:embed="rId5" cstate="print">
            <a:extLst>
              <a:ext uri="{28A0092B-C50C-407E-A947-70E740481C1C}">
                <a14:useLocalDpi xmlns:a14="http://schemas.microsoft.com/office/drawing/2010/main" val="0"/>
              </a:ext>
            </a:extLst>
          </a:blip>
          <a:stretch>
            <a:fillRect/>
          </a:stretch>
        </p:blipFill>
        <p:spPr>
          <a:xfrm>
            <a:off x="826968" y="4082334"/>
            <a:ext cx="9809501" cy="2623712"/>
          </a:xfrm>
          <a:prstGeom prst="rect">
            <a:avLst/>
          </a:prstGeom>
        </p:spPr>
      </p:pic>
      <p:sp>
        <p:nvSpPr>
          <p:cNvPr id="56" name="矩形 55"/>
          <p:cNvSpPr/>
          <p:nvPr/>
        </p:nvSpPr>
        <p:spPr>
          <a:xfrm>
            <a:off x="5011806" y="803762"/>
            <a:ext cx="4155753" cy="369332"/>
          </a:xfrm>
          <a:prstGeom prst="rect">
            <a:avLst/>
          </a:prstGeom>
        </p:spPr>
        <p:txBody>
          <a:bodyPr wrap="none">
            <a:spAutoFit/>
          </a:bodyPr>
          <a:lstStyle/>
          <a:p>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时间感知的</a:t>
            </a:r>
            <a:r>
              <a:rPr lang="en-US" altLang="zh-CN"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Web</a:t>
            </a:r>
            <a:r>
              <a:rPr lang="zh-CN" altLang="en-US"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服务质量</a:t>
            </a:r>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预测方法研究</a:t>
            </a:r>
          </a:p>
        </p:txBody>
      </p:sp>
      <p:pic>
        <p:nvPicPr>
          <p:cNvPr id="57" name="图片 56"/>
          <p:cNvPicPr/>
          <p:nvPr/>
        </p:nvPicPr>
        <p:blipFill>
          <a:blip r:embed="rId6">
            <a:extLst>
              <a:ext uri="{28A0092B-C50C-407E-A947-70E740481C1C}">
                <a14:useLocalDpi xmlns:a14="http://schemas.microsoft.com/office/drawing/2010/main" val="0"/>
              </a:ext>
            </a:extLst>
          </a:blip>
          <a:stretch>
            <a:fillRect/>
          </a:stretch>
        </p:blipFill>
        <p:spPr>
          <a:xfrm>
            <a:off x="6660266" y="1456624"/>
            <a:ext cx="3997194" cy="2367475"/>
          </a:xfrm>
          <a:prstGeom prst="rect">
            <a:avLst/>
          </a:prstGeom>
        </p:spPr>
      </p:pic>
    </p:spTree>
    <p:extLst>
      <p:ext uri="{BB962C8B-B14F-4D97-AF65-F5344CB8AC3E}">
        <p14:creationId xmlns:p14="http://schemas.microsoft.com/office/powerpoint/2010/main" val="1913126284"/>
      </p:ext>
    </p:extLst>
  </p:cSld>
  <p:clrMapOvr>
    <a:masterClrMapping/>
  </p:clrMapOvr>
  <p:transition spd="med"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750"/>
                                  </p:stCondLst>
                                  <p:childTnLst>
                                    <p:set>
                                      <p:cBhvr>
                                        <p:cTn id="6" dur="1" fill="hold">
                                          <p:stCondLst>
                                            <p:cond delay="0"/>
                                          </p:stCondLst>
                                        </p:cTn>
                                        <p:tgtEl>
                                          <p:spTgt spid="14367"/>
                                        </p:tgtEl>
                                        <p:attrNameLst>
                                          <p:attrName>style.visibility</p:attrName>
                                        </p:attrNameLst>
                                      </p:cBhvr>
                                      <p:to>
                                        <p:strVal val="visible"/>
                                      </p:to>
                                    </p:set>
                                    <p:animEffect>
                                      <p:cBhvr>
                                        <p:cTn id="7" dur="600"/>
                                        <p:tgtEl>
                                          <p:spTgt spid="14367"/>
                                        </p:tgtEl>
                                      </p:cBhvr>
                                    </p:animEffect>
                                  </p:childTnLst>
                                </p:cTn>
                              </p:par>
                              <p:par>
                                <p:cTn id="8" presetID="42" presetClass="path" presetSubtype="0" accel="50000" decel="50000" fill="hold" nodeType="withEffect">
                                  <p:stCondLst>
                                    <p:cond delay="750"/>
                                  </p:stCondLst>
                                  <p:childTnLst>
                                    <p:animMotion origin="layout" path="M 0 4.07407E-6 L 0 1.00972 " pathEditMode="relative" rAng="0" ptsTypes="AA">
                                      <p:cBhvr>
                                        <p:cTn id="9" dur="1400" fill="hold"/>
                                        <p:tgtEl>
                                          <p:spTgt spid="14367"/>
                                        </p:tgtEl>
                                        <p:attrNameLst>
                                          <p:attrName>ppt_x,ppt_y</p:attrName>
                                        </p:attrNameLst>
                                      </p:cBhvr>
                                      <p:rCtr x="0" y="5048600"/>
                                    </p:animMotion>
                                  </p:childTnLst>
                                </p:cTn>
                              </p:par>
                              <p:par>
                                <p:cTn id="10" presetID="10" presetClass="exit" presetSubtype="0" fill="hold" nodeType="withEffect">
                                  <p:stCondLst>
                                    <p:cond delay="750"/>
                                  </p:stCondLst>
                                  <p:childTnLst>
                                    <p:animEffect>
                                      <p:cBhvr>
                                        <p:cTn id="11" dur="1000"/>
                                        <p:tgtEl>
                                          <p:spTgt spid="14367"/>
                                        </p:tgtEl>
                                      </p:cBhvr>
                                    </p:animEffect>
                                    <p:set>
                                      <p:cBhvr>
                                        <p:cTn id="12" dur="1" fill="hold">
                                          <p:stCondLst>
                                            <p:cond delay="999"/>
                                          </p:stCondLst>
                                        </p:cTn>
                                        <p:tgtEl>
                                          <p:spTgt spid="143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7" hidden="1"/>
          <p:cNvSpPr>
            <a:spLocks noChangeArrowheads="1"/>
          </p:cNvSpPr>
          <p:nvPr/>
        </p:nvSpPr>
        <p:spPr bwMode="auto">
          <a:xfrm>
            <a:off x="1428750" y="604838"/>
            <a:ext cx="2724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400">
                <a:solidFill>
                  <a:srgbClr val="FFFFFF"/>
                </a:solidFill>
                <a:latin typeface="叶根友毛笔行书" pitchFamily="2" charset="-122"/>
                <a:ea typeface="叶根友毛笔行书" pitchFamily="2" charset="-122"/>
                <a:sym typeface="叶根友毛笔行书" pitchFamily="2" charset="-122"/>
              </a:rPr>
              <a:t> 科技创新</a:t>
            </a:r>
            <a:endParaRPr lang="zh-CN" altLang="en-US" sz="1800"/>
          </a:p>
        </p:txBody>
      </p:sp>
      <p:sp>
        <p:nvSpPr>
          <p:cNvPr id="8195" name="直接连接符 23"/>
          <p:cNvSpPr>
            <a:spLocks noChangeShapeType="1"/>
          </p:cNvSpPr>
          <p:nvPr/>
        </p:nvSpPr>
        <p:spPr bwMode="auto">
          <a:xfrm>
            <a:off x="1763713" y="1352550"/>
            <a:ext cx="8337550" cy="0"/>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67" name="组合 45" hidden="1"/>
          <p:cNvGrpSpPr>
            <a:grpSpLocks/>
          </p:cNvGrpSpPr>
          <p:nvPr/>
        </p:nvGrpSpPr>
        <p:grpSpPr bwMode="auto">
          <a:xfrm>
            <a:off x="315913" y="-695325"/>
            <a:ext cx="11560175" cy="4406900"/>
            <a:chOff x="0" y="0"/>
            <a:chExt cx="9863072" cy="3172755"/>
          </a:xfrm>
        </p:grpSpPr>
        <p:sp>
          <p:nvSpPr>
            <p:cNvPr id="8216" name="椭圆 47"/>
            <p:cNvSpPr>
              <a:spLocks noChangeArrowheads="1"/>
            </p:cNvSpPr>
            <p:nvPr/>
          </p:nvSpPr>
          <p:spPr bwMode="auto">
            <a:xfrm>
              <a:off x="436029" y="52297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7" name="椭圆 48"/>
            <p:cNvSpPr>
              <a:spLocks noChangeArrowheads="1"/>
            </p:cNvSpPr>
            <p:nvPr/>
          </p:nvSpPr>
          <p:spPr bwMode="auto">
            <a:xfrm>
              <a:off x="912574"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8" name="椭圆 49"/>
            <p:cNvSpPr>
              <a:spLocks noChangeArrowheads="1"/>
            </p:cNvSpPr>
            <p:nvPr/>
          </p:nvSpPr>
          <p:spPr bwMode="auto">
            <a:xfrm>
              <a:off x="1426536"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9" name="椭圆 51"/>
            <p:cNvSpPr>
              <a:spLocks noChangeArrowheads="1"/>
            </p:cNvSpPr>
            <p:nvPr/>
          </p:nvSpPr>
          <p:spPr bwMode="auto">
            <a:xfrm>
              <a:off x="1903081"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0" name="椭圆 52"/>
            <p:cNvSpPr>
              <a:spLocks noChangeArrowheads="1"/>
            </p:cNvSpPr>
            <p:nvPr/>
          </p:nvSpPr>
          <p:spPr bwMode="auto">
            <a:xfrm>
              <a:off x="2712377" y="61206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1" name="椭圆 53"/>
            <p:cNvSpPr>
              <a:spLocks noChangeArrowheads="1"/>
            </p:cNvSpPr>
            <p:nvPr/>
          </p:nvSpPr>
          <p:spPr bwMode="auto">
            <a:xfrm>
              <a:off x="3702884" y="3473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2" name="椭圆 54"/>
            <p:cNvSpPr>
              <a:spLocks noChangeArrowheads="1"/>
            </p:cNvSpPr>
            <p:nvPr/>
          </p:nvSpPr>
          <p:spPr bwMode="auto">
            <a:xfrm>
              <a:off x="3883870" y="2711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3" name="椭圆 55"/>
            <p:cNvSpPr>
              <a:spLocks noChangeArrowheads="1"/>
            </p:cNvSpPr>
            <p:nvPr/>
          </p:nvSpPr>
          <p:spPr bwMode="auto">
            <a:xfrm>
              <a:off x="5008029"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4" name="椭圆 56"/>
            <p:cNvSpPr>
              <a:spLocks noChangeArrowheads="1"/>
            </p:cNvSpPr>
            <p:nvPr/>
          </p:nvSpPr>
          <p:spPr bwMode="auto">
            <a:xfrm>
              <a:off x="5902289"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5" name="椭圆 57"/>
            <p:cNvSpPr>
              <a:spLocks noChangeArrowheads="1"/>
            </p:cNvSpPr>
            <p:nvPr/>
          </p:nvSpPr>
          <p:spPr bwMode="auto">
            <a:xfrm>
              <a:off x="7168269"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6" name="椭圆 58"/>
            <p:cNvSpPr>
              <a:spLocks noChangeArrowheads="1"/>
            </p:cNvSpPr>
            <p:nvPr/>
          </p:nvSpPr>
          <p:spPr bwMode="auto">
            <a:xfrm>
              <a:off x="7168269" y="51642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7" name="椭圆 59"/>
            <p:cNvSpPr>
              <a:spLocks noChangeArrowheads="1"/>
            </p:cNvSpPr>
            <p:nvPr/>
          </p:nvSpPr>
          <p:spPr bwMode="auto">
            <a:xfrm>
              <a:off x="5079236"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8" name="椭圆 60"/>
            <p:cNvSpPr>
              <a:spLocks noChangeArrowheads="1"/>
            </p:cNvSpPr>
            <p:nvPr/>
          </p:nvSpPr>
          <p:spPr bwMode="auto">
            <a:xfrm>
              <a:off x="4941263" y="896812"/>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9" name="椭圆 61"/>
            <p:cNvSpPr>
              <a:spLocks noChangeArrowheads="1"/>
            </p:cNvSpPr>
            <p:nvPr/>
          </p:nvSpPr>
          <p:spPr bwMode="auto">
            <a:xfrm>
              <a:off x="4486656" y="8741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0" name="椭圆 62"/>
            <p:cNvSpPr>
              <a:spLocks noChangeArrowheads="1"/>
            </p:cNvSpPr>
            <p:nvPr/>
          </p:nvSpPr>
          <p:spPr bwMode="auto">
            <a:xfrm>
              <a:off x="7882058"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1" name="椭圆 63"/>
            <p:cNvSpPr>
              <a:spLocks noChangeArrowheads="1"/>
            </p:cNvSpPr>
            <p:nvPr/>
          </p:nvSpPr>
          <p:spPr bwMode="auto">
            <a:xfrm>
              <a:off x="3246994" y="77992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2" name="椭圆 64"/>
            <p:cNvSpPr>
              <a:spLocks noChangeArrowheads="1"/>
            </p:cNvSpPr>
            <p:nvPr/>
          </p:nvSpPr>
          <p:spPr bwMode="auto">
            <a:xfrm>
              <a:off x="3879565" y="115586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3" name="椭圆 65"/>
            <p:cNvSpPr>
              <a:spLocks noChangeArrowheads="1"/>
            </p:cNvSpPr>
            <p:nvPr/>
          </p:nvSpPr>
          <p:spPr bwMode="auto">
            <a:xfrm>
              <a:off x="990507" y="47070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4" name="椭圆 66"/>
            <p:cNvSpPr>
              <a:spLocks noChangeArrowheads="1"/>
            </p:cNvSpPr>
            <p:nvPr/>
          </p:nvSpPr>
          <p:spPr bwMode="auto">
            <a:xfrm>
              <a:off x="2256487" y="33364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5" name="椭圆 67"/>
            <p:cNvSpPr>
              <a:spLocks noChangeArrowheads="1"/>
            </p:cNvSpPr>
            <p:nvPr/>
          </p:nvSpPr>
          <p:spPr bwMode="auto">
            <a:xfrm>
              <a:off x="4874377" y="501940"/>
              <a:ext cx="1644428" cy="16444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6" name="椭圆 68"/>
            <p:cNvSpPr>
              <a:spLocks noChangeArrowheads="1"/>
            </p:cNvSpPr>
            <p:nvPr/>
          </p:nvSpPr>
          <p:spPr bwMode="auto">
            <a:xfrm>
              <a:off x="3950756" y="69501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7" name="椭圆 69"/>
            <p:cNvSpPr>
              <a:spLocks noChangeArrowheads="1"/>
            </p:cNvSpPr>
            <p:nvPr/>
          </p:nvSpPr>
          <p:spPr bwMode="auto">
            <a:xfrm>
              <a:off x="0" y="46966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8" name="椭圆 70"/>
            <p:cNvSpPr>
              <a:spLocks noChangeArrowheads="1"/>
            </p:cNvSpPr>
            <p:nvPr/>
          </p:nvSpPr>
          <p:spPr bwMode="auto">
            <a:xfrm>
              <a:off x="1520636" y="0"/>
              <a:ext cx="3172755" cy="31727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8197" name="矩形 71"/>
          <p:cNvSpPr>
            <a:spLocks noChangeArrowheads="1"/>
          </p:cNvSpPr>
          <p:nvPr/>
        </p:nvSpPr>
        <p:spPr bwMode="auto">
          <a:xfrm>
            <a:off x="11190288" y="-11113"/>
            <a:ext cx="1001712" cy="1001713"/>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800">
                <a:solidFill>
                  <a:srgbClr val="FFFFFF"/>
                </a:solidFill>
                <a:latin typeface="Impact" panose="020B0806030902050204" pitchFamily="34" charset="0"/>
                <a:sym typeface="Impact" panose="020B0806030902050204" pitchFamily="34" charset="0"/>
              </a:rPr>
              <a:t>2</a:t>
            </a:r>
            <a:endParaRPr lang="zh-CN" altLang="en-US" sz="4800">
              <a:solidFill>
                <a:srgbClr val="FFFFFF"/>
              </a:solidFill>
              <a:latin typeface="Impact" panose="020B0806030902050204" pitchFamily="34" charset="0"/>
              <a:sym typeface="Impact" panose="020B0806030902050204" pitchFamily="34" charset="0"/>
            </a:endParaRPr>
          </a:p>
        </p:txBody>
      </p:sp>
      <p:sp>
        <p:nvSpPr>
          <p:cNvPr id="8198" name="矩形 72"/>
          <p:cNvSpPr>
            <a:spLocks noChangeArrowheads="1"/>
          </p:cNvSpPr>
          <p:nvPr/>
        </p:nvSpPr>
        <p:spPr bwMode="auto">
          <a:xfrm>
            <a:off x="10501313" y="965200"/>
            <a:ext cx="688975" cy="68897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9" name="矩形 73"/>
          <p:cNvSpPr>
            <a:spLocks noChangeArrowheads="1"/>
          </p:cNvSpPr>
          <p:nvPr/>
        </p:nvSpPr>
        <p:spPr bwMode="auto">
          <a:xfrm>
            <a:off x="11190288" y="1654175"/>
            <a:ext cx="428625" cy="42862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0" name="矩形 74"/>
          <p:cNvSpPr>
            <a:spLocks noChangeArrowheads="1"/>
          </p:cNvSpPr>
          <p:nvPr/>
        </p:nvSpPr>
        <p:spPr bwMode="auto">
          <a:xfrm>
            <a:off x="10247313" y="1649413"/>
            <a:ext cx="254000" cy="25400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1" name="矩形 75"/>
          <p:cNvSpPr>
            <a:spLocks noChangeArrowheads="1"/>
          </p:cNvSpPr>
          <p:nvPr/>
        </p:nvSpPr>
        <p:spPr bwMode="auto">
          <a:xfrm>
            <a:off x="11190288" y="2255838"/>
            <a:ext cx="428625" cy="4602162"/>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科研经历</a:t>
            </a:r>
            <a:endParaRPr lang="zh-CN" altLang="en-US" sz="1800" dirty="0">
              <a:solidFill>
                <a:schemeClr val="bg1"/>
              </a:solidFill>
            </a:endParaRPr>
          </a:p>
        </p:txBody>
      </p:sp>
      <p:sp>
        <p:nvSpPr>
          <p:cNvPr id="8202" name="矩形 76"/>
          <p:cNvSpPr>
            <a:spLocks noChangeArrowheads="1"/>
          </p:cNvSpPr>
          <p:nvPr/>
        </p:nvSpPr>
        <p:spPr bwMode="auto">
          <a:xfrm>
            <a:off x="1189038" y="798513"/>
            <a:ext cx="3921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6600" b="1">
                <a:solidFill>
                  <a:srgbClr val="92D050"/>
                </a:solidFill>
                <a:latin typeface="Impact" panose="020B0806030902050204" pitchFamily="34" charset="0"/>
                <a:sym typeface="Impact" panose="020B0806030902050204" pitchFamily="34" charset="0"/>
              </a:rPr>
              <a:t>2</a:t>
            </a:r>
            <a:endParaRPr lang="zh-CN" altLang="en-US" sz="6600" b="1">
              <a:solidFill>
                <a:srgbClr val="92D050"/>
              </a:solidFill>
              <a:latin typeface="Impact" panose="020B0806030902050204" pitchFamily="34" charset="0"/>
              <a:sym typeface="Impact" panose="020B0806030902050204" pitchFamily="34" charset="0"/>
            </a:endParaRPr>
          </a:p>
        </p:txBody>
      </p:sp>
      <p:pic>
        <p:nvPicPr>
          <p:cNvPr id="2" name="图片 1"/>
          <p:cNvPicPr>
            <a:picLocks noChangeAspect="1"/>
          </p:cNvPicPr>
          <p:nvPr/>
        </p:nvPicPr>
        <p:blipFill>
          <a:blip r:embed="rId2"/>
          <a:stretch>
            <a:fillRect/>
          </a:stretch>
        </p:blipFill>
        <p:spPr>
          <a:xfrm>
            <a:off x="1176847" y="2065131"/>
            <a:ext cx="8990487" cy="3943783"/>
          </a:xfrm>
          <a:prstGeom prst="rect">
            <a:avLst/>
          </a:prstGeom>
          <a:ln>
            <a:noFill/>
          </a:ln>
          <a:effectLst>
            <a:outerShdw blurRad="190500" algn="tl" rotWithShape="0">
              <a:srgbClr val="000000">
                <a:alpha val="70000"/>
              </a:srgbClr>
            </a:outerShdw>
          </a:effectLst>
        </p:spPr>
      </p:pic>
      <p:pic>
        <p:nvPicPr>
          <p:cNvPr id="36" name="Picture 4" descr="http://www.zhenhaotv.com/cache/1525854686586194.png"/>
          <p:cNvPicPr>
            <a:picLocks noChangeAspect="1" noChangeArrowheads="1"/>
          </p:cNvPicPr>
          <p:nvPr/>
        </p:nvPicPr>
        <p:blipFill rotWithShape="1">
          <a:blip r:embed="rId3">
            <a:extLst>
              <a:ext uri="{28A0092B-C50C-407E-A947-70E740481C1C}">
                <a14:useLocalDpi xmlns:a14="http://schemas.microsoft.com/office/drawing/2010/main" val="0"/>
              </a:ext>
            </a:extLst>
          </a:blip>
          <a:srcRect r="61376"/>
          <a:stretch/>
        </p:blipFill>
        <p:spPr bwMode="auto">
          <a:xfrm>
            <a:off x="1733165" y="582110"/>
            <a:ext cx="2637688" cy="73866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6054313" y="735314"/>
            <a:ext cx="2262158" cy="369332"/>
          </a:xfrm>
          <a:prstGeom prst="rect">
            <a:avLst/>
          </a:prstGeom>
        </p:spPr>
        <p:txBody>
          <a:bodyPr wrap="none">
            <a:spAutoFit/>
          </a:bodyPr>
          <a:lstStyle/>
          <a:p>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服务计算和软件工程</a:t>
            </a:r>
            <a:endParaRPr lang="zh-CN" altLang="en-US" dirty="0"/>
          </a:p>
        </p:txBody>
      </p:sp>
    </p:spTree>
    <p:extLst>
      <p:ext uri="{BB962C8B-B14F-4D97-AF65-F5344CB8AC3E}">
        <p14:creationId xmlns:p14="http://schemas.microsoft.com/office/powerpoint/2010/main" val="145874038"/>
      </p:ext>
    </p:extLst>
  </p:cSld>
  <p:clrMapOvr>
    <a:masterClrMapping/>
  </p:clrMapOvr>
  <p:transition spd="med"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750"/>
                                  </p:stCondLst>
                                  <p:childTnLst>
                                    <p:set>
                                      <p:cBhvr>
                                        <p:cTn id="6" dur="1" fill="hold">
                                          <p:stCondLst>
                                            <p:cond delay="0"/>
                                          </p:stCondLst>
                                        </p:cTn>
                                        <p:tgtEl>
                                          <p:spTgt spid="14367"/>
                                        </p:tgtEl>
                                        <p:attrNameLst>
                                          <p:attrName>style.visibility</p:attrName>
                                        </p:attrNameLst>
                                      </p:cBhvr>
                                      <p:to>
                                        <p:strVal val="visible"/>
                                      </p:to>
                                    </p:set>
                                    <p:animEffect>
                                      <p:cBhvr>
                                        <p:cTn id="7" dur="600"/>
                                        <p:tgtEl>
                                          <p:spTgt spid="14367"/>
                                        </p:tgtEl>
                                      </p:cBhvr>
                                    </p:animEffect>
                                  </p:childTnLst>
                                </p:cTn>
                              </p:par>
                              <p:par>
                                <p:cTn id="8" presetID="42" presetClass="path" presetSubtype="0" accel="50000" decel="50000" fill="hold" nodeType="withEffect">
                                  <p:stCondLst>
                                    <p:cond delay="750"/>
                                  </p:stCondLst>
                                  <p:childTnLst>
                                    <p:animMotion origin="layout" path="M 0 4.07407E-6 L 0 1.00972 " pathEditMode="relative" rAng="0" ptsTypes="AA">
                                      <p:cBhvr>
                                        <p:cTn id="9" dur="1400" fill="hold"/>
                                        <p:tgtEl>
                                          <p:spTgt spid="14367"/>
                                        </p:tgtEl>
                                        <p:attrNameLst>
                                          <p:attrName>ppt_x,ppt_y</p:attrName>
                                        </p:attrNameLst>
                                      </p:cBhvr>
                                      <p:rCtr x="0" y="5048600"/>
                                    </p:animMotion>
                                  </p:childTnLst>
                                </p:cTn>
                              </p:par>
                              <p:par>
                                <p:cTn id="10" presetID="10" presetClass="exit" presetSubtype="0" fill="hold" nodeType="withEffect">
                                  <p:stCondLst>
                                    <p:cond delay="750"/>
                                  </p:stCondLst>
                                  <p:childTnLst>
                                    <p:animEffect>
                                      <p:cBhvr>
                                        <p:cTn id="11" dur="1000"/>
                                        <p:tgtEl>
                                          <p:spTgt spid="14367"/>
                                        </p:tgtEl>
                                      </p:cBhvr>
                                    </p:animEffect>
                                    <p:set>
                                      <p:cBhvr>
                                        <p:cTn id="12" dur="1" fill="hold">
                                          <p:stCondLst>
                                            <p:cond delay="999"/>
                                          </p:stCondLst>
                                        </p:cTn>
                                        <p:tgtEl>
                                          <p:spTgt spid="143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7" hidden="1"/>
          <p:cNvSpPr>
            <a:spLocks noChangeArrowheads="1"/>
          </p:cNvSpPr>
          <p:nvPr/>
        </p:nvSpPr>
        <p:spPr bwMode="auto">
          <a:xfrm>
            <a:off x="1428750" y="604838"/>
            <a:ext cx="2724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400">
                <a:solidFill>
                  <a:srgbClr val="FFFFFF"/>
                </a:solidFill>
                <a:latin typeface="叶根友毛笔行书" pitchFamily="2" charset="-122"/>
                <a:ea typeface="叶根友毛笔行书" pitchFamily="2" charset="-122"/>
                <a:sym typeface="叶根友毛笔行书" pitchFamily="2" charset="-122"/>
              </a:rPr>
              <a:t> 科技创新</a:t>
            </a:r>
            <a:endParaRPr lang="zh-CN" altLang="en-US" sz="1800"/>
          </a:p>
        </p:txBody>
      </p:sp>
      <p:sp>
        <p:nvSpPr>
          <p:cNvPr id="8195" name="直接连接符 23"/>
          <p:cNvSpPr>
            <a:spLocks noChangeShapeType="1"/>
          </p:cNvSpPr>
          <p:nvPr/>
        </p:nvSpPr>
        <p:spPr bwMode="auto">
          <a:xfrm>
            <a:off x="1763713" y="1352550"/>
            <a:ext cx="8337550" cy="0"/>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67" name="组合 45" hidden="1"/>
          <p:cNvGrpSpPr>
            <a:grpSpLocks/>
          </p:cNvGrpSpPr>
          <p:nvPr/>
        </p:nvGrpSpPr>
        <p:grpSpPr bwMode="auto">
          <a:xfrm>
            <a:off x="315913" y="-695325"/>
            <a:ext cx="11560175" cy="4406900"/>
            <a:chOff x="0" y="0"/>
            <a:chExt cx="9863072" cy="3172755"/>
          </a:xfrm>
        </p:grpSpPr>
        <p:sp>
          <p:nvSpPr>
            <p:cNvPr id="8216" name="椭圆 47"/>
            <p:cNvSpPr>
              <a:spLocks noChangeArrowheads="1"/>
            </p:cNvSpPr>
            <p:nvPr/>
          </p:nvSpPr>
          <p:spPr bwMode="auto">
            <a:xfrm>
              <a:off x="436029" y="52297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7" name="椭圆 48"/>
            <p:cNvSpPr>
              <a:spLocks noChangeArrowheads="1"/>
            </p:cNvSpPr>
            <p:nvPr/>
          </p:nvSpPr>
          <p:spPr bwMode="auto">
            <a:xfrm>
              <a:off x="912574"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8" name="椭圆 49"/>
            <p:cNvSpPr>
              <a:spLocks noChangeArrowheads="1"/>
            </p:cNvSpPr>
            <p:nvPr/>
          </p:nvSpPr>
          <p:spPr bwMode="auto">
            <a:xfrm>
              <a:off x="1426536"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9" name="椭圆 51"/>
            <p:cNvSpPr>
              <a:spLocks noChangeArrowheads="1"/>
            </p:cNvSpPr>
            <p:nvPr/>
          </p:nvSpPr>
          <p:spPr bwMode="auto">
            <a:xfrm>
              <a:off x="1903081"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0" name="椭圆 52"/>
            <p:cNvSpPr>
              <a:spLocks noChangeArrowheads="1"/>
            </p:cNvSpPr>
            <p:nvPr/>
          </p:nvSpPr>
          <p:spPr bwMode="auto">
            <a:xfrm>
              <a:off x="2712377" y="61206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1" name="椭圆 53"/>
            <p:cNvSpPr>
              <a:spLocks noChangeArrowheads="1"/>
            </p:cNvSpPr>
            <p:nvPr/>
          </p:nvSpPr>
          <p:spPr bwMode="auto">
            <a:xfrm>
              <a:off x="3702884" y="3473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2" name="椭圆 54"/>
            <p:cNvSpPr>
              <a:spLocks noChangeArrowheads="1"/>
            </p:cNvSpPr>
            <p:nvPr/>
          </p:nvSpPr>
          <p:spPr bwMode="auto">
            <a:xfrm>
              <a:off x="3883870" y="2711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3" name="椭圆 55"/>
            <p:cNvSpPr>
              <a:spLocks noChangeArrowheads="1"/>
            </p:cNvSpPr>
            <p:nvPr/>
          </p:nvSpPr>
          <p:spPr bwMode="auto">
            <a:xfrm>
              <a:off x="5008029"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4" name="椭圆 56"/>
            <p:cNvSpPr>
              <a:spLocks noChangeArrowheads="1"/>
            </p:cNvSpPr>
            <p:nvPr/>
          </p:nvSpPr>
          <p:spPr bwMode="auto">
            <a:xfrm>
              <a:off x="5902289"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5" name="椭圆 57"/>
            <p:cNvSpPr>
              <a:spLocks noChangeArrowheads="1"/>
            </p:cNvSpPr>
            <p:nvPr/>
          </p:nvSpPr>
          <p:spPr bwMode="auto">
            <a:xfrm>
              <a:off x="7168269"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6" name="椭圆 58"/>
            <p:cNvSpPr>
              <a:spLocks noChangeArrowheads="1"/>
            </p:cNvSpPr>
            <p:nvPr/>
          </p:nvSpPr>
          <p:spPr bwMode="auto">
            <a:xfrm>
              <a:off x="7168269" y="51642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7" name="椭圆 59"/>
            <p:cNvSpPr>
              <a:spLocks noChangeArrowheads="1"/>
            </p:cNvSpPr>
            <p:nvPr/>
          </p:nvSpPr>
          <p:spPr bwMode="auto">
            <a:xfrm>
              <a:off x="5079236"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8" name="椭圆 60"/>
            <p:cNvSpPr>
              <a:spLocks noChangeArrowheads="1"/>
            </p:cNvSpPr>
            <p:nvPr/>
          </p:nvSpPr>
          <p:spPr bwMode="auto">
            <a:xfrm>
              <a:off x="4941263" y="896812"/>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9" name="椭圆 61"/>
            <p:cNvSpPr>
              <a:spLocks noChangeArrowheads="1"/>
            </p:cNvSpPr>
            <p:nvPr/>
          </p:nvSpPr>
          <p:spPr bwMode="auto">
            <a:xfrm>
              <a:off x="4486656" y="8741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0" name="椭圆 62"/>
            <p:cNvSpPr>
              <a:spLocks noChangeArrowheads="1"/>
            </p:cNvSpPr>
            <p:nvPr/>
          </p:nvSpPr>
          <p:spPr bwMode="auto">
            <a:xfrm>
              <a:off x="7882058"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1" name="椭圆 63"/>
            <p:cNvSpPr>
              <a:spLocks noChangeArrowheads="1"/>
            </p:cNvSpPr>
            <p:nvPr/>
          </p:nvSpPr>
          <p:spPr bwMode="auto">
            <a:xfrm>
              <a:off x="3246994" y="77992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2" name="椭圆 64"/>
            <p:cNvSpPr>
              <a:spLocks noChangeArrowheads="1"/>
            </p:cNvSpPr>
            <p:nvPr/>
          </p:nvSpPr>
          <p:spPr bwMode="auto">
            <a:xfrm>
              <a:off x="3879565" y="115586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3" name="椭圆 65"/>
            <p:cNvSpPr>
              <a:spLocks noChangeArrowheads="1"/>
            </p:cNvSpPr>
            <p:nvPr/>
          </p:nvSpPr>
          <p:spPr bwMode="auto">
            <a:xfrm>
              <a:off x="990507" y="47070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4" name="椭圆 66"/>
            <p:cNvSpPr>
              <a:spLocks noChangeArrowheads="1"/>
            </p:cNvSpPr>
            <p:nvPr/>
          </p:nvSpPr>
          <p:spPr bwMode="auto">
            <a:xfrm>
              <a:off x="2256487" y="33364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5" name="椭圆 67"/>
            <p:cNvSpPr>
              <a:spLocks noChangeArrowheads="1"/>
            </p:cNvSpPr>
            <p:nvPr/>
          </p:nvSpPr>
          <p:spPr bwMode="auto">
            <a:xfrm>
              <a:off x="4874377" y="501940"/>
              <a:ext cx="1644428" cy="16444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6" name="椭圆 68"/>
            <p:cNvSpPr>
              <a:spLocks noChangeArrowheads="1"/>
            </p:cNvSpPr>
            <p:nvPr/>
          </p:nvSpPr>
          <p:spPr bwMode="auto">
            <a:xfrm>
              <a:off x="3950756" y="69501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7" name="椭圆 69"/>
            <p:cNvSpPr>
              <a:spLocks noChangeArrowheads="1"/>
            </p:cNvSpPr>
            <p:nvPr/>
          </p:nvSpPr>
          <p:spPr bwMode="auto">
            <a:xfrm>
              <a:off x="0" y="46966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8" name="椭圆 70"/>
            <p:cNvSpPr>
              <a:spLocks noChangeArrowheads="1"/>
            </p:cNvSpPr>
            <p:nvPr/>
          </p:nvSpPr>
          <p:spPr bwMode="auto">
            <a:xfrm>
              <a:off x="1520636" y="0"/>
              <a:ext cx="3172755" cy="31727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8197" name="矩形 71"/>
          <p:cNvSpPr>
            <a:spLocks noChangeArrowheads="1"/>
          </p:cNvSpPr>
          <p:nvPr/>
        </p:nvSpPr>
        <p:spPr bwMode="auto">
          <a:xfrm>
            <a:off x="11190288" y="-11113"/>
            <a:ext cx="1001712" cy="1001713"/>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800">
                <a:solidFill>
                  <a:srgbClr val="FFFFFF"/>
                </a:solidFill>
                <a:latin typeface="Impact" panose="020B0806030902050204" pitchFamily="34" charset="0"/>
                <a:sym typeface="Impact" panose="020B0806030902050204" pitchFamily="34" charset="0"/>
              </a:rPr>
              <a:t>2</a:t>
            </a:r>
            <a:endParaRPr lang="zh-CN" altLang="en-US" sz="4800">
              <a:solidFill>
                <a:srgbClr val="FFFFFF"/>
              </a:solidFill>
              <a:latin typeface="Impact" panose="020B0806030902050204" pitchFamily="34" charset="0"/>
              <a:sym typeface="Impact" panose="020B0806030902050204" pitchFamily="34" charset="0"/>
            </a:endParaRPr>
          </a:p>
        </p:txBody>
      </p:sp>
      <p:sp>
        <p:nvSpPr>
          <p:cNvPr id="8198" name="矩形 72"/>
          <p:cNvSpPr>
            <a:spLocks noChangeArrowheads="1"/>
          </p:cNvSpPr>
          <p:nvPr/>
        </p:nvSpPr>
        <p:spPr bwMode="auto">
          <a:xfrm>
            <a:off x="10501313" y="965200"/>
            <a:ext cx="688975" cy="68897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9" name="矩形 73"/>
          <p:cNvSpPr>
            <a:spLocks noChangeArrowheads="1"/>
          </p:cNvSpPr>
          <p:nvPr/>
        </p:nvSpPr>
        <p:spPr bwMode="auto">
          <a:xfrm>
            <a:off x="11190288" y="1654175"/>
            <a:ext cx="428625" cy="42862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0" name="矩形 74"/>
          <p:cNvSpPr>
            <a:spLocks noChangeArrowheads="1"/>
          </p:cNvSpPr>
          <p:nvPr/>
        </p:nvSpPr>
        <p:spPr bwMode="auto">
          <a:xfrm>
            <a:off x="10247313" y="1649413"/>
            <a:ext cx="254000" cy="25400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1" name="矩形 75"/>
          <p:cNvSpPr>
            <a:spLocks noChangeArrowheads="1"/>
          </p:cNvSpPr>
          <p:nvPr/>
        </p:nvSpPr>
        <p:spPr bwMode="auto">
          <a:xfrm>
            <a:off x="11190288" y="2255838"/>
            <a:ext cx="428625" cy="4602162"/>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科研经历</a:t>
            </a:r>
            <a:endParaRPr lang="zh-CN" altLang="en-US" sz="1800" b="1" dirty="0"/>
          </a:p>
        </p:txBody>
      </p:sp>
      <p:sp>
        <p:nvSpPr>
          <p:cNvPr id="8202" name="矩形 76"/>
          <p:cNvSpPr>
            <a:spLocks noChangeArrowheads="1"/>
          </p:cNvSpPr>
          <p:nvPr/>
        </p:nvSpPr>
        <p:spPr bwMode="auto">
          <a:xfrm>
            <a:off x="1189038" y="798513"/>
            <a:ext cx="3921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6600" b="1">
                <a:solidFill>
                  <a:srgbClr val="92D050"/>
                </a:solidFill>
                <a:latin typeface="Impact" panose="020B0806030902050204" pitchFamily="34" charset="0"/>
                <a:sym typeface="Impact" panose="020B0806030902050204" pitchFamily="34" charset="0"/>
              </a:rPr>
              <a:t>2</a:t>
            </a:r>
            <a:endParaRPr lang="zh-CN" altLang="en-US" sz="6600" b="1">
              <a:solidFill>
                <a:srgbClr val="92D050"/>
              </a:solidFill>
              <a:latin typeface="Impact" panose="020B0806030902050204" pitchFamily="34" charset="0"/>
              <a:sym typeface="Impact" panose="020B0806030902050204" pitchFamily="34" charset="0"/>
            </a:endParaRPr>
          </a:p>
        </p:txBody>
      </p:sp>
      <p:pic>
        <p:nvPicPr>
          <p:cNvPr id="3" name="图片 2"/>
          <p:cNvPicPr>
            <a:picLocks noChangeAspect="1"/>
          </p:cNvPicPr>
          <p:nvPr/>
        </p:nvPicPr>
        <p:blipFill>
          <a:blip r:embed="rId2"/>
          <a:stretch>
            <a:fillRect/>
          </a:stretch>
        </p:blipFill>
        <p:spPr>
          <a:xfrm>
            <a:off x="574934" y="2062229"/>
            <a:ext cx="10197050" cy="4181042"/>
          </a:xfrm>
          <a:prstGeom prst="rect">
            <a:avLst/>
          </a:prstGeom>
          <a:ln>
            <a:noFill/>
          </a:ln>
          <a:effectLst>
            <a:outerShdw blurRad="190500" algn="tl" rotWithShape="0">
              <a:srgbClr val="000000">
                <a:alpha val="70000"/>
              </a:srgbClr>
            </a:outerShdw>
          </a:effectLst>
        </p:spPr>
      </p:pic>
      <p:pic>
        <p:nvPicPr>
          <p:cNvPr id="36" name="Picture 4" descr="http://www.zhenhaotv.com/cache/1525854686586194.png"/>
          <p:cNvPicPr>
            <a:picLocks noChangeAspect="1" noChangeArrowheads="1"/>
          </p:cNvPicPr>
          <p:nvPr/>
        </p:nvPicPr>
        <p:blipFill rotWithShape="1">
          <a:blip r:embed="rId3">
            <a:extLst>
              <a:ext uri="{28A0092B-C50C-407E-A947-70E740481C1C}">
                <a14:useLocalDpi xmlns:a14="http://schemas.microsoft.com/office/drawing/2010/main" val="0"/>
              </a:ext>
            </a:extLst>
          </a:blip>
          <a:srcRect r="61376"/>
          <a:stretch/>
        </p:blipFill>
        <p:spPr bwMode="auto">
          <a:xfrm>
            <a:off x="1733165" y="582110"/>
            <a:ext cx="2637688" cy="738661"/>
          </a:xfrm>
          <a:prstGeom prst="rect">
            <a:avLst/>
          </a:prstGeom>
          <a:noFill/>
          <a:extLst>
            <a:ext uri="{909E8E84-426E-40DD-AFC4-6F175D3DCCD1}">
              <a14:hiddenFill xmlns:a14="http://schemas.microsoft.com/office/drawing/2010/main">
                <a:solidFill>
                  <a:srgbClr val="FFFFFF"/>
                </a:solidFill>
              </a14:hiddenFill>
            </a:ext>
          </a:extLst>
        </p:spPr>
      </p:pic>
      <p:sp>
        <p:nvSpPr>
          <p:cNvPr id="37" name="矩形 36"/>
          <p:cNvSpPr/>
          <p:nvPr/>
        </p:nvSpPr>
        <p:spPr>
          <a:xfrm>
            <a:off x="6054313" y="735314"/>
            <a:ext cx="2262158" cy="369332"/>
          </a:xfrm>
          <a:prstGeom prst="rect">
            <a:avLst/>
          </a:prstGeom>
        </p:spPr>
        <p:txBody>
          <a:bodyPr wrap="none">
            <a:spAutoFit/>
          </a:bodyPr>
          <a:lstStyle/>
          <a:p>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服务计算和软件工程</a:t>
            </a:r>
            <a:endParaRPr lang="zh-CN" altLang="en-US" dirty="0"/>
          </a:p>
        </p:txBody>
      </p:sp>
    </p:spTree>
    <p:extLst>
      <p:ext uri="{BB962C8B-B14F-4D97-AF65-F5344CB8AC3E}">
        <p14:creationId xmlns:p14="http://schemas.microsoft.com/office/powerpoint/2010/main" val="352982646"/>
      </p:ext>
    </p:extLst>
  </p:cSld>
  <p:clrMapOvr>
    <a:masterClrMapping/>
  </p:clrMapOvr>
  <p:transition spd="med"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750"/>
                                  </p:stCondLst>
                                  <p:childTnLst>
                                    <p:set>
                                      <p:cBhvr>
                                        <p:cTn id="6" dur="1" fill="hold">
                                          <p:stCondLst>
                                            <p:cond delay="0"/>
                                          </p:stCondLst>
                                        </p:cTn>
                                        <p:tgtEl>
                                          <p:spTgt spid="14367"/>
                                        </p:tgtEl>
                                        <p:attrNameLst>
                                          <p:attrName>style.visibility</p:attrName>
                                        </p:attrNameLst>
                                      </p:cBhvr>
                                      <p:to>
                                        <p:strVal val="visible"/>
                                      </p:to>
                                    </p:set>
                                    <p:animEffect>
                                      <p:cBhvr>
                                        <p:cTn id="7" dur="600"/>
                                        <p:tgtEl>
                                          <p:spTgt spid="14367"/>
                                        </p:tgtEl>
                                      </p:cBhvr>
                                    </p:animEffect>
                                  </p:childTnLst>
                                </p:cTn>
                              </p:par>
                              <p:par>
                                <p:cTn id="8" presetID="42" presetClass="path" presetSubtype="0" accel="50000" decel="50000" fill="hold" nodeType="withEffect">
                                  <p:stCondLst>
                                    <p:cond delay="750"/>
                                  </p:stCondLst>
                                  <p:childTnLst>
                                    <p:animMotion origin="layout" path="M 0 4.07407E-6 L 0 1.00972 " pathEditMode="relative" rAng="0" ptsTypes="AA">
                                      <p:cBhvr>
                                        <p:cTn id="9" dur="1400" fill="hold"/>
                                        <p:tgtEl>
                                          <p:spTgt spid="14367"/>
                                        </p:tgtEl>
                                        <p:attrNameLst>
                                          <p:attrName>ppt_x,ppt_y</p:attrName>
                                        </p:attrNameLst>
                                      </p:cBhvr>
                                      <p:rCtr x="0" y="5048600"/>
                                    </p:animMotion>
                                  </p:childTnLst>
                                </p:cTn>
                              </p:par>
                              <p:par>
                                <p:cTn id="10" presetID="10" presetClass="exit" presetSubtype="0" fill="hold" nodeType="withEffect">
                                  <p:stCondLst>
                                    <p:cond delay="750"/>
                                  </p:stCondLst>
                                  <p:childTnLst>
                                    <p:animEffect>
                                      <p:cBhvr>
                                        <p:cTn id="11" dur="1000"/>
                                        <p:tgtEl>
                                          <p:spTgt spid="14367"/>
                                        </p:tgtEl>
                                      </p:cBhvr>
                                    </p:animEffect>
                                    <p:set>
                                      <p:cBhvr>
                                        <p:cTn id="12" dur="1" fill="hold">
                                          <p:stCondLst>
                                            <p:cond delay="999"/>
                                          </p:stCondLst>
                                        </p:cTn>
                                        <p:tgtEl>
                                          <p:spTgt spid="143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7" hidden="1"/>
          <p:cNvSpPr>
            <a:spLocks noChangeArrowheads="1"/>
          </p:cNvSpPr>
          <p:nvPr/>
        </p:nvSpPr>
        <p:spPr bwMode="auto">
          <a:xfrm>
            <a:off x="1428750" y="604838"/>
            <a:ext cx="2724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400">
                <a:solidFill>
                  <a:srgbClr val="FFFFFF"/>
                </a:solidFill>
                <a:latin typeface="叶根友毛笔行书" pitchFamily="2" charset="-122"/>
                <a:ea typeface="叶根友毛笔行书" pitchFamily="2" charset="-122"/>
                <a:sym typeface="叶根友毛笔行书" pitchFamily="2" charset="-122"/>
              </a:rPr>
              <a:t> 科技创新</a:t>
            </a:r>
            <a:endParaRPr lang="zh-CN" altLang="en-US" sz="1800"/>
          </a:p>
        </p:txBody>
      </p:sp>
      <p:sp>
        <p:nvSpPr>
          <p:cNvPr id="8195" name="直接连接符 23"/>
          <p:cNvSpPr>
            <a:spLocks noChangeShapeType="1"/>
          </p:cNvSpPr>
          <p:nvPr/>
        </p:nvSpPr>
        <p:spPr bwMode="auto">
          <a:xfrm>
            <a:off x="1763713" y="1352550"/>
            <a:ext cx="8337550" cy="0"/>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67" name="组合 45" hidden="1"/>
          <p:cNvGrpSpPr>
            <a:grpSpLocks/>
          </p:cNvGrpSpPr>
          <p:nvPr/>
        </p:nvGrpSpPr>
        <p:grpSpPr bwMode="auto">
          <a:xfrm>
            <a:off x="315913" y="-695325"/>
            <a:ext cx="11560175" cy="4406900"/>
            <a:chOff x="0" y="0"/>
            <a:chExt cx="9863072" cy="3172755"/>
          </a:xfrm>
        </p:grpSpPr>
        <p:sp>
          <p:nvSpPr>
            <p:cNvPr id="8216" name="椭圆 47"/>
            <p:cNvSpPr>
              <a:spLocks noChangeArrowheads="1"/>
            </p:cNvSpPr>
            <p:nvPr/>
          </p:nvSpPr>
          <p:spPr bwMode="auto">
            <a:xfrm>
              <a:off x="436029" y="52297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7" name="椭圆 48"/>
            <p:cNvSpPr>
              <a:spLocks noChangeArrowheads="1"/>
            </p:cNvSpPr>
            <p:nvPr/>
          </p:nvSpPr>
          <p:spPr bwMode="auto">
            <a:xfrm>
              <a:off x="912574"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8" name="椭圆 49"/>
            <p:cNvSpPr>
              <a:spLocks noChangeArrowheads="1"/>
            </p:cNvSpPr>
            <p:nvPr/>
          </p:nvSpPr>
          <p:spPr bwMode="auto">
            <a:xfrm>
              <a:off x="1426536"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9" name="椭圆 51"/>
            <p:cNvSpPr>
              <a:spLocks noChangeArrowheads="1"/>
            </p:cNvSpPr>
            <p:nvPr/>
          </p:nvSpPr>
          <p:spPr bwMode="auto">
            <a:xfrm>
              <a:off x="1903081"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0" name="椭圆 52"/>
            <p:cNvSpPr>
              <a:spLocks noChangeArrowheads="1"/>
            </p:cNvSpPr>
            <p:nvPr/>
          </p:nvSpPr>
          <p:spPr bwMode="auto">
            <a:xfrm>
              <a:off x="2712377" y="61206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1" name="椭圆 53"/>
            <p:cNvSpPr>
              <a:spLocks noChangeArrowheads="1"/>
            </p:cNvSpPr>
            <p:nvPr/>
          </p:nvSpPr>
          <p:spPr bwMode="auto">
            <a:xfrm>
              <a:off x="3702884" y="3473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2" name="椭圆 54"/>
            <p:cNvSpPr>
              <a:spLocks noChangeArrowheads="1"/>
            </p:cNvSpPr>
            <p:nvPr/>
          </p:nvSpPr>
          <p:spPr bwMode="auto">
            <a:xfrm>
              <a:off x="3883870" y="2711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3" name="椭圆 55"/>
            <p:cNvSpPr>
              <a:spLocks noChangeArrowheads="1"/>
            </p:cNvSpPr>
            <p:nvPr/>
          </p:nvSpPr>
          <p:spPr bwMode="auto">
            <a:xfrm>
              <a:off x="5008029"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4" name="椭圆 56"/>
            <p:cNvSpPr>
              <a:spLocks noChangeArrowheads="1"/>
            </p:cNvSpPr>
            <p:nvPr/>
          </p:nvSpPr>
          <p:spPr bwMode="auto">
            <a:xfrm>
              <a:off x="5902289"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5" name="椭圆 57"/>
            <p:cNvSpPr>
              <a:spLocks noChangeArrowheads="1"/>
            </p:cNvSpPr>
            <p:nvPr/>
          </p:nvSpPr>
          <p:spPr bwMode="auto">
            <a:xfrm>
              <a:off x="7168269"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6" name="椭圆 58"/>
            <p:cNvSpPr>
              <a:spLocks noChangeArrowheads="1"/>
            </p:cNvSpPr>
            <p:nvPr/>
          </p:nvSpPr>
          <p:spPr bwMode="auto">
            <a:xfrm>
              <a:off x="7168269" y="51642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7" name="椭圆 59"/>
            <p:cNvSpPr>
              <a:spLocks noChangeArrowheads="1"/>
            </p:cNvSpPr>
            <p:nvPr/>
          </p:nvSpPr>
          <p:spPr bwMode="auto">
            <a:xfrm>
              <a:off x="5079236"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8" name="椭圆 60"/>
            <p:cNvSpPr>
              <a:spLocks noChangeArrowheads="1"/>
            </p:cNvSpPr>
            <p:nvPr/>
          </p:nvSpPr>
          <p:spPr bwMode="auto">
            <a:xfrm>
              <a:off x="4941263" y="896812"/>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9" name="椭圆 61"/>
            <p:cNvSpPr>
              <a:spLocks noChangeArrowheads="1"/>
            </p:cNvSpPr>
            <p:nvPr/>
          </p:nvSpPr>
          <p:spPr bwMode="auto">
            <a:xfrm>
              <a:off x="4486656" y="8741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0" name="椭圆 62"/>
            <p:cNvSpPr>
              <a:spLocks noChangeArrowheads="1"/>
            </p:cNvSpPr>
            <p:nvPr/>
          </p:nvSpPr>
          <p:spPr bwMode="auto">
            <a:xfrm>
              <a:off x="7882058"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1" name="椭圆 63"/>
            <p:cNvSpPr>
              <a:spLocks noChangeArrowheads="1"/>
            </p:cNvSpPr>
            <p:nvPr/>
          </p:nvSpPr>
          <p:spPr bwMode="auto">
            <a:xfrm>
              <a:off x="3246994" y="77992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2" name="椭圆 64"/>
            <p:cNvSpPr>
              <a:spLocks noChangeArrowheads="1"/>
            </p:cNvSpPr>
            <p:nvPr/>
          </p:nvSpPr>
          <p:spPr bwMode="auto">
            <a:xfrm>
              <a:off x="3879565" y="115586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3" name="椭圆 65"/>
            <p:cNvSpPr>
              <a:spLocks noChangeArrowheads="1"/>
            </p:cNvSpPr>
            <p:nvPr/>
          </p:nvSpPr>
          <p:spPr bwMode="auto">
            <a:xfrm>
              <a:off x="990507" y="47070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4" name="椭圆 66"/>
            <p:cNvSpPr>
              <a:spLocks noChangeArrowheads="1"/>
            </p:cNvSpPr>
            <p:nvPr/>
          </p:nvSpPr>
          <p:spPr bwMode="auto">
            <a:xfrm>
              <a:off x="2256487" y="33364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5" name="椭圆 67"/>
            <p:cNvSpPr>
              <a:spLocks noChangeArrowheads="1"/>
            </p:cNvSpPr>
            <p:nvPr/>
          </p:nvSpPr>
          <p:spPr bwMode="auto">
            <a:xfrm>
              <a:off x="4874377" y="501940"/>
              <a:ext cx="1644428" cy="16444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6" name="椭圆 68"/>
            <p:cNvSpPr>
              <a:spLocks noChangeArrowheads="1"/>
            </p:cNvSpPr>
            <p:nvPr/>
          </p:nvSpPr>
          <p:spPr bwMode="auto">
            <a:xfrm>
              <a:off x="3950756" y="69501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7" name="椭圆 69"/>
            <p:cNvSpPr>
              <a:spLocks noChangeArrowheads="1"/>
            </p:cNvSpPr>
            <p:nvPr/>
          </p:nvSpPr>
          <p:spPr bwMode="auto">
            <a:xfrm>
              <a:off x="0" y="46966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8" name="椭圆 70"/>
            <p:cNvSpPr>
              <a:spLocks noChangeArrowheads="1"/>
            </p:cNvSpPr>
            <p:nvPr/>
          </p:nvSpPr>
          <p:spPr bwMode="auto">
            <a:xfrm>
              <a:off x="1520636" y="0"/>
              <a:ext cx="3172755" cy="31727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8197" name="矩形 71"/>
          <p:cNvSpPr>
            <a:spLocks noChangeArrowheads="1"/>
          </p:cNvSpPr>
          <p:nvPr/>
        </p:nvSpPr>
        <p:spPr bwMode="auto">
          <a:xfrm>
            <a:off x="11190288" y="-11113"/>
            <a:ext cx="1001712" cy="1001713"/>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800">
                <a:solidFill>
                  <a:srgbClr val="FFFFFF"/>
                </a:solidFill>
                <a:latin typeface="Impact" panose="020B0806030902050204" pitchFamily="34" charset="0"/>
                <a:sym typeface="Impact" panose="020B0806030902050204" pitchFamily="34" charset="0"/>
              </a:rPr>
              <a:t>2</a:t>
            </a:r>
            <a:endParaRPr lang="zh-CN" altLang="en-US" sz="4800">
              <a:solidFill>
                <a:srgbClr val="FFFFFF"/>
              </a:solidFill>
              <a:latin typeface="Impact" panose="020B0806030902050204" pitchFamily="34" charset="0"/>
              <a:sym typeface="Impact" panose="020B0806030902050204" pitchFamily="34" charset="0"/>
            </a:endParaRPr>
          </a:p>
        </p:txBody>
      </p:sp>
      <p:sp>
        <p:nvSpPr>
          <p:cNvPr id="8198" name="矩形 72"/>
          <p:cNvSpPr>
            <a:spLocks noChangeArrowheads="1"/>
          </p:cNvSpPr>
          <p:nvPr/>
        </p:nvSpPr>
        <p:spPr bwMode="auto">
          <a:xfrm>
            <a:off x="10501313" y="965200"/>
            <a:ext cx="688975" cy="68897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9" name="矩形 73"/>
          <p:cNvSpPr>
            <a:spLocks noChangeArrowheads="1"/>
          </p:cNvSpPr>
          <p:nvPr/>
        </p:nvSpPr>
        <p:spPr bwMode="auto">
          <a:xfrm>
            <a:off x="11190288" y="1654175"/>
            <a:ext cx="428625" cy="42862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0" name="矩形 74"/>
          <p:cNvSpPr>
            <a:spLocks noChangeArrowheads="1"/>
          </p:cNvSpPr>
          <p:nvPr/>
        </p:nvSpPr>
        <p:spPr bwMode="auto">
          <a:xfrm>
            <a:off x="10247313" y="1649413"/>
            <a:ext cx="254000" cy="25400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1" name="矩形 75"/>
          <p:cNvSpPr>
            <a:spLocks noChangeArrowheads="1"/>
          </p:cNvSpPr>
          <p:nvPr/>
        </p:nvSpPr>
        <p:spPr bwMode="auto">
          <a:xfrm>
            <a:off x="11190288" y="2255838"/>
            <a:ext cx="428625" cy="4602162"/>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科研经历</a:t>
            </a:r>
            <a:endParaRPr lang="zh-CN" altLang="en-US" sz="1800" b="1" dirty="0"/>
          </a:p>
        </p:txBody>
      </p:sp>
      <p:sp>
        <p:nvSpPr>
          <p:cNvPr id="8202" name="矩形 76"/>
          <p:cNvSpPr>
            <a:spLocks noChangeArrowheads="1"/>
          </p:cNvSpPr>
          <p:nvPr/>
        </p:nvSpPr>
        <p:spPr bwMode="auto">
          <a:xfrm>
            <a:off x="1189038" y="798513"/>
            <a:ext cx="3921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6600" b="1">
                <a:solidFill>
                  <a:srgbClr val="92D050"/>
                </a:solidFill>
                <a:latin typeface="Impact" panose="020B0806030902050204" pitchFamily="34" charset="0"/>
                <a:sym typeface="Impact" panose="020B0806030902050204" pitchFamily="34" charset="0"/>
              </a:rPr>
              <a:t>2</a:t>
            </a:r>
            <a:endParaRPr lang="zh-CN" altLang="en-US" sz="6600" b="1">
              <a:solidFill>
                <a:srgbClr val="92D050"/>
              </a:solidFill>
              <a:latin typeface="Impact" panose="020B0806030902050204" pitchFamily="34" charset="0"/>
              <a:sym typeface="Impact" panose="020B0806030902050204" pitchFamily="34" charset="0"/>
            </a:endParaRPr>
          </a:p>
        </p:txBody>
      </p:sp>
      <p:pic>
        <p:nvPicPr>
          <p:cNvPr id="4" name="图片 3"/>
          <p:cNvPicPr>
            <a:picLocks noChangeAspect="1"/>
          </p:cNvPicPr>
          <p:nvPr/>
        </p:nvPicPr>
        <p:blipFill>
          <a:blip r:embed="rId2"/>
          <a:stretch>
            <a:fillRect/>
          </a:stretch>
        </p:blipFill>
        <p:spPr>
          <a:xfrm>
            <a:off x="2903755" y="1424691"/>
            <a:ext cx="5826247" cy="5309051"/>
          </a:xfrm>
          <a:prstGeom prst="rect">
            <a:avLst/>
          </a:prstGeom>
          <a:ln>
            <a:noFill/>
          </a:ln>
          <a:effectLst>
            <a:outerShdw blurRad="190500" algn="tl" rotWithShape="0">
              <a:srgbClr val="000000">
                <a:alpha val="70000"/>
              </a:srgbClr>
            </a:outerShdw>
          </a:effectLst>
        </p:spPr>
      </p:pic>
      <p:pic>
        <p:nvPicPr>
          <p:cNvPr id="36" name="Picture 4" descr="http://www.zhenhaotv.com/cache/1525854686586194.png"/>
          <p:cNvPicPr>
            <a:picLocks noChangeAspect="1" noChangeArrowheads="1"/>
          </p:cNvPicPr>
          <p:nvPr/>
        </p:nvPicPr>
        <p:blipFill rotWithShape="1">
          <a:blip r:embed="rId3">
            <a:extLst>
              <a:ext uri="{28A0092B-C50C-407E-A947-70E740481C1C}">
                <a14:useLocalDpi xmlns:a14="http://schemas.microsoft.com/office/drawing/2010/main" val="0"/>
              </a:ext>
            </a:extLst>
          </a:blip>
          <a:srcRect r="61376"/>
          <a:stretch/>
        </p:blipFill>
        <p:spPr bwMode="auto">
          <a:xfrm>
            <a:off x="1733165" y="582110"/>
            <a:ext cx="2637688" cy="738661"/>
          </a:xfrm>
          <a:prstGeom prst="rect">
            <a:avLst/>
          </a:prstGeom>
          <a:noFill/>
          <a:extLst>
            <a:ext uri="{909E8E84-426E-40DD-AFC4-6F175D3DCCD1}">
              <a14:hiddenFill xmlns:a14="http://schemas.microsoft.com/office/drawing/2010/main">
                <a:solidFill>
                  <a:srgbClr val="FFFFFF"/>
                </a:solidFill>
              </a14:hiddenFill>
            </a:ext>
          </a:extLst>
        </p:spPr>
      </p:pic>
      <p:sp>
        <p:nvSpPr>
          <p:cNvPr id="37" name="矩形 36"/>
          <p:cNvSpPr/>
          <p:nvPr/>
        </p:nvSpPr>
        <p:spPr>
          <a:xfrm>
            <a:off x="6054313" y="735314"/>
            <a:ext cx="2262158" cy="369332"/>
          </a:xfrm>
          <a:prstGeom prst="rect">
            <a:avLst/>
          </a:prstGeom>
        </p:spPr>
        <p:txBody>
          <a:bodyPr wrap="none">
            <a:spAutoFit/>
          </a:bodyPr>
          <a:lstStyle/>
          <a:p>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服务计算和软件工程</a:t>
            </a:r>
            <a:endParaRPr lang="zh-CN" altLang="en-US" dirty="0"/>
          </a:p>
        </p:txBody>
      </p:sp>
    </p:spTree>
    <p:extLst>
      <p:ext uri="{BB962C8B-B14F-4D97-AF65-F5344CB8AC3E}">
        <p14:creationId xmlns:p14="http://schemas.microsoft.com/office/powerpoint/2010/main" val="967288807"/>
      </p:ext>
    </p:extLst>
  </p:cSld>
  <p:clrMapOvr>
    <a:masterClrMapping/>
  </p:clrMapOvr>
  <p:transition spd="med"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750"/>
                                  </p:stCondLst>
                                  <p:childTnLst>
                                    <p:set>
                                      <p:cBhvr>
                                        <p:cTn id="6" dur="1" fill="hold">
                                          <p:stCondLst>
                                            <p:cond delay="0"/>
                                          </p:stCondLst>
                                        </p:cTn>
                                        <p:tgtEl>
                                          <p:spTgt spid="14367"/>
                                        </p:tgtEl>
                                        <p:attrNameLst>
                                          <p:attrName>style.visibility</p:attrName>
                                        </p:attrNameLst>
                                      </p:cBhvr>
                                      <p:to>
                                        <p:strVal val="visible"/>
                                      </p:to>
                                    </p:set>
                                    <p:animEffect>
                                      <p:cBhvr>
                                        <p:cTn id="7" dur="600"/>
                                        <p:tgtEl>
                                          <p:spTgt spid="14367"/>
                                        </p:tgtEl>
                                      </p:cBhvr>
                                    </p:animEffect>
                                  </p:childTnLst>
                                </p:cTn>
                              </p:par>
                              <p:par>
                                <p:cTn id="8" presetID="42" presetClass="path" presetSubtype="0" accel="50000" decel="50000" fill="hold" nodeType="withEffect">
                                  <p:stCondLst>
                                    <p:cond delay="750"/>
                                  </p:stCondLst>
                                  <p:childTnLst>
                                    <p:animMotion origin="layout" path="M 0 4.07407E-6 L 0 1.00972 " pathEditMode="relative" rAng="0" ptsTypes="AA">
                                      <p:cBhvr>
                                        <p:cTn id="9" dur="1400" fill="hold"/>
                                        <p:tgtEl>
                                          <p:spTgt spid="14367"/>
                                        </p:tgtEl>
                                        <p:attrNameLst>
                                          <p:attrName>ppt_x,ppt_y</p:attrName>
                                        </p:attrNameLst>
                                      </p:cBhvr>
                                      <p:rCtr x="0" y="5048600"/>
                                    </p:animMotion>
                                  </p:childTnLst>
                                </p:cTn>
                              </p:par>
                              <p:par>
                                <p:cTn id="10" presetID="10" presetClass="exit" presetSubtype="0" fill="hold" nodeType="withEffect">
                                  <p:stCondLst>
                                    <p:cond delay="750"/>
                                  </p:stCondLst>
                                  <p:childTnLst>
                                    <p:animEffect>
                                      <p:cBhvr>
                                        <p:cTn id="11" dur="1000"/>
                                        <p:tgtEl>
                                          <p:spTgt spid="14367"/>
                                        </p:tgtEl>
                                      </p:cBhvr>
                                    </p:animEffect>
                                    <p:set>
                                      <p:cBhvr>
                                        <p:cTn id="12" dur="1" fill="hold">
                                          <p:stCondLst>
                                            <p:cond delay="999"/>
                                          </p:stCondLst>
                                        </p:cTn>
                                        <p:tgtEl>
                                          <p:spTgt spid="143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50871D0A-3AC4-4416-B608-4CEF204626EC}" type="slidenum">
              <a:rPr lang="zh-CN" altLang="en-US" sz="1200" smtClean="0">
                <a:solidFill>
                  <a:srgbClr val="898989"/>
                </a:solidFill>
              </a:rPr>
              <a:pPr>
                <a:lnSpc>
                  <a:spcPct val="100000"/>
                </a:lnSpc>
                <a:spcBef>
                  <a:spcPct val="0"/>
                </a:spcBef>
                <a:buFont typeface="Arial" panose="020B0604020202020204" pitchFamily="34" charset="0"/>
                <a:buNone/>
              </a:pPr>
              <a:t>15</a:t>
            </a:fld>
            <a:endParaRPr lang="zh-CN" altLang="en-US" sz="1800"/>
          </a:p>
        </p:txBody>
      </p:sp>
      <p:sp>
        <p:nvSpPr>
          <p:cNvPr id="20483" name="矩形 7" hidden="1"/>
          <p:cNvSpPr>
            <a:spLocks noChangeArrowheads="1"/>
          </p:cNvSpPr>
          <p:nvPr/>
        </p:nvSpPr>
        <p:spPr bwMode="auto">
          <a:xfrm>
            <a:off x="1428750" y="604838"/>
            <a:ext cx="2724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400">
                <a:solidFill>
                  <a:srgbClr val="FFFFFF"/>
                </a:solidFill>
                <a:latin typeface="叶根友毛笔行书" pitchFamily="2" charset="-122"/>
                <a:ea typeface="叶根友毛笔行书" pitchFamily="2" charset="-122"/>
                <a:sym typeface="叶根友毛笔行书" pitchFamily="2" charset="-122"/>
              </a:rPr>
              <a:t> 组织建设</a:t>
            </a:r>
            <a:endParaRPr lang="zh-CN" altLang="en-US" sz="1800"/>
          </a:p>
        </p:txBody>
      </p:sp>
      <p:sp>
        <p:nvSpPr>
          <p:cNvPr id="20484" name="矩形 15"/>
          <p:cNvSpPr>
            <a:spLocks noChangeArrowheads="1"/>
          </p:cNvSpPr>
          <p:nvPr/>
        </p:nvSpPr>
        <p:spPr bwMode="auto">
          <a:xfrm>
            <a:off x="11190288" y="-11113"/>
            <a:ext cx="1001712" cy="1001713"/>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800">
                <a:solidFill>
                  <a:schemeClr val="bg1"/>
                </a:solidFill>
                <a:latin typeface="Impact" panose="020B0806030902050204" pitchFamily="34" charset="0"/>
                <a:sym typeface="Impact" panose="020B0806030902050204" pitchFamily="34" charset="0"/>
              </a:rPr>
              <a:t>3</a:t>
            </a:r>
            <a:endParaRPr lang="zh-CN" altLang="en-US" sz="4800">
              <a:solidFill>
                <a:schemeClr val="bg1"/>
              </a:solidFill>
              <a:latin typeface="Impact" panose="020B0806030902050204" pitchFamily="34" charset="0"/>
              <a:sym typeface="Impact" panose="020B0806030902050204" pitchFamily="34" charset="0"/>
            </a:endParaRPr>
          </a:p>
        </p:txBody>
      </p:sp>
      <p:sp>
        <p:nvSpPr>
          <p:cNvPr id="20485" name="矩形 16"/>
          <p:cNvSpPr>
            <a:spLocks noChangeArrowheads="1"/>
          </p:cNvSpPr>
          <p:nvPr/>
        </p:nvSpPr>
        <p:spPr bwMode="auto">
          <a:xfrm>
            <a:off x="10501313" y="965200"/>
            <a:ext cx="688975" cy="68897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0486" name="矩形 17"/>
          <p:cNvSpPr>
            <a:spLocks noChangeArrowheads="1"/>
          </p:cNvSpPr>
          <p:nvPr/>
        </p:nvSpPr>
        <p:spPr bwMode="auto">
          <a:xfrm>
            <a:off x="11190288" y="1654175"/>
            <a:ext cx="428625" cy="4286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0487" name="矩形 18"/>
          <p:cNvSpPr>
            <a:spLocks noChangeArrowheads="1"/>
          </p:cNvSpPr>
          <p:nvPr/>
        </p:nvSpPr>
        <p:spPr bwMode="auto">
          <a:xfrm>
            <a:off x="10247313" y="1649413"/>
            <a:ext cx="254000" cy="25400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0488" name="矩形 19"/>
          <p:cNvSpPr>
            <a:spLocks noChangeArrowheads="1"/>
          </p:cNvSpPr>
          <p:nvPr/>
        </p:nvSpPr>
        <p:spPr bwMode="auto">
          <a:xfrm>
            <a:off x="11190288" y="2255838"/>
            <a:ext cx="428625" cy="4602162"/>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科研计划</a:t>
            </a:r>
            <a:endParaRPr lang="zh-CN" altLang="en-US" sz="1800" b="1" dirty="0"/>
          </a:p>
        </p:txBody>
      </p:sp>
      <p:sp>
        <p:nvSpPr>
          <p:cNvPr id="20489" name="直接连接符 13"/>
          <p:cNvSpPr>
            <a:spLocks noChangeShapeType="1"/>
          </p:cNvSpPr>
          <p:nvPr/>
        </p:nvSpPr>
        <p:spPr bwMode="auto">
          <a:xfrm>
            <a:off x="1763713" y="1352550"/>
            <a:ext cx="8337550" cy="0"/>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0" name="矩形 14"/>
          <p:cNvSpPr>
            <a:spLocks noChangeArrowheads="1"/>
          </p:cNvSpPr>
          <p:nvPr/>
        </p:nvSpPr>
        <p:spPr bwMode="auto">
          <a:xfrm>
            <a:off x="1189038" y="798513"/>
            <a:ext cx="3921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6600" b="1" dirty="0">
                <a:solidFill>
                  <a:srgbClr val="00B0F0"/>
                </a:solidFill>
                <a:latin typeface="Impact" panose="020B0806030902050204" pitchFamily="34" charset="0"/>
                <a:sym typeface="Impact" panose="020B0806030902050204" pitchFamily="34" charset="0"/>
              </a:rPr>
              <a:t>3</a:t>
            </a:r>
          </a:p>
        </p:txBody>
      </p:sp>
      <p:sp>
        <p:nvSpPr>
          <p:cNvPr id="21" name="矩形 9"/>
          <p:cNvSpPr>
            <a:spLocks noChangeArrowheads="1"/>
          </p:cNvSpPr>
          <p:nvPr/>
        </p:nvSpPr>
        <p:spPr bwMode="auto">
          <a:xfrm>
            <a:off x="801689" y="4548059"/>
            <a:ext cx="9571037" cy="1154112"/>
          </a:xfrm>
          <a:prstGeom prst="rect">
            <a:avLst/>
          </a:prstGeom>
          <a:noFill/>
          <a:ln>
            <a:noFill/>
          </a:ln>
          <a:effectLst>
            <a:glow rad="127000">
              <a:schemeClr val="accent1">
                <a:alpha val="14000"/>
              </a:schemeClr>
            </a:glow>
            <a:outerShdw blurRad="50800" dist="50800" dir="5400000" algn="ctr" rotWithShape="0">
              <a:srgbClr val="000000"/>
            </a:outerShdw>
            <a:reflection endPos="65000" dist="508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 name="AutoShape 26" descr="http://www.zhenhaotv.com/cache/1525854097833747.png"/>
          <p:cNvSpPr>
            <a:spLocks noChangeAspect="1" noChangeArrowheads="1"/>
          </p:cNvSpPr>
          <p:nvPr/>
        </p:nvSpPr>
        <p:spPr bwMode="auto">
          <a:xfrm>
            <a:off x="2190852" y="54610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76" name="Picture 28" descr="http://www.zhenhaotv.com/cache/1525854097833747.png"/>
          <p:cNvPicPr>
            <a:picLocks noChangeAspect="1" noChangeArrowheads="1"/>
          </p:cNvPicPr>
          <p:nvPr/>
        </p:nvPicPr>
        <p:blipFill rotWithShape="1">
          <a:blip r:embed="rId2">
            <a:extLst>
              <a:ext uri="{28A0092B-C50C-407E-A947-70E740481C1C}">
                <a14:useLocalDpi xmlns:a14="http://schemas.microsoft.com/office/drawing/2010/main" val="0"/>
              </a:ext>
            </a:extLst>
          </a:blip>
          <a:srcRect r="63568"/>
          <a:stretch/>
        </p:blipFill>
        <p:spPr bwMode="auto">
          <a:xfrm>
            <a:off x="1763713" y="578527"/>
            <a:ext cx="2604830" cy="773345"/>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698440" y="1609732"/>
            <a:ext cx="9259257" cy="2038865"/>
            <a:chOff x="641187" y="1966397"/>
            <a:chExt cx="9259257" cy="2038865"/>
          </a:xfrm>
        </p:grpSpPr>
        <p:sp>
          <p:nvSpPr>
            <p:cNvPr id="25" name="矩形 8"/>
            <p:cNvSpPr>
              <a:spLocks noChangeArrowheads="1"/>
            </p:cNvSpPr>
            <p:nvPr/>
          </p:nvSpPr>
          <p:spPr bwMode="auto">
            <a:xfrm>
              <a:off x="641187" y="1966397"/>
              <a:ext cx="5612469" cy="578882"/>
            </a:xfrm>
            <a:prstGeom prst="round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网络大数据的数据保护与隐私保护</a:t>
              </a:r>
              <a:endParaRPr lang="zh-CN" altLang="en-US" dirty="0">
                <a:solidFill>
                  <a:schemeClr val="bg1"/>
                </a:solidFill>
                <a:ea typeface="微软雅黑" panose="020B0503020204020204" pitchFamily="34" charset="-122"/>
                <a:sym typeface="宋体" panose="02010600030101010101" pitchFamily="2" charset="-122"/>
              </a:endParaRPr>
            </a:p>
          </p:txBody>
        </p:sp>
        <p:sp>
          <p:nvSpPr>
            <p:cNvPr id="2" name="矩形 1"/>
            <p:cNvSpPr/>
            <p:nvPr/>
          </p:nvSpPr>
          <p:spPr>
            <a:xfrm>
              <a:off x="850216" y="2804933"/>
              <a:ext cx="9050228" cy="1200329"/>
            </a:xfrm>
            <a:prstGeom prst="rect">
              <a:avLst/>
            </a:prstGeom>
          </p:spPr>
          <p:txBody>
            <a:bodyPr wrap="square">
              <a:spAutoFit/>
            </a:bodyPr>
            <a:lstStyle/>
            <a:p>
              <a:pPr marL="571500" indent="-571500" eaLnBrk="1" hangingPunct="1">
                <a:buFont typeface="Wingdings" panose="05000000000000000000" pitchFamily="2" charset="2"/>
                <a:buChar char="u"/>
              </a:pPr>
              <a:r>
                <a:rPr lang="zh-CN" altLang="en-US" sz="2400" dirty="0">
                  <a:solidFill>
                    <a:schemeClr val="bg1"/>
                  </a:solidFill>
                  <a:ea typeface="微软雅黑" panose="020B0503020204020204" pitchFamily="34" charset="-122"/>
                  <a:sym typeface="宋体" panose="02010600030101010101" pitchFamily="2" charset="-122"/>
                </a:rPr>
                <a:t>根据国家重点研发计划的项目书进一步完成对网络空间中精</a:t>
              </a:r>
              <a:r>
                <a:rPr lang="zh-CN" altLang="en-US" sz="2400" dirty="0" smtClean="0">
                  <a:solidFill>
                    <a:schemeClr val="bg1"/>
                  </a:solidFill>
                  <a:ea typeface="微软雅黑" panose="020B0503020204020204" pitchFamily="34" charset="-122"/>
                  <a:sym typeface="宋体" panose="02010600030101010101" pitchFamily="2" charset="-122"/>
                </a:rPr>
                <a:t>准时空体系</a:t>
              </a:r>
              <a:r>
                <a:rPr lang="zh-CN" altLang="en-US" sz="2400" dirty="0">
                  <a:solidFill>
                    <a:schemeClr val="bg1"/>
                  </a:solidFill>
                  <a:ea typeface="微软雅黑" panose="020B0503020204020204" pitchFamily="34" charset="-122"/>
                  <a:sym typeface="宋体" panose="02010600030101010101" pitchFamily="2" charset="-122"/>
                </a:rPr>
                <a:t>的表征与建模的研究与实现</a:t>
              </a:r>
              <a:endParaRPr lang="en-US" altLang="zh-CN" sz="2400" dirty="0">
                <a:solidFill>
                  <a:schemeClr val="bg1"/>
                </a:solidFill>
                <a:ea typeface="微软雅黑" panose="020B0503020204020204" pitchFamily="34" charset="-122"/>
                <a:sym typeface="宋体" panose="02010600030101010101" pitchFamily="2" charset="-122"/>
              </a:endParaRPr>
            </a:p>
            <a:p>
              <a:pPr marL="571500" indent="-571500" eaLnBrk="1" hangingPunct="1">
                <a:buFont typeface="Wingdings" panose="05000000000000000000" pitchFamily="2" charset="2"/>
                <a:buChar char="u"/>
              </a:pPr>
              <a:r>
                <a:rPr lang="zh-CN" altLang="en-US" sz="2400" dirty="0">
                  <a:solidFill>
                    <a:schemeClr val="bg1"/>
                  </a:solidFill>
                  <a:ea typeface="微软雅黑" panose="020B0503020204020204" pitchFamily="34" charset="-122"/>
                  <a:sym typeface="宋体" panose="02010600030101010101" pitchFamily="2" charset="-122"/>
                </a:rPr>
                <a:t>根据硕士期间的现有的工作进行完善和扩展</a:t>
              </a:r>
            </a:p>
          </p:txBody>
        </p:sp>
      </p:grpSp>
      <p:grpSp>
        <p:nvGrpSpPr>
          <p:cNvPr id="19" name="组合 18"/>
          <p:cNvGrpSpPr/>
          <p:nvPr/>
        </p:nvGrpSpPr>
        <p:grpSpPr>
          <a:xfrm>
            <a:off x="698441" y="3898351"/>
            <a:ext cx="9460074" cy="2774783"/>
            <a:chOff x="641188" y="1966397"/>
            <a:chExt cx="9460074" cy="2774783"/>
          </a:xfrm>
        </p:grpSpPr>
        <p:sp>
          <p:nvSpPr>
            <p:cNvPr id="20" name="矩形 8"/>
            <p:cNvSpPr>
              <a:spLocks noChangeArrowheads="1"/>
            </p:cNvSpPr>
            <p:nvPr/>
          </p:nvSpPr>
          <p:spPr bwMode="auto">
            <a:xfrm>
              <a:off x="641188" y="1966397"/>
              <a:ext cx="5730068" cy="578882"/>
            </a:xfrm>
            <a:prstGeom prst="round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None/>
              </a:pPr>
              <a:r>
                <a:rPr lang="zh-CN" altLang="en-US" dirty="0">
                  <a:solidFill>
                    <a:schemeClr val="bg1"/>
                  </a:solidFill>
                  <a:ea typeface="微软雅黑" panose="020B0503020204020204" pitchFamily="34" charset="-122"/>
                  <a:sym typeface="宋体" panose="02010600030101010101" pitchFamily="2" charset="-122"/>
                </a:rPr>
                <a:t>跨界服务</a:t>
              </a:r>
              <a:r>
                <a:rPr lang="zh-CN" altLang="en-US">
                  <a:solidFill>
                    <a:schemeClr val="bg1"/>
                  </a:solidFill>
                  <a:ea typeface="微软雅黑" panose="020B0503020204020204" pitchFamily="34" charset="-122"/>
                  <a:sym typeface="宋体" panose="02010600030101010101" pitchFamily="2" charset="-122"/>
                </a:rPr>
                <a:t>深度融合</a:t>
              </a:r>
              <a:endParaRPr lang="zh-CN" altLang="en-US" dirty="0">
                <a:solidFill>
                  <a:schemeClr val="bg1"/>
                </a:solidFill>
                <a:ea typeface="微软雅黑" panose="020B0503020204020204" pitchFamily="34" charset="-122"/>
                <a:sym typeface="宋体" panose="02010600030101010101" pitchFamily="2" charset="-122"/>
              </a:endParaRPr>
            </a:p>
          </p:txBody>
        </p:sp>
        <p:sp>
          <p:nvSpPr>
            <p:cNvPr id="22" name="矩形 21"/>
            <p:cNvSpPr/>
            <p:nvPr/>
          </p:nvSpPr>
          <p:spPr>
            <a:xfrm>
              <a:off x="850215" y="2802188"/>
              <a:ext cx="9251047" cy="1938992"/>
            </a:xfrm>
            <a:prstGeom prst="rect">
              <a:avLst/>
            </a:prstGeom>
          </p:spPr>
          <p:txBody>
            <a:bodyPr wrap="square">
              <a:spAutoFit/>
            </a:bodyPr>
            <a:lstStyle/>
            <a:p>
              <a:pPr marL="571500" indent="-571500" eaLnBrk="1" hangingPunct="1">
                <a:buFont typeface="Wingdings" panose="05000000000000000000" pitchFamily="2" charset="2"/>
                <a:buChar char="u"/>
              </a:pPr>
              <a:r>
                <a:rPr lang="zh-CN" altLang="en-US" sz="2400" b="1" dirty="0">
                  <a:solidFill>
                    <a:srgbClr val="FFFF00"/>
                  </a:solidFill>
                  <a:ea typeface="微软雅黑" panose="020B0503020204020204" pitchFamily="34" charset="-122"/>
                  <a:sym typeface="宋体" panose="02010600030101010101" pitchFamily="2" charset="-122"/>
                </a:rPr>
                <a:t>区块链</a:t>
              </a:r>
              <a:r>
                <a:rPr lang="en-US" altLang="zh-CN" sz="2400" dirty="0">
                  <a:solidFill>
                    <a:srgbClr val="FFFF00"/>
                  </a:solidFill>
                  <a:ea typeface="微软雅黑" panose="020B0503020204020204" pitchFamily="34" charset="-122"/>
                  <a:sym typeface="宋体" panose="02010600030101010101" pitchFamily="2" charset="-122"/>
                </a:rPr>
                <a:t>--</a:t>
              </a:r>
              <a:r>
                <a:rPr lang="zh-CN" altLang="en-US" sz="2400" dirty="0">
                  <a:solidFill>
                    <a:schemeClr val="bg1"/>
                  </a:solidFill>
                  <a:ea typeface="微软雅黑" panose="020B0503020204020204" pitchFamily="34" charset="-122"/>
                  <a:sym typeface="宋体" panose="02010600030101010101" pitchFamily="2" charset="-122"/>
                </a:rPr>
                <a:t>通过基于北斗卫星导航系统的网络空间高精度时空体系，分布式数据存储、点对点传输、共识机制、加密算法等计算机技术的新型应用模式。</a:t>
              </a:r>
              <a:endParaRPr lang="en-US" altLang="zh-CN" sz="2400" dirty="0">
                <a:solidFill>
                  <a:schemeClr val="bg1"/>
                </a:solidFill>
                <a:ea typeface="微软雅黑" panose="020B0503020204020204" pitchFamily="34" charset="-122"/>
                <a:sym typeface="宋体" panose="02010600030101010101" pitchFamily="2" charset="-122"/>
              </a:endParaRPr>
            </a:p>
            <a:p>
              <a:pPr marL="571500" indent="-571500" eaLnBrk="1" hangingPunct="1">
                <a:buFont typeface="Wingdings" panose="05000000000000000000" pitchFamily="2" charset="2"/>
                <a:buChar char="u"/>
              </a:pPr>
              <a:r>
                <a:rPr lang="zh-CN" altLang="en-US" sz="2400" b="1" dirty="0">
                  <a:solidFill>
                    <a:srgbClr val="FFFF00"/>
                  </a:solidFill>
                  <a:ea typeface="微软雅黑" panose="020B0503020204020204" pitchFamily="34" charset="-122"/>
                  <a:sym typeface="宋体" panose="02010600030101010101" pitchFamily="2" charset="-122"/>
                </a:rPr>
                <a:t>人工智能</a:t>
              </a:r>
              <a:r>
                <a:rPr lang="en-US" altLang="zh-CN" sz="2400" dirty="0">
                  <a:solidFill>
                    <a:srgbClr val="FFFF00"/>
                  </a:solidFill>
                  <a:ea typeface="微软雅黑" panose="020B0503020204020204" pitchFamily="34" charset="-122"/>
                  <a:sym typeface="宋体" panose="02010600030101010101" pitchFamily="2" charset="-122"/>
                </a:rPr>
                <a:t>—</a:t>
              </a:r>
              <a:r>
                <a:rPr lang="zh-CN" altLang="en-US" sz="2400" dirty="0">
                  <a:solidFill>
                    <a:schemeClr val="bg1"/>
                  </a:solidFill>
                  <a:ea typeface="微软雅黑" panose="020B0503020204020204" pitchFamily="34" charset="-122"/>
                  <a:sym typeface="宋体" panose="02010600030101010101" pitchFamily="2" charset="-122"/>
                </a:rPr>
                <a:t>在现有系统的基础上，积累高精准时空大数据，为人工智能领域相关应用提供基础，如无人车等。</a:t>
              </a:r>
            </a:p>
          </p:txBody>
        </p:sp>
      </p:grpSp>
    </p:spTree>
  </p:cSld>
  <p:clrMapOvr>
    <a:masterClrMapping/>
  </p:clrMapOvr>
  <p:transition spd="med" advClick="0" advTm="0">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1"/>
          <p:cNvSpPr>
            <a:spLocks noChangeArrowheads="1"/>
          </p:cNvSpPr>
          <p:nvPr/>
        </p:nvSpPr>
        <p:spPr bwMode="auto">
          <a:xfrm>
            <a:off x="2595563" y="2595563"/>
            <a:ext cx="973137" cy="1770062"/>
          </a:xfrm>
          <a:prstGeom prst="rect">
            <a:avLst/>
          </a:prstGeom>
          <a:solidFill>
            <a:srgbClr val="60A7FC"/>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7" name="矩形 3"/>
          <p:cNvSpPr>
            <a:spLocks noChangeArrowheads="1"/>
          </p:cNvSpPr>
          <p:nvPr/>
        </p:nvSpPr>
        <p:spPr bwMode="auto">
          <a:xfrm>
            <a:off x="3805238" y="2595563"/>
            <a:ext cx="8386762" cy="1770062"/>
          </a:xfrm>
          <a:prstGeom prst="rect">
            <a:avLst/>
          </a:prstGeom>
          <a:solidFill>
            <a:srgbClr val="60A7F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4"/>
          <p:cNvSpPr>
            <a:spLocks noChangeArrowheads="1"/>
          </p:cNvSpPr>
          <p:nvPr/>
        </p:nvSpPr>
        <p:spPr bwMode="auto">
          <a:xfrm>
            <a:off x="3927475" y="2757488"/>
            <a:ext cx="407035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8800" dirty="0">
                <a:solidFill>
                  <a:schemeClr val="bg1"/>
                </a:solidFill>
                <a:latin typeface="叶根友毛笔行书" pitchFamily="2" charset="-122"/>
                <a:ea typeface="叶根友毛笔行书" pitchFamily="2" charset="-122"/>
                <a:sym typeface="叶根友毛笔行书" pitchFamily="2" charset="-122"/>
              </a:rPr>
              <a:t>谢谢！</a:t>
            </a:r>
            <a:endParaRPr lang="zh-CN" altLang="en-US" sz="1800" dirty="0"/>
          </a:p>
        </p:txBody>
      </p:sp>
      <p:sp>
        <p:nvSpPr>
          <p:cNvPr id="5" name="矩形 14"/>
          <p:cNvSpPr>
            <a:spLocks noChangeArrowheads="1"/>
          </p:cNvSpPr>
          <p:nvPr/>
        </p:nvSpPr>
        <p:spPr bwMode="auto">
          <a:xfrm>
            <a:off x="3302000" y="5511800"/>
            <a:ext cx="5253038"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50000"/>
              </a:lnSpc>
              <a:spcBef>
                <a:spcPct val="0"/>
              </a:spcBef>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赵玉琦</a:t>
            </a:r>
            <a:endParaRPr lang="en-US" alt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lnSpc>
                <a:spcPct val="150000"/>
              </a:lnSpc>
              <a:spcBef>
                <a:spcPct val="0"/>
              </a:spcBef>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武汉大学计算机学院</a:t>
            </a:r>
            <a:endParaRPr lang="zh-CN" altLang="en-US" sz="2400" dirty="0"/>
          </a:p>
        </p:txBody>
      </p:sp>
      <p:sp>
        <p:nvSpPr>
          <p:cNvPr id="6" name="直接连接符 16"/>
          <p:cNvSpPr>
            <a:spLocks noChangeShapeType="1"/>
          </p:cNvSpPr>
          <p:nvPr/>
        </p:nvSpPr>
        <p:spPr bwMode="auto">
          <a:xfrm>
            <a:off x="2128838" y="5283200"/>
            <a:ext cx="2160587" cy="1588"/>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文本框 6"/>
          <p:cNvSpPr>
            <a:spLocks noChangeArrowheads="1"/>
          </p:cNvSpPr>
          <p:nvPr/>
        </p:nvSpPr>
        <p:spPr bwMode="auto">
          <a:xfrm>
            <a:off x="4235450" y="5049838"/>
            <a:ext cx="3386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2018</a:t>
            </a: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年博士复试答辩</a:t>
            </a:r>
            <a:endParaRPr lang="zh-CN" altLang="en-US" sz="1800" dirty="0"/>
          </a:p>
        </p:txBody>
      </p:sp>
      <p:sp>
        <p:nvSpPr>
          <p:cNvPr id="8" name="直接连接符 42"/>
          <p:cNvSpPr>
            <a:spLocks noChangeShapeType="1"/>
          </p:cNvSpPr>
          <p:nvPr/>
        </p:nvSpPr>
        <p:spPr bwMode="auto">
          <a:xfrm>
            <a:off x="7535863" y="5283200"/>
            <a:ext cx="2159000" cy="1588"/>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9"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2050" y="655638"/>
            <a:ext cx="5781675"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2350" y="655638"/>
            <a:ext cx="5808663"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0701" y="2595563"/>
            <a:ext cx="1770062" cy="1770062"/>
          </a:xfrm>
          <a:prstGeom prst="ellipse">
            <a:avLst/>
          </a:prstGeom>
          <a:ln>
            <a:noFill/>
          </a:ln>
          <a:effectLst>
            <a:softEdge rad="112500"/>
          </a:effectLst>
        </p:spPr>
      </p:pic>
      <p:pic>
        <p:nvPicPr>
          <p:cNvPr id="12" name="Picture 11" descr="æ­¦æ±å¤§å­¦è®¡ç®æºå­¦é¢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2849" y="3046662"/>
            <a:ext cx="3903280" cy="8617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p:cTn id="7" dur="250" fill="hold"/>
                                        <p:tgtEl>
                                          <p:spTgt spid="9"/>
                                        </p:tgtEl>
                                        <p:attrNameLst>
                                          <p:attrName>ppt_x</p:attrName>
                                        </p:attrNameLst>
                                      </p:cBhvr>
                                      <p:tavLst>
                                        <p:tav tm="0">
                                          <p:val>
                                            <p:strVal val="0-#ppt_w/2"/>
                                          </p:val>
                                        </p:tav>
                                        <p:tav tm="100000">
                                          <p:val>
                                            <p:strVal val="#ppt_x"/>
                                          </p:val>
                                        </p:tav>
                                      </p:tavLst>
                                    </p:anim>
                                    <p:anim calcmode="lin" valueType="num">
                                      <p:cBhvr>
                                        <p:cTn id="8" dur="2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10"/>
                                        </p:tgtEl>
                                        <p:attrNameLst>
                                          <p:attrName>style.visibility</p:attrName>
                                        </p:attrNameLst>
                                      </p:cBhvr>
                                      <p:to>
                                        <p:strVal val="visible"/>
                                      </p:to>
                                    </p:set>
                                    <p:anim calcmode="lin" valueType="num">
                                      <p:cBhvr>
                                        <p:cTn id="11" dur="250" fill="hold"/>
                                        <p:tgtEl>
                                          <p:spTgt spid="10"/>
                                        </p:tgtEl>
                                        <p:attrNameLst>
                                          <p:attrName>ppt_x</p:attrName>
                                        </p:attrNameLst>
                                      </p:cBhvr>
                                      <p:tavLst>
                                        <p:tav tm="0">
                                          <p:val>
                                            <p:strVal val="1+#ppt_w/2"/>
                                          </p:val>
                                        </p:tav>
                                        <p:tav tm="100000">
                                          <p:val>
                                            <p:strVal val="#ppt_x"/>
                                          </p:val>
                                        </p:tav>
                                      </p:tavLst>
                                    </p:anim>
                                    <p:anim calcmode="lin" valueType="num">
                                      <p:cBhvr>
                                        <p:cTn id="12" dur="250" fill="hold"/>
                                        <p:tgtEl>
                                          <p:spTgt spid="10"/>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750"/>
                            </p:stCondLst>
                            <p:childTnLst>
                              <p:par>
                                <p:cTn id="14" presetID="22" presetClass="entr" presetSubtype="8" fill="hold" nodeType="afterEffect">
                                  <p:stCondLst>
                                    <p:cond delay="250"/>
                                  </p:stCondLst>
                                  <p:childTnLst>
                                    <p:set>
                                      <p:cBhvr>
                                        <p:cTn id="15" dur="1" fill="hold">
                                          <p:stCondLst>
                                            <p:cond delay="0"/>
                                          </p:stCondLst>
                                        </p:cTn>
                                        <p:tgtEl>
                                          <p:spTgt spid="6"/>
                                        </p:tgtEl>
                                        <p:attrNameLst>
                                          <p:attrName>style.visibility</p:attrName>
                                        </p:attrNameLst>
                                      </p:cBhvr>
                                      <p:to>
                                        <p:strVal val="visible"/>
                                      </p:to>
                                    </p:set>
                                    <p:animEffect>
                                      <p:cBhvr>
                                        <p:cTn id="16" dur="250"/>
                                        <p:tgtEl>
                                          <p:spTgt spid="6"/>
                                        </p:tgtEl>
                                      </p:cBhvr>
                                    </p:animEffect>
                                  </p:childTnLst>
                                </p:cTn>
                              </p:par>
                              <p:par>
                                <p:cTn id="17" presetID="22" presetClass="entr" presetSubtype="2" fill="hold" nodeType="withEffect">
                                  <p:stCondLst>
                                    <p:cond delay="250"/>
                                  </p:stCondLst>
                                  <p:childTnLst>
                                    <p:set>
                                      <p:cBhvr>
                                        <p:cTn id="18" dur="1" fill="hold">
                                          <p:stCondLst>
                                            <p:cond delay="0"/>
                                          </p:stCondLst>
                                        </p:cTn>
                                        <p:tgtEl>
                                          <p:spTgt spid="8"/>
                                        </p:tgtEl>
                                        <p:attrNameLst>
                                          <p:attrName>style.visibility</p:attrName>
                                        </p:attrNameLst>
                                      </p:cBhvr>
                                      <p:to>
                                        <p:strVal val="visible"/>
                                      </p:to>
                                    </p:set>
                                    <p:animEffect>
                                      <p:cBhvr>
                                        <p:cTn id="19" dur="250"/>
                                        <p:tgtEl>
                                          <p:spTgt spid="8"/>
                                        </p:tgtEl>
                                      </p:cBhvr>
                                    </p:animEffect>
                                  </p:childTnLst>
                                </p:cTn>
                              </p:par>
                            </p:childTnLst>
                          </p:cTn>
                        </p:par>
                        <p:par>
                          <p:cTn id="20" fill="hold" nodeType="afterGroup">
                            <p:stCondLst>
                              <p:cond delay="1250"/>
                            </p:stCondLst>
                            <p:childTnLst>
                              <p:par>
                                <p:cTn id="21" presetID="14" presetClass="entr" presetSubtype="1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p:cBhvr>
                                        <p:cTn id="23" dur="250"/>
                                        <p:tgtEl>
                                          <p:spTgt spid="7"/>
                                        </p:tgtEl>
                                      </p:cBhvr>
                                    </p:animEffect>
                                  </p:childTnLst>
                                </p:cTn>
                              </p:par>
                              <p:par>
                                <p:cTn id="24" presetID="22" presetClass="entr" presetSubtype="1" fill="hold" grpId="0" nodeType="withEffect">
                                  <p:stCondLst>
                                    <p:cond delay="250"/>
                                  </p:stCondLst>
                                  <p:childTnLst>
                                    <p:set>
                                      <p:cBhvr>
                                        <p:cTn id="25" dur="1" fill="hold">
                                          <p:stCondLst>
                                            <p:cond delay="0"/>
                                          </p:stCondLst>
                                        </p:cTn>
                                        <p:tgtEl>
                                          <p:spTgt spid="5"/>
                                        </p:tgtEl>
                                        <p:attrNameLst>
                                          <p:attrName>style.visibility</p:attrName>
                                        </p:attrNameLst>
                                      </p:cBhvr>
                                      <p:to>
                                        <p:strVal val="visible"/>
                                      </p:to>
                                    </p:set>
                                    <p:animEffect>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utoUpdateAnimBg="0"/>
      <p:bldP spid="7"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23387"/>
            <a:ext cx="10515600" cy="1325563"/>
          </a:xfrm>
        </p:spPr>
        <p:txBody>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跨界服务</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954" y="1151924"/>
            <a:ext cx="11500091" cy="5569551"/>
          </a:xfrm>
        </p:spPr>
      </p:pic>
      <p:sp>
        <p:nvSpPr>
          <p:cNvPr id="4" name="日期占位符 3"/>
          <p:cNvSpPr>
            <a:spLocks noGrp="1"/>
          </p:cNvSpPr>
          <p:nvPr>
            <p:ph type="dt" sz="half" idx="10"/>
          </p:nvPr>
        </p:nvSpPr>
        <p:spPr/>
        <p:txBody>
          <a:bodyPr/>
          <a:lstStyle/>
          <a:p>
            <a:pPr>
              <a:defRPr/>
            </a:pPr>
            <a:fld id="{5B9A6E3B-8025-4D56-AEAF-CFD7EF66FD9A}" type="datetime1">
              <a:rPr lang="zh-CN" altLang="en-US" smtClean="0"/>
              <a:pPr>
                <a:defRPr/>
              </a:pPr>
              <a:t>2018/5/10</a:t>
            </a:fld>
            <a:endParaRPr lang="zh-CN" altLang="en-US" sz="1800">
              <a:solidFill>
                <a:schemeClr val="tx1"/>
              </a:solidFill>
            </a:endParaRPr>
          </a:p>
        </p:txBody>
      </p:sp>
    </p:spTree>
    <p:extLst>
      <p:ext uri="{BB962C8B-B14F-4D97-AF65-F5344CB8AC3E}">
        <p14:creationId xmlns:p14="http://schemas.microsoft.com/office/powerpoint/2010/main" val="2976249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5B9A6E3B-8025-4D56-AEAF-CFD7EF66FD9A}" type="datetime1">
              <a:rPr lang="zh-CN" altLang="en-US" smtClean="0"/>
              <a:pPr>
                <a:defRPr/>
              </a:pPr>
              <a:t>2018/5/10</a:t>
            </a:fld>
            <a:endParaRPr lang="zh-CN" altLang="en-US" sz="1800">
              <a:solidFill>
                <a:schemeClr val="tx1"/>
              </a:solidFill>
            </a:endParaRPr>
          </a:p>
        </p:txBody>
      </p:sp>
      <p:sp>
        <p:nvSpPr>
          <p:cNvPr id="6" name="标题 1"/>
          <p:cNvSpPr txBox="1">
            <a:spLocks/>
          </p:cNvSpPr>
          <p:nvPr/>
        </p:nvSpPr>
        <p:spPr bwMode="auto">
          <a:xfrm>
            <a:off x="838200" y="123387"/>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a:lstStyle>
          <a:p>
            <a:pPr algn="ctr"/>
            <a:r>
              <a:rPr lang="zh-CN" altLang="en-US" sz="3600" b="1" dirty="0" smtClean="0">
                <a:solidFill>
                  <a:schemeClr val="bg1"/>
                </a:solidFill>
                <a:latin typeface="微软雅黑" panose="020B0503020204020204" pitchFamily="34" charset="-122"/>
                <a:ea typeface="微软雅黑" panose="020B0503020204020204" pitchFamily="34" charset="-122"/>
              </a:rPr>
              <a:t>基于北斗卫星导航系统的网络空间高精度时空体系</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rotWithShape="1">
          <a:blip r:embed="rId3"/>
          <a:srcRect b="9675"/>
          <a:stretch/>
        </p:blipFill>
        <p:spPr>
          <a:xfrm>
            <a:off x="1870103" y="1307484"/>
            <a:ext cx="8451794" cy="5249329"/>
          </a:xfrm>
          <a:prstGeom prst="rect">
            <a:avLst/>
          </a:prstGeom>
        </p:spPr>
      </p:pic>
    </p:spTree>
    <p:extLst>
      <p:ext uri="{BB962C8B-B14F-4D97-AF65-F5344CB8AC3E}">
        <p14:creationId xmlns:p14="http://schemas.microsoft.com/office/powerpoint/2010/main" val="397655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hidden="1"/>
          <p:cNvSpPr>
            <a:spLocks noGrp="1" noChangeArrowheads="1"/>
          </p:cNvSpPr>
          <p:nvPr>
            <p:ph type="title" idx="4294967295"/>
          </p:nvPr>
        </p:nvSpPr>
        <p:spPr>
          <a:xfrm>
            <a:off x="4332288" y="1536700"/>
            <a:ext cx="3527425" cy="600075"/>
          </a:xfrm>
        </p:spPr>
        <p:txBody>
          <a:bodyPr anchor="t"/>
          <a:lstStyle/>
          <a:p>
            <a:pPr algn="ctr" eaLnBrk="1" hangingPunct="1"/>
            <a:r>
              <a:rPr lang="zh-CN" altLang="zh-CN" sz="5400">
                <a:solidFill>
                  <a:schemeClr val="bg1"/>
                </a:solidFill>
                <a:latin typeface="叶根友毛笔行书" pitchFamily="2" charset="-122"/>
                <a:ea typeface="叶根友毛笔行书" pitchFamily="2" charset="-122"/>
                <a:sym typeface="叶根友毛笔行书" pitchFamily="2" charset="-122"/>
              </a:rPr>
              <a:t>目录</a:t>
            </a:r>
            <a:endParaRPr lang="zh-CN" altLang="zh-CN"/>
          </a:p>
        </p:txBody>
      </p:sp>
      <p:sp>
        <p:nvSpPr>
          <p:cNvPr id="5123" name="直接连接符 16"/>
          <p:cNvSpPr>
            <a:spLocks noChangeShapeType="1"/>
          </p:cNvSpPr>
          <p:nvPr/>
        </p:nvSpPr>
        <p:spPr bwMode="auto">
          <a:xfrm>
            <a:off x="1558925" y="3633788"/>
            <a:ext cx="9220200" cy="1587"/>
          </a:xfrm>
          <a:prstGeom prst="line">
            <a:avLst/>
          </a:prstGeom>
          <a:noFill/>
          <a:ln w="28575">
            <a:solidFill>
              <a:schemeClr val="bg1"/>
            </a:solidFill>
            <a:prstDash val="sysDash"/>
            <a:miter lim="800000"/>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124" name="矩形 17"/>
          <p:cNvSpPr>
            <a:spLocks noChangeArrowheads="1"/>
          </p:cNvSpPr>
          <p:nvPr/>
        </p:nvSpPr>
        <p:spPr bwMode="auto">
          <a:xfrm rot="-5400000">
            <a:off x="4231512" y="2700338"/>
            <a:ext cx="539750" cy="12954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125" name="矩形 18"/>
          <p:cNvSpPr>
            <a:spLocks noChangeArrowheads="1"/>
          </p:cNvSpPr>
          <p:nvPr/>
        </p:nvSpPr>
        <p:spPr bwMode="auto">
          <a:xfrm rot="-5400000">
            <a:off x="5928549" y="2700338"/>
            <a:ext cx="539750" cy="129540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126" name="矩形 19"/>
          <p:cNvSpPr>
            <a:spLocks noChangeArrowheads="1"/>
          </p:cNvSpPr>
          <p:nvPr/>
        </p:nvSpPr>
        <p:spPr bwMode="auto">
          <a:xfrm rot="-5400000">
            <a:off x="7624793" y="2699544"/>
            <a:ext cx="539750" cy="129698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128" name="TextBox 24"/>
          <p:cNvSpPr>
            <a:spLocks noChangeArrowheads="1"/>
          </p:cNvSpPr>
          <p:nvPr/>
        </p:nvSpPr>
        <p:spPr bwMode="auto">
          <a:xfrm>
            <a:off x="3871149" y="3792538"/>
            <a:ext cx="1346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buFont typeface="Arial" panose="020B0604020202020204" pitchFamily="34" charset="0"/>
              <a:buNone/>
            </a:pPr>
            <a:r>
              <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教育背景</a:t>
            </a:r>
            <a:endParaRPr lang="zh-CN" altLang="en-US" sz="2000" b="1" dirty="0"/>
          </a:p>
        </p:txBody>
      </p:sp>
      <p:sp>
        <p:nvSpPr>
          <p:cNvPr id="5129" name="矩形 25"/>
          <p:cNvSpPr>
            <a:spLocks noChangeArrowheads="1"/>
          </p:cNvSpPr>
          <p:nvPr/>
        </p:nvSpPr>
        <p:spPr bwMode="auto">
          <a:xfrm>
            <a:off x="7338249" y="3794125"/>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buFont typeface="Arial" panose="020B0604020202020204" pitchFamily="34" charset="0"/>
              <a:buNone/>
            </a:pPr>
            <a:r>
              <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研究计划</a:t>
            </a:r>
            <a:endParaRPr lang="zh-CN" altLang="en-US" sz="2000" b="1" dirty="0"/>
          </a:p>
        </p:txBody>
      </p:sp>
      <p:sp>
        <p:nvSpPr>
          <p:cNvPr id="5131" name="矩形 31"/>
          <p:cNvSpPr>
            <a:spLocks noChangeArrowheads="1"/>
          </p:cNvSpPr>
          <p:nvPr/>
        </p:nvSpPr>
        <p:spPr bwMode="auto">
          <a:xfrm>
            <a:off x="5644387" y="3792538"/>
            <a:ext cx="1211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buFont typeface="Arial" panose="020B0604020202020204" pitchFamily="34" charset="0"/>
              <a:buNone/>
            </a:pPr>
            <a:r>
              <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科研经历</a:t>
            </a:r>
            <a:endParaRPr lang="zh-CN" altLang="en-US" sz="2000" b="1" dirty="0"/>
          </a:p>
        </p:txBody>
      </p:sp>
      <p:sp>
        <p:nvSpPr>
          <p:cNvPr id="5132" name="TextBox 1"/>
          <p:cNvSpPr>
            <a:spLocks noChangeArrowheads="1"/>
          </p:cNvSpPr>
          <p:nvPr/>
        </p:nvSpPr>
        <p:spPr bwMode="auto">
          <a:xfrm>
            <a:off x="4264849" y="3235325"/>
            <a:ext cx="4746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buFont typeface="Arial" panose="020B0604020202020204" pitchFamily="34" charset="0"/>
              <a:buNone/>
            </a:pPr>
            <a:r>
              <a:rPr lang="en-US" altLang="zh-CN" sz="2000">
                <a:solidFill>
                  <a:srgbClr val="FFFFFF"/>
                </a:solidFill>
                <a:latin typeface="Impact" panose="020B0806030902050204" pitchFamily="34" charset="0"/>
                <a:sym typeface="Impact" panose="020B0806030902050204" pitchFamily="34" charset="0"/>
              </a:rPr>
              <a:t>1</a:t>
            </a:r>
            <a:endParaRPr lang="zh-CN" altLang="en-US" sz="2000">
              <a:solidFill>
                <a:srgbClr val="FFFFFF"/>
              </a:solidFill>
              <a:latin typeface="Impact" panose="020B0806030902050204" pitchFamily="34" charset="0"/>
              <a:sym typeface="Impact" panose="020B0806030902050204" pitchFamily="34" charset="0"/>
            </a:endParaRPr>
          </a:p>
        </p:txBody>
      </p:sp>
      <p:sp>
        <p:nvSpPr>
          <p:cNvPr id="5133" name="TextBox 14"/>
          <p:cNvSpPr>
            <a:spLocks noChangeArrowheads="1"/>
          </p:cNvSpPr>
          <p:nvPr/>
        </p:nvSpPr>
        <p:spPr bwMode="auto">
          <a:xfrm>
            <a:off x="5960299" y="3235325"/>
            <a:ext cx="474663" cy="40005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buFont typeface="Arial" panose="020B0604020202020204" pitchFamily="34" charset="0"/>
              <a:buNone/>
            </a:pPr>
            <a:r>
              <a:rPr lang="en-US" altLang="zh-CN" sz="2000">
                <a:solidFill>
                  <a:srgbClr val="FFFFFF"/>
                </a:solidFill>
                <a:latin typeface="Impact" panose="020B0806030902050204" pitchFamily="34" charset="0"/>
                <a:sym typeface="Impact" panose="020B0806030902050204" pitchFamily="34" charset="0"/>
              </a:rPr>
              <a:t>2</a:t>
            </a:r>
            <a:endParaRPr lang="zh-CN" altLang="en-US" sz="2000">
              <a:solidFill>
                <a:srgbClr val="FFFFFF"/>
              </a:solidFill>
              <a:latin typeface="Impact" panose="020B0806030902050204" pitchFamily="34" charset="0"/>
              <a:sym typeface="Impact" panose="020B0806030902050204" pitchFamily="34" charset="0"/>
            </a:endParaRPr>
          </a:p>
        </p:txBody>
      </p:sp>
      <p:sp>
        <p:nvSpPr>
          <p:cNvPr id="5134" name="TextBox 15"/>
          <p:cNvSpPr>
            <a:spLocks noChangeArrowheads="1"/>
          </p:cNvSpPr>
          <p:nvPr/>
        </p:nvSpPr>
        <p:spPr bwMode="auto">
          <a:xfrm>
            <a:off x="7657337" y="3235325"/>
            <a:ext cx="4746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buFont typeface="Arial" panose="020B0604020202020204" pitchFamily="34" charset="0"/>
              <a:buNone/>
            </a:pPr>
            <a:r>
              <a:rPr lang="en-US" altLang="zh-CN" sz="2000">
                <a:solidFill>
                  <a:srgbClr val="FFFFFF"/>
                </a:solidFill>
                <a:latin typeface="Impact" panose="020B0806030902050204" pitchFamily="34" charset="0"/>
                <a:sym typeface="Impact" panose="020B0806030902050204" pitchFamily="34" charset="0"/>
              </a:rPr>
              <a:t>3</a:t>
            </a:r>
            <a:endParaRPr lang="zh-CN" altLang="en-US" sz="2000">
              <a:solidFill>
                <a:srgbClr val="FFFFFF"/>
              </a:solidFill>
              <a:latin typeface="Impact" panose="020B0806030902050204" pitchFamily="34" charset="0"/>
              <a:sym typeface="Impact" panose="020B0806030902050204" pitchFamily="34" charset="0"/>
            </a:endParaRPr>
          </a:p>
        </p:txBody>
      </p:sp>
      <p:pic>
        <p:nvPicPr>
          <p:cNvPr id="5136" name="图片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5463" y="1319213"/>
            <a:ext cx="3524250"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5123"/>
                                        </p:tgtEl>
                                        <p:attrNameLst>
                                          <p:attrName>style.visibility</p:attrName>
                                        </p:attrNameLst>
                                      </p:cBhvr>
                                      <p:to>
                                        <p:strVal val="visible"/>
                                      </p:to>
                                    </p:set>
                                    <p:animEffect>
                                      <p:cBhvr>
                                        <p:cTn id="7" dur="500"/>
                                        <p:tgtEl>
                                          <p:spTgt spid="5123"/>
                                        </p:tgtEl>
                                      </p:cBhvr>
                                    </p:animEffect>
                                  </p:childTnLst>
                                </p:cTn>
                              </p:par>
                              <p:par>
                                <p:cTn id="8" presetID="23" presetClass="entr" presetSubtype="16" fill="hold" grpId="0" nodeType="withEffect">
                                  <p:stCondLst>
                                    <p:cond delay="500"/>
                                  </p:stCondLst>
                                  <p:childTnLst>
                                    <p:set>
                                      <p:cBhvr>
                                        <p:cTn id="9" dur="1" fill="hold">
                                          <p:stCondLst>
                                            <p:cond delay="0"/>
                                          </p:stCondLst>
                                        </p:cTn>
                                        <p:tgtEl>
                                          <p:spTgt spid="5128"/>
                                        </p:tgtEl>
                                        <p:attrNameLst>
                                          <p:attrName>style.visibility</p:attrName>
                                        </p:attrNameLst>
                                      </p:cBhvr>
                                      <p:to>
                                        <p:strVal val="visible"/>
                                      </p:to>
                                    </p:set>
                                    <p:anim calcmode="lin" valueType="num">
                                      <p:cBhvr>
                                        <p:cTn id="10" dur="500" fill="hold"/>
                                        <p:tgtEl>
                                          <p:spTgt spid="5128"/>
                                        </p:tgtEl>
                                        <p:attrNameLst>
                                          <p:attrName>ppt_w</p:attrName>
                                        </p:attrNameLst>
                                      </p:cBhvr>
                                      <p:tavLst>
                                        <p:tav tm="0">
                                          <p:val>
                                            <p:fltVal val="0"/>
                                          </p:val>
                                        </p:tav>
                                        <p:tav tm="100000">
                                          <p:val>
                                            <p:strVal val="#ppt_w"/>
                                          </p:val>
                                        </p:tav>
                                      </p:tavLst>
                                    </p:anim>
                                    <p:anim calcmode="lin" valueType="num">
                                      <p:cBhvr>
                                        <p:cTn id="11" dur="500" fill="hold"/>
                                        <p:tgtEl>
                                          <p:spTgt spid="5128"/>
                                        </p:tgtEl>
                                        <p:attrNameLst>
                                          <p:attrName>ppt_h</p:attrName>
                                        </p:attrNameLst>
                                      </p:cBhvr>
                                      <p:tavLst>
                                        <p:tav tm="0">
                                          <p:val>
                                            <p:fltVal val="0"/>
                                          </p:val>
                                        </p:tav>
                                        <p:tav tm="100000">
                                          <p:val>
                                            <p:strVal val="#ppt_h"/>
                                          </p:val>
                                        </p:tav>
                                      </p:tavLst>
                                    </p:anim>
                                  </p:childTnLst>
                                </p:cTn>
                              </p:par>
                              <p:par>
                                <p:cTn id="12" presetID="22" presetClass="entr" presetSubtype="4" fill="hold" grpId="0" nodeType="withEffect">
                                  <p:stCondLst>
                                    <p:cond delay="1000"/>
                                  </p:stCondLst>
                                  <p:childTnLst>
                                    <p:set>
                                      <p:cBhvr>
                                        <p:cTn id="13" dur="1" fill="hold">
                                          <p:stCondLst>
                                            <p:cond delay="0"/>
                                          </p:stCondLst>
                                        </p:cTn>
                                        <p:tgtEl>
                                          <p:spTgt spid="5124"/>
                                        </p:tgtEl>
                                        <p:attrNameLst>
                                          <p:attrName>style.visibility</p:attrName>
                                        </p:attrNameLst>
                                      </p:cBhvr>
                                      <p:to>
                                        <p:strVal val="visible"/>
                                      </p:to>
                                    </p:set>
                                    <p:animEffect>
                                      <p:cBhvr>
                                        <p:cTn id="14" dur="500"/>
                                        <p:tgtEl>
                                          <p:spTgt spid="5124"/>
                                        </p:tgtEl>
                                      </p:cBhvr>
                                    </p:animEffect>
                                  </p:childTnLst>
                                </p:cTn>
                              </p:par>
                              <p:par>
                                <p:cTn id="15" presetID="10" presetClass="entr" presetSubtype="0" fill="hold" grpId="0" nodeType="withEffect">
                                  <p:stCondLst>
                                    <p:cond delay="1000"/>
                                  </p:stCondLst>
                                  <p:childTnLst>
                                    <p:set>
                                      <p:cBhvr>
                                        <p:cTn id="16" dur="1" fill="hold">
                                          <p:stCondLst>
                                            <p:cond delay="0"/>
                                          </p:stCondLst>
                                        </p:cTn>
                                        <p:tgtEl>
                                          <p:spTgt spid="5132"/>
                                        </p:tgtEl>
                                        <p:attrNameLst>
                                          <p:attrName>style.visibility</p:attrName>
                                        </p:attrNameLst>
                                      </p:cBhvr>
                                      <p:to>
                                        <p:strVal val="visible"/>
                                      </p:to>
                                    </p:set>
                                    <p:animEffect>
                                      <p:cBhvr>
                                        <p:cTn id="17" dur="500"/>
                                        <p:tgtEl>
                                          <p:spTgt spid="5132"/>
                                        </p:tgtEl>
                                      </p:cBhvr>
                                    </p:animEffect>
                                  </p:childTnLst>
                                </p:cTn>
                              </p:par>
                              <p:par>
                                <p:cTn id="18" presetID="23" presetClass="entr" presetSubtype="16" fill="hold" grpId="0" nodeType="withEffect">
                                  <p:stCondLst>
                                    <p:cond delay="1000"/>
                                  </p:stCondLst>
                                  <p:childTnLst>
                                    <p:set>
                                      <p:cBhvr>
                                        <p:cTn id="19" dur="1" fill="hold">
                                          <p:stCondLst>
                                            <p:cond delay="0"/>
                                          </p:stCondLst>
                                        </p:cTn>
                                        <p:tgtEl>
                                          <p:spTgt spid="5131"/>
                                        </p:tgtEl>
                                        <p:attrNameLst>
                                          <p:attrName>style.visibility</p:attrName>
                                        </p:attrNameLst>
                                      </p:cBhvr>
                                      <p:to>
                                        <p:strVal val="visible"/>
                                      </p:to>
                                    </p:set>
                                    <p:anim calcmode="lin" valueType="num">
                                      <p:cBhvr>
                                        <p:cTn id="20" dur="500" fill="hold"/>
                                        <p:tgtEl>
                                          <p:spTgt spid="5131"/>
                                        </p:tgtEl>
                                        <p:attrNameLst>
                                          <p:attrName>ppt_w</p:attrName>
                                        </p:attrNameLst>
                                      </p:cBhvr>
                                      <p:tavLst>
                                        <p:tav tm="0">
                                          <p:val>
                                            <p:fltVal val="0"/>
                                          </p:val>
                                        </p:tav>
                                        <p:tav tm="100000">
                                          <p:val>
                                            <p:strVal val="#ppt_w"/>
                                          </p:val>
                                        </p:tav>
                                      </p:tavLst>
                                    </p:anim>
                                    <p:anim calcmode="lin" valueType="num">
                                      <p:cBhvr>
                                        <p:cTn id="21" dur="500" fill="hold"/>
                                        <p:tgtEl>
                                          <p:spTgt spid="5131"/>
                                        </p:tgtEl>
                                        <p:attrNameLst>
                                          <p:attrName>ppt_h</p:attrName>
                                        </p:attrNameLst>
                                      </p:cBhvr>
                                      <p:tavLst>
                                        <p:tav tm="0">
                                          <p:val>
                                            <p:fltVal val="0"/>
                                          </p:val>
                                        </p:tav>
                                        <p:tav tm="100000">
                                          <p:val>
                                            <p:strVal val="#ppt_h"/>
                                          </p:val>
                                        </p:tav>
                                      </p:tavLst>
                                    </p:anim>
                                  </p:childTnLst>
                                </p:cTn>
                              </p:par>
                              <p:par>
                                <p:cTn id="22" presetID="22" presetClass="entr" presetSubtype="4" fill="hold" grpId="0" nodeType="withEffect">
                                  <p:stCondLst>
                                    <p:cond delay="1500"/>
                                  </p:stCondLst>
                                  <p:childTnLst>
                                    <p:set>
                                      <p:cBhvr>
                                        <p:cTn id="23" dur="1" fill="hold">
                                          <p:stCondLst>
                                            <p:cond delay="0"/>
                                          </p:stCondLst>
                                        </p:cTn>
                                        <p:tgtEl>
                                          <p:spTgt spid="5125"/>
                                        </p:tgtEl>
                                        <p:attrNameLst>
                                          <p:attrName>style.visibility</p:attrName>
                                        </p:attrNameLst>
                                      </p:cBhvr>
                                      <p:to>
                                        <p:strVal val="visible"/>
                                      </p:to>
                                    </p:set>
                                    <p:animEffect>
                                      <p:cBhvr>
                                        <p:cTn id="24" dur="500"/>
                                        <p:tgtEl>
                                          <p:spTgt spid="5125"/>
                                        </p:tgtEl>
                                      </p:cBhvr>
                                    </p:animEffect>
                                  </p:childTnLst>
                                </p:cTn>
                              </p:par>
                              <p:par>
                                <p:cTn id="25" presetID="10" presetClass="entr" presetSubtype="0" fill="hold" grpId="0" nodeType="withEffect">
                                  <p:stCondLst>
                                    <p:cond delay="1500"/>
                                  </p:stCondLst>
                                  <p:childTnLst>
                                    <p:set>
                                      <p:cBhvr>
                                        <p:cTn id="26" dur="1" fill="hold">
                                          <p:stCondLst>
                                            <p:cond delay="0"/>
                                          </p:stCondLst>
                                        </p:cTn>
                                        <p:tgtEl>
                                          <p:spTgt spid="5133"/>
                                        </p:tgtEl>
                                        <p:attrNameLst>
                                          <p:attrName>style.visibility</p:attrName>
                                        </p:attrNameLst>
                                      </p:cBhvr>
                                      <p:to>
                                        <p:strVal val="visible"/>
                                      </p:to>
                                    </p:set>
                                    <p:animEffect>
                                      <p:cBhvr>
                                        <p:cTn id="27" dur="500"/>
                                        <p:tgtEl>
                                          <p:spTgt spid="5133"/>
                                        </p:tgtEl>
                                      </p:cBhvr>
                                    </p:animEffect>
                                  </p:childTnLst>
                                </p:cTn>
                              </p:par>
                              <p:par>
                                <p:cTn id="28" presetID="23" presetClass="entr" presetSubtype="16" fill="hold" grpId="0" nodeType="withEffect">
                                  <p:stCondLst>
                                    <p:cond delay="1500"/>
                                  </p:stCondLst>
                                  <p:childTnLst>
                                    <p:set>
                                      <p:cBhvr>
                                        <p:cTn id="29" dur="1" fill="hold">
                                          <p:stCondLst>
                                            <p:cond delay="0"/>
                                          </p:stCondLst>
                                        </p:cTn>
                                        <p:tgtEl>
                                          <p:spTgt spid="5129"/>
                                        </p:tgtEl>
                                        <p:attrNameLst>
                                          <p:attrName>style.visibility</p:attrName>
                                        </p:attrNameLst>
                                      </p:cBhvr>
                                      <p:to>
                                        <p:strVal val="visible"/>
                                      </p:to>
                                    </p:set>
                                    <p:anim calcmode="lin" valueType="num">
                                      <p:cBhvr>
                                        <p:cTn id="30" dur="500" fill="hold"/>
                                        <p:tgtEl>
                                          <p:spTgt spid="5129"/>
                                        </p:tgtEl>
                                        <p:attrNameLst>
                                          <p:attrName>ppt_w</p:attrName>
                                        </p:attrNameLst>
                                      </p:cBhvr>
                                      <p:tavLst>
                                        <p:tav tm="0">
                                          <p:val>
                                            <p:fltVal val="0"/>
                                          </p:val>
                                        </p:tav>
                                        <p:tav tm="100000">
                                          <p:val>
                                            <p:strVal val="#ppt_w"/>
                                          </p:val>
                                        </p:tav>
                                      </p:tavLst>
                                    </p:anim>
                                    <p:anim calcmode="lin" valueType="num">
                                      <p:cBhvr>
                                        <p:cTn id="31" dur="500" fill="hold"/>
                                        <p:tgtEl>
                                          <p:spTgt spid="5129"/>
                                        </p:tgtEl>
                                        <p:attrNameLst>
                                          <p:attrName>ppt_h</p:attrName>
                                        </p:attrNameLst>
                                      </p:cBhvr>
                                      <p:tavLst>
                                        <p:tav tm="0">
                                          <p:val>
                                            <p:fltVal val="0"/>
                                          </p:val>
                                        </p:tav>
                                        <p:tav tm="100000">
                                          <p:val>
                                            <p:strVal val="#ppt_h"/>
                                          </p:val>
                                        </p:tav>
                                      </p:tavLst>
                                    </p:anim>
                                  </p:childTnLst>
                                </p:cTn>
                              </p:par>
                              <p:par>
                                <p:cTn id="32" presetID="22" presetClass="entr" presetSubtype="4" fill="hold" grpId="0" nodeType="withEffect">
                                  <p:stCondLst>
                                    <p:cond delay="2000"/>
                                  </p:stCondLst>
                                  <p:childTnLst>
                                    <p:set>
                                      <p:cBhvr>
                                        <p:cTn id="33" dur="1" fill="hold">
                                          <p:stCondLst>
                                            <p:cond delay="0"/>
                                          </p:stCondLst>
                                        </p:cTn>
                                        <p:tgtEl>
                                          <p:spTgt spid="5126"/>
                                        </p:tgtEl>
                                        <p:attrNameLst>
                                          <p:attrName>style.visibility</p:attrName>
                                        </p:attrNameLst>
                                      </p:cBhvr>
                                      <p:to>
                                        <p:strVal val="visible"/>
                                      </p:to>
                                    </p:set>
                                    <p:animEffect>
                                      <p:cBhvr>
                                        <p:cTn id="34" dur="500"/>
                                        <p:tgtEl>
                                          <p:spTgt spid="5126"/>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5134"/>
                                        </p:tgtEl>
                                        <p:attrNameLst>
                                          <p:attrName>style.visibility</p:attrName>
                                        </p:attrNameLst>
                                      </p:cBhvr>
                                      <p:to>
                                        <p:strVal val="visible"/>
                                      </p:to>
                                    </p:set>
                                    <p:animEffect>
                                      <p:cBhvr>
                                        <p:cTn id="37" dur="500"/>
                                        <p:tgtEl>
                                          <p:spTgt spid="5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ldLvl="0" animBg="1" autoUpdateAnimBg="0"/>
      <p:bldP spid="5125" grpId="0" bldLvl="0" animBg="1" autoUpdateAnimBg="0"/>
      <p:bldP spid="5126" grpId="0" bldLvl="0" animBg="1" autoUpdateAnimBg="0"/>
      <p:bldP spid="5128" grpId="0" bldLvl="0" autoUpdateAnimBg="0"/>
      <p:bldP spid="5129" grpId="0" bldLvl="0" autoUpdateAnimBg="0"/>
      <p:bldP spid="5131" grpId="0" bldLvl="0" autoUpdateAnimBg="0"/>
      <p:bldP spid="5132" grpId="0" bldLvl="0" autoUpdateAnimBg="0"/>
      <p:bldP spid="5133" grpId="0" bldLvl="0" animBg="1" autoUpdateAnimBg="0"/>
      <p:bldP spid="5134"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7" hidden="1"/>
          <p:cNvSpPr>
            <a:spLocks noChangeArrowheads="1"/>
          </p:cNvSpPr>
          <p:nvPr/>
        </p:nvSpPr>
        <p:spPr bwMode="auto">
          <a:xfrm>
            <a:off x="1428750" y="604838"/>
            <a:ext cx="2724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400">
                <a:solidFill>
                  <a:srgbClr val="FFFFFF"/>
                </a:solidFill>
                <a:latin typeface="叶根友毛笔行书" pitchFamily="2" charset="-122"/>
                <a:ea typeface="叶根友毛笔行书" pitchFamily="2" charset="-122"/>
                <a:sym typeface="叶根友毛笔行书" pitchFamily="2" charset="-122"/>
              </a:rPr>
              <a:t> 组织建设</a:t>
            </a:r>
            <a:endParaRPr lang="zh-CN" altLang="en-US" sz="1800"/>
          </a:p>
        </p:txBody>
      </p:sp>
      <p:sp>
        <p:nvSpPr>
          <p:cNvPr id="6147" name="矩形 11"/>
          <p:cNvSpPr>
            <a:spLocks noChangeArrowheads="1"/>
          </p:cNvSpPr>
          <p:nvPr/>
        </p:nvSpPr>
        <p:spPr bwMode="auto">
          <a:xfrm>
            <a:off x="11190288" y="-11113"/>
            <a:ext cx="1001712" cy="100171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800">
                <a:solidFill>
                  <a:srgbClr val="FFFFFF"/>
                </a:solidFill>
                <a:latin typeface="Impact" panose="020B0806030902050204" pitchFamily="34" charset="0"/>
                <a:sym typeface="Impact" panose="020B0806030902050204" pitchFamily="34" charset="0"/>
              </a:rPr>
              <a:t>1</a:t>
            </a:r>
            <a:endParaRPr lang="zh-CN" altLang="en-US" sz="4800">
              <a:solidFill>
                <a:srgbClr val="FFFFFF"/>
              </a:solidFill>
              <a:latin typeface="Impact" panose="020B0806030902050204" pitchFamily="34" charset="0"/>
              <a:sym typeface="Impact" panose="020B0806030902050204" pitchFamily="34" charset="0"/>
            </a:endParaRPr>
          </a:p>
        </p:txBody>
      </p:sp>
      <p:sp>
        <p:nvSpPr>
          <p:cNvPr id="6148" name="矩形 12"/>
          <p:cNvSpPr>
            <a:spLocks noChangeArrowheads="1"/>
          </p:cNvSpPr>
          <p:nvPr/>
        </p:nvSpPr>
        <p:spPr bwMode="auto">
          <a:xfrm>
            <a:off x="10501313" y="965200"/>
            <a:ext cx="688975" cy="6889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149" name="矩形 13"/>
          <p:cNvSpPr>
            <a:spLocks noChangeArrowheads="1"/>
          </p:cNvSpPr>
          <p:nvPr/>
        </p:nvSpPr>
        <p:spPr bwMode="auto">
          <a:xfrm>
            <a:off x="11190288" y="1654175"/>
            <a:ext cx="428625" cy="42862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150" name="矩形 14"/>
          <p:cNvSpPr>
            <a:spLocks noChangeArrowheads="1"/>
          </p:cNvSpPr>
          <p:nvPr/>
        </p:nvSpPr>
        <p:spPr bwMode="auto">
          <a:xfrm>
            <a:off x="10247313" y="1649413"/>
            <a:ext cx="254000" cy="2540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151" name="矩形 25"/>
          <p:cNvSpPr>
            <a:spLocks noChangeArrowheads="1"/>
          </p:cNvSpPr>
          <p:nvPr/>
        </p:nvSpPr>
        <p:spPr bwMode="auto">
          <a:xfrm>
            <a:off x="1189038" y="798513"/>
            <a:ext cx="3921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6600" b="1">
                <a:solidFill>
                  <a:srgbClr val="FFC000"/>
                </a:solidFill>
                <a:latin typeface="Impact" panose="020B0806030902050204" pitchFamily="34" charset="0"/>
                <a:sym typeface="Impact" panose="020B0806030902050204" pitchFamily="34" charset="0"/>
              </a:rPr>
              <a:t>1</a:t>
            </a:r>
            <a:endParaRPr lang="zh-CN" altLang="en-US" sz="6600" b="1">
              <a:solidFill>
                <a:srgbClr val="FFC000"/>
              </a:solidFill>
              <a:latin typeface="Impact" panose="020B0806030902050204" pitchFamily="34" charset="0"/>
              <a:sym typeface="Impact" panose="020B0806030902050204" pitchFamily="34" charset="0"/>
            </a:endParaRPr>
          </a:p>
        </p:txBody>
      </p:sp>
      <p:sp>
        <p:nvSpPr>
          <p:cNvPr id="6152" name="矩形 53"/>
          <p:cNvSpPr>
            <a:spLocks noChangeArrowheads="1"/>
          </p:cNvSpPr>
          <p:nvPr/>
        </p:nvSpPr>
        <p:spPr bwMode="auto">
          <a:xfrm>
            <a:off x="11190288" y="2255838"/>
            <a:ext cx="428625" cy="4602162"/>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教育背景</a:t>
            </a:r>
            <a:endParaRPr lang="zh-CN" altLang="en-US" sz="1800" b="1" dirty="0"/>
          </a:p>
        </p:txBody>
      </p:sp>
      <p:sp>
        <p:nvSpPr>
          <p:cNvPr id="6154" name="直接连接符 15"/>
          <p:cNvSpPr>
            <a:spLocks noChangeShapeType="1"/>
          </p:cNvSpPr>
          <p:nvPr/>
        </p:nvSpPr>
        <p:spPr bwMode="auto">
          <a:xfrm>
            <a:off x="1763713" y="1352550"/>
            <a:ext cx="8337550" cy="0"/>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5" name="图片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501" y="2806627"/>
            <a:ext cx="2213862" cy="18933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
        <p:nvSpPr>
          <p:cNvPr id="17" name="文本框 1"/>
          <p:cNvSpPr txBox="1">
            <a:spLocks noChangeArrowheads="1"/>
          </p:cNvSpPr>
          <p:nvPr/>
        </p:nvSpPr>
        <p:spPr bwMode="auto">
          <a:xfrm>
            <a:off x="2748499" y="2082800"/>
            <a:ext cx="457200" cy="4182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ts val="3500"/>
              </a:lnSpc>
              <a:spcBef>
                <a:spcPct val="0"/>
              </a:spcBef>
              <a:buFontTx/>
              <a:buNone/>
            </a:pPr>
            <a:r>
              <a:rPr lang="en-US" altLang="zh-CN" sz="4800" dirty="0">
                <a:solidFill>
                  <a:schemeClr val="bg1"/>
                </a:solidFill>
              </a:rPr>
              <a:t>||||||</a:t>
            </a:r>
          </a:p>
          <a:p>
            <a:pPr>
              <a:lnSpc>
                <a:spcPts val="3500"/>
              </a:lnSpc>
              <a:spcBef>
                <a:spcPct val="0"/>
              </a:spcBef>
              <a:buFontTx/>
              <a:buNone/>
            </a:pPr>
            <a:r>
              <a:rPr lang="en-US" altLang="zh-CN" sz="4800" dirty="0">
                <a:solidFill>
                  <a:schemeClr val="bg1"/>
                </a:solidFill>
              </a:rPr>
              <a:t>|</a:t>
            </a:r>
          </a:p>
          <a:p>
            <a:pPr>
              <a:lnSpc>
                <a:spcPts val="3500"/>
              </a:lnSpc>
              <a:spcBef>
                <a:spcPct val="0"/>
              </a:spcBef>
              <a:buFontTx/>
              <a:buNone/>
            </a:pPr>
            <a:r>
              <a:rPr lang="en-US" altLang="zh-CN" sz="4800" dirty="0">
                <a:solidFill>
                  <a:schemeClr val="bg1"/>
                </a:solidFill>
              </a:rPr>
              <a:t>|</a:t>
            </a:r>
          </a:p>
          <a:p>
            <a:pPr>
              <a:lnSpc>
                <a:spcPts val="3500"/>
              </a:lnSpc>
              <a:spcBef>
                <a:spcPct val="0"/>
              </a:spcBef>
              <a:buFontTx/>
              <a:buNone/>
            </a:pPr>
            <a:r>
              <a:rPr lang="en-US" altLang="zh-CN" sz="4800" dirty="0">
                <a:solidFill>
                  <a:schemeClr val="bg1"/>
                </a:solidFill>
              </a:rPr>
              <a:t>|</a:t>
            </a:r>
            <a:endParaRPr lang="zh-CN" altLang="en-US" sz="1800" dirty="0">
              <a:solidFill>
                <a:schemeClr val="bg1"/>
              </a:solidFill>
            </a:endParaRPr>
          </a:p>
        </p:txBody>
      </p:sp>
      <p:grpSp>
        <p:nvGrpSpPr>
          <p:cNvPr id="3" name="组合 2"/>
          <p:cNvGrpSpPr/>
          <p:nvPr/>
        </p:nvGrpSpPr>
        <p:grpSpPr>
          <a:xfrm>
            <a:off x="3205698" y="1688825"/>
            <a:ext cx="7614318" cy="2372533"/>
            <a:chOff x="3269992" y="1903413"/>
            <a:chExt cx="7614318" cy="2372533"/>
          </a:xfrm>
        </p:grpSpPr>
        <p:sp>
          <p:nvSpPr>
            <p:cNvPr id="2" name="文本框 1"/>
            <p:cNvSpPr txBox="1"/>
            <p:nvPr/>
          </p:nvSpPr>
          <p:spPr>
            <a:xfrm>
              <a:off x="3269992" y="2336954"/>
              <a:ext cx="7614318" cy="1938992"/>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en-US" altLang="zh-CN" sz="2000" dirty="0">
                  <a:solidFill>
                    <a:schemeClr val="bg1"/>
                  </a:solidFill>
                  <a:latin typeface="微软雅黑" panose="020B0503020204020204" pitchFamily="34" charset="-122"/>
                  <a:ea typeface="微软雅黑" panose="020B0503020204020204" pitchFamily="34" charset="-122"/>
                </a:rPr>
                <a:t>2011</a:t>
              </a:r>
              <a:r>
                <a:rPr lang="zh-CN" altLang="en-US" sz="2000" dirty="0">
                  <a:solidFill>
                    <a:schemeClr val="bg1"/>
                  </a:solidFill>
                  <a:latin typeface="微软雅黑" panose="020B0503020204020204" pitchFamily="34" charset="-122"/>
                  <a:ea typeface="微软雅黑" panose="020B0503020204020204" pitchFamily="34" charset="-122"/>
                </a:rPr>
                <a:t>年</a:t>
              </a:r>
              <a:r>
                <a:rPr lang="en-US" altLang="zh-CN" sz="2000" dirty="0">
                  <a:solidFill>
                    <a:schemeClr val="bg1"/>
                  </a:solidFill>
                  <a:latin typeface="微软雅黑" panose="020B0503020204020204" pitchFamily="34" charset="-122"/>
                  <a:ea typeface="微软雅黑" panose="020B0503020204020204" pitchFamily="34" charset="-122"/>
                </a:rPr>
                <a:t>9</a:t>
              </a:r>
              <a:r>
                <a:rPr lang="zh-CN" altLang="en-US" sz="2000" dirty="0">
                  <a:solidFill>
                    <a:schemeClr val="bg1"/>
                  </a:solidFill>
                  <a:latin typeface="微软雅黑" panose="020B0503020204020204" pitchFamily="34" charset="-122"/>
                  <a:ea typeface="微软雅黑" panose="020B0503020204020204" pitchFamily="34" charset="-122"/>
                </a:rPr>
                <a:t>月</a:t>
              </a:r>
              <a:r>
                <a:rPr lang="en-US" altLang="zh-CN" sz="2000" dirty="0">
                  <a:solidFill>
                    <a:schemeClr val="bg1"/>
                  </a:solidFill>
                  <a:latin typeface="微软雅黑" panose="020B0503020204020204" pitchFamily="34" charset="-122"/>
                  <a:ea typeface="微软雅黑" panose="020B0503020204020204" pitchFamily="34" charset="-122"/>
                </a:rPr>
                <a:t>-2015</a:t>
              </a:r>
              <a:r>
                <a:rPr lang="zh-CN" altLang="en-US" sz="2000" dirty="0">
                  <a:solidFill>
                    <a:schemeClr val="bg1"/>
                  </a:solidFill>
                  <a:latin typeface="微软雅黑" panose="020B0503020204020204" pitchFamily="34" charset="-122"/>
                  <a:ea typeface="微软雅黑" panose="020B0503020204020204" pitchFamily="34" charset="-122"/>
                </a:rPr>
                <a:t>年</a:t>
              </a:r>
              <a:r>
                <a:rPr lang="en-US" altLang="zh-CN" sz="2000" dirty="0">
                  <a:solidFill>
                    <a:schemeClr val="bg1"/>
                  </a:solidFill>
                  <a:latin typeface="微软雅黑" panose="020B0503020204020204" pitchFamily="34" charset="-122"/>
                  <a:ea typeface="微软雅黑" panose="020B0503020204020204" pitchFamily="34" charset="-122"/>
                </a:rPr>
                <a:t>6</a:t>
              </a:r>
              <a:r>
                <a:rPr lang="zh-CN" altLang="en-US" sz="2000" dirty="0">
                  <a:solidFill>
                    <a:schemeClr val="bg1"/>
                  </a:solidFill>
                  <a:latin typeface="微软雅黑" panose="020B0503020204020204" pitchFamily="34" charset="-122"/>
                  <a:ea typeface="微软雅黑" panose="020B0503020204020204" pitchFamily="34" charset="-122"/>
                </a:rPr>
                <a:t>月 </a:t>
              </a:r>
              <a:endParaRPr lang="en-US" altLang="zh-CN" sz="2000" dirty="0">
                <a:solidFill>
                  <a:schemeClr val="bg1"/>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u"/>
              </a:pPr>
              <a:r>
                <a:rPr lang="zh-CN" altLang="en-US" sz="2000" dirty="0">
                  <a:solidFill>
                    <a:schemeClr val="bg1"/>
                  </a:solidFill>
                  <a:latin typeface="微软雅黑" panose="020B0503020204020204" pitchFamily="34" charset="-122"/>
                  <a:ea typeface="微软雅黑" panose="020B0503020204020204" pitchFamily="34" charset="-122"/>
                </a:rPr>
                <a:t>武汉大学 国际软件学院 本科 空间信息与数字技术</a:t>
              </a:r>
              <a:endParaRPr lang="en-US" altLang="zh-CN" sz="20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u"/>
              </a:pPr>
              <a:r>
                <a:rPr lang="en-US" altLang="zh-CN" sz="2000" dirty="0">
                  <a:solidFill>
                    <a:schemeClr val="bg1"/>
                  </a:solidFill>
                  <a:latin typeface="微软雅黑" panose="020B0503020204020204" pitchFamily="34" charset="-122"/>
                  <a:ea typeface="微软雅黑" panose="020B0503020204020204" pitchFamily="34" charset="-122"/>
                </a:rPr>
                <a:t>2015</a:t>
              </a:r>
              <a:r>
                <a:rPr lang="zh-CN" altLang="en-US" sz="2000" dirty="0">
                  <a:solidFill>
                    <a:schemeClr val="bg1"/>
                  </a:solidFill>
                  <a:latin typeface="微软雅黑" panose="020B0503020204020204" pitchFamily="34" charset="-122"/>
                  <a:ea typeface="微软雅黑" panose="020B0503020204020204" pitchFamily="34" charset="-122"/>
                </a:rPr>
                <a:t>年</a:t>
              </a:r>
              <a:r>
                <a:rPr lang="en-US" altLang="zh-CN" sz="2000" dirty="0">
                  <a:solidFill>
                    <a:schemeClr val="bg1"/>
                  </a:solidFill>
                  <a:latin typeface="微软雅黑" panose="020B0503020204020204" pitchFamily="34" charset="-122"/>
                  <a:ea typeface="微软雅黑" panose="020B0503020204020204" pitchFamily="34" charset="-122"/>
                </a:rPr>
                <a:t>9</a:t>
              </a:r>
              <a:r>
                <a:rPr lang="zh-CN" altLang="en-US" sz="2000" dirty="0">
                  <a:solidFill>
                    <a:schemeClr val="bg1"/>
                  </a:solidFill>
                  <a:latin typeface="微软雅黑" panose="020B0503020204020204" pitchFamily="34" charset="-122"/>
                  <a:ea typeface="微软雅黑" panose="020B0503020204020204" pitchFamily="34" charset="-122"/>
                </a:rPr>
                <a:t>月</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今              </a:t>
              </a:r>
              <a:endParaRPr lang="en-US" altLang="zh-CN" sz="2000" dirty="0">
                <a:solidFill>
                  <a:schemeClr val="bg1"/>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u"/>
              </a:pPr>
              <a:r>
                <a:rPr lang="zh-CN" altLang="en-US" sz="2000" dirty="0">
                  <a:solidFill>
                    <a:schemeClr val="bg1"/>
                  </a:solidFill>
                  <a:latin typeface="微软雅黑" panose="020B0503020204020204" pitchFamily="34" charset="-122"/>
                  <a:ea typeface="微软雅黑" panose="020B0503020204020204" pitchFamily="34" charset="-122"/>
                </a:rPr>
                <a:t>武汉大学 国际软件学院（计算机学院）硕士 软件工程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18" name="矩形 12"/>
            <p:cNvSpPr>
              <a:spLocks noChangeArrowheads="1"/>
            </p:cNvSpPr>
            <p:nvPr/>
          </p:nvSpPr>
          <p:spPr bwMode="auto">
            <a:xfrm>
              <a:off x="3289093" y="1903413"/>
              <a:ext cx="1803453" cy="41485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rPr>
                <a:t>教育经历</a:t>
              </a: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19" name="组合 18"/>
          <p:cNvGrpSpPr/>
          <p:nvPr/>
        </p:nvGrpSpPr>
        <p:grpSpPr>
          <a:xfrm>
            <a:off x="3149560" y="4178893"/>
            <a:ext cx="7855592" cy="2187867"/>
            <a:chOff x="3269992" y="1903413"/>
            <a:chExt cx="7614319" cy="2187867"/>
          </a:xfrm>
        </p:grpSpPr>
        <p:sp>
          <p:nvSpPr>
            <p:cNvPr id="20" name="文本框 19"/>
            <p:cNvSpPr txBox="1"/>
            <p:nvPr/>
          </p:nvSpPr>
          <p:spPr>
            <a:xfrm>
              <a:off x="3269992" y="2336954"/>
              <a:ext cx="7614319" cy="1754326"/>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en-US" altLang="zh-CN" dirty="0">
                  <a:solidFill>
                    <a:schemeClr val="bg1"/>
                  </a:solidFill>
                  <a:latin typeface="微软雅黑" panose="020B0503020204020204" pitchFamily="34" charset="-122"/>
                  <a:ea typeface="微软雅黑" panose="020B0503020204020204" pitchFamily="34" charset="-122"/>
                </a:rPr>
                <a:t>2015</a:t>
              </a:r>
              <a:r>
                <a:rPr lang="zh-CN" altLang="en-US" dirty="0">
                  <a:solidFill>
                    <a:schemeClr val="bg1"/>
                  </a:solidFill>
                  <a:latin typeface="微软雅黑" panose="020B0503020204020204" pitchFamily="34" charset="-122"/>
                  <a:ea typeface="微软雅黑" panose="020B0503020204020204" pitchFamily="34" charset="-122"/>
                </a:rPr>
                <a:t>年研究生国家奖学金</a:t>
              </a:r>
              <a:r>
                <a:rPr lang="en-US" altLang="zh-CN"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武汉大学优秀学生共产党员</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u"/>
              </a:pPr>
              <a:r>
                <a:rPr lang="en-US" altLang="zh-CN" dirty="0">
                  <a:solidFill>
                    <a:schemeClr val="bg1"/>
                  </a:solidFill>
                  <a:latin typeface="微软雅黑" panose="020B0503020204020204" pitchFamily="34" charset="-122"/>
                  <a:ea typeface="微软雅黑" panose="020B0503020204020204" pitchFamily="34" charset="-122"/>
                </a:rPr>
                <a:t>2016</a:t>
              </a:r>
              <a:r>
                <a:rPr lang="zh-CN" altLang="en-US" dirty="0">
                  <a:solidFill>
                    <a:schemeClr val="bg1"/>
                  </a:solidFill>
                  <a:latin typeface="微软雅黑" panose="020B0503020204020204" pitchFamily="34" charset="-122"/>
                  <a:ea typeface="微软雅黑" panose="020B0503020204020204" pitchFamily="34" charset="-122"/>
                </a:rPr>
                <a:t>年武汉大学“华为”专项奖学金</a:t>
              </a:r>
              <a:r>
                <a:rPr lang="en-US" altLang="zh-CN"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武汉大学优秀研究生标兵</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u"/>
              </a:pPr>
              <a:r>
                <a:rPr lang="en-US" altLang="zh-CN" dirty="0">
                  <a:solidFill>
                    <a:schemeClr val="bg1"/>
                  </a:solidFill>
                  <a:latin typeface="微软雅黑" panose="020B0503020204020204" pitchFamily="34" charset="-122"/>
                  <a:ea typeface="微软雅黑" panose="020B0503020204020204" pitchFamily="34" charset="-122"/>
                </a:rPr>
                <a:t>2017</a:t>
              </a:r>
              <a:r>
                <a:rPr lang="zh-CN" altLang="en-US" dirty="0">
                  <a:solidFill>
                    <a:schemeClr val="bg1"/>
                  </a:solidFill>
                  <a:latin typeface="微软雅黑" panose="020B0503020204020204" pitchFamily="34" charset="-122"/>
                  <a:ea typeface="微软雅黑" panose="020B0503020204020204" pitchFamily="34" charset="-122"/>
                </a:rPr>
                <a:t>年研究生国家奖学金</a:t>
              </a:r>
              <a:r>
                <a:rPr lang="en-US" altLang="zh-CN"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武汉大学</a:t>
              </a:r>
              <a:r>
                <a:rPr lang="zh-CN" altLang="en-US" dirty="0" smtClean="0">
                  <a:solidFill>
                    <a:schemeClr val="bg1"/>
                  </a:solidFill>
                  <a:latin typeface="微软雅黑" panose="020B0503020204020204" pitchFamily="34" charset="-122"/>
                  <a:ea typeface="微软雅黑" panose="020B0503020204020204" pitchFamily="34" charset="-122"/>
                </a:rPr>
                <a:t>优秀</a:t>
              </a:r>
              <a:r>
                <a:rPr lang="zh-CN" altLang="en-US" dirty="0">
                  <a:solidFill>
                    <a:schemeClr val="bg1"/>
                  </a:solidFill>
                  <a:latin typeface="微软雅黑" panose="020B0503020204020204" pitchFamily="34" charset="-122"/>
                  <a:ea typeface="微软雅黑" panose="020B0503020204020204" pitchFamily="34" charset="-122"/>
                </a:rPr>
                <a:t>毕业生</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u"/>
              </a:pPr>
              <a:r>
                <a:rPr lang="en-US" altLang="zh-CN" dirty="0">
                  <a:solidFill>
                    <a:schemeClr val="bg1"/>
                  </a:solidFill>
                  <a:latin typeface="微软雅黑" panose="020B0503020204020204" pitchFamily="34" charset="-122"/>
                  <a:ea typeface="微软雅黑" panose="020B0503020204020204" pitchFamily="34" charset="-122"/>
                </a:rPr>
                <a:t>2017</a:t>
              </a:r>
              <a:r>
                <a:rPr lang="zh-CN" altLang="en-US" dirty="0">
                  <a:solidFill>
                    <a:schemeClr val="bg1"/>
                  </a:solidFill>
                  <a:latin typeface="微软雅黑" panose="020B0503020204020204" pitchFamily="34" charset="-122"/>
                  <a:ea typeface="微软雅黑" panose="020B0503020204020204" pitchFamily="34" charset="-122"/>
                </a:rPr>
                <a:t>年武汉大学“阮立平”专项奖学金</a:t>
              </a:r>
              <a:r>
                <a:rPr lang="en-US" altLang="zh-CN"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研究生实习实践优秀个人</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1" name="矩形 12"/>
            <p:cNvSpPr>
              <a:spLocks noChangeArrowheads="1"/>
            </p:cNvSpPr>
            <p:nvPr/>
          </p:nvSpPr>
          <p:spPr bwMode="auto">
            <a:xfrm>
              <a:off x="3289093" y="1903413"/>
              <a:ext cx="1803453" cy="41485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rPr>
                <a:t>获奖经历</a:t>
              </a: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22" name="菱形 21"/>
          <p:cNvSpPr/>
          <p:nvPr/>
        </p:nvSpPr>
        <p:spPr bwMode="auto">
          <a:xfrm>
            <a:off x="7558929" y="5184530"/>
            <a:ext cx="196645" cy="215971"/>
          </a:xfrm>
          <a:prstGeom prst="diamond">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grpSp>
        <p:nvGrpSpPr>
          <p:cNvPr id="5" name="组合 4"/>
          <p:cNvGrpSpPr/>
          <p:nvPr/>
        </p:nvGrpSpPr>
        <p:grpSpPr>
          <a:xfrm>
            <a:off x="7558930" y="4798903"/>
            <a:ext cx="196646" cy="1444535"/>
            <a:chOff x="7547692" y="4809989"/>
            <a:chExt cx="196646" cy="1444535"/>
          </a:xfrm>
        </p:grpSpPr>
        <p:sp>
          <p:nvSpPr>
            <p:cNvPr id="4" name="菱形 3"/>
            <p:cNvSpPr/>
            <p:nvPr/>
          </p:nvSpPr>
          <p:spPr bwMode="auto">
            <a:xfrm>
              <a:off x="7547693" y="4809989"/>
              <a:ext cx="196645" cy="215971"/>
            </a:xfrm>
            <a:prstGeom prst="diamond">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sp>
          <p:nvSpPr>
            <p:cNvPr id="23" name="菱形 22"/>
            <p:cNvSpPr/>
            <p:nvPr/>
          </p:nvSpPr>
          <p:spPr bwMode="auto">
            <a:xfrm>
              <a:off x="7547692" y="5597803"/>
              <a:ext cx="196645" cy="215971"/>
            </a:xfrm>
            <a:prstGeom prst="diamond">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sp>
          <p:nvSpPr>
            <p:cNvPr id="24" name="菱形 23"/>
            <p:cNvSpPr/>
            <p:nvPr/>
          </p:nvSpPr>
          <p:spPr bwMode="auto">
            <a:xfrm>
              <a:off x="7547693" y="6038553"/>
              <a:ext cx="196645" cy="215971"/>
            </a:xfrm>
            <a:prstGeom prst="diamond">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grpSp>
      <p:pic>
        <p:nvPicPr>
          <p:cNvPr id="3074" name="Picture 2" descr="http://www.zhenhaotv.com/cache/1525854379322170.png"/>
          <p:cNvPicPr>
            <a:picLocks noChangeAspect="1" noChangeArrowheads="1"/>
          </p:cNvPicPr>
          <p:nvPr/>
        </p:nvPicPr>
        <p:blipFill rotWithShape="1">
          <a:blip r:embed="rId3">
            <a:extLst>
              <a:ext uri="{28A0092B-C50C-407E-A947-70E740481C1C}">
                <a14:useLocalDpi xmlns:a14="http://schemas.microsoft.com/office/drawing/2010/main" val="0"/>
              </a:ext>
            </a:extLst>
          </a:blip>
          <a:srcRect r="64901"/>
          <a:stretch/>
        </p:blipFill>
        <p:spPr bwMode="auto">
          <a:xfrm>
            <a:off x="1718469" y="624893"/>
            <a:ext cx="2214434" cy="6824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advClick="0" advTm="0">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7" hidden="1"/>
          <p:cNvSpPr>
            <a:spLocks noChangeArrowheads="1"/>
          </p:cNvSpPr>
          <p:nvPr/>
        </p:nvSpPr>
        <p:spPr bwMode="auto">
          <a:xfrm>
            <a:off x="1428750" y="604838"/>
            <a:ext cx="2724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400">
                <a:solidFill>
                  <a:srgbClr val="FFFFFF"/>
                </a:solidFill>
                <a:latin typeface="叶根友毛笔行书" pitchFamily="2" charset="-122"/>
                <a:ea typeface="叶根友毛笔行书" pitchFamily="2" charset="-122"/>
                <a:sym typeface="叶根友毛笔行书" pitchFamily="2" charset="-122"/>
              </a:rPr>
              <a:t> 科技创新</a:t>
            </a:r>
            <a:endParaRPr lang="zh-CN" altLang="en-US" sz="1800"/>
          </a:p>
        </p:txBody>
      </p:sp>
      <p:sp>
        <p:nvSpPr>
          <p:cNvPr id="8195" name="直接连接符 23"/>
          <p:cNvSpPr>
            <a:spLocks noChangeShapeType="1"/>
          </p:cNvSpPr>
          <p:nvPr/>
        </p:nvSpPr>
        <p:spPr bwMode="auto">
          <a:xfrm>
            <a:off x="1763713" y="1352550"/>
            <a:ext cx="8337550" cy="0"/>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67" name="组合 45" hidden="1"/>
          <p:cNvGrpSpPr>
            <a:grpSpLocks/>
          </p:cNvGrpSpPr>
          <p:nvPr/>
        </p:nvGrpSpPr>
        <p:grpSpPr bwMode="auto">
          <a:xfrm>
            <a:off x="315913" y="-695325"/>
            <a:ext cx="11560175" cy="4406900"/>
            <a:chOff x="0" y="0"/>
            <a:chExt cx="9863072" cy="3172755"/>
          </a:xfrm>
        </p:grpSpPr>
        <p:sp>
          <p:nvSpPr>
            <p:cNvPr id="8216" name="椭圆 47"/>
            <p:cNvSpPr>
              <a:spLocks noChangeArrowheads="1"/>
            </p:cNvSpPr>
            <p:nvPr/>
          </p:nvSpPr>
          <p:spPr bwMode="auto">
            <a:xfrm>
              <a:off x="436029" y="52297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7" name="椭圆 48"/>
            <p:cNvSpPr>
              <a:spLocks noChangeArrowheads="1"/>
            </p:cNvSpPr>
            <p:nvPr/>
          </p:nvSpPr>
          <p:spPr bwMode="auto">
            <a:xfrm>
              <a:off x="912574"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8" name="椭圆 49"/>
            <p:cNvSpPr>
              <a:spLocks noChangeArrowheads="1"/>
            </p:cNvSpPr>
            <p:nvPr/>
          </p:nvSpPr>
          <p:spPr bwMode="auto">
            <a:xfrm>
              <a:off x="1426536"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9" name="椭圆 51"/>
            <p:cNvSpPr>
              <a:spLocks noChangeArrowheads="1"/>
            </p:cNvSpPr>
            <p:nvPr/>
          </p:nvSpPr>
          <p:spPr bwMode="auto">
            <a:xfrm>
              <a:off x="1903081"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0" name="椭圆 52"/>
            <p:cNvSpPr>
              <a:spLocks noChangeArrowheads="1"/>
            </p:cNvSpPr>
            <p:nvPr/>
          </p:nvSpPr>
          <p:spPr bwMode="auto">
            <a:xfrm>
              <a:off x="2712377" y="61206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1" name="椭圆 53"/>
            <p:cNvSpPr>
              <a:spLocks noChangeArrowheads="1"/>
            </p:cNvSpPr>
            <p:nvPr/>
          </p:nvSpPr>
          <p:spPr bwMode="auto">
            <a:xfrm>
              <a:off x="3702884" y="3473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2" name="椭圆 54"/>
            <p:cNvSpPr>
              <a:spLocks noChangeArrowheads="1"/>
            </p:cNvSpPr>
            <p:nvPr/>
          </p:nvSpPr>
          <p:spPr bwMode="auto">
            <a:xfrm>
              <a:off x="3883870" y="2711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3" name="椭圆 55"/>
            <p:cNvSpPr>
              <a:spLocks noChangeArrowheads="1"/>
            </p:cNvSpPr>
            <p:nvPr/>
          </p:nvSpPr>
          <p:spPr bwMode="auto">
            <a:xfrm>
              <a:off x="5008029"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4" name="椭圆 56"/>
            <p:cNvSpPr>
              <a:spLocks noChangeArrowheads="1"/>
            </p:cNvSpPr>
            <p:nvPr/>
          </p:nvSpPr>
          <p:spPr bwMode="auto">
            <a:xfrm>
              <a:off x="5902289"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5" name="椭圆 57"/>
            <p:cNvSpPr>
              <a:spLocks noChangeArrowheads="1"/>
            </p:cNvSpPr>
            <p:nvPr/>
          </p:nvSpPr>
          <p:spPr bwMode="auto">
            <a:xfrm>
              <a:off x="7168269"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6" name="椭圆 58"/>
            <p:cNvSpPr>
              <a:spLocks noChangeArrowheads="1"/>
            </p:cNvSpPr>
            <p:nvPr/>
          </p:nvSpPr>
          <p:spPr bwMode="auto">
            <a:xfrm>
              <a:off x="7168269" y="51642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7" name="椭圆 59"/>
            <p:cNvSpPr>
              <a:spLocks noChangeArrowheads="1"/>
            </p:cNvSpPr>
            <p:nvPr/>
          </p:nvSpPr>
          <p:spPr bwMode="auto">
            <a:xfrm>
              <a:off x="5079236"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8" name="椭圆 60"/>
            <p:cNvSpPr>
              <a:spLocks noChangeArrowheads="1"/>
            </p:cNvSpPr>
            <p:nvPr/>
          </p:nvSpPr>
          <p:spPr bwMode="auto">
            <a:xfrm>
              <a:off x="4941263" y="896812"/>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9" name="椭圆 61"/>
            <p:cNvSpPr>
              <a:spLocks noChangeArrowheads="1"/>
            </p:cNvSpPr>
            <p:nvPr/>
          </p:nvSpPr>
          <p:spPr bwMode="auto">
            <a:xfrm>
              <a:off x="4486656" y="8741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0" name="椭圆 62"/>
            <p:cNvSpPr>
              <a:spLocks noChangeArrowheads="1"/>
            </p:cNvSpPr>
            <p:nvPr/>
          </p:nvSpPr>
          <p:spPr bwMode="auto">
            <a:xfrm>
              <a:off x="7882058"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1" name="椭圆 63"/>
            <p:cNvSpPr>
              <a:spLocks noChangeArrowheads="1"/>
            </p:cNvSpPr>
            <p:nvPr/>
          </p:nvSpPr>
          <p:spPr bwMode="auto">
            <a:xfrm>
              <a:off x="3246994" y="77992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2" name="椭圆 64"/>
            <p:cNvSpPr>
              <a:spLocks noChangeArrowheads="1"/>
            </p:cNvSpPr>
            <p:nvPr/>
          </p:nvSpPr>
          <p:spPr bwMode="auto">
            <a:xfrm>
              <a:off x="3879565" y="115586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3" name="椭圆 65"/>
            <p:cNvSpPr>
              <a:spLocks noChangeArrowheads="1"/>
            </p:cNvSpPr>
            <p:nvPr/>
          </p:nvSpPr>
          <p:spPr bwMode="auto">
            <a:xfrm>
              <a:off x="990507" y="47070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4" name="椭圆 66"/>
            <p:cNvSpPr>
              <a:spLocks noChangeArrowheads="1"/>
            </p:cNvSpPr>
            <p:nvPr/>
          </p:nvSpPr>
          <p:spPr bwMode="auto">
            <a:xfrm>
              <a:off x="2256487" y="33364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5" name="椭圆 67"/>
            <p:cNvSpPr>
              <a:spLocks noChangeArrowheads="1"/>
            </p:cNvSpPr>
            <p:nvPr/>
          </p:nvSpPr>
          <p:spPr bwMode="auto">
            <a:xfrm>
              <a:off x="4874377" y="501940"/>
              <a:ext cx="1644428" cy="16444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6" name="椭圆 68"/>
            <p:cNvSpPr>
              <a:spLocks noChangeArrowheads="1"/>
            </p:cNvSpPr>
            <p:nvPr/>
          </p:nvSpPr>
          <p:spPr bwMode="auto">
            <a:xfrm>
              <a:off x="3950756" y="69501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7" name="椭圆 69"/>
            <p:cNvSpPr>
              <a:spLocks noChangeArrowheads="1"/>
            </p:cNvSpPr>
            <p:nvPr/>
          </p:nvSpPr>
          <p:spPr bwMode="auto">
            <a:xfrm>
              <a:off x="0" y="46966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8" name="椭圆 70"/>
            <p:cNvSpPr>
              <a:spLocks noChangeArrowheads="1"/>
            </p:cNvSpPr>
            <p:nvPr/>
          </p:nvSpPr>
          <p:spPr bwMode="auto">
            <a:xfrm>
              <a:off x="1520636" y="0"/>
              <a:ext cx="3172755" cy="31727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8197" name="矩形 71"/>
          <p:cNvSpPr>
            <a:spLocks noChangeArrowheads="1"/>
          </p:cNvSpPr>
          <p:nvPr/>
        </p:nvSpPr>
        <p:spPr bwMode="auto">
          <a:xfrm>
            <a:off x="11190288" y="-11113"/>
            <a:ext cx="1001712" cy="1001713"/>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800">
                <a:solidFill>
                  <a:srgbClr val="FFFFFF"/>
                </a:solidFill>
                <a:latin typeface="Impact" panose="020B0806030902050204" pitchFamily="34" charset="0"/>
                <a:sym typeface="Impact" panose="020B0806030902050204" pitchFamily="34" charset="0"/>
              </a:rPr>
              <a:t>2</a:t>
            </a:r>
            <a:endParaRPr lang="zh-CN" altLang="en-US" sz="4800">
              <a:solidFill>
                <a:srgbClr val="FFFFFF"/>
              </a:solidFill>
              <a:latin typeface="Impact" panose="020B0806030902050204" pitchFamily="34" charset="0"/>
              <a:sym typeface="Impact" panose="020B0806030902050204" pitchFamily="34" charset="0"/>
            </a:endParaRPr>
          </a:p>
        </p:txBody>
      </p:sp>
      <p:sp>
        <p:nvSpPr>
          <p:cNvPr id="8198" name="矩形 72"/>
          <p:cNvSpPr>
            <a:spLocks noChangeArrowheads="1"/>
          </p:cNvSpPr>
          <p:nvPr/>
        </p:nvSpPr>
        <p:spPr bwMode="auto">
          <a:xfrm>
            <a:off x="10501313" y="965200"/>
            <a:ext cx="688975" cy="68897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9" name="矩形 73"/>
          <p:cNvSpPr>
            <a:spLocks noChangeArrowheads="1"/>
          </p:cNvSpPr>
          <p:nvPr/>
        </p:nvSpPr>
        <p:spPr bwMode="auto">
          <a:xfrm>
            <a:off x="11190288" y="1654175"/>
            <a:ext cx="428625" cy="42862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0" name="矩形 74"/>
          <p:cNvSpPr>
            <a:spLocks noChangeArrowheads="1"/>
          </p:cNvSpPr>
          <p:nvPr/>
        </p:nvSpPr>
        <p:spPr bwMode="auto">
          <a:xfrm>
            <a:off x="10247313" y="1649413"/>
            <a:ext cx="254000" cy="25400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1" name="矩形 75"/>
          <p:cNvSpPr>
            <a:spLocks noChangeArrowheads="1"/>
          </p:cNvSpPr>
          <p:nvPr/>
        </p:nvSpPr>
        <p:spPr bwMode="auto">
          <a:xfrm>
            <a:off x="11190288" y="2255838"/>
            <a:ext cx="428625" cy="4602162"/>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科研经历</a:t>
            </a:r>
            <a:endParaRPr lang="zh-CN" altLang="en-US" sz="1800" dirty="0">
              <a:solidFill>
                <a:schemeClr val="bg1"/>
              </a:solidFill>
            </a:endParaRPr>
          </a:p>
        </p:txBody>
      </p:sp>
      <p:sp>
        <p:nvSpPr>
          <p:cNvPr id="8202" name="矩形 76"/>
          <p:cNvSpPr>
            <a:spLocks noChangeArrowheads="1"/>
          </p:cNvSpPr>
          <p:nvPr/>
        </p:nvSpPr>
        <p:spPr bwMode="auto">
          <a:xfrm>
            <a:off x="1189038" y="798513"/>
            <a:ext cx="3921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6600" b="1">
                <a:solidFill>
                  <a:srgbClr val="92D050"/>
                </a:solidFill>
                <a:latin typeface="Impact" panose="020B0806030902050204" pitchFamily="34" charset="0"/>
                <a:sym typeface="Impact" panose="020B0806030902050204" pitchFamily="34" charset="0"/>
              </a:rPr>
              <a:t>2</a:t>
            </a:r>
            <a:endParaRPr lang="zh-CN" altLang="en-US" sz="6600" b="1">
              <a:solidFill>
                <a:srgbClr val="92D050"/>
              </a:solidFill>
              <a:latin typeface="Impact" panose="020B0806030902050204" pitchFamily="34" charset="0"/>
              <a:sym typeface="Impact" panose="020B0806030902050204" pitchFamily="34" charset="0"/>
            </a:endParaRPr>
          </a:p>
        </p:txBody>
      </p:sp>
      <p:grpSp>
        <p:nvGrpSpPr>
          <p:cNvPr id="14364" name="组合 10"/>
          <p:cNvGrpSpPr>
            <a:grpSpLocks/>
          </p:cNvGrpSpPr>
          <p:nvPr/>
        </p:nvGrpSpPr>
        <p:grpSpPr bwMode="auto">
          <a:xfrm>
            <a:off x="789053" y="3464029"/>
            <a:ext cx="9571038" cy="1449215"/>
            <a:chOff x="0" y="0"/>
            <a:chExt cx="9569874" cy="2080191"/>
          </a:xfrm>
        </p:grpSpPr>
        <p:sp>
          <p:nvSpPr>
            <p:cNvPr id="8214" name="矩形 9"/>
            <p:cNvSpPr>
              <a:spLocks noChangeArrowheads="1"/>
            </p:cNvSpPr>
            <p:nvPr/>
          </p:nvSpPr>
          <p:spPr bwMode="auto">
            <a:xfrm>
              <a:off x="0" y="0"/>
              <a:ext cx="9569874" cy="2080191"/>
            </a:xfrm>
            <a:prstGeom prst="rect">
              <a:avLst/>
            </a:prstGeom>
            <a:solidFill>
              <a:srgbClr val="78D050">
                <a:alpha val="6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5" name="矩形 8"/>
            <p:cNvSpPr>
              <a:spLocks noChangeArrowheads="1"/>
            </p:cNvSpPr>
            <p:nvPr/>
          </p:nvSpPr>
          <p:spPr bwMode="auto">
            <a:xfrm>
              <a:off x="37910" y="46210"/>
              <a:ext cx="9011855" cy="1988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None/>
              </a:pPr>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国家重点研发计划</a:t>
              </a:r>
              <a:endParaRPr lang="en-US" altLang="zh-CN"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pPr algn="ctr" eaLnBrk="1" hangingPunct="1">
                <a:lnSpc>
                  <a:spcPct val="100000"/>
                </a:lnSpc>
                <a:spcBef>
                  <a:spcPct val="0"/>
                </a:spcBef>
                <a:buNone/>
              </a:pPr>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“网络大数据的数据保护与隐私保护”</a:t>
              </a:r>
              <a:endParaRPr lang="en-US" altLang="zh-CN"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pPr algn="ctr"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2016YFB0800401</a:t>
              </a:r>
              <a:endPar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48" name="组合 10"/>
          <p:cNvGrpSpPr>
            <a:grpSpLocks/>
          </p:cNvGrpSpPr>
          <p:nvPr/>
        </p:nvGrpSpPr>
        <p:grpSpPr bwMode="auto">
          <a:xfrm>
            <a:off x="771508" y="5039273"/>
            <a:ext cx="9571038" cy="1449215"/>
            <a:chOff x="0" y="0"/>
            <a:chExt cx="9569874" cy="2080191"/>
          </a:xfrm>
        </p:grpSpPr>
        <p:sp>
          <p:nvSpPr>
            <p:cNvPr id="49" name="矩形 9"/>
            <p:cNvSpPr>
              <a:spLocks noChangeArrowheads="1"/>
            </p:cNvSpPr>
            <p:nvPr/>
          </p:nvSpPr>
          <p:spPr bwMode="auto">
            <a:xfrm>
              <a:off x="0" y="0"/>
              <a:ext cx="9569874" cy="2080191"/>
            </a:xfrm>
            <a:prstGeom prst="rect">
              <a:avLst/>
            </a:prstGeom>
            <a:solidFill>
              <a:srgbClr val="78D050">
                <a:alpha val="6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1" name="矩形 8"/>
            <p:cNvSpPr>
              <a:spLocks noChangeArrowheads="1"/>
            </p:cNvSpPr>
            <p:nvPr/>
          </p:nvSpPr>
          <p:spPr bwMode="auto">
            <a:xfrm>
              <a:off x="162537" y="46210"/>
              <a:ext cx="8887228" cy="1988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None/>
              </a:pPr>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国家重点研发计划</a:t>
              </a:r>
              <a:endParaRPr lang="en-US" altLang="zh-CN"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pPr algn="ctr" eaLnBrk="1" hangingPunct="1">
                <a:lnSpc>
                  <a:spcPct val="100000"/>
                </a:lnSpc>
                <a:spcBef>
                  <a:spcPct val="0"/>
                </a:spcBef>
                <a:buNone/>
              </a:pPr>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“跨界服务融合理论与关键技术”</a:t>
              </a:r>
              <a:endParaRPr lang="en-US" altLang="zh-CN"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pPr algn="ctr"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2017YFB1400602</a:t>
              </a:r>
              <a:endPar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42" name="组合 10"/>
          <p:cNvGrpSpPr>
            <a:grpSpLocks/>
          </p:cNvGrpSpPr>
          <p:nvPr/>
        </p:nvGrpSpPr>
        <p:grpSpPr bwMode="auto">
          <a:xfrm>
            <a:off x="729257" y="1924769"/>
            <a:ext cx="9621688" cy="1449215"/>
            <a:chOff x="-50644" y="0"/>
            <a:chExt cx="9620518" cy="2080191"/>
          </a:xfrm>
        </p:grpSpPr>
        <p:sp>
          <p:nvSpPr>
            <p:cNvPr id="43" name="矩形 9"/>
            <p:cNvSpPr>
              <a:spLocks noChangeArrowheads="1"/>
            </p:cNvSpPr>
            <p:nvPr/>
          </p:nvSpPr>
          <p:spPr bwMode="auto">
            <a:xfrm>
              <a:off x="0" y="0"/>
              <a:ext cx="9569874" cy="2080191"/>
            </a:xfrm>
            <a:prstGeom prst="rect">
              <a:avLst/>
            </a:prstGeom>
            <a:solidFill>
              <a:srgbClr val="78D050">
                <a:alpha val="6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4" name="矩形 8"/>
            <p:cNvSpPr>
              <a:spLocks noChangeArrowheads="1"/>
            </p:cNvSpPr>
            <p:nvPr/>
          </p:nvSpPr>
          <p:spPr bwMode="auto">
            <a:xfrm>
              <a:off x="-50644" y="46210"/>
              <a:ext cx="9516899" cy="1988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None/>
              </a:pPr>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国家自然科学基金</a:t>
              </a:r>
              <a:endParaRPr lang="en-US" altLang="zh-CN"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pPr algn="ctr" eaLnBrk="1" hangingPunct="1">
                <a:lnSpc>
                  <a:spcPct val="100000"/>
                </a:lnSpc>
                <a:spcBef>
                  <a:spcPct val="0"/>
                </a:spcBef>
                <a:buNone/>
              </a:pPr>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“面向开源开放开发的软件生态系统演化机制与健康性研究”</a:t>
              </a:r>
              <a:endParaRPr lang="en-US" altLang="zh-CN"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pPr algn="ctr"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61572371</a:t>
              </a:r>
              <a:endPar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pic>
        <p:nvPicPr>
          <p:cNvPr id="1028" name="Picture 4" descr="http://www.zhenhaotv.com/cache/1525854686586194.png"/>
          <p:cNvPicPr>
            <a:picLocks noChangeAspect="1" noChangeArrowheads="1"/>
          </p:cNvPicPr>
          <p:nvPr/>
        </p:nvPicPr>
        <p:blipFill rotWithShape="1">
          <a:blip r:embed="rId2">
            <a:extLst>
              <a:ext uri="{28A0092B-C50C-407E-A947-70E740481C1C}">
                <a14:useLocalDpi xmlns:a14="http://schemas.microsoft.com/office/drawing/2010/main" val="0"/>
              </a:ext>
            </a:extLst>
          </a:blip>
          <a:srcRect r="61376"/>
          <a:stretch/>
        </p:blipFill>
        <p:spPr bwMode="auto">
          <a:xfrm>
            <a:off x="1733165" y="582110"/>
            <a:ext cx="2637688" cy="738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061137"/>
      </p:ext>
    </p:extLst>
  </p:cSld>
  <p:clrMapOvr>
    <a:masterClrMapping/>
  </p:clrMapOvr>
  <p:transition spd="med"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750"/>
                                  </p:stCondLst>
                                  <p:childTnLst>
                                    <p:set>
                                      <p:cBhvr>
                                        <p:cTn id="6" dur="1" fill="hold">
                                          <p:stCondLst>
                                            <p:cond delay="0"/>
                                          </p:stCondLst>
                                        </p:cTn>
                                        <p:tgtEl>
                                          <p:spTgt spid="14367"/>
                                        </p:tgtEl>
                                        <p:attrNameLst>
                                          <p:attrName>style.visibility</p:attrName>
                                        </p:attrNameLst>
                                      </p:cBhvr>
                                      <p:to>
                                        <p:strVal val="visible"/>
                                      </p:to>
                                    </p:set>
                                    <p:animEffect>
                                      <p:cBhvr>
                                        <p:cTn id="7" dur="600"/>
                                        <p:tgtEl>
                                          <p:spTgt spid="14367"/>
                                        </p:tgtEl>
                                      </p:cBhvr>
                                    </p:animEffect>
                                  </p:childTnLst>
                                </p:cTn>
                              </p:par>
                              <p:par>
                                <p:cTn id="8" presetID="42" presetClass="path" presetSubtype="0" accel="50000" decel="50000" fill="hold" nodeType="withEffect">
                                  <p:stCondLst>
                                    <p:cond delay="750"/>
                                  </p:stCondLst>
                                  <p:childTnLst>
                                    <p:animMotion origin="layout" path="M 0 4.07407E-6 L 0 1.00972 " pathEditMode="relative" rAng="0" ptsTypes="AA">
                                      <p:cBhvr>
                                        <p:cTn id="9" dur="1400" fill="hold"/>
                                        <p:tgtEl>
                                          <p:spTgt spid="14367"/>
                                        </p:tgtEl>
                                        <p:attrNameLst>
                                          <p:attrName>ppt_x,ppt_y</p:attrName>
                                        </p:attrNameLst>
                                      </p:cBhvr>
                                      <p:rCtr x="0" y="5048600"/>
                                    </p:animMotion>
                                  </p:childTnLst>
                                </p:cTn>
                              </p:par>
                              <p:par>
                                <p:cTn id="10" presetID="10" presetClass="exit" presetSubtype="0" fill="hold" nodeType="withEffect">
                                  <p:stCondLst>
                                    <p:cond delay="750"/>
                                  </p:stCondLst>
                                  <p:childTnLst>
                                    <p:animEffect>
                                      <p:cBhvr>
                                        <p:cTn id="11" dur="1000"/>
                                        <p:tgtEl>
                                          <p:spTgt spid="14367"/>
                                        </p:tgtEl>
                                      </p:cBhvr>
                                    </p:animEffect>
                                    <p:set>
                                      <p:cBhvr>
                                        <p:cTn id="12" dur="1" fill="hold">
                                          <p:stCondLst>
                                            <p:cond delay="999"/>
                                          </p:stCondLst>
                                        </p:cTn>
                                        <p:tgtEl>
                                          <p:spTgt spid="14367"/>
                                        </p:tgtEl>
                                        <p:attrNameLst>
                                          <p:attrName>style.visibility</p:attrName>
                                        </p:attrNameLst>
                                      </p:cBhvr>
                                      <p:to>
                                        <p:strVal val="hidden"/>
                                      </p:to>
                                    </p:set>
                                  </p:childTnLst>
                                </p:cTn>
                              </p:par>
                            </p:childTnLst>
                          </p:cTn>
                        </p:par>
                        <p:par>
                          <p:cTn id="13" fill="hold" nodeType="afterGroup">
                            <p:stCondLst>
                              <p:cond delay="2150"/>
                            </p:stCondLst>
                            <p:childTnLst>
                              <p:par>
                                <p:cTn id="14" presetID="23" presetClass="entr" presetSubtype="16" fill="hold" nodeType="afterEffect">
                                  <p:stCondLst>
                                    <p:cond delay="0"/>
                                  </p:stCondLst>
                                  <p:childTnLst>
                                    <p:set>
                                      <p:cBhvr>
                                        <p:cTn id="15" dur="1" fill="hold">
                                          <p:stCondLst>
                                            <p:cond delay="0"/>
                                          </p:stCondLst>
                                        </p:cTn>
                                        <p:tgtEl>
                                          <p:spTgt spid="14364"/>
                                        </p:tgtEl>
                                        <p:attrNameLst>
                                          <p:attrName>style.visibility</p:attrName>
                                        </p:attrNameLst>
                                      </p:cBhvr>
                                      <p:to>
                                        <p:strVal val="visible"/>
                                      </p:to>
                                    </p:set>
                                    <p:anim calcmode="lin" valueType="num">
                                      <p:cBhvr>
                                        <p:cTn id="16" dur="500" fill="hold"/>
                                        <p:tgtEl>
                                          <p:spTgt spid="14364"/>
                                        </p:tgtEl>
                                        <p:attrNameLst>
                                          <p:attrName>ppt_w</p:attrName>
                                        </p:attrNameLst>
                                      </p:cBhvr>
                                      <p:tavLst>
                                        <p:tav tm="0">
                                          <p:val>
                                            <p:fltVal val="0"/>
                                          </p:val>
                                        </p:tav>
                                        <p:tav tm="100000">
                                          <p:val>
                                            <p:strVal val="#ppt_w"/>
                                          </p:val>
                                        </p:tav>
                                      </p:tavLst>
                                    </p:anim>
                                    <p:anim calcmode="lin" valueType="num">
                                      <p:cBhvr>
                                        <p:cTn id="17" dur="500" fill="hold"/>
                                        <p:tgtEl>
                                          <p:spTgt spid="14364"/>
                                        </p:tgtEl>
                                        <p:attrNameLst>
                                          <p:attrName>ppt_h</p:attrName>
                                        </p:attrNameLst>
                                      </p:cBhvr>
                                      <p:tavLst>
                                        <p:tav tm="0">
                                          <p:val>
                                            <p:fltVal val="0"/>
                                          </p:val>
                                        </p:tav>
                                        <p:tav tm="100000">
                                          <p:val>
                                            <p:strVal val="#ppt_h"/>
                                          </p:val>
                                        </p:tav>
                                      </p:tavLst>
                                    </p:anim>
                                  </p:childTnLst>
                                </p:cTn>
                              </p:par>
                            </p:childTnLst>
                          </p:cTn>
                        </p:par>
                        <p:par>
                          <p:cTn id="18" fill="hold">
                            <p:stCondLst>
                              <p:cond delay="2650"/>
                            </p:stCondLst>
                            <p:childTnLst>
                              <p:par>
                                <p:cTn id="19" presetID="23" presetClass="entr" presetSubtype="16" fill="hold" nodeType="afterEffect">
                                  <p:stCondLst>
                                    <p:cond delay="0"/>
                                  </p:stCondLst>
                                  <p:childTnLst>
                                    <p:set>
                                      <p:cBhvr>
                                        <p:cTn id="20" dur="1" fill="hold">
                                          <p:stCondLst>
                                            <p:cond delay="0"/>
                                          </p:stCondLst>
                                        </p:cTn>
                                        <p:tgtEl>
                                          <p:spTgt spid="48"/>
                                        </p:tgtEl>
                                        <p:attrNameLst>
                                          <p:attrName>style.visibility</p:attrName>
                                        </p:attrNameLst>
                                      </p:cBhvr>
                                      <p:to>
                                        <p:strVal val="visible"/>
                                      </p:to>
                                    </p:set>
                                    <p:anim calcmode="lin" valueType="num">
                                      <p:cBhvr>
                                        <p:cTn id="21" dur="500" fill="hold"/>
                                        <p:tgtEl>
                                          <p:spTgt spid="48"/>
                                        </p:tgtEl>
                                        <p:attrNameLst>
                                          <p:attrName>ppt_w</p:attrName>
                                        </p:attrNameLst>
                                      </p:cBhvr>
                                      <p:tavLst>
                                        <p:tav tm="0">
                                          <p:val>
                                            <p:fltVal val="0"/>
                                          </p:val>
                                        </p:tav>
                                        <p:tav tm="100000">
                                          <p:val>
                                            <p:strVal val="#ppt_w"/>
                                          </p:val>
                                        </p:tav>
                                      </p:tavLst>
                                    </p:anim>
                                    <p:anim calcmode="lin" valueType="num">
                                      <p:cBhvr>
                                        <p:cTn id="22" dur="500" fill="hold"/>
                                        <p:tgtEl>
                                          <p:spTgt spid="48"/>
                                        </p:tgtEl>
                                        <p:attrNameLst>
                                          <p:attrName>ppt_h</p:attrName>
                                        </p:attrNameLst>
                                      </p:cBhvr>
                                      <p:tavLst>
                                        <p:tav tm="0">
                                          <p:val>
                                            <p:fltVal val="0"/>
                                          </p:val>
                                        </p:tav>
                                        <p:tav tm="100000">
                                          <p:val>
                                            <p:strVal val="#ppt_h"/>
                                          </p:val>
                                        </p:tav>
                                      </p:tavLst>
                                    </p:anim>
                                  </p:childTnLst>
                                </p:cTn>
                              </p:par>
                            </p:childTnLst>
                          </p:cTn>
                        </p:par>
                        <p:par>
                          <p:cTn id="23" fill="hold">
                            <p:stCondLst>
                              <p:cond delay="3150"/>
                            </p:stCondLst>
                            <p:childTnLst>
                              <p:par>
                                <p:cTn id="24" presetID="23" presetClass="entr" presetSubtype="16" fill="hold" nodeType="afterEffect">
                                  <p:stCondLst>
                                    <p:cond delay="0"/>
                                  </p:stCondLst>
                                  <p:childTnLst>
                                    <p:set>
                                      <p:cBhvr>
                                        <p:cTn id="25" dur="1" fill="hold">
                                          <p:stCondLst>
                                            <p:cond delay="0"/>
                                          </p:stCondLst>
                                        </p:cTn>
                                        <p:tgtEl>
                                          <p:spTgt spid="42"/>
                                        </p:tgtEl>
                                        <p:attrNameLst>
                                          <p:attrName>style.visibility</p:attrName>
                                        </p:attrNameLst>
                                      </p:cBhvr>
                                      <p:to>
                                        <p:strVal val="visible"/>
                                      </p:to>
                                    </p:set>
                                    <p:anim calcmode="lin" valueType="num">
                                      <p:cBhvr>
                                        <p:cTn id="26" dur="500" fill="hold"/>
                                        <p:tgtEl>
                                          <p:spTgt spid="42"/>
                                        </p:tgtEl>
                                        <p:attrNameLst>
                                          <p:attrName>ppt_w</p:attrName>
                                        </p:attrNameLst>
                                      </p:cBhvr>
                                      <p:tavLst>
                                        <p:tav tm="0">
                                          <p:val>
                                            <p:fltVal val="0"/>
                                          </p:val>
                                        </p:tav>
                                        <p:tav tm="100000">
                                          <p:val>
                                            <p:strVal val="#ppt_w"/>
                                          </p:val>
                                        </p:tav>
                                      </p:tavLst>
                                    </p:anim>
                                    <p:anim calcmode="lin" valueType="num">
                                      <p:cBhvr>
                                        <p:cTn id="27" dur="500" fill="hold"/>
                                        <p:tgtEl>
                                          <p:spTgt spid="4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7" hidden="1"/>
          <p:cNvSpPr>
            <a:spLocks noChangeArrowheads="1"/>
          </p:cNvSpPr>
          <p:nvPr/>
        </p:nvSpPr>
        <p:spPr bwMode="auto">
          <a:xfrm>
            <a:off x="1428750" y="604838"/>
            <a:ext cx="2724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400">
                <a:solidFill>
                  <a:srgbClr val="FFFFFF"/>
                </a:solidFill>
                <a:latin typeface="叶根友毛笔行书" pitchFamily="2" charset="-122"/>
                <a:ea typeface="叶根友毛笔行书" pitchFamily="2" charset="-122"/>
                <a:sym typeface="叶根友毛笔行书" pitchFamily="2" charset="-122"/>
              </a:rPr>
              <a:t> 科技创新</a:t>
            </a:r>
            <a:endParaRPr lang="zh-CN" altLang="en-US" sz="1800"/>
          </a:p>
        </p:txBody>
      </p:sp>
      <p:sp>
        <p:nvSpPr>
          <p:cNvPr id="8195" name="直接连接符 23"/>
          <p:cNvSpPr>
            <a:spLocks noChangeShapeType="1"/>
          </p:cNvSpPr>
          <p:nvPr/>
        </p:nvSpPr>
        <p:spPr bwMode="auto">
          <a:xfrm>
            <a:off x="1763713" y="1352550"/>
            <a:ext cx="8337550" cy="0"/>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67" name="组合 45" hidden="1"/>
          <p:cNvGrpSpPr>
            <a:grpSpLocks/>
          </p:cNvGrpSpPr>
          <p:nvPr/>
        </p:nvGrpSpPr>
        <p:grpSpPr bwMode="auto">
          <a:xfrm>
            <a:off x="315913" y="-695325"/>
            <a:ext cx="11560175" cy="4406900"/>
            <a:chOff x="0" y="0"/>
            <a:chExt cx="9863072" cy="3172755"/>
          </a:xfrm>
        </p:grpSpPr>
        <p:sp>
          <p:nvSpPr>
            <p:cNvPr id="8216" name="椭圆 47"/>
            <p:cNvSpPr>
              <a:spLocks noChangeArrowheads="1"/>
            </p:cNvSpPr>
            <p:nvPr/>
          </p:nvSpPr>
          <p:spPr bwMode="auto">
            <a:xfrm>
              <a:off x="436029" y="52297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7" name="椭圆 48"/>
            <p:cNvSpPr>
              <a:spLocks noChangeArrowheads="1"/>
            </p:cNvSpPr>
            <p:nvPr/>
          </p:nvSpPr>
          <p:spPr bwMode="auto">
            <a:xfrm>
              <a:off x="912574"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8" name="椭圆 49"/>
            <p:cNvSpPr>
              <a:spLocks noChangeArrowheads="1"/>
            </p:cNvSpPr>
            <p:nvPr/>
          </p:nvSpPr>
          <p:spPr bwMode="auto">
            <a:xfrm>
              <a:off x="1426536"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9" name="椭圆 51"/>
            <p:cNvSpPr>
              <a:spLocks noChangeArrowheads="1"/>
            </p:cNvSpPr>
            <p:nvPr/>
          </p:nvSpPr>
          <p:spPr bwMode="auto">
            <a:xfrm>
              <a:off x="1903081"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0" name="椭圆 52"/>
            <p:cNvSpPr>
              <a:spLocks noChangeArrowheads="1"/>
            </p:cNvSpPr>
            <p:nvPr/>
          </p:nvSpPr>
          <p:spPr bwMode="auto">
            <a:xfrm>
              <a:off x="2712377" y="61206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1" name="椭圆 53"/>
            <p:cNvSpPr>
              <a:spLocks noChangeArrowheads="1"/>
            </p:cNvSpPr>
            <p:nvPr/>
          </p:nvSpPr>
          <p:spPr bwMode="auto">
            <a:xfrm>
              <a:off x="3702884" y="3473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2" name="椭圆 54"/>
            <p:cNvSpPr>
              <a:spLocks noChangeArrowheads="1"/>
            </p:cNvSpPr>
            <p:nvPr/>
          </p:nvSpPr>
          <p:spPr bwMode="auto">
            <a:xfrm>
              <a:off x="3883870" y="2711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3" name="椭圆 55"/>
            <p:cNvSpPr>
              <a:spLocks noChangeArrowheads="1"/>
            </p:cNvSpPr>
            <p:nvPr/>
          </p:nvSpPr>
          <p:spPr bwMode="auto">
            <a:xfrm>
              <a:off x="5008029"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4" name="椭圆 56"/>
            <p:cNvSpPr>
              <a:spLocks noChangeArrowheads="1"/>
            </p:cNvSpPr>
            <p:nvPr/>
          </p:nvSpPr>
          <p:spPr bwMode="auto">
            <a:xfrm>
              <a:off x="5902289"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5" name="椭圆 57"/>
            <p:cNvSpPr>
              <a:spLocks noChangeArrowheads="1"/>
            </p:cNvSpPr>
            <p:nvPr/>
          </p:nvSpPr>
          <p:spPr bwMode="auto">
            <a:xfrm>
              <a:off x="7168269"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6" name="椭圆 58"/>
            <p:cNvSpPr>
              <a:spLocks noChangeArrowheads="1"/>
            </p:cNvSpPr>
            <p:nvPr/>
          </p:nvSpPr>
          <p:spPr bwMode="auto">
            <a:xfrm>
              <a:off x="7168269" y="51642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7" name="椭圆 59"/>
            <p:cNvSpPr>
              <a:spLocks noChangeArrowheads="1"/>
            </p:cNvSpPr>
            <p:nvPr/>
          </p:nvSpPr>
          <p:spPr bwMode="auto">
            <a:xfrm>
              <a:off x="5079236"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8" name="椭圆 60"/>
            <p:cNvSpPr>
              <a:spLocks noChangeArrowheads="1"/>
            </p:cNvSpPr>
            <p:nvPr/>
          </p:nvSpPr>
          <p:spPr bwMode="auto">
            <a:xfrm>
              <a:off x="4941263" y="896812"/>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9" name="椭圆 61"/>
            <p:cNvSpPr>
              <a:spLocks noChangeArrowheads="1"/>
            </p:cNvSpPr>
            <p:nvPr/>
          </p:nvSpPr>
          <p:spPr bwMode="auto">
            <a:xfrm>
              <a:off x="4486656" y="8741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0" name="椭圆 62"/>
            <p:cNvSpPr>
              <a:spLocks noChangeArrowheads="1"/>
            </p:cNvSpPr>
            <p:nvPr/>
          </p:nvSpPr>
          <p:spPr bwMode="auto">
            <a:xfrm>
              <a:off x="7882058"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1" name="椭圆 63"/>
            <p:cNvSpPr>
              <a:spLocks noChangeArrowheads="1"/>
            </p:cNvSpPr>
            <p:nvPr/>
          </p:nvSpPr>
          <p:spPr bwMode="auto">
            <a:xfrm>
              <a:off x="3246994" y="77992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2" name="椭圆 64"/>
            <p:cNvSpPr>
              <a:spLocks noChangeArrowheads="1"/>
            </p:cNvSpPr>
            <p:nvPr/>
          </p:nvSpPr>
          <p:spPr bwMode="auto">
            <a:xfrm>
              <a:off x="3879565" y="115586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3" name="椭圆 65"/>
            <p:cNvSpPr>
              <a:spLocks noChangeArrowheads="1"/>
            </p:cNvSpPr>
            <p:nvPr/>
          </p:nvSpPr>
          <p:spPr bwMode="auto">
            <a:xfrm>
              <a:off x="990507" y="47070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4" name="椭圆 66"/>
            <p:cNvSpPr>
              <a:spLocks noChangeArrowheads="1"/>
            </p:cNvSpPr>
            <p:nvPr/>
          </p:nvSpPr>
          <p:spPr bwMode="auto">
            <a:xfrm>
              <a:off x="2256487" y="33364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5" name="椭圆 67"/>
            <p:cNvSpPr>
              <a:spLocks noChangeArrowheads="1"/>
            </p:cNvSpPr>
            <p:nvPr/>
          </p:nvSpPr>
          <p:spPr bwMode="auto">
            <a:xfrm>
              <a:off x="4874377" y="501940"/>
              <a:ext cx="1644428" cy="16444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6" name="椭圆 68"/>
            <p:cNvSpPr>
              <a:spLocks noChangeArrowheads="1"/>
            </p:cNvSpPr>
            <p:nvPr/>
          </p:nvSpPr>
          <p:spPr bwMode="auto">
            <a:xfrm>
              <a:off x="3950756" y="69501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7" name="椭圆 69"/>
            <p:cNvSpPr>
              <a:spLocks noChangeArrowheads="1"/>
            </p:cNvSpPr>
            <p:nvPr/>
          </p:nvSpPr>
          <p:spPr bwMode="auto">
            <a:xfrm>
              <a:off x="0" y="46966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8" name="椭圆 70"/>
            <p:cNvSpPr>
              <a:spLocks noChangeArrowheads="1"/>
            </p:cNvSpPr>
            <p:nvPr/>
          </p:nvSpPr>
          <p:spPr bwMode="auto">
            <a:xfrm>
              <a:off x="1520636" y="0"/>
              <a:ext cx="3172755" cy="31727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8197" name="矩形 71"/>
          <p:cNvSpPr>
            <a:spLocks noChangeArrowheads="1"/>
          </p:cNvSpPr>
          <p:nvPr/>
        </p:nvSpPr>
        <p:spPr bwMode="auto">
          <a:xfrm>
            <a:off x="11190288" y="-11113"/>
            <a:ext cx="1001712" cy="1001713"/>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800">
                <a:solidFill>
                  <a:srgbClr val="FFFFFF"/>
                </a:solidFill>
                <a:latin typeface="Impact" panose="020B0806030902050204" pitchFamily="34" charset="0"/>
                <a:sym typeface="Impact" panose="020B0806030902050204" pitchFamily="34" charset="0"/>
              </a:rPr>
              <a:t>2</a:t>
            </a:r>
            <a:endParaRPr lang="zh-CN" altLang="en-US" sz="4800">
              <a:solidFill>
                <a:srgbClr val="FFFFFF"/>
              </a:solidFill>
              <a:latin typeface="Impact" panose="020B0806030902050204" pitchFamily="34" charset="0"/>
              <a:sym typeface="Impact" panose="020B0806030902050204" pitchFamily="34" charset="0"/>
            </a:endParaRPr>
          </a:p>
        </p:txBody>
      </p:sp>
      <p:sp>
        <p:nvSpPr>
          <p:cNvPr id="8198" name="矩形 72"/>
          <p:cNvSpPr>
            <a:spLocks noChangeArrowheads="1"/>
          </p:cNvSpPr>
          <p:nvPr/>
        </p:nvSpPr>
        <p:spPr bwMode="auto">
          <a:xfrm>
            <a:off x="10501313" y="965200"/>
            <a:ext cx="688975" cy="68897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9" name="矩形 73"/>
          <p:cNvSpPr>
            <a:spLocks noChangeArrowheads="1"/>
          </p:cNvSpPr>
          <p:nvPr/>
        </p:nvSpPr>
        <p:spPr bwMode="auto">
          <a:xfrm>
            <a:off x="11190288" y="1654175"/>
            <a:ext cx="428625" cy="42862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0" name="矩形 74"/>
          <p:cNvSpPr>
            <a:spLocks noChangeArrowheads="1"/>
          </p:cNvSpPr>
          <p:nvPr/>
        </p:nvSpPr>
        <p:spPr bwMode="auto">
          <a:xfrm>
            <a:off x="10247313" y="1649413"/>
            <a:ext cx="254000" cy="25400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1" name="矩形 75"/>
          <p:cNvSpPr>
            <a:spLocks noChangeArrowheads="1"/>
          </p:cNvSpPr>
          <p:nvPr/>
        </p:nvSpPr>
        <p:spPr bwMode="auto">
          <a:xfrm>
            <a:off x="11190288" y="2255838"/>
            <a:ext cx="428625" cy="4602162"/>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科研经历</a:t>
            </a:r>
            <a:endParaRPr lang="zh-CN" altLang="en-US" sz="1800" b="1" dirty="0"/>
          </a:p>
        </p:txBody>
      </p:sp>
      <p:sp>
        <p:nvSpPr>
          <p:cNvPr id="8202" name="矩形 76"/>
          <p:cNvSpPr>
            <a:spLocks noChangeArrowheads="1"/>
          </p:cNvSpPr>
          <p:nvPr/>
        </p:nvSpPr>
        <p:spPr bwMode="auto">
          <a:xfrm>
            <a:off x="1189038" y="798513"/>
            <a:ext cx="3921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6600" b="1">
                <a:solidFill>
                  <a:srgbClr val="92D050"/>
                </a:solidFill>
                <a:latin typeface="Impact" panose="020B0806030902050204" pitchFamily="34" charset="0"/>
                <a:sym typeface="Impact" panose="020B0806030902050204" pitchFamily="34" charset="0"/>
              </a:rPr>
              <a:t>2</a:t>
            </a:r>
            <a:endParaRPr lang="zh-CN" altLang="en-US" sz="6600" b="1">
              <a:solidFill>
                <a:srgbClr val="92D050"/>
              </a:solidFill>
              <a:latin typeface="Impact" panose="020B0806030902050204" pitchFamily="34" charset="0"/>
              <a:sym typeface="Impact" panose="020B0806030902050204" pitchFamily="34" charset="0"/>
            </a:endParaRPr>
          </a:p>
        </p:txBody>
      </p:sp>
      <p:pic>
        <p:nvPicPr>
          <p:cNvPr id="37" name="Picture 4" descr="http://www.zhenhaotv.com/cache/1525854686586194.png"/>
          <p:cNvPicPr>
            <a:picLocks noChangeAspect="1" noChangeArrowheads="1"/>
          </p:cNvPicPr>
          <p:nvPr/>
        </p:nvPicPr>
        <p:blipFill rotWithShape="1">
          <a:blip r:embed="rId2">
            <a:extLst>
              <a:ext uri="{28A0092B-C50C-407E-A947-70E740481C1C}">
                <a14:useLocalDpi xmlns:a14="http://schemas.microsoft.com/office/drawing/2010/main" val="0"/>
              </a:ext>
            </a:extLst>
          </a:blip>
          <a:srcRect r="61376"/>
          <a:stretch/>
        </p:blipFill>
        <p:spPr bwMode="auto">
          <a:xfrm>
            <a:off x="1733165" y="582110"/>
            <a:ext cx="2637688" cy="738661"/>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组合 38"/>
          <p:cNvGrpSpPr/>
          <p:nvPr/>
        </p:nvGrpSpPr>
        <p:grpSpPr>
          <a:xfrm>
            <a:off x="805965" y="1697879"/>
            <a:ext cx="9055790" cy="2464866"/>
            <a:chOff x="3269991" y="1903413"/>
            <a:chExt cx="8491067" cy="2464866"/>
          </a:xfrm>
        </p:grpSpPr>
        <p:sp>
          <p:nvSpPr>
            <p:cNvPr id="40" name="文本框 39"/>
            <p:cNvSpPr txBox="1"/>
            <p:nvPr/>
          </p:nvSpPr>
          <p:spPr>
            <a:xfrm>
              <a:off x="3269991" y="2336954"/>
              <a:ext cx="8491067" cy="2031325"/>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zh-CN" altLang="en-US" sz="2400" b="1"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软件生态系统</a:t>
              </a:r>
              <a:r>
                <a:rPr lang="zh-CN" altLang="en-US" sz="2000" dirty="0">
                  <a:solidFill>
                    <a:schemeClr val="bg1"/>
                  </a:solidFill>
                  <a:latin typeface="微软雅黑" panose="020B0503020204020204" pitchFamily="34" charset="-122"/>
                  <a:ea typeface="微软雅黑" panose="020B0503020204020204" pitchFamily="34" charset="-122"/>
                </a:rPr>
                <a:t>是软件与开发</a:t>
              </a:r>
              <a:r>
                <a:rPr lang="zh-CN" altLang="en-US" sz="2000" dirty="0" smtClean="0">
                  <a:solidFill>
                    <a:schemeClr val="bg1"/>
                  </a:solidFill>
                  <a:latin typeface="微软雅黑" panose="020B0503020204020204" pitchFamily="34" charset="-122"/>
                  <a:ea typeface="微软雅黑" panose="020B0503020204020204" pitchFamily="34" charset="-122"/>
                </a:rPr>
                <a:t>者及其</a:t>
              </a:r>
              <a:r>
                <a:rPr lang="zh-CN" altLang="en-US" sz="2000" dirty="0">
                  <a:solidFill>
                    <a:schemeClr val="bg1"/>
                  </a:solidFill>
                  <a:latin typeface="微软雅黑" panose="020B0503020204020204" pitchFamily="34" charset="-122"/>
                  <a:ea typeface="微软雅黑" panose="020B0503020204020204" pitchFamily="34" charset="-122"/>
                </a:rPr>
                <a:t>它们之间的</a:t>
              </a:r>
              <a:r>
                <a:rPr lang="zh-CN" altLang="en-US" sz="2000" dirty="0" smtClean="0">
                  <a:solidFill>
                    <a:schemeClr val="bg1"/>
                  </a:solidFill>
                  <a:latin typeface="微软雅黑" panose="020B0503020204020204" pitchFamily="34" charset="-122"/>
                  <a:ea typeface="微软雅黑" panose="020B0503020204020204" pitchFamily="34" charset="-122"/>
                </a:rPr>
                <a:t>关系在</a:t>
              </a:r>
              <a:r>
                <a:rPr lang="zh-CN" altLang="en-US" sz="2000" dirty="0">
                  <a:solidFill>
                    <a:schemeClr val="bg1"/>
                  </a:solidFill>
                  <a:latin typeface="微软雅黑" panose="020B0503020204020204" pitchFamily="34" charset="-122"/>
                  <a:ea typeface="微软雅黑" panose="020B0503020204020204" pitchFamily="34" charset="-122"/>
                </a:rPr>
                <a:t>同一生态环境下共同演化的一个社会</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技术复杂系统</a:t>
              </a:r>
              <a:endParaRPr lang="en-US" altLang="zh-CN" sz="20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u"/>
              </a:pPr>
              <a:r>
                <a:rPr lang="zh-CN" altLang="en-US" sz="2000" dirty="0">
                  <a:solidFill>
                    <a:schemeClr val="bg1"/>
                  </a:solidFill>
                  <a:latin typeface="微软雅黑" panose="020B0503020204020204" pitchFamily="34" charset="-122"/>
                  <a:ea typeface="微软雅黑" panose="020B0503020204020204" pitchFamily="34" charset="-122"/>
                </a:rPr>
                <a:t>开源项目由众多的开源开发者协作完成，不同的开发者会参与到同样的项目</a:t>
              </a:r>
              <a:endParaRPr lang="en-US" altLang="zh-CN" sz="20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u"/>
              </a:pPr>
              <a:r>
                <a:rPr lang="zh-CN" altLang="en-US" sz="2000" dirty="0">
                  <a:solidFill>
                    <a:schemeClr val="bg1"/>
                  </a:solidFill>
                  <a:latin typeface="微软雅黑" panose="020B0503020204020204" pitchFamily="34" charset="-122"/>
                  <a:ea typeface="微软雅黑" panose="020B0503020204020204" pitchFamily="34" charset="-122"/>
                </a:rPr>
                <a:t>分析主观意愿和项目环境对开源软件生态系统中开发人员角色的演变的作用</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1" name="矩形 12"/>
            <p:cNvSpPr>
              <a:spLocks noChangeArrowheads="1"/>
            </p:cNvSpPr>
            <p:nvPr/>
          </p:nvSpPr>
          <p:spPr bwMode="auto">
            <a:xfrm>
              <a:off x="3289093" y="1903413"/>
              <a:ext cx="1803453" cy="41485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rPr>
                <a:t>研究背景</a:t>
              </a: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44" name="矩形 12"/>
          <p:cNvSpPr>
            <a:spLocks noChangeArrowheads="1"/>
          </p:cNvSpPr>
          <p:nvPr/>
        </p:nvSpPr>
        <p:spPr bwMode="auto">
          <a:xfrm>
            <a:off x="827205" y="4192106"/>
            <a:ext cx="2005287" cy="41485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rPr>
              <a:t>研究基础</a:t>
            </a: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0" name="文本框 49"/>
          <p:cNvSpPr txBox="1"/>
          <p:nvPr/>
        </p:nvSpPr>
        <p:spPr>
          <a:xfrm>
            <a:off x="805964" y="4724762"/>
            <a:ext cx="7090488" cy="240065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u"/>
            </a:pPr>
            <a:r>
              <a:rPr lang="zh-CN" altLang="en-US" sz="2000" dirty="0">
                <a:solidFill>
                  <a:schemeClr val="bg1"/>
                </a:solidFill>
                <a:latin typeface="微软雅黑" panose="020B0503020204020204" pitchFamily="34" charset="-122"/>
                <a:ea typeface="微软雅黑" panose="020B0503020204020204" pitchFamily="34" charset="-122"/>
              </a:rPr>
              <a:t>数据集：</a:t>
            </a:r>
            <a:r>
              <a:rPr lang="en-US" altLang="zh-CN" sz="2000" dirty="0">
                <a:solidFill>
                  <a:schemeClr val="bg1"/>
                </a:solidFill>
                <a:latin typeface="微软雅黑" panose="020B0503020204020204" pitchFamily="34" charset="-122"/>
                <a:ea typeface="微软雅黑" panose="020B0503020204020204" pitchFamily="34" charset="-122"/>
              </a:rPr>
              <a:t>LINUX-GNOME</a:t>
            </a:r>
            <a:r>
              <a:rPr lang="zh-CN" altLang="en-US" sz="2000" dirty="0">
                <a:solidFill>
                  <a:schemeClr val="bg1"/>
                </a:solidFill>
                <a:latin typeface="微软雅黑" panose="020B0503020204020204" pitchFamily="34" charset="-122"/>
                <a:ea typeface="微软雅黑" panose="020B0503020204020204" pitchFamily="34" charset="-122"/>
              </a:rPr>
              <a:t>开源生态系统，</a:t>
            </a:r>
            <a:r>
              <a:rPr lang="en-US" altLang="zh-CN" sz="2000" dirty="0">
                <a:solidFill>
                  <a:schemeClr val="bg1"/>
                </a:solidFill>
                <a:latin typeface="微软雅黑" panose="020B0503020204020204" pitchFamily="34" charset="-122"/>
                <a:ea typeface="微软雅黑" panose="020B0503020204020204" pitchFamily="34" charset="-122"/>
              </a:rPr>
              <a:t>1999</a:t>
            </a:r>
            <a:r>
              <a:rPr lang="zh-CN" altLang="en-US" sz="2000" dirty="0">
                <a:solidFill>
                  <a:schemeClr val="bg1"/>
                </a:solidFill>
                <a:latin typeface="微软雅黑" panose="020B0503020204020204" pitchFamily="34" charset="-122"/>
                <a:ea typeface="微软雅黑" panose="020B0503020204020204" pitchFamily="34" charset="-122"/>
              </a:rPr>
              <a:t>年至</a:t>
            </a:r>
            <a:r>
              <a:rPr lang="en-US" altLang="zh-CN" sz="2000" dirty="0" smtClean="0">
                <a:solidFill>
                  <a:schemeClr val="bg1"/>
                </a:solidFill>
                <a:latin typeface="微软雅黑" panose="020B0503020204020204" pitchFamily="34" charset="-122"/>
                <a:ea typeface="微软雅黑" panose="020B0503020204020204" pitchFamily="34" charset="-122"/>
              </a:rPr>
              <a:t>2013</a:t>
            </a:r>
            <a:r>
              <a:rPr lang="zh-CN" altLang="en-US" sz="2000" dirty="0" smtClean="0">
                <a:solidFill>
                  <a:schemeClr val="bg1"/>
                </a:solidFill>
                <a:latin typeface="微软雅黑" panose="020B0503020204020204" pitchFamily="34" charset="-122"/>
                <a:ea typeface="微软雅黑" panose="020B0503020204020204" pitchFamily="34" charset="-122"/>
              </a:rPr>
              <a:t>年</a:t>
            </a:r>
            <a:r>
              <a:rPr lang="zh-CN" altLang="en-US" sz="2000" dirty="0">
                <a:solidFill>
                  <a:schemeClr val="bg1"/>
                </a:solidFill>
                <a:latin typeface="微软雅黑" panose="020B0503020204020204" pitchFamily="34" charset="-122"/>
                <a:ea typeface="微软雅黑" panose="020B0503020204020204" pitchFamily="34" charset="-122"/>
              </a:rPr>
              <a:t>加入项目的开发人员，发现其中有</a:t>
            </a:r>
            <a:r>
              <a:rPr lang="en-US" altLang="zh-CN" sz="2000" dirty="0">
                <a:solidFill>
                  <a:schemeClr val="bg1"/>
                </a:solidFill>
                <a:latin typeface="微软雅黑" panose="020B0503020204020204" pitchFamily="34" charset="-122"/>
                <a:ea typeface="微软雅黑" panose="020B0503020204020204" pitchFamily="34" charset="-122"/>
              </a:rPr>
              <a:t>1035</a:t>
            </a:r>
            <a:r>
              <a:rPr lang="zh-CN" altLang="en-US" sz="2000" dirty="0">
                <a:solidFill>
                  <a:schemeClr val="bg1"/>
                </a:solidFill>
                <a:latin typeface="微软雅黑" panose="020B0503020204020204" pitchFamily="34" charset="-122"/>
                <a:ea typeface="微软雅黑" panose="020B0503020204020204" pitchFamily="34" charset="-122"/>
              </a:rPr>
              <a:t>个共同开发者，通过他们的代码提交，</a:t>
            </a:r>
            <a:r>
              <a:rPr lang="en-US" altLang="zh-CN" sz="2000" dirty="0">
                <a:solidFill>
                  <a:schemeClr val="bg1"/>
                </a:solidFill>
                <a:latin typeface="微软雅黑" panose="020B0503020204020204" pitchFamily="34" charset="-122"/>
                <a:ea typeface="微软雅黑" panose="020B0503020204020204" pitchFamily="34" charset="-122"/>
              </a:rPr>
              <a:t>BUG</a:t>
            </a:r>
            <a:r>
              <a:rPr lang="zh-CN" altLang="en-US" sz="2000" dirty="0">
                <a:solidFill>
                  <a:schemeClr val="bg1"/>
                </a:solidFill>
                <a:latin typeface="微软雅黑" panose="020B0503020204020204" pitchFamily="34" charset="-122"/>
                <a:ea typeface="微软雅黑" panose="020B0503020204020204" pitchFamily="34" charset="-122"/>
              </a:rPr>
              <a:t>修复，邮件列表等对开发者划分为：协作开发者，项目领导，核心开发者和协作核心开发者</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endParaRPr lang="en-US" altLang="zh-CN" sz="2000"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7896452" y="4053415"/>
            <a:ext cx="3190129" cy="2577391"/>
          </a:xfrm>
          <a:prstGeom prst="rect">
            <a:avLst/>
          </a:prstGeom>
        </p:spPr>
      </p:pic>
      <p:sp>
        <p:nvSpPr>
          <p:cNvPr id="2" name="矩形 1"/>
          <p:cNvSpPr/>
          <p:nvPr/>
        </p:nvSpPr>
        <p:spPr>
          <a:xfrm>
            <a:off x="4246984" y="795567"/>
            <a:ext cx="5955476" cy="369332"/>
          </a:xfrm>
          <a:prstGeom prst="rect">
            <a:avLst/>
          </a:prstGeom>
        </p:spPr>
        <p:txBody>
          <a:bodyPr wrap="none">
            <a:spAutoFit/>
          </a:bodyPr>
          <a:lstStyle/>
          <a:p>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面向开源开放开发的软件生态系统演化机制与健康性研究</a:t>
            </a:r>
            <a:endParaRPr lang="zh-CN" altLang="en-US" dirty="0"/>
          </a:p>
        </p:txBody>
      </p:sp>
    </p:spTree>
  </p:cSld>
  <p:clrMapOvr>
    <a:masterClrMapping/>
  </p:clrMapOvr>
  <p:transition spd="med"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750"/>
                                  </p:stCondLst>
                                  <p:childTnLst>
                                    <p:set>
                                      <p:cBhvr>
                                        <p:cTn id="6" dur="1" fill="hold">
                                          <p:stCondLst>
                                            <p:cond delay="0"/>
                                          </p:stCondLst>
                                        </p:cTn>
                                        <p:tgtEl>
                                          <p:spTgt spid="14367"/>
                                        </p:tgtEl>
                                        <p:attrNameLst>
                                          <p:attrName>style.visibility</p:attrName>
                                        </p:attrNameLst>
                                      </p:cBhvr>
                                      <p:to>
                                        <p:strVal val="visible"/>
                                      </p:to>
                                    </p:set>
                                    <p:animEffect>
                                      <p:cBhvr>
                                        <p:cTn id="7" dur="600"/>
                                        <p:tgtEl>
                                          <p:spTgt spid="14367"/>
                                        </p:tgtEl>
                                      </p:cBhvr>
                                    </p:animEffect>
                                  </p:childTnLst>
                                </p:cTn>
                              </p:par>
                              <p:par>
                                <p:cTn id="8" presetID="42" presetClass="path" presetSubtype="0" accel="50000" decel="50000" fill="hold" nodeType="withEffect">
                                  <p:stCondLst>
                                    <p:cond delay="750"/>
                                  </p:stCondLst>
                                  <p:childTnLst>
                                    <p:animMotion origin="layout" path="M 0 4.07407E-6 L 0 1.00972 " pathEditMode="relative" rAng="0" ptsTypes="AA">
                                      <p:cBhvr>
                                        <p:cTn id="9" dur="1400" fill="hold"/>
                                        <p:tgtEl>
                                          <p:spTgt spid="14367"/>
                                        </p:tgtEl>
                                        <p:attrNameLst>
                                          <p:attrName>ppt_x,ppt_y</p:attrName>
                                        </p:attrNameLst>
                                      </p:cBhvr>
                                      <p:rCtr x="0" y="5048600"/>
                                    </p:animMotion>
                                  </p:childTnLst>
                                </p:cTn>
                              </p:par>
                              <p:par>
                                <p:cTn id="10" presetID="10" presetClass="exit" presetSubtype="0" fill="hold" nodeType="withEffect">
                                  <p:stCondLst>
                                    <p:cond delay="750"/>
                                  </p:stCondLst>
                                  <p:childTnLst>
                                    <p:animEffect>
                                      <p:cBhvr>
                                        <p:cTn id="11" dur="1000"/>
                                        <p:tgtEl>
                                          <p:spTgt spid="14367"/>
                                        </p:tgtEl>
                                      </p:cBhvr>
                                    </p:animEffect>
                                    <p:set>
                                      <p:cBhvr>
                                        <p:cTn id="12" dur="1" fill="hold">
                                          <p:stCondLst>
                                            <p:cond delay="999"/>
                                          </p:stCondLst>
                                        </p:cTn>
                                        <p:tgtEl>
                                          <p:spTgt spid="143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7" hidden="1"/>
          <p:cNvSpPr>
            <a:spLocks noChangeArrowheads="1"/>
          </p:cNvSpPr>
          <p:nvPr/>
        </p:nvSpPr>
        <p:spPr bwMode="auto">
          <a:xfrm>
            <a:off x="1428750" y="604838"/>
            <a:ext cx="2724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400">
                <a:solidFill>
                  <a:srgbClr val="FFFFFF"/>
                </a:solidFill>
                <a:latin typeface="叶根友毛笔行书" pitchFamily="2" charset="-122"/>
                <a:ea typeface="叶根友毛笔行书" pitchFamily="2" charset="-122"/>
                <a:sym typeface="叶根友毛笔行书" pitchFamily="2" charset="-122"/>
              </a:rPr>
              <a:t> 科技创新</a:t>
            </a:r>
            <a:endParaRPr lang="zh-CN" altLang="en-US" sz="1800"/>
          </a:p>
        </p:txBody>
      </p:sp>
      <p:sp>
        <p:nvSpPr>
          <p:cNvPr id="8195" name="直接连接符 23"/>
          <p:cNvSpPr>
            <a:spLocks noChangeShapeType="1"/>
          </p:cNvSpPr>
          <p:nvPr/>
        </p:nvSpPr>
        <p:spPr bwMode="auto">
          <a:xfrm>
            <a:off x="1763713" y="1352550"/>
            <a:ext cx="8337550" cy="0"/>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67" name="组合 45" hidden="1"/>
          <p:cNvGrpSpPr>
            <a:grpSpLocks/>
          </p:cNvGrpSpPr>
          <p:nvPr/>
        </p:nvGrpSpPr>
        <p:grpSpPr bwMode="auto">
          <a:xfrm>
            <a:off x="315913" y="-695325"/>
            <a:ext cx="11560175" cy="4406900"/>
            <a:chOff x="0" y="0"/>
            <a:chExt cx="9863072" cy="3172755"/>
          </a:xfrm>
        </p:grpSpPr>
        <p:sp>
          <p:nvSpPr>
            <p:cNvPr id="8216" name="椭圆 47"/>
            <p:cNvSpPr>
              <a:spLocks noChangeArrowheads="1"/>
            </p:cNvSpPr>
            <p:nvPr/>
          </p:nvSpPr>
          <p:spPr bwMode="auto">
            <a:xfrm>
              <a:off x="436029" y="52297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7" name="椭圆 48"/>
            <p:cNvSpPr>
              <a:spLocks noChangeArrowheads="1"/>
            </p:cNvSpPr>
            <p:nvPr/>
          </p:nvSpPr>
          <p:spPr bwMode="auto">
            <a:xfrm>
              <a:off x="912574"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8" name="椭圆 49"/>
            <p:cNvSpPr>
              <a:spLocks noChangeArrowheads="1"/>
            </p:cNvSpPr>
            <p:nvPr/>
          </p:nvSpPr>
          <p:spPr bwMode="auto">
            <a:xfrm>
              <a:off x="1426536"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9" name="椭圆 51"/>
            <p:cNvSpPr>
              <a:spLocks noChangeArrowheads="1"/>
            </p:cNvSpPr>
            <p:nvPr/>
          </p:nvSpPr>
          <p:spPr bwMode="auto">
            <a:xfrm>
              <a:off x="1903081"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0" name="椭圆 52"/>
            <p:cNvSpPr>
              <a:spLocks noChangeArrowheads="1"/>
            </p:cNvSpPr>
            <p:nvPr/>
          </p:nvSpPr>
          <p:spPr bwMode="auto">
            <a:xfrm>
              <a:off x="2712377" y="61206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1" name="椭圆 53"/>
            <p:cNvSpPr>
              <a:spLocks noChangeArrowheads="1"/>
            </p:cNvSpPr>
            <p:nvPr/>
          </p:nvSpPr>
          <p:spPr bwMode="auto">
            <a:xfrm>
              <a:off x="3702884" y="3473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2" name="椭圆 54"/>
            <p:cNvSpPr>
              <a:spLocks noChangeArrowheads="1"/>
            </p:cNvSpPr>
            <p:nvPr/>
          </p:nvSpPr>
          <p:spPr bwMode="auto">
            <a:xfrm>
              <a:off x="3883870" y="2711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3" name="椭圆 55"/>
            <p:cNvSpPr>
              <a:spLocks noChangeArrowheads="1"/>
            </p:cNvSpPr>
            <p:nvPr/>
          </p:nvSpPr>
          <p:spPr bwMode="auto">
            <a:xfrm>
              <a:off x="5008029"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4" name="椭圆 56"/>
            <p:cNvSpPr>
              <a:spLocks noChangeArrowheads="1"/>
            </p:cNvSpPr>
            <p:nvPr/>
          </p:nvSpPr>
          <p:spPr bwMode="auto">
            <a:xfrm>
              <a:off x="5902289"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5" name="椭圆 57"/>
            <p:cNvSpPr>
              <a:spLocks noChangeArrowheads="1"/>
            </p:cNvSpPr>
            <p:nvPr/>
          </p:nvSpPr>
          <p:spPr bwMode="auto">
            <a:xfrm>
              <a:off x="7168269"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6" name="椭圆 58"/>
            <p:cNvSpPr>
              <a:spLocks noChangeArrowheads="1"/>
            </p:cNvSpPr>
            <p:nvPr/>
          </p:nvSpPr>
          <p:spPr bwMode="auto">
            <a:xfrm>
              <a:off x="7168269" y="51642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7" name="椭圆 59"/>
            <p:cNvSpPr>
              <a:spLocks noChangeArrowheads="1"/>
            </p:cNvSpPr>
            <p:nvPr/>
          </p:nvSpPr>
          <p:spPr bwMode="auto">
            <a:xfrm>
              <a:off x="5079236"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8" name="椭圆 60"/>
            <p:cNvSpPr>
              <a:spLocks noChangeArrowheads="1"/>
            </p:cNvSpPr>
            <p:nvPr/>
          </p:nvSpPr>
          <p:spPr bwMode="auto">
            <a:xfrm>
              <a:off x="4941263" y="896812"/>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9" name="椭圆 61"/>
            <p:cNvSpPr>
              <a:spLocks noChangeArrowheads="1"/>
            </p:cNvSpPr>
            <p:nvPr/>
          </p:nvSpPr>
          <p:spPr bwMode="auto">
            <a:xfrm>
              <a:off x="4486656" y="8741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0" name="椭圆 62"/>
            <p:cNvSpPr>
              <a:spLocks noChangeArrowheads="1"/>
            </p:cNvSpPr>
            <p:nvPr/>
          </p:nvSpPr>
          <p:spPr bwMode="auto">
            <a:xfrm>
              <a:off x="7882058"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1" name="椭圆 63"/>
            <p:cNvSpPr>
              <a:spLocks noChangeArrowheads="1"/>
            </p:cNvSpPr>
            <p:nvPr/>
          </p:nvSpPr>
          <p:spPr bwMode="auto">
            <a:xfrm>
              <a:off x="3246994" y="77992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2" name="椭圆 64"/>
            <p:cNvSpPr>
              <a:spLocks noChangeArrowheads="1"/>
            </p:cNvSpPr>
            <p:nvPr/>
          </p:nvSpPr>
          <p:spPr bwMode="auto">
            <a:xfrm>
              <a:off x="3879565" y="115586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3" name="椭圆 65"/>
            <p:cNvSpPr>
              <a:spLocks noChangeArrowheads="1"/>
            </p:cNvSpPr>
            <p:nvPr/>
          </p:nvSpPr>
          <p:spPr bwMode="auto">
            <a:xfrm>
              <a:off x="990507" y="47070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4" name="椭圆 66"/>
            <p:cNvSpPr>
              <a:spLocks noChangeArrowheads="1"/>
            </p:cNvSpPr>
            <p:nvPr/>
          </p:nvSpPr>
          <p:spPr bwMode="auto">
            <a:xfrm>
              <a:off x="2256487" y="33364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5" name="椭圆 67"/>
            <p:cNvSpPr>
              <a:spLocks noChangeArrowheads="1"/>
            </p:cNvSpPr>
            <p:nvPr/>
          </p:nvSpPr>
          <p:spPr bwMode="auto">
            <a:xfrm>
              <a:off x="4874377" y="501940"/>
              <a:ext cx="1644428" cy="16444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6" name="椭圆 68"/>
            <p:cNvSpPr>
              <a:spLocks noChangeArrowheads="1"/>
            </p:cNvSpPr>
            <p:nvPr/>
          </p:nvSpPr>
          <p:spPr bwMode="auto">
            <a:xfrm>
              <a:off x="3950756" y="69501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7" name="椭圆 69"/>
            <p:cNvSpPr>
              <a:spLocks noChangeArrowheads="1"/>
            </p:cNvSpPr>
            <p:nvPr/>
          </p:nvSpPr>
          <p:spPr bwMode="auto">
            <a:xfrm>
              <a:off x="0" y="46966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8" name="椭圆 70"/>
            <p:cNvSpPr>
              <a:spLocks noChangeArrowheads="1"/>
            </p:cNvSpPr>
            <p:nvPr/>
          </p:nvSpPr>
          <p:spPr bwMode="auto">
            <a:xfrm>
              <a:off x="1520636" y="0"/>
              <a:ext cx="3172755" cy="31727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8197" name="矩形 71"/>
          <p:cNvSpPr>
            <a:spLocks noChangeArrowheads="1"/>
          </p:cNvSpPr>
          <p:nvPr/>
        </p:nvSpPr>
        <p:spPr bwMode="auto">
          <a:xfrm>
            <a:off x="11190288" y="-11113"/>
            <a:ext cx="1001712" cy="1001713"/>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800">
                <a:solidFill>
                  <a:srgbClr val="FFFFFF"/>
                </a:solidFill>
                <a:latin typeface="Impact" panose="020B0806030902050204" pitchFamily="34" charset="0"/>
                <a:sym typeface="Impact" panose="020B0806030902050204" pitchFamily="34" charset="0"/>
              </a:rPr>
              <a:t>2</a:t>
            </a:r>
            <a:endParaRPr lang="zh-CN" altLang="en-US" sz="4800">
              <a:solidFill>
                <a:srgbClr val="FFFFFF"/>
              </a:solidFill>
              <a:latin typeface="Impact" panose="020B0806030902050204" pitchFamily="34" charset="0"/>
              <a:sym typeface="Impact" panose="020B0806030902050204" pitchFamily="34" charset="0"/>
            </a:endParaRPr>
          </a:p>
        </p:txBody>
      </p:sp>
      <p:sp>
        <p:nvSpPr>
          <p:cNvPr id="8198" name="矩形 72"/>
          <p:cNvSpPr>
            <a:spLocks noChangeArrowheads="1"/>
          </p:cNvSpPr>
          <p:nvPr/>
        </p:nvSpPr>
        <p:spPr bwMode="auto">
          <a:xfrm>
            <a:off x="10501313" y="965200"/>
            <a:ext cx="688975" cy="68897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9" name="矩形 73"/>
          <p:cNvSpPr>
            <a:spLocks noChangeArrowheads="1"/>
          </p:cNvSpPr>
          <p:nvPr/>
        </p:nvSpPr>
        <p:spPr bwMode="auto">
          <a:xfrm>
            <a:off x="11190288" y="1654175"/>
            <a:ext cx="428625" cy="42862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0" name="矩形 74"/>
          <p:cNvSpPr>
            <a:spLocks noChangeArrowheads="1"/>
          </p:cNvSpPr>
          <p:nvPr/>
        </p:nvSpPr>
        <p:spPr bwMode="auto">
          <a:xfrm>
            <a:off x="10247313" y="1649413"/>
            <a:ext cx="254000" cy="25400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1" name="矩形 75"/>
          <p:cNvSpPr>
            <a:spLocks noChangeArrowheads="1"/>
          </p:cNvSpPr>
          <p:nvPr/>
        </p:nvSpPr>
        <p:spPr bwMode="auto">
          <a:xfrm>
            <a:off x="11190288" y="2255838"/>
            <a:ext cx="428625" cy="4602162"/>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科研经历</a:t>
            </a:r>
            <a:endParaRPr lang="zh-CN" altLang="en-US" sz="1800" b="1" dirty="0"/>
          </a:p>
        </p:txBody>
      </p:sp>
      <p:sp>
        <p:nvSpPr>
          <p:cNvPr id="8202" name="矩形 76"/>
          <p:cNvSpPr>
            <a:spLocks noChangeArrowheads="1"/>
          </p:cNvSpPr>
          <p:nvPr/>
        </p:nvSpPr>
        <p:spPr bwMode="auto">
          <a:xfrm>
            <a:off x="1189038" y="798513"/>
            <a:ext cx="3921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6600" b="1">
                <a:solidFill>
                  <a:srgbClr val="92D050"/>
                </a:solidFill>
                <a:latin typeface="Impact" panose="020B0806030902050204" pitchFamily="34" charset="0"/>
                <a:sym typeface="Impact" panose="020B0806030902050204" pitchFamily="34" charset="0"/>
              </a:rPr>
              <a:t>2</a:t>
            </a:r>
            <a:endParaRPr lang="zh-CN" altLang="en-US" sz="6600" b="1">
              <a:solidFill>
                <a:srgbClr val="92D050"/>
              </a:solidFill>
              <a:latin typeface="Impact" panose="020B0806030902050204" pitchFamily="34" charset="0"/>
              <a:sym typeface="Impact" panose="020B0806030902050204" pitchFamily="34" charset="0"/>
            </a:endParaRPr>
          </a:p>
        </p:txBody>
      </p:sp>
      <p:pic>
        <p:nvPicPr>
          <p:cNvPr id="37" name="Picture 4" descr="http://www.zhenhaotv.com/cache/1525854686586194.png"/>
          <p:cNvPicPr>
            <a:picLocks noChangeAspect="1" noChangeArrowheads="1"/>
          </p:cNvPicPr>
          <p:nvPr/>
        </p:nvPicPr>
        <p:blipFill rotWithShape="1">
          <a:blip r:embed="rId3">
            <a:extLst>
              <a:ext uri="{28A0092B-C50C-407E-A947-70E740481C1C}">
                <a14:useLocalDpi xmlns:a14="http://schemas.microsoft.com/office/drawing/2010/main" val="0"/>
              </a:ext>
            </a:extLst>
          </a:blip>
          <a:srcRect r="61376"/>
          <a:stretch/>
        </p:blipFill>
        <p:spPr bwMode="auto">
          <a:xfrm>
            <a:off x="1733165" y="582110"/>
            <a:ext cx="2637688" cy="738661"/>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41"/>
          <p:cNvGrpSpPr/>
          <p:nvPr/>
        </p:nvGrpSpPr>
        <p:grpSpPr>
          <a:xfrm>
            <a:off x="853898" y="1730295"/>
            <a:ext cx="9441348" cy="1910869"/>
            <a:chOff x="3269991" y="1903413"/>
            <a:chExt cx="8491067" cy="1910869"/>
          </a:xfrm>
        </p:grpSpPr>
        <p:sp>
          <p:nvSpPr>
            <p:cNvPr id="43" name="文本框 42"/>
            <p:cNvSpPr txBox="1"/>
            <p:nvPr/>
          </p:nvSpPr>
          <p:spPr>
            <a:xfrm>
              <a:off x="3269991" y="2336954"/>
              <a:ext cx="8491067" cy="1477328"/>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en-US" altLang="zh-CN" sz="2000" dirty="0">
                  <a:solidFill>
                    <a:schemeClr val="bg1"/>
                  </a:solidFill>
                  <a:latin typeface="微软雅黑" panose="020B0503020204020204" pitchFamily="34" charset="-122"/>
                  <a:ea typeface="微软雅黑" panose="020B0503020204020204" pitchFamily="34" charset="-122"/>
                </a:rPr>
                <a:t>Q1</a:t>
              </a:r>
              <a:r>
                <a:rPr lang="zh-CN" altLang="en-US" sz="2000" dirty="0">
                  <a:solidFill>
                    <a:schemeClr val="bg1"/>
                  </a:solidFill>
                  <a:latin typeface="微软雅黑" panose="020B0503020204020204" pitchFamily="34" charset="-122"/>
                  <a:ea typeface="微软雅黑" panose="020B0503020204020204" pitchFamily="34" charset="-122"/>
                </a:rPr>
                <a:t>：主观意愿和项目环境是否会影响共同合作开发者演变为核心开发者？</a:t>
              </a:r>
              <a:endParaRPr lang="en-US" altLang="zh-CN" sz="20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u"/>
              </a:pPr>
              <a:r>
                <a:rPr lang="en-US" altLang="zh-CN" sz="2000" dirty="0">
                  <a:solidFill>
                    <a:schemeClr val="bg1"/>
                  </a:solidFill>
                  <a:latin typeface="微软雅黑" panose="020B0503020204020204" pitchFamily="34" charset="-122"/>
                  <a:ea typeface="微软雅黑" panose="020B0503020204020204" pitchFamily="34" charset="-122"/>
                </a:rPr>
                <a:t>Q2</a:t>
              </a:r>
              <a:r>
                <a:rPr lang="zh-CN" altLang="en-US" sz="2000" dirty="0">
                  <a:solidFill>
                    <a:schemeClr val="bg1"/>
                  </a:solidFill>
                  <a:latin typeface="微软雅黑" panose="020B0503020204020204" pitchFamily="34" charset="-122"/>
                  <a:ea typeface="微软雅黑" panose="020B0503020204020204" pitchFamily="34" charset="-122"/>
                </a:rPr>
                <a:t>：主观意愿和项目环境是否会影响普通合作开发者演变为协作核心开发者？</a:t>
              </a:r>
              <a:endParaRPr lang="en-US" altLang="zh-CN" sz="20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u"/>
              </a:pPr>
              <a:r>
                <a:rPr lang="en-US" altLang="zh-CN" sz="2000" dirty="0">
                  <a:solidFill>
                    <a:schemeClr val="bg1"/>
                  </a:solidFill>
                  <a:latin typeface="微软雅黑" panose="020B0503020204020204" pitchFamily="34" charset="-122"/>
                  <a:ea typeface="微软雅黑" panose="020B0503020204020204" pitchFamily="34" charset="-122"/>
                </a:rPr>
                <a:t>Q3</a:t>
              </a:r>
              <a:r>
                <a:rPr lang="zh-CN" altLang="en-US" sz="2000" dirty="0">
                  <a:solidFill>
                    <a:schemeClr val="bg1"/>
                  </a:solidFill>
                  <a:latin typeface="微软雅黑" panose="020B0503020204020204" pitchFamily="34" charset="-122"/>
                  <a:ea typeface="微软雅黑" panose="020B0503020204020204" pitchFamily="34" charset="-122"/>
                </a:rPr>
                <a:t>：主观意愿和项目环境是否会影响共同开发者发展为项目领导？</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4" name="矩形 12"/>
            <p:cNvSpPr>
              <a:spLocks noChangeArrowheads="1"/>
            </p:cNvSpPr>
            <p:nvPr/>
          </p:nvSpPr>
          <p:spPr bwMode="auto">
            <a:xfrm>
              <a:off x="3289093" y="1903413"/>
              <a:ext cx="1803453" cy="41485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rPr>
                <a:t>研究问题</a:t>
              </a: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45" name="组合 44"/>
          <p:cNvGrpSpPr/>
          <p:nvPr/>
        </p:nvGrpSpPr>
        <p:grpSpPr>
          <a:xfrm>
            <a:off x="397758" y="3913674"/>
            <a:ext cx="6045727" cy="2834294"/>
            <a:chOff x="3269991" y="1903317"/>
            <a:chExt cx="5437219" cy="2834294"/>
          </a:xfrm>
        </p:grpSpPr>
        <p:sp>
          <p:nvSpPr>
            <p:cNvPr id="46" name="文本框 45"/>
            <p:cNvSpPr txBox="1"/>
            <p:nvPr/>
          </p:nvSpPr>
          <p:spPr>
            <a:xfrm>
              <a:off x="3269991" y="2336954"/>
              <a:ext cx="5437219" cy="240065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u"/>
              </a:pPr>
              <a:r>
                <a:rPr lang="en-US" altLang="zh-CN" sz="2000" dirty="0">
                  <a:solidFill>
                    <a:schemeClr val="bg1"/>
                  </a:solidFill>
                  <a:latin typeface="微软雅黑" panose="020B0503020204020204" pitchFamily="34" charset="-122"/>
                  <a:ea typeface="微软雅黑" panose="020B0503020204020204" pitchFamily="34" charset="-122"/>
                </a:rPr>
                <a:t>GNOME</a:t>
              </a:r>
              <a:r>
                <a:rPr lang="zh-CN" altLang="en-US" sz="2000" dirty="0">
                  <a:solidFill>
                    <a:schemeClr val="bg1"/>
                  </a:solidFill>
                  <a:latin typeface="微软雅黑" panose="020B0503020204020204" pitchFamily="34" charset="-122"/>
                  <a:ea typeface="微软雅黑" panose="020B0503020204020204" pitchFamily="34" charset="-122"/>
                </a:rPr>
                <a:t>生态系统中共有</a:t>
              </a:r>
              <a:r>
                <a:rPr lang="en-US" altLang="zh-CN" sz="2000" dirty="0">
                  <a:solidFill>
                    <a:schemeClr val="bg1"/>
                  </a:solidFill>
                  <a:latin typeface="微软雅黑" panose="020B0503020204020204" pitchFamily="34" charset="-122"/>
                  <a:ea typeface="微软雅黑" panose="020B0503020204020204" pitchFamily="34" charset="-122"/>
                </a:rPr>
                <a:t>1035</a:t>
              </a:r>
              <a:r>
                <a:rPr lang="zh-CN" altLang="en-US" sz="2000" dirty="0">
                  <a:solidFill>
                    <a:schemeClr val="bg1"/>
                  </a:solidFill>
                  <a:latin typeface="微软雅黑" panose="020B0503020204020204" pitchFamily="34" charset="-122"/>
                  <a:ea typeface="微软雅黑" panose="020B0503020204020204" pitchFamily="34" charset="-122"/>
                </a:rPr>
                <a:t>个开发者，</a:t>
              </a:r>
              <a:r>
                <a:rPr lang="en-US" altLang="zh-CN" sz="2000" dirty="0">
                  <a:solidFill>
                    <a:schemeClr val="bg1"/>
                  </a:solidFill>
                  <a:latin typeface="微软雅黑" panose="020B0503020204020204" pitchFamily="34" charset="-122"/>
                  <a:ea typeface="微软雅黑" panose="020B0503020204020204" pitchFamily="34" charset="-122"/>
                </a:rPr>
                <a:t>332</a:t>
              </a:r>
              <a:r>
                <a:rPr lang="zh-CN" altLang="en-US" sz="2000" dirty="0">
                  <a:solidFill>
                    <a:schemeClr val="bg1"/>
                  </a:solidFill>
                  <a:latin typeface="微软雅黑" panose="020B0503020204020204" pitchFamily="34" charset="-122"/>
                  <a:ea typeface="微软雅黑" panose="020B0503020204020204" pitchFamily="34" charset="-122"/>
                </a:rPr>
                <a:t>个共同开发者（</a:t>
              </a:r>
              <a:r>
                <a:rPr lang="en-US" altLang="zh-CN" sz="2000" dirty="0">
                  <a:solidFill>
                    <a:schemeClr val="bg1"/>
                  </a:solidFill>
                  <a:latin typeface="微软雅黑" panose="020B0503020204020204" pitchFamily="34" charset="-122"/>
                  <a:ea typeface="微软雅黑" panose="020B0503020204020204" pitchFamily="34" charset="-122"/>
                </a:rPr>
                <a:t>31.11%</a:t>
              </a:r>
              <a:r>
                <a:rPr lang="zh-CN" altLang="en-US" sz="2000" dirty="0">
                  <a:solidFill>
                    <a:schemeClr val="bg1"/>
                  </a:solidFill>
                  <a:latin typeface="微软雅黑" panose="020B0503020204020204" pitchFamily="34" charset="-122"/>
                  <a:ea typeface="微软雅黑" panose="020B0503020204020204" pitchFamily="34" charset="-122"/>
                </a:rPr>
                <a:t>）发展成为了核心开发者，</a:t>
              </a:r>
              <a:r>
                <a:rPr lang="en-US" altLang="zh-CN" sz="2000" dirty="0">
                  <a:solidFill>
                    <a:schemeClr val="bg1"/>
                  </a:solidFill>
                  <a:latin typeface="微软雅黑" panose="020B0503020204020204" pitchFamily="34" charset="-122"/>
                  <a:ea typeface="微软雅黑" panose="020B0503020204020204" pitchFamily="34" charset="-122"/>
                </a:rPr>
                <a:t>419</a:t>
              </a:r>
              <a:r>
                <a:rPr lang="zh-CN" altLang="en-US" sz="2000" dirty="0">
                  <a:solidFill>
                    <a:schemeClr val="bg1"/>
                  </a:solidFill>
                  <a:latin typeface="微软雅黑" panose="020B0503020204020204" pitchFamily="34" charset="-122"/>
                  <a:ea typeface="微软雅黑" panose="020B0503020204020204" pitchFamily="34" charset="-122"/>
                </a:rPr>
                <a:t>个共同开发者（</a:t>
              </a:r>
              <a:r>
                <a:rPr lang="en-US" altLang="zh-CN" sz="2000" dirty="0">
                  <a:solidFill>
                    <a:schemeClr val="bg1"/>
                  </a:solidFill>
                  <a:latin typeface="微软雅黑" panose="020B0503020204020204" pitchFamily="34" charset="-122"/>
                  <a:ea typeface="微软雅黑" panose="020B0503020204020204" pitchFamily="34" charset="-122"/>
                </a:rPr>
                <a:t>40.48%</a:t>
              </a:r>
              <a:r>
                <a:rPr lang="zh-CN" altLang="en-US" sz="2000" dirty="0">
                  <a:solidFill>
                    <a:schemeClr val="bg1"/>
                  </a:solidFill>
                  <a:latin typeface="微软雅黑" panose="020B0503020204020204" pitchFamily="34" charset="-122"/>
                  <a:ea typeface="微软雅黑" panose="020B0503020204020204" pitchFamily="34" charset="-122"/>
                </a:rPr>
                <a:t>）发展成为了协作核心开发者，</a:t>
              </a:r>
              <a:r>
                <a:rPr lang="en-US" altLang="zh-CN" sz="2000" dirty="0">
                  <a:solidFill>
                    <a:schemeClr val="bg1"/>
                  </a:solidFill>
                  <a:latin typeface="微软雅黑" panose="020B0503020204020204" pitchFamily="34" charset="-122"/>
                  <a:ea typeface="微软雅黑" panose="020B0503020204020204" pitchFamily="34" charset="-122"/>
                </a:rPr>
                <a:t>104</a:t>
              </a:r>
              <a:r>
                <a:rPr lang="zh-CN" altLang="en-US" sz="2000" dirty="0">
                  <a:solidFill>
                    <a:schemeClr val="bg1"/>
                  </a:solidFill>
                  <a:latin typeface="微软雅黑" panose="020B0503020204020204" pitchFamily="34" charset="-122"/>
                  <a:ea typeface="微软雅黑" panose="020B0503020204020204" pitchFamily="34" charset="-122"/>
                </a:rPr>
                <a:t>个共同开发者（</a:t>
              </a:r>
              <a:r>
                <a:rPr lang="en-US" altLang="zh-CN" sz="2000" dirty="0">
                  <a:solidFill>
                    <a:schemeClr val="bg1"/>
                  </a:solidFill>
                  <a:latin typeface="微软雅黑" panose="020B0503020204020204" pitchFamily="34" charset="-122"/>
                  <a:ea typeface="微软雅黑" panose="020B0503020204020204" pitchFamily="34" charset="-122"/>
                </a:rPr>
                <a:t>11.12%</a:t>
              </a:r>
              <a:r>
                <a:rPr lang="zh-CN" altLang="en-US" sz="2000" dirty="0">
                  <a:solidFill>
                    <a:schemeClr val="bg1"/>
                  </a:solidFill>
                  <a:latin typeface="微软雅黑" panose="020B0503020204020204" pitchFamily="34" charset="-122"/>
                  <a:ea typeface="微软雅黑" panose="020B0503020204020204" pitchFamily="34" charset="-122"/>
                </a:rPr>
                <a:t>）发展成为项目领导，</a:t>
              </a:r>
              <a:r>
                <a:rPr lang="en-US" altLang="zh-CN" sz="2000" dirty="0">
                  <a:solidFill>
                    <a:schemeClr val="bg1"/>
                  </a:solidFill>
                  <a:latin typeface="微软雅黑" panose="020B0503020204020204" pitchFamily="34" charset="-122"/>
                  <a:ea typeface="微软雅黑" panose="020B0503020204020204" pitchFamily="34" charset="-122"/>
                </a:rPr>
                <a:t>464</a:t>
              </a:r>
              <a:r>
                <a:rPr lang="zh-CN" altLang="en-US" sz="2000" dirty="0">
                  <a:solidFill>
                    <a:schemeClr val="bg1"/>
                  </a:solidFill>
                  <a:latin typeface="微软雅黑" panose="020B0503020204020204" pitchFamily="34" charset="-122"/>
                  <a:ea typeface="微软雅黑" panose="020B0503020204020204" pitchFamily="34" charset="-122"/>
                </a:rPr>
                <a:t>个共同开发者的角色始终不变</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7" name="矩形 12"/>
            <p:cNvSpPr>
              <a:spLocks noChangeArrowheads="1"/>
            </p:cNvSpPr>
            <p:nvPr/>
          </p:nvSpPr>
          <p:spPr bwMode="auto">
            <a:xfrm>
              <a:off x="3680220" y="1903317"/>
              <a:ext cx="1803453" cy="41485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rPr>
                <a:t>研究结论</a:t>
              </a: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pic>
        <p:nvPicPr>
          <p:cNvPr id="4" name="图片 3"/>
          <p:cNvPicPr>
            <a:picLocks noChangeAspect="1"/>
          </p:cNvPicPr>
          <p:nvPr/>
        </p:nvPicPr>
        <p:blipFill>
          <a:blip r:embed="rId4"/>
          <a:stretch>
            <a:fillRect/>
          </a:stretch>
        </p:blipFill>
        <p:spPr>
          <a:xfrm>
            <a:off x="6735512" y="3618788"/>
            <a:ext cx="3707025" cy="3178229"/>
          </a:xfrm>
          <a:prstGeom prst="rect">
            <a:avLst/>
          </a:prstGeom>
        </p:spPr>
      </p:pic>
      <p:sp>
        <p:nvSpPr>
          <p:cNvPr id="48" name="矩形 47"/>
          <p:cNvSpPr/>
          <p:nvPr/>
        </p:nvSpPr>
        <p:spPr>
          <a:xfrm>
            <a:off x="4246984" y="795567"/>
            <a:ext cx="5955476" cy="369332"/>
          </a:xfrm>
          <a:prstGeom prst="rect">
            <a:avLst/>
          </a:prstGeom>
        </p:spPr>
        <p:txBody>
          <a:bodyPr wrap="none">
            <a:spAutoFit/>
          </a:bodyPr>
          <a:lstStyle/>
          <a:p>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面向开源开放开发的软件生态系统演化机制与健康性研究</a:t>
            </a:r>
            <a:endParaRPr lang="zh-CN" altLang="en-US" dirty="0"/>
          </a:p>
        </p:txBody>
      </p:sp>
      <p:grpSp>
        <p:nvGrpSpPr>
          <p:cNvPr id="49" name="组合 10"/>
          <p:cNvGrpSpPr>
            <a:grpSpLocks/>
          </p:cNvGrpSpPr>
          <p:nvPr/>
        </p:nvGrpSpPr>
        <p:grpSpPr bwMode="auto">
          <a:xfrm>
            <a:off x="676275" y="3555073"/>
            <a:ext cx="9571038" cy="914400"/>
            <a:chOff x="0" y="0"/>
            <a:chExt cx="9569874" cy="1314512"/>
          </a:xfrm>
        </p:grpSpPr>
        <p:sp>
          <p:nvSpPr>
            <p:cNvPr id="50" name="矩形 9"/>
            <p:cNvSpPr>
              <a:spLocks noChangeArrowheads="1"/>
            </p:cNvSpPr>
            <p:nvPr/>
          </p:nvSpPr>
          <p:spPr bwMode="auto">
            <a:xfrm>
              <a:off x="0" y="0"/>
              <a:ext cx="9569874" cy="1293665"/>
            </a:xfrm>
            <a:prstGeom prst="rect">
              <a:avLst/>
            </a:prstGeom>
            <a:solidFill>
              <a:srgbClr val="78D050">
                <a:alpha val="6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1" name="矩形 8"/>
            <p:cNvSpPr>
              <a:spLocks noChangeArrowheads="1"/>
            </p:cNvSpPr>
            <p:nvPr/>
          </p:nvSpPr>
          <p:spPr bwMode="auto">
            <a:xfrm>
              <a:off x="500260" y="120182"/>
              <a:ext cx="8572095" cy="1194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lnSpc>
                  <a:spcPct val="100000"/>
                </a:lnSpc>
                <a:spcBef>
                  <a:spcPct val="0"/>
                </a:spcBef>
                <a:buFont typeface="Arial" panose="020B0604020202020204" pitchFamily="34" charset="0"/>
                <a:buNone/>
              </a:pPr>
              <a:r>
                <a:rPr lang="en-US" altLang="zh-CN" sz="2400"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《Developer Role Evolution in Open Source Software Ecosystem: An Empirical Study》</a:t>
              </a:r>
              <a:r>
                <a:rPr lang="zh-CN" altLang="en-US" sz="2400"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400"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JCST2017</a:t>
              </a:r>
              <a:r>
                <a:rPr lang="zh-CN" altLang="en-US" sz="2400"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a:t>
              </a:r>
            </a:p>
          </p:txBody>
        </p:sp>
      </p:grpSp>
    </p:spTree>
    <p:extLst>
      <p:ext uri="{BB962C8B-B14F-4D97-AF65-F5344CB8AC3E}">
        <p14:creationId xmlns:p14="http://schemas.microsoft.com/office/powerpoint/2010/main" val="3585084718"/>
      </p:ext>
    </p:extLst>
  </p:cSld>
  <p:clrMapOvr>
    <a:masterClrMapping/>
  </p:clrMapOvr>
  <p:transition spd="med"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750"/>
                                  </p:stCondLst>
                                  <p:childTnLst>
                                    <p:set>
                                      <p:cBhvr>
                                        <p:cTn id="6" dur="1" fill="hold">
                                          <p:stCondLst>
                                            <p:cond delay="0"/>
                                          </p:stCondLst>
                                        </p:cTn>
                                        <p:tgtEl>
                                          <p:spTgt spid="14367"/>
                                        </p:tgtEl>
                                        <p:attrNameLst>
                                          <p:attrName>style.visibility</p:attrName>
                                        </p:attrNameLst>
                                      </p:cBhvr>
                                      <p:to>
                                        <p:strVal val="visible"/>
                                      </p:to>
                                    </p:set>
                                    <p:animEffect>
                                      <p:cBhvr>
                                        <p:cTn id="7" dur="600"/>
                                        <p:tgtEl>
                                          <p:spTgt spid="14367"/>
                                        </p:tgtEl>
                                      </p:cBhvr>
                                    </p:animEffect>
                                  </p:childTnLst>
                                </p:cTn>
                              </p:par>
                              <p:par>
                                <p:cTn id="8" presetID="42" presetClass="path" presetSubtype="0" accel="50000" decel="50000" fill="hold" nodeType="withEffect">
                                  <p:stCondLst>
                                    <p:cond delay="750"/>
                                  </p:stCondLst>
                                  <p:childTnLst>
                                    <p:animMotion origin="layout" path="M 0 4.07407E-6 L 0 1.00972 " pathEditMode="relative" rAng="0" ptsTypes="AA">
                                      <p:cBhvr>
                                        <p:cTn id="9" dur="1400" fill="hold"/>
                                        <p:tgtEl>
                                          <p:spTgt spid="14367"/>
                                        </p:tgtEl>
                                        <p:attrNameLst>
                                          <p:attrName>ppt_x,ppt_y</p:attrName>
                                        </p:attrNameLst>
                                      </p:cBhvr>
                                      <p:rCtr x="0" y="5048600"/>
                                    </p:animMotion>
                                  </p:childTnLst>
                                </p:cTn>
                              </p:par>
                              <p:par>
                                <p:cTn id="10" presetID="10" presetClass="exit" presetSubtype="0" fill="hold" nodeType="withEffect">
                                  <p:stCondLst>
                                    <p:cond delay="750"/>
                                  </p:stCondLst>
                                  <p:childTnLst>
                                    <p:animEffect>
                                      <p:cBhvr>
                                        <p:cTn id="11" dur="1000"/>
                                        <p:tgtEl>
                                          <p:spTgt spid="14367"/>
                                        </p:tgtEl>
                                      </p:cBhvr>
                                    </p:animEffect>
                                    <p:set>
                                      <p:cBhvr>
                                        <p:cTn id="12" dur="1" fill="hold">
                                          <p:stCondLst>
                                            <p:cond delay="999"/>
                                          </p:stCondLst>
                                        </p:cTn>
                                        <p:tgtEl>
                                          <p:spTgt spid="1436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p:cTn id="17" dur="500" fill="hold"/>
                                        <p:tgtEl>
                                          <p:spTgt spid="49"/>
                                        </p:tgtEl>
                                        <p:attrNameLst>
                                          <p:attrName>ppt_w</p:attrName>
                                        </p:attrNameLst>
                                      </p:cBhvr>
                                      <p:tavLst>
                                        <p:tav tm="0">
                                          <p:val>
                                            <p:fltVal val="0"/>
                                          </p:val>
                                        </p:tav>
                                        <p:tav tm="100000">
                                          <p:val>
                                            <p:strVal val="#ppt_w"/>
                                          </p:val>
                                        </p:tav>
                                      </p:tavLst>
                                    </p:anim>
                                    <p:anim calcmode="lin" valueType="num">
                                      <p:cBhvr>
                                        <p:cTn id="18" dur="500" fill="hold"/>
                                        <p:tgtEl>
                                          <p:spTgt spid="4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7" hidden="1"/>
          <p:cNvSpPr>
            <a:spLocks noChangeArrowheads="1"/>
          </p:cNvSpPr>
          <p:nvPr/>
        </p:nvSpPr>
        <p:spPr bwMode="auto">
          <a:xfrm>
            <a:off x="1428750" y="604838"/>
            <a:ext cx="2724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400">
                <a:solidFill>
                  <a:srgbClr val="FFFFFF"/>
                </a:solidFill>
                <a:latin typeface="叶根友毛笔行书" pitchFamily="2" charset="-122"/>
                <a:ea typeface="叶根友毛笔行书" pitchFamily="2" charset="-122"/>
                <a:sym typeface="叶根友毛笔行书" pitchFamily="2" charset="-122"/>
              </a:rPr>
              <a:t> 科技创新</a:t>
            </a:r>
            <a:endParaRPr lang="zh-CN" altLang="en-US" sz="1800"/>
          </a:p>
        </p:txBody>
      </p:sp>
      <p:sp>
        <p:nvSpPr>
          <p:cNvPr id="8195" name="直接连接符 23"/>
          <p:cNvSpPr>
            <a:spLocks noChangeShapeType="1"/>
          </p:cNvSpPr>
          <p:nvPr/>
        </p:nvSpPr>
        <p:spPr bwMode="auto">
          <a:xfrm>
            <a:off x="1763713" y="1352550"/>
            <a:ext cx="8337550" cy="0"/>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67" name="组合 45" hidden="1"/>
          <p:cNvGrpSpPr>
            <a:grpSpLocks/>
          </p:cNvGrpSpPr>
          <p:nvPr/>
        </p:nvGrpSpPr>
        <p:grpSpPr bwMode="auto">
          <a:xfrm>
            <a:off x="315913" y="-695325"/>
            <a:ext cx="11560175" cy="4406900"/>
            <a:chOff x="0" y="0"/>
            <a:chExt cx="9863072" cy="3172755"/>
          </a:xfrm>
        </p:grpSpPr>
        <p:sp>
          <p:nvSpPr>
            <p:cNvPr id="8216" name="椭圆 47"/>
            <p:cNvSpPr>
              <a:spLocks noChangeArrowheads="1"/>
            </p:cNvSpPr>
            <p:nvPr/>
          </p:nvSpPr>
          <p:spPr bwMode="auto">
            <a:xfrm>
              <a:off x="436029" y="52297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7" name="椭圆 48"/>
            <p:cNvSpPr>
              <a:spLocks noChangeArrowheads="1"/>
            </p:cNvSpPr>
            <p:nvPr/>
          </p:nvSpPr>
          <p:spPr bwMode="auto">
            <a:xfrm>
              <a:off x="912574"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8" name="椭圆 49"/>
            <p:cNvSpPr>
              <a:spLocks noChangeArrowheads="1"/>
            </p:cNvSpPr>
            <p:nvPr/>
          </p:nvSpPr>
          <p:spPr bwMode="auto">
            <a:xfrm>
              <a:off x="1426536"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9" name="椭圆 51"/>
            <p:cNvSpPr>
              <a:spLocks noChangeArrowheads="1"/>
            </p:cNvSpPr>
            <p:nvPr/>
          </p:nvSpPr>
          <p:spPr bwMode="auto">
            <a:xfrm>
              <a:off x="1903081"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0" name="椭圆 52"/>
            <p:cNvSpPr>
              <a:spLocks noChangeArrowheads="1"/>
            </p:cNvSpPr>
            <p:nvPr/>
          </p:nvSpPr>
          <p:spPr bwMode="auto">
            <a:xfrm>
              <a:off x="2712377" y="61206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1" name="椭圆 53"/>
            <p:cNvSpPr>
              <a:spLocks noChangeArrowheads="1"/>
            </p:cNvSpPr>
            <p:nvPr/>
          </p:nvSpPr>
          <p:spPr bwMode="auto">
            <a:xfrm>
              <a:off x="3702884" y="3473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2" name="椭圆 54"/>
            <p:cNvSpPr>
              <a:spLocks noChangeArrowheads="1"/>
            </p:cNvSpPr>
            <p:nvPr/>
          </p:nvSpPr>
          <p:spPr bwMode="auto">
            <a:xfrm>
              <a:off x="3883870" y="2711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3" name="椭圆 55"/>
            <p:cNvSpPr>
              <a:spLocks noChangeArrowheads="1"/>
            </p:cNvSpPr>
            <p:nvPr/>
          </p:nvSpPr>
          <p:spPr bwMode="auto">
            <a:xfrm>
              <a:off x="5008029"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4" name="椭圆 56"/>
            <p:cNvSpPr>
              <a:spLocks noChangeArrowheads="1"/>
            </p:cNvSpPr>
            <p:nvPr/>
          </p:nvSpPr>
          <p:spPr bwMode="auto">
            <a:xfrm>
              <a:off x="5902289"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5" name="椭圆 57"/>
            <p:cNvSpPr>
              <a:spLocks noChangeArrowheads="1"/>
            </p:cNvSpPr>
            <p:nvPr/>
          </p:nvSpPr>
          <p:spPr bwMode="auto">
            <a:xfrm>
              <a:off x="7168269"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6" name="椭圆 58"/>
            <p:cNvSpPr>
              <a:spLocks noChangeArrowheads="1"/>
            </p:cNvSpPr>
            <p:nvPr/>
          </p:nvSpPr>
          <p:spPr bwMode="auto">
            <a:xfrm>
              <a:off x="7168269" y="51642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7" name="椭圆 59"/>
            <p:cNvSpPr>
              <a:spLocks noChangeArrowheads="1"/>
            </p:cNvSpPr>
            <p:nvPr/>
          </p:nvSpPr>
          <p:spPr bwMode="auto">
            <a:xfrm>
              <a:off x="5079236"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8" name="椭圆 60"/>
            <p:cNvSpPr>
              <a:spLocks noChangeArrowheads="1"/>
            </p:cNvSpPr>
            <p:nvPr/>
          </p:nvSpPr>
          <p:spPr bwMode="auto">
            <a:xfrm>
              <a:off x="4941263" y="896812"/>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9" name="椭圆 61"/>
            <p:cNvSpPr>
              <a:spLocks noChangeArrowheads="1"/>
            </p:cNvSpPr>
            <p:nvPr/>
          </p:nvSpPr>
          <p:spPr bwMode="auto">
            <a:xfrm>
              <a:off x="4486656" y="8741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0" name="椭圆 62"/>
            <p:cNvSpPr>
              <a:spLocks noChangeArrowheads="1"/>
            </p:cNvSpPr>
            <p:nvPr/>
          </p:nvSpPr>
          <p:spPr bwMode="auto">
            <a:xfrm>
              <a:off x="7882058"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1" name="椭圆 63"/>
            <p:cNvSpPr>
              <a:spLocks noChangeArrowheads="1"/>
            </p:cNvSpPr>
            <p:nvPr/>
          </p:nvSpPr>
          <p:spPr bwMode="auto">
            <a:xfrm>
              <a:off x="3246994" y="77992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2" name="椭圆 64"/>
            <p:cNvSpPr>
              <a:spLocks noChangeArrowheads="1"/>
            </p:cNvSpPr>
            <p:nvPr/>
          </p:nvSpPr>
          <p:spPr bwMode="auto">
            <a:xfrm>
              <a:off x="3879565" y="115586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3" name="椭圆 65"/>
            <p:cNvSpPr>
              <a:spLocks noChangeArrowheads="1"/>
            </p:cNvSpPr>
            <p:nvPr/>
          </p:nvSpPr>
          <p:spPr bwMode="auto">
            <a:xfrm>
              <a:off x="990507" y="47070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4" name="椭圆 66"/>
            <p:cNvSpPr>
              <a:spLocks noChangeArrowheads="1"/>
            </p:cNvSpPr>
            <p:nvPr/>
          </p:nvSpPr>
          <p:spPr bwMode="auto">
            <a:xfrm>
              <a:off x="2256487" y="33364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5" name="椭圆 67"/>
            <p:cNvSpPr>
              <a:spLocks noChangeArrowheads="1"/>
            </p:cNvSpPr>
            <p:nvPr/>
          </p:nvSpPr>
          <p:spPr bwMode="auto">
            <a:xfrm>
              <a:off x="4874377" y="501940"/>
              <a:ext cx="1644428" cy="16444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6" name="椭圆 68"/>
            <p:cNvSpPr>
              <a:spLocks noChangeArrowheads="1"/>
            </p:cNvSpPr>
            <p:nvPr/>
          </p:nvSpPr>
          <p:spPr bwMode="auto">
            <a:xfrm>
              <a:off x="3950756" y="69501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7" name="椭圆 69"/>
            <p:cNvSpPr>
              <a:spLocks noChangeArrowheads="1"/>
            </p:cNvSpPr>
            <p:nvPr/>
          </p:nvSpPr>
          <p:spPr bwMode="auto">
            <a:xfrm>
              <a:off x="0" y="46966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8" name="椭圆 70"/>
            <p:cNvSpPr>
              <a:spLocks noChangeArrowheads="1"/>
            </p:cNvSpPr>
            <p:nvPr/>
          </p:nvSpPr>
          <p:spPr bwMode="auto">
            <a:xfrm>
              <a:off x="1520636" y="0"/>
              <a:ext cx="3172755" cy="31727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8197" name="矩形 71"/>
          <p:cNvSpPr>
            <a:spLocks noChangeArrowheads="1"/>
          </p:cNvSpPr>
          <p:nvPr/>
        </p:nvSpPr>
        <p:spPr bwMode="auto">
          <a:xfrm>
            <a:off x="11190288" y="-11113"/>
            <a:ext cx="1001712" cy="1001713"/>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800">
                <a:solidFill>
                  <a:srgbClr val="FFFFFF"/>
                </a:solidFill>
                <a:latin typeface="Impact" panose="020B0806030902050204" pitchFamily="34" charset="0"/>
                <a:sym typeface="Impact" panose="020B0806030902050204" pitchFamily="34" charset="0"/>
              </a:rPr>
              <a:t>2</a:t>
            </a:r>
            <a:endParaRPr lang="zh-CN" altLang="en-US" sz="4800">
              <a:solidFill>
                <a:srgbClr val="FFFFFF"/>
              </a:solidFill>
              <a:latin typeface="Impact" panose="020B0806030902050204" pitchFamily="34" charset="0"/>
              <a:sym typeface="Impact" panose="020B0806030902050204" pitchFamily="34" charset="0"/>
            </a:endParaRPr>
          </a:p>
        </p:txBody>
      </p:sp>
      <p:sp>
        <p:nvSpPr>
          <p:cNvPr id="8198" name="矩形 72"/>
          <p:cNvSpPr>
            <a:spLocks noChangeArrowheads="1"/>
          </p:cNvSpPr>
          <p:nvPr/>
        </p:nvSpPr>
        <p:spPr bwMode="auto">
          <a:xfrm>
            <a:off x="10501313" y="965200"/>
            <a:ext cx="688975" cy="68897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9" name="矩形 73"/>
          <p:cNvSpPr>
            <a:spLocks noChangeArrowheads="1"/>
          </p:cNvSpPr>
          <p:nvPr/>
        </p:nvSpPr>
        <p:spPr bwMode="auto">
          <a:xfrm>
            <a:off x="11190288" y="1654175"/>
            <a:ext cx="428625" cy="42862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0" name="矩形 74"/>
          <p:cNvSpPr>
            <a:spLocks noChangeArrowheads="1"/>
          </p:cNvSpPr>
          <p:nvPr/>
        </p:nvSpPr>
        <p:spPr bwMode="auto">
          <a:xfrm>
            <a:off x="10247313" y="1649413"/>
            <a:ext cx="254000" cy="25400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1" name="矩形 75"/>
          <p:cNvSpPr>
            <a:spLocks noChangeArrowheads="1"/>
          </p:cNvSpPr>
          <p:nvPr/>
        </p:nvSpPr>
        <p:spPr bwMode="auto">
          <a:xfrm>
            <a:off x="11190288" y="2255838"/>
            <a:ext cx="428625" cy="4602162"/>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科研经历</a:t>
            </a:r>
            <a:endParaRPr lang="zh-CN" altLang="en-US" sz="1800" b="1" dirty="0"/>
          </a:p>
        </p:txBody>
      </p:sp>
      <p:sp>
        <p:nvSpPr>
          <p:cNvPr id="8202" name="矩形 76"/>
          <p:cNvSpPr>
            <a:spLocks noChangeArrowheads="1"/>
          </p:cNvSpPr>
          <p:nvPr/>
        </p:nvSpPr>
        <p:spPr bwMode="auto">
          <a:xfrm>
            <a:off x="1189038" y="798513"/>
            <a:ext cx="3921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6600" b="1">
                <a:solidFill>
                  <a:srgbClr val="92D050"/>
                </a:solidFill>
                <a:latin typeface="Impact" panose="020B0806030902050204" pitchFamily="34" charset="0"/>
                <a:sym typeface="Impact" panose="020B0806030902050204" pitchFamily="34" charset="0"/>
              </a:rPr>
              <a:t>2</a:t>
            </a:r>
            <a:endParaRPr lang="zh-CN" altLang="en-US" sz="6600" b="1">
              <a:solidFill>
                <a:srgbClr val="92D050"/>
              </a:solidFill>
              <a:latin typeface="Impact" panose="020B0806030902050204" pitchFamily="34" charset="0"/>
              <a:sym typeface="Impact" panose="020B0806030902050204" pitchFamily="34" charset="0"/>
            </a:endParaRPr>
          </a:p>
        </p:txBody>
      </p:sp>
      <p:pic>
        <p:nvPicPr>
          <p:cNvPr id="37" name="Picture 4" descr="http://www.zhenhaotv.com/cache/1525854686586194.png"/>
          <p:cNvPicPr>
            <a:picLocks noChangeAspect="1" noChangeArrowheads="1"/>
          </p:cNvPicPr>
          <p:nvPr/>
        </p:nvPicPr>
        <p:blipFill rotWithShape="1">
          <a:blip r:embed="rId3">
            <a:extLst>
              <a:ext uri="{28A0092B-C50C-407E-A947-70E740481C1C}">
                <a14:useLocalDpi xmlns:a14="http://schemas.microsoft.com/office/drawing/2010/main" val="0"/>
              </a:ext>
            </a:extLst>
          </a:blip>
          <a:srcRect r="61376"/>
          <a:stretch/>
        </p:blipFill>
        <p:spPr bwMode="auto">
          <a:xfrm>
            <a:off x="1733165" y="582110"/>
            <a:ext cx="2637688" cy="738661"/>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组合 37"/>
          <p:cNvGrpSpPr/>
          <p:nvPr/>
        </p:nvGrpSpPr>
        <p:grpSpPr>
          <a:xfrm>
            <a:off x="826968" y="2940902"/>
            <a:ext cx="9055790" cy="3241489"/>
            <a:chOff x="3269991" y="1903413"/>
            <a:chExt cx="8491067" cy="3241489"/>
          </a:xfrm>
        </p:grpSpPr>
        <p:sp>
          <p:nvSpPr>
            <p:cNvPr id="42" name="文本框 41"/>
            <p:cNvSpPr txBox="1"/>
            <p:nvPr/>
          </p:nvSpPr>
          <p:spPr>
            <a:xfrm>
              <a:off x="3269991" y="2336954"/>
              <a:ext cx="8491067" cy="280794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u"/>
              </a:pPr>
              <a:r>
                <a:rPr lang="zh-CN" altLang="en-US" sz="2000" dirty="0">
                  <a:solidFill>
                    <a:schemeClr val="bg1"/>
                  </a:solidFill>
                  <a:latin typeface="微软雅黑" panose="020B0503020204020204" pitchFamily="34" charset="-122"/>
                  <a:ea typeface="微软雅黑" panose="020B0503020204020204" pitchFamily="34" charset="-122"/>
                </a:rPr>
                <a:t>由于移动互联网、信息</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物理融合系统等构成的网络空间不具备欧式空间的特性，因此如何在网络空间中构建精准时空体系将是面临的挑战性问题。基于北斗卫星导航系统的高精度时空信息感知技术为解决这一挑战提供了可行途径，但是如何利用部分、稀疏节点的高精度时空信息建立整网高精度时空基准是一个难点。而网络信息时空戳的制订、产生、撤销、跟踪、更新、维护，以及衍生出的测量、路由、信息表示等，则是另一个难点。</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3" name="矩形 12"/>
            <p:cNvSpPr>
              <a:spLocks noChangeArrowheads="1"/>
            </p:cNvSpPr>
            <p:nvPr/>
          </p:nvSpPr>
          <p:spPr bwMode="auto">
            <a:xfrm>
              <a:off x="3289093" y="1903413"/>
              <a:ext cx="1803453" cy="41485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rPr>
                <a:t>研究背景</a:t>
              </a: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2" name="矩形 1"/>
          <p:cNvSpPr/>
          <p:nvPr/>
        </p:nvSpPr>
        <p:spPr>
          <a:xfrm>
            <a:off x="4713181" y="803762"/>
            <a:ext cx="3647152" cy="369332"/>
          </a:xfrm>
          <a:prstGeom prst="rect">
            <a:avLst/>
          </a:prstGeom>
        </p:spPr>
        <p:txBody>
          <a:bodyPr wrap="none">
            <a:spAutoFit/>
          </a:body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网络大数据的数据保护与隐私保护</a:t>
            </a:r>
            <a:endParaRPr lang="en-US" altLang="zh-CN"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44" name="组合 43"/>
          <p:cNvGrpSpPr/>
          <p:nvPr/>
        </p:nvGrpSpPr>
        <p:grpSpPr>
          <a:xfrm>
            <a:off x="845700" y="1727738"/>
            <a:ext cx="9055790" cy="1014598"/>
            <a:chOff x="3269991" y="1903413"/>
            <a:chExt cx="8491067" cy="1014598"/>
          </a:xfrm>
        </p:grpSpPr>
        <p:sp>
          <p:nvSpPr>
            <p:cNvPr id="45" name="文本框 44"/>
            <p:cNvSpPr txBox="1"/>
            <p:nvPr/>
          </p:nvSpPr>
          <p:spPr>
            <a:xfrm>
              <a:off x="3269991" y="2336954"/>
              <a:ext cx="8491067" cy="581057"/>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zh-CN" altLang="en-US" sz="2400" b="1"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网络空间中精准时空体系的构建</a:t>
              </a:r>
              <a:endParaRPr lang="en-US" altLang="zh-CN" sz="2400" b="1"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6" name="矩形 12"/>
            <p:cNvSpPr>
              <a:spLocks noChangeArrowheads="1"/>
            </p:cNvSpPr>
            <p:nvPr/>
          </p:nvSpPr>
          <p:spPr bwMode="auto">
            <a:xfrm>
              <a:off x="3289093" y="1903413"/>
              <a:ext cx="1803453" cy="41485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rPr>
                <a:t>科学挑战</a:t>
              </a: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spTree>
    <p:extLst>
      <p:ext uri="{BB962C8B-B14F-4D97-AF65-F5344CB8AC3E}">
        <p14:creationId xmlns:p14="http://schemas.microsoft.com/office/powerpoint/2010/main" val="3427861773"/>
      </p:ext>
    </p:extLst>
  </p:cSld>
  <p:clrMapOvr>
    <a:masterClrMapping/>
  </p:clrMapOvr>
  <p:transition spd="med"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750"/>
                                  </p:stCondLst>
                                  <p:childTnLst>
                                    <p:set>
                                      <p:cBhvr>
                                        <p:cTn id="6" dur="1" fill="hold">
                                          <p:stCondLst>
                                            <p:cond delay="0"/>
                                          </p:stCondLst>
                                        </p:cTn>
                                        <p:tgtEl>
                                          <p:spTgt spid="14367"/>
                                        </p:tgtEl>
                                        <p:attrNameLst>
                                          <p:attrName>style.visibility</p:attrName>
                                        </p:attrNameLst>
                                      </p:cBhvr>
                                      <p:to>
                                        <p:strVal val="visible"/>
                                      </p:to>
                                    </p:set>
                                    <p:animEffect>
                                      <p:cBhvr>
                                        <p:cTn id="7" dur="600"/>
                                        <p:tgtEl>
                                          <p:spTgt spid="14367"/>
                                        </p:tgtEl>
                                      </p:cBhvr>
                                    </p:animEffect>
                                  </p:childTnLst>
                                </p:cTn>
                              </p:par>
                              <p:par>
                                <p:cTn id="8" presetID="42" presetClass="path" presetSubtype="0" accel="50000" decel="50000" fill="hold" nodeType="withEffect">
                                  <p:stCondLst>
                                    <p:cond delay="750"/>
                                  </p:stCondLst>
                                  <p:childTnLst>
                                    <p:animMotion origin="layout" path="M 0 4.07407E-6 L 0 1.00972 " pathEditMode="relative" rAng="0" ptsTypes="AA">
                                      <p:cBhvr>
                                        <p:cTn id="9" dur="1400" fill="hold"/>
                                        <p:tgtEl>
                                          <p:spTgt spid="14367"/>
                                        </p:tgtEl>
                                        <p:attrNameLst>
                                          <p:attrName>ppt_x,ppt_y</p:attrName>
                                        </p:attrNameLst>
                                      </p:cBhvr>
                                      <p:rCtr x="0" y="5048600"/>
                                    </p:animMotion>
                                  </p:childTnLst>
                                </p:cTn>
                              </p:par>
                              <p:par>
                                <p:cTn id="10" presetID="10" presetClass="exit" presetSubtype="0" fill="hold" nodeType="withEffect">
                                  <p:stCondLst>
                                    <p:cond delay="750"/>
                                  </p:stCondLst>
                                  <p:childTnLst>
                                    <p:animEffect>
                                      <p:cBhvr>
                                        <p:cTn id="11" dur="1000"/>
                                        <p:tgtEl>
                                          <p:spTgt spid="14367"/>
                                        </p:tgtEl>
                                      </p:cBhvr>
                                    </p:animEffect>
                                    <p:set>
                                      <p:cBhvr>
                                        <p:cTn id="12" dur="1" fill="hold">
                                          <p:stCondLst>
                                            <p:cond delay="999"/>
                                          </p:stCondLst>
                                        </p:cTn>
                                        <p:tgtEl>
                                          <p:spTgt spid="143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7" hidden="1"/>
          <p:cNvSpPr>
            <a:spLocks noChangeArrowheads="1"/>
          </p:cNvSpPr>
          <p:nvPr/>
        </p:nvSpPr>
        <p:spPr bwMode="auto">
          <a:xfrm>
            <a:off x="1428750" y="604838"/>
            <a:ext cx="2724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400">
                <a:solidFill>
                  <a:srgbClr val="FFFFFF"/>
                </a:solidFill>
                <a:latin typeface="叶根友毛笔行书" pitchFamily="2" charset="-122"/>
                <a:ea typeface="叶根友毛笔行书" pitchFamily="2" charset="-122"/>
                <a:sym typeface="叶根友毛笔行书" pitchFamily="2" charset="-122"/>
              </a:rPr>
              <a:t> 科技创新</a:t>
            </a:r>
            <a:endParaRPr lang="zh-CN" altLang="en-US" sz="1800"/>
          </a:p>
        </p:txBody>
      </p:sp>
      <p:sp>
        <p:nvSpPr>
          <p:cNvPr id="8195" name="直接连接符 23"/>
          <p:cNvSpPr>
            <a:spLocks noChangeShapeType="1"/>
          </p:cNvSpPr>
          <p:nvPr/>
        </p:nvSpPr>
        <p:spPr bwMode="auto">
          <a:xfrm>
            <a:off x="1763713" y="1352550"/>
            <a:ext cx="8337550" cy="0"/>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67" name="组合 45" hidden="1"/>
          <p:cNvGrpSpPr>
            <a:grpSpLocks/>
          </p:cNvGrpSpPr>
          <p:nvPr/>
        </p:nvGrpSpPr>
        <p:grpSpPr bwMode="auto">
          <a:xfrm>
            <a:off x="315913" y="-695325"/>
            <a:ext cx="11560175" cy="4406900"/>
            <a:chOff x="0" y="0"/>
            <a:chExt cx="9863072" cy="3172755"/>
          </a:xfrm>
        </p:grpSpPr>
        <p:sp>
          <p:nvSpPr>
            <p:cNvPr id="8216" name="椭圆 47"/>
            <p:cNvSpPr>
              <a:spLocks noChangeArrowheads="1"/>
            </p:cNvSpPr>
            <p:nvPr/>
          </p:nvSpPr>
          <p:spPr bwMode="auto">
            <a:xfrm>
              <a:off x="436029" y="52297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7" name="椭圆 48"/>
            <p:cNvSpPr>
              <a:spLocks noChangeArrowheads="1"/>
            </p:cNvSpPr>
            <p:nvPr/>
          </p:nvSpPr>
          <p:spPr bwMode="auto">
            <a:xfrm>
              <a:off x="912574"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8" name="椭圆 49"/>
            <p:cNvSpPr>
              <a:spLocks noChangeArrowheads="1"/>
            </p:cNvSpPr>
            <p:nvPr/>
          </p:nvSpPr>
          <p:spPr bwMode="auto">
            <a:xfrm>
              <a:off x="1426536"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9" name="椭圆 51"/>
            <p:cNvSpPr>
              <a:spLocks noChangeArrowheads="1"/>
            </p:cNvSpPr>
            <p:nvPr/>
          </p:nvSpPr>
          <p:spPr bwMode="auto">
            <a:xfrm>
              <a:off x="1903081"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0" name="椭圆 52"/>
            <p:cNvSpPr>
              <a:spLocks noChangeArrowheads="1"/>
            </p:cNvSpPr>
            <p:nvPr/>
          </p:nvSpPr>
          <p:spPr bwMode="auto">
            <a:xfrm>
              <a:off x="2712377" y="61206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1" name="椭圆 53"/>
            <p:cNvSpPr>
              <a:spLocks noChangeArrowheads="1"/>
            </p:cNvSpPr>
            <p:nvPr/>
          </p:nvSpPr>
          <p:spPr bwMode="auto">
            <a:xfrm>
              <a:off x="3702884" y="3473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2" name="椭圆 54"/>
            <p:cNvSpPr>
              <a:spLocks noChangeArrowheads="1"/>
            </p:cNvSpPr>
            <p:nvPr/>
          </p:nvSpPr>
          <p:spPr bwMode="auto">
            <a:xfrm>
              <a:off x="3883870" y="2711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3" name="椭圆 55"/>
            <p:cNvSpPr>
              <a:spLocks noChangeArrowheads="1"/>
            </p:cNvSpPr>
            <p:nvPr/>
          </p:nvSpPr>
          <p:spPr bwMode="auto">
            <a:xfrm>
              <a:off x="5008029"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4" name="椭圆 56"/>
            <p:cNvSpPr>
              <a:spLocks noChangeArrowheads="1"/>
            </p:cNvSpPr>
            <p:nvPr/>
          </p:nvSpPr>
          <p:spPr bwMode="auto">
            <a:xfrm>
              <a:off x="5902289"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5" name="椭圆 57"/>
            <p:cNvSpPr>
              <a:spLocks noChangeArrowheads="1"/>
            </p:cNvSpPr>
            <p:nvPr/>
          </p:nvSpPr>
          <p:spPr bwMode="auto">
            <a:xfrm>
              <a:off x="7168269"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6" name="椭圆 58"/>
            <p:cNvSpPr>
              <a:spLocks noChangeArrowheads="1"/>
            </p:cNvSpPr>
            <p:nvPr/>
          </p:nvSpPr>
          <p:spPr bwMode="auto">
            <a:xfrm>
              <a:off x="7168269" y="51642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7" name="椭圆 59"/>
            <p:cNvSpPr>
              <a:spLocks noChangeArrowheads="1"/>
            </p:cNvSpPr>
            <p:nvPr/>
          </p:nvSpPr>
          <p:spPr bwMode="auto">
            <a:xfrm>
              <a:off x="5079236"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8" name="椭圆 60"/>
            <p:cNvSpPr>
              <a:spLocks noChangeArrowheads="1"/>
            </p:cNvSpPr>
            <p:nvPr/>
          </p:nvSpPr>
          <p:spPr bwMode="auto">
            <a:xfrm>
              <a:off x="4941263" y="896812"/>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9" name="椭圆 61"/>
            <p:cNvSpPr>
              <a:spLocks noChangeArrowheads="1"/>
            </p:cNvSpPr>
            <p:nvPr/>
          </p:nvSpPr>
          <p:spPr bwMode="auto">
            <a:xfrm>
              <a:off x="4486656" y="8741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0" name="椭圆 62"/>
            <p:cNvSpPr>
              <a:spLocks noChangeArrowheads="1"/>
            </p:cNvSpPr>
            <p:nvPr/>
          </p:nvSpPr>
          <p:spPr bwMode="auto">
            <a:xfrm>
              <a:off x="7882058"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1" name="椭圆 63"/>
            <p:cNvSpPr>
              <a:spLocks noChangeArrowheads="1"/>
            </p:cNvSpPr>
            <p:nvPr/>
          </p:nvSpPr>
          <p:spPr bwMode="auto">
            <a:xfrm>
              <a:off x="3246994" y="77992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2" name="椭圆 64"/>
            <p:cNvSpPr>
              <a:spLocks noChangeArrowheads="1"/>
            </p:cNvSpPr>
            <p:nvPr/>
          </p:nvSpPr>
          <p:spPr bwMode="auto">
            <a:xfrm>
              <a:off x="3879565" y="115586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3" name="椭圆 65"/>
            <p:cNvSpPr>
              <a:spLocks noChangeArrowheads="1"/>
            </p:cNvSpPr>
            <p:nvPr/>
          </p:nvSpPr>
          <p:spPr bwMode="auto">
            <a:xfrm>
              <a:off x="990507" y="47070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4" name="椭圆 66"/>
            <p:cNvSpPr>
              <a:spLocks noChangeArrowheads="1"/>
            </p:cNvSpPr>
            <p:nvPr/>
          </p:nvSpPr>
          <p:spPr bwMode="auto">
            <a:xfrm>
              <a:off x="2256487" y="33364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5" name="椭圆 67"/>
            <p:cNvSpPr>
              <a:spLocks noChangeArrowheads="1"/>
            </p:cNvSpPr>
            <p:nvPr/>
          </p:nvSpPr>
          <p:spPr bwMode="auto">
            <a:xfrm>
              <a:off x="4874377" y="501940"/>
              <a:ext cx="1644428" cy="16444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6" name="椭圆 68"/>
            <p:cNvSpPr>
              <a:spLocks noChangeArrowheads="1"/>
            </p:cNvSpPr>
            <p:nvPr/>
          </p:nvSpPr>
          <p:spPr bwMode="auto">
            <a:xfrm>
              <a:off x="3950756" y="69501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7" name="椭圆 69"/>
            <p:cNvSpPr>
              <a:spLocks noChangeArrowheads="1"/>
            </p:cNvSpPr>
            <p:nvPr/>
          </p:nvSpPr>
          <p:spPr bwMode="auto">
            <a:xfrm>
              <a:off x="0" y="46966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8" name="椭圆 70"/>
            <p:cNvSpPr>
              <a:spLocks noChangeArrowheads="1"/>
            </p:cNvSpPr>
            <p:nvPr/>
          </p:nvSpPr>
          <p:spPr bwMode="auto">
            <a:xfrm>
              <a:off x="1520636" y="0"/>
              <a:ext cx="3172755" cy="31727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8197" name="矩形 71"/>
          <p:cNvSpPr>
            <a:spLocks noChangeArrowheads="1"/>
          </p:cNvSpPr>
          <p:nvPr/>
        </p:nvSpPr>
        <p:spPr bwMode="auto">
          <a:xfrm>
            <a:off x="11190288" y="-11113"/>
            <a:ext cx="1001712" cy="1001713"/>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800">
                <a:solidFill>
                  <a:srgbClr val="FFFFFF"/>
                </a:solidFill>
                <a:latin typeface="Impact" panose="020B0806030902050204" pitchFamily="34" charset="0"/>
                <a:sym typeface="Impact" panose="020B0806030902050204" pitchFamily="34" charset="0"/>
              </a:rPr>
              <a:t>2</a:t>
            </a:r>
            <a:endParaRPr lang="zh-CN" altLang="en-US" sz="4800">
              <a:solidFill>
                <a:srgbClr val="FFFFFF"/>
              </a:solidFill>
              <a:latin typeface="Impact" panose="020B0806030902050204" pitchFamily="34" charset="0"/>
              <a:sym typeface="Impact" panose="020B0806030902050204" pitchFamily="34" charset="0"/>
            </a:endParaRPr>
          </a:p>
        </p:txBody>
      </p:sp>
      <p:sp>
        <p:nvSpPr>
          <p:cNvPr id="8198" name="矩形 72"/>
          <p:cNvSpPr>
            <a:spLocks noChangeArrowheads="1"/>
          </p:cNvSpPr>
          <p:nvPr/>
        </p:nvSpPr>
        <p:spPr bwMode="auto">
          <a:xfrm>
            <a:off x="10501313" y="965200"/>
            <a:ext cx="688975" cy="68897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9" name="矩形 73"/>
          <p:cNvSpPr>
            <a:spLocks noChangeArrowheads="1"/>
          </p:cNvSpPr>
          <p:nvPr/>
        </p:nvSpPr>
        <p:spPr bwMode="auto">
          <a:xfrm>
            <a:off x="11190288" y="1654175"/>
            <a:ext cx="428625" cy="42862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0" name="矩形 74"/>
          <p:cNvSpPr>
            <a:spLocks noChangeArrowheads="1"/>
          </p:cNvSpPr>
          <p:nvPr/>
        </p:nvSpPr>
        <p:spPr bwMode="auto">
          <a:xfrm>
            <a:off x="10247313" y="1649413"/>
            <a:ext cx="254000" cy="25400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1" name="矩形 75"/>
          <p:cNvSpPr>
            <a:spLocks noChangeArrowheads="1"/>
          </p:cNvSpPr>
          <p:nvPr/>
        </p:nvSpPr>
        <p:spPr bwMode="auto">
          <a:xfrm>
            <a:off x="11190288" y="2255838"/>
            <a:ext cx="428625" cy="4602162"/>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科研经历</a:t>
            </a:r>
            <a:endParaRPr lang="zh-CN" altLang="en-US" sz="1800" dirty="0">
              <a:solidFill>
                <a:schemeClr val="bg1"/>
              </a:solidFill>
            </a:endParaRPr>
          </a:p>
        </p:txBody>
      </p:sp>
      <p:sp>
        <p:nvSpPr>
          <p:cNvPr id="8202" name="矩形 76"/>
          <p:cNvSpPr>
            <a:spLocks noChangeArrowheads="1"/>
          </p:cNvSpPr>
          <p:nvPr/>
        </p:nvSpPr>
        <p:spPr bwMode="auto">
          <a:xfrm>
            <a:off x="1189038" y="798513"/>
            <a:ext cx="3921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6600" b="1">
                <a:solidFill>
                  <a:srgbClr val="92D050"/>
                </a:solidFill>
                <a:latin typeface="Impact" panose="020B0806030902050204" pitchFamily="34" charset="0"/>
                <a:sym typeface="Impact" panose="020B0806030902050204" pitchFamily="34" charset="0"/>
              </a:rPr>
              <a:t>2</a:t>
            </a:r>
            <a:endParaRPr lang="zh-CN" altLang="en-US" sz="6600" b="1">
              <a:solidFill>
                <a:srgbClr val="92D050"/>
              </a:solidFill>
              <a:latin typeface="Impact" panose="020B0806030902050204" pitchFamily="34" charset="0"/>
              <a:sym typeface="Impact" panose="020B0806030902050204" pitchFamily="34" charset="0"/>
            </a:endParaRPr>
          </a:p>
        </p:txBody>
      </p:sp>
      <p:pic>
        <p:nvPicPr>
          <p:cNvPr id="37" name="Picture 4" descr="http://www.zhenhaotv.com/cache/1525854686586194.png"/>
          <p:cNvPicPr>
            <a:picLocks noChangeAspect="1" noChangeArrowheads="1"/>
          </p:cNvPicPr>
          <p:nvPr/>
        </p:nvPicPr>
        <p:blipFill rotWithShape="1">
          <a:blip r:embed="rId3">
            <a:extLst>
              <a:ext uri="{28A0092B-C50C-407E-A947-70E740481C1C}">
                <a14:useLocalDpi xmlns:a14="http://schemas.microsoft.com/office/drawing/2010/main" val="0"/>
              </a:ext>
            </a:extLst>
          </a:blip>
          <a:srcRect r="61376"/>
          <a:stretch/>
        </p:blipFill>
        <p:spPr bwMode="auto">
          <a:xfrm>
            <a:off x="1733165" y="582110"/>
            <a:ext cx="2637688" cy="738661"/>
          </a:xfrm>
          <a:prstGeom prst="rect">
            <a:avLst/>
          </a:prstGeom>
          <a:noFill/>
          <a:extLst>
            <a:ext uri="{909E8E84-426E-40DD-AFC4-6F175D3DCCD1}">
              <a14:hiddenFill xmlns:a14="http://schemas.microsoft.com/office/drawing/2010/main">
                <a:solidFill>
                  <a:srgbClr val="FFFFFF"/>
                </a:solidFill>
              </a14:hiddenFill>
            </a:ext>
          </a:extLst>
        </p:spPr>
      </p:pic>
      <p:sp>
        <p:nvSpPr>
          <p:cNvPr id="36" name="矩形 12"/>
          <p:cNvSpPr>
            <a:spLocks noChangeArrowheads="1"/>
          </p:cNvSpPr>
          <p:nvPr/>
        </p:nvSpPr>
        <p:spPr bwMode="auto">
          <a:xfrm>
            <a:off x="866072" y="1727738"/>
            <a:ext cx="1923397" cy="41485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rPr>
              <a:t>技术途径</a:t>
            </a: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3" name="图片 2"/>
          <p:cNvPicPr>
            <a:picLocks noChangeAspect="1"/>
          </p:cNvPicPr>
          <p:nvPr/>
        </p:nvPicPr>
        <p:blipFill rotWithShape="1">
          <a:blip r:embed="rId4"/>
          <a:srcRect b="9675"/>
          <a:stretch/>
        </p:blipFill>
        <p:spPr>
          <a:xfrm>
            <a:off x="2960666" y="1964045"/>
            <a:ext cx="7575091" cy="4704817"/>
          </a:xfrm>
          <a:prstGeom prst="rect">
            <a:avLst/>
          </a:prstGeom>
        </p:spPr>
      </p:pic>
      <p:sp>
        <p:nvSpPr>
          <p:cNvPr id="39" name="矩形 38"/>
          <p:cNvSpPr/>
          <p:nvPr/>
        </p:nvSpPr>
        <p:spPr>
          <a:xfrm>
            <a:off x="4713181" y="803762"/>
            <a:ext cx="3647152" cy="369332"/>
          </a:xfrm>
          <a:prstGeom prst="rect">
            <a:avLst/>
          </a:prstGeom>
        </p:spPr>
        <p:txBody>
          <a:bodyPr wrap="none">
            <a:spAutoFit/>
          </a:body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网络大数据的数据保护与隐私保护</a:t>
            </a:r>
            <a:endParaRPr lang="en-US" altLang="zh-CN"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Tree>
    <p:extLst>
      <p:ext uri="{BB962C8B-B14F-4D97-AF65-F5344CB8AC3E}">
        <p14:creationId xmlns:p14="http://schemas.microsoft.com/office/powerpoint/2010/main" val="4060417021"/>
      </p:ext>
    </p:extLst>
  </p:cSld>
  <p:clrMapOvr>
    <a:masterClrMapping/>
  </p:clrMapOvr>
  <p:transition spd="med"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750"/>
                                  </p:stCondLst>
                                  <p:childTnLst>
                                    <p:set>
                                      <p:cBhvr>
                                        <p:cTn id="6" dur="1" fill="hold">
                                          <p:stCondLst>
                                            <p:cond delay="0"/>
                                          </p:stCondLst>
                                        </p:cTn>
                                        <p:tgtEl>
                                          <p:spTgt spid="14367"/>
                                        </p:tgtEl>
                                        <p:attrNameLst>
                                          <p:attrName>style.visibility</p:attrName>
                                        </p:attrNameLst>
                                      </p:cBhvr>
                                      <p:to>
                                        <p:strVal val="visible"/>
                                      </p:to>
                                    </p:set>
                                    <p:animEffect>
                                      <p:cBhvr>
                                        <p:cTn id="7" dur="600"/>
                                        <p:tgtEl>
                                          <p:spTgt spid="14367"/>
                                        </p:tgtEl>
                                      </p:cBhvr>
                                    </p:animEffect>
                                  </p:childTnLst>
                                </p:cTn>
                              </p:par>
                              <p:par>
                                <p:cTn id="8" presetID="42" presetClass="path" presetSubtype="0" accel="50000" decel="50000" fill="hold" nodeType="withEffect">
                                  <p:stCondLst>
                                    <p:cond delay="750"/>
                                  </p:stCondLst>
                                  <p:childTnLst>
                                    <p:animMotion origin="layout" path="M 0 4.07407E-6 L 0 1.00972 " pathEditMode="relative" rAng="0" ptsTypes="AA">
                                      <p:cBhvr>
                                        <p:cTn id="9" dur="1400" fill="hold"/>
                                        <p:tgtEl>
                                          <p:spTgt spid="14367"/>
                                        </p:tgtEl>
                                        <p:attrNameLst>
                                          <p:attrName>ppt_x,ppt_y</p:attrName>
                                        </p:attrNameLst>
                                      </p:cBhvr>
                                      <p:rCtr x="0" y="5048600"/>
                                    </p:animMotion>
                                  </p:childTnLst>
                                </p:cTn>
                              </p:par>
                              <p:par>
                                <p:cTn id="10" presetID="10" presetClass="exit" presetSubtype="0" fill="hold" nodeType="withEffect">
                                  <p:stCondLst>
                                    <p:cond delay="750"/>
                                  </p:stCondLst>
                                  <p:childTnLst>
                                    <p:animEffect>
                                      <p:cBhvr>
                                        <p:cTn id="11" dur="1000"/>
                                        <p:tgtEl>
                                          <p:spTgt spid="14367"/>
                                        </p:tgtEl>
                                      </p:cBhvr>
                                    </p:animEffect>
                                    <p:set>
                                      <p:cBhvr>
                                        <p:cTn id="12" dur="1" fill="hold">
                                          <p:stCondLst>
                                            <p:cond delay="999"/>
                                          </p:stCondLst>
                                        </p:cTn>
                                        <p:tgtEl>
                                          <p:spTgt spid="143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7" hidden="1"/>
          <p:cNvSpPr>
            <a:spLocks noChangeArrowheads="1"/>
          </p:cNvSpPr>
          <p:nvPr/>
        </p:nvSpPr>
        <p:spPr bwMode="auto">
          <a:xfrm>
            <a:off x="1428750" y="604838"/>
            <a:ext cx="2724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400">
                <a:solidFill>
                  <a:srgbClr val="FFFFFF"/>
                </a:solidFill>
                <a:latin typeface="叶根友毛笔行书" pitchFamily="2" charset="-122"/>
                <a:ea typeface="叶根友毛笔行书" pitchFamily="2" charset="-122"/>
                <a:sym typeface="叶根友毛笔行书" pitchFamily="2" charset="-122"/>
              </a:rPr>
              <a:t> 科技创新</a:t>
            </a:r>
            <a:endParaRPr lang="zh-CN" altLang="en-US" sz="1800"/>
          </a:p>
        </p:txBody>
      </p:sp>
      <p:sp>
        <p:nvSpPr>
          <p:cNvPr id="8195" name="直接连接符 23"/>
          <p:cNvSpPr>
            <a:spLocks noChangeShapeType="1"/>
          </p:cNvSpPr>
          <p:nvPr/>
        </p:nvSpPr>
        <p:spPr bwMode="auto">
          <a:xfrm>
            <a:off x="1763713" y="1352550"/>
            <a:ext cx="8337550" cy="0"/>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67" name="组合 45" hidden="1"/>
          <p:cNvGrpSpPr>
            <a:grpSpLocks/>
          </p:cNvGrpSpPr>
          <p:nvPr/>
        </p:nvGrpSpPr>
        <p:grpSpPr bwMode="auto">
          <a:xfrm>
            <a:off x="315913" y="-695325"/>
            <a:ext cx="11560175" cy="4406900"/>
            <a:chOff x="0" y="0"/>
            <a:chExt cx="9863072" cy="3172755"/>
          </a:xfrm>
        </p:grpSpPr>
        <p:sp>
          <p:nvSpPr>
            <p:cNvPr id="8216" name="椭圆 47"/>
            <p:cNvSpPr>
              <a:spLocks noChangeArrowheads="1"/>
            </p:cNvSpPr>
            <p:nvPr/>
          </p:nvSpPr>
          <p:spPr bwMode="auto">
            <a:xfrm>
              <a:off x="436029" y="52297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7" name="椭圆 48"/>
            <p:cNvSpPr>
              <a:spLocks noChangeArrowheads="1"/>
            </p:cNvSpPr>
            <p:nvPr/>
          </p:nvSpPr>
          <p:spPr bwMode="auto">
            <a:xfrm>
              <a:off x="912574"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8" name="椭圆 49"/>
            <p:cNvSpPr>
              <a:spLocks noChangeArrowheads="1"/>
            </p:cNvSpPr>
            <p:nvPr/>
          </p:nvSpPr>
          <p:spPr bwMode="auto">
            <a:xfrm>
              <a:off x="1426536"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9" name="椭圆 51"/>
            <p:cNvSpPr>
              <a:spLocks noChangeArrowheads="1"/>
            </p:cNvSpPr>
            <p:nvPr/>
          </p:nvSpPr>
          <p:spPr bwMode="auto">
            <a:xfrm>
              <a:off x="1903081"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0" name="椭圆 52"/>
            <p:cNvSpPr>
              <a:spLocks noChangeArrowheads="1"/>
            </p:cNvSpPr>
            <p:nvPr/>
          </p:nvSpPr>
          <p:spPr bwMode="auto">
            <a:xfrm>
              <a:off x="2712377" y="61206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1" name="椭圆 53"/>
            <p:cNvSpPr>
              <a:spLocks noChangeArrowheads="1"/>
            </p:cNvSpPr>
            <p:nvPr/>
          </p:nvSpPr>
          <p:spPr bwMode="auto">
            <a:xfrm>
              <a:off x="3702884" y="3473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2" name="椭圆 54"/>
            <p:cNvSpPr>
              <a:spLocks noChangeArrowheads="1"/>
            </p:cNvSpPr>
            <p:nvPr/>
          </p:nvSpPr>
          <p:spPr bwMode="auto">
            <a:xfrm>
              <a:off x="3883870" y="2711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3" name="椭圆 55"/>
            <p:cNvSpPr>
              <a:spLocks noChangeArrowheads="1"/>
            </p:cNvSpPr>
            <p:nvPr/>
          </p:nvSpPr>
          <p:spPr bwMode="auto">
            <a:xfrm>
              <a:off x="5008029"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4" name="椭圆 56"/>
            <p:cNvSpPr>
              <a:spLocks noChangeArrowheads="1"/>
            </p:cNvSpPr>
            <p:nvPr/>
          </p:nvSpPr>
          <p:spPr bwMode="auto">
            <a:xfrm>
              <a:off x="5902289"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5" name="椭圆 57"/>
            <p:cNvSpPr>
              <a:spLocks noChangeArrowheads="1"/>
            </p:cNvSpPr>
            <p:nvPr/>
          </p:nvSpPr>
          <p:spPr bwMode="auto">
            <a:xfrm>
              <a:off x="7168269"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6" name="椭圆 58"/>
            <p:cNvSpPr>
              <a:spLocks noChangeArrowheads="1"/>
            </p:cNvSpPr>
            <p:nvPr/>
          </p:nvSpPr>
          <p:spPr bwMode="auto">
            <a:xfrm>
              <a:off x="7168269" y="51642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7" name="椭圆 59"/>
            <p:cNvSpPr>
              <a:spLocks noChangeArrowheads="1"/>
            </p:cNvSpPr>
            <p:nvPr/>
          </p:nvSpPr>
          <p:spPr bwMode="auto">
            <a:xfrm>
              <a:off x="5079236"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8" name="椭圆 60"/>
            <p:cNvSpPr>
              <a:spLocks noChangeArrowheads="1"/>
            </p:cNvSpPr>
            <p:nvPr/>
          </p:nvSpPr>
          <p:spPr bwMode="auto">
            <a:xfrm>
              <a:off x="4941263" y="896812"/>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9" name="椭圆 61"/>
            <p:cNvSpPr>
              <a:spLocks noChangeArrowheads="1"/>
            </p:cNvSpPr>
            <p:nvPr/>
          </p:nvSpPr>
          <p:spPr bwMode="auto">
            <a:xfrm>
              <a:off x="4486656" y="8741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0" name="椭圆 62"/>
            <p:cNvSpPr>
              <a:spLocks noChangeArrowheads="1"/>
            </p:cNvSpPr>
            <p:nvPr/>
          </p:nvSpPr>
          <p:spPr bwMode="auto">
            <a:xfrm>
              <a:off x="7882058"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1" name="椭圆 63"/>
            <p:cNvSpPr>
              <a:spLocks noChangeArrowheads="1"/>
            </p:cNvSpPr>
            <p:nvPr/>
          </p:nvSpPr>
          <p:spPr bwMode="auto">
            <a:xfrm>
              <a:off x="3246994" y="77992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2" name="椭圆 64"/>
            <p:cNvSpPr>
              <a:spLocks noChangeArrowheads="1"/>
            </p:cNvSpPr>
            <p:nvPr/>
          </p:nvSpPr>
          <p:spPr bwMode="auto">
            <a:xfrm>
              <a:off x="3879565" y="115586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3" name="椭圆 65"/>
            <p:cNvSpPr>
              <a:spLocks noChangeArrowheads="1"/>
            </p:cNvSpPr>
            <p:nvPr/>
          </p:nvSpPr>
          <p:spPr bwMode="auto">
            <a:xfrm>
              <a:off x="990507" y="47070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4" name="椭圆 66"/>
            <p:cNvSpPr>
              <a:spLocks noChangeArrowheads="1"/>
            </p:cNvSpPr>
            <p:nvPr/>
          </p:nvSpPr>
          <p:spPr bwMode="auto">
            <a:xfrm>
              <a:off x="2256487" y="33364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5" name="椭圆 67"/>
            <p:cNvSpPr>
              <a:spLocks noChangeArrowheads="1"/>
            </p:cNvSpPr>
            <p:nvPr/>
          </p:nvSpPr>
          <p:spPr bwMode="auto">
            <a:xfrm>
              <a:off x="4874377" y="501940"/>
              <a:ext cx="1644428" cy="16444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6" name="椭圆 68"/>
            <p:cNvSpPr>
              <a:spLocks noChangeArrowheads="1"/>
            </p:cNvSpPr>
            <p:nvPr/>
          </p:nvSpPr>
          <p:spPr bwMode="auto">
            <a:xfrm>
              <a:off x="3950756" y="69501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7" name="椭圆 69"/>
            <p:cNvSpPr>
              <a:spLocks noChangeArrowheads="1"/>
            </p:cNvSpPr>
            <p:nvPr/>
          </p:nvSpPr>
          <p:spPr bwMode="auto">
            <a:xfrm>
              <a:off x="0" y="46966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8" name="椭圆 70"/>
            <p:cNvSpPr>
              <a:spLocks noChangeArrowheads="1"/>
            </p:cNvSpPr>
            <p:nvPr/>
          </p:nvSpPr>
          <p:spPr bwMode="auto">
            <a:xfrm>
              <a:off x="1520636" y="0"/>
              <a:ext cx="3172755" cy="31727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8197" name="矩形 71"/>
          <p:cNvSpPr>
            <a:spLocks noChangeArrowheads="1"/>
          </p:cNvSpPr>
          <p:nvPr/>
        </p:nvSpPr>
        <p:spPr bwMode="auto">
          <a:xfrm>
            <a:off x="11190288" y="-11113"/>
            <a:ext cx="1001712" cy="1001713"/>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800">
                <a:solidFill>
                  <a:srgbClr val="FFFFFF"/>
                </a:solidFill>
                <a:latin typeface="Impact" panose="020B0806030902050204" pitchFamily="34" charset="0"/>
                <a:sym typeface="Impact" panose="020B0806030902050204" pitchFamily="34" charset="0"/>
              </a:rPr>
              <a:t>2</a:t>
            </a:r>
            <a:endParaRPr lang="zh-CN" altLang="en-US" sz="4800">
              <a:solidFill>
                <a:srgbClr val="FFFFFF"/>
              </a:solidFill>
              <a:latin typeface="Impact" panose="020B0806030902050204" pitchFamily="34" charset="0"/>
              <a:sym typeface="Impact" panose="020B0806030902050204" pitchFamily="34" charset="0"/>
            </a:endParaRPr>
          </a:p>
        </p:txBody>
      </p:sp>
      <p:sp>
        <p:nvSpPr>
          <p:cNvPr id="8198" name="矩形 72"/>
          <p:cNvSpPr>
            <a:spLocks noChangeArrowheads="1"/>
          </p:cNvSpPr>
          <p:nvPr/>
        </p:nvSpPr>
        <p:spPr bwMode="auto">
          <a:xfrm>
            <a:off x="10501313" y="965200"/>
            <a:ext cx="688975" cy="68897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9" name="矩形 73"/>
          <p:cNvSpPr>
            <a:spLocks noChangeArrowheads="1"/>
          </p:cNvSpPr>
          <p:nvPr/>
        </p:nvSpPr>
        <p:spPr bwMode="auto">
          <a:xfrm>
            <a:off x="11190288" y="1654175"/>
            <a:ext cx="428625" cy="42862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0" name="矩形 74"/>
          <p:cNvSpPr>
            <a:spLocks noChangeArrowheads="1"/>
          </p:cNvSpPr>
          <p:nvPr/>
        </p:nvSpPr>
        <p:spPr bwMode="auto">
          <a:xfrm>
            <a:off x="10247313" y="1649413"/>
            <a:ext cx="254000" cy="25400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1" name="矩形 75"/>
          <p:cNvSpPr>
            <a:spLocks noChangeArrowheads="1"/>
          </p:cNvSpPr>
          <p:nvPr/>
        </p:nvSpPr>
        <p:spPr bwMode="auto">
          <a:xfrm>
            <a:off x="11190288" y="2255838"/>
            <a:ext cx="428625" cy="4602162"/>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科研经历</a:t>
            </a:r>
            <a:endParaRPr lang="zh-CN" altLang="en-US" sz="1800" dirty="0">
              <a:solidFill>
                <a:schemeClr val="bg1"/>
              </a:solidFill>
            </a:endParaRPr>
          </a:p>
        </p:txBody>
      </p:sp>
      <p:sp>
        <p:nvSpPr>
          <p:cNvPr id="8202" name="矩形 76"/>
          <p:cNvSpPr>
            <a:spLocks noChangeArrowheads="1"/>
          </p:cNvSpPr>
          <p:nvPr/>
        </p:nvSpPr>
        <p:spPr bwMode="auto">
          <a:xfrm>
            <a:off x="1189038" y="798513"/>
            <a:ext cx="3921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6600" b="1">
                <a:solidFill>
                  <a:srgbClr val="92D050"/>
                </a:solidFill>
                <a:latin typeface="Impact" panose="020B0806030902050204" pitchFamily="34" charset="0"/>
                <a:sym typeface="Impact" panose="020B0806030902050204" pitchFamily="34" charset="0"/>
              </a:rPr>
              <a:t>2</a:t>
            </a:r>
            <a:endParaRPr lang="zh-CN" altLang="en-US" sz="6600" b="1">
              <a:solidFill>
                <a:srgbClr val="92D050"/>
              </a:solidFill>
              <a:latin typeface="Impact" panose="020B0806030902050204" pitchFamily="34" charset="0"/>
              <a:sym typeface="Impact" panose="020B0806030902050204" pitchFamily="34" charset="0"/>
            </a:endParaRPr>
          </a:p>
        </p:txBody>
      </p:sp>
      <p:pic>
        <p:nvPicPr>
          <p:cNvPr id="48" name="图片 4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032" y="1569010"/>
            <a:ext cx="6466729" cy="5144686"/>
          </a:xfrm>
          <a:prstGeom prst="rect">
            <a:avLst/>
          </a:prstGeom>
          <a:ln>
            <a:noFill/>
          </a:ln>
          <a:effectLst>
            <a:outerShdw blurRad="190500" algn="tl" rotWithShape="0">
              <a:srgbClr val="000000">
                <a:alpha val="70000"/>
              </a:srgbClr>
            </a:outerShdw>
          </a:effectLst>
        </p:spPr>
      </p:pic>
      <p:pic>
        <p:nvPicPr>
          <p:cNvPr id="37" name="Picture 4" descr="http://www.zhenhaotv.com/cache/1525854686586194.png"/>
          <p:cNvPicPr>
            <a:picLocks noChangeAspect="1" noChangeArrowheads="1"/>
          </p:cNvPicPr>
          <p:nvPr/>
        </p:nvPicPr>
        <p:blipFill rotWithShape="1">
          <a:blip r:embed="rId4">
            <a:extLst>
              <a:ext uri="{28A0092B-C50C-407E-A947-70E740481C1C}">
                <a14:useLocalDpi xmlns:a14="http://schemas.microsoft.com/office/drawing/2010/main" val="0"/>
              </a:ext>
            </a:extLst>
          </a:blip>
          <a:srcRect r="61376"/>
          <a:stretch/>
        </p:blipFill>
        <p:spPr bwMode="auto">
          <a:xfrm>
            <a:off x="1733165" y="582110"/>
            <a:ext cx="2637688" cy="738661"/>
          </a:xfrm>
          <a:prstGeom prst="rect">
            <a:avLst/>
          </a:prstGeom>
          <a:noFill/>
          <a:extLst>
            <a:ext uri="{909E8E84-426E-40DD-AFC4-6F175D3DCCD1}">
              <a14:hiddenFill xmlns:a14="http://schemas.microsoft.com/office/drawing/2010/main">
                <a:solidFill>
                  <a:srgbClr val="FFFFFF"/>
                </a:solidFill>
              </a14:hiddenFill>
            </a:ext>
          </a:extLst>
        </p:spPr>
      </p:pic>
      <p:sp>
        <p:nvSpPr>
          <p:cNvPr id="36" name="矩形 12"/>
          <p:cNvSpPr>
            <a:spLocks noChangeArrowheads="1"/>
          </p:cNvSpPr>
          <p:nvPr/>
        </p:nvSpPr>
        <p:spPr bwMode="auto">
          <a:xfrm>
            <a:off x="866072" y="1727738"/>
            <a:ext cx="1923397" cy="41485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rPr>
              <a:t>实验构建</a:t>
            </a: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38" name="组合 10"/>
          <p:cNvGrpSpPr>
            <a:grpSpLocks/>
          </p:cNvGrpSpPr>
          <p:nvPr/>
        </p:nvGrpSpPr>
        <p:grpSpPr bwMode="auto">
          <a:xfrm>
            <a:off x="676275" y="3555073"/>
            <a:ext cx="9571038" cy="899898"/>
            <a:chOff x="0" y="0"/>
            <a:chExt cx="9569874" cy="1293665"/>
          </a:xfrm>
        </p:grpSpPr>
        <p:sp>
          <p:nvSpPr>
            <p:cNvPr id="39" name="矩形 9"/>
            <p:cNvSpPr>
              <a:spLocks noChangeArrowheads="1"/>
            </p:cNvSpPr>
            <p:nvPr/>
          </p:nvSpPr>
          <p:spPr bwMode="auto">
            <a:xfrm>
              <a:off x="0" y="0"/>
              <a:ext cx="9569874" cy="1293665"/>
            </a:xfrm>
            <a:prstGeom prst="rect">
              <a:avLst/>
            </a:prstGeom>
            <a:solidFill>
              <a:srgbClr val="78D050">
                <a:alpha val="6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0" name="矩形 8"/>
            <p:cNvSpPr>
              <a:spLocks noChangeArrowheads="1"/>
            </p:cNvSpPr>
            <p:nvPr/>
          </p:nvSpPr>
          <p:spPr bwMode="auto">
            <a:xfrm>
              <a:off x="500260" y="120182"/>
              <a:ext cx="8572095" cy="6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lnSpc>
                  <a:spcPct val="100000"/>
                </a:lnSpc>
                <a:spcBef>
                  <a:spcPct val="0"/>
                </a:spcBef>
                <a:buFont typeface="Arial" panose="020B0604020202020204" pitchFamily="34" charset="0"/>
                <a:buNone/>
              </a:pPr>
              <a:r>
                <a:rPr lang="en-US" altLang="zh-CN" sz="2400"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400"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基于</a:t>
              </a:r>
              <a:r>
                <a:rPr lang="en-US" altLang="zh-CN" sz="2400"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IP</a:t>
              </a:r>
              <a:r>
                <a:rPr lang="zh-CN" altLang="en-US" sz="2400"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网络坐标系统的</a:t>
              </a:r>
              <a:r>
                <a:rPr lang="en-US" altLang="zh-CN" sz="2400" dirty="0" err="1"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QoS</a:t>
              </a:r>
              <a:r>
                <a:rPr lang="zh-CN" altLang="en-US" sz="2400"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优化方法研究</a:t>
              </a:r>
              <a:r>
                <a:rPr lang="en-US" altLang="zh-CN" sz="2400"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400"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400"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NCSC-2017</a:t>
              </a:r>
              <a:r>
                <a:rPr lang="zh-CN" altLang="en-US" sz="2400"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a:t>
              </a:r>
            </a:p>
          </p:txBody>
        </p:sp>
      </p:grpSp>
      <p:sp>
        <p:nvSpPr>
          <p:cNvPr id="41" name="矩形 40"/>
          <p:cNvSpPr/>
          <p:nvPr/>
        </p:nvSpPr>
        <p:spPr>
          <a:xfrm>
            <a:off x="4713181" y="803762"/>
            <a:ext cx="3647152" cy="369332"/>
          </a:xfrm>
          <a:prstGeom prst="rect">
            <a:avLst/>
          </a:prstGeom>
        </p:spPr>
        <p:txBody>
          <a:bodyPr wrap="none">
            <a:spAutoFit/>
          </a:body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网络大数据的数据保护与隐私保护</a:t>
            </a:r>
            <a:endParaRPr lang="en-US" altLang="zh-CN"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Tree>
    <p:extLst>
      <p:ext uri="{BB962C8B-B14F-4D97-AF65-F5344CB8AC3E}">
        <p14:creationId xmlns:p14="http://schemas.microsoft.com/office/powerpoint/2010/main" val="3065768728"/>
      </p:ext>
    </p:extLst>
  </p:cSld>
  <p:clrMapOvr>
    <a:masterClrMapping/>
  </p:clrMapOvr>
  <p:transition spd="med"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750"/>
                                  </p:stCondLst>
                                  <p:childTnLst>
                                    <p:set>
                                      <p:cBhvr>
                                        <p:cTn id="6" dur="1" fill="hold">
                                          <p:stCondLst>
                                            <p:cond delay="0"/>
                                          </p:stCondLst>
                                        </p:cTn>
                                        <p:tgtEl>
                                          <p:spTgt spid="14367"/>
                                        </p:tgtEl>
                                        <p:attrNameLst>
                                          <p:attrName>style.visibility</p:attrName>
                                        </p:attrNameLst>
                                      </p:cBhvr>
                                      <p:to>
                                        <p:strVal val="visible"/>
                                      </p:to>
                                    </p:set>
                                    <p:animEffect>
                                      <p:cBhvr>
                                        <p:cTn id="7" dur="600"/>
                                        <p:tgtEl>
                                          <p:spTgt spid="14367"/>
                                        </p:tgtEl>
                                      </p:cBhvr>
                                    </p:animEffect>
                                  </p:childTnLst>
                                </p:cTn>
                              </p:par>
                              <p:par>
                                <p:cTn id="8" presetID="42" presetClass="path" presetSubtype="0" accel="50000" decel="50000" fill="hold" nodeType="withEffect">
                                  <p:stCondLst>
                                    <p:cond delay="750"/>
                                  </p:stCondLst>
                                  <p:childTnLst>
                                    <p:animMotion origin="layout" path="M 0 4.07407E-6 L 0 1.00972 " pathEditMode="relative" rAng="0" ptsTypes="AA">
                                      <p:cBhvr>
                                        <p:cTn id="9" dur="1400" fill="hold"/>
                                        <p:tgtEl>
                                          <p:spTgt spid="14367"/>
                                        </p:tgtEl>
                                        <p:attrNameLst>
                                          <p:attrName>ppt_x,ppt_y</p:attrName>
                                        </p:attrNameLst>
                                      </p:cBhvr>
                                      <p:rCtr x="0" y="5048600"/>
                                    </p:animMotion>
                                  </p:childTnLst>
                                </p:cTn>
                              </p:par>
                              <p:par>
                                <p:cTn id="10" presetID="10" presetClass="exit" presetSubtype="0" fill="hold" nodeType="withEffect">
                                  <p:stCondLst>
                                    <p:cond delay="750"/>
                                  </p:stCondLst>
                                  <p:childTnLst>
                                    <p:animEffect>
                                      <p:cBhvr>
                                        <p:cTn id="11" dur="1000"/>
                                        <p:tgtEl>
                                          <p:spTgt spid="14367"/>
                                        </p:tgtEl>
                                      </p:cBhvr>
                                    </p:animEffect>
                                    <p:set>
                                      <p:cBhvr>
                                        <p:cTn id="12" dur="1" fill="hold">
                                          <p:stCondLst>
                                            <p:cond delay="999"/>
                                          </p:stCondLst>
                                        </p:cTn>
                                        <p:tgtEl>
                                          <p:spTgt spid="1436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500" fill="hold"/>
                                        <p:tgtEl>
                                          <p:spTgt spid="38"/>
                                        </p:tgtEl>
                                        <p:attrNameLst>
                                          <p:attrName>ppt_w</p:attrName>
                                        </p:attrNameLst>
                                      </p:cBhvr>
                                      <p:tavLst>
                                        <p:tav tm="0">
                                          <p:val>
                                            <p:fltVal val="0"/>
                                          </p:val>
                                        </p:tav>
                                        <p:tav tm="100000">
                                          <p:val>
                                            <p:strVal val="#ppt_w"/>
                                          </p:val>
                                        </p:tav>
                                      </p:tavLst>
                                    </p:anim>
                                    <p:anim calcmode="lin" valueType="num">
                                      <p:cBhvr>
                                        <p:cTn id="18" dur="500" fill="hold"/>
                                        <p:tgtEl>
                                          <p:spTgt spid="3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11272</TotalTime>
  <Pages>0</Pages>
  <Words>1657</Words>
  <Characters>0</Characters>
  <Application>Microsoft Office PowerPoint</Application>
  <DocSecurity>0</DocSecurity>
  <PresentationFormat>宽屏</PresentationFormat>
  <Lines>0</Lines>
  <Paragraphs>158</Paragraphs>
  <Slides>18</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宋体</vt:lpstr>
      <vt:lpstr>微软雅黑</vt:lpstr>
      <vt:lpstr>叶根友行书繁</vt:lpstr>
      <vt:lpstr>叶根友毛笔行书</vt:lpstr>
      <vt:lpstr>Arial</vt:lpstr>
      <vt:lpstr>Calibri</vt:lpstr>
      <vt:lpstr>Calibri Light</vt:lpstr>
      <vt:lpstr>Impact</vt:lpstr>
      <vt:lpstr>Wingdings</vt:lpstr>
      <vt:lpstr>Office 主题</vt:lpstr>
      <vt:lpstr>PowerPoint 演示文稿</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跨界服务</vt:lpstr>
      <vt:lpstr>PowerPoint 演示文稿</vt:lpstr>
    </vt:vector>
  </TitlesOfParts>
  <Manager/>
  <Company>Microsoft</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zhanyougang</dc:creator>
  <cp:keywords/>
  <dc:description/>
  <cp:lastModifiedBy>ZHAO YUQI</cp:lastModifiedBy>
  <cp:revision>321</cp:revision>
  <dcterms:created xsi:type="dcterms:W3CDTF">2013-04-17T01:49:00Z</dcterms:created>
  <dcterms:modified xsi:type="dcterms:W3CDTF">2018-05-10T05:16:46Z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2052-9.1.0.5132</vt:lpwstr>
  </property>
</Properties>
</file>