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6"/>
  </p:notesMasterIdLst>
  <p:sldIdLst>
    <p:sldId id="260" r:id="rId3"/>
    <p:sldId id="297" r:id="rId4"/>
    <p:sldId id="298" r:id="rId5"/>
    <p:sldId id="299" r:id="rId6"/>
    <p:sldId id="304" r:id="rId7"/>
    <p:sldId id="305" r:id="rId8"/>
    <p:sldId id="300" r:id="rId9"/>
    <p:sldId id="308" r:id="rId10"/>
    <p:sldId id="307" r:id="rId11"/>
    <p:sldId id="306" r:id="rId12"/>
    <p:sldId id="301" r:id="rId13"/>
    <p:sldId id="302" r:id="rId14"/>
    <p:sldId id="288" r:id="rId1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2D14F"/>
    <a:srgbClr val="0174AB"/>
    <a:srgbClr val="666666"/>
    <a:srgbClr val="BFC0C0"/>
    <a:srgbClr val="9F9D9A"/>
    <a:srgbClr val="0A377B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746" y="120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0" i="0" u="none" strike="noStrike" cap="none" baseline="0">
                <a:effectLst/>
              </a:rPr>
              <a:t>随机延迟污染数据分析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0-1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0-1</c:v>
                </c:pt>
                <c:pt idx="1">
                  <c:v>1-2</c:v>
                </c:pt>
                <c:pt idx="2">
                  <c:v>2-3</c:v>
                </c:pt>
                <c:pt idx="3">
                  <c:v>3-4</c:v>
                </c:pt>
                <c:pt idx="4">
                  <c:v>4-5</c:v>
                </c:pt>
                <c:pt idx="5">
                  <c:v>5-6</c:v>
                </c:pt>
                <c:pt idx="6">
                  <c:v>6-7</c:v>
                </c:pt>
                <c:pt idx="7">
                  <c:v>7-8</c:v>
                </c:pt>
                <c:pt idx="8">
                  <c:v>8-9</c:v>
                </c:pt>
                <c:pt idx="9">
                  <c:v>9-10</c:v>
                </c:pt>
                <c:pt idx="10">
                  <c:v>10-20</c:v>
                </c:pt>
                <c:pt idx="11">
                  <c:v>20-30</c:v>
                </c:pt>
                <c:pt idx="12">
                  <c:v>&gt;30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88308091</c:v>
                </c:pt>
                <c:pt idx="1">
                  <c:v>2173810</c:v>
                </c:pt>
                <c:pt idx="2">
                  <c:v>2455873</c:v>
                </c:pt>
                <c:pt idx="3">
                  <c:v>926616</c:v>
                </c:pt>
                <c:pt idx="4">
                  <c:v>600413</c:v>
                </c:pt>
                <c:pt idx="5">
                  <c:v>215140</c:v>
                </c:pt>
                <c:pt idx="6">
                  <c:v>332654</c:v>
                </c:pt>
                <c:pt idx="7">
                  <c:v>163961</c:v>
                </c:pt>
                <c:pt idx="8">
                  <c:v>110411</c:v>
                </c:pt>
                <c:pt idx="9">
                  <c:v>38666</c:v>
                </c:pt>
                <c:pt idx="10">
                  <c:v>642132</c:v>
                </c:pt>
                <c:pt idx="11">
                  <c:v>317868</c:v>
                </c:pt>
                <c:pt idx="12">
                  <c:v>965559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C1-4B1A-B4B2-E0F9FBDA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-384427904"/>
        <c:axId val="-384417568"/>
      </c:barChart>
      <c:catAx>
        <c:axId val="-384427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时延数值（百毫秒）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84417568"/>
        <c:crosses val="autoZero"/>
        <c:auto val="1"/>
        <c:lblAlgn val="ctr"/>
        <c:lblOffset val="100"/>
        <c:noMultiLvlLbl val="0"/>
      </c:catAx>
      <c:valAx>
        <c:axId val="-384417568"/>
        <c:scaling>
          <c:logBase val="10"/>
          <c:orientation val="minMax"/>
        </c:scaling>
        <c:delete val="0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84427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0-100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86978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3F-448B-A23A-0F59B9EC4E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100-200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59903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3F-448B-A23A-0F59B9EC4E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200-300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57754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3F-448B-A23A-0F59B9EC4E9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300-400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37748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3F-448B-A23A-0F59B9EC4E9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400-500</c:v>
                </c:pt>
              </c:strCache>
            </c:strRef>
          </c:tx>
          <c:spPr>
            <a:noFill/>
            <a:ln w="25400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11252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3F-448B-A23A-0F59B9EC4E9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500-600</c:v>
                </c:pt>
              </c:strCache>
            </c:strRef>
          </c:tx>
          <c:spPr>
            <a:noFill/>
            <a:ln w="25400" cap="flat" cmpd="sng" algn="ctr">
              <a:solidFill>
                <a:schemeClr val="accent6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43F-448B-A23A-0F59B9EC4E9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600-700</c:v>
                </c:pt>
              </c:strCache>
            </c:strRef>
          </c:tx>
          <c:spPr>
            <a:noFill/>
            <a:ln w="25400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3F-448B-A23A-0F59B9EC4E9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700-800</c:v>
                </c:pt>
              </c:strCache>
            </c:strRef>
          </c:tx>
          <c:spPr>
            <a:noFill/>
            <a:ln w="25400" cap="flat" cmpd="sng" algn="ctr">
              <a:solidFill>
                <a:schemeClr val="accent2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43F-448B-A23A-0F59B9EC4E9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800-900</c:v>
                </c:pt>
              </c:strCache>
            </c:strRef>
          </c:tx>
          <c:spPr>
            <a:noFill/>
            <a:ln w="25400" cap="flat" cmpd="sng" algn="ctr">
              <a:solidFill>
                <a:schemeClr val="accent3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3F-448B-A23A-0F59B9EC4E95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900-1000</c:v>
                </c:pt>
              </c:strCache>
            </c:strRef>
          </c:tx>
          <c:spPr>
            <a:noFill/>
            <a:ln w="25400" cap="flat" cmpd="sng" algn="ctr">
              <a:solidFill>
                <a:schemeClr val="accent4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43F-448B-A23A-0F59B9EC4E95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1000-2000</c:v>
                </c:pt>
              </c:strCache>
            </c:strRef>
          </c:tx>
          <c:spPr>
            <a:noFill/>
            <a:ln w="25400" cap="flat" cmpd="sng" algn="ctr">
              <a:solidFill>
                <a:schemeClr val="accent5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3F-448B-A23A-0F59B9EC4E95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2000以上</c:v>
                </c:pt>
              </c:strCache>
            </c:strRef>
          </c:tx>
          <c:spPr>
            <a:noFill/>
            <a:ln w="25400" cap="flat" cmpd="sng" algn="ctr">
              <a:solidFill>
                <a:schemeClr val="accent6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43F-448B-A23A-0F59B9EC4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-1004287408"/>
        <c:axId val="-1004295024"/>
      </c:barChart>
      <c:catAx>
        <c:axId val="-100428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04295024"/>
        <c:crosses val="autoZero"/>
        <c:auto val="1"/>
        <c:lblAlgn val="ctr"/>
        <c:lblOffset val="100"/>
        <c:noMultiLvlLbl val="0"/>
      </c:catAx>
      <c:valAx>
        <c:axId val="-1004295024"/>
        <c:scaling>
          <c:orientation val="minMax"/>
          <c:max val="9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042874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0" i="0" u="none" strike="noStrike" baseline="0">
                <a:effectLst/>
              </a:rPr>
              <a:t>相对误差</a:t>
            </a:r>
            <a:r>
              <a:rPr lang="en-US" altLang="zh-CN" sz="1400" b="0" i="0" u="none" strike="noStrike" baseline="0">
                <a:effectLst/>
              </a:rPr>
              <a:t>RE</a:t>
            </a:r>
            <a:r>
              <a:rPr lang="zh-CN" altLang="zh-CN" sz="1400" b="0" i="0" u="none" strike="noStrike" baseline="0">
                <a:effectLst/>
              </a:rPr>
              <a:t>累计分布图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Vivaldi算法</c:v>
                </c:pt>
              </c:strCache>
            </c:strRef>
          </c:tx>
          <c:spPr>
            <a:ln w="28575" cap="rnd" cmpd="sng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spPr>
              <a:ln w="28575" cap="rnd" cmpd="sng">
                <a:solidFill>
                  <a:schemeClr val="accent1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35-4F72-9551-7893C6AD5A87}"/>
              </c:ext>
            </c:extLst>
          </c:dPt>
          <c:cat>
            <c:numRef>
              <c:f>Sheet1!$A$2:$A$11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0.28742190362998299</c:v>
                </c:pt>
                <c:pt idx="1">
                  <c:v>0.40574619420274199</c:v>
                </c:pt>
                <c:pt idx="2">
                  <c:v>0.48301920029107398</c:v>
                </c:pt>
                <c:pt idx="3">
                  <c:v>0.54193808491998796</c:v>
                </c:pt>
                <c:pt idx="4">
                  <c:v>0.58896550784069901</c:v>
                </c:pt>
                <c:pt idx="5">
                  <c:v>0.62787567912451303</c:v>
                </c:pt>
                <c:pt idx="6">
                  <c:v>0.66081914880789105</c:v>
                </c:pt>
                <c:pt idx="7">
                  <c:v>0.68830760310136296</c:v>
                </c:pt>
                <c:pt idx="8">
                  <c:v>0.71196522630842995</c:v>
                </c:pt>
                <c:pt idx="9">
                  <c:v>0.73325000956790298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35-4F72-9551-7893C6AD5A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稳定抑制Vivaldi算法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0.34862030838531</c:v>
                </c:pt>
                <c:pt idx="1">
                  <c:v>0.47120323326966901</c:v>
                </c:pt>
                <c:pt idx="2">
                  <c:v>0.54869381085120705</c:v>
                </c:pt>
                <c:pt idx="3">
                  <c:v>0.60598955971393798</c:v>
                </c:pt>
                <c:pt idx="4">
                  <c:v>0.649936379998311</c:v>
                </c:pt>
                <c:pt idx="5">
                  <c:v>0.685241679987459</c:v>
                </c:pt>
                <c:pt idx="6">
                  <c:v>0.71382847712012898</c:v>
                </c:pt>
                <c:pt idx="7">
                  <c:v>0.73782320507450105</c:v>
                </c:pt>
                <c:pt idx="8">
                  <c:v>0.75836667245109701</c:v>
                </c:pt>
                <c:pt idx="9">
                  <c:v>0.77608013761003702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35-4F72-9551-7893C6AD5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9256560"/>
        <c:axId val="729248400"/>
      </c:lineChart>
      <c:catAx>
        <c:axId val="72925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9248400"/>
        <c:crosses val="autoZero"/>
        <c:auto val="1"/>
        <c:lblAlgn val="ctr"/>
        <c:lblOffset val="100"/>
        <c:noMultiLvlLbl val="0"/>
      </c:catAx>
      <c:valAx>
        <c:axId val="729248400"/>
        <c:scaling>
          <c:orientation val="minMax"/>
          <c:max val="0.8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925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0" i="0" u="none" strike="noStrike" baseline="0">
                <a:effectLst/>
              </a:rPr>
              <a:t>整体抖动方差</a:t>
            </a:r>
            <a:endParaRPr lang="zh-CN" altLang="en-US"/>
          </a:p>
        </c:rich>
      </c:tx>
      <c:layout>
        <c:manualLayout>
          <c:xMode val="edge"/>
          <c:yMode val="edge"/>
          <c:x val="0.4301709607512641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Vivaldi算法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141.353443059152</c:v>
                </c:pt>
                <c:pt idx="1">
                  <c:v>14.4121176443804</c:v>
                </c:pt>
                <c:pt idx="2">
                  <c:v>16.371630223882701</c:v>
                </c:pt>
                <c:pt idx="3">
                  <c:v>17.2816242982943</c:v>
                </c:pt>
                <c:pt idx="4">
                  <c:v>17.421330167462699</c:v>
                </c:pt>
                <c:pt idx="5">
                  <c:v>17.109296534237</c:v>
                </c:pt>
                <c:pt idx="6">
                  <c:v>17.246142870025899</c:v>
                </c:pt>
                <c:pt idx="7">
                  <c:v>17.241836016060301</c:v>
                </c:pt>
                <c:pt idx="8">
                  <c:v>17.240298346246298</c:v>
                </c:pt>
                <c:pt idx="9">
                  <c:v>17.256568444860701</c:v>
                </c:pt>
                <c:pt idx="10">
                  <c:v>17.256048469016299</c:v>
                </c:pt>
                <c:pt idx="11">
                  <c:v>17.256967670535399</c:v>
                </c:pt>
                <c:pt idx="12">
                  <c:v>17.256666129454899</c:v>
                </c:pt>
                <c:pt idx="13">
                  <c:v>17.256806164776599</c:v>
                </c:pt>
                <c:pt idx="14">
                  <c:v>17.256743957188799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6F-4FAF-8B09-5ACC586456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稳定抑制Vivaldi算法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222.34644522346301</c:v>
                </c:pt>
                <c:pt idx="1">
                  <c:v>12.8081766939183</c:v>
                </c:pt>
                <c:pt idx="2">
                  <c:v>15.4401921273515</c:v>
                </c:pt>
                <c:pt idx="3">
                  <c:v>16.2098251404562</c:v>
                </c:pt>
                <c:pt idx="4">
                  <c:v>15.9316080291135</c:v>
                </c:pt>
                <c:pt idx="5">
                  <c:v>15.785977475699299</c:v>
                </c:pt>
                <c:pt idx="6">
                  <c:v>15.758050698855399</c:v>
                </c:pt>
                <c:pt idx="7">
                  <c:v>15.8044432443481</c:v>
                </c:pt>
                <c:pt idx="8">
                  <c:v>15.734850638844</c:v>
                </c:pt>
                <c:pt idx="9">
                  <c:v>15.766458222050201</c:v>
                </c:pt>
                <c:pt idx="10">
                  <c:v>15.741785139204801</c:v>
                </c:pt>
                <c:pt idx="11">
                  <c:v>15.756960039276599</c:v>
                </c:pt>
                <c:pt idx="12">
                  <c:v>15.749947316053101</c:v>
                </c:pt>
                <c:pt idx="13">
                  <c:v>15.7528041835288</c:v>
                </c:pt>
                <c:pt idx="14">
                  <c:v>15.7520125637599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6F-4FAF-8B09-5ACC58645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771552"/>
        <c:axId val="790763936"/>
      </c:lineChart>
      <c:catAx>
        <c:axId val="79077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0763936"/>
        <c:crosses val="autoZero"/>
        <c:auto val="1"/>
        <c:lblAlgn val="ctr"/>
        <c:lblOffset val="100"/>
        <c:noMultiLvlLbl val="0"/>
      </c:catAx>
      <c:valAx>
        <c:axId val="790763936"/>
        <c:scaling>
          <c:orientation val="minMax"/>
          <c:max val="20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077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611350110251391"/>
          <c:y val="0.90557226786280198"/>
          <c:w val="0.48777280819671198"/>
          <c:h val="6.96599302796128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7A06-B06E-4BA1-8343-1CCBE8492F9B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A2CBA-E486-4DC8-8696-C7854B0A2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1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24/5/2018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501" y="2551837"/>
            <a:ext cx="8992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基于服务网络坐标系统的</a:t>
            </a:r>
            <a:r>
              <a:rPr lang="en-US" altLang="zh-CN" sz="5400" b="1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预测算法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28740" y="4752889"/>
            <a:ext cx="6544341" cy="1244739"/>
            <a:chOff x="1228239" y="4785180"/>
            <a:chExt cx="4013485" cy="1244739"/>
          </a:xfrm>
        </p:grpSpPr>
        <p:sp>
          <p:nvSpPr>
            <p:cNvPr id="23" name="矩形 22"/>
            <p:cNvSpPr/>
            <p:nvPr/>
          </p:nvSpPr>
          <p:spPr>
            <a:xfrm>
              <a:off x="1235076" y="4785180"/>
              <a:ext cx="1357313" cy="400052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作者</a:t>
              </a:r>
              <a:endParaRPr lang="zh-HK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28239" y="5475950"/>
              <a:ext cx="1357313" cy="400052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单位</a:t>
              </a:r>
              <a:endParaRPr lang="zh-HK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20962" y="4800540"/>
              <a:ext cx="2585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赵玉琦，李兵，熊燚铭，刘晖</a:t>
              </a:r>
              <a:endParaRPr lang="zh-HK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620962" y="5322033"/>
              <a:ext cx="26207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spc="3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武汉大学国际软件学院</a:t>
              </a:r>
              <a:endParaRPr lang="en-US" altLang="zh-CN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spc="3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武汉</a:t>
              </a:r>
              <a:r>
                <a:rPr lang="zh-CN" altLang="en-US" sz="2000" b="1" spc="3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大学卫星导航中心</a:t>
              </a:r>
              <a:endParaRPr lang="zh-HK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3" y="288325"/>
            <a:ext cx="1737413" cy="17374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71800" y="624170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     中国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湘潭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研究结果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稳定抑制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算法与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算法的性能比较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39" name="图表 38"/>
          <p:cNvGraphicFramePr/>
          <p:nvPr>
            <p:extLst/>
          </p:nvPr>
        </p:nvGraphicFramePr>
        <p:xfrm>
          <a:off x="969722" y="1479661"/>
          <a:ext cx="7204555" cy="378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659549" y="5571619"/>
                <a:ext cx="3270642" cy="863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𝑅𝐸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𝑅𝑇𝑇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𝑀𝐼𝑁</m:t>
                          </m:r>
                          <m:d>
                            <m:d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𝑅𝑇𝑇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,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549" y="5571619"/>
                <a:ext cx="3270642" cy="8636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33321" y="5264804"/>
            <a:ext cx="55262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定义相对误差</a:t>
            </a:r>
            <a:r>
              <a:rPr lang="en-US" altLang="zh-CN" dirty="0"/>
              <a:t>RE</a:t>
            </a:r>
            <a:r>
              <a:rPr lang="zh-CN" altLang="zh-CN" dirty="0"/>
              <a:t>用于度量算法的</a:t>
            </a:r>
            <a:r>
              <a:rPr lang="zh-CN" altLang="zh-CN" dirty="0" smtClean="0"/>
              <a:t>准确性</a:t>
            </a:r>
            <a:r>
              <a:rPr lang="zh-CN" altLang="en-US" dirty="0"/>
              <a:t>，</a:t>
            </a:r>
            <a:r>
              <a:rPr lang="zh-CN" altLang="zh-CN" dirty="0" smtClean="0">
                <a:cs typeface="宋体" panose="02010600030101010101" pitchFamily="2" charset="-122"/>
              </a:rPr>
              <a:t>其中</a:t>
            </a:r>
            <a:r>
              <a:rPr lang="en-US" altLang="zh-CN" i="1" dirty="0">
                <a:cs typeface="宋体" panose="02010600030101010101" pitchFamily="2" charset="-122"/>
              </a:rPr>
              <a:t>X</a:t>
            </a:r>
            <a:r>
              <a:rPr lang="en-US" altLang="zh-CN" i="1" baseline="-25000" dirty="0">
                <a:cs typeface="宋体" panose="02010600030101010101" pitchFamily="2" charset="-122"/>
              </a:rPr>
              <a:t>i</a:t>
            </a:r>
            <a:r>
              <a:rPr lang="zh-CN" altLang="zh-CN" dirty="0">
                <a:cs typeface="宋体" panose="02010600030101010101" pitchFamily="2" charset="-122"/>
              </a:rPr>
              <a:t>与</a:t>
            </a:r>
            <a:r>
              <a:rPr lang="en-US" altLang="zh-CN" i="1" dirty="0" err="1">
                <a:cs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cs typeface="宋体" panose="02010600030101010101" pitchFamily="2" charset="-122"/>
              </a:rPr>
              <a:t>j</a:t>
            </a:r>
            <a:r>
              <a:rPr lang="zh-CN" altLang="zh-CN" dirty="0">
                <a:cs typeface="宋体" panose="02010600030101010101" pitchFamily="2" charset="-122"/>
              </a:rPr>
              <a:t>分别为节点</a:t>
            </a:r>
            <a:r>
              <a:rPr lang="en-US" altLang="zh-CN" i="1" dirty="0" err="1">
                <a:cs typeface="宋体" panose="02010600030101010101" pitchFamily="2" charset="-122"/>
              </a:rPr>
              <a:t>i</a:t>
            </a:r>
            <a:r>
              <a:rPr lang="zh-CN" altLang="zh-CN" dirty="0">
                <a:cs typeface="宋体" panose="02010600030101010101" pitchFamily="2" charset="-122"/>
              </a:rPr>
              <a:t>与邻居节点</a:t>
            </a:r>
            <a:r>
              <a:rPr lang="en-US" altLang="zh-CN" i="1" dirty="0">
                <a:cs typeface="宋体" panose="02010600030101010101" pitchFamily="2" charset="-122"/>
              </a:rPr>
              <a:t>j</a:t>
            </a:r>
            <a:r>
              <a:rPr lang="zh-CN" altLang="zh-CN" dirty="0">
                <a:cs typeface="宋体" panose="02010600030101010101" pitchFamily="2" charset="-122"/>
              </a:rPr>
              <a:t>的坐标，</a:t>
            </a:r>
            <a:r>
              <a:rPr lang="en-US" altLang="zh-CN" i="1" dirty="0" err="1">
                <a:cs typeface="宋体" panose="02010600030101010101" pitchFamily="2" charset="-122"/>
              </a:rPr>
              <a:t>RTT</a:t>
            </a:r>
            <a:r>
              <a:rPr lang="en-US" altLang="zh-CN" i="1" baseline="-25000" dirty="0" err="1">
                <a:cs typeface="宋体" panose="02010600030101010101" pitchFamily="2" charset="-122"/>
              </a:rPr>
              <a:t>i,j</a:t>
            </a:r>
            <a:r>
              <a:rPr lang="zh-CN" altLang="zh-CN" dirty="0">
                <a:cs typeface="宋体" panose="02010600030101010101" pitchFamily="2" charset="-122"/>
              </a:rPr>
              <a:t>为节点间实测时延，</a:t>
            </a:r>
            <a:r>
              <a:rPr lang="en-US" altLang="zh-CN" dirty="0">
                <a:cs typeface="宋体" panose="02010600030101010101" pitchFamily="2" charset="-122"/>
              </a:rPr>
              <a:t>||</a:t>
            </a:r>
            <a:r>
              <a:rPr lang="en-US" altLang="zh-CN" i="1" dirty="0">
                <a:cs typeface="宋体" panose="02010600030101010101" pitchFamily="2" charset="-122"/>
              </a:rPr>
              <a:t>X</a:t>
            </a:r>
            <a:r>
              <a:rPr lang="en-US" altLang="zh-CN" i="1" baseline="-25000" dirty="0">
                <a:cs typeface="宋体" panose="02010600030101010101" pitchFamily="2" charset="-122"/>
              </a:rPr>
              <a:t>i</a:t>
            </a:r>
            <a:r>
              <a:rPr lang="en-US" altLang="zh-CN" dirty="0">
                <a:cs typeface="宋体" panose="02010600030101010101" pitchFamily="2" charset="-122"/>
              </a:rPr>
              <a:t>-</a:t>
            </a:r>
            <a:r>
              <a:rPr lang="en-US" altLang="zh-CN" i="1" dirty="0" err="1">
                <a:cs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cs typeface="宋体" panose="02010600030101010101" pitchFamily="2" charset="-122"/>
              </a:rPr>
              <a:t>j</a:t>
            </a:r>
            <a:r>
              <a:rPr lang="en-US" altLang="zh-CN" dirty="0">
                <a:cs typeface="宋体" panose="02010600030101010101" pitchFamily="2" charset="-122"/>
              </a:rPr>
              <a:t>||</a:t>
            </a:r>
            <a:r>
              <a:rPr lang="zh-CN" altLang="zh-CN" dirty="0">
                <a:cs typeface="宋体" panose="02010600030101010101" pitchFamily="2" charset="-122"/>
              </a:rPr>
              <a:t>为节点间预测时延，</a:t>
            </a:r>
            <a:r>
              <a:rPr lang="en-US" altLang="zh-CN" dirty="0">
                <a:cs typeface="宋体" panose="02010600030101010101" pitchFamily="2" charset="-122"/>
              </a:rPr>
              <a:t>MIN(</a:t>
            </a:r>
            <a:r>
              <a:rPr lang="en-US" altLang="zh-CN" dirty="0" err="1">
                <a:cs typeface="宋体" panose="02010600030101010101" pitchFamily="2" charset="-122"/>
              </a:rPr>
              <a:t>a,b</a:t>
            </a:r>
            <a:r>
              <a:rPr lang="en-US" altLang="zh-CN" dirty="0">
                <a:cs typeface="宋体" panose="02010600030101010101" pitchFamily="2" charset="-122"/>
              </a:rPr>
              <a:t>)</a:t>
            </a:r>
            <a:r>
              <a:rPr lang="zh-CN" altLang="zh-CN" dirty="0">
                <a:cs typeface="宋体" panose="02010600030101010101" pitchFamily="2" charset="-122"/>
              </a:rPr>
              <a:t>表示</a:t>
            </a:r>
            <a:r>
              <a:rPr lang="en-US" altLang="zh-CN" dirty="0">
                <a:cs typeface="宋体" panose="02010600030101010101" pitchFamily="2" charset="-122"/>
              </a:rPr>
              <a:t>a</a:t>
            </a:r>
            <a:r>
              <a:rPr lang="zh-CN" altLang="zh-CN" dirty="0">
                <a:cs typeface="宋体" panose="02010600030101010101" pitchFamily="2" charset="-122"/>
              </a:rPr>
              <a:t>，</a:t>
            </a:r>
            <a:r>
              <a:rPr lang="en-US" altLang="zh-CN" dirty="0">
                <a:cs typeface="宋体" panose="02010600030101010101" pitchFamily="2" charset="-122"/>
              </a:rPr>
              <a:t>b</a:t>
            </a:r>
            <a:r>
              <a:rPr lang="zh-CN" altLang="zh-CN" dirty="0">
                <a:cs typeface="宋体" panose="02010600030101010101" pitchFamily="2" charset="-122"/>
              </a:rPr>
              <a:t>间的最小值。相对误差</a:t>
            </a:r>
            <a:r>
              <a:rPr lang="en-US" altLang="zh-CN" dirty="0">
                <a:cs typeface="宋体" panose="02010600030101010101" pitchFamily="2" charset="-122"/>
              </a:rPr>
              <a:t>RE</a:t>
            </a:r>
            <a:r>
              <a:rPr lang="zh-CN" altLang="zh-CN" dirty="0">
                <a:cs typeface="宋体" panose="02010600030101010101" pitchFamily="2" charset="-122"/>
              </a:rPr>
              <a:t>可以很好的表示实测时延与预测时延的相对差异</a:t>
            </a:r>
            <a:r>
              <a:rPr lang="zh-CN" altLang="zh-CN" dirty="0" smtClean="0">
                <a:cs typeface="宋体" panose="02010600030101010101" pitchFamily="2" charset="-122"/>
              </a:rPr>
              <a:t>性</a:t>
            </a:r>
            <a:r>
              <a:rPr lang="zh-CN" altLang="en-US" dirty="0" smtClean="0">
                <a:cs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8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研究结果阐述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稳定抑制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算法与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算法的性能比较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0" y="5477051"/>
                <a:ext cx="4271211" cy="1245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>
                  <a:lnSpc>
                    <a:spcPts val="2300"/>
                  </a:lnSpc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:r>
                  <a:rPr lang="zh-CN" altLang="zh-CN" kern="100" dirty="0" smtClean="0">
                    <a:latin typeface="宋体" panose="02010600030101010101" pitchFamily="2" charset="-122"/>
                    <a:cs typeface="宋体" panose="02010600030101010101" pitchFamily="2" charset="-122"/>
                  </a:rPr>
                  <a:t>对于节点</a:t>
                </a:r>
                <a:r>
                  <a:rPr lang="en-US" altLang="zh-CN" kern="100" dirty="0" err="1">
                    <a:latin typeface="宋体" panose="02010600030101010101" pitchFamily="2" charset="-122"/>
                    <a:cs typeface="宋体" panose="02010600030101010101" pitchFamily="2" charset="-122"/>
                  </a:rPr>
                  <a:t>i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获得来着节点</a:t>
                </a:r>
                <a:r>
                  <a:rPr lang="en-US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j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的一个</a:t>
                </a:r>
                <a:r>
                  <a:rPr lang="en-US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RTT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，在更新完坐标后，此次更新误差为：</a:t>
                </a:r>
                <a:endParaRPr lang="zh-CN" altLang="zh-CN" kern="100" dirty="0" smtClean="0">
                  <a:latin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𝑅𝑇𝑇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宋体" panose="02010600030101010101" pitchFamily="2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宋体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宋体" panose="02010600030101010101" pitchFamily="2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宋体" panose="02010600030101010101" pitchFamily="2" charset="-12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77051"/>
                <a:ext cx="4271211" cy="1245919"/>
              </a:xfrm>
              <a:prstGeom prst="rect">
                <a:avLst/>
              </a:prstGeom>
              <a:blipFill rotWithShape="0">
                <a:blip r:embed="rId3"/>
                <a:stretch>
                  <a:fillRect l="-1141" t="-3902" r="-1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435584" y="5479184"/>
                <a:ext cx="4572000" cy="13088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304800">
                  <a:lnSpc>
                    <a:spcPts val="2300"/>
                  </a:lnSpc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则对于整个网络坐标系统中的</a:t>
                </a:r>
                <a:r>
                  <a:rPr lang="en-US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n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个测量</a:t>
                </a:r>
                <a:r>
                  <a:rPr lang="en-US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RTT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，定义整体误差均值为：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宋体" panose="02010600030101010101" pitchFamily="2" charset="-122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ad>
                              <m:radPr>
                                <m:degHide m:val="on"/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宋体" panose="02010600030101010101" pitchFamily="2" charset="-122"/>
                                              </a:rPr>
                                              <m:t>𝑅𝑇𝑇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宋体" panose="02010600030101010101" pitchFamily="2" charset="-122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宋体" panose="02010600030101010101" pitchFamily="2" charset="-122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宋体" panose="02010600030101010101" pitchFamily="2" charset="-122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宋体" panose="02010600030101010101" pitchFamily="2" charset="-122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CN" altLang="zh-CN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宋体" panose="02010600030101010101" pitchFamily="2" charset="-122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宋体" panose="02010600030101010101" pitchFamily="2" charset="-122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宋体" panose="02010600030101010101" pitchFamily="2" charset="-122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zh-CN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宋体" panose="02010600030101010101" pitchFamily="2" charset="-122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宋体" panose="02010600030101010101" pitchFamily="2" charset="-122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宋体" panose="02010600030101010101" pitchFamily="2" charset="-122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584" y="5479184"/>
                <a:ext cx="4572000" cy="1308820"/>
              </a:xfrm>
              <a:prstGeom prst="rect">
                <a:avLst/>
              </a:prstGeom>
              <a:blipFill rotWithShape="0">
                <a:blip r:embed="rId4"/>
                <a:stretch>
                  <a:fillRect l="-1200" t="-4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0649" y="1754659"/>
            <a:ext cx="5016843" cy="32539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817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研究结果阐述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稳定抑制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算法与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算法的性能比较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176449690"/>
              </p:ext>
            </p:extLst>
          </p:nvPr>
        </p:nvGraphicFramePr>
        <p:xfrm>
          <a:off x="1000459" y="1544490"/>
          <a:ext cx="7048668" cy="3725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/>
          <p:cNvSpPr/>
          <p:nvPr/>
        </p:nvSpPr>
        <p:spPr>
          <a:xfrm>
            <a:off x="0" y="5524429"/>
            <a:ext cx="3946358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ts val="23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对于节点</a:t>
            </a:r>
            <a:r>
              <a:rPr lang="en-US" altLang="zh-CN" i="1" kern="100" dirty="0" err="1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，其坐标</a:t>
            </a:r>
            <a:r>
              <a:rPr lang="en-US" altLang="zh-CN" i="1" kern="100" dirty="0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i="1" kern="100" baseline="-25000" dirty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i="1" kern="100" dirty="0"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次更新后的期望值</a:t>
            </a:r>
            <a:r>
              <a:rPr lang="en-US" altLang="zh-CN" i="1" kern="100" dirty="0" err="1">
                <a:latin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i="1" kern="100" baseline="-25000" dirty="0" err="1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，以及</a:t>
            </a:r>
            <a:r>
              <a:rPr lang="en-US" altLang="zh-CN" i="1" kern="100" dirty="0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i="1" kern="100" baseline="-25000" dirty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i="1" kern="100" dirty="0" err="1">
                <a:latin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i="1" kern="100" baseline="-25000" dirty="0" err="1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的距离方差</a:t>
            </a:r>
            <a:r>
              <a:rPr lang="en-US" altLang="zh-CN" i="1" kern="10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i="1" kern="100" baseline="-25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lang="zh-CN" altLang="zh-CN" kern="1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943599" y="5391347"/>
                <a:ext cx="2919605" cy="12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>
                  <a:lnSpc>
                    <a:spcPts val="2300"/>
                  </a:lnSpc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由</a:t>
                </a:r>
                <a:r>
                  <a:rPr lang="en-US" altLang="zh-CN" i="1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n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个节点组成的网络坐标系统的整体抖动方差</a:t>
                </a:r>
                <a:r>
                  <a:rPr lang="en-US" altLang="zh-CN" i="1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S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9" y="5391347"/>
                <a:ext cx="2919605" cy="1225400"/>
              </a:xfrm>
              <a:prstGeom prst="rect">
                <a:avLst/>
              </a:prstGeom>
              <a:blipFill rotWithShape="0">
                <a:blip r:embed="rId3"/>
                <a:stretch>
                  <a:fillRect l="-1670" t="-3980" r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12274" y="5365668"/>
                <a:ext cx="2031325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宋体" panose="02010600030101010101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宋体" panose="02010600030101010101" pitchFamily="2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𝑛</m:t>
                                </m:r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zh-CN" altLang="zh-CN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CN" altLang="zh-CN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zh-CN" altLang="zh-CN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zh-CN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宋体" panose="02010600030101010101" pitchFamily="2" charset="-122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宋体" panose="02010600030101010101" pitchFamily="2" charset="-122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宋体" panose="02010600030101010101" pitchFamily="2" charset="-122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CN" altLang="zh-CN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宋体" panose="02010600030101010101" pitchFamily="2" charset="-122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宋体" panose="02010600030101010101" pitchFamily="2" charset="-122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宋体" panose="02010600030101010101" pitchFamily="2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𝑚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altLang="zh-CN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274" y="5365668"/>
                <a:ext cx="2031325" cy="1117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13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3579" y="2251766"/>
            <a:ext cx="5844041" cy="2311995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请多</a:t>
            </a:r>
            <a:r>
              <a:rPr lang="zh-CN" altLang="en-US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指教</a:t>
            </a:r>
            <a:endParaRPr lang="en-US" altLang="zh-CN" sz="66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课题意义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网络</a:t>
            </a:r>
            <a:r>
              <a:rPr lang="zh-CN" altLang="zh-CN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节点</a:t>
            </a:r>
            <a:r>
              <a:rPr lang="zh-CN" altLang="zh-CN" sz="20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间距离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zh-CN" altLang="zh-CN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时延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是反映网络性能与状态的重要参数之一，时延测量对</a:t>
            </a:r>
            <a:r>
              <a:rPr lang="zh-CN" altLang="zh-CN" sz="2000" dirty="0" smtClean="0">
                <a:latin typeface="+mn-ea"/>
              </a:rPr>
              <a:t>网络</a:t>
            </a:r>
            <a:r>
              <a:rPr lang="zh-CN" altLang="zh-CN" sz="2000" dirty="0">
                <a:latin typeface="+mn-ea"/>
              </a:rPr>
              <a:t>性能的提升具有很大的帮助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zh-CN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网络坐标系统</a:t>
            </a:r>
            <a:r>
              <a:rPr lang="zh-CN" altLang="zh-CN" sz="2000" dirty="0">
                <a:latin typeface="+mn-ea"/>
              </a:rPr>
              <a:t>是一种具有可扩展性的互联网距离预测方案，将网络节点距离空间映射到一个几何空间之中，每一个网络节点都对应了几何空间中一个坐标点，节点间距离便可以依据它们的坐标使用空间距离公式计算</a:t>
            </a:r>
            <a:r>
              <a:rPr lang="zh-CN" altLang="zh-CN" sz="2000" dirty="0" smtClean="0">
                <a:latin typeface="+mn-ea"/>
              </a:rPr>
              <a:t>得出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7073" y="2750426"/>
            <a:ext cx="8209792" cy="3791077"/>
            <a:chOff x="497073" y="2750426"/>
            <a:chExt cx="8209792" cy="3791077"/>
          </a:xfrm>
        </p:grpSpPr>
        <p:sp>
          <p:nvSpPr>
            <p:cNvPr id="22" name="右箭头 21"/>
            <p:cNvSpPr/>
            <p:nvPr/>
          </p:nvSpPr>
          <p:spPr>
            <a:xfrm>
              <a:off x="3458806" y="434165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97073" y="3279148"/>
              <a:ext cx="2897817" cy="2646808"/>
              <a:chOff x="497073" y="3279148"/>
              <a:chExt cx="2897817" cy="2646808"/>
            </a:xfrm>
          </p:grpSpPr>
          <p:cxnSp>
            <p:nvCxnSpPr>
              <p:cNvPr id="26" name="直接连接符 25"/>
              <p:cNvCxnSpPr>
                <a:endCxn id="49" idx="1"/>
              </p:cNvCxnSpPr>
              <p:nvPr/>
            </p:nvCxnSpPr>
            <p:spPr>
              <a:xfrm flipV="1">
                <a:off x="850694" y="3656388"/>
                <a:ext cx="1449420" cy="17271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/>
              <p:cNvGrpSpPr/>
              <p:nvPr/>
            </p:nvGrpSpPr>
            <p:grpSpPr>
              <a:xfrm>
                <a:off x="497073" y="3279148"/>
                <a:ext cx="2897817" cy="2646808"/>
                <a:chOff x="497073" y="3279148"/>
                <a:chExt cx="2897817" cy="2646808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854240" y="3648480"/>
                  <a:ext cx="2183483" cy="1912948"/>
                  <a:chOff x="854240" y="3648480"/>
                  <a:chExt cx="2183483" cy="1912948"/>
                </a:xfrm>
              </p:grpSpPr>
              <p:sp>
                <p:nvSpPr>
                  <p:cNvPr id="18" name="椭圆 17"/>
                  <p:cNvSpPr/>
                  <p:nvPr/>
                </p:nvSpPr>
                <p:spPr>
                  <a:xfrm flipH="1">
                    <a:off x="854240" y="5317958"/>
                    <a:ext cx="54000" cy="54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 flipH="1">
                    <a:off x="2254022" y="3648480"/>
                    <a:ext cx="54000" cy="54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 flipH="1">
                    <a:off x="2983723" y="5507428"/>
                    <a:ext cx="54000" cy="54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4" name="文本框 23"/>
                <p:cNvSpPr txBox="1"/>
                <p:nvPr/>
              </p:nvSpPr>
              <p:spPr>
                <a:xfrm>
                  <a:off x="497073" y="5371958"/>
                  <a:ext cx="357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893650" y="3279148"/>
                  <a:ext cx="357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3037723" y="5556624"/>
                  <a:ext cx="357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</a:t>
                  </a:r>
                  <a:endParaRPr lang="zh-CN" altLang="en-US" dirty="0"/>
                </a:p>
              </p:txBody>
            </p:sp>
          </p:grpSp>
          <p:cxnSp>
            <p:nvCxnSpPr>
              <p:cNvPr id="58" name="直接连接符 57"/>
              <p:cNvCxnSpPr>
                <a:stCxn id="18" idx="6"/>
                <a:endCxn id="51" idx="7"/>
              </p:cNvCxnSpPr>
              <p:nvPr/>
            </p:nvCxnSpPr>
            <p:spPr>
              <a:xfrm>
                <a:off x="854240" y="5344958"/>
                <a:ext cx="2137391" cy="17037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51" idx="2"/>
                <a:endCxn id="49" idx="3"/>
              </p:cNvCxnSpPr>
              <p:nvPr/>
            </p:nvCxnSpPr>
            <p:spPr>
              <a:xfrm flipH="1" flipV="1">
                <a:off x="2300114" y="3694572"/>
                <a:ext cx="737609" cy="18398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4572000" y="2750426"/>
              <a:ext cx="4134865" cy="3791077"/>
              <a:chOff x="4588030" y="2622884"/>
              <a:chExt cx="4134865" cy="3791077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4588030" y="2622884"/>
                <a:ext cx="4134865" cy="3791077"/>
                <a:chOff x="4588030" y="2622884"/>
                <a:chExt cx="4134865" cy="3791077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5113421" y="2622884"/>
                  <a:ext cx="3609474" cy="2695074"/>
                  <a:chOff x="5113421" y="2622884"/>
                  <a:chExt cx="3609474" cy="2695074"/>
                </a:xfrm>
              </p:grpSpPr>
              <p:cxnSp>
                <p:nvCxnSpPr>
                  <p:cNvPr id="6" name="直接箭头连接符 5"/>
                  <p:cNvCxnSpPr/>
                  <p:nvPr/>
                </p:nvCxnSpPr>
                <p:spPr>
                  <a:xfrm>
                    <a:off x="5113421" y="4752474"/>
                    <a:ext cx="3609474" cy="0"/>
                  </a:xfrm>
                  <a:prstGeom prst="straightConnector1">
                    <a:avLst/>
                  </a:prstGeom>
                  <a:ln w="15875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5895474" y="2622884"/>
                    <a:ext cx="0" cy="2695074"/>
                  </a:xfrm>
                  <a:prstGeom prst="straightConnector1">
                    <a:avLst/>
                  </a:prstGeom>
                  <a:ln w="15875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直接箭头连接符 12"/>
                <p:cNvCxnSpPr/>
                <p:nvPr/>
              </p:nvCxnSpPr>
              <p:spPr>
                <a:xfrm flipH="1">
                  <a:off x="4588030" y="4331368"/>
                  <a:ext cx="1740581" cy="1739902"/>
                </a:xfrm>
                <a:prstGeom prst="straightConnector1">
                  <a:avLst/>
                </a:prstGeom>
                <a:ln w="158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文本框 14"/>
                <p:cNvSpPr txBox="1"/>
                <p:nvPr/>
              </p:nvSpPr>
              <p:spPr>
                <a:xfrm>
                  <a:off x="8434033" y="4752474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y</a:t>
                  </a:r>
                  <a:endParaRPr lang="zh-CN" alt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5606612" y="2622884"/>
                  <a:ext cx="292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Z</a:t>
                  </a:r>
                  <a:endParaRPr lang="zh-CN" altLang="en-US" dirty="0"/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4633267" y="6044629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4759576" y="3121076"/>
                <a:ext cx="2897817" cy="2646808"/>
                <a:chOff x="497073" y="3279148"/>
                <a:chExt cx="2897817" cy="2646808"/>
              </a:xfrm>
            </p:grpSpPr>
            <p:cxnSp>
              <p:nvCxnSpPr>
                <p:cNvPr id="67" name="直接连接符 66"/>
                <p:cNvCxnSpPr>
                  <a:endCxn id="76" idx="1"/>
                </p:cNvCxnSpPr>
                <p:nvPr/>
              </p:nvCxnSpPr>
              <p:spPr>
                <a:xfrm flipV="1">
                  <a:off x="850694" y="3656388"/>
                  <a:ext cx="1449420" cy="172712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组合 67"/>
                <p:cNvGrpSpPr/>
                <p:nvPr/>
              </p:nvGrpSpPr>
              <p:grpSpPr>
                <a:xfrm>
                  <a:off x="497073" y="3279148"/>
                  <a:ext cx="2897817" cy="2646808"/>
                  <a:chOff x="497073" y="3279148"/>
                  <a:chExt cx="2897817" cy="2646808"/>
                </a:xfrm>
              </p:grpSpPr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854240" y="3648480"/>
                    <a:ext cx="2183483" cy="1912948"/>
                    <a:chOff x="854240" y="3648480"/>
                    <a:chExt cx="2183483" cy="1912948"/>
                  </a:xfrm>
                </p:grpSpPr>
                <p:sp>
                  <p:nvSpPr>
                    <p:cNvPr id="75" name="椭圆 74"/>
                    <p:cNvSpPr/>
                    <p:nvPr/>
                  </p:nvSpPr>
                  <p:spPr>
                    <a:xfrm flipH="1">
                      <a:off x="854240" y="5317958"/>
                      <a:ext cx="54000" cy="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椭圆 75"/>
                    <p:cNvSpPr/>
                    <p:nvPr/>
                  </p:nvSpPr>
                  <p:spPr>
                    <a:xfrm flipH="1">
                      <a:off x="2254022" y="3648480"/>
                      <a:ext cx="54000" cy="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椭圆 76"/>
                    <p:cNvSpPr/>
                    <p:nvPr/>
                  </p:nvSpPr>
                  <p:spPr>
                    <a:xfrm flipH="1">
                      <a:off x="2983723" y="5507428"/>
                      <a:ext cx="54000" cy="5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497073" y="5371958"/>
                    <a:ext cx="3571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1893650" y="3279148"/>
                    <a:ext cx="3571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3037723" y="5556624"/>
                    <a:ext cx="3571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C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69" name="直接连接符 68"/>
                <p:cNvCxnSpPr>
                  <a:stCxn id="75" idx="6"/>
                  <a:endCxn id="77" idx="7"/>
                </p:cNvCxnSpPr>
                <p:nvPr/>
              </p:nvCxnSpPr>
              <p:spPr>
                <a:xfrm>
                  <a:off x="854240" y="5344958"/>
                  <a:ext cx="2137391" cy="170378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77" idx="2"/>
                  <a:endCxn id="76" idx="3"/>
                </p:cNvCxnSpPr>
                <p:nvPr/>
              </p:nvCxnSpPr>
              <p:spPr>
                <a:xfrm flipH="1" flipV="1">
                  <a:off x="2300114" y="3694572"/>
                  <a:ext cx="737609" cy="1839856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121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2939653" y="2055320"/>
            <a:ext cx="3321364" cy="3293102"/>
            <a:chOff x="2939653" y="2055320"/>
            <a:chExt cx="3321364" cy="3293102"/>
          </a:xfrm>
        </p:grpSpPr>
        <p:sp>
          <p:nvSpPr>
            <p:cNvPr id="16" name="饼形 15"/>
            <p:cNvSpPr/>
            <p:nvPr/>
          </p:nvSpPr>
          <p:spPr>
            <a:xfrm>
              <a:off x="3093899" y="2181306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饼形 16"/>
            <p:cNvSpPr/>
            <p:nvPr/>
          </p:nvSpPr>
          <p:spPr>
            <a:xfrm flipV="1">
              <a:off x="3093899" y="2055634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92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flipH="1">
              <a:off x="2939653" y="2180992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flipH="1" flipV="1">
              <a:off x="2939653" y="2055320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775288" y="2867300"/>
              <a:ext cx="1650092" cy="1650092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网络坐标</a:t>
              </a:r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267454" y="2671956"/>
              <a:ext cx="769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GNP</a:t>
              </a:r>
              <a:endParaRPr lang="zh-HK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6008" y="1279618"/>
            <a:ext cx="2583645" cy="2697454"/>
            <a:chOff x="435496" y="1542118"/>
            <a:chExt cx="2246643" cy="2697454"/>
          </a:xfrm>
        </p:grpSpPr>
        <p:sp>
          <p:nvSpPr>
            <p:cNvPr id="28" name="矩形 27"/>
            <p:cNvSpPr/>
            <p:nvPr/>
          </p:nvSpPr>
          <p:spPr>
            <a:xfrm>
              <a:off x="435496" y="1931248"/>
              <a:ext cx="224664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00" dirty="0">
                  <a:latin typeface="+mn-ea"/>
                </a:rPr>
                <a:t>GNP</a:t>
              </a:r>
              <a:r>
                <a:rPr lang="zh-CN" altLang="zh-CN" sz="1600" dirty="0" smtClean="0">
                  <a:latin typeface="+mn-ea"/>
                </a:rPr>
                <a:t>是基于</a:t>
              </a:r>
              <a:r>
                <a:rPr lang="zh-CN" altLang="zh-CN" sz="1600" dirty="0">
                  <a:latin typeface="+mn-ea"/>
                </a:rPr>
                <a:t>锚节点</a:t>
              </a:r>
              <a:r>
                <a:rPr lang="zh-CN" altLang="zh-CN" sz="1600" dirty="0" smtClean="0">
                  <a:latin typeface="+mn-ea"/>
                </a:rPr>
                <a:t>的</a:t>
              </a:r>
              <a:r>
                <a:rPr lang="zh-CN" altLang="zh-CN" sz="1600" dirty="0"/>
                <a:t>网络坐标系统</a:t>
              </a:r>
              <a:r>
                <a:rPr lang="zh-CN" altLang="zh-CN" sz="1600" dirty="0" smtClean="0">
                  <a:latin typeface="+mn-ea"/>
                </a:rPr>
                <a:t>，其</a:t>
              </a:r>
              <a:r>
                <a:rPr lang="zh-CN" altLang="en-US" sz="1600" dirty="0" smtClean="0">
                  <a:latin typeface="+mn-ea"/>
                </a:rPr>
                <a:t>节点分为</a:t>
              </a:r>
              <a:r>
                <a:rPr lang="zh-CN" altLang="zh-CN" sz="1600" dirty="0">
                  <a:latin typeface="+mn-ea"/>
                </a:rPr>
                <a:t>锚</a:t>
              </a:r>
              <a:r>
                <a:rPr lang="zh-CN" altLang="zh-CN" sz="1600" dirty="0" smtClean="0">
                  <a:latin typeface="+mn-ea"/>
                </a:rPr>
                <a:t>节点</a:t>
              </a:r>
              <a:r>
                <a:rPr lang="zh-CN" altLang="en-US" sz="1600" dirty="0" smtClean="0">
                  <a:latin typeface="+mn-ea"/>
                </a:rPr>
                <a:t>和普通节点</a:t>
              </a:r>
              <a:r>
                <a:rPr lang="zh-CN" altLang="zh-CN" sz="1600" dirty="0" smtClean="0">
                  <a:latin typeface="+mn-ea"/>
                </a:rPr>
                <a:t>。</a:t>
              </a:r>
              <a:r>
                <a:rPr lang="zh-CN" altLang="en-US" sz="1600" dirty="0">
                  <a:latin typeface="+mn-ea"/>
                </a:rPr>
                <a:t>锚节点</a:t>
              </a:r>
              <a:r>
                <a:rPr lang="zh-CN" altLang="zh-CN" sz="1600" dirty="0" smtClean="0">
                  <a:latin typeface="+mn-ea"/>
                </a:rPr>
                <a:t>是</a:t>
              </a:r>
              <a:r>
                <a:rPr lang="zh-CN" altLang="zh-CN" sz="1600" dirty="0">
                  <a:latin typeface="+mn-ea"/>
                </a:rPr>
                <a:t>事先选定好的在网络中均匀分布的</a:t>
              </a:r>
              <a:r>
                <a:rPr lang="zh-CN" altLang="zh-CN" sz="1600" dirty="0" smtClean="0">
                  <a:latin typeface="+mn-ea"/>
                </a:rPr>
                <a:t>节点，</a:t>
              </a:r>
              <a:r>
                <a:rPr lang="zh-CN" altLang="zh-CN" sz="1600" dirty="0">
                  <a:latin typeface="+mn-ea"/>
                </a:rPr>
                <a:t>它们会首选在几何坐标中计算并确定自己的坐标，用于作为其他普通节点坐标定位的</a:t>
              </a:r>
              <a:r>
                <a:rPr lang="zh-CN" altLang="zh-CN" sz="1600" dirty="0" smtClean="0">
                  <a:latin typeface="+mn-ea"/>
                </a:rPr>
                <a:t>参考</a:t>
              </a:r>
              <a:r>
                <a:rPr lang="zh-CN" altLang="en-US" sz="1600" dirty="0" smtClean="0">
                  <a:latin typeface="+mn-ea"/>
                </a:rPr>
                <a:t>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GNP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261017" y="1476192"/>
            <a:ext cx="2246643" cy="1958790"/>
            <a:chOff x="435496" y="1542118"/>
            <a:chExt cx="2246643" cy="1958790"/>
          </a:xfrm>
        </p:grpSpPr>
        <p:sp>
          <p:nvSpPr>
            <p:cNvPr id="40" name="矩形 39"/>
            <p:cNvSpPr/>
            <p:nvPr/>
          </p:nvSpPr>
          <p:spPr>
            <a:xfrm>
              <a:off x="435496" y="1931248"/>
              <a:ext cx="224664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00" dirty="0" smtClean="0">
                  <a:latin typeface="+mn-ea"/>
                </a:rPr>
                <a:t>Vivaldi</a:t>
              </a:r>
              <a:r>
                <a:rPr lang="zh-CN" altLang="zh-CN" sz="1600" dirty="0" smtClean="0">
                  <a:latin typeface="+mn-ea"/>
                </a:rPr>
                <a:t>算法</a:t>
              </a:r>
              <a:r>
                <a:rPr lang="zh-CN" altLang="zh-CN" sz="1600" dirty="0">
                  <a:latin typeface="+mn-ea"/>
                </a:rPr>
                <a:t>是完全分布式</a:t>
              </a:r>
              <a:r>
                <a:rPr lang="zh-CN" altLang="zh-CN" sz="1600" dirty="0" smtClean="0">
                  <a:latin typeface="+mn-ea"/>
                </a:rPr>
                <a:t>的</a:t>
              </a:r>
              <a:r>
                <a:rPr lang="zh-CN" altLang="zh-CN" sz="1600" dirty="0"/>
                <a:t>网络坐标</a:t>
              </a:r>
              <a:r>
                <a:rPr lang="zh-CN" altLang="zh-CN" sz="1600" dirty="0" smtClean="0"/>
                <a:t>系统</a:t>
              </a:r>
              <a:r>
                <a:rPr lang="zh-CN" altLang="en-US" sz="1600" dirty="0" smtClean="0"/>
                <a:t>，其通过模拟物理弹簧系统，使节点仅需获取少量邻居节点的时延数据便可完成坐标更新。</a:t>
              </a:r>
              <a:endParaRPr lang="zh-HK" altLang="zh-HK" sz="1600" dirty="0">
                <a:solidFill>
                  <a:srgbClr val="92D14F"/>
                </a:solidFill>
                <a:latin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92D1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Vivaldi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92D14F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3267454" y="4331663"/>
            <a:ext cx="769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</a:t>
            </a:r>
            <a:endParaRPr lang="zh-HK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60958" y="4310487"/>
            <a:ext cx="769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endParaRPr lang="zh-HK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20605" y="2671956"/>
            <a:ext cx="1230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Vivaldi</a:t>
            </a:r>
            <a:endParaRPr lang="zh-HK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课题背景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92073" y="4331663"/>
            <a:ext cx="2583645" cy="1712569"/>
            <a:chOff x="435496" y="1542118"/>
            <a:chExt cx="2246643" cy="1712569"/>
          </a:xfrm>
        </p:grpSpPr>
        <p:sp>
          <p:nvSpPr>
            <p:cNvPr id="52" name="矩形 51"/>
            <p:cNvSpPr/>
            <p:nvPr/>
          </p:nvSpPr>
          <p:spPr>
            <a:xfrm>
              <a:off x="435496" y="1931248"/>
              <a:ext cx="224664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00" dirty="0">
                  <a:latin typeface="+mn-ea"/>
                </a:rPr>
                <a:t>PIC</a:t>
              </a:r>
              <a:r>
                <a:rPr lang="zh-CN" altLang="zh-CN" sz="1600" dirty="0">
                  <a:latin typeface="+mn-ea"/>
                </a:rPr>
                <a:t>是在</a:t>
              </a:r>
              <a:r>
                <a:rPr lang="en-US" altLang="zh-CN" sz="1600" dirty="0">
                  <a:latin typeface="+mn-ea"/>
                </a:rPr>
                <a:t>GNP</a:t>
              </a:r>
              <a:r>
                <a:rPr lang="zh-CN" altLang="zh-CN" sz="1600" dirty="0">
                  <a:latin typeface="+mn-ea"/>
                </a:rPr>
                <a:t>的基础之上，改进了锚节点的选择方案</a:t>
              </a:r>
              <a:r>
                <a:rPr lang="zh-CN" altLang="zh-CN" sz="1600" dirty="0" smtClean="0">
                  <a:latin typeface="+mn-ea"/>
                </a:rPr>
                <a:t>，其</a:t>
              </a:r>
              <a:r>
                <a:rPr lang="zh-CN" altLang="zh-CN" sz="1600" dirty="0">
                  <a:latin typeface="+mn-ea"/>
                </a:rPr>
                <a:t>系统中任何已经有坐标的节点都可以被其他节点选作锚</a:t>
              </a:r>
              <a:r>
                <a:rPr lang="zh-CN" altLang="zh-CN" sz="1600" dirty="0" smtClean="0">
                  <a:latin typeface="+mn-ea"/>
                </a:rPr>
                <a:t>节点</a:t>
              </a:r>
              <a:r>
                <a:rPr lang="zh-CN" altLang="en-US" sz="1600" dirty="0" smtClean="0">
                  <a:latin typeface="+mn-ea"/>
                </a:rPr>
                <a:t>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PIC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106771" y="4310487"/>
            <a:ext cx="2583645" cy="2451233"/>
            <a:chOff x="435496" y="1542118"/>
            <a:chExt cx="2246643" cy="2451233"/>
          </a:xfrm>
        </p:grpSpPr>
        <p:sp>
          <p:nvSpPr>
            <p:cNvPr id="56" name="矩形 55"/>
            <p:cNvSpPr/>
            <p:nvPr/>
          </p:nvSpPr>
          <p:spPr>
            <a:xfrm>
              <a:off x="435496" y="1931248"/>
              <a:ext cx="2246643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00" dirty="0" smtClean="0"/>
                <a:t>NPS</a:t>
              </a:r>
              <a:r>
                <a:rPr lang="zh-CN" altLang="zh-CN" sz="1600" dirty="0" smtClean="0"/>
                <a:t>是</a:t>
              </a:r>
              <a:r>
                <a:rPr lang="zh-CN" altLang="zh-CN" sz="1600" dirty="0"/>
                <a:t>一种分层的非中点式的网络坐标</a:t>
              </a:r>
              <a:r>
                <a:rPr lang="zh-CN" altLang="zh-CN" sz="1600" dirty="0" smtClean="0"/>
                <a:t>系统</a:t>
              </a:r>
              <a:r>
                <a:rPr lang="zh-CN" altLang="en-US" sz="1600" dirty="0" smtClean="0"/>
                <a:t>，其节点分为三种：</a:t>
              </a:r>
              <a:r>
                <a:rPr lang="zh-CN" altLang="zh-CN" sz="1600" dirty="0"/>
                <a:t>服务器节点储存着系统参数以及其他节点的</a:t>
              </a:r>
              <a:r>
                <a:rPr lang="zh-CN" altLang="zh-CN" sz="1600" dirty="0" smtClean="0"/>
                <a:t>信息</a:t>
              </a:r>
              <a:r>
                <a:rPr lang="zh-CN" altLang="en-US" sz="1600" dirty="0" smtClean="0"/>
                <a:t>；</a:t>
              </a:r>
              <a:r>
                <a:rPr lang="zh-CN" altLang="zh-CN" sz="1600" dirty="0"/>
                <a:t>锚</a:t>
              </a:r>
              <a:r>
                <a:rPr lang="zh-CN" altLang="zh-CN" sz="1600" dirty="0" smtClean="0"/>
                <a:t>节点</a:t>
              </a:r>
              <a:r>
                <a:rPr lang="zh-CN" altLang="en-US" sz="1600" dirty="0" smtClean="0"/>
                <a:t>构建空间</a:t>
              </a:r>
              <a:r>
                <a:rPr lang="zh-CN" altLang="zh-CN" sz="1600" dirty="0" smtClean="0"/>
                <a:t>坐标系</a:t>
              </a:r>
              <a:r>
                <a:rPr lang="zh-CN" altLang="en-US" sz="1600" dirty="0" smtClean="0"/>
                <a:t>的第</a:t>
              </a:r>
              <a:r>
                <a:rPr lang="en-US" altLang="zh-CN" sz="1600" dirty="0" smtClean="0"/>
                <a:t>0</a:t>
              </a:r>
              <a:r>
                <a:rPr lang="zh-CN" altLang="en-US" sz="1600" dirty="0" smtClean="0"/>
                <a:t>层；普通节点放置在第</a:t>
              </a:r>
              <a:r>
                <a:rPr lang="en-US" altLang="zh-CN" sz="1600" dirty="0" smtClean="0"/>
                <a:t>L</a:t>
              </a:r>
              <a:r>
                <a:rPr lang="zh-CN" altLang="en-US" sz="1600" dirty="0" smtClean="0"/>
                <a:t>层，其坐标参考较小层的节点坐标。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NPS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50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/>
          <a:srcRect l="47675"/>
          <a:stretch/>
        </p:blipFill>
        <p:spPr>
          <a:xfrm>
            <a:off x="0" y="2332057"/>
            <a:ext cx="1428902" cy="27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椭圆 30"/>
          <p:cNvSpPr/>
          <p:nvPr/>
        </p:nvSpPr>
        <p:spPr>
          <a:xfrm>
            <a:off x="2412999" y="1581061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331803" y="3238110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428902" y="2317321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663700" y="3697511"/>
            <a:ext cx="1460500" cy="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670604" y="1425323"/>
            <a:ext cx="4292600" cy="1118639"/>
            <a:chOff x="3670604" y="1284451"/>
            <a:chExt cx="4292600" cy="1118639"/>
          </a:xfrm>
        </p:grpSpPr>
        <p:sp>
          <p:nvSpPr>
            <p:cNvPr id="42" name="矩形 41"/>
            <p:cNvSpPr/>
            <p:nvPr/>
          </p:nvSpPr>
          <p:spPr>
            <a:xfrm>
              <a:off x="3670604" y="1572093"/>
              <a:ext cx="42926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介绍了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4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种具有代表性的网络坐标系统：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GNP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、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PIC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、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NPS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、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。该部分主要通过文献法来研究。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0604" y="1284451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网络坐标系统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58209" y="2876581"/>
            <a:ext cx="4292600" cy="1641859"/>
            <a:chOff x="4458209" y="3053444"/>
            <a:chExt cx="4292600" cy="1641859"/>
          </a:xfrm>
        </p:grpSpPr>
        <p:sp>
          <p:nvSpPr>
            <p:cNvPr id="44" name="矩形 43"/>
            <p:cNvSpPr/>
            <p:nvPr/>
          </p:nvSpPr>
          <p:spPr>
            <a:xfrm>
              <a:off x="4458209" y="3618085"/>
              <a:ext cx="42926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介绍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网络坐标系统存在着随机延迟污染现象、三角不等式违例现象以及各种恶意攻击，并介绍了几种已有解决算法。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该部分主要通过文献法来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研究。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58209" y="3053444"/>
              <a:ext cx="2712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网络坐标系统存在</a:t>
              </a:r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的问题和已有的解决方法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70603" y="4743339"/>
            <a:ext cx="4292601" cy="1611081"/>
            <a:chOff x="3670603" y="4884211"/>
            <a:chExt cx="4292601" cy="1611081"/>
          </a:xfrm>
        </p:grpSpPr>
        <p:sp>
          <p:nvSpPr>
            <p:cNvPr id="46" name="矩形 45"/>
            <p:cNvSpPr/>
            <p:nvPr/>
          </p:nvSpPr>
          <p:spPr>
            <a:xfrm>
              <a:off x="3670604" y="5171853"/>
              <a:ext cx="42926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针对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随机延迟污染现象、三角不等式违例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现象，对</a:t>
              </a:r>
              <a:r>
                <a:rPr lang="en-US" altLang="zh-CN" sz="1600" dirty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算法进行改进从而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提出了稳定抑制</a:t>
              </a:r>
              <a:r>
                <a:rPr lang="en-US" altLang="zh-CN" sz="1600" dirty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算法。通过仿真实验证明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稳定抑制</a:t>
              </a:r>
              <a:r>
                <a:rPr lang="en-US" altLang="zh-CN" sz="1600" dirty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算法有着更高的准确性。该部分通过文献法和实验法来研究。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70603" y="4884211"/>
              <a:ext cx="3500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稳定抑制</a:t>
              </a:r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Vivaldi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0"/>
            <a:ext cx="9144001" cy="923330"/>
            <a:chOff x="-1" y="0"/>
            <a:chExt cx="9144001" cy="923330"/>
          </a:xfrm>
        </p:grpSpPr>
        <p:sp>
          <p:nvSpPr>
            <p:cNvPr id="34" name="矩形 33"/>
            <p:cNvSpPr/>
            <p:nvPr/>
          </p:nvSpPr>
          <p:spPr>
            <a:xfrm>
              <a:off x="0" y="0"/>
              <a:ext cx="9144000" cy="923330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-1" y="0"/>
              <a:ext cx="643689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研究内容与研究方法</a:t>
              </a:r>
              <a:endParaRPr lang="zh-CN" alt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5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/>
          <a:srcRect l="47675"/>
          <a:stretch/>
        </p:blipFill>
        <p:spPr>
          <a:xfrm>
            <a:off x="0" y="2332057"/>
            <a:ext cx="1428902" cy="27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组合 47"/>
          <p:cNvGrpSpPr/>
          <p:nvPr/>
        </p:nvGrpSpPr>
        <p:grpSpPr>
          <a:xfrm>
            <a:off x="1842134" y="1477378"/>
            <a:ext cx="4292600" cy="1611081"/>
            <a:chOff x="3670604" y="1284451"/>
            <a:chExt cx="4292600" cy="1611081"/>
          </a:xfrm>
        </p:grpSpPr>
        <p:sp>
          <p:nvSpPr>
            <p:cNvPr id="42" name="矩形 41"/>
            <p:cNvSpPr/>
            <p:nvPr/>
          </p:nvSpPr>
          <p:spPr>
            <a:xfrm>
              <a:off x="3670604" y="1572093"/>
              <a:ext cx="42926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zh-CN" sz="1600" dirty="0"/>
                <a:t>当网络环境拥塞时，原先某个节点发送的包到另一个节点后，其反馈包由于路由器路径选择，可能选择了一条不一样的路径回来，这会导致实测时延急剧增大，而这种情况则称之为随机延迟污染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0604" y="1284451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随机延迟污染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842134" y="3444354"/>
            <a:ext cx="4292600" cy="2425606"/>
            <a:chOff x="4458209" y="3053444"/>
            <a:chExt cx="4292600" cy="2425606"/>
          </a:xfrm>
        </p:grpSpPr>
        <p:sp>
          <p:nvSpPr>
            <p:cNvPr id="44" name="矩形 43"/>
            <p:cNvSpPr/>
            <p:nvPr/>
          </p:nvSpPr>
          <p:spPr>
            <a:xfrm>
              <a:off x="4458209" y="3416947"/>
              <a:ext cx="4292600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zh-CN" sz="1600" dirty="0"/>
                <a:t>在网络中，由于网络自身物理因素，负载均衡，路由策略等因素，使得节点间时延经常出现三角不等式违例</a:t>
              </a:r>
              <a:r>
                <a:rPr lang="zh-CN" altLang="zh-CN" sz="1600" dirty="0" smtClean="0"/>
                <a:t>现象</a:t>
              </a:r>
              <a:r>
                <a:rPr lang="zh-CN" altLang="en-US" sz="1600" dirty="0" smtClean="0"/>
                <a:t>。</a:t>
              </a:r>
              <a:r>
                <a:rPr lang="zh-CN" altLang="zh-CN" sz="1600" dirty="0"/>
                <a:t>如图所示，节点</a:t>
              </a:r>
              <a:r>
                <a:rPr lang="en-US" altLang="zh-CN" sz="1600" dirty="0"/>
                <a:t>AB</a:t>
              </a:r>
              <a:r>
                <a:rPr lang="zh-CN" altLang="zh-CN" sz="1600" dirty="0"/>
                <a:t>间时延与节点</a:t>
              </a:r>
              <a:r>
                <a:rPr lang="en-US" altLang="zh-CN" sz="1600" dirty="0"/>
                <a:t>BC</a:t>
              </a:r>
              <a:r>
                <a:rPr lang="zh-CN" altLang="zh-CN" sz="1600" dirty="0"/>
                <a:t>间时延总和为</a:t>
              </a:r>
              <a:r>
                <a:rPr lang="en-US" altLang="zh-CN" sz="1600" dirty="0"/>
                <a:t>200</a:t>
              </a:r>
              <a:r>
                <a:rPr lang="zh-CN" altLang="zh-CN" sz="1600" dirty="0"/>
                <a:t>，小于节点</a:t>
              </a:r>
              <a:r>
                <a:rPr lang="en-US" altLang="zh-CN" sz="1600" dirty="0"/>
                <a:t>AC</a:t>
              </a:r>
              <a:r>
                <a:rPr lang="zh-CN" altLang="zh-CN" sz="1600" dirty="0"/>
                <a:t>间时延</a:t>
              </a:r>
              <a:r>
                <a:rPr lang="en-US" altLang="zh-CN" sz="1600" dirty="0"/>
                <a:t>300</a:t>
              </a:r>
              <a:r>
                <a:rPr lang="zh-CN" altLang="zh-CN" sz="1600" dirty="0"/>
                <a:t>。而在网络坐标系统中，将这三节点放入几何坐标系</a:t>
              </a:r>
              <a:r>
                <a:rPr lang="en-US" altLang="zh-CN" sz="1600" dirty="0"/>
                <a:t>(</a:t>
              </a:r>
              <a:r>
                <a:rPr lang="zh-CN" altLang="zh-CN" sz="1600" dirty="0"/>
                <a:t>以欧式坐标为例</a:t>
              </a:r>
              <a:r>
                <a:rPr lang="en-US" altLang="zh-CN" sz="1600" dirty="0"/>
                <a:t>)</a:t>
              </a:r>
              <a:r>
                <a:rPr lang="zh-CN" altLang="zh-CN" sz="1600" dirty="0"/>
                <a:t>时，欧式坐标中无法找到三个点，使他们间距离同时满足</a:t>
              </a:r>
              <a:r>
                <a:rPr lang="en-US" altLang="zh-CN" sz="1600" dirty="0"/>
                <a:t>ABC</a:t>
              </a:r>
              <a:r>
                <a:rPr lang="zh-CN" altLang="zh-CN" sz="1600" dirty="0"/>
                <a:t>间的</a:t>
              </a:r>
              <a:r>
                <a:rPr lang="zh-CN" altLang="zh-CN" sz="1600" dirty="0" smtClean="0"/>
                <a:t>距离</a:t>
              </a:r>
              <a:r>
                <a:rPr lang="zh-CN" altLang="en-US" sz="1600" dirty="0"/>
                <a:t>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58209" y="3053444"/>
              <a:ext cx="2712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三角不等式违例现象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0"/>
            <a:ext cx="9144001" cy="923330"/>
            <a:chOff x="-1" y="0"/>
            <a:chExt cx="9144001" cy="923330"/>
          </a:xfrm>
        </p:grpSpPr>
        <p:sp>
          <p:nvSpPr>
            <p:cNvPr id="34" name="矩形 33"/>
            <p:cNvSpPr/>
            <p:nvPr/>
          </p:nvSpPr>
          <p:spPr>
            <a:xfrm>
              <a:off x="0" y="0"/>
              <a:ext cx="9144000" cy="923330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-1" y="0"/>
              <a:ext cx="643689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要改进的问题</a:t>
              </a:r>
              <a:endParaRPr lang="zh-CN" alt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36894" y="4236373"/>
            <a:ext cx="2567794" cy="1186155"/>
            <a:chOff x="0" y="0"/>
            <a:chExt cx="2570041" cy="1248096"/>
          </a:xfrm>
        </p:grpSpPr>
        <p:sp>
          <p:nvSpPr>
            <p:cNvPr id="17" name="文本框 2"/>
            <p:cNvSpPr txBox="1">
              <a:spLocks noChangeArrowheads="1"/>
            </p:cNvSpPr>
            <p:nvPr/>
          </p:nvSpPr>
          <p:spPr bwMode="auto">
            <a:xfrm>
              <a:off x="2103316" y="189049"/>
              <a:ext cx="466725" cy="485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ts val="23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C</a:t>
              </a:r>
              <a:endParaRPr lang="zh-CN" sz="12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0"/>
              <a:ext cx="2409825" cy="1248096"/>
              <a:chOff x="0" y="0"/>
              <a:chExt cx="2409825" cy="124809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0" y="0"/>
                <a:ext cx="2409825" cy="1171575"/>
                <a:chOff x="0" y="0"/>
                <a:chExt cx="2409825" cy="1171575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0" y="0"/>
                  <a:ext cx="2409825" cy="1171575"/>
                  <a:chOff x="1" y="-1"/>
                  <a:chExt cx="2409824" cy="1171576"/>
                </a:xfrm>
              </p:grpSpPr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1" y="200025"/>
                    <a:ext cx="2409824" cy="971550"/>
                    <a:chOff x="1" y="0"/>
                    <a:chExt cx="2409824" cy="971550"/>
                  </a:xfrm>
                </p:grpSpPr>
                <p:sp>
                  <p:nvSpPr>
                    <p:cNvPr id="27" name="椭圆 26"/>
                    <p:cNvSpPr/>
                    <p:nvPr/>
                  </p:nvSpPr>
                  <p:spPr>
                    <a:xfrm>
                      <a:off x="1" y="0"/>
                      <a:ext cx="381000" cy="3810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9" name="椭圆 28"/>
                    <p:cNvSpPr/>
                    <p:nvPr/>
                  </p:nvSpPr>
                  <p:spPr>
                    <a:xfrm>
                      <a:off x="981075" y="590550"/>
                      <a:ext cx="381000" cy="3810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0" name="椭圆 29"/>
                    <p:cNvSpPr/>
                    <p:nvPr/>
                  </p:nvSpPr>
                  <p:spPr>
                    <a:xfrm>
                      <a:off x="2028825" y="0"/>
                      <a:ext cx="381000" cy="3810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p:txBody>
                </p:sp>
                <p:cxnSp>
                  <p:nvCxnSpPr>
                    <p:cNvPr id="31" name="直接连接符 30"/>
                    <p:cNvCxnSpPr/>
                    <p:nvPr/>
                  </p:nvCxnSpPr>
                  <p:spPr>
                    <a:xfrm>
                      <a:off x="390525" y="171450"/>
                      <a:ext cx="771525" cy="40957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连接符 31"/>
                    <p:cNvCxnSpPr/>
                    <p:nvPr/>
                  </p:nvCxnSpPr>
                  <p:spPr>
                    <a:xfrm flipV="1">
                      <a:off x="1162050" y="200025"/>
                      <a:ext cx="866775" cy="39052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接连接符 32"/>
                    <p:cNvCxnSpPr/>
                    <p:nvPr/>
                  </p:nvCxnSpPr>
                  <p:spPr>
                    <a:xfrm>
                      <a:off x="381000" y="171450"/>
                      <a:ext cx="1647825" cy="19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1550" y="-1"/>
                    <a:ext cx="466725" cy="4857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ts val="2300"/>
                      </a:lnSpc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300</a:t>
                    </a:r>
                    <a:endParaRPr lang="zh-CN" sz="1200" kern="100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25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6724" y="507091"/>
                    <a:ext cx="438151" cy="445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ts val="2300"/>
                      </a:lnSpc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100</a:t>
                    </a:r>
                    <a:endParaRPr lang="zh-CN" sz="1200" kern="100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26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08717" y="515392"/>
                    <a:ext cx="495300" cy="4898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ts val="2300"/>
                      </a:lnSpc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100</a:t>
                    </a:r>
                    <a:endParaRPr lang="zh-CN" sz="1200" kern="100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2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64479" y="169823"/>
                  <a:ext cx="466725" cy="4857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ts val="2300"/>
                    </a:lnSpc>
                    <a:spcAft>
                      <a:spcPts val="0"/>
                    </a:spcAft>
                  </a:pPr>
                  <a:r>
                    <a:rPr lang="en-US" sz="1200" kern="100" dirty="0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A</a:t>
                  </a:r>
                  <a:endParaRPr lang="zh-CN" sz="12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20" name="文本框 2"/>
              <p:cNvSpPr txBox="1">
                <a:spLocks noChangeArrowheads="1"/>
              </p:cNvSpPr>
              <p:nvPr/>
            </p:nvSpPr>
            <p:spPr bwMode="auto">
              <a:xfrm>
                <a:off x="1055348" y="762321"/>
                <a:ext cx="466725" cy="485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ts val="23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B</a:t>
                </a:r>
                <a:endParaRPr lang="zh-CN" sz="1200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</p:grpSp>
      <p:pic>
        <p:nvPicPr>
          <p:cNvPr id="35" name="图片 34"/>
          <p:cNvPicPr/>
          <p:nvPr/>
        </p:nvPicPr>
        <p:blipFill>
          <a:blip r:embed="rId3"/>
          <a:stretch>
            <a:fillRect/>
          </a:stretch>
        </p:blipFill>
        <p:spPr>
          <a:xfrm>
            <a:off x="6134734" y="1858971"/>
            <a:ext cx="2869954" cy="14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3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/>
          <a:srcRect l="47675"/>
          <a:stretch/>
        </p:blipFill>
        <p:spPr>
          <a:xfrm>
            <a:off x="0" y="2332057"/>
            <a:ext cx="1428902" cy="27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椭圆 30"/>
          <p:cNvSpPr/>
          <p:nvPr/>
        </p:nvSpPr>
        <p:spPr>
          <a:xfrm>
            <a:off x="2412999" y="1581061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331803" y="3238110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428902" y="2317321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663700" y="3697511"/>
            <a:ext cx="1460500" cy="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670604" y="1388819"/>
            <a:ext cx="4292600" cy="1118639"/>
            <a:chOff x="3670604" y="1284451"/>
            <a:chExt cx="4292600" cy="1118639"/>
          </a:xfrm>
        </p:grpSpPr>
        <p:sp>
          <p:nvSpPr>
            <p:cNvPr id="42" name="矩形 41"/>
            <p:cNvSpPr/>
            <p:nvPr/>
          </p:nvSpPr>
          <p:spPr>
            <a:xfrm>
              <a:off x="3670604" y="1572093"/>
              <a:ext cx="42926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通过计算并保存节点获得的每一个实测时延的估计值，通过比较实测延时与估计值，来判断是否出现了随机延迟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污染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现象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0604" y="1284451"/>
              <a:ext cx="2549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对随机延迟污染的抑制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58209" y="2876581"/>
            <a:ext cx="4292600" cy="1438747"/>
            <a:chOff x="4458209" y="3053444"/>
            <a:chExt cx="4292600" cy="1438747"/>
          </a:xfrm>
        </p:grpSpPr>
        <p:sp>
          <p:nvSpPr>
            <p:cNvPr id="44" name="矩形 43"/>
            <p:cNvSpPr/>
            <p:nvPr/>
          </p:nvSpPr>
          <p:spPr>
            <a:xfrm>
              <a:off x="4458209" y="3414973"/>
              <a:ext cx="42926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当未出现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随机延迟污染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现象时，则每获得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N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个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实测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时延便计算一次该节点与邻居节点预测时延和时延时延差值，如果大于上一次计算的数值，则认为发生了坐标抖动。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58209" y="3053444"/>
              <a:ext cx="2712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坐标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抖动感知方法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70603" y="4743339"/>
            <a:ext cx="4292601" cy="1364860"/>
            <a:chOff x="3670603" y="4884211"/>
            <a:chExt cx="4292601" cy="1364860"/>
          </a:xfrm>
        </p:grpSpPr>
        <p:sp>
          <p:nvSpPr>
            <p:cNvPr id="46" name="矩形 45"/>
            <p:cNvSpPr/>
            <p:nvPr/>
          </p:nvSpPr>
          <p:spPr>
            <a:xfrm>
              <a:off x="3670604" y="5171853"/>
              <a:ext cx="42926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这部分主要是</a:t>
              </a:r>
              <a:r>
                <a:rPr lang="en-US" altLang="zh-CN" sz="1600" dirty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算法，区别在于比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起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算法，当发生了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坐标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抖动时，会减少坐标更新的程度来抑制抖动。而当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随机延迟污染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现象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出现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时，则执行</a:t>
              </a:r>
              <a:r>
                <a:rPr lang="en-US" altLang="zh-CN" sz="1600" dirty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70603" y="4884211"/>
              <a:ext cx="3500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抑制算法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0"/>
            <a:ext cx="9144001" cy="923330"/>
            <a:chOff x="-1" y="0"/>
            <a:chExt cx="9144001" cy="923330"/>
          </a:xfrm>
        </p:grpSpPr>
        <p:sp>
          <p:nvSpPr>
            <p:cNvPr id="34" name="矩形 33"/>
            <p:cNvSpPr/>
            <p:nvPr/>
          </p:nvSpPr>
          <p:spPr>
            <a:xfrm>
              <a:off x="0" y="0"/>
              <a:ext cx="9144000" cy="923330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-1" y="0"/>
              <a:ext cx="643689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54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稳定抑制</a:t>
              </a:r>
              <a:r>
                <a:rPr lang="en-US" altLang="zh-CN" sz="54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Vivaldi</a:t>
              </a:r>
              <a:r>
                <a:rPr lang="zh-CN" altLang="en-US" sz="54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92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实验设计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TO-Filter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方法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3321" y="3159409"/>
                <a:ext cx="8877358" cy="3099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𝑀𝑒𝑎𝑛𝑅𝑇𝑇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𝑀𝑒𝑎𝑛𝑅𝑇𝑇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 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US" altLang="zh-CN" sz="14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</a:p>
              <a:p>
                <a:pPr marL="800100" algn="just">
                  <a:spcAft>
                    <a:spcPts val="0"/>
                  </a:spcAft>
                </a:pP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𝑀𝑒𝑎𝑛𝑅𝑇𝑇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algn="just">
                  <a:spcAft>
                    <a:spcPts val="0"/>
                  </a:spcAft>
                </a:pP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algn="just">
                  <a:spcAft>
                    <a:spcPts val="0"/>
                  </a:spcAft>
                  <a:tabLst>
                    <a:tab pos="1333500" algn="l"/>
                    <a:tab pos="2637155" algn="ctr"/>
                    <a:tab pos="32289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𝑒𝑟𝑟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 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∈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𝑁𝑒𝑖𝑔h𝑡𝑏𝑜𝑟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ad>
                              <m:radPr>
                                <m:degHide m:val="on"/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𝑀𝑒𝑎𝑛𝑅𝑇𝑇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𝑁𝑒𝑖𝑔h𝑡𝑏𝑜𝑟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 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algn="just">
                  <a:spcAft>
                    <a:spcPts val="0"/>
                  </a:spcAft>
                  <a:tabLst>
                    <a:tab pos="1333500" algn="l"/>
                    <a:tab pos="2637155" algn="ctr"/>
                    <a:tab pos="3228975" algn="l"/>
                  </a:tabLst>
                </a:pP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algn="just"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𝑀𝑒𝑎𝑛𝑅𝑇𝑇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algn="just"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algn="just"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𝑀𝑒𝑎𝑛𝑅𝑇𝑇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𝑀𝑒𝑎𝑛𝑅𝑇𝑇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 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	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</a:t>
                </a: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1" y="3159409"/>
                <a:ext cx="8877358" cy="3099375"/>
              </a:xfrm>
              <a:prstGeom prst="rect">
                <a:avLst/>
              </a:prstGeom>
              <a:blipFill>
                <a:blip r:embed="rId2"/>
                <a:stretch>
                  <a:fillRect t="-982" b="-1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74357" y="1751785"/>
            <a:ext cx="7595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TO-Filter</a:t>
            </a:r>
            <a:r>
              <a:rPr lang="zh-CN" altLang="zh-CN" dirty="0"/>
              <a:t>抑制方法</a:t>
            </a:r>
            <a:r>
              <a:rPr lang="en-US" altLang="zh-CN" dirty="0"/>
              <a:t>(Timeout Filter)</a:t>
            </a:r>
            <a:r>
              <a:rPr lang="zh-CN" altLang="zh-CN" dirty="0"/>
              <a:t>是本文提出的一种抑制随机延迟污染的方法，其思想参照了</a:t>
            </a:r>
            <a:r>
              <a:rPr lang="en-US" altLang="zh-CN" dirty="0"/>
              <a:t>TCP</a:t>
            </a:r>
            <a:r>
              <a:rPr lang="zh-CN" altLang="zh-CN" dirty="0"/>
              <a:t>超时重传机制，通过计算测量来获得当前</a:t>
            </a:r>
            <a:r>
              <a:rPr lang="en-US" altLang="zh-CN" dirty="0"/>
              <a:t>RTT</a:t>
            </a:r>
            <a:r>
              <a:rPr lang="zh-CN" altLang="zh-CN" dirty="0"/>
              <a:t>的一个估计值，并以该</a:t>
            </a:r>
            <a:r>
              <a:rPr lang="en-US" altLang="zh-CN" dirty="0"/>
              <a:t>RTT</a:t>
            </a:r>
            <a:r>
              <a:rPr lang="zh-CN" altLang="zh-CN" dirty="0"/>
              <a:t>估计值为基准来判定是否出现了随机延迟污染。原理是</a:t>
            </a:r>
            <a:r>
              <a:rPr lang="en-US" altLang="zh-CN" dirty="0"/>
              <a:t>:</a:t>
            </a:r>
            <a:r>
              <a:rPr lang="zh-CN" altLang="zh-CN" dirty="0"/>
              <a:t>对于节点</a:t>
            </a:r>
            <a:r>
              <a:rPr lang="en-US" altLang="zh-CN" i="1" dirty="0" err="1"/>
              <a:t>i</a:t>
            </a:r>
            <a:r>
              <a:rPr lang="zh-CN" altLang="zh-CN" dirty="0"/>
              <a:t>，获得来自节点</a:t>
            </a:r>
            <a:r>
              <a:rPr lang="en-US" altLang="zh-CN" i="1" dirty="0"/>
              <a:t>j</a:t>
            </a:r>
            <a:r>
              <a:rPr lang="zh-CN" altLang="zh-CN" dirty="0"/>
              <a:t>的每一个</a:t>
            </a:r>
            <a:r>
              <a:rPr lang="en-US" altLang="zh-CN" i="1" dirty="0" err="1"/>
              <a:t>RTT</a:t>
            </a:r>
            <a:r>
              <a:rPr lang="en-US" altLang="zh-CN" i="1" baseline="-25000" dirty="0" err="1"/>
              <a:t>i,j</a:t>
            </a:r>
            <a:r>
              <a:rPr lang="zh-CN" altLang="zh-CN" dirty="0"/>
              <a:t>，计算</a:t>
            </a:r>
            <a:r>
              <a:rPr lang="en-US" altLang="zh-CN" i="1" dirty="0" err="1"/>
              <a:t>MeanRTT</a:t>
            </a:r>
            <a:r>
              <a:rPr lang="en-US" altLang="zh-CN" i="1" baseline="-25000" dirty="0" err="1"/>
              <a:t>i,j</a:t>
            </a:r>
            <a:r>
              <a:rPr lang="zh-CN" altLang="zh-CN" dirty="0" smtClean="0"/>
              <a:t>如</a:t>
            </a:r>
            <a:r>
              <a:rPr lang="zh-CN" altLang="en-US" dirty="0" smtClean="0"/>
              <a:t>公示。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0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实验设计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稳定抑制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</a:t>
            </a:r>
          </a:p>
        </p:txBody>
      </p:sp>
      <p:sp>
        <p:nvSpPr>
          <p:cNvPr id="5" name="矩形 4"/>
          <p:cNvSpPr/>
          <p:nvPr/>
        </p:nvSpPr>
        <p:spPr>
          <a:xfrm>
            <a:off x="438538" y="1496155"/>
            <a:ext cx="853356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对于节点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获得来自节点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，稳定抑制算法的执行步骤为：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：进行初始化，让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，计算器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，让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为一个极大数；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：对随机延迟污染现象进行检测，如果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4·DevRTT</a:t>
            </a:r>
            <a:r>
              <a:rPr lang="en-US" altLang="zh-CN" i="1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执行一次步骤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和步骤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，之后让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后，跳转到步骤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：根据公式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的值：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：感知坐标抖动，若此时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不等于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，说明已经开始抑制算法，跳转到步骤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；否则计算器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|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Neightbor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，跳转到步骤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800100" algn="l"/>
                <a:tab pos="1866900" algn="l"/>
                <a:tab pos="2637155" algn="ctr"/>
                <a:tab pos="322897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：让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，利用公式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。若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则让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，否则让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446976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：更新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坐标</a:t>
            </a:r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642" y="5214946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实验环境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642" y="5738166"/>
            <a:ext cx="8877358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实验环境：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Intel（R）Core（TM）E3 CPU，4G内存，64位Ubuntu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实验语言：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4452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实验数据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843" y="5756285"/>
            <a:ext cx="8582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华盛顿大学计算机科学与工程学系的</a:t>
            </a:r>
            <a:r>
              <a:rPr lang="en-US" altLang="zh-CN" dirty="0"/>
              <a:t>King</a:t>
            </a:r>
            <a:r>
              <a:rPr lang="zh-CN" altLang="zh-CN" dirty="0"/>
              <a:t>数据集 </a:t>
            </a:r>
            <a:r>
              <a:rPr lang="en-US" altLang="zh-CN" dirty="0"/>
              <a:t>https://pdos.csail.mit.edu/archive/p2psim/kingdata/</a:t>
            </a:r>
            <a:endParaRPr lang="zh-CN" altLang="zh-CN" dirty="0"/>
          </a:p>
          <a:p>
            <a:r>
              <a:rPr lang="zh-CN" altLang="zh-CN" dirty="0" smtClean="0"/>
              <a:t>该</a:t>
            </a:r>
            <a:r>
              <a:rPr lang="zh-CN" altLang="zh-CN" dirty="0"/>
              <a:t>数据集有</a:t>
            </a:r>
            <a:r>
              <a:rPr lang="en-US" altLang="zh-CN" dirty="0"/>
              <a:t>1953</a:t>
            </a:r>
            <a:r>
              <a:rPr lang="zh-CN" altLang="zh-CN" dirty="0"/>
              <a:t>个节点，共</a:t>
            </a:r>
            <a:r>
              <a:rPr lang="en-US" altLang="zh-CN" dirty="0"/>
              <a:t>97251194</a:t>
            </a:r>
            <a:r>
              <a:rPr lang="zh-CN" altLang="zh-CN" dirty="0"/>
              <a:t>条记录，这些节点都有至少</a:t>
            </a:r>
            <a:r>
              <a:rPr lang="en-US" altLang="zh-CN" dirty="0"/>
              <a:t>9</a:t>
            </a:r>
            <a:r>
              <a:rPr lang="zh-CN" altLang="zh-CN" dirty="0"/>
              <a:t>个邻居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848711412"/>
              </p:ext>
            </p:extLst>
          </p:nvPr>
        </p:nvGraphicFramePr>
        <p:xfrm>
          <a:off x="98125" y="1096041"/>
          <a:ext cx="4350308" cy="4373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719207683"/>
              </p:ext>
            </p:extLst>
          </p:nvPr>
        </p:nvGraphicFramePr>
        <p:xfrm>
          <a:off x="4448433" y="1208184"/>
          <a:ext cx="4424766" cy="4237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638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1361</Words>
  <Application>Microsoft Office PowerPoint</Application>
  <PresentationFormat>全屏显示(4:3)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新細明體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ZHAO YUQI</cp:lastModifiedBy>
  <cp:revision>182</cp:revision>
  <dcterms:created xsi:type="dcterms:W3CDTF">2015-02-19T23:46:49Z</dcterms:created>
  <dcterms:modified xsi:type="dcterms:W3CDTF">2018-05-24T04:20:11Z</dcterms:modified>
</cp:coreProperties>
</file>