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5"/>
  </p:notesMasterIdLst>
  <p:handoutMasterIdLst>
    <p:handoutMasterId r:id="rId26"/>
  </p:handoutMasterIdLst>
  <p:sldIdLst>
    <p:sldId id="256" r:id="rId2"/>
    <p:sldId id="259" r:id="rId3"/>
    <p:sldId id="257" r:id="rId4"/>
    <p:sldId id="383" r:id="rId5"/>
    <p:sldId id="333" r:id="rId6"/>
    <p:sldId id="352" r:id="rId7"/>
    <p:sldId id="334" r:id="rId8"/>
    <p:sldId id="332" r:id="rId9"/>
    <p:sldId id="384" r:id="rId10"/>
    <p:sldId id="354" r:id="rId11"/>
    <p:sldId id="385" r:id="rId12"/>
    <p:sldId id="386" r:id="rId13"/>
    <p:sldId id="387" r:id="rId14"/>
    <p:sldId id="388" r:id="rId15"/>
    <p:sldId id="389" r:id="rId16"/>
    <p:sldId id="390" r:id="rId17"/>
    <p:sldId id="391" r:id="rId18"/>
    <p:sldId id="392" r:id="rId19"/>
    <p:sldId id="393" r:id="rId20"/>
    <p:sldId id="395" r:id="rId21"/>
    <p:sldId id="349" r:id="rId22"/>
    <p:sldId id="350" r:id="rId23"/>
    <p:sldId id="273" r:id="rId2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EEEEE"/>
    <a:srgbClr val="224F4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0" autoAdjust="0"/>
    <p:restoredTop sz="87413" autoAdjust="0"/>
  </p:normalViewPr>
  <p:slideViewPr>
    <p:cSldViewPr>
      <p:cViewPr varScale="1">
        <p:scale>
          <a:sx n="101" d="100"/>
          <a:sy n="101" d="100"/>
        </p:scale>
        <p:origin x="1530"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a:t>
            </a:r>
            <a:r>
              <a:rPr lang="zh-CN" altLang="en-US" dirty="0" smtClean="0">
                <a:latin typeface="Arial" panose="020B0604020202020204" pitchFamily="34" charset="0"/>
              </a:rPr>
              <a:t>是王焰，</a:t>
            </a:r>
            <a:r>
              <a:rPr lang="zh-CN" altLang="en-US" dirty="0" smtClean="0">
                <a:latin typeface="Arial" panose="020B0604020202020204" pitchFamily="34" charset="0"/>
              </a:rPr>
              <a:t>是计算机</a:t>
            </a:r>
            <a:r>
              <a:rPr lang="zh-CN" altLang="en-US" dirty="0" smtClean="0">
                <a:latin typeface="Arial" panose="020B0604020202020204" pitchFamily="34" charset="0"/>
              </a:rPr>
              <a:t>学院</a:t>
            </a:r>
            <a:r>
              <a:rPr lang="en-US" altLang="zh-CN" dirty="0" smtClean="0">
                <a:latin typeface="Arial" panose="020B0604020202020204" pitchFamily="34" charset="0"/>
              </a:rPr>
              <a:t>2015</a:t>
            </a:r>
            <a:r>
              <a:rPr lang="zh-CN" altLang="en-US" dirty="0" smtClean="0">
                <a:latin typeface="Arial" panose="020B0604020202020204" pitchFamily="34" charset="0"/>
              </a:rPr>
              <a:t>级</a:t>
            </a:r>
            <a:r>
              <a:rPr lang="zh-CN" altLang="en-US" dirty="0" smtClean="0">
                <a:latin typeface="Arial" panose="020B0604020202020204" pitchFamily="34" charset="0"/>
              </a:rPr>
              <a:t>的硕士，我的论文</a:t>
            </a:r>
            <a:r>
              <a:rPr lang="zh-CN" altLang="en-US" dirty="0" smtClean="0">
                <a:latin typeface="Arial" panose="020B0604020202020204" pitchFamily="34" charset="0"/>
              </a:rPr>
              <a:t>题目是基于大数据分析的广告精准投放研究</a:t>
            </a:r>
            <a:endParaRPr lang="zh-CN" altLang="en-US"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目前已经完成了对搜房网房天下、安居客、焦点房地产网、</a:t>
            </a:r>
            <a:r>
              <a:rPr lang="en-US" altLang="zh-CN" sz="1200" kern="1200" dirty="0" smtClean="0">
                <a:solidFill>
                  <a:schemeClr val="tx1"/>
                </a:solidFill>
                <a:effectLst/>
                <a:latin typeface="Arial" charset="0"/>
                <a:ea typeface="宋体" pitchFamily="2" charset="-122"/>
                <a:cs typeface="+mn-cs"/>
              </a:rPr>
              <a:t>365</a:t>
            </a:r>
            <a:r>
              <a:rPr lang="zh-CN" altLang="zh-CN" sz="1200" kern="1200" dirty="0" smtClean="0">
                <a:solidFill>
                  <a:schemeClr val="tx1"/>
                </a:solidFill>
                <a:effectLst/>
                <a:latin typeface="Arial" charset="0"/>
                <a:ea typeface="宋体" pitchFamily="2" charset="-122"/>
                <a:cs typeface="+mn-cs"/>
              </a:rPr>
              <a:t>地产家居、吉屋网等国内排名前五的房产网站的数据爬取，数据量达</a:t>
            </a:r>
            <a:r>
              <a:rPr lang="en-US" altLang="zh-CN" sz="1200" kern="1200" dirty="0" smtClean="0">
                <a:solidFill>
                  <a:schemeClr val="tx1"/>
                </a:solidFill>
                <a:effectLst/>
                <a:latin typeface="Arial" charset="0"/>
                <a:ea typeface="宋体" pitchFamily="2" charset="-122"/>
                <a:cs typeface="+mn-cs"/>
              </a:rPr>
              <a:t>20</a:t>
            </a:r>
            <a:r>
              <a:rPr lang="zh-CN" altLang="zh-CN" sz="1200" kern="1200" dirty="0" smtClean="0">
                <a:solidFill>
                  <a:schemeClr val="tx1"/>
                </a:solidFill>
                <a:effectLst/>
                <a:latin typeface="Arial" charset="0"/>
                <a:ea typeface="宋体" pitchFamily="2" charset="-122"/>
                <a:cs typeface="+mn-cs"/>
              </a:rPr>
              <a:t>多</a:t>
            </a:r>
            <a:r>
              <a:rPr lang="en-US" altLang="zh-CN" sz="1200" kern="1200" dirty="0" smtClean="0">
                <a:solidFill>
                  <a:schemeClr val="tx1"/>
                </a:solidFill>
                <a:effectLst/>
                <a:latin typeface="Arial" charset="0"/>
                <a:ea typeface="宋体" pitchFamily="2" charset="-122"/>
                <a:cs typeface="+mn-cs"/>
              </a:rPr>
              <a:t>TB</a:t>
            </a:r>
            <a:r>
              <a:rPr lang="zh-CN" altLang="zh-CN" sz="1200" kern="1200" dirty="0" smtClean="0">
                <a:solidFill>
                  <a:schemeClr val="tx1"/>
                </a:solidFill>
                <a:effectLst/>
                <a:latin typeface="Arial" charset="0"/>
                <a:ea typeface="宋体" pitchFamily="2" charset="-122"/>
                <a:cs typeface="+mn-cs"/>
              </a:rPr>
              <a:t>。对于爬取网站上楼盘信息进行了成分提取与多态化分析，为项目的开展奠定了良好的基础。</a:t>
            </a:r>
            <a:endParaRPr lang="en-US" altLang="zh-CN" sz="1200" kern="1200" dirty="0" smtClean="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90759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CN" altLang="en-US" dirty="0" smtClean="0">
              <a:latin typeface="Arial" panose="020B0604020202020204" pitchFamily="34" charset="0"/>
            </a:endParaRPr>
          </a:p>
          <a:p>
            <a:endParaRPr lang="zh-CN" altLang="en-US"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随着经济的进步与发展，有效的广告投放越来越成为企业发展的重要部分。实现房地产商与客户之间信息的精准交互是解决这一问题的关键。对于其他需要进行广告投放的商业公司，若想要用最小的广告投入实现最大的信息传递效果（用户数量、产品知名度的提高），与客户之间进行精准的信息交互依然是实现的关键。目前城市中所用的广告位招商，仍采用过去广告投放商自主选择（投放位置），然后广告制作商进行广告印制，再然后由物业进行定点投放广告的传统方式。这种广告招商方式存在很明显的问题：</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）商家选择广告投放位置具有盲目性。</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）位置没有经过详细调研，这种行为严重降低了广告投放的有效性。</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）没有构建足够简单的广告发布网络，商家的广告发布流程复杂化。</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）商家投放广告的资金分配没有建立适当的经济学模型，对投资策略进行合理化评估，从而得到用户回馈与投入资金的最优匹配。</a:t>
            </a:r>
          </a:p>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当我们在淘宝浏览商品或购买商品后，淘宝总是能够给我们推荐称心如意商品。</a:t>
            </a:r>
            <a:endParaRPr lang="en-US" altLang="zh-CN" dirty="0" smtClean="0"/>
          </a:p>
          <a:p>
            <a:r>
              <a:rPr lang="zh-CN" altLang="en-US" dirty="0" smtClean="0"/>
              <a:t>亚马逊会根据我们的购买记录，为我们推荐下一本挚爱读物</a:t>
            </a:r>
            <a:endParaRPr lang="en-US" altLang="zh-CN" dirty="0" smtClean="0"/>
          </a:p>
          <a:p>
            <a:r>
              <a:rPr lang="zh-CN" altLang="en-US" dirty="0" smtClean="0"/>
              <a:t>今日头条等咨询类的</a:t>
            </a:r>
            <a:r>
              <a:rPr lang="en-US" altLang="zh-CN" dirty="0" smtClean="0"/>
              <a:t>APP</a:t>
            </a:r>
            <a:r>
              <a:rPr lang="zh-CN" altLang="en-US" dirty="0" smtClean="0"/>
              <a:t>，更是打出了你关心的才是头条</a:t>
            </a:r>
            <a:endParaRPr lang="en-US" altLang="zh-CN" dirty="0" smtClean="0"/>
          </a:p>
          <a:p>
            <a:r>
              <a:rPr lang="zh-CN" altLang="en-US" dirty="0" smtClean="0"/>
              <a:t>他们都是根据用户的行为来做精准的推荐</a:t>
            </a:r>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4</a:t>
            </a:fld>
            <a:endParaRPr lang="en-US" altLang="zh-CN"/>
          </a:p>
        </p:txBody>
      </p:sp>
    </p:spTree>
    <p:extLst>
      <p:ext uri="{BB962C8B-B14F-4D97-AF65-F5344CB8AC3E}">
        <p14:creationId xmlns:p14="http://schemas.microsoft.com/office/powerpoint/2010/main" val="373159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endParaRPr lang="zh-CN" altLang="zh-CN"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如图</a:t>
            </a:r>
            <a:r>
              <a:rPr lang="en-US" altLang="zh-CN" sz="1200" kern="1200" dirty="0" smtClean="0">
                <a:solidFill>
                  <a:schemeClr val="tx1"/>
                </a:solidFill>
                <a:effectLst/>
                <a:latin typeface="Arial" charset="0"/>
                <a:ea typeface="宋体" pitchFamily="2" charset="-122"/>
                <a:cs typeface="+mn-cs"/>
              </a:rPr>
              <a:t>1-3</a:t>
            </a:r>
            <a:r>
              <a:rPr lang="zh-CN" altLang="zh-CN" sz="1200" kern="1200" dirty="0" smtClean="0">
                <a:solidFill>
                  <a:schemeClr val="tx1"/>
                </a:solidFill>
                <a:effectLst/>
                <a:latin typeface="Arial" charset="0"/>
                <a:ea typeface="宋体" pitchFamily="2" charset="-122"/>
                <a:cs typeface="+mn-cs"/>
              </a:rPr>
              <a:t>所示，本推荐系统共有三个模块构成，即冷启动数据系统模块、广告位推荐系统模块、人物画像系统模块。</a:t>
            </a:r>
            <a:endParaRPr lang="zh-CN" altLang="zh-CN" sz="105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冷启动数据模块主要作用是数据收集、清晰和分析。数据采集的工作主要靠</a:t>
            </a:r>
            <a:r>
              <a:rPr lang="en-US" altLang="zh-CN" sz="1200" kern="1200" dirty="0" smtClean="0">
                <a:solidFill>
                  <a:schemeClr val="tx1"/>
                </a:solidFill>
                <a:effectLst/>
                <a:latin typeface="Arial" charset="0"/>
                <a:ea typeface="宋体" pitchFamily="2" charset="-122"/>
                <a:cs typeface="+mn-cs"/>
              </a:rPr>
              <a:t>Web</a:t>
            </a:r>
            <a:r>
              <a:rPr lang="zh-CN" altLang="zh-CN" sz="1200" kern="1200" dirty="0" smtClean="0">
                <a:solidFill>
                  <a:schemeClr val="tx1"/>
                </a:solidFill>
                <a:effectLst/>
                <a:latin typeface="Arial" charset="0"/>
                <a:ea typeface="宋体" pitchFamily="2" charset="-122"/>
                <a:cs typeface="+mn-cs"/>
              </a:rPr>
              <a:t>爬虫，从各大网站上爬取数据，比如从搜房网、房天下、链家网、地产网等房产数据，这些房产数据主要包括地理位置信息、房价信息、交通信息、户型信息、建筑年代、配套属性等信息。同时要对数据进行清洗，失效数据需要通过正则匹配等方式进行清洗。然后对缺失值进行评估，重点是对数据进行特征提取。广告位推荐系统主要工作是设计定价模型，根据已知小区房价水平，似然评估其消费水平，不要求绝对准确，用作推荐系统冷启动数据基础，根据广告位所在小区房价水平和周边商圈密集程度，为广告位价格做初始评估。人物画像系统的主要作用是分析用户行为，根据房价信息和商圈信息对用户的消费能力进行评价</a:t>
            </a:r>
            <a:r>
              <a:rPr lang="zh-CN" altLang="en-US" sz="1200" kern="1200" dirty="0" smtClean="0">
                <a:solidFill>
                  <a:schemeClr val="tx1"/>
                </a:solidFill>
                <a:effectLst/>
                <a:latin typeface="Arial" charset="0"/>
                <a:ea typeface="宋体" pitchFamily="2" charset="-122"/>
                <a:cs typeface="+mn-cs"/>
              </a:rPr>
              <a:t>。</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通用网络爬虫的主程序主要由调度器，解析器和资源库三部分组成。调度器主要负责给主程序中的各个爬虫线程分配工作任务。调度器是网络爬虫的中央控制器，它根据系统传过来的</a:t>
            </a:r>
            <a:r>
              <a:rPr lang="en-US" altLang="zh-CN" sz="1200" kern="1200" dirty="0" smtClean="0">
                <a:solidFill>
                  <a:schemeClr val="tx1"/>
                </a:solidFill>
                <a:effectLst/>
                <a:latin typeface="Arial" charset="0"/>
                <a:ea typeface="宋体" pitchFamily="2" charset="-122"/>
                <a:cs typeface="+mn-cs"/>
              </a:rPr>
              <a:t>URL</a:t>
            </a:r>
            <a:r>
              <a:rPr lang="zh-CN" altLang="zh-CN" sz="1200" kern="1200" dirty="0" smtClean="0">
                <a:solidFill>
                  <a:schemeClr val="tx1"/>
                </a:solidFill>
                <a:effectLst/>
                <a:latin typeface="Arial" charset="0"/>
                <a:ea typeface="宋体" pitchFamily="2" charset="-122"/>
                <a:cs typeface="+mn-cs"/>
              </a:rPr>
              <a:t>，分配线程，启动此线程以调用爬虫爬取网页。解析器负责下载网页，解页面，处理析网页的内容，爬虫的基本工作是由解析器完成的。资源库用于存储下载的网页等资源。</a:t>
            </a:r>
          </a:p>
          <a:p>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如图</a:t>
            </a:r>
            <a:r>
              <a:rPr lang="en-US" altLang="zh-CN" sz="1200" kern="1200" dirty="0" smtClean="0">
                <a:solidFill>
                  <a:schemeClr val="tx1"/>
                </a:solidFill>
                <a:effectLst/>
                <a:latin typeface="Arial" charset="0"/>
                <a:ea typeface="宋体" pitchFamily="2" charset="-122"/>
                <a:cs typeface="+mn-cs"/>
              </a:rPr>
              <a:t>3-4</a:t>
            </a:r>
            <a:r>
              <a:rPr lang="zh-CN" altLang="zh-CN" sz="1200" kern="1200" dirty="0" smtClean="0">
                <a:solidFill>
                  <a:schemeClr val="tx1"/>
                </a:solidFill>
                <a:effectLst/>
                <a:latin typeface="Arial" charset="0"/>
                <a:ea typeface="宋体" pitchFamily="2" charset="-122"/>
                <a:cs typeface="+mn-cs"/>
              </a:rPr>
              <a:t>所示，网页解析器主要经过词法分析和语法分析。对由爬取模块爬取的每个网页，词法分析器对其进行分词，保存为一个个的词法单元。</a:t>
            </a:r>
            <a:endParaRPr lang="zh-CN" altLang="zh-CN" sz="120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65771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6" descr="图片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AutoShape 7"/>
          <p:cNvSpPr>
            <a:spLocks noChangeArrowheads="1"/>
          </p:cNvSpPr>
          <p:nvPr/>
        </p:nvSpPr>
        <p:spPr bwMode="auto">
          <a:xfrm>
            <a:off x="685800" y="3014662"/>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solidFill>
                <a:srgbClr val="224F46"/>
              </a:solidFill>
              <a:latin typeface="Times New Roman" pitchFamily="18" charset="0"/>
            </a:endParaRPr>
          </a:p>
        </p:txBody>
      </p:sp>
      <p:sp>
        <p:nvSpPr>
          <p:cNvPr id="46082" name="Rectangle 2"/>
          <p:cNvSpPr>
            <a:spLocks noGrp="1" noChangeArrowheads="1"/>
          </p:cNvSpPr>
          <p:nvPr>
            <p:ph type="ctrTitle"/>
          </p:nvPr>
        </p:nvSpPr>
        <p:spPr bwMode="auto">
          <a:xfrm>
            <a:off x="685800" y="1371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188640"/>
            <a:ext cx="2549930" cy="936104"/>
          </a:xfrm>
          <a:prstGeom prst="rect">
            <a:avLst/>
          </a:prstGeom>
        </p:spPr>
      </p:pic>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1600200"/>
            <a:ext cx="8077200" cy="91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基于大数据分析的广告精准投放研究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667000" y="32766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a:t>
            </a:r>
            <a:r>
              <a:rPr lang="zh-CN" altLang="en-US" dirty="0" smtClean="0">
                <a:latin typeface="黑体" panose="02010609060101010101" pitchFamily="49" charset="-122"/>
                <a:ea typeface="黑体" panose="02010609060101010101" pitchFamily="49" charset="-122"/>
              </a:rPr>
              <a:t>  王</a:t>
            </a:r>
            <a:r>
              <a:rPr lang="zh-CN" altLang="en-US" dirty="0">
                <a:latin typeface="黑体" panose="02010609060101010101" pitchFamily="49" charset="-122"/>
                <a:ea typeface="黑体" panose="02010609060101010101" pitchFamily="49" charset="-122"/>
              </a:rPr>
              <a:t>焰</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 郑宏教授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数据</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结果展示</a:t>
            </a:r>
          </a:p>
        </p:txBody>
      </p:sp>
      <p:pic>
        <p:nvPicPr>
          <p:cNvPr id="8" name="图片 7" descr="爬取数据统计"/>
          <p:cNvPicPr/>
          <p:nvPr/>
        </p:nvPicPr>
        <p:blipFill>
          <a:blip r:embed="rId3">
            <a:extLst>
              <a:ext uri="{28A0092B-C50C-407E-A947-70E740481C1C}">
                <a14:useLocalDpi xmlns:a14="http://schemas.microsoft.com/office/drawing/2010/main" val="0"/>
              </a:ext>
            </a:extLst>
          </a:blip>
          <a:srcRect/>
          <a:stretch>
            <a:fillRect/>
          </a:stretch>
        </p:blipFill>
        <p:spPr bwMode="auto">
          <a:xfrm>
            <a:off x="219075" y="1981200"/>
            <a:ext cx="4276725" cy="3429000"/>
          </a:xfrm>
          <a:prstGeom prst="rect">
            <a:avLst/>
          </a:prstGeom>
          <a:noFill/>
          <a:ln>
            <a:noFill/>
          </a:ln>
        </p:spPr>
      </p:pic>
      <p:pic>
        <p:nvPicPr>
          <p:cNvPr id="9" name="图片 8" descr="武汉房价分布"/>
          <p:cNvPicPr/>
          <p:nvPr/>
        </p:nvPicPr>
        <p:blipFill rotWithShape="1">
          <a:blip r:embed="rId4">
            <a:extLst>
              <a:ext uri="{28A0092B-C50C-407E-A947-70E740481C1C}">
                <a14:useLocalDpi xmlns:a14="http://schemas.microsoft.com/office/drawing/2010/main" val="0"/>
              </a:ext>
            </a:extLst>
          </a:blip>
          <a:srcRect t="9460"/>
          <a:stretch/>
        </p:blipFill>
        <p:spPr bwMode="auto">
          <a:xfrm>
            <a:off x="4724401" y="2095500"/>
            <a:ext cx="4114800" cy="3314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52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模型构建</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C:\Users\Eamon\AppData\Local\Microsoft\Windows\INetCache\Content.Word\3.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057650" cy="1826895"/>
          </a:xfrm>
          <a:prstGeom prst="rect">
            <a:avLst/>
          </a:prstGeom>
          <a:noFill/>
          <a:ln>
            <a:noFill/>
          </a:ln>
        </p:spPr>
      </p:pic>
      <p:pic>
        <p:nvPicPr>
          <p:cNvPr id="6" name="图片 5" descr="C:\Users\Eamon\AppData\Local\Microsoft\Windows\INetCache\Content.Word\量化公交.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7095"/>
            <a:ext cx="4019550" cy="1809750"/>
          </a:xfrm>
          <a:prstGeom prst="rect">
            <a:avLst/>
          </a:prstGeom>
          <a:noFill/>
          <a:ln>
            <a:noFill/>
          </a:ln>
        </p:spPr>
      </p:pic>
      <p:pic>
        <p:nvPicPr>
          <p:cNvPr id="7" name="图片 6" descr="C:\Users\Eamon\AppData\Local\Microsoft\Windows\INetCache\Content.Word\量化.png"/>
          <p:cNvPicPr/>
          <p:nvPr/>
        </p:nvPicPr>
        <p:blipFill rotWithShape="1">
          <a:blip r:embed="rId4">
            <a:extLst>
              <a:ext uri="{28A0092B-C50C-407E-A947-70E740481C1C}">
                <a14:useLocalDpi xmlns:a14="http://schemas.microsoft.com/office/drawing/2010/main" val="0"/>
              </a:ext>
            </a:extLst>
          </a:blip>
          <a:srcRect t="14815" b="20875"/>
          <a:stretch/>
        </p:blipFill>
        <p:spPr bwMode="auto">
          <a:xfrm>
            <a:off x="5251283" y="1584158"/>
            <a:ext cx="3371850" cy="2167890"/>
          </a:xfrm>
          <a:prstGeom prst="rect">
            <a:avLst/>
          </a:prstGeom>
          <a:noFill/>
          <a:ln>
            <a:noFill/>
          </a:ln>
          <a:extLst>
            <a:ext uri="{53640926-AAD7-44D8-BBD7-CCE9431645EC}">
              <a14:shadowObscured xmlns:a14="http://schemas.microsoft.com/office/drawing/2010/main"/>
            </a:ext>
          </a:extLst>
        </p:spPr>
      </p:pic>
      <p:sp>
        <p:nvSpPr>
          <p:cNvPr id="9" name="右箭头 8"/>
          <p:cNvSpPr/>
          <p:nvPr/>
        </p:nvSpPr>
        <p:spPr bwMode="auto">
          <a:xfrm>
            <a:off x="4267200" y="2381250"/>
            <a:ext cx="1143000" cy="304800"/>
          </a:xfrm>
          <a:prstGeom prst="rightArrow">
            <a:avLst/>
          </a:prstGeom>
          <a:solidFill>
            <a:srgbClr val="92D05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右箭头 9"/>
          <p:cNvSpPr/>
          <p:nvPr/>
        </p:nvSpPr>
        <p:spPr bwMode="auto">
          <a:xfrm rot="19655602">
            <a:off x="4343401" y="3561945"/>
            <a:ext cx="1143000" cy="304800"/>
          </a:xfrm>
          <a:prstGeom prst="rightArrow">
            <a:avLst/>
          </a:prstGeom>
          <a:solidFill>
            <a:srgbClr val="92D05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descr="C:\Users\Eamon\AppData\Local\Microsoft\Windows\INetCache\Content.Word\数据组.png"/>
          <p:cNvPicPr/>
          <p:nvPr/>
        </p:nvPicPr>
        <p:blipFill>
          <a:blip r:embed="rId5">
            <a:extLst>
              <a:ext uri="{28A0092B-C50C-407E-A947-70E740481C1C}">
                <a14:useLocalDpi xmlns:a14="http://schemas.microsoft.com/office/drawing/2010/main" val="0"/>
              </a:ext>
            </a:extLst>
          </a:blip>
          <a:srcRect/>
          <a:stretch>
            <a:fillRect/>
          </a:stretch>
        </p:blipFill>
        <p:spPr bwMode="auto">
          <a:xfrm>
            <a:off x="5429250" y="3964506"/>
            <a:ext cx="2781300" cy="2282825"/>
          </a:xfrm>
          <a:prstGeom prst="rect">
            <a:avLst/>
          </a:prstGeom>
          <a:noFill/>
          <a:ln>
            <a:noFill/>
          </a:ln>
        </p:spPr>
      </p:pic>
      <p:sp>
        <p:nvSpPr>
          <p:cNvPr id="12" name="右箭头 11"/>
          <p:cNvSpPr/>
          <p:nvPr/>
        </p:nvSpPr>
        <p:spPr bwMode="auto">
          <a:xfrm rot="5400000">
            <a:off x="6000596" y="3615690"/>
            <a:ext cx="1143000" cy="304800"/>
          </a:xfrm>
          <a:prstGeom prst="rightArrow">
            <a:avLst/>
          </a:prstGeom>
          <a:solidFill>
            <a:srgbClr val="00B0F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69867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模型构建</a:t>
            </a:r>
            <a:endParaRPr lang="zh-CN" altLang="en-US" dirty="0"/>
          </a:p>
        </p:txBody>
      </p:sp>
      <p:sp>
        <p:nvSpPr>
          <p:cNvPr id="3" name="内容占位符 2"/>
          <p:cNvSpPr>
            <a:spLocks noGrp="1"/>
          </p:cNvSpPr>
          <p:nvPr>
            <p:ph idx="1"/>
          </p:nvPr>
        </p:nvSpPr>
        <p:spPr>
          <a:xfrm>
            <a:off x="457200" y="3886200"/>
            <a:ext cx="8229600" cy="2239963"/>
          </a:xfrm>
        </p:spPr>
        <p:txBody>
          <a:bodyPr/>
          <a:lstStyle/>
          <a:p>
            <a:pPr lvl="0"/>
            <a:r>
              <a:rPr lang="zh-CN" altLang="zh-CN" sz="1800" dirty="0"/>
              <a:t>输入层：输入为带标签样本量化后的数据集（分层表示路网，地理信息，POI，人流等）</a:t>
            </a:r>
          </a:p>
          <a:p>
            <a:pPr lvl="0"/>
            <a:r>
              <a:rPr lang="zh-CN" altLang="zh-CN" sz="1800" dirty="0"/>
              <a:t>C1：将量化数据集拆分出有效特征（C1在处理阶段已量化，将每层拆分）</a:t>
            </a:r>
          </a:p>
          <a:p>
            <a:pPr lvl="0"/>
            <a:r>
              <a:rPr lang="zh-CN" altLang="zh-CN" sz="1800" dirty="0"/>
              <a:t>S1：二次滤波提取有效特征</a:t>
            </a:r>
          </a:p>
          <a:p>
            <a:pPr lvl="0"/>
            <a:r>
              <a:rPr lang="zh-CN" altLang="zh-CN" sz="1800" dirty="0"/>
              <a:t>Sn：n次卷积后的结果数据集</a:t>
            </a:r>
          </a:p>
          <a:p>
            <a:pPr lvl="0"/>
            <a:r>
              <a:rPr lang="zh-CN" altLang="zh-CN" sz="1800" dirty="0"/>
              <a:t>NN：映射为线性向量后的神经网络分类</a:t>
            </a:r>
          </a:p>
          <a:p>
            <a:pPr lvl="0"/>
            <a:r>
              <a:rPr lang="zh-CN" altLang="zh-CN" sz="1800" dirty="0"/>
              <a:t>Label：最终决定分类的Label</a:t>
            </a:r>
          </a:p>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13" name="图片 12" descr="C:\Users\Eamon\AppData\Local\Microsoft\Windows\INetCache\Content.Word\数据组2.png"/>
          <p:cNvPicPr/>
          <p:nvPr/>
        </p:nvPicPr>
        <p:blipFill>
          <a:blip r:embed="rId2">
            <a:extLst>
              <a:ext uri="{28A0092B-C50C-407E-A947-70E740481C1C}">
                <a14:useLocalDpi xmlns:a14="http://schemas.microsoft.com/office/drawing/2010/main" val="0"/>
              </a:ext>
            </a:extLst>
          </a:blip>
          <a:srcRect/>
          <a:stretch>
            <a:fillRect/>
          </a:stretch>
        </p:blipFill>
        <p:spPr bwMode="auto">
          <a:xfrm>
            <a:off x="2053389" y="1567887"/>
            <a:ext cx="5715000" cy="2224881"/>
          </a:xfrm>
          <a:prstGeom prst="rect">
            <a:avLst/>
          </a:prstGeom>
          <a:noFill/>
          <a:ln>
            <a:noFill/>
          </a:ln>
        </p:spPr>
      </p:pic>
      <p:sp>
        <p:nvSpPr>
          <p:cNvPr id="8" name="圆角矩形 7"/>
          <p:cNvSpPr/>
          <p:nvPr/>
        </p:nvSpPr>
        <p:spPr bwMode="auto">
          <a:xfrm>
            <a:off x="76200" y="2383663"/>
            <a:ext cx="1905000" cy="43573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rot="0" vert="horz" wrap="square" lIns="91440" tIns="45720" rIns="91440" bIns="45720" rtlCol="0" anchor="t" anchorCtr="0" upright="1">
            <a:noAutofit/>
          </a:bodyPr>
          <a:lstStyle/>
          <a:p>
            <a:pPr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算法整体结构</a:t>
            </a:r>
            <a:endPar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圆角矩形 13"/>
          <p:cNvSpPr/>
          <p:nvPr/>
        </p:nvSpPr>
        <p:spPr bwMode="auto">
          <a:xfrm>
            <a:off x="76200" y="3450462"/>
            <a:ext cx="1905000" cy="43573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rot="0" vert="horz" wrap="square" lIns="91440" tIns="45720" rIns="91440" bIns="45720" rtlCol="0" anchor="t" anchorCtr="0" upright="1">
            <a:noAutofit/>
          </a:bodyPr>
          <a:lstStyle/>
          <a:p>
            <a:pPr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算法整体步骤</a:t>
            </a:r>
            <a:endPar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9430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全城购买力和地段价值分布图</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https://www.microsoft.com/en-us/research/wp-content/uploads/2016/02/citynoise-2.png"/>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612232"/>
            <a:ext cx="5715000" cy="4616951"/>
          </a:xfrm>
          <a:prstGeom prst="rect">
            <a:avLst/>
          </a:prstGeom>
          <a:noFill/>
          <a:ln>
            <a:noFill/>
          </a:ln>
        </p:spPr>
      </p:pic>
    </p:spTree>
    <p:extLst>
      <p:ext uri="{BB962C8B-B14F-4D97-AF65-F5344CB8AC3E}">
        <p14:creationId xmlns:p14="http://schemas.microsoft.com/office/powerpoint/2010/main" val="2769782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用户行为画像</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05319097"/>
              </p:ext>
            </p:extLst>
          </p:nvPr>
        </p:nvGraphicFramePr>
        <p:xfrm>
          <a:off x="228600" y="1563982"/>
          <a:ext cx="4572000" cy="4534898"/>
        </p:xfrm>
        <a:graphic>
          <a:graphicData uri="http://schemas.openxmlformats.org/drawingml/2006/table">
            <a:tbl>
              <a:tblPr firstRow="1" firstCol="1" bandRow="1">
                <a:tableStyleId>{5C22544A-7EE6-4342-B048-85BDC9FD1C3A}</a:tableStyleId>
              </a:tblPr>
              <a:tblGrid>
                <a:gridCol w="639230">
                  <a:extLst>
                    <a:ext uri="{9D8B030D-6E8A-4147-A177-3AD203B41FA5}">
                      <a16:colId xmlns:a16="http://schemas.microsoft.com/office/drawing/2014/main" val="3126780672"/>
                    </a:ext>
                  </a:extLst>
                </a:gridCol>
                <a:gridCol w="401431">
                  <a:extLst>
                    <a:ext uri="{9D8B030D-6E8A-4147-A177-3AD203B41FA5}">
                      <a16:colId xmlns:a16="http://schemas.microsoft.com/office/drawing/2014/main" val="2207622437"/>
                    </a:ext>
                  </a:extLst>
                </a:gridCol>
                <a:gridCol w="1845785">
                  <a:extLst>
                    <a:ext uri="{9D8B030D-6E8A-4147-A177-3AD203B41FA5}">
                      <a16:colId xmlns:a16="http://schemas.microsoft.com/office/drawing/2014/main" val="2280006402"/>
                    </a:ext>
                  </a:extLst>
                </a:gridCol>
                <a:gridCol w="1685554">
                  <a:extLst>
                    <a:ext uri="{9D8B030D-6E8A-4147-A177-3AD203B41FA5}">
                      <a16:colId xmlns:a16="http://schemas.microsoft.com/office/drawing/2014/main" val="1167013280"/>
                    </a:ext>
                  </a:extLst>
                </a:gridCol>
              </a:tblGrid>
              <a:tr h="173730">
                <a:tc>
                  <a:txBody>
                    <a:bodyPr/>
                    <a:lstStyle/>
                    <a:p>
                      <a:pPr algn="ctr">
                        <a:spcAft>
                          <a:spcPts val="0"/>
                        </a:spcAft>
                      </a:pPr>
                      <a:r>
                        <a:rPr lang="zh-CN" sz="700" kern="0">
                          <a:effectLst/>
                        </a:rPr>
                        <a:t>用户行为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700" kern="0">
                          <a:effectLst/>
                        </a:rPr>
                        <a:t>类型</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700" kern="0">
                          <a:effectLst/>
                        </a:rPr>
                        <a:t>特征</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700" kern="0">
                          <a:effectLst/>
                        </a:rPr>
                        <a:t>作用</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2108557713"/>
                  </a:ext>
                </a:extLst>
              </a:tr>
              <a:tr h="574208">
                <a:tc>
                  <a:txBody>
                    <a:bodyPr/>
                    <a:lstStyle/>
                    <a:p>
                      <a:pPr algn="ctr">
                        <a:spcAft>
                          <a:spcPts val="0"/>
                        </a:spcAft>
                      </a:pPr>
                      <a:r>
                        <a:rPr lang="zh-CN" sz="800" kern="0">
                          <a:effectLst/>
                        </a:rPr>
                        <a:t>评分</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整数量化的偏好，可能的取值是</a:t>
                      </a:r>
                      <a:r>
                        <a:rPr lang="en-US" sz="800" kern="0">
                          <a:effectLst/>
                        </a:rPr>
                        <a:t> [0, n]</a:t>
                      </a:r>
                      <a:r>
                        <a:rPr lang="zh-CN" sz="800" kern="0">
                          <a:effectLst/>
                        </a:rPr>
                        <a:t>；</a:t>
                      </a:r>
                      <a:r>
                        <a:rPr lang="en-US" sz="800" kern="0">
                          <a:effectLst/>
                        </a:rPr>
                        <a:t>n </a:t>
                      </a:r>
                      <a:r>
                        <a:rPr lang="zh-CN" sz="800" kern="0">
                          <a:effectLst/>
                        </a:rPr>
                        <a:t>一般取值为</a:t>
                      </a:r>
                      <a:r>
                        <a:rPr lang="en-US" sz="800" kern="0">
                          <a:effectLst/>
                        </a:rPr>
                        <a:t> 5 </a:t>
                      </a:r>
                      <a:r>
                        <a:rPr lang="zh-CN" sz="800" kern="0">
                          <a:effectLst/>
                        </a:rPr>
                        <a:t>或者是</a:t>
                      </a:r>
                      <a:r>
                        <a:rPr lang="en-US" sz="800" kern="0">
                          <a:effectLst/>
                        </a:rPr>
                        <a:t> 10</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通过用户对物品的评分，可以精确的得到用户的偏好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1737164140"/>
                  </a:ext>
                </a:extLst>
              </a:tr>
              <a:tr h="413527">
                <a:tc>
                  <a:txBody>
                    <a:bodyPr/>
                    <a:lstStyle/>
                    <a:p>
                      <a:pPr algn="ctr">
                        <a:spcAft>
                          <a:spcPts val="0"/>
                        </a:spcAft>
                      </a:pPr>
                      <a:r>
                        <a:rPr lang="zh-CN" sz="800" kern="0">
                          <a:effectLst/>
                        </a:rPr>
                        <a:t>投票</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布尔量化的偏好，取值是</a:t>
                      </a:r>
                      <a:r>
                        <a:rPr lang="en-US" sz="800" kern="0">
                          <a:effectLst/>
                        </a:rPr>
                        <a:t> 0 </a:t>
                      </a:r>
                      <a:r>
                        <a:rPr lang="zh-CN" sz="800" kern="0">
                          <a:effectLst/>
                        </a:rPr>
                        <a:t>或</a:t>
                      </a:r>
                      <a:r>
                        <a:rPr lang="en-US" sz="800" kern="0">
                          <a:effectLst/>
                        </a:rPr>
                        <a:t> 1</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通过用户对物品的投票，可以较精确的得到用户的偏好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3484303667"/>
                  </a:ext>
                </a:extLst>
              </a:tr>
              <a:tr h="648430">
                <a:tc>
                  <a:txBody>
                    <a:bodyPr/>
                    <a:lstStyle/>
                    <a:p>
                      <a:pPr algn="ctr">
                        <a:spcAft>
                          <a:spcPts val="0"/>
                        </a:spcAft>
                      </a:pPr>
                      <a:r>
                        <a:rPr lang="zh-CN" sz="800" kern="0">
                          <a:effectLst/>
                        </a:rPr>
                        <a:t>转发</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dirty="0">
                          <a:effectLst/>
                        </a:rPr>
                        <a:t>布尔量化的偏好，取值是</a:t>
                      </a:r>
                      <a:r>
                        <a:rPr lang="en-US" sz="800" kern="0" dirty="0">
                          <a:effectLst/>
                        </a:rPr>
                        <a:t> 0 </a:t>
                      </a:r>
                      <a:r>
                        <a:rPr lang="zh-CN" sz="800" kern="0" dirty="0">
                          <a:effectLst/>
                        </a:rPr>
                        <a:t>或</a:t>
                      </a:r>
                      <a:r>
                        <a:rPr lang="en-US" sz="800" kern="0" dirty="0">
                          <a:effectLst/>
                        </a:rPr>
                        <a:t> 1</a:t>
                      </a:r>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通过用户对物品的投票，可以精确的得到用户的偏好。如果是站内，同时可以推理得到被转发人的偏好（不精确）</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3162025601"/>
                  </a:ext>
                </a:extLst>
              </a:tr>
              <a:tr h="413527">
                <a:tc>
                  <a:txBody>
                    <a:bodyPr/>
                    <a:lstStyle/>
                    <a:p>
                      <a:pPr algn="ctr">
                        <a:spcAft>
                          <a:spcPts val="0"/>
                        </a:spcAft>
                      </a:pPr>
                      <a:r>
                        <a:rPr lang="zh-CN" sz="800" kern="0">
                          <a:effectLst/>
                        </a:rPr>
                        <a:t>保存书签</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布尔量化的偏好，取值是</a:t>
                      </a:r>
                      <a:r>
                        <a:rPr lang="en-US" sz="800" kern="0">
                          <a:effectLst/>
                        </a:rPr>
                        <a:t> 0 </a:t>
                      </a:r>
                      <a:r>
                        <a:rPr lang="zh-CN" sz="800" kern="0">
                          <a:effectLst/>
                        </a:rPr>
                        <a:t>或</a:t>
                      </a:r>
                      <a:r>
                        <a:rPr lang="en-US" sz="800" kern="0">
                          <a:effectLst/>
                        </a:rPr>
                        <a:t> 1</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通过用户对物品的投票，可以精确的得到用户的偏好。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4246589130"/>
                  </a:ext>
                </a:extLst>
              </a:tr>
              <a:tr h="530979">
                <a:tc>
                  <a:txBody>
                    <a:bodyPr/>
                    <a:lstStyle/>
                    <a:p>
                      <a:pPr algn="ctr">
                        <a:spcAft>
                          <a:spcPts val="0"/>
                        </a:spcAft>
                      </a:pPr>
                      <a:r>
                        <a:rPr lang="zh-CN" sz="800" kern="0">
                          <a:effectLst/>
                        </a:rPr>
                        <a:t>标记标签</a:t>
                      </a:r>
                      <a:r>
                        <a:rPr lang="en-US" sz="800" kern="0">
                          <a:effectLst/>
                        </a:rPr>
                        <a:t/>
                      </a:r>
                      <a:br>
                        <a:rPr lang="en-US" sz="800" kern="0">
                          <a:effectLst/>
                        </a:rPr>
                      </a:br>
                      <a:r>
                        <a:rPr lang="en-US" sz="800" kern="0">
                          <a:effectLst/>
                        </a:rPr>
                        <a:t>(Tag)</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一些单词，需要对单词进行分析，得到偏好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通过分析用户的标签，可以得到用户对项目的理解，同时可以分析出用户的情感：喜欢还是讨厌</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3881126500"/>
                  </a:ext>
                </a:extLst>
              </a:tr>
              <a:tr h="413527">
                <a:tc>
                  <a:txBody>
                    <a:bodyPr/>
                    <a:lstStyle/>
                    <a:p>
                      <a:pPr algn="ctr">
                        <a:spcAft>
                          <a:spcPts val="0"/>
                        </a:spcAft>
                      </a:pPr>
                      <a:r>
                        <a:rPr lang="zh-CN" sz="800" kern="0">
                          <a:effectLst/>
                        </a:rPr>
                        <a:t>评论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一段文字，需要进行文本分析，得到偏好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通过分析用户的评论，可以得到用户的情感：喜欢还是讨厌</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2508485437"/>
                  </a:ext>
                </a:extLst>
              </a:tr>
              <a:tr h="530979">
                <a:tc>
                  <a:txBody>
                    <a:bodyPr/>
                    <a:lstStyle/>
                    <a:p>
                      <a:pPr algn="ctr">
                        <a:spcAft>
                          <a:spcPts val="0"/>
                        </a:spcAft>
                      </a:pPr>
                      <a:r>
                        <a:rPr lang="zh-CN" sz="800" kern="0">
                          <a:effectLst/>
                        </a:rPr>
                        <a:t>点击流</a:t>
                      </a:r>
                      <a:r>
                        <a:rPr lang="en-US" sz="800" kern="0">
                          <a:effectLst/>
                        </a:rPr>
                        <a:t/>
                      </a:r>
                      <a:br>
                        <a:rPr lang="en-US" sz="800" kern="0">
                          <a:effectLst/>
                        </a:rPr>
                      </a:br>
                      <a:r>
                        <a:rPr lang="en-US" sz="800" kern="0">
                          <a:effectLst/>
                        </a:rPr>
                        <a:t>( </a:t>
                      </a:r>
                      <a:r>
                        <a:rPr lang="zh-CN" sz="800" kern="0">
                          <a:effectLst/>
                        </a:rPr>
                        <a:t>查看</a:t>
                      </a:r>
                      <a:r>
                        <a:rPr lang="en-US" sz="800" kern="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隐式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一组用户的点击，用户对物品感兴趣，需要进行分析，得到偏好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用户的点击一定程度上反映了用户的注意力，所以它也可以从一定程度上反映用户的喜好。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572896659"/>
                  </a:ext>
                </a:extLst>
              </a:tr>
              <a:tr h="530979">
                <a:tc>
                  <a:txBody>
                    <a:bodyPr/>
                    <a:lstStyle/>
                    <a:p>
                      <a:pPr algn="ctr">
                        <a:spcAft>
                          <a:spcPts val="0"/>
                        </a:spcAft>
                      </a:pPr>
                      <a:r>
                        <a:rPr lang="zh-CN" sz="800" kern="0">
                          <a:effectLst/>
                        </a:rPr>
                        <a:t>页面停留时间</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隐式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一组时间信息，噪音大，需要进行去噪，分析，得到偏好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用户的页面停留时间一定程度上反映了用户的注意力和喜好，但噪音偏大，不好利用。</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2231846555"/>
                  </a:ext>
                </a:extLst>
              </a:tr>
              <a:tr h="296076">
                <a:tc>
                  <a:txBody>
                    <a:bodyPr/>
                    <a:lstStyle/>
                    <a:p>
                      <a:pPr algn="ctr">
                        <a:spcAft>
                          <a:spcPts val="0"/>
                        </a:spcAft>
                      </a:pPr>
                      <a:r>
                        <a:rPr lang="zh-CN" sz="800" kern="0">
                          <a:effectLst/>
                        </a:rPr>
                        <a:t>购买</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ctr">
                        <a:spcAft>
                          <a:spcPts val="0"/>
                        </a:spcAft>
                      </a:pPr>
                      <a:r>
                        <a:rPr lang="zh-CN" sz="800" kern="0">
                          <a:effectLst/>
                        </a:rPr>
                        <a:t>隐式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a:effectLst/>
                        </a:rPr>
                        <a:t>布尔量化的偏好，取值是</a:t>
                      </a:r>
                      <a:r>
                        <a:rPr lang="en-US" sz="800" kern="0">
                          <a:effectLst/>
                        </a:rPr>
                        <a:t> 0 </a:t>
                      </a:r>
                      <a:r>
                        <a:rPr lang="zh-CN" sz="800" kern="0">
                          <a:effectLst/>
                        </a:rPr>
                        <a:t>或</a:t>
                      </a:r>
                      <a:r>
                        <a:rPr lang="en-US" sz="800" kern="0">
                          <a:effectLst/>
                        </a:rPr>
                        <a:t> 1</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tc>
                  <a:txBody>
                    <a:bodyPr/>
                    <a:lstStyle/>
                    <a:p>
                      <a:pPr algn="l">
                        <a:spcAft>
                          <a:spcPts val="0"/>
                        </a:spcAft>
                      </a:pPr>
                      <a:r>
                        <a:rPr lang="zh-CN" sz="800" kern="0" dirty="0">
                          <a:effectLst/>
                        </a:rPr>
                        <a:t>用户的购买是很明确的说明这个项目它感兴趣。</a:t>
                      </a:r>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586" marR="30586" marT="30586" marB="30586" anchor="ctr"/>
                </a:tc>
                <a:extLst>
                  <a:ext uri="{0D108BD9-81ED-4DB2-BD59-A6C34878D82A}">
                    <a16:rowId xmlns:a16="http://schemas.microsoft.com/office/drawing/2014/main" val="227834426"/>
                  </a:ext>
                </a:extLst>
              </a:tr>
            </a:tbl>
          </a:graphicData>
        </a:graphic>
      </p:graphicFrame>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grpSp>
        <p:nvGrpSpPr>
          <p:cNvPr id="7" name="组合 6"/>
          <p:cNvGrpSpPr/>
          <p:nvPr/>
        </p:nvGrpSpPr>
        <p:grpSpPr>
          <a:xfrm>
            <a:off x="4800600" y="1563983"/>
            <a:ext cx="4191000" cy="4534898"/>
            <a:chOff x="155575" y="-2803525"/>
            <a:chExt cx="6858000" cy="5851525"/>
          </a:xfrm>
        </p:grpSpPr>
        <p:pic>
          <p:nvPicPr>
            <p:cNvPr id="1026" name="Picture 2" descr="https://pic1.zhimg.com/80/v2-829455d5b794e79e708808de472d0441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803525"/>
              <a:ext cx="6858000" cy="58483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4724400" y="2286000"/>
              <a:ext cx="2286000" cy="762000"/>
            </a:xfrm>
            <a:prstGeom prst="rect">
              <a:avLst/>
            </a:prstGeom>
            <a:solidFill>
              <a:srgbClr val="EEEEEE"/>
            </a:solidFill>
            <a:ln w="9525">
              <a:solidFill>
                <a:srgbClr val="EEEEEE"/>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7816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协同过滤</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6" name="图片 5" descr="http://img.mp.itc.cn/upload/20160323/8e613f8f202c4a82999ba32e3f52a002_th.jpg"/>
          <p:cNvPicPr/>
          <p:nvPr/>
        </p:nvPicPr>
        <p:blipFill>
          <a:blip r:embed="rId2">
            <a:extLst>
              <a:ext uri="{28A0092B-C50C-407E-A947-70E740481C1C}">
                <a14:useLocalDpi xmlns:a14="http://schemas.microsoft.com/office/drawing/2010/main" val="0"/>
              </a:ext>
            </a:extLst>
          </a:blip>
          <a:srcRect/>
          <a:stretch>
            <a:fillRect/>
          </a:stretch>
        </p:blipFill>
        <p:spPr bwMode="auto">
          <a:xfrm>
            <a:off x="5129212" y="2514600"/>
            <a:ext cx="3810000" cy="2571750"/>
          </a:xfrm>
          <a:prstGeom prst="rect">
            <a:avLst/>
          </a:prstGeom>
          <a:noFill/>
          <a:ln>
            <a:noFill/>
          </a:ln>
        </p:spPr>
      </p:pic>
      <p:pic>
        <p:nvPicPr>
          <p:cNvPr id="7" name="图片 6" descr="06"/>
          <p:cNvPicPr/>
          <p:nvPr/>
        </p:nvPicPr>
        <p:blipFill rotWithShape="1">
          <a:blip r:embed="rId3">
            <a:extLst>
              <a:ext uri="{28A0092B-C50C-407E-A947-70E740481C1C}">
                <a14:useLocalDpi xmlns:a14="http://schemas.microsoft.com/office/drawing/2010/main" val="0"/>
              </a:ext>
            </a:extLst>
          </a:blip>
          <a:srcRect t="11512"/>
          <a:stretch/>
        </p:blipFill>
        <p:spPr bwMode="auto">
          <a:xfrm>
            <a:off x="204788" y="2655570"/>
            <a:ext cx="4695825" cy="2430780"/>
          </a:xfrm>
          <a:prstGeom prst="rect">
            <a:avLst/>
          </a:prstGeom>
          <a:noFill/>
          <a:ln>
            <a:noFill/>
          </a:ln>
        </p:spPr>
      </p:pic>
      <p:sp>
        <p:nvSpPr>
          <p:cNvPr id="8" name="圆角矩形 7"/>
          <p:cNvSpPr/>
          <p:nvPr/>
        </p:nvSpPr>
        <p:spPr bwMode="auto">
          <a:xfrm>
            <a:off x="1752600" y="5257800"/>
            <a:ext cx="1600200" cy="381000"/>
          </a:xfrm>
          <a:prstGeom prst="roundRect">
            <a:avLst/>
          </a:prstGeom>
          <a:solidFill>
            <a:srgbClr val="FFFFFF"/>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相似用户计算</a:t>
            </a:r>
            <a:endPar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圆角矩形 9"/>
          <p:cNvSpPr/>
          <p:nvPr/>
        </p:nvSpPr>
        <p:spPr bwMode="auto">
          <a:xfrm>
            <a:off x="6234112" y="5257800"/>
            <a:ext cx="1600200" cy="381000"/>
          </a:xfrm>
          <a:prstGeom prst="roundRect">
            <a:avLst/>
          </a:prstGeom>
          <a:solidFill>
            <a:srgbClr val="FFFFFF"/>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协同过滤推荐</a:t>
            </a:r>
            <a:endPar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11575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系统的设计与实现</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4" y="1536700"/>
            <a:ext cx="8181975" cy="4864100"/>
          </a:xfrm>
          <a:prstGeom prst="rect">
            <a:avLst/>
          </a:prstGeom>
          <a:noFill/>
          <a:ln>
            <a:noFill/>
          </a:ln>
        </p:spPr>
      </p:pic>
    </p:spTree>
    <p:extLst>
      <p:ext uri="{BB962C8B-B14F-4D97-AF65-F5344CB8AC3E}">
        <p14:creationId xmlns:p14="http://schemas.microsoft.com/office/powerpoint/2010/main" val="172892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环境与软件</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0920497"/>
              </p:ext>
            </p:extLst>
          </p:nvPr>
        </p:nvGraphicFramePr>
        <p:xfrm>
          <a:off x="1828799" y="2159635"/>
          <a:ext cx="5307965" cy="1124585"/>
        </p:xfrm>
        <a:graphic>
          <a:graphicData uri="http://schemas.openxmlformats.org/drawingml/2006/table">
            <a:tbl>
              <a:tblPr firstRow="1" firstCol="1" bandRow="1">
                <a:tableStyleId>{9D7B26C5-4107-4FEC-AEDC-1716B250A1EF}</a:tableStyleId>
              </a:tblPr>
              <a:tblGrid>
                <a:gridCol w="1755775">
                  <a:extLst>
                    <a:ext uri="{9D8B030D-6E8A-4147-A177-3AD203B41FA5}">
                      <a16:colId xmlns:a16="http://schemas.microsoft.com/office/drawing/2014/main" val="2322654709"/>
                    </a:ext>
                  </a:extLst>
                </a:gridCol>
                <a:gridCol w="3552190">
                  <a:extLst>
                    <a:ext uri="{9D8B030D-6E8A-4147-A177-3AD203B41FA5}">
                      <a16:colId xmlns:a16="http://schemas.microsoft.com/office/drawing/2014/main" val="296748583"/>
                    </a:ext>
                  </a:extLst>
                </a:gridCol>
              </a:tblGrid>
              <a:tr h="299085">
                <a:tc>
                  <a:txBody>
                    <a:bodyPr/>
                    <a:lstStyle/>
                    <a:p>
                      <a:pPr algn="ctr">
                        <a:spcAft>
                          <a:spcPts val="0"/>
                        </a:spcAft>
                      </a:pPr>
                      <a:r>
                        <a:rPr lang="zh-CN" sz="1200" kern="100">
                          <a:effectLst/>
                        </a:rPr>
                        <a:t>服务器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effectLst/>
                        </a:rPr>
                        <a:t>功能描述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6986923"/>
                  </a:ext>
                </a:extLst>
              </a:tr>
              <a:tr h="0">
                <a:tc>
                  <a:txBody>
                    <a:bodyPr/>
                    <a:lstStyle/>
                    <a:p>
                      <a:pPr algn="ctr">
                        <a:spcAft>
                          <a:spcPts val="0"/>
                        </a:spcAft>
                      </a:pPr>
                      <a:r>
                        <a:rPr lang="zh-CN" sz="1200" kern="100">
                          <a:effectLst/>
                        </a:rPr>
                        <a:t>阿里云服务器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a:effectLst/>
                        </a:rPr>
                        <a:t>系统运行平台，用于为广告商和用户提供服务，同时监测用户行为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1177580"/>
                  </a:ext>
                </a:extLst>
              </a:tr>
              <a:tr h="459740">
                <a:tc>
                  <a:txBody>
                    <a:bodyPr/>
                    <a:lstStyle/>
                    <a:p>
                      <a:pPr algn="ctr">
                        <a:spcAft>
                          <a:spcPts val="0"/>
                        </a:spcAft>
                      </a:pPr>
                      <a:r>
                        <a:rPr lang="zh-CN" sz="1200" kern="100">
                          <a:effectLst/>
                        </a:rPr>
                        <a:t>百度云服务器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rPr>
                        <a:t>构建数据库存储环境，用于存储、整理分析需求和用户行为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336973"/>
                  </a:ext>
                </a:extLst>
              </a:tr>
            </a:tbl>
          </a:graphicData>
        </a:graphic>
      </p:graphicFrame>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36796313"/>
              </p:ext>
            </p:extLst>
          </p:nvPr>
        </p:nvGraphicFramePr>
        <p:xfrm>
          <a:off x="1828800" y="3733800"/>
          <a:ext cx="5307964" cy="1645920"/>
        </p:xfrm>
        <a:graphic>
          <a:graphicData uri="http://schemas.openxmlformats.org/drawingml/2006/table">
            <a:tbl>
              <a:tblPr firstRow="1" firstCol="1" bandRow="1">
                <a:tableStyleId>{9D7B26C5-4107-4FEC-AEDC-1716B250A1EF}</a:tableStyleId>
              </a:tblPr>
              <a:tblGrid>
                <a:gridCol w="1769108">
                  <a:extLst>
                    <a:ext uri="{9D8B030D-6E8A-4147-A177-3AD203B41FA5}">
                      <a16:colId xmlns:a16="http://schemas.microsoft.com/office/drawing/2014/main" val="942236537"/>
                    </a:ext>
                  </a:extLst>
                </a:gridCol>
                <a:gridCol w="1769108">
                  <a:extLst>
                    <a:ext uri="{9D8B030D-6E8A-4147-A177-3AD203B41FA5}">
                      <a16:colId xmlns:a16="http://schemas.microsoft.com/office/drawing/2014/main" val="3824057931"/>
                    </a:ext>
                  </a:extLst>
                </a:gridCol>
                <a:gridCol w="1769748">
                  <a:extLst>
                    <a:ext uri="{9D8B030D-6E8A-4147-A177-3AD203B41FA5}">
                      <a16:colId xmlns:a16="http://schemas.microsoft.com/office/drawing/2014/main" val="2411673223"/>
                    </a:ext>
                  </a:extLst>
                </a:gridCol>
              </a:tblGrid>
              <a:tr h="0">
                <a:tc>
                  <a:txBody>
                    <a:bodyPr/>
                    <a:lstStyle/>
                    <a:p>
                      <a:pPr algn="ctr">
                        <a:spcAft>
                          <a:spcPts val="0"/>
                        </a:spcAft>
                      </a:pPr>
                      <a:r>
                        <a:rPr lang="zh-CN" sz="120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effectLst/>
                        </a:rPr>
                        <a:t>版本</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effectLst/>
                        </a:rPr>
                        <a:t>功能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9744702"/>
                  </a:ext>
                </a:extLst>
              </a:tr>
              <a:tr h="0">
                <a:tc>
                  <a:txBody>
                    <a:bodyPr/>
                    <a:lstStyle/>
                    <a:p>
                      <a:pPr algn="ctr">
                        <a:spcAft>
                          <a:spcPts val="0"/>
                        </a:spcAft>
                      </a:pPr>
                      <a:r>
                        <a:rPr lang="zh-CN" sz="1200" kern="100">
                          <a:effectLst/>
                        </a:rPr>
                        <a:t>系统平台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CentOS 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100">
                          <a:effectLst/>
                        </a:rPr>
                        <a:t>系统环境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6580005"/>
                  </a:ext>
                </a:extLst>
              </a:tr>
              <a:tr h="0">
                <a:tc>
                  <a:txBody>
                    <a:bodyPr/>
                    <a:lstStyle/>
                    <a:p>
                      <a:pPr algn="ctr">
                        <a:spcAft>
                          <a:spcPts val="0"/>
                        </a:spcAft>
                      </a:pPr>
                      <a:r>
                        <a:rPr lang="en-US" sz="1200" kern="100">
                          <a:effectLst/>
                        </a:rPr>
                        <a:t>JDK</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JDK 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200" kern="100">
                          <a:effectLst/>
                        </a:rPr>
                        <a:t>Java </a:t>
                      </a:r>
                      <a:r>
                        <a:rPr lang="zh-CN" sz="1200" kern="100">
                          <a:effectLst/>
                        </a:rPr>
                        <a:t>开发环境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4431049"/>
                  </a:ext>
                </a:extLst>
              </a:tr>
              <a:tr h="0">
                <a:tc>
                  <a:txBody>
                    <a:bodyPr/>
                    <a:lstStyle/>
                    <a:p>
                      <a:pPr algn="ctr">
                        <a:spcAft>
                          <a:spcPts val="0"/>
                        </a:spcAft>
                      </a:pPr>
                      <a:r>
                        <a:rPr lang="en-US" sz="1200" kern="100">
                          <a:effectLst/>
                        </a:rPr>
                        <a:t>Mysql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Mysql5.6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100">
                          <a:effectLst/>
                        </a:rPr>
                        <a:t>保存关系型数据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0409271"/>
                  </a:ext>
                </a:extLst>
              </a:tr>
              <a:tr h="0">
                <a:tc>
                  <a:txBody>
                    <a:bodyPr/>
                    <a:lstStyle/>
                    <a:p>
                      <a:pPr algn="ctr">
                        <a:spcAft>
                          <a:spcPts val="0"/>
                        </a:spcAft>
                      </a:pPr>
                      <a:r>
                        <a:rPr lang="en-US" sz="1200" kern="100">
                          <a:effectLst/>
                        </a:rPr>
                        <a:t>MongoDB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MongDB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100">
                          <a:effectLst/>
                        </a:rPr>
                        <a:t>分布式数据库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189001"/>
                  </a:ext>
                </a:extLst>
              </a:tr>
              <a:tr h="0">
                <a:tc>
                  <a:txBody>
                    <a:bodyPr/>
                    <a:lstStyle/>
                    <a:p>
                      <a:pPr algn="ctr">
                        <a:spcAft>
                          <a:spcPts val="0"/>
                        </a:spcAft>
                      </a:pPr>
                      <a:r>
                        <a:rPr lang="en-US" sz="1200" kern="100">
                          <a:effectLst/>
                        </a:rPr>
                        <a:t>JetBrains IDEA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2017.05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200" kern="100">
                          <a:effectLst/>
                        </a:rPr>
                        <a:t>Java</a:t>
                      </a:r>
                      <a:r>
                        <a:rPr lang="zh-CN" sz="1200" kern="100">
                          <a:effectLst/>
                        </a:rPr>
                        <a:t>开发编辑器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2499497"/>
                  </a:ext>
                </a:extLst>
              </a:tr>
              <a:tr h="0">
                <a:tc>
                  <a:txBody>
                    <a:bodyPr/>
                    <a:lstStyle/>
                    <a:p>
                      <a:pPr algn="ctr">
                        <a:spcAft>
                          <a:spcPts val="0"/>
                        </a:spcAft>
                      </a:pPr>
                      <a:r>
                        <a:rPr lang="en-US" sz="1200" kern="100">
                          <a:effectLst/>
                        </a:rPr>
                        <a:t>SSM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Spring 4</a:t>
                      </a:r>
                      <a:endParaRPr lang="zh-CN" sz="1050" kern="100">
                        <a:effectLst/>
                      </a:endParaRPr>
                    </a:p>
                    <a:p>
                      <a:pPr algn="ctr">
                        <a:spcAft>
                          <a:spcPts val="0"/>
                        </a:spcAft>
                      </a:pPr>
                      <a:r>
                        <a:rPr lang="en-US" sz="1200" kern="100">
                          <a:effectLst/>
                        </a:rPr>
                        <a:t>Spring MVC</a:t>
                      </a:r>
                      <a:endParaRPr lang="zh-CN" sz="1050" kern="100">
                        <a:effectLst/>
                      </a:endParaRPr>
                    </a:p>
                    <a:p>
                      <a:pPr algn="ctr">
                        <a:spcAft>
                          <a:spcPts val="0"/>
                        </a:spcAft>
                      </a:pPr>
                      <a:r>
                        <a:rPr lang="en-US" sz="1200" kern="100">
                          <a:effectLst/>
                        </a:rPr>
                        <a:t>Mybatis 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100" dirty="0">
                          <a:effectLst/>
                        </a:rPr>
                        <a:t>开发框架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417938"/>
                  </a:ext>
                </a:extLst>
              </a:tr>
            </a:tbl>
          </a:graphicData>
        </a:graphic>
      </p:graphicFrame>
      <p:sp>
        <p:nvSpPr>
          <p:cNvPr id="7" name="文本框 6"/>
          <p:cNvSpPr txBox="1"/>
          <p:nvPr/>
        </p:nvSpPr>
        <p:spPr>
          <a:xfrm>
            <a:off x="2806383" y="1710055"/>
            <a:ext cx="3581400" cy="369332"/>
          </a:xfrm>
          <a:prstGeom prst="rect">
            <a:avLst/>
          </a:prstGeom>
          <a:noFill/>
        </p:spPr>
        <p:txBody>
          <a:bodyPr wrap="square" rtlCol="0">
            <a:spAutoFit/>
          </a:bodyPr>
          <a:lstStyle/>
          <a:p>
            <a:pPr algn="ctr"/>
            <a:r>
              <a:rPr lang="zh-CN" altLang="en-US" sz="1800" dirty="0" smtClean="0"/>
              <a:t>系统云服务器配置</a:t>
            </a:r>
            <a:endParaRPr lang="zh-CN" altLang="en-US" sz="1800" dirty="0"/>
          </a:p>
        </p:txBody>
      </p:sp>
      <p:sp>
        <p:nvSpPr>
          <p:cNvPr id="8" name="文本框 7"/>
          <p:cNvSpPr txBox="1"/>
          <p:nvPr/>
        </p:nvSpPr>
        <p:spPr>
          <a:xfrm>
            <a:off x="2692081" y="3324344"/>
            <a:ext cx="3581400" cy="369332"/>
          </a:xfrm>
          <a:prstGeom prst="rect">
            <a:avLst/>
          </a:prstGeom>
          <a:noFill/>
        </p:spPr>
        <p:txBody>
          <a:bodyPr wrap="square" rtlCol="0">
            <a:spAutoFit/>
          </a:bodyPr>
          <a:lstStyle/>
          <a:p>
            <a:pPr algn="ctr"/>
            <a:r>
              <a:rPr lang="zh-CN" altLang="zh-CN" sz="1800" dirty="0"/>
              <a:t>环境和软件配置</a:t>
            </a:r>
            <a:endParaRPr lang="zh-CN" altLang="en-US" sz="1400" dirty="0"/>
          </a:p>
        </p:txBody>
      </p:sp>
    </p:spTree>
    <p:extLst>
      <p:ext uri="{BB962C8B-B14F-4D97-AF65-F5344CB8AC3E}">
        <p14:creationId xmlns:p14="http://schemas.microsoft.com/office/powerpoint/2010/main" val="2732828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系统界面展示</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p:cNvPicPr/>
          <p:nvPr/>
        </p:nvPicPr>
        <p:blipFill>
          <a:blip r:embed="rId2"/>
          <a:stretch>
            <a:fillRect/>
          </a:stretch>
        </p:blipFill>
        <p:spPr>
          <a:xfrm>
            <a:off x="457200" y="1752600"/>
            <a:ext cx="5791200" cy="4038600"/>
          </a:xfrm>
          <a:prstGeom prst="rect">
            <a:avLst/>
          </a:prstGeom>
        </p:spPr>
      </p:pic>
      <p:pic>
        <p:nvPicPr>
          <p:cNvPr id="6" name="图片 5"/>
          <p:cNvPicPr/>
          <p:nvPr/>
        </p:nvPicPr>
        <p:blipFill rotWithShape="1">
          <a:blip r:embed="rId3"/>
          <a:srcRect b="4680"/>
          <a:stretch/>
        </p:blipFill>
        <p:spPr bwMode="auto">
          <a:xfrm>
            <a:off x="2514600" y="1752600"/>
            <a:ext cx="5543550" cy="48339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98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实验结果评估（</a:t>
            </a:r>
            <a:r>
              <a:rPr lang="en-US" altLang="zh-CN" dirty="0" smtClean="0"/>
              <a:t>1/2</a:t>
            </a:r>
            <a:r>
              <a:rPr lang="zh-CN" altLang="en-US" dirty="0" smtClean="0"/>
              <a:t>）</a:t>
            </a:r>
            <a:endParaRPr lang="zh-CN" altLang="en-US" dirty="0"/>
          </a:p>
        </p:txBody>
      </p:sp>
      <p:pic>
        <p:nvPicPr>
          <p:cNvPr id="5" name="内容占位符 4"/>
          <p:cNvPicPr>
            <a:picLocks noGrp="1" noChangeAspect="1"/>
          </p:cNvPicPr>
          <p:nvPr>
            <p:ph idx="1"/>
          </p:nvPr>
        </p:nvPicPr>
        <p:blipFill>
          <a:blip r:embed="rId2"/>
          <a:stretch>
            <a:fillRect/>
          </a:stretch>
        </p:blipFill>
        <p:spPr>
          <a:xfrm>
            <a:off x="1828800" y="2163853"/>
            <a:ext cx="6073897" cy="4081372"/>
          </a:xfrm>
          <a:prstGeom prst="rect">
            <a:avLst/>
          </a:prstGeom>
        </p:spPr>
      </p:pic>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
        <p:nvSpPr>
          <p:cNvPr id="6" name="文本框 5"/>
          <p:cNvSpPr txBox="1"/>
          <p:nvPr/>
        </p:nvSpPr>
        <p:spPr>
          <a:xfrm>
            <a:off x="2541648" y="1706653"/>
            <a:ext cx="4648200" cy="369332"/>
          </a:xfrm>
          <a:prstGeom prst="rect">
            <a:avLst/>
          </a:prstGeom>
          <a:noFill/>
        </p:spPr>
        <p:txBody>
          <a:bodyPr wrap="square" rtlCol="0">
            <a:spAutoFit/>
          </a:bodyPr>
          <a:lstStyle/>
          <a:p>
            <a:pPr algn="ctr"/>
            <a:r>
              <a:rPr lang="zh-CN" altLang="en-US" sz="1800" dirty="0"/>
              <a:t>精</a:t>
            </a:r>
            <a:r>
              <a:rPr lang="zh-CN" altLang="en-US" sz="1800" dirty="0" smtClean="0"/>
              <a:t>准广告营销与传统广告营销点击率比较</a:t>
            </a:r>
            <a:endParaRPr lang="zh-CN" altLang="en-US" sz="1800" dirty="0"/>
          </a:p>
        </p:txBody>
      </p:sp>
    </p:spTree>
    <p:extLst>
      <p:ext uri="{BB962C8B-B14F-4D97-AF65-F5344CB8AC3E}">
        <p14:creationId xmlns:p14="http://schemas.microsoft.com/office/powerpoint/2010/main" val="153176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总结与展望</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实验结果评估（</a:t>
            </a:r>
            <a:r>
              <a:rPr lang="en-US" altLang="zh-CN" dirty="0"/>
              <a:t>2</a:t>
            </a:r>
            <a:r>
              <a:rPr lang="en-US" altLang="zh-CN" dirty="0" smtClean="0"/>
              <a:t>/2</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
        <p:nvSpPr>
          <p:cNvPr id="6" name="文本框 5"/>
          <p:cNvSpPr txBox="1"/>
          <p:nvPr/>
        </p:nvSpPr>
        <p:spPr>
          <a:xfrm>
            <a:off x="2541648" y="1706653"/>
            <a:ext cx="4648200" cy="369332"/>
          </a:xfrm>
          <a:prstGeom prst="rect">
            <a:avLst/>
          </a:prstGeom>
          <a:noFill/>
        </p:spPr>
        <p:txBody>
          <a:bodyPr wrap="square" rtlCol="0">
            <a:spAutoFit/>
          </a:bodyPr>
          <a:lstStyle/>
          <a:p>
            <a:pPr algn="ctr"/>
            <a:r>
              <a:rPr lang="zh-CN" altLang="en-US" sz="1800" dirty="0"/>
              <a:t>精</a:t>
            </a:r>
            <a:r>
              <a:rPr lang="zh-CN" altLang="en-US" sz="1800" dirty="0" smtClean="0"/>
              <a:t>准广告营销与传统广告营销点击率比较</a:t>
            </a:r>
            <a:endParaRPr lang="zh-CN" altLang="en-US" sz="1800" dirty="0"/>
          </a:p>
        </p:txBody>
      </p:sp>
      <p:pic>
        <p:nvPicPr>
          <p:cNvPr id="7" name="图片 6"/>
          <p:cNvPicPr/>
          <p:nvPr/>
        </p:nvPicPr>
        <p:blipFill>
          <a:blip r:embed="rId2"/>
          <a:stretch>
            <a:fillRect/>
          </a:stretch>
        </p:blipFill>
        <p:spPr>
          <a:xfrm>
            <a:off x="1489770" y="2075985"/>
            <a:ext cx="6751955" cy="3503613"/>
          </a:xfrm>
          <a:prstGeom prst="rect">
            <a:avLst/>
          </a:prstGeom>
        </p:spPr>
      </p:pic>
    </p:spTree>
    <p:extLst>
      <p:ext uri="{BB962C8B-B14F-4D97-AF65-F5344CB8AC3E}">
        <p14:creationId xmlns:p14="http://schemas.microsoft.com/office/powerpoint/2010/main" val="294787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dirty="0" smtClean="0">
                <a:latin typeface="黑体" panose="02010609060101010101" pitchFamily="49" charset="-122"/>
                <a:ea typeface="黑体" panose="02010609060101010101" pitchFamily="49" charset="-122"/>
              </a:rPr>
              <a:t>总结与展望（</a:t>
            </a:r>
            <a:r>
              <a:rPr lang="en-US" altLang="zh-CN" dirty="0" smtClean="0">
                <a:latin typeface="黑体" panose="02010609060101010101" pitchFamily="49" charset="-122"/>
                <a:ea typeface="黑体" panose="02010609060101010101" pitchFamily="49" charset="-122"/>
              </a:rPr>
              <a:t>1/2</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sz="2400" dirty="0" smtClean="0"/>
              <a:t>（</a:t>
            </a:r>
            <a:r>
              <a:rPr lang="en-US" altLang="zh-CN" sz="2400" dirty="0" smtClean="0"/>
              <a:t>1</a:t>
            </a:r>
            <a:r>
              <a:rPr lang="zh-CN" altLang="zh-CN" sz="2400" dirty="0" smtClean="0"/>
              <a:t>）</a:t>
            </a:r>
            <a:r>
              <a:rPr lang="zh-CN" altLang="en-US" sz="2400" dirty="0" smtClean="0"/>
              <a:t>运用大数据分析的方法，</a:t>
            </a:r>
            <a:r>
              <a:rPr lang="zh-CN" altLang="zh-CN" sz="2400" dirty="0" smtClean="0"/>
              <a:t>实现</a:t>
            </a:r>
            <a:r>
              <a:rPr lang="zh-CN" altLang="zh-CN" sz="2400" dirty="0"/>
              <a:t>了广告商广告的高效投放，减少投放资金，提高投放效果，极具市场价值。</a:t>
            </a:r>
          </a:p>
          <a:p>
            <a:r>
              <a:rPr lang="zh-CN" altLang="zh-CN" sz="2400" dirty="0" smtClean="0"/>
              <a:t>（</a:t>
            </a:r>
            <a:r>
              <a:rPr lang="en-US" altLang="zh-CN" sz="2400" dirty="0" smtClean="0"/>
              <a:t>2</a:t>
            </a:r>
            <a:r>
              <a:rPr lang="zh-CN" altLang="zh-CN" sz="2400" dirty="0" smtClean="0"/>
              <a:t>）</a:t>
            </a:r>
            <a:r>
              <a:rPr lang="zh-CN" altLang="en-US" sz="2400" dirty="0" smtClean="0"/>
              <a:t>通过机器学习</a:t>
            </a:r>
            <a:r>
              <a:rPr lang="zh-CN" altLang="zh-CN" sz="2400" dirty="0" smtClean="0"/>
              <a:t>建立</a:t>
            </a:r>
            <a:r>
              <a:rPr lang="zh-CN" altLang="zh-CN" sz="2400" dirty="0"/>
              <a:t>广告投放的资金分配模型，对于投资策略进行合理化的评估，降低了广告投放低回馈的风险。</a:t>
            </a:r>
          </a:p>
          <a:p>
            <a:r>
              <a:rPr lang="zh-CN" altLang="zh-CN" sz="2400" dirty="0" smtClean="0"/>
              <a:t>（</a:t>
            </a:r>
            <a:r>
              <a:rPr lang="en-US" altLang="zh-CN" sz="2400" dirty="0" smtClean="0"/>
              <a:t>3</a:t>
            </a:r>
            <a:r>
              <a:rPr lang="zh-CN" altLang="zh-CN" sz="2400" dirty="0" smtClean="0"/>
              <a:t>）</a:t>
            </a:r>
            <a:r>
              <a:rPr lang="zh-CN" altLang="zh-CN" sz="2400" dirty="0"/>
              <a:t>通过对受众群体的特征分析与广告商群体的特征分析，建立完整的信息模型，完成</a:t>
            </a:r>
            <a:r>
              <a:rPr lang="en-US" altLang="zh-CN" sz="2400" dirty="0"/>
              <a:t>“</a:t>
            </a:r>
            <a:r>
              <a:rPr lang="zh-CN" altLang="zh-CN" sz="2400" dirty="0"/>
              <a:t>用户画像</a:t>
            </a:r>
            <a:r>
              <a:rPr lang="en-US" altLang="zh-CN" sz="2400" dirty="0"/>
              <a:t>”</a:t>
            </a:r>
            <a:r>
              <a:rPr lang="zh-CN" altLang="zh-CN" sz="2400" dirty="0"/>
              <a:t>与</a:t>
            </a:r>
            <a:r>
              <a:rPr lang="en-US" altLang="zh-CN" sz="2400" dirty="0"/>
              <a:t>“</a:t>
            </a:r>
            <a:r>
              <a:rPr lang="zh-CN" altLang="zh-CN" sz="2400" dirty="0"/>
              <a:t>商家画像</a:t>
            </a:r>
            <a:r>
              <a:rPr lang="en-US" altLang="zh-CN" sz="2400" dirty="0"/>
              <a:t>”</a:t>
            </a:r>
            <a:r>
              <a:rPr lang="zh-CN" altLang="zh-CN" sz="2400" dirty="0"/>
              <a:t>。并基于已获得的数据建立动态立体的知识库，通过进一步研究挖掘用户群体与广告的深层次联系。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dirty="0" smtClean="0">
                <a:latin typeface="黑体" panose="02010609060101010101" pitchFamily="49" charset="-122"/>
                <a:ea typeface="黑体" panose="02010609060101010101" pitchFamily="49" charset="-122"/>
              </a:rPr>
              <a:t>总结与展望（</a:t>
            </a:r>
            <a:r>
              <a:rPr lang="en-US" altLang="zh-CN" dirty="0" smtClean="0">
                <a:latin typeface="黑体" panose="02010609060101010101" pitchFamily="49" charset="-122"/>
                <a:ea typeface="黑体" panose="02010609060101010101" pitchFamily="49" charset="-122"/>
              </a:rPr>
              <a:t>2/2</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dirty="0" smtClean="0">
                <a:latin typeface="黑体" panose="02010609060101010101" pitchFamily="49" charset="-122"/>
                <a:ea typeface="黑体" panose="02010609060101010101" pitchFamily="49" charset="-122"/>
              </a:rPr>
              <a:t>协同过滤算法精度有待提高，需要结合其他算法，以提高推荐的精度</a:t>
            </a:r>
            <a:endParaRPr lang="en-US" altLang="zh-CN" sz="3400" dirty="0" smtClean="0">
              <a:latin typeface="黑体" panose="02010609060101010101" pitchFamily="49" charset="-122"/>
              <a:ea typeface="黑体" panose="02010609060101010101" pitchFamily="49" charset="-122"/>
            </a:endParaRPr>
          </a:p>
          <a:p>
            <a:r>
              <a:rPr lang="zh-CN" altLang="en-US" sz="3400" dirty="0" smtClean="0">
                <a:latin typeface="黑体" panose="02010609060101010101" pitchFamily="49" charset="-122"/>
                <a:ea typeface="黑体" panose="02010609060101010101" pitchFamily="49" charset="-122"/>
              </a:rPr>
              <a:t>用户行为数据集采集不够全面</a:t>
            </a:r>
            <a:endParaRPr lang="en-US" altLang="zh-CN" sz="3400" dirty="0" smtClean="0">
              <a:latin typeface="黑体" panose="02010609060101010101" pitchFamily="49" charset="-122"/>
              <a:ea typeface="黑体" panose="02010609060101010101" pitchFamily="49" charset="-122"/>
            </a:endParaRPr>
          </a:p>
          <a:p>
            <a:r>
              <a:rPr lang="zh-CN" altLang="en-US" sz="3400" dirty="0">
                <a:latin typeface="黑体" panose="02010609060101010101" pitchFamily="49" charset="-122"/>
                <a:ea typeface="黑体" panose="02010609060101010101" pitchFamily="49" charset="-122"/>
              </a:rPr>
              <a:t>冷启动系统虽然可以给系统提供推荐的基础，但是数据的</a:t>
            </a:r>
            <a:r>
              <a:rPr lang="zh-CN" altLang="en-US" sz="3400" dirty="0" smtClean="0">
                <a:latin typeface="黑体" panose="02010609060101010101" pitchFamily="49" charset="-122"/>
                <a:ea typeface="黑体" panose="02010609060101010101" pitchFamily="49" charset="-122"/>
              </a:rPr>
              <a:t>更新和同</a:t>
            </a:r>
            <a:r>
              <a:rPr lang="zh-CN" altLang="en-US" sz="3400" dirty="0">
                <a:latin typeface="黑体" panose="02010609060101010101" pitchFamily="49" charset="-122"/>
                <a:ea typeface="黑体" panose="02010609060101010101" pitchFamily="49" charset="-122"/>
              </a:rPr>
              <a:t>部同样非常重要</a:t>
            </a:r>
            <a:endParaRPr lang="zh-CN" altLang="en-US" sz="3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微软雅黑" panose="020B0503020204020204" pitchFamily="34" charset="-122"/>
                <a:ea typeface="微软雅黑" panose="020B0503020204020204" pitchFamily="34" charset="-122"/>
              </a:rPr>
              <a:t>广告商选择广告位的痛点</a:t>
            </a:r>
            <a:endParaRPr lang="en-US" altLang="zh-CN" dirty="0" smtClean="0">
              <a:latin typeface="微软雅黑" panose="020B0503020204020204" pitchFamily="34" charset="-122"/>
              <a:ea typeface="微软雅黑" panose="020B0503020204020204" pitchFamily="34" charset="-122"/>
            </a:endParaRPr>
          </a:p>
          <a:p>
            <a:pPr lvl="1"/>
            <a:r>
              <a:rPr lang="zh-CN" altLang="zh-CN" dirty="0"/>
              <a:t>商家选择广告投放位置具有</a:t>
            </a:r>
            <a:r>
              <a:rPr lang="zh-CN" altLang="zh-CN" dirty="0" smtClean="0"/>
              <a:t>盲目性位置</a:t>
            </a:r>
            <a:r>
              <a:rPr lang="zh-CN" altLang="zh-CN" dirty="0"/>
              <a:t>没有经过详细调研，这种行为严重降低了广告投放的有效性。</a:t>
            </a:r>
          </a:p>
          <a:p>
            <a:pPr lvl="1"/>
            <a:r>
              <a:rPr lang="zh-CN" altLang="zh-CN" dirty="0" smtClean="0"/>
              <a:t>没有</a:t>
            </a:r>
            <a:r>
              <a:rPr lang="zh-CN" altLang="zh-CN" dirty="0"/>
              <a:t>构建足够简单的广告发布网络，商家的广告发布流程复杂化。</a:t>
            </a:r>
          </a:p>
          <a:p>
            <a:pPr lvl="1"/>
            <a:r>
              <a:rPr lang="en-US" altLang="zh-CN" dirty="0"/>
              <a:t>	</a:t>
            </a:r>
            <a:r>
              <a:rPr lang="zh-CN" altLang="zh-CN" dirty="0"/>
              <a:t>商家投放广告的资金分配没有建立适当的经济学模型，对投资策略进行合理化评估，从而得到用户回馈与投入资金的最优匹配。</a:t>
            </a:r>
          </a:p>
          <a:p>
            <a:pPr eaLnBrk="1" hangingPunct="1"/>
            <a:endParaRPr lang="zh-CN" altLang="en-US" dirty="0" smtClean="0">
              <a:latin typeface="微软雅黑" panose="020B0503020204020204" pitchFamily="34" charset="-122"/>
              <a:ea typeface="微软雅黑" panose="020B0503020204020204" pitchFamily="34"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
        <p:nvSpPr>
          <p:cNvPr id="7" name="文本框 6"/>
          <p:cNvSpPr txBox="1"/>
          <p:nvPr/>
        </p:nvSpPr>
        <p:spPr>
          <a:xfrm>
            <a:off x="762000" y="1659846"/>
            <a:ext cx="399634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淘</a:t>
            </a:r>
            <a:r>
              <a:rPr lang="zh-CN" altLang="en-US" sz="2400" b="1" dirty="0" smtClean="0"/>
              <a:t>宝商品推荐，称心如意</a:t>
            </a:r>
            <a:endParaRPr lang="zh-CN" altLang="en-US" sz="2400" b="1" dirty="0"/>
          </a:p>
        </p:txBody>
      </p:sp>
      <p:sp>
        <p:nvSpPr>
          <p:cNvPr id="9" name="文本框 8"/>
          <p:cNvSpPr txBox="1"/>
          <p:nvPr/>
        </p:nvSpPr>
        <p:spPr>
          <a:xfrm>
            <a:off x="762000" y="3039293"/>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t>亚马逊图书推荐，找到一下本挚爱读物</a:t>
            </a:r>
            <a:endParaRPr lang="zh-CN" altLang="en-US" sz="2400" b="1" dirty="0"/>
          </a:p>
        </p:txBody>
      </p:sp>
      <p:pic>
        <p:nvPicPr>
          <p:cNvPr id="11" name="图片 10"/>
          <p:cNvPicPr>
            <a:picLocks noChangeAspect="1"/>
          </p:cNvPicPr>
          <p:nvPr/>
        </p:nvPicPr>
        <p:blipFill>
          <a:blip r:embed="rId3"/>
          <a:stretch>
            <a:fillRect/>
          </a:stretch>
        </p:blipFill>
        <p:spPr>
          <a:xfrm>
            <a:off x="1066800" y="2298983"/>
            <a:ext cx="5476915" cy="561979"/>
          </a:xfrm>
          <a:prstGeom prst="rect">
            <a:avLst/>
          </a:prstGeom>
        </p:spPr>
      </p:pic>
      <p:grpSp>
        <p:nvGrpSpPr>
          <p:cNvPr id="12" name="组合 11"/>
          <p:cNvGrpSpPr/>
          <p:nvPr/>
        </p:nvGrpSpPr>
        <p:grpSpPr>
          <a:xfrm>
            <a:off x="770021" y="4419600"/>
            <a:ext cx="7695508" cy="1524000"/>
            <a:chOff x="770021" y="4419600"/>
            <a:chExt cx="7695508" cy="152400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021" y="4621942"/>
              <a:ext cx="1119316" cy="1119316"/>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5881" y="4787773"/>
              <a:ext cx="1309424" cy="953485"/>
            </a:xfrm>
            <a:prstGeom prst="rect">
              <a:avLst/>
            </a:prstGeom>
          </p:spPr>
        </p:pic>
        <p:pic>
          <p:nvPicPr>
            <p:cNvPr id="1026" name="Picture 2" descr="https://ss0.bdstatic.com/94oJfD_bAAcT8t7mm9GUKT-xh_/timg?image&amp;quality=100&amp;size=b4000_4000&amp;sec=1527411992&amp;di=ac6b829ecd3d6289364509c4adeca477&amp;src=http://pic35.photophoto.cn/20150606/0007019985869789_b.jpg"/>
            <p:cNvPicPr>
              <a:picLocks noChangeAspect="1" noChangeArrowheads="1"/>
            </p:cNvPicPr>
            <p:nvPr/>
          </p:nvPicPr>
          <p:blipFill rotWithShape="1">
            <a:blip r:embed="rId6">
              <a:extLst>
                <a:ext uri="{28A0092B-C50C-407E-A947-70E740481C1C}">
                  <a14:useLocalDpi xmlns:a14="http://schemas.microsoft.com/office/drawing/2010/main" val="0"/>
                </a:ext>
              </a:extLst>
            </a:blip>
            <a:srcRect l="14591" t="30908" r="12201" b="32506"/>
            <a:stretch/>
          </p:blipFill>
          <p:spPr bwMode="auto">
            <a:xfrm>
              <a:off x="3893529" y="4419600"/>
              <a:ext cx="4572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文本框 13"/>
          <p:cNvSpPr txBox="1"/>
          <p:nvPr/>
        </p:nvSpPr>
        <p:spPr>
          <a:xfrm>
            <a:off x="762000" y="3729446"/>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t>今日头条</a:t>
            </a:r>
            <a:r>
              <a:rPr lang="en-US" altLang="zh-CN" sz="2400" b="1" dirty="0" smtClean="0"/>
              <a:t>—</a:t>
            </a:r>
            <a:r>
              <a:rPr lang="zh-CN" altLang="en-US" sz="2400" b="1" dirty="0" smtClean="0"/>
              <a:t>你关心的，才是头条</a:t>
            </a:r>
            <a:endParaRPr lang="zh-CN" altLang="en-US" sz="2400" b="1" dirty="0"/>
          </a:p>
        </p:txBody>
      </p:sp>
    </p:spTree>
    <p:extLst>
      <p:ext uri="{BB962C8B-B14F-4D97-AF65-F5344CB8AC3E}">
        <p14:creationId xmlns:p14="http://schemas.microsoft.com/office/powerpoint/2010/main" val="363992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5</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noFill/>
            <a:miter lim="800000"/>
            <a:headEnd/>
            <a:tailEnd/>
          </a:ln>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国外精准相关研究</a:t>
            </a:r>
            <a:endParaRPr lang="en-US" altLang="zh-CN" b="1" dirty="0" smtClean="0"/>
          </a:p>
          <a:p>
            <a:pPr lvl="1"/>
            <a:r>
              <a:rPr lang="en-US" altLang="zh-CN" dirty="0"/>
              <a:t>Google</a:t>
            </a:r>
            <a:r>
              <a:rPr lang="zh-CN" altLang="zh-CN" dirty="0"/>
              <a:t>的</a:t>
            </a:r>
            <a:r>
              <a:rPr lang="en-US" altLang="zh-CN" dirty="0" err="1" smtClean="0"/>
              <a:t>Adsense</a:t>
            </a:r>
            <a:endParaRPr lang="en-US" altLang="zh-CN" dirty="0" smtClean="0"/>
          </a:p>
          <a:p>
            <a:pPr lvl="2"/>
            <a:r>
              <a:rPr lang="zh-CN" altLang="zh-CN" dirty="0" smtClean="0"/>
              <a:t>广告</a:t>
            </a:r>
            <a:r>
              <a:rPr lang="zh-CN" altLang="zh-CN" dirty="0"/>
              <a:t>商网络提供给第三方使用，如果用户通过</a:t>
            </a:r>
            <a:r>
              <a:rPr lang="en-US" altLang="zh-CN" dirty="0" err="1"/>
              <a:t>Adsense</a:t>
            </a:r>
            <a:r>
              <a:rPr lang="zh-CN" altLang="zh-CN" dirty="0"/>
              <a:t>点击了广告，那么广告商将根据点击情况向谷歌付费</a:t>
            </a:r>
            <a:endParaRPr lang="en-US" altLang="zh-CN" dirty="0" smtClean="0"/>
          </a:p>
          <a:p>
            <a:pPr lvl="1"/>
            <a:r>
              <a:rPr lang="zh-CN" altLang="en-US" sz="2400" dirty="0" smtClean="0"/>
              <a:t>微软的</a:t>
            </a:r>
            <a:r>
              <a:rPr lang="en-US" altLang="zh-CN" dirty="0" smtClean="0"/>
              <a:t>adCenter</a:t>
            </a:r>
          </a:p>
          <a:p>
            <a:pPr lvl="2"/>
            <a:r>
              <a:rPr lang="zh-CN" altLang="zh-CN" dirty="0"/>
              <a:t>通过跟踪用户的消费行为，选取有价值的关键词和目标网站，更好的为广告主寻找潜在目标客户。</a:t>
            </a:r>
            <a:endParaRPr lang="en-US" altLang="zh-CN" dirty="0" smtClean="0"/>
          </a:p>
          <a:p>
            <a:pPr lvl="2"/>
            <a:endParaRPr lang="en-US" altLang="zh-CN" sz="21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indent="0">
              <a:buNone/>
            </a:pPr>
            <a:endParaRPr lang="en-US" altLang="zh-CN"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669" y="1417638"/>
            <a:ext cx="8379372" cy="4997450"/>
          </a:xfrm>
          <a:prstGeom prst="rect">
            <a:avLst/>
          </a:prstGeom>
          <a:noFill/>
          <a:ln>
            <a:noFill/>
          </a:ln>
        </p:spPr>
      </p:pic>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创新点</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sz="2400" dirty="0"/>
              <a:t>（</a:t>
            </a:r>
            <a:r>
              <a:rPr lang="en-US" altLang="zh-CN" sz="2400" dirty="0"/>
              <a:t>1</a:t>
            </a:r>
            <a:r>
              <a:rPr lang="zh-CN" altLang="zh-CN" sz="2400" dirty="0"/>
              <a:t>）</a:t>
            </a:r>
            <a:r>
              <a:rPr lang="zh-CN" altLang="en-US" sz="2400" dirty="0"/>
              <a:t>运用大数据分析的方法，</a:t>
            </a:r>
            <a:r>
              <a:rPr lang="zh-CN" altLang="zh-CN" sz="2400" dirty="0"/>
              <a:t>实现了广告商广告的高效投放，减少投放资金，提高投放效果，极具市场价值。</a:t>
            </a:r>
          </a:p>
          <a:p>
            <a:r>
              <a:rPr lang="zh-CN" altLang="zh-CN" sz="2400" dirty="0"/>
              <a:t>（</a:t>
            </a:r>
            <a:r>
              <a:rPr lang="en-US" altLang="zh-CN" sz="2400" dirty="0"/>
              <a:t>2</a:t>
            </a:r>
            <a:r>
              <a:rPr lang="zh-CN" altLang="zh-CN" sz="2400" dirty="0"/>
              <a:t>）</a:t>
            </a:r>
            <a:r>
              <a:rPr lang="zh-CN" altLang="en-US" sz="2400" dirty="0"/>
              <a:t>通过机器学习</a:t>
            </a:r>
            <a:r>
              <a:rPr lang="zh-CN" altLang="zh-CN" sz="2400" dirty="0"/>
              <a:t>建立广告投放的资金分配模型，对于投资策略进行合理化的评估，降低了广告投放低回馈的风险。</a:t>
            </a:r>
          </a:p>
          <a:p>
            <a:r>
              <a:rPr lang="zh-CN" altLang="zh-CN" sz="2400" dirty="0"/>
              <a:t>（</a:t>
            </a:r>
            <a:r>
              <a:rPr lang="en-US" altLang="zh-CN" sz="2400" dirty="0"/>
              <a:t>3</a:t>
            </a:r>
            <a:r>
              <a:rPr lang="zh-CN" altLang="zh-CN" sz="2400" dirty="0"/>
              <a:t>）通过对受众群体的特征分析与广告商群体的特征分析，建立完整的信息模型，完成</a:t>
            </a:r>
            <a:r>
              <a:rPr lang="en-US" altLang="zh-CN" sz="2400" dirty="0"/>
              <a:t>“</a:t>
            </a:r>
            <a:r>
              <a:rPr lang="zh-CN" altLang="zh-CN" sz="2400" dirty="0"/>
              <a:t>用户画像</a:t>
            </a:r>
            <a:r>
              <a:rPr lang="en-US" altLang="zh-CN" sz="2400" dirty="0"/>
              <a:t>”</a:t>
            </a:r>
            <a:r>
              <a:rPr lang="zh-CN" altLang="zh-CN" sz="2400" dirty="0"/>
              <a:t>与</a:t>
            </a:r>
            <a:r>
              <a:rPr lang="en-US" altLang="zh-CN" sz="2400" dirty="0"/>
              <a:t>“</a:t>
            </a:r>
            <a:r>
              <a:rPr lang="zh-CN" altLang="zh-CN" sz="2400" dirty="0"/>
              <a:t>商家画像</a:t>
            </a:r>
            <a:r>
              <a:rPr lang="en-US" altLang="zh-CN" sz="2400" dirty="0"/>
              <a:t>”</a:t>
            </a:r>
            <a:r>
              <a:rPr lang="zh-CN" altLang="zh-CN" sz="2400" dirty="0"/>
              <a:t>。并基于已获得的数据建立动态立体的知识库，通过进一步研究挖掘用户群体与广告的深层次联系。</a:t>
            </a:r>
            <a:endParaRPr lang="zh-CN" altLang="zh-CN" sz="2400" dirty="0"/>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数据爬取</a:t>
            </a:r>
          </a:p>
        </p:txBody>
      </p:sp>
      <p:grpSp>
        <p:nvGrpSpPr>
          <p:cNvPr id="7" name="组合 6"/>
          <p:cNvGrpSpPr>
            <a:grpSpLocks/>
          </p:cNvGrpSpPr>
          <p:nvPr/>
        </p:nvGrpSpPr>
        <p:grpSpPr bwMode="auto">
          <a:xfrm>
            <a:off x="1447800" y="2057400"/>
            <a:ext cx="6019800" cy="2971800"/>
            <a:chOff x="3120" y="726"/>
            <a:chExt cx="5278" cy="2488"/>
          </a:xfrm>
        </p:grpSpPr>
        <p:sp>
          <p:nvSpPr>
            <p:cNvPr id="9" name="AutoShape 18"/>
            <p:cNvSpPr>
              <a:spLocks noChangeArrowheads="1"/>
            </p:cNvSpPr>
            <p:nvPr/>
          </p:nvSpPr>
          <p:spPr bwMode="auto">
            <a:xfrm>
              <a:off x="3120" y="726"/>
              <a:ext cx="1248" cy="624"/>
            </a:xfrm>
            <a:prstGeom prst="cloudCallout">
              <a:avLst>
                <a:gd name="adj1" fmla="val -43750"/>
                <a:gd name="adj2" fmla="val 70000"/>
              </a:avLst>
            </a:prstGeom>
            <a:solidFill>
              <a:srgbClr val="7030A0"/>
            </a:solidFill>
            <a:ln w="9525">
              <a:solidFill>
                <a:srgbClr val="000000"/>
              </a:solidFill>
              <a:round/>
              <a:headEnd/>
              <a:tailEnd/>
            </a:ln>
          </p:spPr>
          <p:txBody>
            <a:bodyPr rot="0" vert="horz" wrap="square" lIns="91440" tIns="45720" rIns="91440" bIns="45720" anchor="ctr" anchorCtr="0" upright="1">
              <a:noAutofit/>
            </a:bodyPr>
            <a:lstStyle/>
            <a:p>
              <a:pPr indent="66675" algn="ctr">
                <a:spcAft>
                  <a:spcPts val="0"/>
                </a:spcAft>
              </a:pPr>
              <a:endParaRPr lang="en-US" sz="2000"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66675" algn="ctr">
                <a:spcAft>
                  <a:spcPts val="0"/>
                </a:spcAft>
              </a:pPr>
              <a:r>
                <a:rPr lang="en-US" sz="2000"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Web</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AutoShape 19"/>
            <p:cNvCxnSpPr>
              <a:cxnSpLocks noChangeShapeType="1"/>
              <a:stCxn id="9" idx="2"/>
            </p:cNvCxnSpPr>
            <p:nvPr/>
          </p:nvCxnSpPr>
          <p:spPr bwMode="auto">
            <a:xfrm>
              <a:off x="4367" y="1038"/>
              <a:ext cx="879"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Rectangle 20"/>
            <p:cNvSpPr>
              <a:spLocks noChangeArrowheads="1"/>
            </p:cNvSpPr>
            <p:nvPr/>
          </p:nvSpPr>
          <p:spPr bwMode="auto">
            <a:xfrm>
              <a:off x="5246" y="746"/>
              <a:ext cx="1131" cy="585"/>
            </a:xfrm>
            <a:prstGeom prst="rect">
              <a:avLst/>
            </a:prstGeom>
            <a:solidFill>
              <a:srgbClr val="92D05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rot="0" vert="horz" wrap="square" lIns="91440" tIns="45720" rIns="91440" bIns="45720" anchor="ctr" anchorCtr="0" upright="1">
              <a:noAutofit/>
            </a:bodyPr>
            <a:lstStyle/>
            <a:p>
              <a:pPr algn="ctr">
                <a:spcAft>
                  <a:spcPts val="0"/>
                </a:spcAft>
              </a:pPr>
              <a:r>
                <a:rPr lang="zh-CN" sz="2000" kern="100">
                  <a:effectLst/>
                  <a:latin typeface="微软雅黑" panose="020B0503020204020204" pitchFamily="34" charset="-122"/>
                  <a:ea typeface="微软雅黑" panose="020B0503020204020204" pitchFamily="34" charset="-122"/>
                  <a:cs typeface="Times New Roman" panose="02020603050405020304" pitchFamily="18" charset="0"/>
                </a:rPr>
                <a:t>下载模块</a:t>
              </a:r>
            </a:p>
          </p:txBody>
        </p:sp>
        <p:cxnSp>
          <p:nvCxnSpPr>
            <p:cNvPr id="12" name="AutoShape 21"/>
            <p:cNvCxnSpPr>
              <a:cxnSpLocks noChangeShapeType="1"/>
              <a:stCxn id="13" idx="1"/>
              <a:endCxn id="11" idx="3"/>
            </p:cNvCxnSpPr>
            <p:nvPr/>
          </p:nvCxnSpPr>
          <p:spPr bwMode="auto">
            <a:xfrm flipH="1">
              <a:off x="6377" y="1039"/>
              <a:ext cx="90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22"/>
            <p:cNvSpPr>
              <a:spLocks noChangeArrowheads="1"/>
            </p:cNvSpPr>
            <p:nvPr/>
          </p:nvSpPr>
          <p:spPr bwMode="auto">
            <a:xfrm>
              <a:off x="7281" y="746"/>
              <a:ext cx="1105" cy="585"/>
            </a:xfrm>
            <a:prstGeom prst="rect">
              <a:avLst/>
            </a:prstGeom>
            <a:solidFill>
              <a:srgbClr val="00B0F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队列</a:t>
              </a:r>
            </a:p>
          </p:txBody>
        </p:sp>
        <p:cxnSp>
          <p:nvCxnSpPr>
            <p:cNvPr id="14" name="AutoShape 23"/>
            <p:cNvCxnSpPr>
              <a:cxnSpLocks noChangeShapeType="1"/>
              <a:stCxn id="11" idx="2"/>
              <a:endCxn id="15" idx="0"/>
            </p:cNvCxnSpPr>
            <p:nvPr/>
          </p:nvCxnSpPr>
          <p:spPr bwMode="auto">
            <a:xfrm flipH="1">
              <a:off x="5811" y="1331"/>
              <a:ext cx="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Rectangle 24"/>
            <p:cNvSpPr>
              <a:spLocks noChangeArrowheads="1"/>
            </p:cNvSpPr>
            <p:nvPr/>
          </p:nvSpPr>
          <p:spPr bwMode="auto">
            <a:xfrm>
              <a:off x="5204" y="1526"/>
              <a:ext cx="1214" cy="585"/>
            </a:xfrm>
            <a:prstGeom prst="rect">
              <a:avLst/>
            </a:prstGeom>
            <a:solidFill>
              <a:srgbClr val="00B05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zh-CN"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页面解析器</a:t>
              </a:r>
            </a:p>
          </p:txBody>
        </p:sp>
        <p:sp>
          <p:nvSpPr>
            <p:cNvPr id="16" name="Rectangle 25"/>
            <p:cNvSpPr>
              <a:spLocks noChangeArrowheads="1"/>
            </p:cNvSpPr>
            <p:nvPr/>
          </p:nvSpPr>
          <p:spPr bwMode="auto">
            <a:xfrm>
              <a:off x="7268" y="1526"/>
              <a:ext cx="1130" cy="585"/>
            </a:xfrm>
            <a:prstGeom prst="rect">
              <a:avLst/>
            </a:prstGeom>
            <a:solidFill>
              <a:srgbClr val="0070C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数据库</a:t>
              </a:r>
            </a:p>
          </p:txBody>
        </p:sp>
        <p:cxnSp>
          <p:nvCxnSpPr>
            <p:cNvPr id="17" name="AutoShape 26"/>
            <p:cNvCxnSpPr>
              <a:cxnSpLocks noChangeShapeType="1"/>
              <a:stCxn id="15" idx="3"/>
              <a:endCxn id="16" idx="1"/>
            </p:cNvCxnSpPr>
            <p:nvPr/>
          </p:nvCxnSpPr>
          <p:spPr bwMode="auto">
            <a:xfrm>
              <a:off x="6418" y="1819"/>
              <a:ext cx="8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27"/>
            <p:cNvCxnSpPr>
              <a:cxnSpLocks noChangeShapeType="1"/>
              <a:stCxn id="16" idx="0"/>
              <a:endCxn id="13" idx="2"/>
            </p:cNvCxnSpPr>
            <p:nvPr/>
          </p:nvCxnSpPr>
          <p:spPr bwMode="auto">
            <a:xfrm flipV="1">
              <a:off x="7833" y="1331"/>
              <a:ext cx="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28"/>
            <p:cNvCxnSpPr>
              <a:cxnSpLocks noChangeShapeType="1"/>
              <a:stCxn id="15" idx="2"/>
              <a:endCxn id="20" idx="1"/>
            </p:cNvCxnSpPr>
            <p:nvPr/>
          </p:nvCxnSpPr>
          <p:spPr bwMode="auto">
            <a:xfrm flipH="1">
              <a:off x="5800" y="2111"/>
              <a:ext cx="1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AutoShape 29"/>
            <p:cNvSpPr>
              <a:spLocks noChangeArrowheads="1"/>
            </p:cNvSpPr>
            <p:nvPr/>
          </p:nvSpPr>
          <p:spPr bwMode="auto">
            <a:xfrm>
              <a:off x="5149" y="2306"/>
              <a:ext cx="1301" cy="908"/>
            </a:xfrm>
            <a:prstGeom prst="flowChartMagneticDisk">
              <a:avLst/>
            </a:prstGeom>
            <a:solidFill>
              <a:srgbClr val="7030A0"/>
            </a:solidFill>
            <a:ln w="9525">
              <a:solidFill>
                <a:srgbClr val="000000"/>
              </a:solidFill>
              <a:round/>
              <a:headEnd/>
              <a:tailEnd/>
            </a:ln>
          </p:spPr>
          <p:txBody>
            <a:bodyPr rot="0" vert="horz" wrap="square" lIns="91440" tIns="45720" rIns="91440" bIns="45720" anchor="ctr" anchorCtr="0" upright="1">
              <a:noAutofit/>
            </a:bodyPr>
            <a:lstStyle/>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数据库</a:t>
              </a:r>
            </a:p>
          </p:txBody>
        </p:sp>
      </p:grpSp>
      <p:sp>
        <p:nvSpPr>
          <p:cNvPr id="4" name="文本框 3"/>
          <p:cNvSpPr txBox="1"/>
          <p:nvPr/>
        </p:nvSpPr>
        <p:spPr>
          <a:xfrm>
            <a:off x="461664" y="3058270"/>
            <a:ext cx="1775444"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搜房网、房天下、安居客等房产网站</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数据爬取</a:t>
            </a:r>
          </a:p>
        </p:txBody>
      </p:sp>
      <p:grpSp>
        <p:nvGrpSpPr>
          <p:cNvPr id="21" name="Group 82"/>
          <p:cNvGrpSpPr>
            <a:grpSpLocks/>
          </p:cNvGrpSpPr>
          <p:nvPr/>
        </p:nvGrpSpPr>
        <p:grpSpPr bwMode="auto">
          <a:xfrm>
            <a:off x="2233612" y="1527814"/>
            <a:ext cx="4676775" cy="4644386"/>
            <a:chOff x="2265" y="1590"/>
            <a:chExt cx="7365" cy="5707"/>
          </a:xfrm>
        </p:grpSpPr>
        <p:sp>
          <p:nvSpPr>
            <p:cNvPr id="22" name="Text Box 83"/>
            <p:cNvSpPr txBox="1">
              <a:spLocks noChangeArrowheads="1"/>
            </p:cNvSpPr>
            <p:nvPr/>
          </p:nvSpPr>
          <p:spPr bwMode="auto">
            <a:xfrm>
              <a:off x="7973" y="4471"/>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3" name="Text Box 84"/>
            <p:cNvSpPr txBox="1">
              <a:spLocks noChangeArrowheads="1"/>
            </p:cNvSpPr>
            <p:nvPr/>
          </p:nvSpPr>
          <p:spPr bwMode="auto">
            <a:xfrm>
              <a:off x="7973" y="253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4" name="Text Box 85"/>
            <p:cNvSpPr txBox="1">
              <a:spLocks noChangeArrowheads="1"/>
            </p:cNvSpPr>
            <p:nvPr/>
          </p:nvSpPr>
          <p:spPr bwMode="auto">
            <a:xfrm>
              <a:off x="7973" y="661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5" name="Text Box 86"/>
            <p:cNvSpPr txBox="1">
              <a:spLocks noChangeArrowheads="1"/>
            </p:cNvSpPr>
            <p:nvPr/>
          </p:nvSpPr>
          <p:spPr bwMode="auto">
            <a:xfrm>
              <a:off x="3555" y="6601"/>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sp>
          <p:nvSpPr>
            <p:cNvPr id="26" name="Text Box 87"/>
            <p:cNvSpPr txBox="1">
              <a:spLocks noChangeArrowheads="1"/>
            </p:cNvSpPr>
            <p:nvPr/>
          </p:nvSpPr>
          <p:spPr bwMode="auto">
            <a:xfrm>
              <a:off x="5520" y="5128"/>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sp>
          <p:nvSpPr>
            <p:cNvPr id="27" name="Text Box 88"/>
            <p:cNvSpPr txBox="1">
              <a:spLocks noChangeArrowheads="1"/>
            </p:cNvSpPr>
            <p:nvPr/>
          </p:nvSpPr>
          <p:spPr bwMode="auto">
            <a:xfrm>
              <a:off x="5603" y="316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cxnSp>
          <p:nvCxnSpPr>
            <p:cNvPr id="28" name="AutoShape 89"/>
            <p:cNvCxnSpPr>
              <a:cxnSpLocks noChangeShapeType="1"/>
            </p:cNvCxnSpPr>
            <p:nvPr/>
          </p:nvCxnSpPr>
          <p:spPr bwMode="auto">
            <a:xfrm>
              <a:off x="6090" y="5128"/>
              <a:ext cx="1" cy="45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90"/>
            <p:cNvCxnSpPr>
              <a:cxnSpLocks noChangeShapeType="1"/>
            </p:cNvCxnSpPr>
            <p:nvPr/>
          </p:nvCxnSpPr>
          <p:spPr bwMode="auto">
            <a:xfrm>
              <a:off x="6090" y="3181"/>
              <a:ext cx="1" cy="3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AutoShape 91"/>
            <p:cNvSpPr>
              <a:spLocks noChangeArrowheads="1"/>
            </p:cNvSpPr>
            <p:nvPr/>
          </p:nvSpPr>
          <p:spPr bwMode="auto">
            <a:xfrm>
              <a:off x="5079" y="3571"/>
              <a:ext cx="2021"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词单元放入词集合</a:t>
              </a:r>
            </a:p>
          </p:txBody>
        </p:sp>
        <p:cxnSp>
          <p:nvCxnSpPr>
            <p:cNvPr id="31" name="AutoShape 92"/>
            <p:cNvCxnSpPr>
              <a:cxnSpLocks noChangeShapeType="1"/>
            </p:cNvCxnSpPr>
            <p:nvPr/>
          </p:nvCxnSpPr>
          <p:spPr bwMode="auto">
            <a:xfrm>
              <a:off x="6090" y="2100"/>
              <a:ext cx="1" cy="40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AutoShape 93"/>
            <p:cNvSpPr>
              <a:spLocks noChangeArrowheads="1"/>
            </p:cNvSpPr>
            <p:nvPr/>
          </p:nvSpPr>
          <p:spPr bwMode="auto">
            <a:xfrm>
              <a:off x="5423" y="1590"/>
              <a:ext cx="1333" cy="36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页面文档</a:t>
              </a:r>
            </a:p>
          </p:txBody>
        </p:sp>
        <p:sp>
          <p:nvSpPr>
            <p:cNvPr id="33" name="AutoShape 94"/>
            <p:cNvSpPr>
              <a:spLocks noChangeArrowheads="1"/>
            </p:cNvSpPr>
            <p:nvPr/>
          </p:nvSpPr>
          <p:spPr bwMode="auto">
            <a:xfrm>
              <a:off x="5079" y="5581"/>
              <a:ext cx="2021"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保存语法结构</a:t>
              </a:r>
            </a:p>
          </p:txBody>
        </p:sp>
        <p:cxnSp>
          <p:nvCxnSpPr>
            <p:cNvPr id="34" name="AutoShape 95"/>
            <p:cNvCxnSpPr>
              <a:cxnSpLocks noChangeShapeType="1"/>
            </p:cNvCxnSpPr>
            <p:nvPr/>
          </p:nvCxnSpPr>
          <p:spPr bwMode="auto">
            <a:xfrm>
              <a:off x="6090" y="4081"/>
              <a:ext cx="1" cy="3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AutoShape 96"/>
            <p:cNvSpPr>
              <a:spLocks noChangeArrowheads="1"/>
            </p:cNvSpPr>
            <p:nvPr/>
          </p:nvSpPr>
          <p:spPr bwMode="auto">
            <a:xfrm>
              <a:off x="3188" y="6622"/>
              <a:ext cx="5760"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语法单元是否链接</a:t>
              </a:r>
            </a:p>
          </p:txBody>
        </p:sp>
        <p:sp>
          <p:nvSpPr>
            <p:cNvPr id="36" name="AutoShape 97"/>
            <p:cNvSpPr>
              <a:spLocks noChangeArrowheads="1"/>
            </p:cNvSpPr>
            <p:nvPr/>
          </p:nvSpPr>
          <p:spPr bwMode="auto">
            <a:xfrm>
              <a:off x="3188" y="2506"/>
              <a:ext cx="5512"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词法分析顺利完成</a:t>
              </a:r>
            </a:p>
          </p:txBody>
        </p:sp>
        <p:sp>
          <p:nvSpPr>
            <p:cNvPr id="37" name="AutoShape 98"/>
            <p:cNvSpPr>
              <a:spLocks noChangeArrowheads="1"/>
            </p:cNvSpPr>
            <p:nvPr/>
          </p:nvSpPr>
          <p:spPr bwMode="auto">
            <a:xfrm>
              <a:off x="3555" y="4453"/>
              <a:ext cx="5145"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语法分析顺利完成</a:t>
              </a:r>
            </a:p>
          </p:txBody>
        </p:sp>
        <p:cxnSp>
          <p:nvCxnSpPr>
            <p:cNvPr id="38" name="AutoShape 99"/>
            <p:cNvCxnSpPr>
              <a:cxnSpLocks noChangeShapeType="1"/>
            </p:cNvCxnSpPr>
            <p:nvPr/>
          </p:nvCxnSpPr>
          <p:spPr bwMode="auto">
            <a:xfrm>
              <a:off x="6090" y="6091"/>
              <a:ext cx="1" cy="5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00"/>
            <p:cNvCxnSpPr>
              <a:cxnSpLocks noChangeShapeType="1"/>
            </p:cNvCxnSpPr>
            <p:nvPr/>
          </p:nvCxnSpPr>
          <p:spPr bwMode="auto">
            <a:xfrm rot="10800000">
              <a:off x="2955" y="4546"/>
              <a:ext cx="1251" cy="24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 name="AutoShape 101"/>
            <p:cNvSpPr>
              <a:spLocks noChangeArrowheads="1"/>
            </p:cNvSpPr>
            <p:nvPr/>
          </p:nvSpPr>
          <p:spPr bwMode="auto">
            <a:xfrm>
              <a:off x="2265" y="3481"/>
              <a:ext cx="1860" cy="1170"/>
            </a:xfrm>
            <a:prstGeom prst="cloudCallout">
              <a:avLst>
                <a:gd name="adj1" fmla="val -43764"/>
                <a:gd name="adj2" fmla="val 70000"/>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过滤模块</a:t>
              </a:r>
            </a:p>
          </p:txBody>
        </p:sp>
        <p:cxnSp>
          <p:nvCxnSpPr>
            <p:cNvPr id="41" name="AutoShape 102"/>
            <p:cNvCxnSpPr>
              <a:cxnSpLocks noChangeShapeType="1"/>
            </p:cNvCxnSpPr>
            <p:nvPr/>
          </p:nvCxnSpPr>
          <p:spPr bwMode="auto">
            <a:xfrm flipV="1">
              <a:off x="7973" y="5056"/>
              <a:ext cx="1192" cy="190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103"/>
            <p:cNvCxnSpPr>
              <a:cxnSpLocks noChangeShapeType="1"/>
            </p:cNvCxnSpPr>
            <p:nvPr/>
          </p:nvCxnSpPr>
          <p:spPr bwMode="auto">
            <a:xfrm>
              <a:off x="7973" y="2844"/>
              <a:ext cx="1192" cy="170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3" name="AutoShape 104"/>
            <p:cNvSpPr>
              <a:spLocks noChangeArrowheads="1"/>
            </p:cNvSpPr>
            <p:nvPr/>
          </p:nvSpPr>
          <p:spPr bwMode="auto">
            <a:xfrm>
              <a:off x="8700" y="4546"/>
              <a:ext cx="930"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终止</a:t>
              </a:r>
            </a:p>
          </p:txBody>
        </p:sp>
        <p:cxnSp>
          <p:nvCxnSpPr>
            <p:cNvPr id="44" name="AutoShape 105"/>
            <p:cNvCxnSpPr>
              <a:cxnSpLocks noChangeShapeType="1"/>
            </p:cNvCxnSpPr>
            <p:nvPr/>
          </p:nvCxnSpPr>
          <p:spPr bwMode="auto">
            <a:xfrm>
              <a:off x="7973" y="4791"/>
              <a:ext cx="727" cy="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72339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miter lim="800000"/>
          <a:headEnd/>
          <a:tailEnd/>
        </a:ln>
      </a:spPr>
      <a:bodyPr rot="0" vert="horz" wrap="square" lIns="91440" tIns="45720" rIns="91440" bIns="45720" anchor="t" anchorCtr="0" upright="1">
        <a:noAutofit/>
      </a:bodyPr>
      <a:lstStyle>
        <a:defPPr algn="ctr">
          <a:spcAft>
            <a:spcPts val="0"/>
          </a:spcAft>
          <a:defRPr sz="2000" kern="100">
            <a:effectLst/>
            <a:latin typeface="微软雅黑" panose="020B0503020204020204" pitchFamily="34" charset="-122"/>
            <a:ea typeface="微软雅黑" panose="020B0503020204020204" pitchFamily="34" charset="-122"/>
            <a:cs typeface="Times New Roman" panose="02020603050405020304" pitchFamily="18" charset="0"/>
          </a:defRPr>
        </a:defPPr>
      </a:lstStyle>
    </a:sp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2364</TotalTime>
  <Words>2004</Words>
  <Application>Microsoft Office PowerPoint</Application>
  <PresentationFormat>全屏显示(4:3)</PresentationFormat>
  <Paragraphs>201</Paragraphs>
  <Slides>23</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黑体</vt:lpstr>
      <vt:lpstr>华文行楷</vt:lpstr>
      <vt:lpstr>宋体</vt:lpstr>
      <vt:lpstr>微软雅黑</vt:lpstr>
      <vt:lpstr>Arial</vt:lpstr>
      <vt:lpstr>Arial Black</vt:lpstr>
      <vt:lpstr>Times New Roman</vt:lpstr>
      <vt:lpstr>Verdana</vt:lpstr>
      <vt:lpstr>Wingdings</vt:lpstr>
      <vt:lpstr>Profile</vt:lpstr>
      <vt:lpstr>基于大数据分析的广告精准投放研究</vt:lpstr>
      <vt:lpstr>内容提要</vt:lpstr>
      <vt:lpstr>研究背景</vt:lpstr>
      <vt:lpstr>研究背景</vt:lpstr>
      <vt:lpstr>相关工作</vt:lpstr>
      <vt:lpstr>研究框架</vt:lpstr>
      <vt:lpstr>创新点</vt:lpstr>
      <vt:lpstr>    </vt:lpstr>
      <vt:lpstr>    </vt:lpstr>
      <vt:lpstr>    </vt:lpstr>
      <vt:lpstr>模型构建</vt:lpstr>
      <vt:lpstr>模型构建</vt:lpstr>
      <vt:lpstr>全城购买力和地段价值分布图</vt:lpstr>
      <vt:lpstr>用户行为画像</vt:lpstr>
      <vt:lpstr>协同过滤</vt:lpstr>
      <vt:lpstr>系统的设计与实现</vt:lpstr>
      <vt:lpstr>环境与软件</vt:lpstr>
      <vt:lpstr>系统界面展示</vt:lpstr>
      <vt:lpstr>实验结果评估（1/2）</vt:lpstr>
      <vt:lpstr>实验结果评估（2/2）</vt:lpstr>
      <vt:lpstr>总结与展望（1/2）-总结</vt:lpstr>
      <vt:lpstr>总结与展望（2/2）-展望</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379</cp:revision>
  <cp:lastPrinted>1601-01-01T00:00:00Z</cp:lastPrinted>
  <dcterms:created xsi:type="dcterms:W3CDTF">1601-01-01T00:00:00Z</dcterms:created>
  <dcterms:modified xsi:type="dcterms:W3CDTF">2018-05-28T10:55:40Z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